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341" r:id="rId5"/>
    <p:sldId id="259" r:id="rId6"/>
    <p:sldId id="342" r:id="rId7"/>
    <p:sldId id="260" r:id="rId8"/>
    <p:sldId id="261" r:id="rId9"/>
    <p:sldId id="262" r:id="rId10"/>
    <p:sldId id="263" r:id="rId11"/>
    <p:sldId id="264" r:id="rId12"/>
    <p:sldId id="265" r:id="rId13"/>
    <p:sldId id="343" r:id="rId14"/>
    <p:sldId id="344" r:id="rId15"/>
    <p:sldId id="268" r:id="rId16"/>
    <p:sldId id="345" r:id="rId17"/>
    <p:sldId id="270" r:id="rId18"/>
    <p:sldId id="271" r:id="rId19"/>
    <p:sldId id="272" r:id="rId20"/>
    <p:sldId id="346" r:id="rId21"/>
    <p:sldId id="348" r:id="rId22"/>
    <p:sldId id="349" r:id="rId23"/>
    <p:sldId id="274" r:id="rId24"/>
    <p:sldId id="347" r:id="rId25"/>
    <p:sldId id="279" r:id="rId26"/>
    <p:sldId id="280" r:id="rId27"/>
  </p:sldIdLst>
  <p:sldSz cx="12192000" cy="6858000"/>
  <p:notesSz cx="6858000" cy="9144000"/>
  <p:embeddedFontLst>
    <p:embeddedFont>
      <p:font typeface="Montserrat"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Montserrat Light"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B4CDShZcF8QWva1980+f93mp6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1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customschemas.google.com/relationships/presentationmetadata" Target="metadata"/><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1"/>
        <p:cNvGrpSpPr/>
        <p:nvPr/>
      </p:nvGrpSpPr>
      <p:grpSpPr>
        <a:xfrm>
          <a:off x="0" y="0"/>
          <a:ext cx="0" cy="0"/>
          <a:chOff x="0" y="0"/>
          <a:chExt cx="0" cy="0"/>
        </a:xfrm>
      </p:grpSpPr>
      <p:sp>
        <p:nvSpPr>
          <p:cNvPr id="12" name="Google Shape;12;p33"/>
          <p:cNvSpPr/>
          <p:nvPr/>
        </p:nvSpPr>
        <p:spPr>
          <a:xfrm>
            <a:off x="0" y="6334297"/>
            <a:ext cx="12192000" cy="5237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33"/>
          <p:cNvSpPr/>
          <p:nvPr/>
        </p:nvSpPr>
        <p:spPr>
          <a:xfrm>
            <a:off x="-8050" y="-908165"/>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0">
                <a:srgbClr val="754483"/>
              </a:gs>
              <a:gs pos="9000">
                <a:srgbClr val="754483"/>
              </a:gs>
              <a:gs pos="28000">
                <a:srgbClr val="8A4199"/>
              </a:gs>
              <a:gs pos="52999">
                <a:srgbClr val="8A4199"/>
              </a:gs>
              <a:gs pos="79000">
                <a:srgbClr val="754483"/>
              </a:gs>
              <a:gs pos="100000">
                <a:srgbClr val="754483"/>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33"/>
          <p:cNvGrpSpPr/>
          <p:nvPr/>
        </p:nvGrpSpPr>
        <p:grpSpPr>
          <a:xfrm>
            <a:off x="240633" y="3102390"/>
            <a:ext cx="3148393" cy="998194"/>
            <a:chOff x="2464177" y="4939099"/>
            <a:chExt cx="2638924" cy="836668"/>
          </a:xfrm>
        </p:grpSpPr>
        <p:sp>
          <p:nvSpPr>
            <p:cNvPr id="15" name="Google Shape;15;p33"/>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3"/>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3"/>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3"/>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3"/>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3"/>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3"/>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3"/>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3"/>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 name="Google Shape;24;p33"/>
            <p:cNvGrpSpPr/>
            <p:nvPr/>
          </p:nvGrpSpPr>
          <p:grpSpPr>
            <a:xfrm>
              <a:off x="4243740" y="5657885"/>
              <a:ext cx="823237" cy="104309"/>
              <a:chOff x="4243740" y="5657885"/>
              <a:chExt cx="823237" cy="104309"/>
            </a:xfrm>
          </p:grpSpPr>
          <p:sp>
            <p:nvSpPr>
              <p:cNvPr id="25" name="Google Shape;25;p33"/>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3"/>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3"/>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3"/>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3"/>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3"/>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3"/>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33"/>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33"/>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3"/>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3"/>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33"/>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33"/>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33"/>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33"/>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33"/>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 name="Google Shape;41;p33"/>
          <p:cNvSpPr/>
          <p:nvPr/>
        </p:nvSpPr>
        <p:spPr>
          <a:xfrm>
            <a:off x="4873315" y="145919"/>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33"/>
          <p:cNvPicPr preferRelativeResize="0"/>
          <p:nvPr/>
        </p:nvPicPr>
        <p:blipFill rotWithShape="1">
          <a:blip r:embed="rId2">
            <a:alphaModFix/>
          </a:blip>
          <a:srcRect r="44449"/>
          <a:stretch/>
        </p:blipFill>
        <p:spPr>
          <a:xfrm>
            <a:off x="9700384" y="5884447"/>
            <a:ext cx="2021756" cy="464267"/>
          </a:xfrm>
          <a:prstGeom prst="rect">
            <a:avLst/>
          </a:prstGeom>
          <a:noFill/>
          <a:ln>
            <a:noFill/>
          </a:ln>
        </p:spPr>
      </p:pic>
      <p:cxnSp>
        <p:nvCxnSpPr>
          <p:cNvPr id="43" name="Google Shape;43;p33"/>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44" name="Google Shape;44;p33"/>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45" name="Google Shape;45;p33"/>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body" idx="2"/>
          </p:nvPr>
        </p:nvSpPr>
        <p:spPr>
          <a:xfrm>
            <a:off x="6819185" y="3571222"/>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5400"/>
              <a:buNone/>
              <a:defRPr sz="5400" b="1">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3"/>
          </p:nvPr>
        </p:nvSpPr>
        <p:spPr>
          <a:xfrm>
            <a:off x="6819185" y="2952699"/>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0"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33"/>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arge Photo Slide - Blue">
  <p:cSld name="Large Photo Slide - Blue">
    <p:spTree>
      <p:nvGrpSpPr>
        <p:cNvPr id="1" name="Shape 105"/>
        <p:cNvGrpSpPr/>
        <p:nvPr/>
      </p:nvGrpSpPr>
      <p:grpSpPr>
        <a:xfrm>
          <a:off x="0" y="0"/>
          <a:ext cx="0" cy="0"/>
          <a:chOff x="0" y="0"/>
          <a:chExt cx="0" cy="0"/>
        </a:xfrm>
      </p:grpSpPr>
      <p:sp>
        <p:nvSpPr>
          <p:cNvPr id="106" name="Google Shape;106;p35"/>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5"/>
          <p:cNvSpPr>
            <a:spLocks noGrp="1"/>
          </p:cNvSpPr>
          <p:nvPr>
            <p:ph type="pic" idx="2"/>
          </p:nvPr>
        </p:nvSpPr>
        <p:spPr>
          <a:xfrm>
            <a:off x="0" y="0"/>
            <a:ext cx="12192000" cy="6858000"/>
          </a:xfrm>
          <a:prstGeom prst="rect">
            <a:avLst/>
          </a:prstGeom>
          <a:noFill/>
          <a:ln>
            <a:noFill/>
          </a:ln>
        </p:spPr>
      </p:sp>
      <p:sp>
        <p:nvSpPr>
          <p:cNvPr id="108" name="Google Shape;108;p35"/>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5"/>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5"/>
          <p:cNvSpPr txBox="1">
            <a:spLocks noGrp="1"/>
          </p:cNvSpPr>
          <p:nvPr>
            <p:ph type="body" idx="3"/>
          </p:nvPr>
        </p:nvSpPr>
        <p:spPr>
          <a:xfrm>
            <a:off x="503238" y="1624369"/>
            <a:ext cx="4332233" cy="2506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 Page">
  <p:cSld name="Back Page">
    <p:spTree>
      <p:nvGrpSpPr>
        <p:cNvPr id="1" name="Shape 111"/>
        <p:cNvGrpSpPr/>
        <p:nvPr/>
      </p:nvGrpSpPr>
      <p:grpSpPr>
        <a:xfrm>
          <a:off x="0" y="0"/>
          <a:ext cx="0" cy="0"/>
          <a:chOff x="0" y="0"/>
          <a:chExt cx="0" cy="0"/>
        </a:xfrm>
      </p:grpSpPr>
      <p:sp>
        <p:nvSpPr>
          <p:cNvPr id="112" name="Google Shape;112;p48"/>
          <p:cNvSpPr/>
          <p:nvPr/>
        </p:nvSpPr>
        <p:spPr>
          <a:xfrm>
            <a:off x="0" y="6120882"/>
            <a:ext cx="12192000" cy="7371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8"/>
          <p:cNvSpPr/>
          <p:nvPr/>
        </p:nvSpPr>
        <p:spPr>
          <a:xfrm flipH="1">
            <a:off x="5823197" y="-363432"/>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14" name="Google Shape;114;p48"/>
          <p:cNvGrpSpPr/>
          <p:nvPr/>
        </p:nvGrpSpPr>
        <p:grpSpPr>
          <a:xfrm>
            <a:off x="8805395" y="3468716"/>
            <a:ext cx="3148393" cy="998194"/>
            <a:chOff x="2464177" y="4939099"/>
            <a:chExt cx="2638924" cy="836668"/>
          </a:xfrm>
        </p:grpSpPr>
        <p:sp>
          <p:nvSpPr>
            <p:cNvPr id="115" name="Google Shape;115;p48"/>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48"/>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48"/>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8"/>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8"/>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8"/>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8"/>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8"/>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4" name="Google Shape;124;p48"/>
            <p:cNvGrpSpPr/>
            <p:nvPr/>
          </p:nvGrpSpPr>
          <p:grpSpPr>
            <a:xfrm>
              <a:off x="4243740" y="5657885"/>
              <a:ext cx="823237" cy="104309"/>
              <a:chOff x="4243740" y="5657885"/>
              <a:chExt cx="823237" cy="104309"/>
            </a:xfrm>
          </p:grpSpPr>
          <p:sp>
            <p:nvSpPr>
              <p:cNvPr id="125" name="Google Shape;125;p48"/>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8"/>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8"/>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8"/>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8"/>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8"/>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8"/>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8"/>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48"/>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48"/>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8"/>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8"/>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48"/>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48"/>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48"/>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8"/>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41" name="Google Shape;141;p48"/>
          <p:cNvSpPr/>
          <p:nvPr/>
        </p:nvSpPr>
        <p:spPr>
          <a:xfrm>
            <a:off x="6095999" y="550944"/>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8"/>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8"/>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4" name="Google Shape;144;p48"/>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145" name="Google Shape;145;p48"/>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146" name="Google Shape;146;p48"/>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8"/>
          <p:cNvSpPr txBox="1">
            <a:spLocks noGrp="1"/>
          </p:cNvSpPr>
          <p:nvPr>
            <p:ph type="body" idx="2"/>
          </p:nvPr>
        </p:nvSpPr>
        <p:spPr>
          <a:xfrm>
            <a:off x="642678" y="1620925"/>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2800"/>
              <a:buNone/>
              <a:defRPr sz="28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8"/>
          <p:cNvSpPr txBox="1">
            <a:spLocks noGrp="1"/>
          </p:cNvSpPr>
          <p:nvPr>
            <p:ph type="body" idx="3"/>
          </p:nvPr>
        </p:nvSpPr>
        <p:spPr>
          <a:xfrm>
            <a:off x="642678" y="811349"/>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A4199"/>
              </a:buClr>
              <a:buSzPts val="5000"/>
              <a:buNone/>
              <a:defRPr sz="500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712630" y="1762164"/>
            <a:ext cx="53833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712183" y="495859"/>
            <a:ext cx="538381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37"/>
          <p:cNvPicPr preferRelativeResize="0"/>
          <p:nvPr/>
        </p:nvPicPr>
        <p:blipFill rotWithShape="1">
          <a:blip r:embed="rId2">
            <a:alphaModFix/>
          </a:blip>
          <a:srcRect l="-18315" t="15976" r="29196" b="11083"/>
          <a:stretch/>
        </p:blipFill>
        <p:spPr>
          <a:xfrm>
            <a:off x="3752900" y="1166099"/>
            <a:ext cx="8439100" cy="5375657"/>
          </a:xfrm>
          <a:prstGeom prst="rect">
            <a:avLst/>
          </a:prstGeom>
          <a:noFill/>
          <a:ln>
            <a:noFill/>
          </a:ln>
        </p:spPr>
      </p:pic>
      <p:sp>
        <p:nvSpPr>
          <p:cNvPr id="153" name="Google Shape;153;p37"/>
          <p:cNvSpPr>
            <a:spLocks noGrp="1"/>
          </p:cNvSpPr>
          <p:nvPr>
            <p:ph type="pic" idx="3"/>
          </p:nvPr>
        </p:nvSpPr>
        <p:spPr>
          <a:xfrm>
            <a:off x="7061200" y="1339039"/>
            <a:ext cx="5130800" cy="3913188"/>
          </a:xfrm>
          <a:prstGeom prst="rect">
            <a:avLst/>
          </a:prstGeom>
          <a:solidFill>
            <a:schemeClr val="lt1"/>
          </a:solidFill>
          <a:ln>
            <a:noFill/>
          </a:ln>
        </p:spPr>
      </p:sp>
      <p:cxnSp>
        <p:nvCxnSpPr>
          <p:cNvPr id="154" name="Google Shape;154;p3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55"/>
        <p:cNvGrpSpPr/>
        <p:nvPr/>
      </p:nvGrpSpPr>
      <p:grpSpPr>
        <a:xfrm>
          <a:off x="0" y="0"/>
          <a:ext cx="0" cy="0"/>
          <a:chOff x="0" y="0"/>
          <a:chExt cx="0" cy="0"/>
        </a:xfrm>
      </p:grpSpPr>
      <p:sp>
        <p:nvSpPr>
          <p:cNvPr id="156" name="Google Shape;156;p38"/>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pic>
        <p:nvPicPr>
          <p:cNvPr id="157" name="Google Shape;157;p38" descr="iPhone6_mockup_front_white.png"/>
          <p:cNvPicPr preferRelativeResize="0"/>
          <p:nvPr/>
        </p:nvPicPr>
        <p:blipFill rotWithShape="1">
          <a:blip r:embed="rId2">
            <a:alphaModFix/>
          </a:blip>
          <a:srcRect/>
          <a:stretch/>
        </p:blipFill>
        <p:spPr>
          <a:xfrm>
            <a:off x="8064807" y="280050"/>
            <a:ext cx="3742800" cy="5854425"/>
          </a:xfrm>
          <a:prstGeom prst="rect">
            <a:avLst/>
          </a:prstGeom>
          <a:noFill/>
          <a:ln>
            <a:noFill/>
          </a:ln>
        </p:spPr>
      </p:pic>
      <p:sp>
        <p:nvSpPr>
          <p:cNvPr id="158" name="Google Shape;158;p38"/>
          <p:cNvSpPr>
            <a:spLocks noGrp="1"/>
          </p:cNvSpPr>
          <p:nvPr>
            <p:ph type="pic" idx="2"/>
          </p:nvPr>
        </p:nvSpPr>
        <p:spPr>
          <a:xfrm>
            <a:off x="8800948" y="1208396"/>
            <a:ext cx="2266512" cy="3978298"/>
          </a:xfrm>
          <a:prstGeom prst="rect">
            <a:avLst/>
          </a:prstGeom>
          <a:solidFill>
            <a:schemeClr val="lt1"/>
          </a:solidFill>
          <a:ln>
            <a:noFill/>
          </a:ln>
        </p:spPr>
      </p:sp>
      <p:sp>
        <p:nvSpPr>
          <p:cNvPr id="159" name="Google Shape;159;p38"/>
          <p:cNvSpPr txBox="1">
            <a:spLocks noGrp="1"/>
          </p:cNvSpPr>
          <p:nvPr>
            <p:ph type="body" idx="1"/>
          </p:nvPr>
        </p:nvSpPr>
        <p:spPr>
          <a:xfrm>
            <a:off x="712630" y="1762164"/>
            <a:ext cx="73121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a:spLocks noGrp="1"/>
          </p:cNvSpPr>
          <p:nvPr>
            <p:ph type="body" idx="3"/>
          </p:nvPr>
        </p:nvSpPr>
        <p:spPr>
          <a:xfrm>
            <a:off x="712183" y="495859"/>
            <a:ext cx="731277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1" name="Google Shape;161;p38"/>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162"/>
        <p:cNvGrpSpPr/>
        <p:nvPr/>
      </p:nvGrpSpPr>
      <p:grpSpPr>
        <a:xfrm>
          <a:off x="0" y="0"/>
          <a:ext cx="0" cy="0"/>
          <a:chOff x="0" y="0"/>
          <a:chExt cx="0" cy="0"/>
        </a:xfrm>
      </p:grpSpPr>
      <p:sp>
        <p:nvSpPr>
          <p:cNvPr id="163" name="Google Shape;163;p49"/>
          <p:cNvSpPr/>
          <p:nvPr/>
        </p:nvSpPr>
        <p:spPr>
          <a:xfrm>
            <a:off x="0" y="0"/>
            <a:ext cx="12192000" cy="6858001"/>
          </a:xfrm>
          <a:prstGeom prst="rect">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49"/>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Calibri"/>
                <a:ea typeface="Calibri"/>
                <a:cs typeface="Calibri"/>
                <a:sym typeface="Calibri"/>
              </a:rPr>
              <a:t>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65" name="Google Shape;165;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22 point  -  Main Text Body </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66" name="Google Shape;166;p49"/>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BALANCE </a:t>
            </a:r>
            <a:r>
              <a:rPr lang="en-US" sz="2400" b="0" i="0" u="none" strike="noStrike" cap="none">
                <a:solidFill>
                  <a:schemeClr val="lt1"/>
                </a:solidFill>
                <a:latin typeface="Calibri"/>
                <a:ea typeface="Calibri"/>
                <a:cs typeface="Calibri"/>
                <a:sym typeface="Calibri"/>
              </a:rPr>
              <a:t>PowerPoint is….</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67" name="Google Shape;167;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8" name="Google Shape;168;p49"/>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9" name="Google Shape;169;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70" name="Google Shape;170;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01">
  <p:cSld name="1_Text Slide 01">
    <p:spTree>
      <p:nvGrpSpPr>
        <p:cNvPr id="1" name="Shape 171"/>
        <p:cNvGrpSpPr/>
        <p:nvPr/>
      </p:nvGrpSpPr>
      <p:grpSpPr>
        <a:xfrm>
          <a:off x="0" y="0"/>
          <a:ext cx="0" cy="0"/>
          <a:chOff x="0" y="0"/>
          <a:chExt cx="0" cy="0"/>
        </a:xfrm>
      </p:grpSpPr>
      <p:cxnSp>
        <p:nvCxnSpPr>
          <p:cNvPr id="172" name="Google Shape;172;p50"/>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73" name="Google Shape;173;p50"/>
          <p:cNvSpPr txBox="1">
            <a:spLocks noGrp="1"/>
          </p:cNvSpPr>
          <p:nvPr>
            <p:ph type="body" idx="1"/>
          </p:nvPr>
        </p:nvSpPr>
        <p:spPr>
          <a:xfrm>
            <a:off x="634224" y="1600200"/>
            <a:ext cx="6289090"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0"/>
          <p:cNvSpPr txBox="1">
            <a:spLocks noGrp="1"/>
          </p:cNvSpPr>
          <p:nvPr>
            <p:ph type="body" idx="2"/>
          </p:nvPr>
        </p:nvSpPr>
        <p:spPr>
          <a:xfrm>
            <a:off x="713768" y="421468"/>
            <a:ext cx="6289089"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0"/>
          <p:cNvSpPr>
            <a:spLocks noGrp="1"/>
          </p:cNvSpPr>
          <p:nvPr>
            <p:ph type="pic" idx="3"/>
          </p:nvPr>
        </p:nvSpPr>
        <p:spPr>
          <a:xfrm>
            <a:off x="7158600" y="287233"/>
            <a:ext cx="5033400" cy="5949282"/>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rge Photo Slide - Pruple">
  <p:cSld name="Large Photo Slide - Pruple">
    <p:spTree>
      <p:nvGrpSpPr>
        <p:cNvPr id="1" name="Shape 176"/>
        <p:cNvGrpSpPr/>
        <p:nvPr/>
      </p:nvGrpSpPr>
      <p:grpSpPr>
        <a:xfrm>
          <a:off x="0" y="0"/>
          <a:ext cx="0" cy="0"/>
          <a:chOff x="0" y="0"/>
          <a:chExt cx="0" cy="0"/>
        </a:xfrm>
      </p:grpSpPr>
      <p:sp>
        <p:nvSpPr>
          <p:cNvPr id="177" name="Google Shape;177;p51"/>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1"/>
          <p:cNvSpPr>
            <a:spLocks noGrp="1"/>
          </p:cNvSpPr>
          <p:nvPr>
            <p:ph type="pic" idx="2"/>
          </p:nvPr>
        </p:nvSpPr>
        <p:spPr>
          <a:xfrm>
            <a:off x="0" y="0"/>
            <a:ext cx="12192000" cy="6858000"/>
          </a:xfrm>
          <a:prstGeom prst="rect">
            <a:avLst/>
          </a:prstGeom>
          <a:noFill/>
          <a:ln>
            <a:noFill/>
          </a:ln>
        </p:spPr>
      </p:sp>
      <p:sp>
        <p:nvSpPr>
          <p:cNvPr id="179" name="Google Shape;179;p51"/>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1"/>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1"/>
          <p:cNvSpPr txBox="1">
            <a:spLocks noGrp="1"/>
          </p:cNvSpPr>
          <p:nvPr>
            <p:ph type="body" idx="3"/>
          </p:nvPr>
        </p:nvSpPr>
        <p:spPr>
          <a:xfrm>
            <a:off x="503238" y="1624369"/>
            <a:ext cx="4332233"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ullet Slide - Purple">
  <p:cSld name="Bullet Slide - Purple">
    <p:spTree>
      <p:nvGrpSpPr>
        <p:cNvPr id="1" name="Shape 182"/>
        <p:cNvGrpSpPr/>
        <p:nvPr/>
      </p:nvGrpSpPr>
      <p:grpSpPr>
        <a:xfrm>
          <a:off x="0" y="0"/>
          <a:ext cx="0" cy="0"/>
          <a:chOff x="0" y="0"/>
          <a:chExt cx="0" cy="0"/>
        </a:xfrm>
      </p:grpSpPr>
      <p:sp>
        <p:nvSpPr>
          <p:cNvPr id="183" name="Google Shape;183;p52"/>
          <p:cNvSpPr txBox="1">
            <a:spLocks noGrp="1"/>
          </p:cNvSpPr>
          <p:nvPr>
            <p:ph type="body" idx="1"/>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53693"/>
              </a:buClr>
              <a:buSzPts val="3600"/>
              <a:buNone/>
              <a:defRPr sz="3600" i="0">
                <a:solidFill>
                  <a:srgbClr val="85369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52"/>
          <p:cNvCxnSpPr/>
          <p:nvPr/>
        </p:nvCxnSpPr>
        <p:spPr>
          <a:xfrm>
            <a:off x="5346936" y="-25722"/>
            <a:ext cx="0" cy="6853558"/>
          </a:xfrm>
          <a:prstGeom prst="straightConnector1">
            <a:avLst/>
          </a:prstGeom>
          <a:noFill/>
          <a:ln w="12700" cap="flat" cmpd="sng">
            <a:solidFill>
              <a:srgbClr val="853693"/>
            </a:solidFill>
            <a:prstDash val="solid"/>
            <a:miter lim="800000"/>
            <a:headEnd type="none" w="sm" len="sm"/>
            <a:tailEnd type="none" w="sm" len="sm"/>
          </a:ln>
        </p:spPr>
      </p:cxnSp>
      <p:sp>
        <p:nvSpPr>
          <p:cNvPr id="185" name="Google Shape;185;p52"/>
          <p:cNvSpPr/>
          <p:nvPr/>
        </p:nvSpPr>
        <p:spPr>
          <a:xfrm>
            <a:off x="4783395" y="415207"/>
            <a:ext cx="1154422" cy="1154422"/>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6" name="Google Shape;186;p52"/>
          <p:cNvSpPr txBox="1">
            <a:spLocks noGrp="1"/>
          </p:cNvSpPr>
          <p:nvPr>
            <p:ph type="body" idx="2"/>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2"/>
          <p:cNvSpPr txBox="1">
            <a:spLocks noGrp="1"/>
          </p:cNvSpPr>
          <p:nvPr>
            <p:ph type="body" idx="3"/>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2"/>
          <p:cNvSpPr txBox="1">
            <a:spLocks noGrp="1"/>
          </p:cNvSpPr>
          <p:nvPr>
            <p:ph type="body" idx="4"/>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 name="Google Shape;189;p52"/>
          <p:cNvGrpSpPr/>
          <p:nvPr/>
        </p:nvGrpSpPr>
        <p:grpSpPr>
          <a:xfrm rot="-5400000">
            <a:off x="-2634369" y="1453682"/>
            <a:ext cx="6094941" cy="3794344"/>
            <a:chOff x="706438" y="3430450"/>
            <a:chExt cx="6094941" cy="3794344"/>
          </a:xfrm>
        </p:grpSpPr>
        <p:sp>
          <p:nvSpPr>
            <p:cNvPr id="190" name="Google Shape;190;p52"/>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191" name="Google Shape;191;p52"/>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192" name="Google Shape;192;p52"/>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ullet Slide - Blue">
  <p:cSld name="Bullet Slide - Blue">
    <p:spTree>
      <p:nvGrpSpPr>
        <p:cNvPr id="1" name="Shape 193"/>
        <p:cNvGrpSpPr/>
        <p:nvPr/>
      </p:nvGrpSpPr>
      <p:grpSpPr>
        <a:xfrm>
          <a:off x="0" y="0"/>
          <a:ext cx="0" cy="0"/>
          <a:chOff x="0" y="0"/>
          <a:chExt cx="0" cy="0"/>
        </a:xfrm>
      </p:grpSpPr>
      <p:sp>
        <p:nvSpPr>
          <p:cNvPr id="194" name="Google Shape;194;p5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4B4CB"/>
              </a:buClr>
              <a:buSzPts val="3600"/>
              <a:buNone/>
              <a:defRPr sz="3600" i="0">
                <a:solidFill>
                  <a:srgbClr val="14B4C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53"/>
          <p:cNvCxnSpPr/>
          <p:nvPr/>
        </p:nvCxnSpPr>
        <p:spPr>
          <a:xfrm>
            <a:off x="5346936" y="-25722"/>
            <a:ext cx="0" cy="6853558"/>
          </a:xfrm>
          <a:prstGeom prst="straightConnector1">
            <a:avLst/>
          </a:prstGeom>
          <a:noFill/>
          <a:ln w="12700" cap="flat" cmpd="sng">
            <a:solidFill>
              <a:srgbClr val="14B4CB"/>
            </a:solidFill>
            <a:prstDash val="solid"/>
            <a:miter lim="800000"/>
            <a:headEnd type="none" w="sm" len="sm"/>
            <a:tailEnd type="none" w="sm" len="sm"/>
          </a:ln>
        </p:spPr>
      </p:cxnSp>
      <p:sp>
        <p:nvSpPr>
          <p:cNvPr id="197" name="Google Shape;197;p5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3"/>
          <p:cNvSpPr/>
          <p:nvPr/>
        </p:nvSpPr>
        <p:spPr>
          <a:xfrm>
            <a:off x="4783395" y="415207"/>
            <a:ext cx="1154422" cy="1154422"/>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99" name="Google Shape;199;p5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0" name="Google Shape;200;p53"/>
          <p:cNvGrpSpPr/>
          <p:nvPr/>
        </p:nvGrpSpPr>
        <p:grpSpPr>
          <a:xfrm rot="-5400000">
            <a:off x="-2634369" y="1453682"/>
            <a:ext cx="6094941" cy="3794344"/>
            <a:chOff x="706438" y="3430450"/>
            <a:chExt cx="6094941" cy="3794344"/>
          </a:xfrm>
        </p:grpSpPr>
        <p:sp>
          <p:nvSpPr>
            <p:cNvPr id="201" name="Google Shape;201;p53"/>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202" name="Google Shape;202;p53"/>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203" name="Google Shape;203;p53"/>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36135078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s">
  <p:cSld name="Contents">
    <p:spTree>
      <p:nvGrpSpPr>
        <p:cNvPr id="1" name="Shape 50"/>
        <p:cNvGrpSpPr/>
        <p:nvPr/>
      </p:nvGrpSpPr>
      <p:grpSpPr>
        <a:xfrm>
          <a:off x="0" y="0"/>
          <a:ext cx="0" cy="0"/>
          <a:chOff x="0" y="0"/>
          <a:chExt cx="0" cy="0"/>
        </a:xfrm>
      </p:grpSpPr>
      <p:sp>
        <p:nvSpPr>
          <p:cNvPr id="51" name="Google Shape;51;p34"/>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4"/>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4"/>
          <p:cNvSpPr/>
          <p:nvPr/>
        </p:nvSpPr>
        <p:spPr>
          <a:xfrm>
            <a:off x="5268246" y="5929183"/>
            <a:ext cx="6062706"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US" sz="800" b="0" i="0" u="none" strike="noStrike" cap="none">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cxnSp>
        <p:nvCxnSpPr>
          <p:cNvPr id="54" name="Google Shape;54;p34"/>
          <p:cNvCxnSpPr/>
          <p:nvPr/>
        </p:nvCxnSpPr>
        <p:spPr>
          <a:xfrm>
            <a:off x="2405317" y="1450776"/>
            <a:ext cx="9786141" cy="0"/>
          </a:xfrm>
          <a:prstGeom prst="straightConnector1">
            <a:avLst/>
          </a:prstGeom>
          <a:noFill/>
          <a:ln w="28575" cap="flat" cmpd="sng">
            <a:solidFill>
              <a:srgbClr val="14B4CB"/>
            </a:solidFill>
            <a:prstDash val="solid"/>
            <a:miter lim="800000"/>
            <a:headEnd type="none" w="sm" len="sm"/>
            <a:tailEnd type="none" w="sm" len="sm"/>
          </a:ln>
        </p:spPr>
      </p:cxnSp>
      <p:sp>
        <p:nvSpPr>
          <p:cNvPr id="55" name="Google Shape;55;p34"/>
          <p:cNvSpPr/>
          <p:nvPr/>
        </p:nvSpPr>
        <p:spPr>
          <a:xfrm rot="-2700000">
            <a:off x="2898398" y="1457637"/>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 name="Google Shape;56;p34"/>
          <p:cNvPicPr preferRelativeResize="0"/>
          <p:nvPr/>
        </p:nvPicPr>
        <p:blipFill rotWithShape="1">
          <a:blip r:embed="rId2">
            <a:alphaModFix/>
          </a:blip>
          <a:srcRect r="44449"/>
          <a:stretch/>
        </p:blipFill>
        <p:spPr>
          <a:xfrm>
            <a:off x="3325164" y="5929183"/>
            <a:ext cx="1543462" cy="354434"/>
          </a:xfrm>
          <a:prstGeom prst="rect">
            <a:avLst/>
          </a:prstGeom>
          <a:noFill/>
          <a:ln>
            <a:noFill/>
          </a:ln>
        </p:spPr>
      </p:pic>
      <p:sp>
        <p:nvSpPr>
          <p:cNvPr id="57" name="Google Shape;57;p34"/>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4"/>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4"/>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4"/>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7"/>
        <p:cNvGrpSpPr/>
        <p:nvPr/>
      </p:nvGrpSpPr>
      <p:grpSpPr>
        <a:xfrm>
          <a:off x="0" y="0"/>
          <a:ext cx="0" cy="0"/>
          <a:chOff x="0" y="0"/>
          <a:chExt cx="0" cy="0"/>
        </a:xfrm>
      </p:grpSpPr>
      <p:sp>
        <p:nvSpPr>
          <p:cNvPr id="68" name="Google Shape;68;p47"/>
          <p:cNvSpPr/>
          <p:nvPr/>
        </p:nvSpPr>
        <p:spPr>
          <a:xfrm>
            <a:off x="0" y="1244599"/>
            <a:ext cx="12191999" cy="5613401"/>
          </a:xfrm>
          <a:custGeom>
            <a:avLst/>
            <a:gdLst/>
            <a:ahLst/>
            <a:cxnLst/>
            <a:rect l="l" t="t" r="r" b="b"/>
            <a:pathLst>
              <a:path w="12191999" h="3896062" extrusionOk="0">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alibri"/>
              <a:ea typeface="Calibri"/>
              <a:cs typeface="Calibri"/>
              <a:sym typeface="Calibri"/>
            </a:endParaRPr>
          </a:p>
        </p:txBody>
      </p:sp>
      <p:cxnSp>
        <p:nvCxnSpPr>
          <p:cNvPr id="69" name="Google Shape;69;p4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70" name="Google Shape;70;p47"/>
          <p:cNvSpPr txBox="1">
            <a:spLocks noGrp="1"/>
          </p:cNvSpPr>
          <p:nvPr>
            <p:ph type="body" idx="1"/>
          </p:nvPr>
        </p:nvSpPr>
        <p:spPr>
          <a:xfrm>
            <a:off x="713768" y="2449285"/>
            <a:ext cx="7756143" cy="37555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 name="Google Shape;72;p47"/>
          <p:cNvGrpSpPr/>
          <p:nvPr/>
        </p:nvGrpSpPr>
        <p:grpSpPr>
          <a:xfrm rot="-5400000">
            <a:off x="8725648" y="1465280"/>
            <a:ext cx="6094941" cy="3794344"/>
            <a:chOff x="706438" y="3430450"/>
            <a:chExt cx="6094941" cy="3794344"/>
          </a:xfrm>
        </p:grpSpPr>
        <p:sp>
          <p:nvSpPr>
            <p:cNvPr id="73" name="Google Shape;73;p47"/>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74" name="Google Shape;74;p47"/>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75" name="Google Shape;75;p47"/>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Slide - Blue">
  <p:cSld name="Quote Slide - Blue">
    <p:spTree>
      <p:nvGrpSpPr>
        <p:cNvPr id="1" name="Shape 76"/>
        <p:cNvGrpSpPr/>
        <p:nvPr/>
      </p:nvGrpSpPr>
      <p:grpSpPr>
        <a:xfrm>
          <a:off x="0" y="0"/>
          <a:ext cx="0" cy="0"/>
          <a:chOff x="0" y="0"/>
          <a:chExt cx="0" cy="0"/>
        </a:xfrm>
      </p:grpSpPr>
      <p:sp>
        <p:nvSpPr>
          <p:cNvPr id="77" name="Google Shape;77;p36"/>
          <p:cNvSpPr/>
          <p:nvPr/>
        </p:nvSpPr>
        <p:spPr>
          <a:xfrm>
            <a:off x="3130350" y="209349"/>
            <a:ext cx="5931299" cy="5931299"/>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6"/>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6"/>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Welcome Slide 1">
  <p:cSld name="8_Welcome Slide 1">
    <p:spTree>
      <p:nvGrpSpPr>
        <p:cNvPr id="1" name="Shape 80"/>
        <p:cNvGrpSpPr/>
        <p:nvPr/>
      </p:nvGrpSpPr>
      <p:grpSpPr>
        <a:xfrm>
          <a:off x="0" y="0"/>
          <a:ext cx="0" cy="0"/>
          <a:chOff x="0" y="0"/>
          <a:chExt cx="0" cy="0"/>
        </a:xfrm>
      </p:grpSpPr>
      <p:sp>
        <p:nvSpPr>
          <p:cNvPr id="81" name="Google Shape;81;p46"/>
          <p:cNvSpPr/>
          <p:nvPr/>
        </p:nvSpPr>
        <p:spPr>
          <a:xfrm>
            <a:off x="-2" y="1532287"/>
            <a:ext cx="12192002" cy="4641046"/>
          </a:xfrm>
          <a:prstGeom prst="rect">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2" name="Google Shape;82;p46"/>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83" name="Google Shape;83;p4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2 Divider">
  <p:cSld name="02 Divider">
    <p:spTree>
      <p:nvGrpSpPr>
        <p:cNvPr id="1" name="Shape 85"/>
        <p:cNvGrpSpPr/>
        <p:nvPr/>
      </p:nvGrpSpPr>
      <p:grpSpPr>
        <a:xfrm>
          <a:off x="0" y="0"/>
          <a:ext cx="0" cy="0"/>
          <a:chOff x="0" y="0"/>
          <a:chExt cx="0" cy="0"/>
        </a:xfrm>
      </p:grpSpPr>
      <p:sp>
        <p:nvSpPr>
          <p:cNvPr id="86" name="Google Shape;86;p40"/>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40"/>
          <p:cNvSpPr>
            <a:spLocks noGrp="1"/>
          </p:cNvSpPr>
          <p:nvPr>
            <p:ph type="pic" idx="2"/>
          </p:nvPr>
        </p:nvSpPr>
        <p:spPr>
          <a:xfrm>
            <a:off x="7158600" y="287233"/>
            <a:ext cx="5033400" cy="5949282"/>
          </a:xfrm>
          <a:prstGeom prst="rect">
            <a:avLst/>
          </a:prstGeom>
          <a:noFill/>
          <a:ln>
            <a:noFill/>
          </a:ln>
        </p:spPr>
      </p:sp>
      <p:sp>
        <p:nvSpPr>
          <p:cNvPr id="88" name="Google Shape;88;p40"/>
          <p:cNvSpPr/>
          <p:nvPr/>
        </p:nvSpPr>
        <p:spPr>
          <a:xfrm>
            <a:off x="2127131" y="20050"/>
            <a:ext cx="45719" cy="2021021"/>
          </a:xfrm>
          <a:prstGeom prst="rect">
            <a:avLst/>
          </a:prstGeom>
          <a:solidFill>
            <a:srgbClr val="8A4199"/>
          </a:solidFill>
          <a:ln w="12700" cap="flat" cmpd="sng">
            <a:solidFill>
              <a:srgbClr val="8A41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0"/>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0"/>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 Purple">
  <p:cSld name="Quote Slide - Purple">
    <p:spTree>
      <p:nvGrpSpPr>
        <p:cNvPr id="1" name="Shape 91"/>
        <p:cNvGrpSpPr/>
        <p:nvPr/>
      </p:nvGrpSpPr>
      <p:grpSpPr>
        <a:xfrm>
          <a:off x="0" y="0"/>
          <a:ext cx="0" cy="0"/>
          <a:chOff x="0" y="0"/>
          <a:chExt cx="0" cy="0"/>
        </a:xfrm>
      </p:grpSpPr>
      <p:sp>
        <p:nvSpPr>
          <p:cNvPr id="92" name="Google Shape;92;p39"/>
          <p:cNvSpPr/>
          <p:nvPr/>
        </p:nvSpPr>
        <p:spPr>
          <a:xfrm>
            <a:off x="3130350" y="209349"/>
            <a:ext cx="5931299" cy="5931299"/>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39"/>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9"/>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Photo Slide 02">
  <p:cSld name="Text/Photo Slide 02">
    <p:spTree>
      <p:nvGrpSpPr>
        <p:cNvPr id="1" name="Shape 95"/>
        <p:cNvGrpSpPr/>
        <p:nvPr/>
      </p:nvGrpSpPr>
      <p:grpSpPr>
        <a:xfrm>
          <a:off x="0" y="0"/>
          <a:ext cx="0" cy="0"/>
          <a:chOff x="0" y="0"/>
          <a:chExt cx="0" cy="0"/>
        </a:xfrm>
      </p:grpSpPr>
      <p:sp>
        <p:nvSpPr>
          <p:cNvPr id="96" name="Google Shape;96;p41"/>
          <p:cNvSpPr/>
          <p:nvPr/>
        </p:nvSpPr>
        <p:spPr>
          <a:xfrm>
            <a:off x="4007560" y="3657853"/>
            <a:ext cx="2507741" cy="2507741"/>
          </a:xfrm>
          <a:prstGeom prst="ellipse">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a:spLocks noGrp="1"/>
          </p:cNvSpPr>
          <p:nvPr>
            <p:ph type="pic" idx="2"/>
          </p:nvPr>
        </p:nvSpPr>
        <p:spPr>
          <a:xfrm>
            <a:off x="16472" y="377764"/>
            <a:ext cx="5222656" cy="5952556"/>
          </a:xfrm>
          <a:prstGeom prst="rect">
            <a:avLst/>
          </a:prstGeom>
          <a:noFill/>
          <a:ln>
            <a:noFill/>
          </a:ln>
        </p:spPr>
      </p:sp>
      <p:sp>
        <p:nvSpPr>
          <p:cNvPr id="98" name="Google Shape;98;p41"/>
          <p:cNvSpPr txBox="1">
            <a:spLocks noGrp="1"/>
          </p:cNvSpPr>
          <p:nvPr>
            <p:ph type="body" idx="1"/>
          </p:nvPr>
        </p:nvSpPr>
        <p:spPr>
          <a:xfrm>
            <a:off x="4007559" y="4646645"/>
            <a:ext cx="2507741" cy="1026368"/>
          </a:xfrm>
          <a:prstGeom prst="rect">
            <a:avLst/>
          </a:prstGeom>
          <a:noFill/>
          <a:ln>
            <a:noFill/>
          </a:ln>
        </p:spPr>
        <p:txBody>
          <a:bodyPr spcFirstLastPara="1" wrap="square" lIns="91425" tIns="45700" rIns="91425" bIns="45700" anchor="t" anchorCtr="0">
            <a:noAutofit/>
          </a:bodyPr>
          <a:lstStyle>
            <a:lvl1pPr marL="457200" lvl="0" indent="-228600" algn="ctr">
              <a:lnSpc>
                <a:spcPct val="101666"/>
              </a:lnSpc>
              <a:spcBef>
                <a:spcPts val="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1"/>
          <p:cNvSpPr txBox="1">
            <a:spLocks noGrp="1"/>
          </p:cNvSpPr>
          <p:nvPr>
            <p:ph type="body" idx="3"/>
          </p:nvPr>
        </p:nvSpPr>
        <p:spPr>
          <a:xfrm>
            <a:off x="6650836" y="1894114"/>
            <a:ext cx="4918863"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1"/>
          <p:cNvSpPr txBox="1">
            <a:spLocks noGrp="1"/>
          </p:cNvSpPr>
          <p:nvPr>
            <p:ph type="body" idx="4"/>
          </p:nvPr>
        </p:nvSpPr>
        <p:spPr>
          <a:xfrm>
            <a:off x="6629890" y="731711"/>
            <a:ext cx="4918863"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01"/>
        <p:cNvGrpSpPr/>
        <p:nvPr/>
      </p:nvGrpSpPr>
      <p:grpSpPr>
        <a:xfrm>
          <a:off x="0" y="0"/>
          <a:ext cx="0" cy="0"/>
          <a:chOff x="0" y="0"/>
          <a:chExt cx="0" cy="0"/>
        </a:xfrm>
      </p:grpSpPr>
      <p:cxnSp>
        <p:nvCxnSpPr>
          <p:cNvPr id="102" name="Google Shape;102;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03" name="Google Shape;103;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p:nvPr/>
        </p:nvSpPr>
        <p:spPr>
          <a:xfrm>
            <a:off x="9055571" y="6311900"/>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9" name="Google Shape;9;p32"/>
          <p:cNvCxnSpPr/>
          <p:nvPr/>
        </p:nvCxnSpPr>
        <p:spPr>
          <a:xfrm>
            <a:off x="0" y="6552265"/>
            <a:ext cx="9029700" cy="0"/>
          </a:xfrm>
          <a:prstGeom prst="straightConnector1">
            <a:avLst/>
          </a:prstGeom>
          <a:noFill/>
          <a:ln w="28575" cap="flat" cmpd="sng">
            <a:solidFill>
              <a:srgbClr val="12B4CB"/>
            </a:solidFill>
            <a:prstDash val="solid"/>
            <a:miter lim="800000"/>
            <a:headEnd type="none" w="sm" len="sm"/>
            <a:tailEnd type="none" w="sm" len="sm"/>
          </a:ln>
        </p:spPr>
      </p:cxnSp>
      <p:sp>
        <p:nvSpPr>
          <p:cNvPr id="10" name="Google Shape;10;p32"/>
          <p:cNvSpPr/>
          <p:nvPr/>
        </p:nvSpPr>
        <p:spPr>
          <a:xfrm rot="-2700000">
            <a:off x="493081" y="6565542"/>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mtUlRYXJ0vI"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kwiXh3dzR4"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volinik.ee/wp-content/uploads/2021/05/checklist.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humanrights.ee/app/uploads/2021/08/DI-in-times-of-crisis-guide.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dirty="0" smtClean="0"/>
              <a:t>project</a:t>
            </a:r>
            <a:r>
              <a:rPr lang="en-US" b="1" dirty="0" smtClean="0"/>
              <a:t>balance</a:t>
            </a:r>
            <a:r>
              <a:rPr lang="en-US" dirty="0" smtClean="0"/>
              <a:t>.eu</a:t>
            </a:r>
            <a:endParaRPr dirty="0"/>
          </a:p>
          <a:p>
            <a:pPr marL="0" lvl="0" indent="0" algn="ctr" rtl="0">
              <a:lnSpc>
                <a:spcPct val="90000"/>
              </a:lnSpc>
              <a:spcBef>
                <a:spcPts val="1000"/>
              </a:spcBef>
              <a:spcAft>
                <a:spcPts val="0"/>
              </a:spcAft>
              <a:buClr>
                <a:schemeClr val="lt1"/>
              </a:buClr>
              <a:buSzPts val="3200"/>
              <a:buNone/>
            </a:pPr>
            <a:endParaRPr dirty="0"/>
          </a:p>
        </p:txBody>
      </p:sp>
      <p:sp>
        <p:nvSpPr>
          <p:cNvPr id="209" name="Google Shape;209;p1"/>
          <p:cNvSpPr txBox="1">
            <a:spLocks noGrp="1"/>
          </p:cNvSpPr>
          <p:nvPr>
            <p:ph type="body" idx="2"/>
          </p:nvPr>
        </p:nvSpPr>
        <p:spPr>
          <a:xfrm>
            <a:off x="6737542" y="234376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5400"/>
              <a:buNone/>
            </a:pPr>
            <a:r>
              <a:rPr lang="en-US" dirty="0" err="1" smtClean="0"/>
              <a:t>Kuidas</a:t>
            </a:r>
            <a:r>
              <a:rPr lang="en-US" dirty="0" smtClean="0"/>
              <a:t> </a:t>
            </a:r>
            <a:r>
              <a:rPr lang="en-US" dirty="0" err="1" smtClean="0"/>
              <a:t>toetada</a:t>
            </a:r>
            <a:r>
              <a:rPr lang="en-US" dirty="0" smtClean="0"/>
              <a:t> </a:t>
            </a:r>
            <a:r>
              <a:rPr lang="en-US" dirty="0" err="1" smtClean="0"/>
              <a:t>meeskonna</a:t>
            </a:r>
            <a:r>
              <a:rPr lang="en-US" dirty="0" smtClean="0"/>
              <a:t> </a:t>
            </a:r>
            <a:r>
              <a:rPr lang="en-US" dirty="0" err="1" smtClean="0"/>
              <a:t>mitmekesisust</a:t>
            </a:r>
            <a:endParaRPr dirty="0"/>
          </a:p>
        </p:txBody>
      </p:sp>
      <p:sp>
        <p:nvSpPr>
          <p:cNvPr id="210" name="Google Shape;210;p1"/>
          <p:cNvSpPr txBox="1">
            <a:spLocks noGrp="1"/>
          </p:cNvSpPr>
          <p:nvPr>
            <p:ph type="body" idx="3"/>
          </p:nvPr>
        </p:nvSpPr>
        <p:spPr>
          <a:xfrm>
            <a:off x="6737542" y="1826028"/>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4B4CB"/>
              </a:buClr>
              <a:buSzPts val="3600"/>
              <a:buNone/>
            </a:pPr>
            <a:r>
              <a:rPr lang="en-US" dirty="0" smtClean="0">
                <a:solidFill>
                  <a:srgbClr val="14B4CB"/>
                </a:solidFill>
              </a:rPr>
              <a:t>4. PEATÜKK</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body" idx="1"/>
          </p:nvPr>
        </p:nvSpPr>
        <p:spPr>
          <a:xfrm>
            <a:off x="3229897" y="1775190"/>
            <a:ext cx="5732206" cy="3742267"/>
          </a:xfrm>
          <a:prstGeom prst="rect">
            <a:avLst/>
          </a:prstGeom>
          <a:noFill/>
          <a:ln>
            <a:noFill/>
          </a:ln>
        </p:spPr>
        <p:txBody>
          <a:bodyPr spcFirstLastPara="1" wrap="square" lIns="91425" tIns="45700" rIns="91425" bIns="45700" anchor="t" anchorCtr="0">
            <a:normAutofit/>
          </a:bodyPr>
          <a:lstStyle/>
          <a:p>
            <a:pPr marL="457200" lvl="0" indent="-228600" algn="ctr" rtl="0">
              <a:lnSpc>
                <a:spcPct val="90000"/>
              </a:lnSpc>
              <a:spcBef>
                <a:spcPts val="1000"/>
              </a:spcBef>
              <a:spcAft>
                <a:spcPts val="0"/>
              </a:spcAft>
              <a:buClr>
                <a:schemeClr val="lt1"/>
              </a:buClr>
              <a:buSzPts val="3000"/>
              <a:buNone/>
            </a:pPr>
            <a:r>
              <a:rPr lang="en-US" sz="3200" i="0" dirty="0" smtClean="0"/>
              <a:t>INTERSEKTSIONAALSUS</a:t>
            </a:r>
            <a:endParaRPr dirty="0"/>
          </a:p>
          <a:p>
            <a:pPr lvl="0"/>
            <a:r>
              <a:rPr lang="en-US" sz="2400" i="0" dirty="0" err="1"/>
              <a:t>Iga</a:t>
            </a:r>
            <a:r>
              <a:rPr lang="en-US" sz="2400" i="0" dirty="0"/>
              <a:t> </a:t>
            </a:r>
            <a:r>
              <a:rPr lang="en-US" sz="2400" i="0" dirty="0" err="1"/>
              <a:t>inimene</a:t>
            </a:r>
            <a:r>
              <a:rPr lang="en-US" sz="2400" i="0" dirty="0"/>
              <a:t> </a:t>
            </a:r>
            <a:r>
              <a:rPr lang="en-US" sz="2400" i="0" dirty="0" err="1"/>
              <a:t>võib</a:t>
            </a:r>
            <a:r>
              <a:rPr lang="en-US" sz="2400" i="0" dirty="0"/>
              <a:t> </a:t>
            </a:r>
            <a:r>
              <a:rPr lang="en-US" sz="2400" i="0" dirty="0" err="1"/>
              <a:t>omada</a:t>
            </a:r>
            <a:r>
              <a:rPr lang="en-US" sz="2400" i="0" dirty="0"/>
              <a:t> </a:t>
            </a:r>
            <a:r>
              <a:rPr lang="en-US" sz="2400" i="0" dirty="0" err="1"/>
              <a:t>mitut</a:t>
            </a:r>
            <a:r>
              <a:rPr lang="en-US" sz="2400" i="0" dirty="0"/>
              <a:t> </a:t>
            </a:r>
            <a:r>
              <a:rPr lang="en-US" sz="2400" i="0" dirty="0" err="1"/>
              <a:t>mitmekesisuse</a:t>
            </a:r>
            <a:r>
              <a:rPr lang="en-US" sz="2400" i="0" dirty="0"/>
              <a:t> </a:t>
            </a:r>
            <a:r>
              <a:rPr lang="en-US" sz="2400" i="0" dirty="0" err="1" smtClean="0"/>
              <a:t>aspekti</a:t>
            </a:r>
            <a:r>
              <a:rPr lang="en-US" sz="2400" i="0" dirty="0" smtClean="0"/>
              <a:t>, </a:t>
            </a:r>
            <a:r>
              <a:rPr lang="en-US" sz="2400" i="0" dirty="0" err="1" smtClean="0"/>
              <a:t>mis</a:t>
            </a:r>
            <a:r>
              <a:rPr lang="en-US" sz="2400" i="0" dirty="0" smtClean="0"/>
              <a:t> </a:t>
            </a:r>
            <a:r>
              <a:rPr lang="en-US" sz="2400" i="0" dirty="0"/>
              <a:t>on </a:t>
            </a:r>
            <a:r>
              <a:rPr lang="en-US" sz="2400" i="0" dirty="0" err="1"/>
              <a:t>omavahel</a:t>
            </a:r>
            <a:r>
              <a:rPr lang="en-US" sz="2400" i="0" dirty="0"/>
              <a:t> </a:t>
            </a:r>
            <a:r>
              <a:rPr lang="en-US" sz="2400" i="0" dirty="0" err="1"/>
              <a:t>seotud</a:t>
            </a:r>
            <a:r>
              <a:rPr lang="en-US" sz="2400" i="0" dirty="0"/>
              <a:t> ja </a:t>
            </a:r>
            <a:r>
              <a:rPr lang="en-US" sz="2400" i="0" dirty="0" err="1"/>
              <a:t>suhtlevad</a:t>
            </a:r>
            <a:r>
              <a:rPr lang="en-US" sz="2400" i="0" dirty="0"/>
              <a:t>. Need </a:t>
            </a:r>
            <a:r>
              <a:rPr lang="en-US" sz="2400" i="0" dirty="0" err="1"/>
              <a:t>toovad</a:t>
            </a:r>
            <a:r>
              <a:rPr lang="en-US" sz="2400" i="0" dirty="0"/>
              <a:t> </a:t>
            </a:r>
            <a:r>
              <a:rPr lang="en-US" sz="2400" i="0" dirty="0" err="1"/>
              <a:t>kaasa</a:t>
            </a:r>
            <a:r>
              <a:rPr lang="en-US" sz="2400" i="0" dirty="0"/>
              <a:t> </a:t>
            </a:r>
            <a:r>
              <a:rPr lang="en-US" sz="2400" i="0" dirty="0" err="1"/>
              <a:t>unikaalseid</a:t>
            </a:r>
            <a:r>
              <a:rPr lang="en-US" sz="2400" i="0" dirty="0"/>
              <a:t> </a:t>
            </a:r>
            <a:r>
              <a:rPr lang="en-US" sz="2400" i="0" dirty="0" err="1"/>
              <a:t>kogemusi</a:t>
            </a:r>
            <a:r>
              <a:rPr lang="en-US" sz="2400" i="0" dirty="0"/>
              <a:t> ja </a:t>
            </a:r>
            <a:r>
              <a:rPr lang="en-US" sz="2400" i="0" dirty="0" err="1"/>
              <a:t>loomulikult</a:t>
            </a:r>
            <a:r>
              <a:rPr lang="en-US" sz="2400" i="0" dirty="0"/>
              <a:t> </a:t>
            </a:r>
            <a:r>
              <a:rPr lang="en-US" sz="2400" i="0" dirty="0" err="1"/>
              <a:t>unikaalseid</a:t>
            </a:r>
            <a:r>
              <a:rPr lang="en-US" sz="2400" i="0" dirty="0"/>
              <a:t> </a:t>
            </a:r>
            <a:r>
              <a:rPr lang="en-US" sz="2400" i="0" dirty="0" err="1"/>
              <a:t>inimesi</a:t>
            </a:r>
            <a:r>
              <a:rPr lang="en-US" sz="2400" i="0" dirty="0"/>
              <a:t>! ☺ </a:t>
            </a:r>
            <a:endParaRPr sz="2400" i="0" dirty="0"/>
          </a:p>
        </p:txBody>
      </p:sp>
      <p:sp>
        <p:nvSpPr>
          <p:cNvPr id="294" name="Google Shape;294;p54"/>
          <p:cNvSpPr/>
          <p:nvPr/>
        </p:nvSpPr>
        <p:spPr>
          <a:xfrm>
            <a:off x="324465" y="609600"/>
            <a:ext cx="3215148" cy="324464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54"/>
          <p:cNvSpPr txBox="1"/>
          <p:nvPr/>
        </p:nvSpPr>
        <p:spPr>
          <a:xfrm>
            <a:off x="245808" y="1252166"/>
            <a:ext cx="3097160" cy="2135929"/>
          </a:xfrm>
          <a:prstGeom prst="rect">
            <a:avLst/>
          </a:prstGeom>
          <a:noFill/>
          <a:ln>
            <a:noFill/>
          </a:ln>
        </p:spPr>
        <p:txBody>
          <a:bodyPr spcFirstLastPara="1" wrap="square" lIns="91425" tIns="45700" rIns="91425" bIns="45700" anchor="t" anchorCtr="0">
            <a:spAutoFit/>
          </a:bodyPr>
          <a:lstStyle/>
          <a:p>
            <a:pPr marL="457200" lvl="0" indent="-228600" algn="ctr">
              <a:lnSpc>
                <a:spcPct val="90000"/>
              </a:lnSpc>
              <a:buClr>
                <a:srgbClr val="FFFFFF"/>
              </a:buClr>
              <a:buSzPts val="3000"/>
            </a:pPr>
            <a:r>
              <a:rPr lang="en-US" sz="2200" i="1" dirty="0" smtClean="0">
                <a:solidFill>
                  <a:srgbClr val="FFFFFF"/>
                </a:solidFill>
                <a:latin typeface="Calibri"/>
                <a:ea typeface="Calibri"/>
                <a:cs typeface="Calibri"/>
                <a:sym typeface="Calibri"/>
              </a:rPr>
              <a:t>Pea </a:t>
            </a:r>
            <a:r>
              <a:rPr lang="en-US" sz="2200" i="1" dirty="0" err="1" smtClean="0">
                <a:solidFill>
                  <a:srgbClr val="FFFFFF"/>
                </a:solidFill>
                <a:latin typeface="Calibri"/>
                <a:ea typeface="Calibri"/>
                <a:cs typeface="Calibri"/>
                <a:sym typeface="Calibri"/>
              </a:rPr>
              <a:t>meeles</a:t>
            </a:r>
            <a:r>
              <a:rPr lang="en-US" sz="2200" i="1" dirty="0" smtClean="0">
                <a:solidFill>
                  <a:srgbClr val="FFFFFF"/>
                </a:solidFill>
                <a:latin typeface="Calibri"/>
                <a:ea typeface="Calibri"/>
                <a:cs typeface="Calibri"/>
                <a:sym typeface="Calibri"/>
              </a:rPr>
              <a:t>:</a:t>
            </a:r>
          </a:p>
          <a:p>
            <a:pPr marL="457200" lvl="0" indent="-228600" algn="ctr">
              <a:lnSpc>
                <a:spcPct val="90000"/>
              </a:lnSpc>
              <a:buClr>
                <a:srgbClr val="FFFFFF"/>
              </a:buClr>
              <a:buSzPts val="3000"/>
            </a:pPr>
            <a:r>
              <a:rPr lang="en-US" sz="2200" i="1" dirty="0" smtClean="0">
                <a:solidFill>
                  <a:srgbClr val="FFFFFF"/>
                </a:solidFill>
                <a:latin typeface="Calibri"/>
                <a:ea typeface="Calibri"/>
                <a:cs typeface="Calibri"/>
                <a:sym typeface="Calibri"/>
              </a:rPr>
              <a:t> </a:t>
            </a:r>
            <a:r>
              <a:rPr lang="en-US" sz="2200" i="1" dirty="0" err="1" smtClean="0">
                <a:solidFill>
                  <a:srgbClr val="FFFFFF"/>
                </a:solidFill>
                <a:latin typeface="Calibri"/>
                <a:ea typeface="Calibri"/>
                <a:cs typeface="Calibri"/>
                <a:sym typeface="Calibri"/>
              </a:rPr>
              <a:t>iga</a:t>
            </a:r>
            <a:r>
              <a:rPr lang="en-US" sz="2200" i="1" dirty="0" smtClean="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inimene</a:t>
            </a:r>
            <a:r>
              <a:rPr lang="en-US" sz="2200" i="1" dirty="0">
                <a:solidFill>
                  <a:srgbClr val="FFFFFF"/>
                </a:solidFill>
                <a:latin typeface="Calibri"/>
                <a:ea typeface="Calibri"/>
                <a:cs typeface="Calibri"/>
                <a:sym typeface="Calibri"/>
              </a:rPr>
              <a:t> on </a:t>
            </a:r>
            <a:r>
              <a:rPr lang="en-US" sz="2200" i="1" dirty="0" err="1">
                <a:solidFill>
                  <a:srgbClr val="FFFFFF"/>
                </a:solidFill>
                <a:latin typeface="Calibri"/>
                <a:ea typeface="Calibri"/>
                <a:cs typeface="Calibri"/>
                <a:sym typeface="Calibri"/>
              </a:rPr>
              <a:t>ainulaadne</a:t>
            </a:r>
            <a:r>
              <a:rPr lang="en-US" sz="2200" i="1" dirty="0">
                <a:solidFill>
                  <a:srgbClr val="FFFFFF"/>
                </a:solidFill>
                <a:latin typeface="Calibri"/>
                <a:ea typeface="Calibri"/>
                <a:cs typeface="Calibri"/>
                <a:sym typeface="Calibri"/>
              </a:rPr>
              <a:t> ja need </a:t>
            </a:r>
            <a:r>
              <a:rPr lang="en-US" sz="2200" i="1" dirty="0" err="1" smtClean="0">
                <a:solidFill>
                  <a:srgbClr val="FFFFFF"/>
                </a:solidFill>
                <a:latin typeface="Calibri"/>
                <a:ea typeface="Calibri"/>
                <a:cs typeface="Calibri"/>
                <a:sym typeface="Calibri"/>
              </a:rPr>
              <a:t>aspektid</a:t>
            </a:r>
            <a:r>
              <a:rPr lang="en-US" sz="2200" i="1" dirty="0" smtClean="0">
                <a:solidFill>
                  <a:srgbClr val="FFFFFF"/>
                </a:solidFill>
                <a:latin typeface="Calibri"/>
                <a:ea typeface="Calibri"/>
                <a:cs typeface="Calibri"/>
                <a:sym typeface="Calibri"/>
              </a:rPr>
              <a:t> </a:t>
            </a:r>
            <a:r>
              <a:rPr lang="en-US" sz="2200" i="1" dirty="0">
                <a:solidFill>
                  <a:srgbClr val="FFFFFF"/>
                </a:solidFill>
                <a:latin typeface="Calibri"/>
                <a:ea typeface="Calibri"/>
                <a:cs typeface="Calibri"/>
                <a:sym typeface="Calibri"/>
              </a:rPr>
              <a:t>on </a:t>
            </a:r>
            <a:r>
              <a:rPr lang="en-US" sz="2200" i="1" dirty="0" err="1">
                <a:solidFill>
                  <a:srgbClr val="FFFFFF"/>
                </a:solidFill>
                <a:latin typeface="Calibri"/>
                <a:ea typeface="Calibri"/>
                <a:cs typeface="Calibri"/>
                <a:sym typeface="Calibri"/>
              </a:rPr>
              <a:t>vaid</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näited</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kellegi</a:t>
            </a:r>
            <a:r>
              <a:rPr lang="en-US" sz="2200" i="1" dirty="0">
                <a:solidFill>
                  <a:srgbClr val="FFFFFF"/>
                </a:solidFill>
                <a:latin typeface="Calibri"/>
                <a:ea typeface="Calibri"/>
                <a:cs typeface="Calibri"/>
                <a:sym typeface="Calibri"/>
              </a:rPr>
              <a:t> </a:t>
            </a:r>
            <a:r>
              <a:rPr lang="en-US" sz="2200" i="1" dirty="0" err="1" smtClean="0">
                <a:solidFill>
                  <a:srgbClr val="FFFFFF"/>
                </a:solidFill>
                <a:latin typeface="Calibri"/>
                <a:ea typeface="Calibri"/>
                <a:cs typeface="Calibri"/>
                <a:sym typeface="Calibri"/>
              </a:rPr>
              <a:t>identiteedist</a:t>
            </a:r>
            <a:r>
              <a:rPr lang="en-US" sz="2200" i="1" dirty="0" smtClean="0">
                <a:solidFill>
                  <a:srgbClr val="FFFFFF"/>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96" name="Google Shape;296;p54"/>
          <p:cNvPicPr preferRelativeResize="0"/>
          <p:nvPr/>
        </p:nvPicPr>
        <p:blipFill rotWithShape="1">
          <a:blip r:embed="rId3">
            <a:alphaModFix/>
          </a:blip>
          <a:srcRect l="40207" t="23292" r="39692" b="15857"/>
          <a:stretch/>
        </p:blipFill>
        <p:spPr>
          <a:xfrm>
            <a:off x="8514735" y="2694434"/>
            <a:ext cx="3677265" cy="4143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body" idx="1"/>
          </p:nvPr>
        </p:nvSpPr>
        <p:spPr>
          <a:xfrm>
            <a:off x="678506" y="1599812"/>
            <a:ext cx="10834986" cy="4959608"/>
          </a:xfrm>
          <a:prstGeom prst="rect">
            <a:avLst/>
          </a:prstGeom>
          <a:noFill/>
          <a:ln>
            <a:noFill/>
          </a:ln>
        </p:spPr>
        <p:txBody>
          <a:bodyPr spcFirstLastPara="1" wrap="square" lIns="91425" tIns="45700" rIns="91425" bIns="45700" anchor="t" anchorCtr="0">
            <a:noAutofit/>
          </a:bodyPr>
          <a:lstStyle/>
          <a:p>
            <a:pPr marL="342900" lvl="0" indent="-342900" algn="just">
              <a:lnSpc>
                <a:spcPct val="100000"/>
              </a:lnSpc>
              <a:buSzPts val="1000"/>
              <a:buFont typeface="Wingdings" panose="05000000000000000000" pitchFamily="2" charset="2"/>
              <a:buChar char="Ø"/>
            </a:pPr>
            <a:r>
              <a:rPr lang="en-US" sz="2000" dirty="0" err="1"/>
              <a:t>Isikukeskne</a:t>
            </a:r>
            <a:r>
              <a:rPr lang="en-US" sz="2000" dirty="0"/>
              <a:t> </a:t>
            </a:r>
            <a:r>
              <a:rPr lang="en-US" sz="2000" dirty="0" err="1" smtClean="0"/>
              <a:t>vaatenurk</a:t>
            </a:r>
            <a:r>
              <a:rPr lang="en-US" sz="2000" dirty="0" smtClean="0"/>
              <a:t> -- </a:t>
            </a:r>
            <a:r>
              <a:rPr lang="en-US" sz="2000" dirty="0" err="1" smtClean="0"/>
              <a:t>iga</a:t>
            </a:r>
            <a:r>
              <a:rPr lang="en-US" sz="2000" dirty="0" smtClean="0"/>
              <a:t> </a:t>
            </a:r>
            <a:r>
              <a:rPr lang="en-US" sz="2000" dirty="0" err="1"/>
              <a:t>inimene</a:t>
            </a:r>
            <a:r>
              <a:rPr lang="en-US" sz="2000" dirty="0"/>
              <a:t> ja </a:t>
            </a:r>
            <a:r>
              <a:rPr lang="en-US" sz="2000" dirty="0" err="1"/>
              <a:t>tema</a:t>
            </a:r>
            <a:r>
              <a:rPr lang="en-US" sz="2000" dirty="0"/>
              <a:t> </a:t>
            </a:r>
            <a:r>
              <a:rPr lang="en-US" sz="2000" dirty="0" err="1"/>
              <a:t>vajadused</a:t>
            </a:r>
            <a:r>
              <a:rPr lang="en-US" sz="2000" dirty="0"/>
              <a:t> on </a:t>
            </a:r>
            <a:r>
              <a:rPr lang="en-US" sz="2000" dirty="0" err="1"/>
              <a:t>ainulaadsed</a:t>
            </a:r>
            <a:r>
              <a:rPr lang="en-US" sz="2000" dirty="0"/>
              <a:t>: </a:t>
            </a:r>
            <a:r>
              <a:rPr lang="en-US" sz="2000" dirty="0" err="1"/>
              <a:t>töö</a:t>
            </a:r>
            <a:r>
              <a:rPr lang="en-US" sz="2000" dirty="0"/>
              <a:t>- ja </a:t>
            </a:r>
            <a:r>
              <a:rPr lang="en-US" sz="2000" dirty="0" err="1"/>
              <a:t>eraelu</a:t>
            </a:r>
            <a:r>
              <a:rPr lang="en-US" sz="2000" dirty="0"/>
              <a:t> </a:t>
            </a:r>
            <a:r>
              <a:rPr lang="en-US" sz="2000" dirty="0" err="1"/>
              <a:t>tasakaalu</a:t>
            </a:r>
            <a:r>
              <a:rPr lang="en-US" sz="2000" dirty="0"/>
              <a:t> </a:t>
            </a:r>
            <a:r>
              <a:rPr lang="en-US" sz="2000" dirty="0" err="1"/>
              <a:t>tõhusaks</a:t>
            </a:r>
            <a:r>
              <a:rPr lang="en-US" sz="2000" dirty="0"/>
              <a:t> </a:t>
            </a:r>
            <a:r>
              <a:rPr lang="en-US" sz="2000" dirty="0" err="1"/>
              <a:t>edendamiseks</a:t>
            </a:r>
            <a:r>
              <a:rPr lang="en-US" sz="2000" dirty="0"/>
              <a:t> on </a:t>
            </a:r>
            <a:r>
              <a:rPr lang="en-US" sz="2000" dirty="0" err="1"/>
              <a:t>väga</a:t>
            </a:r>
            <a:r>
              <a:rPr lang="en-US" sz="2000" dirty="0"/>
              <a:t> </a:t>
            </a:r>
            <a:r>
              <a:rPr lang="en-US" sz="2000" dirty="0" err="1"/>
              <a:t>oluline</a:t>
            </a:r>
            <a:r>
              <a:rPr lang="en-US" sz="2000" dirty="0"/>
              <a:t> </a:t>
            </a:r>
            <a:r>
              <a:rPr lang="en-US" sz="2000" dirty="0" err="1"/>
              <a:t>tunnustada</a:t>
            </a:r>
            <a:r>
              <a:rPr lang="en-US" sz="2000" dirty="0"/>
              <a:t> ja </a:t>
            </a:r>
            <a:r>
              <a:rPr lang="en-US" sz="2000" dirty="0" err="1"/>
              <a:t>käsitleda</a:t>
            </a:r>
            <a:r>
              <a:rPr lang="en-US" sz="2000" dirty="0"/>
              <a:t> </a:t>
            </a:r>
            <a:r>
              <a:rPr lang="en-US" sz="2000" dirty="0" err="1"/>
              <a:t>erinevate</a:t>
            </a:r>
            <a:r>
              <a:rPr lang="en-US" sz="2000" dirty="0"/>
              <a:t> </a:t>
            </a:r>
            <a:r>
              <a:rPr lang="en-US" sz="2000" dirty="0" err="1"/>
              <a:t>meeskonnaliikmete</a:t>
            </a:r>
            <a:r>
              <a:rPr lang="en-US" sz="2000" dirty="0"/>
              <a:t> </a:t>
            </a:r>
            <a:r>
              <a:rPr lang="en-US" sz="2000" dirty="0" err="1"/>
              <a:t>ainulaadseid</a:t>
            </a:r>
            <a:r>
              <a:rPr lang="en-US" sz="2000" dirty="0"/>
              <a:t> </a:t>
            </a:r>
            <a:r>
              <a:rPr lang="en-US" sz="2000" dirty="0" err="1"/>
              <a:t>vajadusi</a:t>
            </a:r>
            <a:r>
              <a:rPr lang="en-US" sz="2000" dirty="0" smtClean="0"/>
              <a:t>.</a:t>
            </a:r>
          </a:p>
          <a:p>
            <a:pPr marL="342900" lvl="0" indent="-342900" algn="just">
              <a:lnSpc>
                <a:spcPct val="100000"/>
              </a:lnSpc>
              <a:buSzPts val="1000"/>
              <a:buFont typeface="Wingdings" panose="05000000000000000000" pitchFamily="2" charset="2"/>
              <a:buChar char="Ø"/>
            </a:pPr>
            <a:r>
              <a:rPr lang="en-US" sz="2000" dirty="0" err="1" smtClean="0"/>
              <a:t>Isiku</a:t>
            </a:r>
            <a:r>
              <a:rPr lang="en-US" sz="2000" dirty="0" smtClean="0"/>
              <a:t> </a:t>
            </a:r>
            <a:r>
              <a:rPr lang="en-US" sz="2000" dirty="0" err="1"/>
              <a:t>soost</a:t>
            </a:r>
            <a:r>
              <a:rPr lang="en-US" sz="2000" dirty="0"/>
              <a:t>, </a:t>
            </a:r>
            <a:r>
              <a:rPr lang="en-US" sz="2000" dirty="0" err="1"/>
              <a:t>religioonist</a:t>
            </a:r>
            <a:r>
              <a:rPr lang="en-US" sz="2000" dirty="0"/>
              <a:t>, </a:t>
            </a:r>
            <a:r>
              <a:rPr lang="en-US" sz="2000" dirty="0" err="1"/>
              <a:t>etnilisest</a:t>
            </a:r>
            <a:r>
              <a:rPr lang="en-US" sz="2000" dirty="0"/>
              <a:t> </a:t>
            </a:r>
            <a:r>
              <a:rPr lang="en-US" sz="2000" dirty="0" err="1"/>
              <a:t>kuuluvusest</a:t>
            </a:r>
            <a:r>
              <a:rPr lang="en-US" sz="2000" dirty="0"/>
              <a:t>, </a:t>
            </a:r>
            <a:r>
              <a:rPr lang="en-US" sz="2000" dirty="0" err="1"/>
              <a:t>rahvusest</a:t>
            </a:r>
            <a:r>
              <a:rPr lang="en-US" sz="2000" dirty="0"/>
              <a:t>, </a:t>
            </a:r>
            <a:r>
              <a:rPr lang="en-US" sz="2000" dirty="0" err="1" smtClean="0"/>
              <a:t>kodakondsusest</a:t>
            </a:r>
            <a:r>
              <a:rPr lang="en-US" sz="2000" dirty="0" smtClean="0"/>
              <a:t>, </a:t>
            </a:r>
            <a:r>
              <a:rPr lang="en-US" sz="2000" dirty="0" err="1"/>
              <a:t>sotsiaalmajanduslikust</a:t>
            </a:r>
            <a:r>
              <a:rPr lang="en-US" sz="2000" dirty="0"/>
              <a:t> </a:t>
            </a:r>
            <a:r>
              <a:rPr lang="en-US" sz="2000" dirty="0" err="1"/>
              <a:t>taustast</a:t>
            </a:r>
            <a:r>
              <a:rPr lang="en-US" sz="2000" dirty="0"/>
              <a:t>, </a:t>
            </a:r>
            <a:r>
              <a:rPr lang="en-US" sz="2000" dirty="0" err="1" smtClean="0"/>
              <a:t>puudest</a:t>
            </a:r>
            <a:r>
              <a:rPr lang="en-US" sz="2000" dirty="0" smtClean="0"/>
              <a:t> </a:t>
            </a:r>
            <a:r>
              <a:rPr lang="en-US" sz="2000" dirty="0" err="1" smtClean="0"/>
              <a:t>või</a:t>
            </a:r>
            <a:r>
              <a:rPr lang="en-US" sz="2000" dirty="0" smtClean="0"/>
              <a:t> </a:t>
            </a:r>
            <a:r>
              <a:rPr lang="en-US" sz="2000" dirty="0" err="1" smtClean="0"/>
              <a:t>seksuaalsest</a:t>
            </a:r>
            <a:r>
              <a:rPr lang="en-US" sz="2000" dirty="0" smtClean="0"/>
              <a:t> </a:t>
            </a:r>
            <a:r>
              <a:rPr lang="en-US" sz="2000" dirty="0" err="1" smtClean="0"/>
              <a:t>sättumusest</a:t>
            </a:r>
            <a:r>
              <a:rPr lang="en-US" sz="2000" dirty="0" smtClean="0"/>
              <a:t> </a:t>
            </a:r>
            <a:r>
              <a:rPr lang="en-US" sz="2000" dirty="0" err="1" smtClean="0"/>
              <a:t>tulenevate</a:t>
            </a:r>
            <a:r>
              <a:rPr lang="en-US" sz="2000" dirty="0" smtClean="0"/>
              <a:t> </a:t>
            </a:r>
            <a:r>
              <a:rPr lang="en-US" sz="2000" dirty="0" err="1" smtClean="0"/>
              <a:t>probleemide</a:t>
            </a:r>
            <a:r>
              <a:rPr lang="en-US" sz="2000" dirty="0" smtClean="0"/>
              <a:t> ja </a:t>
            </a:r>
            <a:r>
              <a:rPr lang="en-US" sz="2000" dirty="0" err="1" smtClean="0"/>
              <a:t>nõuete</a:t>
            </a:r>
            <a:r>
              <a:rPr lang="en-US" sz="2000" dirty="0" smtClean="0"/>
              <a:t> </a:t>
            </a:r>
            <a:r>
              <a:rPr lang="en-US" sz="2000" dirty="0" err="1"/>
              <a:t>mõistmine</a:t>
            </a:r>
            <a:r>
              <a:rPr lang="en-US" sz="2000" dirty="0"/>
              <a:t> </a:t>
            </a:r>
            <a:r>
              <a:rPr lang="en-US" sz="2000" dirty="0" err="1" smtClean="0"/>
              <a:t>ning</a:t>
            </a:r>
            <a:r>
              <a:rPr lang="en-US" sz="2000" dirty="0" smtClean="0"/>
              <a:t> </a:t>
            </a:r>
            <a:r>
              <a:rPr lang="en-US" sz="2000" dirty="0" err="1"/>
              <a:t>tunnustamine</a:t>
            </a:r>
            <a:r>
              <a:rPr lang="en-US" sz="2000" dirty="0"/>
              <a:t> </a:t>
            </a:r>
            <a:r>
              <a:rPr lang="en-US" sz="2000" dirty="0" err="1" smtClean="0"/>
              <a:t>aitavad</a:t>
            </a:r>
            <a:r>
              <a:rPr lang="en-US" sz="2000" dirty="0" smtClean="0"/>
              <a:t> </a:t>
            </a:r>
            <a:r>
              <a:rPr lang="en-US" sz="2000" dirty="0" err="1"/>
              <a:t>luua</a:t>
            </a:r>
            <a:r>
              <a:rPr lang="en-US" sz="2000" dirty="0"/>
              <a:t> </a:t>
            </a:r>
            <a:r>
              <a:rPr lang="en-US" sz="2000" dirty="0" err="1"/>
              <a:t>toetavat</a:t>
            </a:r>
            <a:r>
              <a:rPr lang="en-US" sz="2000" dirty="0"/>
              <a:t> ja </a:t>
            </a:r>
            <a:r>
              <a:rPr lang="en-US" sz="2000" dirty="0" err="1"/>
              <a:t>kaasavat</a:t>
            </a:r>
            <a:r>
              <a:rPr lang="en-US" sz="2000" dirty="0"/>
              <a:t> </a:t>
            </a:r>
            <a:r>
              <a:rPr lang="en-US" sz="2000" dirty="0" err="1"/>
              <a:t>keskkonda</a:t>
            </a:r>
            <a:r>
              <a:rPr lang="en-US" sz="2000" dirty="0" smtClean="0"/>
              <a:t>.</a:t>
            </a:r>
          </a:p>
          <a:p>
            <a:pPr marL="342900" lvl="0" indent="-342900" algn="just">
              <a:lnSpc>
                <a:spcPct val="100000"/>
              </a:lnSpc>
              <a:buSzPts val="1000"/>
              <a:buFont typeface="Wingdings" panose="05000000000000000000" pitchFamily="2" charset="2"/>
              <a:buChar char="Ø"/>
            </a:pPr>
            <a:r>
              <a:rPr lang="en-US" sz="2000" dirty="0" err="1"/>
              <a:t>Teadlikkuse</a:t>
            </a:r>
            <a:r>
              <a:rPr lang="en-US" sz="2000" dirty="0"/>
              <a:t> ja </a:t>
            </a:r>
            <a:r>
              <a:rPr lang="en-US" sz="2000" dirty="0" err="1"/>
              <a:t>empaatiavõime</a:t>
            </a:r>
            <a:r>
              <a:rPr lang="en-US" sz="2000" dirty="0"/>
              <a:t> </a:t>
            </a:r>
            <a:r>
              <a:rPr lang="en-US" sz="2000" dirty="0" err="1"/>
              <a:t>arendamine</a:t>
            </a:r>
            <a:r>
              <a:rPr lang="en-US" sz="2000" dirty="0"/>
              <a:t> </a:t>
            </a:r>
            <a:r>
              <a:rPr lang="en-US" sz="2000" dirty="0" err="1"/>
              <a:t>erinevate</a:t>
            </a:r>
            <a:r>
              <a:rPr lang="en-US" sz="2000" dirty="0"/>
              <a:t> </a:t>
            </a:r>
            <a:r>
              <a:rPr lang="en-US" sz="2000" dirty="0" err="1"/>
              <a:t>vajaduste</a:t>
            </a:r>
            <a:r>
              <a:rPr lang="en-US" sz="2000" dirty="0"/>
              <a:t> </a:t>
            </a:r>
            <a:r>
              <a:rPr lang="en-US" sz="2000" dirty="0" err="1"/>
              <a:t>suhtes</a:t>
            </a:r>
            <a:r>
              <a:rPr lang="en-US" sz="2000" dirty="0"/>
              <a:t> </a:t>
            </a:r>
            <a:r>
              <a:rPr lang="en-US" sz="2000" dirty="0" err="1"/>
              <a:t>võimaldab</a:t>
            </a:r>
            <a:r>
              <a:rPr lang="en-US" sz="2000" dirty="0"/>
              <a:t> </a:t>
            </a:r>
            <a:r>
              <a:rPr lang="en-US" sz="2000" dirty="0" err="1" smtClean="0"/>
              <a:t>juhtidel</a:t>
            </a:r>
            <a:r>
              <a:rPr lang="en-US" sz="2000" dirty="0" smtClean="0"/>
              <a:t> </a:t>
            </a:r>
            <a:r>
              <a:rPr lang="en-US" sz="2000" dirty="0" err="1"/>
              <a:t>pakkuda</a:t>
            </a:r>
            <a:r>
              <a:rPr lang="en-US" sz="2000" dirty="0"/>
              <a:t> </a:t>
            </a:r>
            <a:r>
              <a:rPr lang="en-US" sz="2000" dirty="0" err="1"/>
              <a:t>asjakohast</a:t>
            </a:r>
            <a:r>
              <a:rPr lang="en-US" sz="2000" dirty="0"/>
              <a:t> </a:t>
            </a:r>
            <a:r>
              <a:rPr lang="en-US" sz="2000" dirty="0" err="1"/>
              <a:t>tuge</a:t>
            </a:r>
            <a:r>
              <a:rPr lang="en-US" sz="2000" dirty="0"/>
              <a:t>.</a:t>
            </a:r>
            <a:endParaRPr sz="2000" dirty="0">
              <a:solidFill>
                <a:schemeClr val="lt1"/>
              </a:solidFill>
              <a:latin typeface="Calibri"/>
              <a:ea typeface="Calibri"/>
              <a:cs typeface="Calibri"/>
              <a:sym typeface="Calibri"/>
            </a:endParaRPr>
          </a:p>
          <a:p>
            <a:pPr marL="342900" lvl="0" indent="-342900" algn="just">
              <a:lnSpc>
                <a:spcPct val="100000"/>
              </a:lnSpc>
              <a:spcBef>
                <a:spcPts val="1800"/>
              </a:spcBef>
              <a:spcAft>
                <a:spcPts val="800"/>
              </a:spcAft>
              <a:buSzPts val="1000"/>
              <a:buFont typeface="Wingdings" panose="05000000000000000000" pitchFamily="2" charset="2"/>
              <a:buChar char="Ø"/>
            </a:pPr>
            <a:r>
              <a:rPr lang="en-US" sz="2000" dirty="0" err="1"/>
              <a:t>Individuaalsete</a:t>
            </a:r>
            <a:r>
              <a:rPr lang="en-US" sz="2000" dirty="0"/>
              <a:t> </a:t>
            </a:r>
            <a:r>
              <a:rPr lang="en-US" sz="2000" dirty="0" err="1"/>
              <a:t>vajaduste</a:t>
            </a:r>
            <a:r>
              <a:rPr lang="en-US" sz="2000" dirty="0"/>
              <a:t> </a:t>
            </a:r>
            <a:r>
              <a:rPr lang="en-US" sz="2000" dirty="0" err="1"/>
              <a:t>käsitlemise</a:t>
            </a:r>
            <a:r>
              <a:rPr lang="en-US" sz="2000" dirty="0"/>
              <a:t> </a:t>
            </a:r>
            <a:r>
              <a:rPr lang="en-US" sz="2000" dirty="0" err="1"/>
              <a:t>strateegiad</a:t>
            </a:r>
            <a:r>
              <a:rPr lang="en-US" sz="2000" dirty="0"/>
              <a:t> </a:t>
            </a:r>
            <a:r>
              <a:rPr lang="en-US" sz="2000" dirty="0" err="1"/>
              <a:t>hõlmavad</a:t>
            </a:r>
            <a:r>
              <a:rPr lang="en-US" sz="2000" dirty="0"/>
              <a:t> </a:t>
            </a:r>
            <a:r>
              <a:rPr lang="en-US" sz="2000" dirty="0" err="1"/>
              <a:t>meeskonnaliikmete</a:t>
            </a:r>
            <a:r>
              <a:rPr lang="en-US" sz="2000" dirty="0"/>
              <a:t> </a:t>
            </a:r>
            <a:r>
              <a:rPr lang="en-US" sz="2000" dirty="0" err="1"/>
              <a:t>aktiivset</a:t>
            </a:r>
            <a:r>
              <a:rPr lang="en-US" sz="2000" dirty="0"/>
              <a:t> </a:t>
            </a:r>
            <a:r>
              <a:rPr lang="en-US" sz="2000" dirty="0" err="1"/>
              <a:t>kuulamist</a:t>
            </a:r>
            <a:r>
              <a:rPr lang="en-US" sz="2000" dirty="0"/>
              <a:t>, </a:t>
            </a:r>
            <a:r>
              <a:rPr lang="en-US" sz="2000" dirty="0" err="1"/>
              <a:t>avatud</a:t>
            </a:r>
            <a:r>
              <a:rPr lang="en-US" sz="2000" dirty="0"/>
              <a:t> </a:t>
            </a:r>
            <a:r>
              <a:rPr lang="en-US" sz="2000" dirty="0" err="1"/>
              <a:t>suhtlemist</a:t>
            </a:r>
            <a:r>
              <a:rPr lang="en-US" sz="2000" dirty="0"/>
              <a:t> ja </a:t>
            </a:r>
            <a:r>
              <a:rPr lang="en-US" sz="2000" dirty="0" err="1"/>
              <a:t>individuaalsetest</a:t>
            </a:r>
            <a:r>
              <a:rPr lang="en-US" sz="2000" dirty="0"/>
              <a:t> </a:t>
            </a:r>
            <a:r>
              <a:rPr lang="en-US" sz="2000" dirty="0" err="1"/>
              <a:t>asjaoludest</a:t>
            </a:r>
            <a:r>
              <a:rPr lang="en-US" sz="2000" dirty="0"/>
              <a:t> </a:t>
            </a:r>
            <a:r>
              <a:rPr lang="en-US" sz="2000" dirty="0" err="1"/>
              <a:t>lähtuvaid</a:t>
            </a:r>
            <a:r>
              <a:rPr lang="en-US" sz="2000" dirty="0"/>
              <a:t> </a:t>
            </a:r>
            <a:r>
              <a:rPr lang="en-US" sz="2000" dirty="0" err="1"/>
              <a:t>kohandatud</a:t>
            </a:r>
            <a:r>
              <a:rPr lang="en-US" sz="2000" dirty="0"/>
              <a:t> </a:t>
            </a:r>
            <a:r>
              <a:rPr lang="en-US" sz="2000" dirty="0" err="1" smtClean="0"/>
              <a:t>lahendusi</a:t>
            </a:r>
            <a:r>
              <a:rPr lang="en-US" sz="2000" dirty="0" smtClean="0"/>
              <a:t>.</a:t>
            </a:r>
            <a:endParaRPr sz="2000" dirty="0">
              <a:solidFill>
                <a:schemeClr val="lt1"/>
              </a:solidFill>
              <a:latin typeface="Calibri"/>
              <a:ea typeface="Calibri"/>
              <a:cs typeface="Calibri"/>
              <a:sym typeface="Calibri"/>
            </a:endParaRPr>
          </a:p>
        </p:txBody>
      </p:sp>
      <p:sp>
        <p:nvSpPr>
          <p:cNvPr id="302" name="Google Shape;302;p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pPr>
            <a:r>
              <a:rPr lang="en-US" dirty="0" err="1"/>
              <a:t>Ainulaadsete</a:t>
            </a:r>
            <a:r>
              <a:rPr lang="en-US" dirty="0"/>
              <a:t> </a:t>
            </a:r>
            <a:r>
              <a:rPr lang="en-US" dirty="0" err="1"/>
              <a:t>vajaduste</a:t>
            </a:r>
            <a:r>
              <a:rPr lang="en-US" dirty="0"/>
              <a:t> </a:t>
            </a:r>
            <a:r>
              <a:rPr lang="en-US" dirty="0" err="1"/>
              <a:t>äratundmine</a:t>
            </a:r>
            <a:r>
              <a:rPr lang="en-US" dirty="0"/>
              <a:t> ja </a:t>
            </a:r>
            <a:r>
              <a:rPr lang="en-US" dirty="0" err="1"/>
              <a:t>nendega</a:t>
            </a:r>
            <a:r>
              <a:rPr lang="en-US" dirty="0"/>
              <a:t> </a:t>
            </a:r>
            <a:r>
              <a:rPr lang="en-US" dirty="0" err="1"/>
              <a:t>tegelemine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8"/>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err="1"/>
              <a:t>Kas</a:t>
            </a:r>
            <a:r>
              <a:rPr lang="en-US" dirty="0"/>
              <a:t> </a:t>
            </a:r>
            <a:r>
              <a:rPr lang="en-US" dirty="0" err="1" smtClean="0"/>
              <a:t>oskad</a:t>
            </a:r>
            <a:r>
              <a:rPr lang="en-US" dirty="0" smtClean="0"/>
              <a:t> </a:t>
            </a:r>
            <a:r>
              <a:rPr lang="en-US" dirty="0" err="1" smtClean="0"/>
              <a:t>eelmistel</a:t>
            </a:r>
            <a:r>
              <a:rPr lang="en-US" dirty="0" smtClean="0"/>
              <a:t> </a:t>
            </a:r>
            <a:r>
              <a:rPr lang="en-US" dirty="0" err="1" smtClean="0"/>
              <a:t>aspektidel</a:t>
            </a:r>
            <a:r>
              <a:rPr lang="en-US" dirty="0" smtClean="0"/>
              <a:t> </a:t>
            </a:r>
            <a:r>
              <a:rPr lang="en-US" dirty="0" err="1"/>
              <a:t>põhinevaid</a:t>
            </a:r>
            <a:r>
              <a:rPr lang="en-US" dirty="0"/>
              <a:t> </a:t>
            </a:r>
            <a:r>
              <a:rPr lang="en-US" dirty="0" err="1"/>
              <a:t>konkreetseid</a:t>
            </a:r>
            <a:r>
              <a:rPr lang="en-US" dirty="0"/>
              <a:t> </a:t>
            </a:r>
            <a:r>
              <a:rPr lang="en-US" dirty="0" err="1"/>
              <a:t>takistusi</a:t>
            </a:r>
            <a:r>
              <a:rPr lang="en-US" dirty="0"/>
              <a:t> </a:t>
            </a:r>
            <a:r>
              <a:rPr lang="en-US" dirty="0" err="1" smtClean="0"/>
              <a:t>välja</a:t>
            </a:r>
            <a:r>
              <a:rPr lang="en-US" dirty="0" smtClean="0"/>
              <a:t> </a:t>
            </a:r>
            <a:r>
              <a:rPr lang="en-US" dirty="0" err="1" smtClean="0"/>
              <a:t>tuua</a:t>
            </a:r>
            <a:r>
              <a:rPr lang="en-US" dirty="0" smtClean="0"/>
              <a:t>?</a:t>
            </a:r>
            <a:endParaRPr dirty="0"/>
          </a:p>
        </p:txBody>
      </p:sp>
      <p:sp>
        <p:nvSpPr>
          <p:cNvPr id="308" name="Google Shape;308;p8"/>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Google Shape;308;p8">
            <a:extLst>
              <a:ext uri="{FF2B5EF4-FFF2-40B4-BE49-F238E27FC236}">
                <a16:creationId xmlns:a16="http://schemas.microsoft.com/office/drawing/2014/main" id="{F80E6655-FE1C-D228-05B2-4B05F2F7AF1D}"/>
              </a:ext>
            </a:extLst>
          </p:cNvPr>
          <p:cNvSpPr/>
          <p:nvPr/>
        </p:nvSpPr>
        <p:spPr>
          <a:xfrm rot="10800000">
            <a:off x="8006806" y="4217704"/>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l="23297" r="23297"/>
          <a:stretch>
            <a:fillRect/>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874770" y="1571542"/>
            <a:ext cx="4918863" cy="4029530"/>
          </a:xfrm>
        </p:spPr>
        <p:txBody>
          <a:bodyPr>
            <a:normAutofit fontScale="92500" lnSpcReduction="20000"/>
          </a:bodyPr>
          <a:lstStyle/>
          <a:p>
            <a:r>
              <a:rPr lang="en-GB" dirty="0"/>
              <a:t>•</a:t>
            </a:r>
            <a:r>
              <a:rPr lang="en-GB" b="1" dirty="0"/>
              <a:t>	</a:t>
            </a:r>
            <a:r>
              <a:rPr lang="en-GB" b="1" dirty="0" err="1" smtClean="0"/>
              <a:t>Sugu</a:t>
            </a:r>
            <a:r>
              <a:rPr lang="en-GB" b="1" dirty="0" smtClean="0"/>
              <a:t>: </a:t>
            </a:r>
            <a:r>
              <a:rPr lang="en-GB" dirty="0" err="1" smtClean="0"/>
              <a:t>naised</a:t>
            </a:r>
            <a:r>
              <a:rPr lang="en-GB" dirty="0" smtClean="0"/>
              <a:t> </a:t>
            </a:r>
            <a:r>
              <a:rPr lang="en-GB" dirty="0" err="1" smtClean="0"/>
              <a:t>ja</a:t>
            </a:r>
            <a:r>
              <a:rPr lang="en-GB" dirty="0" smtClean="0"/>
              <a:t> end </a:t>
            </a:r>
            <a:r>
              <a:rPr lang="en-GB" dirty="0" err="1" smtClean="0"/>
              <a:t>naisena</a:t>
            </a:r>
            <a:r>
              <a:rPr lang="en-GB" dirty="0" smtClean="0"/>
              <a:t> </a:t>
            </a:r>
            <a:r>
              <a:rPr lang="en-GB" dirty="0" err="1" smtClean="0"/>
              <a:t>tundvad</a:t>
            </a:r>
            <a:r>
              <a:rPr lang="en-GB" dirty="0" smtClean="0"/>
              <a:t> </a:t>
            </a:r>
            <a:r>
              <a:rPr lang="en-GB" dirty="0" err="1"/>
              <a:t>inimesed</a:t>
            </a:r>
            <a:r>
              <a:rPr lang="en-GB" dirty="0"/>
              <a:t> </a:t>
            </a:r>
            <a:r>
              <a:rPr lang="en-GB" dirty="0" err="1"/>
              <a:t>võivad</a:t>
            </a:r>
            <a:r>
              <a:rPr lang="en-GB" dirty="0"/>
              <a:t> </a:t>
            </a:r>
            <a:r>
              <a:rPr lang="en-GB" dirty="0" err="1"/>
              <a:t>silmitsi</a:t>
            </a:r>
            <a:r>
              <a:rPr lang="en-GB" dirty="0"/>
              <a:t> </a:t>
            </a:r>
            <a:r>
              <a:rPr lang="en-GB" dirty="0" err="1"/>
              <a:t>seista</a:t>
            </a:r>
            <a:r>
              <a:rPr lang="en-GB" dirty="0"/>
              <a:t> </a:t>
            </a:r>
            <a:r>
              <a:rPr lang="en-GB" dirty="0" err="1"/>
              <a:t>probleemidega</a:t>
            </a:r>
            <a:r>
              <a:rPr lang="en-GB" dirty="0"/>
              <a:t>, </a:t>
            </a:r>
            <a:r>
              <a:rPr lang="en-GB" dirty="0" err="1"/>
              <a:t>mis</a:t>
            </a:r>
            <a:r>
              <a:rPr lang="en-GB" dirty="0"/>
              <a:t> on </a:t>
            </a:r>
            <a:r>
              <a:rPr lang="en-GB" dirty="0" err="1"/>
              <a:t>seotud</a:t>
            </a:r>
            <a:r>
              <a:rPr lang="en-GB" dirty="0"/>
              <a:t> </a:t>
            </a:r>
            <a:r>
              <a:rPr lang="en-GB" dirty="0" err="1"/>
              <a:t>ühiskondlike</a:t>
            </a:r>
            <a:r>
              <a:rPr lang="en-GB" dirty="0"/>
              <a:t> </a:t>
            </a:r>
            <a:r>
              <a:rPr lang="en-GB" dirty="0" err="1"/>
              <a:t>ootustega</a:t>
            </a:r>
            <a:r>
              <a:rPr lang="en-GB" dirty="0"/>
              <a:t> </a:t>
            </a:r>
            <a:r>
              <a:rPr lang="en-GB" dirty="0" err="1"/>
              <a:t>seoses</a:t>
            </a:r>
            <a:r>
              <a:rPr lang="en-GB" dirty="0"/>
              <a:t> </a:t>
            </a:r>
            <a:r>
              <a:rPr lang="en-GB" dirty="0" err="1"/>
              <a:t>hoolduskohustustega</a:t>
            </a:r>
            <a:r>
              <a:rPr lang="en-GB" dirty="0"/>
              <a:t> </a:t>
            </a:r>
            <a:r>
              <a:rPr lang="en-GB" dirty="0" err="1"/>
              <a:t>ja</a:t>
            </a:r>
            <a:r>
              <a:rPr lang="en-GB" dirty="0"/>
              <a:t> </a:t>
            </a:r>
            <a:r>
              <a:rPr lang="en-GB" dirty="0" err="1"/>
              <a:t>töö</a:t>
            </a:r>
            <a:r>
              <a:rPr lang="en-GB" dirty="0"/>
              <a:t>- </a:t>
            </a:r>
            <a:r>
              <a:rPr lang="en-GB" dirty="0" err="1"/>
              <a:t>ja</a:t>
            </a:r>
            <a:r>
              <a:rPr lang="en-GB" dirty="0"/>
              <a:t> </a:t>
            </a:r>
            <a:r>
              <a:rPr lang="en-GB" dirty="0" err="1"/>
              <a:t>pereelu</a:t>
            </a:r>
            <a:r>
              <a:rPr lang="en-GB" dirty="0"/>
              <a:t> </a:t>
            </a:r>
            <a:r>
              <a:rPr lang="en-GB" dirty="0" err="1" smtClean="0"/>
              <a:t>integreerimisega</a:t>
            </a:r>
            <a:r>
              <a:rPr lang="en-GB" dirty="0" smtClean="0"/>
              <a:t>.</a:t>
            </a:r>
            <a:endParaRPr lang="en-GB" dirty="0"/>
          </a:p>
          <a:p>
            <a:r>
              <a:rPr lang="en-GB" dirty="0"/>
              <a:t>•	</a:t>
            </a:r>
            <a:r>
              <a:rPr lang="en-GB" b="1" dirty="0" err="1" smtClean="0"/>
              <a:t>Religioon</a:t>
            </a:r>
            <a:r>
              <a:rPr lang="en-GB" b="1" dirty="0" smtClean="0"/>
              <a:t> </a:t>
            </a:r>
            <a:r>
              <a:rPr lang="en-GB" b="1" dirty="0" err="1" smtClean="0"/>
              <a:t>ja</a:t>
            </a:r>
            <a:r>
              <a:rPr lang="en-GB" b="1" dirty="0"/>
              <a:t> </a:t>
            </a:r>
            <a:r>
              <a:rPr lang="en-GB" b="1" dirty="0" err="1"/>
              <a:t>uskumused</a:t>
            </a:r>
            <a:r>
              <a:rPr lang="en-GB" b="1" dirty="0" smtClean="0"/>
              <a:t>: </a:t>
            </a:r>
            <a:r>
              <a:rPr lang="en-GB" dirty="0" err="1"/>
              <a:t>t</a:t>
            </a:r>
            <a:r>
              <a:rPr lang="en-GB" dirty="0" err="1" smtClean="0"/>
              <a:t>öötajad</a:t>
            </a:r>
            <a:r>
              <a:rPr lang="en-GB" dirty="0"/>
              <a:t>, </a:t>
            </a:r>
            <a:r>
              <a:rPr lang="en-GB" dirty="0" err="1"/>
              <a:t>kellel</a:t>
            </a:r>
            <a:r>
              <a:rPr lang="en-GB" dirty="0"/>
              <a:t> on </a:t>
            </a:r>
            <a:r>
              <a:rPr lang="en-GB" dirty="0" err="1" smtClean="0"/>
              <a:t>usust</a:t>
            </a:r>
            <a:r>
              <a:rPr lang="en-GB" dirty="0" smtClean="0"/>
              <a:t> </a:t>
            </a:r>
            <a:r>
              <a:rPr lang="en-GB" dirty="0" err="1" smtClean="0"/>
              <a:t>tulenevad</a:t>
            </a:r>
            <a:r>
              <a:rPr lang="en-GB" dirty="0" smtClean="0"/>
              <a:t> </a:t>
            </a:r>
            <a:r>
              <a:rPr lang="en-GB" dirty="0" err="1"/>
              <a:t>kohustused</a:t>
            </a:r>
            <a:r>
              <a:rPr lang="en-GB" dirty="0"/>
              <a:t>, </a:t>
            </a:r>
            <a:r>
              <a:rPr lang="en-GB" dirty="0" err="1"/>
              <a:t>võivad</a:t>
            </a:r>
            <a:r>
              <a:rPr lang="en-GB" dirty="0"/>
              <a:t> </a:t>
            </a:r>
            <a:r>
              <a:rPr lang="en-GB" dirty="0" err="1"/>
              <a:t>palveaegade</a:t>
            </a:r>
            <a:r>
              <a:rPr lang="en-GB" dirty="0"/>
              <a:t> </a:t>
            </a:r>
            <a:r>
              <a:rPr lang="en-GB" dirty="0" err="1"/>
              <a:t>või</a:t>
            </a:r>
            <a:r>
              <a:rPr lang="en-GB" dirty="0"/>
              <a:t> </a:t>
            </a:r>
            <a:r>
              <a:rPr lang="en-GB" dirty="0" err="1"/>
              <a:t>religioossete</a:t>
            </a:r>
            <a:r>
              <a:rPr lang="en-GB" dirty="0"/>
              <a:t> </a:t>
            </a:r>
            <a:r>
              <a:rPr lang="en-GB" dirty="0" err="1"/>
              <a:t>pühade</a:t>
            </a:r>
            <a:r>
              <a:rPr lang="en-GB" dirty="0"/>
              <a:t> </a:t>
            </a:r>
            <a:r>
              <a:rPr lang="en-GB" dirty="0" err="1" smtClean="0"/>
              <a:t>tarvis</a:t>
            </a:r>
            <a:r>
              <a:rPr lang="en-GB" dirty="0" smtClean="0"/>
              <a:t> </a:t>
            </a:r>
            <a:r>
              <a:rPr lang="en-GB" dirty="0" err="1"/>
              <a:t>nõuda</a:t>
            </a:r>
            <a:r>
              <a:rPr lang="en-GB" dirty="0"/>
              <a:t> </a:t>
            </a:r>
            <a:r>
              <a:rPr lang="en-GB" dirty="0" err="1"/>
              <a:t>kohandusi</a:t>
            </a:r>
            <a:r>
              <a:rPr lang="en-GB" dirty="0" smtClean="0"/>
              <a:t>.</a:t>
            </a:r>
          </a:p>
          <a:p>
            <a:r>
              <a:rPr lang="en-GB" dirty="0" smtClean="0"/>
              <a:t>•</a:t>
            </a:r>
            <a:r>
              <a:rPr lang="en-GB" dirty="0"/>
              <a:t>	</a:t>
            </a:r>
            <a:r>
              <a:rPr lang="en-GB" b="1" dirty="0" err="1" smtClean="0"/>
              <a:t>Rahvus</a:t>
            </a:r>
            <a:r>
              <a:rPr lang="en-GB" b="1" dirty="0" smtClean="0"/>
              <a:t>, </a:t>
            </a:r>
            <a:r>
              <a:rPr lang="en-GB" b="1" dirty="0" err="1" smtClean="0"/>
              <a:t>kodakondsus</a:t>
            </a:r>
            <a:r>
              <a:rPr lang="en-GB" b="1" dirty="0" smtClean="0"/>
              <a:t> </a:t>
            </a:r>
            <a:r>
              <a:rPr lang="en-GB" b="1" dirty="0" err="1" smtClean="0"/>
              <a:t>ja</a:t>
            </a:r>
            <a:r>
              <a:rPr lang="en-GB" b="1" dirty="0" smtClean="0"/>
              <a:t> </a:t>
            </a:r>
            <a:r>
              <a:rPr lang="en-GB" b="1" dirty="0" err="1" smtClean="0"/>
              <a:t>etniline</a:t>
            </a:r>
            <a:r>
              <a:rPr lang="en-GB" b="1" dirty="0" smtClean="0"/>
              <a:t> </a:t>
            </a:r>
            <a:r>
              <a:rPr lang="en-GB" b="1" dirty="0" err="1" smtClean="0"/>
              <a:t>kuuluvus</a:t>
            </a:r>
            <a:r>
              <a:rPr lang="en-GB" b="1" dirty="0" smtClean="0"/>
              <a:t>: </a:t>
            </a:r>
            <a:r>
              <a:rPr lang="en-GB" dirty="0" err="1" smtClean="0"/>
              <a:t>vähemusrahvuste</a:t>
            </a:r>
            <a:r>
              <a:rPr lang="en-GB" dirty="0" smtClean="0"/>
              <a:t> </a:t>
            </a:r>
            <a:r>
              <a:rPr lang="en-GB" dirty="0" err="1" smtClean="0"/>
              <a:t>rassilistest</a:t>
            </a:r>
            <a:r>
              <a:rPr lang="en-GB" dirty="0" smtClean="0"/>
              <a:t> </a:t>
            </a:r>
            <a:r>
              <a:rPr lang="en-GB" dirty="0" err="1" smtClean="0"/>
              <a:t>või</a:t>
            </a:r>
            <a:r>
              <a:rPr lang="en-GB" dirty="0" smtClean="0"/>
              <a:t> </a:t>
            </a:r>
            <a:r>
              <a:rPr lang="en-GB" dirty="0" err="1" smtClean="0"/>
              <a:t>etnilistest</a:t>
            </a:r>
            <a:r>
              <a:rPr lang="en-GB" dirty="0" smtClean="0"/>
              <a:t> </a:t>
            </a:r>
            <a:r>
              <a:rPr lang="en-GB" dirty="0" err="1" smtClean="0"/>
              <a:t>rühmadest</a:t>
            </a:r>
            <a:r>
              <a:rPr lang="en-GB" dirty="0" smtClean="0"/>
              <a:t> </a:t>
            </a:r>
            <a:r>
              <a:rPr lang="en-GB" dirty="0" err="1" smtClean="0"/>
              <a:t>pärit</a:t>
            </a:r>
            <a:r>
              <a:rPr lang="en-GB" dirty="0" smtClean="0"/>
              <a:t> </a:t>
            </a:r>
            <a:r>
              <a:rPr lang="en-GB" dirty="0" err="1"/>
              <a:t>isikud</a:t>
            </a:r>
            <a:r>
              <a:rPr lang="en-GB" dirty="0"/>
              <a:t> </a:t>
            </a:r>
            <a:r>
              <a:rPr lang="en-GB" dirty="0" err="1"/>
              <a:t>võivad</a:t>
            </a:r>
            <a:r>
              <a:rPr lang="en-GB" dirty="0"/>
              <a:t> </a:t>
            </a:r>
            <a:r>
              <a:rPr lang="en-GB" dirty="0" err="1"/>
              <a:t>kokku</a:t>
            </a:r>
            <a:r>
              <a:rPr lang="en-GB" dirty="0"/>
              <a:t> </a:t>
            </a:r>
            <a:r>
              <a:rPr lang="en-GB" dirty="0" err="1"/>
              <a:t>puutuda</a:t>
            </a:r>
            <a:r>
              <a:rPr lang="en-GB" dirty="0"/>
              <a:t> </a:t>
            </a:r>
            <a:r>
              <a:rPr lang="en-GB" dirty="0" err="1"/>
              <a:t>süsteemsete</a:t>
            </a:r>
            <a:r>
              <a:rPr lang="en-GB" dirty="0"/>
              <a:t> </a:t>
            </a:r>
            <a:r>
              <a:rPr lang="en-GB" dirty="0" err="1"/>
              <a:t>tõkete</a:t>
            </a:r>
            <a:r>
              <a:rPr lang="en-GB" dirty="0"/>
              <a:t> </a:t>
            </a:r>
            <a:r>
              <a:rPr lang="en-GB" dirty="0" err="1"/>
              <a:t>ja</a:t>
            </a:r>
            <a:r>
              <a:rPr lang="en-GB" dirty="0"/>
              <a:t> </a:t>
            </a:r>
            <a:r>
              <a:rPr lang="en-GB" dirty="0" err="1"/>
              <a:t>eelarvamustega</a:t>
            </a:r>
            <a:r>
              <a:rPr lang="en-GB" dirty="0"/>
              <a:t>, </a:t>
            </a:r>
            <a:r>
              <a:rPr lang="en-GB" dirty="0" err="1"/>
              <a:t>mis</a:t>
            </a:r>
            <a:r>
              <a:rPr lang="en-GB" dirty="0"/>
              <a:t> </a:t>
            </a:r>
            <a:r>
              <a:rPr lang="en-GB" dirty="0" err="1"/>
              <a:t>mõjutavad</a:t>
            </a:r>
            <a:r>
              <a:rPr lang="en-GB" dirty="0"/>
              <a:t> </a:t>
            </a:r>
            <a:r>
              <a:rPr lang="en-GB" dirty="0" err="1"/>
              <a:t>nende</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a:t>
            </a:r>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32500" lnSpcReduction="20000"/>
          </a:bodyPr>
          <a:lstStyle/>
          <a:p>
            <a:pPr marL="228600" indent="0"/>
            <a:r>
              <a:rPr lang="fi-FI" sz="7400" dirty="0" smtClean="0"/>
              <a:t>Meeskonnaliikmed </a:t>
            </a:r>
            <a:r>
              <a:rPr lang="fi-FI" sz="7400" dirty="0"/>
              <a:t>võivad töö- ja eraelu tasakaalu saavutamisel kokku puutuda </a:t>
            </a:r>
            <a:r>
              <a:rPr lang="fi-FI" sz="7400" dirty="0" smtClean="0"/>
              <a:t>eri </a:t>
            </a:r>
            <a:r>
              <a:rPr lang="fi-FI" sz="7400" dirty="0"/>
              <a:t>takistustega. </a:t>
            </a:r>
            <a:r>
              <a:rPr lang="en-GB" sz="7400" i="1" dirty="0" err="1" smtClean="0"/>
              <a:t>Näiteks</a:t>
            </a:r>
            <a:r>
              <a:rPr lang="en-GB" sz="7400" i="1" dirty="0" smtClean="0"/>
              <a:t>:</a:t>
            </a:r>
            <a:endParaRPr lang="en-GB" sz="7400" i="1" dirty="0"/>
          </a:p>
          <a:p>
            <a:endParaRPr lang="en-GB" dirty="0"/>
          </a:p>
        </p:txBody>
      </p:sp>
    </p:spTree>
    <p:extLst>
      <p:ext uri="{BB962C8B-B14F-4D97-AF65-F5344CB8AC3E}">
        <p14:creationId xmlns:p14="http://schemas.microsoft.com/office/powerpoint/2010/main" val="233173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t="4407" b="4407"/>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288833" y="1324947"/>
            <a:ext cx="5766317" cy="5141167"/>
          </a:xfrm>
        </p:spPr>
        <p:txBody>
          <a:bodyPr>
            <a:normAutofit fontScale="85000" lnSpcReduction="10000"/>
          </a:bodyPr>
          <a:lstStyle/>
          <a:p>
            <a:r>
              <a:rPr lang="en-GB" dirty="0"/>
              <a:t>•</a:t>
            </a:r>
            <a:r>
              <a:rPr lang="en-GB" sz="2400" dirty="0"/>
              <a:t>	</a:t>
            </a:r>
            <a:r>
              <a:rPr lang="en-GB" sz="2400" b="1" dirty="0" err="1" smtClean="0"/>
              <a:t>Sotsiaal-majanduslik</a:t>
            </a:r>
            <a:r>
              <a:rPr lang="en-GB" sz="2400" b="1" dirty="0" smtClean="0"/>
              <a:t> </a:t>
            </a:r>
            <a:r>
              <a:rPr lang="en-GB" sz="2400" b="1" dirty="0" err="1" smtClean="0"/>
              <a:t>taust</a:t>
            </a:r>
            <a:r>
              <a:rPr lang="en-GB" sz="2400" b="1" dirty="0" smtClean="0"/>
              <a:t>. </a:t>
            </a:r>
            <a:r>
              <a:rPr lang="en-GB" sz="2400" dirty="0" err="1"/>
              <a:t>Madalama</a:t>
            </a:r>
            <a:r>
              <a:rPr lang="en-GB" sz="2400" dirty="0"/>
              <a:t> </a:t>
            </a:r>
            <a:r>
              <a:rPr lang="en-GB" sz="2400" dirty="0" err="1"/>
              <a:t>sotsiaalmajandusliku</a:t>
            </a:r>
            <a:r>
              <a:rPr lang="en-GB" sz="2400" dirty="0"/>
              <a:t> </a:t>
            </a:r>
            <a:r>
              <a:rPr lang="en-GB" sz="2400" dirty="0" err="1"/>
              <a:t>taustaga</a:t>
            </a:r>
            <a:r>
              <a:rPr lang="en-GB" sz="2400" dirty="0"/>
              <a:t> </a:t>
            </a:r>
            <a:r>
              <a:rPr lang="en-GB" sz="2400" dirty="0" err="1"/>
              <a:t>töötajad</a:t>
            </a:r>
            <a:r>
              <a:rPr lang="en-GB" sz="2400" dirty="0"/>
              <a:t> </a:t>
            </a:r>
            <a:r>
              <a:rPr lang="en-GB" sz="2400" dirty="0" err="1"/>
              <a:t>võivad</a:t>
            </a:r>
            <a:r>
              <a:rPr lang="en-GB" sz="2400" dirty="0"/>
              <a:t> </a:t>
            </a:r>
            <a:r>
              <a:rPr lang="en-GB" sz="2400" dirty="0" err="1"/>
              <a:t>silmitsi</a:t>
            </a:r>
            <a:r>
              <a:rPr lang="en-GB" sz="2400" dirty="0"/>
              <a:t> </a:t>
            </a:r>
            <a:r>
              <a:rPr lang="en-GB" sz="2400" dirty="0" err="1"/>
              <a:t>seista</a:t>
            </a:r>
            <a:r>
              <a:rPr lang="en-GB" sz="2400" dirty="0"/>
              <a:t> </a:t>
            </a:r>
            <a:r>
              <a:rPr lang="en-GB" sz="2400" dirty="0" err="1" smtClean="0"/>
              <a:t>rahapuuduse</a:t>
            </a:r>
            <a:r>
              <a:rPr lang="en-GB" sz="2400" dirty="0" smtClean="0"/>
              <a:t> </a:t>
            </a:r>
            <a:r>
              <a:rPr lang="en-GB" sz="2400" dirty="0" err="1"/>
              <a:t>ja</a:t>
            </a:r>
            <a:r>
              <a:rPr lang="en-GB" sz="2400" dirty="0"/>
              <a:t> </a:t>
            </a:r>
            <a:r>
              <a:rPr lang="en-GB" sz="2400" dirty="0" err="1"/>
              <a:t>piiratud</a:t>
            </a:r>
            <a:r>
              <a:rPr lang="en-GB" sz="2400" dirty="0"/>
              <a:t> </a:t>
            </a:r>
            <a:r>
              <a:rPr lang="en-GB" sz="2400" dirty="0" err="1"/>
              <a:t>juurdepääsuga</a:t>
            </a:r>
            <a:r>
              <a:rPr lang="en-GB" sz="2400" dirty="0"/>
              <a:t> </a:t>
            </a:r>
            <a:r>
              <a:rPr lang="en-GB" sz="2400" dirty="0" err="1"/>
              <a:t>ressurssidele</a:t>
            </a:r>
            <a:r>
              <a:rPr lang="en-GB" sz="2400" dirty="0"/>
              <a:t>, </a:t>
            </a:r>
            <a:r>
              <a:rPr lang="en-GB" sz="2400" dirty="0" err="1"/>
              <a:t>mis</a:t>
            </a:r>
            <a:r>
              <a:rPr lang="en-GB" sz="2400" dirty="0"/>
              <a:t> </a:t>
            </a:r>
            <a:r>
              <a:rPr lang="en-GB" sz="2400" dirty="0" err="1"/>
              <a:t>mõjutab</a:t>
            </a:r>
            <a:r>
              <a:rPr lang="en-GB" sz="2400" dirty="0"/>
              <a:t> </a:t>
            </a:r>
            <a:r>
              <a:rPr lang="en-GB" sz="2400" dirty="0" err="1"/>
              <a:t>nende</a:t>
            </a:r>
            <a:r>
              <a:rPr lang="en-GB" sz="2400" dirty="0"/>
              <a:t> </a:t>
            </a:r>
            <a:r>
              <a:rPr lang="en-GB" sz="2400" dirty="0" err="1"/>
              <a:t>töö</a:t>
            </a:r>
            <a:r>
              <a:rPr lang="en-GB" sz="2400" dirty="0"/>
              <a:t>- </a:t>
            </a:r>
            <a:r>
              <a:rPr lang="en-GB" sz="2400" dirty="0" err="1"/>
              <a:t>ja</a:t>
            </a:r>
            <a:r>
              <a:rPr lang="en-GB" sz="2400" dirty="0"/>
              <a:t> </a:t>
            </a:r>
            <a:r>
              <a:rPr lang="en-GB" sz="2400" dirty="0" err="1"/>
              <a:t>eraelu</a:t>
            </a:r>
            <a:r>
              <a:rPr lang="en-GB" sz="2400" dirty="0"/>
              <a:t> </a:t>
            </a:r>
            <a:r>
              <a:rPr lang="en-GB" sz="2400" dirty="0" err="1" smtClean="0"/>
              <a:t>tasakaalu</a:t>
            </a:r>
            <a:r>
              <a:rPr lang="en-GB" sz="2400" dirty="0" smtClean="0"/>
              <a:t>.</a:t>
            </a:r>
            <a:endParaRPr lang="en-GB" sz="2400" dirty="0"/>
          </a:p>
          <a:p>
            <a:r>
              <a:rPr lang="en-GB" sz="2400" dirty="0"/>
              <a:t>•	</a:t>
            </a:r>
            <a:r>
              <a:rPr lang="en-GB" sz="2400" b="1" dirty="0" err="1" smtClean="0"/>
              <a:t>Puuded</a:t>
            </a:r>
            <a:r>
              <a:rPr lang="en-GB" sz="2400" dirty="0"/>
              <a:t>. </a:t>
            </a:r>
            <a:r>
              <a:rPr lang="en-GB" sz="2400" dirty="0" err="1"/>
              <a:t>Puudega</a:t>
            </a:r>
            <a:r>
              <a:rPr lang="en-GB" sz="2400" dirty="0"/>
              <a:t> </a:t>
            </a:r>
            <a:r>
              <a:rPr lang="en-GB" sz="2400" dirty="0" err="1"/>
              <a:t>inimesed</a:t>
            </a:r>
            <a:r>
              <a:rPr lang="en-GB" sz="2400" dirty="0"/>
              <a:t> </a:t>
            </a:r>
            <a:r>
              <a:rPr lang="en-GB" sz="2400" dirty="0" err="1"/>
              <a:t>võivad</a:t>
            </a:r>
            <a:r>
              <a:rPr lang="en-GB" sz="2400" dirty="0"/>
              <a:t> </a:t>
            </a:r>
            <a:r>
              <a:rPr lang="en-GB" sz="2400" dirty="0" err="1"/>
              <a:t>vajada</a:t>
            </a:r>
            <a:r>
              <a:rPr lang="en-GB" sz="2400" dirty="0"/>
              <a:t> </a:t>
            </a:r>
            <a:r>
              <a:rPr lang="en-GB" sz="2400" dirty="0" err="1"/>
              <a:t>kohandusi</a:t>
            </a:r>
            <a:r>
              <a:rPr lang="en-GB" sz="2400" dirty="0"/>
              <a:t>, et </a:t>
            </a:r>
            <a:r>
              <a:rPr lang="en-GB" sz="2400" dirty="0" err="1"/>
              <a:t>täita</a:t>
            </a:r>
            <a:r>
              <a:rPr lang="en-GB" sz="2400" dirty="0"/>
              <a:t> </a:t>
            </a:r>
            <a:r>
              <a:rPr lang="en-GB" sz="2400" dirty="0" err="1"/>
              <a:t>oma</a:t>
            </a:r>
            <a:r>
              <a:rPr lang="en-GB" sz="2400" dirty="0"/>
              <a:t> </a:t>
            </a:r>
            <a:r>
              <a:rPr lang="en-GB" sz="2400" dirty="0" err="1" smtClean="0"/>
              <a:t>tööülesandeid</a:t>
            </a:r>
            <a:r>
              <a:rPr lang="en-GB" sz="2400" dirty="0" smtClean="0"/>
              <a:t> </a:t>
            </a:r>
            <a:r>
              <a:rPr lang="en-GB" sz="2400" dirty="0" err="1"/>
              <a:t>tõhusalt</a:t>
            </a:r>
            <a:r>
              <a:rPr lang="en-GB" sz="2400" dirty="0"/>
              <a:t> </a:t>
            </a:r>
            <a:r>
              <a:rPr lang="en-GB" sz="2400" dirty="0" err="1" smtClean="0"/>
              <a:t>säilitades</a:t>
            </a:r>
            <a:r>
              <a:rPr lang="en-GB" sz="2400" dirty="0" smtClean="0"/>
              <a:t> </a:t>
            </a:r>
            <a:r>
              <a:rPr lang="en-GB" sz="2400" dirty="0" err="1"/>
              <a:t>töö</a:t>
            </a:r>
            <a:r>
              <a:rPr lang="en-GB" sz="2400" dirty="0"/>
              <a:t>- </a:t>
            </a:r>
            <a:r>
              <a:rPr lang="en-GB" sz="2400" dirty="0" err="1"/>
              <a:t>ja</a:t>
            </a:r>
            <a:r>
              <a:rPr lang="en-GB" sz="2400" dirty="0"/>
              <a:t> </a:t>
            </a:r>
            <a:r>
              <a:rPr lang="en-GB" sz="2400" dirty="0" err="1"/>
              <a:t>eraelu</a:t>
            </a:r>
            <a:r>
              <a:rPr lang="en-GB" sz="2400" dirty="0"/>
              <a:t> </a:t>
            </a:r>
            <a:r>
              <a:rPr lang="en-GB" sz="2400" dirty="0" err="1" smtClean="0"/>
              <a:t>tasakaal</a:t>
            </a:r>
            <a:r>
              <a:rPr lang="en-GB" sz="2400" dirty="0" smtClean="0"/>
              <a:t>.</a:t>
            </a:r>
            <a:endParaRPr lang="en-GB" sz="2400" dirty="0"/>
          </a:p>
          <a:p>
            <a:r>
              <a:rPr lang="en-GB" sz="2400" dirty="0"/>
              <a:t>•	</a:t>
            </a:r>
            <a:r>
              <a:rPr lang="en-GB" sz="2400" b="1" dirty="0" err="1" smtClean="0"/>
              <a:t>Seksuaalne</a:t>
            </a:r>
            <a:r>
              <a:rPr lang="en-GB" sz="2400" b="1" dirty="0" smtClean="0"/>
              <a:t> </a:t>
            </a:r>
            <a:r>
              <a:rPr lang="en-GB" sz="2400" b="1" dirty="0" err="1" smtClean="0"/>
              <a:t>orientatsioon</a:t>
            </a:r>
            <a:r>
              <a:rPr lang="en-GB" sz="2400" b="1" dirty="0"/>
              <a:t>.</a:t>
            </a:r>
            <a:r>
              <a:rPr lang="en-GB" sz="2400" b="1" dirty="0" smtClean="0"/>
              <a:t> </a:t>
            </a:r>
            <a:r>
              <a:rPr lang="en-GB" sz="2400" dirty="0"/>
              <a:t>LGBTQ+ </a:t>
            </a:r>
            <a:r>
              <a:rPr lang="en-GB" sz="2400" dirty="0" err="1" smtClean="0"/>
              <a:t>inimestel</a:t>
            </a:r>
            <a:r>
              <a:rPr lang="en-GB" sz="2400" dirty="0" smtClean="0"/>
              <a:t> </a:t>
            </a:r>
            <a:r>
              <a:rPr lang="en-GB" sz="2400" dirty="0" err="1" smtClean="0"/>
              <a:t>võivad</a:t>
            </a:r>
            <a:r>
              <a:rPr lang="en-GB" sz="2400" dirty="0" smtClean="0"/>
              <a:t> </a:t>
            </a:r>
            <a:r>
              <a:rPr lang="en-GB" sz="2400" dirty="0" err="1"/>
              <a:t>tekkida</a:t>
            </a:r>
            <a:r>
              <a:rPr lang="en-GB" sz="2400" dirty="0"/>
              <a:t> </a:t>
            </a:r>
            <a:r>
              <a:rPr lang="en-GB" sz="2400" dirty="0" err="1" smtClean="0"/>
              <a:t>omad</a:t>
            </a:r>
            <a:r>
              <a:rPr lang="en-GB" sz="2400" dirty="0" smtClean="0"/>
              <a:t> </a:t>
            </a:r>
            <a:r>
              <a:rPr lang="en-GB" sz="2400" dirty="0" err="1"/>
              <a:t>probleemid</a:t>
            </a:r>
            <a:r>
              <a:rPr lang="en-GB" sz="2400" dirty="0"/>
              <a:t>, </a:t>
            </a:r>
            <a:r>
              <a:rPr lang="en-GB" sz="2400" dirty="0" err="1"/>
              <a:t>mis</a:t>
            </a:r>
            <a:r>
              <a:rPr lang="en-GB" sz="2400" dirty="0"/>
              <a:t> on </a:t>
            </a:r>
            <a:r>
              <a:rPr lang="en-GB" sz="2400" dirty="0" err="1"/>
              <a:t>seotud</a:t>
            </a:r>
            <a:r>
              <a:rPr lang="en-GB" sz="2400" dirty="0"/>
              <a:t> </a:t>
            </a:r>
            <a:r>
              <a:rPr lang="en-GB" sz="2400" dirty="0" err="1" smtClean="0"/>
              <a:t>töökohal</a:t>
            </a:r>
            <a:r>
              <a:rPr lang="en-GB" sz="2400" dirty="0" smtClean="0"/>
              <a:t> </a:t>
            </a:r>
            <a:r>
              <a:rPr lang="en-GB" sz="2400" dirty="0" err="1"/>
              <a:t>aktsepteerimise</a:t>
            </a:r>
            <a:r>
              <a:rPr lang="en-GB" sz="2400" dirty="0"/>
              <a:t> </a:t>
            </a:r>
            <a:r>
              <a:rPr lang="en-GB" sz="2400" dirty="0" err="1"/>
              <a:t>ja</a:t>
            </a:r>
            <a:r>
              <a:rPr lang="en-GB" sz="2400" dirty="0"/>
              <a:t> </a:t>
            </a:r>
            <a:r>
              <a:rPr lang="en-GB" sz="2400" dirty="0" err="1"/>
              <a:t>toetamisega</a:t>
            </a:r>
            <a:r>
              <a:rPr lang="en-GB" sz="2400" dirty="0" smtClean="0"/>
              <a:t>.</a:t>
            </a:r>
          </a:p>
          <a:p>
            <a:r>
              <a:rPr lang="en-GB" sz="2400" dirty="0" smtClean="0"/>
              <a:t>•</a:t>
            </a:r>
            <a:r>
              <a:rPr lang="en-GB" sz="2400" dirty="0"/>
              <a:t>	</a:t>
            </a:r>
            <a:r>
              <a:rPr lang="en-GB" sz="2400" b="1" dirty="0" err="1" smtClean="0"/>
              <a:t>Vanus</a:t>
            </a:r>
            <a:r>
              <a:rPr lang="en-GB" sz="2400" b="1" dirty="0"/>
              <a:t>.</a:t>
            </a:r>
            <a:r>
              <a:rPr lang="en-GB" sz="2400" b="1" dirty="0" smtClean="0"/>
              <a:t> </a:t>
            </a:r>
            <a:r>
              <a:rPr lang="en-GB" sz="2400" dirty="0" err="1" smtClean="0"/>
              <a:t>Eri</a:t>
            </a:r>
            <a:r>
              <a:rPr lang="en-GB" sz="2400" dirty="0" smtClean="0"/>
              <a:t> </a:t>
            </a:r>
            <a:r>
              <a:rPr lang="en-GB" sz="2400" dirty="0" err="1" smtClean="0"/>
              <a:t>vanuserühmas</a:t>
            </a:r>
            <a:r>
              <a:rPr lang="en-GB" sz="2400" dirty="0" smtClean="0"/>
              <a:t> </a:t>
            </a:r>
            <a:r>
              <a:rPr lang="en-GB" sz="2400" dirty="0" err="1"/>
              <a:t>võivad</a:t>
            </a:r>
            <a:r>
              <a:rPr lang="en-GB" sz="2400" dirty="0"/>
              <a:t> olla </a:t>
            </a:r>
            <a:r>
              <a:rPr lang="en-GB" sz="2400" dirty="0" err="1"/>
              <a:t>erinevad</a:t>
            </a:r>
            <a:r>
              <a:rPr lang="en-GB" sz="2400" dirty="0"/>
              <a:t> </a:t>
            </a:r>
            <a:r>
              <a:rPr lang="en-GB" sz="2400" dirty="0" err="1"/>
              <a:t>töö</a:t>
            </a:r>
            <a:r>
              <a:rPr lang="en-GB" sz="2400" dirty="0"/>
              <a:t>- </a:t>
            </a:r>
            <a:r>
              <a:rPr lang="en-GB" sz="2400" dirty="0" err="1"/>
              <a:t>ja</a:t>
            </a:r>
            <a:r>
              <a:rPr lang="en-GB" sz="2400" dirty="0"/>
              <a:t> </a:t>
            </a:r>
            <a:r>
              <a:rPr lang="en-GB" sz="2400" dirty="0" err="1"/>
              <a:t>eraelu</a:t>
            </a:r>
            <a:r>
              <a:rPr lang="en-GB" sz="2400" dirty="0"/>
              <a:t> </a:t>
            </a:r>
            <a:r>
              <a:rPr lang="en-GB" sz="2400" dirty="0" err="1"/>
              <a:t>tasakaalustamise</a:t>
            </a:r>
            <a:r>
              <a:rPr lang="en-GB" sz="2400" dirty="0"/>
              <a:t> </a:t>
            </a:r>
            <a:r>
              <a:rPr lang="en-GB" sz="2400" dirty="0" err="1"/>
              <a:t>vajadused</a:t>
            </a:r>
            <a:r>
              <a:rPr lang="en-GB" sz="2400" dirty="0"/>
              <a:t>, </a:t>
            </a:r>
            <a:r>
              <a:rPr lang="en-GB" sz="2400" dirty="0" err="1"/>
              <a:t>näiteks</a:t>
            </a:r>
            <a:r>
              <a:rPr lang="en-GB" sz="2400" dirty="0"/>
              <a:t> </a:t>
            </a:r>
            <a:r>
              <a:rPr lang="en-GB" sz="2400" dirty="0" err="1"/>
              <a:t>paindlik</a:t>
            </a:r>
            <a:r>
              <a:rPr lang="en-GB" sz="2400" dirty="0"/>
              <a:t> </a:t>
            </a:r>
            <a:r>
              <a:rPr lang="en-GB" sz="2400" dirty="0" err="1"/>
              <a:t>ajakava</a:t>
            </a:r>
            <a:r>
              <a:rPr lang="en-GB" sz="2400" dirty="0"/>
              <a:t> </a:t>
            </a:r>
            <a:r>
              <a:rPr lang="en-GB" sz="2400" dirty="0" err="1"/>
              <a:t>hooldajatele</a:t>
            </a:r>
            <a:r>
              <a:rPr lang="en-GB" sz="2400" dirty="0"/>
              <a:t> </a:t>
            </a:r>
            <a:r>
              <a:rPr lang="en-GB" sz="2400" dirty="0" err="1"/>
              <a:t>või</a:t>
            </a:r>
            <a:r>
              <a:rPr lang="en-GB" sz="2400" dirty="0"/>
              <a:t> </a:t>
            </a:r>
            <a:r>
              <a:rPr lang="en-GB" sz="2400" dirty="0" err="1"/>
              <a:t>järkjärgulise</a:t>
            </a:r>
            <a:r>
              <a:rPr lang="en-GB" sz="2400" dirty="0"/>
              <a:t> </a:t>
            </a:r>
            <a:r>
              <a:rPr lang="en-GB" sz="2400" dirty="0" err="1"/>
              <a:t>pensionile</a:t>
            </a:r>
            <a:r>
              <a:rPr lang="en-GB" sz="2400" dirty="0"/>
              <a:t> </a:t>
            </a:r>
            <a:r>
              <a:rPr lang="en-GB" sz="2400" dirty="0" err="1"/>
              <a:t>jäämise</a:t>
            </a:r>
            <a:r>
              <a:rPr lang="en-GB" sz="2400" dirty="0"/>
              <a:t> </a:t>
            </a:r>
            <a:r>
              <a:rPr lang="en-GB" sz="2400" dirty="0" err="1" smtClean="0"/>
              <a:t>võimalus</a:t>
            </a:r>
            <a:r>
              <a:rPr lang="en-GB" sz="2400" dirty="0" smtClean="0"/>
              <a:t>.</a:t>
            </a:r>
          </a:p>
          <a:p>
            <a:r>
              <a:rPr lang="fi-FI" sz="2400" i="1" dirty="0">
                <a:solidFill>
                  <a:srgbClr val="8A4199"/>
                </a:solidFill>
              </a:rPr>
              <a:t>Nende takistuste tuvastamine ja kõrvaldamine on oluline kaasava ja toetava töökeskkonna </a:t>
            </a:r>
            <a:r>
              <a:rPr lang="fi-FI" sz="2400" i="1" dirty="0" smtClean="0">
                <a:solidFill>
                  <a:srgbClr val="8A4199"/>
                </a:solidFill>
              </a:rPr>
              <a:t>edendamiseks</a:t>
            </a:r>
            <a:r>
              <a:rPr lang="en-GB" sz="2400" i="1" dirty="0" smtClean="0">
                <a:solidFill>
                  <a:srgbClr val="8A4199"/>
                </a:solidFill>
              </a:rPr>
              <a:t>.</a:t>
            </a:r>
            <a:endParaRPr lang="en-GB" sz="2400" i="1" dirty="0">
              <a:solidFill>
                <a:srgbClr val="8A4199"/>
              </a:solidFill>
            </a:endParaRP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32500" lnSpcReduction="20000"/>
          </a:bodyPr>
          <a:lstStyle/>
          <a:p>
            <a:pPr marL="228600" indent="0"/>
            <a:r>
              <a:rPr lang="fi-FI" sz="7400" dirty="0"/>
              <a:t>Meeskonnaliikmed võivad töö- ja eraelu tasakaalu saavutamisel kokku puutuda </a:t>
            </a:r>
            <a:r>
              <a:rPr lang="fi-FI" sz="7400" dirty="0" smtClean="0"/>
              <a:t>eri </a:t>
            </a:r>
            <a:r>
              <a:rPr lang="fi-FI" sz="7400" dirty="0"/>
              <a:t>takistustega</a:t>
            </a:r>
            <a:r>
              <a:rPr lang="en-GB" sz="7400" dirty="0" smtClean="0"/>
              <a:t>.</a:t>
            </a:r>
            <a:endParaRPr lang="en-GB" sz="7400" i="1" dirty="0"/>
          </a:p>
          <a:p>
            <a:endParaRPr lang="en-GB" dirty="0"/>
          </a:p>
        </p:txBody>
      </p:sp>
    </p:spTree>
    <p:extLst>
      <p:ext uri="{BB962C8B-B14F-4D97-AF65-F5344CB8AC3E}">
        <p14:creationId xmlns:p14="http://schemas.microsoft.com/office/powerpoint/2010/main" val="365324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lt1"/>
              </a:buClr>
              <a:buSzPts val="2200"/>
              <a:buNone/>
            </a:pPr>
            <a:endParaRPr sz="2400" dirty="0"/>
          </a:p>
          <a:p>
            <a:pPr marL="342900" lvl="0" indent="-342900" algn="just">
              <a:lnSpc>
                <a:spcPct val="100000"/>
              </a:lnSpc>
              <a:spcBef>
                <a:spcPts val="0"/>
              </a:spcBef>
              <a:buFont typeface="Arial" panose="020B0604020202020204" pitchFamily="34" charset="0"/>
              <a:buChar char="•"/>
            </a:pPr>
            <a:r>
              <a:rPr lang="en-US" sz="2400" dirty="0" err="1" smtClean="0"/>
              <a:t>Töötage</a:t>
            </a:r>
            <a:r>
              <a:rPr lang="en-US" sz="2400" dirty="0" smtClean="0"/>
              <a:t> </a:t>
            </a:r>
            <a:r>
              <a:rPr lang="en-US" sz="2400" dirty="0" err="1"/>
              <a:t>välja</a:t>
            </a:r>
            <a:r>
              <a:rPr lang="en-US" sz="2400" dirty="0"/>
              <a:t> </a:t>
            </a:r>
            <a:r>
              <a:rPr lang="en-US" sz="2400" b="1" dirty="0" err="1"/>
              <a:t>poliitika</a:t>
            </a:r>
            <a:r>
              <a:rPr lang="en-US" sz="2400" b="1" dirty="0"/>
              <a:t> ja </a:t>
            </a:r>
            <a:r>
              <a:rPr lang="en-US" sz="2400" b="1" dirty="0" err="1"/>
              <a:t>tavad</a:t>
            </a:r>
            <a:r>
              <a:rPr lang="en-US" sz="2400" dirty="0"/>
              <a:t>, </a:t>
            </a:r>
            <a:r>
              <a:rPr lang="en-US" sz="2400" dirty="0" err="1"/>
              <a:t>mis</a:t>
            </a:r>
            <a:r>
              <a:rPr lang="en-US" sz="2400" dirty="0"/>
              <a:t> </a:t>
            </a:r>
            <a:r>
              <a:rPr lang="en-US" sz="2400" dirty="0" err="1" smtClean="0"/>
              <a:t>väldiksid</a:t>
            </a:r>
            <a:r>
              <a:rPr lang="en-US" sz="2400" dirty="0" smtClean="0"/>
              <a:t> </a:t>
            </a:r>
            <a:r>
              <a:rPr lang="en-US" sz="2400" dirty="0" err="1"/>
              <a:t>takistusi</a:t>
            </a:r>
            <a:r>
              <a:rPr lang="en-US" sz="2400" dirty="0"/>
              <a:t>, </a:t>
            </a:r>
            <a:r>
              <a:rPr lang="en-US" sz="2400" dirty="0" err="1"/>
              <a:t>millega</a:t>
            </a:r>
            <a:r>
              <a:rPr lang="en-US" sz="2400" dirty="0"/>
              <a:t> </a:t>
            </a:r>
            <a:r>
              <a:rPr lang="en-US" sz="2400" dirty="0" err="1"/>
              <a:t>erinevad</a:t>
            </a:r>
            <a:r>
              <a:rPr lang="en-US" sz="2400" dirty="0"/>
              <a:t> </a:t>
            </a:r>
            <a:r>
              <a:rPr lang="en-US" sz="2400" dirty="0" err="1"/>
              <a:t>meeskonnaliikmed</a:t>
            </a:r>
            <a:r>
              <a:rPr lang="en-US" sz="2400" dirty="0"/>
              <a:t> </a:t>
            </a:r>
            <a:r>
              <a:rPr lang="en-US" sz="2400" dirty="0" err="1"/>
              <a:t>seisavad</a:t>
            </a:r>
            <a:r>
              <a:rPr lang="en-US" sz="2400" dirty="0"/>
              <a:t> </a:t>
            </a:r>
            <a:r>
              <a:rPr lang="en-US" sz="2400" dirty="0" err="1"/>
              <a:t>silmitsi</a:t>
            </a:r>
            <a:r>
              <a:rPr lang="en-US" sz="2400" dirty="0"/>
              <a:t> </a:t>
            </a:r>
            <a:r>
              <a:rPr lang="en-US" sz="2400" dirty="0" err="1"/>
              <a:t>töö</a:t>
            </a:r>
            <a:r>
              <a:rPr lang="en-US" sz="2400" dirty="0"/>
              <a:t>- ja </a:t>
            </a:r>
            <a:r>
              <a:rPr lang="en-US" sz="2400" dirty="0" err="1"/>
              <a:t>eraelu</a:t>
            </a:r>
            <a:r>
              <a:rPr lang="en-US" sz="2400" dirty="0"/>
              <a:t> </a:t>
            </a:r>
            <a:r>
              <a:rPr lang="en-US" sz="2400" dirty="0" err="1"/>
              <a:t>tasakaalu</a:t>
            </a:r>
            <a:r>
              <a:rPr lang="en-US" sz="2400" dirty="0"/>
              <a:t> </a:t>
            </a:r>
            <a:r>
              <a:rPr lang="en-US" sz="2400" dirty="0" err="1" smtClean="0"/>
              <a:t>saavutamisel</a:t>
            </a:r>
            <a:r>
              <a:rPr lang="en-US" sz="2400" dirty="0" smtClean="0"/>
              <a:t>.</a:t>
            </a:r>
          </a:p>
          <a:p>
            <a:pPr marL="342900" lvl="0" indent="-342900" algn="just">
              <a:lnSpc>
                <a:spcPct val="100000"/>
              </a:lnSpc>
              <a:spcBef>
                <a:spcPts val="0"/>
              </a:spcBef>
              <a:buFont typeface="Arial" panose="020B0604020202020204" pitchFamily="34" charset="0"/>
              <a:buChar char="•"/>
            </a:pPr>
            <a:r>
              <a:rPr lang="en-US" sz="2400" dirty="0" err="1" smtClean="0"/>
              <a:t>Pakkuge</a:t>
            </a:r>
            <a:r>
              <a:rPr lang="en-US" sz="2400" dirty="0" smtClean="0"/>
              <a:t> </a:t>
            </a:r>
            <a:r>
              <a:rPr lang="en-US" sz="2400" b="1" dirty="0" err="1"/>
              <a:t>paindlikku</a:t>
            </a:r>
            <a:r>
              <a:rPr lang="en-US" sz="2400" b="1" dirty="0"/>
              <a:t> </a:t>
            </a:r>
            <a:r>
              <a:rPr lang="en-US" sz="2400" b="1" dirty="0" err="1"/>
              <a:t>töökorraldust</a:t>
            </a:r>
            <a:r>
              <a:rPr lang="en-US" sz="2400" dirty="0"/>
              <a:t>, </a:t>
            </a:r>
            <a:r>
              <a:rPr lang="en-US" sz="2400" dirty="0" err="1"/>
              <a:t>näiteks</a:t>
            </a:r>
            <a:r>
              <a:rPr lang="en-US" sz="2400" dirty="0"/>
              <a:t> </a:t>
            </a:r>
            <a:r>
              <a:rPr lang="en-US" sz="2400" dirty="0" err="1"/>
              <a:t>kaugtöö</a:t>
            </a:r>
            <a:r>
              <a:rPr lang="en-US" sz="2400" dirty="0"/>
              <a:t> </a:t>
            </a:r>
            <a:r>
              <a:rPr lang="en-US" sz="2400" dirty="0" err="1"/>
              <a:t>võimalusi</a:t>
            </a:r>
            <a:r>
              <a:rPr lang="en-US" sz="2400" dirty="0"/>
              <a:t>, </a:t>
            </a:r>
            <a:r>
              <a:rPr lang="en-US" sz="2400" dirty="0" err="1"/>
              <a:t>paindlikku</a:t>
            </a:r>
            <a:r>
              <a:rPr lang="en-US" sz="2400" dirty="0"/>
              <a:t> </a:t>
            </a:r>
            <a:r>
              <a:rPr lang="en-US" sz="2400" dirty="0" err="1"/>
              <a:t>tööaega</a:t>
            </a:r>
            <a:r>
              <a:rPr lang="en-US" sz="2400" dirty="0"/>
              <a:t> </a:t>
            </a:r>
            <a:r>
              <a:rPr lang="en-US" sz="2400" dirty="0" err="1"/>
              <a:t>või</a:t>
            </a:r>
            <a:r>
              <a:rPr lang="en-US" sz="2400" dirty="0"/>
              <a:t> </a:t>
            </a:r>
            <a:r>
              <a:rPr lang="en-US" sz="2400" dirty="0" err="1"/>
              <a:t>töö</a:t>
            </a:r>
            <a:r>
              <a:rPr lang="en-US" sz="2400" dirty="0"/>
              <a:t> </a:t>
            </a:r>
            <a:r>
              <a:rPr lang="en-US" sz="2400" dirty="0" err="1"/>
              <a:t>jagamise</a:t>
            </a:r>
            <a:r>
              <a:rPr lang="en-US" sz="2400" dirty="0"/>
              <a:t> </a:t>
            </a:r>
            <a:r>
              <a:rPr lang="en-US" sz="2400" dirty="0" err="1" smtClean="0"/>
              <a:t>võimalusi</a:t>
            </a:r>
            <a:r>
              <a:rPr lang="en-US" sz="2400" dirty="0" smtClean="0"/>
              <a:t>.</a:t>
            </a:r>
          </a:p>
          <a:p>
            <a:pPr marL="342900" lvl="0" indent="-342900" algn="just">
              <a:lnSpc>
                <a:spcPct val="100000"/>
              </a:lnSpc>
              <a:spcBef>
                <a:spcPts val="0"/>
              </a:spcBef>
              <a:buFont typeface="Arial" panose="020B0604020202020204" pitchFamily="34" charset="0"/>
              <a:buChar char="•"/>
            </a:pPr>
            <a:r>
              <a:rPr lang="en-US" sz="2400" dirty="0" err="1" smtClean="0"/>
              <a:t>Pakkuge</a:t>
            </a:r>
            <a:r>
              <a:rPr lang="en-US" sz="2400" dirty="0" smtClean="0"/>
              <a:t> </a:t>
            </a:r>
            <a:r>
              <a:rPr lang="en-US" sz="2400" b="1" dirty="0" err="1" smtClean="0"/>
              <a:t>toetusprogramme</a:t>
            </a:r>
            <a:r>
              <a:rPr lang="en-US" sz="2400" dirty="0"/>
              <a:t>, </a:t>
            </a:r>
            <a:r>
              <a:rPr lang="en-US" sz="2400" dirty="0" err="1"/>
              <a:t>koolitust</a:t>
            </a:r>
            <a:r>
              <a:rPr lang="en-US" sz="2400" dirty="0"/>
              <a:t>, </a:t>
            </a:r>
            <a:r>
              <a:rPr lang="en-US" sz="2400" dirty="0" err="1"/>
              <a:t>ressursse</a:t>
            </a:r>
            <a:r>
              <a:rPr lang="en-US" sz="2400" dirty="0"/>
              <a:t> ja </a:t>
            </a:r>
            <a:r>
              <a:rPr lang="en-US" sz="2400" dirty="0" err="1" smtClean="0"/>
              <a:t>assisteerimist</a:t>
            </a:r>
            <a:r>
              <a:rPr lang="en-US" sz="2400" dirty="0" smtClean="0"/>
              <a:t>.</a:t>
            </a:r>
          </a:p>
          <a:p>
            <a:pPr marL="342900" lvl="0" indent="-342900" algn="just">
              <a:lnSpc>
                <a:spcPct val="100000"/>
              </a:lnSpc>
              <a:spcBef>
                <a:spcPts val="0"/>
              </a:spcBef>
              <a:buFont typeface="Arial" panose="020B0604020202020204" pitchFamily="34" charset="0"/>
              <a:buChar char="•"/>
            </a:pPr>
            <a:r>
              <a:rPr lang="en-US" sz="2400" dirty="0" err="1" smtClean="0"/>
              <a:t>Tagage</a:t>
            </a:r>
            <a:r>
              <a:rPr lang="en-US" sz="2400" dirty="0" smtClean="0"/>
              <a:t> </a:t>
            </a:r>
            <a:r>
              <a:rPr lang="en-US" sz="2400" b="1" dirty="0" err="1"/>
              <a:t>kaasamine</a:t>
            </a:r>
            <a:r>
              <a:rPr lang="en-US" sz="2400" b="1" dirty="0"/>
              <a:t>, </a:t>
            </a:r>
            <a:r>
              <a:rPr lang="en-US" sz="2400" b="1" dirty="0" err="1"/>
              <a:t>võrdsus</a:t>
            </a:r>
            <a:r>
              <a:rPr lang="en-US" sz="2400" b="1" dirty="0"/>
              <a:t> ja </a:t>
            </a:r>
            <a:r>
              <a:rPr lang="en-US" sz="2400" b="1" dirty="0" err="1"/>
              <a:t>austus</a:t>
            </a:r>
            <a:r>
              <a:rPr lang="en-US" sz="2400" dirty="0"/>
              <a:t>.</a:t>
            </a:r>
            <a:endParaRPr dirty="0"/>
          </a:p>
        </p:txBody>
      </p:sp>
      <p:sp>
        <p:nvSpPr>
          <p:cNvPr id="326" name="Google Shape;326;p1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fi-FI" dirty="0"/>
              <a:t>Töö- ja eraelu tasakaalu takistuste kõrvaldamine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320438-E10A-581E-C3CD-48D528188A30}"/>
              </a:ext>
            </a:extLst>
          </p:cNvPr>
          <p:cNvPicPr>
            <a:picLocks noGrp="1" noChangeAspect="1"/>
          </p:cNvPicPr>
          <p:nvPr>
            <p:ph type="pic" idx="2"/>
          </p:nvPr>
        </p:nvPicPr>
        <p:blipFill>
          <a:blip r:embed="rId2"/>
          <a:srcRect l="19656" r="19656"/>
          <a:stretch>
            <a:fillRect/>
          </a:stretch>
        </p:blipFill>
        <p:spPr/>
      </p:pic>
      <p:sp>
        <p:nvSpPr>
          <p:cNvPr id="3" name="Text Placeholder 2">
            <a:extLst>
              <a:ext uri="{FF2B5EF4-FFF2-40B4-BE49-F238E27FC236}">
                <a16:creationId xmlns:a16="http://schemas.microsoft.com/office/drawing/2014/main" id="{966D4784-4532-7B51-93C9-21499BC52837}"/>
              </a:ext>
            </a:extLst>
          </p:cNvPr>
          <p:cNvSpPr>
            <a:spLocks noGrp="1"/>
          </p:cNvSpPr>
          <p:nvPr>
            <p:ph type="body" idx="1"/>
          </p:nvPr>
        </p:nvSpPr>
        <p:spPr>
          <a:xfrm>
            <a:off x="712630" y="1762163"/>
            <a:ext cx="7312170" cy="4312065"/>
          </a:xfrm>
        </p:spPr>
        <p:txBody>
          <a:bodyPr>
            <a:normAutofit fontScale="92500" lnSpcReduction="20000"/>
          </a:bodyPr>
          <a:lstStyle/>
          <a:p>
            <a:pPr marL="571500" indent="-342900">
              <a:buFont typeface="Arial" panose="020B0604020202020204" pitchFamily="34" charset="0"/>
              <a:buChar char="•"/>
            </a:pPr>
            <a:r>
              <a:rPr lang="en-GB" dirty="0" err="1"/>
              <a:t>Kaasava</a:t>
            </a:r>
            <a:r>
              <a:rPr lang="en-GB" dirty="0"/>
              <a:t> </a:t>
            </a:r>
            <a:r>
              <a:rPr lang="en-GB" dirty="0" err="1"/>
              <a:t>töökeskkonna</a:t>
            </a:r>
            <a:r>
              <a:rPr lang="en-GB" dirty="0"/>
              <a:t> </a:t>
            </a:r>
            <a:r>
              <a:rPr lang="en-GB" dirty="0" err="1"/>
              <a:t>edendamine</a:t>
            </a:r>
            <a:r>
              <a:rPr lang="en-GB" dirty="0"/>
              <a:t> on </a:t>
            </a:r>
            <a:r>
              <a:rPr lang="en-GB" dirty="0" err="1"/>
              <a:t>oluline</a:t>
            </a:r>
            <a:r>
              <a:rPr lang="en-GB" dirty="0"/>
              <a:t> </a:t>
            </a:r>
            <a:r>
              <a:rPr lang="en-GB" dirty="0" err="1"/>
              <a:t>mitmekesisuse</a:t>
            </a:r>
            <a:r>
              <a:rPr lang="en-GB" dirty="0"/>
              <a:t>, </a:t>
            </a:r>
            <a:r>
              <a:rPr lang="en-GB" dirty="0" err="1"/>
              <a:t>kaasatuse</a:t>
            </a:r>
            <a:r>
              <a:rPr lang="en-GB" dirty="0"/>
              <a:t> </a:t>
            </a:r>
            <a:r>
              <a:rPr lang="en-GB" dirty="0" err="1" smtClean="0"/>
              <a:t>ning</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edendamiseks</a:t>
            </a:r>
            <a:r>
              <a:rPr lang="en-GB" dirty="0"/>
              <a:t>. </a:t>
            </a:r>
            <a:r>
              <a:rPr lang="en-GB" dirty="0" err="1" smtClean="0"/>
              <a:t>Tunnustage</a:t>
            </a:r>
            <a:r>
              <a:rPr lang="en-GB" dirty="0" smtClean="0"/>
              <a:t> </a:t>
            </a:r>
            <a:r>
              <a:rPr lang="en-GB" dirty="0" err="1"/>
              <a:t>mitmekesisust</a:t>
            </a:r>
            <a:r>
              <a:rPr lang="en-GB" dirty="0"/>
              <a:t> </a:t>
            </a:r>
            <a:r>
              <a:rPr lang="en-GB" dirty="0" err="1"/>
              <a:t>ja</a:t>
            </a:r>
            <a:r>
              <a:rPr lang="en-GB" dirty="0"/>
              <a:t> </a:t>
            </a:r>
            <a:r>
              <a:rPr lang="en-GB" dirty="0" err="1" smtClean="0"/>
              <a:t>individuaalset</a:t>
            </a:r>
            <a:r>
              <a:rPr lang="en-GB" dirty="0" smtClean="0"/>
              <a:t> </a:t>
            </a:r>
            <a:r>
              <a:rPr lang="en-GB" dirty="0" err="1"/>
              <a:t>panust</a:t>
            </a:r>
            <a:r>
              <a:rPr lang="en-GB" dirty="0"/>
              <a:t>, et </a:t>
            </a:r>
            <a:r>
              <a:rPr lang="en-GB" dirty="0" err="1" smtClean="0"/>
              <a:t>luua</a:t>
            </a:r>
            <a:r>
              <a:rPr lang="en-GB" dirty="0" smtClean="0"/>
              <a:t> </a:t>
            </a:r>
            <a:r>
              <a:rPr lang="en-GB" dirty="0" err="1"/>
              <a:t>ühtekuuluvustunnet</a:t>
            </a:r>
            <a:r>
              <a:rPr lang="en-GB" dirty="0"/>
              <a:t> </a:t>
            </a:r>
            <a:r>
              <a:rPr lang="en-GB" dirty="0" err="1"/>
              <a:t>ja</a:t>
            </a:r>
            <a:r>
              <a:rPr lang="en-GB" dirty="0"/>
              <a:t> </a:t>
            </a:r>
            <a:r>
              <a:rPr lang="en-GB" dirty="0" err="1" smtClean="0"/>
              <a:t>kaasata</a:t>
            </a:r>
            <a:r>
              <a:rPr lang="en-GB" dirty="0" smtClean="0"/>
              <a:t>.</a:t>
            </a:r>
          </a:p>
          <a:p>
            <a:pPr marL="571500" indent="-342900">
              <a:buFont typeface="Arial" panose="020B0604020202020204" pitchFamily="34" charset="0"/>
              <a:buChar char="•"/>
            </a:pPr>
            <a:r>
              <a:rPr lang="en-GB" dirty="0" err="1" smtClean="0"/>
              <a:t>Rakendage</a:t>
            </a:r>
            <a:r>
              <a:rPr lang="en-GB" dirty="0" smtClean="0"/>
              <a:t> </a:t>
            </a:r>
            <a:r>
              <a:rPr lang="en-GB" dirty="0" err="1" smtClean="0"/>
              <a:t>tegevuskavasid</a:t>
            </a:r>
            <a:r>
              <a:rPr lang="en-GB" dirty="0" smtClean="0"/>
              <a:t>, </a:t>
            </a:r>
            <a:r>
              <a:rPr lang="en-GB" dirty="0" err="1"/>
              <a:t>mis</a:t>
            </a:r>
            <a:r>
              <a:rPr lang="en-GB" dirty="0"/>
              <a:t> </a:t>
            </a:r>
            <a:r>
              <a:rPr lang="en-GB" dirty="0" err="1"/>
              <a:t>edendavad</a:t>
            </a:r>
            <a:r>
              <a:rPr lang="en-GB" dirty="0"/>
              <a:t> </a:t>
            </a:r>
            <a:r>
              <a:rPr lang="en-GB" dirty="0" err="1"/>
              <a:t>austust</a:t>
            </a:r>
            <a:r>
              <a:rPr lang="en-GB" dirty="0"/>
              <a:t>, </a:t>
            </a:r>
            <a:r>
              <a:rPr lang="en-GB" dirty="0" err="1"/>
              <a:t>õiglust</a:t>
            </a:r>
            <a:r>
              <a:rPr lang="en-GB" dirty="0"/>
              <a:t> </a:t>
            </a:r>
            <a:r>
              <a:rPr lang="en-GB" dirty="0" err="1"/>
              <a:t>ja</a:t>
            </a:r>
            <a:r>
              <a:rPr lang="en-GB" dirty="0"/>
              <a:t> </a:t>
            </a:r>
            <a:r>
              <a:rPr lang="en-GB" dirty="0" err="1"/>
              <a:t>võrdseid</a:t>
            </a:r>
            <a:r>
              <a:rPr lang="en-GB" dirty="0"/>
              <a:t> </a:t>
            </a:r>
            <a:r>
              <a:rPr lang="en-GB" dirty="0" err="1"/>
              <a:t>võimalusi</a:t>
            </a:r>
            <a:r>
              <a:rPr lang="en-GB" dirty="0"/>
              <a:t> </a:t>
            </a:r>
            <a:r>
              <a:rPr lang="en-GB" dirty="0" err="1"/>
              <a:t>kõigile</a:t>
            </a:r>
            <a:r>
              <a:rPr lang="en-GB" dirty="0"/>
              <a:t> </a:t>
            </a:r>
            <a:r>
              <a:rPr lang="en-GB" dirty="0" err="1"/>
              <a:t>meeskonnaliikmetele</a:t>
            </a:r>
            <a:r>
              <a:rPr lang="en-GB" dirty="0" smtClean="0"/>
              <a:t>.</a:t>
            </a:r>
          </a:p>
          <a:p>
            <a:pPr marL="571500" indent="-342900">
              <a:buFont typeface="Arial" panose="020B0604020202020204" pitchFamily="34" charset="0"/>
              <a:buChar char="•"/>
            </a:pPr>
            <a:r>
              <a:rPr lang="en-GB" dirty="0" err="1" smtClean="0"/>
              <a:t>Soodustage</a:t>
            </a:r>
            <a:r>
              <a:rPr lang="en-GB" dirty="0" smtClean="0"/>
              <a:t> </a:t>
            </a:r>
            <a:r>
              <a:rPr lang="en-GB" dirty="0" err="1" smtClean="0"/>
              <a:t>meeskonnatööd</a:t>
            </a:r>
            <a:r>
              <a:rPr lang="en-GB" dirty="0" smtClean="0"/>
              <a:t> </a:t>
            </a:r>
            <a:r>
              <a:rPr lang="en-GB" dirty="0" err="1" smtClean="0"/>
              <a:t>ja</a:t>
            </a:r>
            <a:r>
              <a:rPr lang="en-GB" dirty="0" smtClean="0"/>
              <a:t> </a:t>
            </a:r>
            <a:r>
              <a:rPr lang="en-GB" dirty="0" err="1" smtClean="0"/>
              <a:t>koostööd</a:t>
            </a:r>
            <a:r>
              <a:rPr lang="en-GB" dirty="0" smtClean="0"/>
              <a:t> </a:t>
            </a:r>
            <a:r>
              <a:rPr lang="en-GB" dirty="0" err="1" smtClean="0"/>
              <a:t>erinevate</a:t>
            </a:r>
            <a:r>
              <a:rPr lang="en-GB" dirty="0" smtClean="0"/>
              <a:t> </a:t>
            </a:r>
            <a:r>
              <a:rPr lang="en-GB" dirty="0" err="1"/>
              <a:t>meeskonnaliikmete</a:t>
            </a:r>
            <a:r>
              <a:rPr lang="en-GB" dirty="0"/>
              <a:t> </a:t>
            </a:r>
            <a:r>
              <a:rPr lang="en-GB" dirty="0" err="1" smtClean="0"/>
              <a:t>vahel</a:t>
            </a:r>
            <a:r>
              <a:rPr lang="en-GB" dirty="0" smtClean="0"/>
              <a:t>, </a:t>
            </a:r>
            <a:r>
              <a:rPr lang="en-GB" dirty="0"/>
              <a:t>et </a:t>
            </a:r>
            <a:r>
              <a:rPr lang="en-GB" dirty="0" err="1"/>
              <a:t>kasutada</a:t>
            </a:r>
            <a:r>
              <a:rPr lang="en-GB" dirty="0"/>
              <a:t> </a:t>
            </a:r>
            <a:r>
              <a:rPr lang="en-GB" dirty="0" err="1"/>
              <a:t>ära</a:t>
            </a:r>
            <a:r>
              <a:rPr lang="en-GB" dirty="0"/>
              <a:t> </a:t>
            </a:r>
            <a:r>
              <a:rPr lang="en-GB" dirty="0" err="1"/>
              <a:t>nende</a:t>
            </a:r>
            <a:r>
              <a:rPr lang="en-GB" dirty="0"/>
              <a:t> </a:t>
            </a:r>
            <a:r>
              <a:rPr lang="en-GB" dirty="0" err="1"/>
              <a:t>unikaalseid</a:t>
            </a:r>
            <a:r>
              <a:rPr lang="en-GB" dirty="0"/>
              <a:t> </a:t>
            </a:r>
            <a:r>
              <a:rPr lang="en-GB" dirty="0" err="1"/>
              <a:t>vaatenurki</a:t>
            </a:r>
            <a:r>
              <a:rPr lang="en-GB" dirty="0"/>
              <a:t> </a:t>
            </a:r>
            <a:r>
              <a:rPr lang="en-GB" dirty="0" err="1"/>
              <a:t>ja</a:t>
            </a:r>
            <a:r>
              <a:rPr lang="en-GB" dirty="0"/>
              <a:t> </a:t>
            </a:r>
            <a:r>
              <a:rPr lang="en-GB" dirty="0" err="1"/>
              <a:t>oskusi</a:t>
            </a:r>
            <a:r>
              <a:rPr lang="en-GB" dirty="0" smtClean="0"/>
              <a:t>.</a:t>
            </a:r>
          </a:p>
          <a:p>
            <a:pPr marL="571500" indent="-342900">
              <a:buFont typeface="Arial" panose="020B0604020202020204" pitchFamily="34" charset="0"/>
              <a:buChar char="•"/>
            </a:pPr>
            <a:r>
              <a:rPr lang="en-GB" dirty="0" err="1" smtClean="0"/>
              <a:t>Pakkuge</a:t>
            </a:r>
            <a:r>
              <a:rPr lang="en-GB" dirty="0" smtClean="0"/>
              <a:t> </a:t>
            </a:r>
            <a:r>
              <a:rPr lang="en-GB" dirty="0" err="1"/>
              <a:t>mitmekesisuse</a:t>
            </a:r>
            <a:r>
              <a:rPr lang="en-GB" dirty="0"/>
              <a:t> </a:t>
            </a:r>
            <a:r>
              <a:rPr lang="en-GB" dirty="0" err="1"/>
              <a:t>ja</a:t>
            </a:r>
            <a:r>
              <a:rPr lang="en-GB" dirty="0"/>
              <a:t> </a:t>
            </a:r>
            <a:r>
              <a:rPr lang="en-GB" dirty="0" err="1"/>
              <a:t>kaasamise</a:t>
            </a:r>
            <a:r>
              <a:rPr lang="en-GB" dirty="0"/>
              <a:t> </a:t>
            </a:r>
            <a:r>
              <a:rPr lang="en-GB" dirty="0" err="1" smtClean="0"/>
              <a:t>koolitusi</a:t>
            </a:r>
            <a:r>
              <a:rPr lang="en-GB" dirty="0" smtClean="0"/>
              <a:t>, </a:t>
            </a:r>
            <a:r>
              <a:rPr lang="en-GB" dirty="0"/>
              <a:t>et </a:t>
            </a:r>
            <a:r>
              <a:rPr lang="en-GB" dirty="0" err="1"/>
              <a:t>suurendada</a:t>
            </a:r>
            <a:r>
              <a:rPr lang="en-GB" dirty="0"/>
              <a:t> </a:t>
            </a:r>
            <a:r>
              <a:rPr lang="en-GB" dirty="0" err="1"/>
              <a:t>töötajate</a:t>
            </a:r>
            <a:r>
              <a:rPr lang="en-GB" dirty="0"/>
              <a:t> </a:t>
            </a:r>
            <a:r>
              <a:rPr lang="en-GB" dirty="0" err="1"/>
              <a:t>teadlikkust</a:t>
            </a:r>
            <a:r>
              <a:rPr lang="en-GB" dirty="0"/>
              <a:t> </a:t>
            </a:r>
            <a:r>
              <a:rPr lang="en-GB" dirty="0" err="1"/>
              <a:t>ja</a:t>
            </a:r>
            <a:r>
              <a:rPr lang="en-GB" dirty="0"/>
              <a:t> </a:t>
            </a:r>
            <a:r>
              <a:rPr lang="en-GB" dirty="0" err="1"/>
              <a:t>arusaamist</a:t>
            </a:r>
            <a:r>
              <a:rPr lang="en-GB" dirty="0"/>
              <a:t>, </a:t>
            </a:r>
            <a:r>
              <a:rPr lang="en-GB" dirty="0" smtClean="0"/>
              <a:t>et </a:t>
            </a:r>
            <a:r>
              <a:rPr lang="en-GB" dirty="0" err="1" smtClean="0"/>
              <a:t>edendada</a:t>
            </a:r>
            <a:r>
              <a:rPr lang="en-GB" dirty="0" smtClean="0"/>
              <a:t> </a:t>
            </a:r>
            <a:r>
              <a:rPr lang="en-GB" dirty="0" err="1"/>
              <a:t>kaasavat</a:t>
            </a:r>
            <a:r>
              <a:rPr lang="en-GB" dirty="0"/>
              <a:t> </a:t>
            </a:r>
            <a:r>
              <a:rPr lang="en-GB" dirty="0" err="1"/>
              <a:t>töökeskkonda</a:t>
            </a:r>
            <a:r>
              <a:rPr lang="en-GB" dirty="0" smtClean="0"/>
              <a:t>.</a:t>
            </a:r>
          </a:p>
          <a:p>
            <a:pPr marL="571500" indent="-342900">
              <a:buFont typeface="Arial" panose="020B0604020202020204" pitchFamily="34" charset="0"/>
              <a:buChar char="•"/>
            </a:pPr>
            <a:r>
              <a:rPr lang="en-GB" dirty="0" err="1" smtClean="0"/>
              <a:t>Tagage</a:t>
            </a:r>
            <a:r>
              <a:rPr lang="en-GB" dirty="0" smtClean="0"/>
              <a:t> </a:t>
            </a:r>
            <a:r>
              <a:rPr lang="en-GB" dirty="0" err="1"/>
              <a:t>juhtkonna</a:t>
            </a:r>
            <a:r>
              <a:rPr lang="en-GB" dirty="0"/>
              <a:t> </a:t>
            </a:r>
            <a:r>
              <a:rPr lang="en-GB" dirty="0" err="1"/>
              <a:t>pühendumine</a:t>
            </a:r>
            <a:r>
              <a:rPr lang="en-GB" dirty="0"/>
              <a:t> </a:t>
            </a:r>
            <a:r>
              <a:rPr lang="en-GB" dirty="0" err="1"/>
              <a:t>mitmekesisusele</a:t>
            </a:r>
            <a:r>
              <a:rPr lang="en-GB" dirty="0"/>
              <a:t> </a:t>
            </a:r>
            <a:r>
              <a:rPr lang="en-GB" dirty="0" err="1"/>
              <a:t>ja</a:t>
            </a:r>
            <a:r>
              <a:rPr lang="en-GB" dirty="0"/>
              <a:t> </a:t>
            </a:r>
            <a:r>
              <a:rPr lang="en-GB" dirty="0" err="1"/>
              <a:t>kaasamisele</a:t>
            </a:r>
            <a:r>
              <a:rPr lang="en-GB" dirty="0"/>
              <a:t>, </a:t>
            </a:r>
            <a:r>
              <a:rPr lang="en-GB" dirty="0" err="1"/>
              <a:t>näidates</a:t>
            </a:r>
            <a:r>
              <a:rPr lang="en-GB" dirty="0"/>
              <a:t> </a:t>
            </a:r>
            <a:r>
              <a:rPr lang="en-GB" dirty="0" err="1"/>
              <a:t>eeskuju</a:t>
            </a:r>
            <a:r>
              <a:rPr lang="en-GB" dirty="0"/>
              <a:t>, </a:t>
            </a:r>
            <a:r>
              <a:rPr lang="en-GB" dirty="0" err="1"/>
              <a:t>toetades</a:t>
            </a:r>
            <a:r>
              <a:rPr lang="en-GB" dirty="0"/>
              <a:t> </a:t>
            </a:r>
            <a:r>
              <a:rPr lang="en-GB" dirty="0" err="1"/>
              <a:t>algatusi</a:t>
            </a:r>
            <a:r>
              <a:rPr lang="en-GB" dirty="0"/>
              <a:t> </a:t>
            </a:r>
            <a:r>
              <a:rPr lang="en-GB" dirty="0" err="1"/>
              <a:t>ja</a:t>
            </a:r>
            <a:r>
              <a:rPr lang="en-GB" dirty="0"/>
              <a:t> </a:t>
            </a:r>
            <a:r>
              <a:rPr lang="en-GB" dirty="0" err="1"/>
              <a:t>pidades</a:t>
            </a:r>
            <a:r>
              <a:rPr lang="en-GB" dirty="0"/>
              <a:t> </a:t>
            </a:r>
            <a:r>
              <a:rPr lang="en-GB" dirty="0" err="1"/>
              <a:t>juhte</a:t>
            </a:r>
            <a:r>
              <a:rPr lang="en-GB" dirty="0"/>
              <a:t> </a:t>
            </a:r>
            <a:r>
              <a:rPr lang="en-GB" dirty="0" err="1"/>
              <a:t>vastutavaks</a:t>
            </a:r>
            <a:r>
              <a:rPr lang="en-GB" dirty="0"/>
              <a:t> </a:t>
            </a:r>
            <a:r>
              <a:rPr lang="en-GB" dirty="0" err="1"/>
              <a:t>kaasava</a:t>
            </a:r>
            <a:r>
              <a:rPr lang="en-GB" dirty="0"/>
              <a:t> </a:t>
            </a:r>
            <a:r>
              <a:rPr lang="en-GB" dirty="0" err="1"/>
              <a:t>kultuuri</a:t>
            </a:r>
            <a:r>
              <a:rPr lang="en-GB" dirty="0"/>
              <a:t> </a:t>
            </a:r>
            <a:r>
              <a:rPr lang="en-GB" dirty="0" err="1"/>
              <a:t>edendamise</a:t>
            </a:r>
            <a:r>
              <a:rPr lang="en-GB" dirty="0"/>
              <a:t> </a:t>
            </a:r>
            <a:r>
              <a:rPr lang="en-GB" dirty="0" err="1"/>
              <a:t>eest</a:t>
            </a:r>
            <a:r>
              <a:rPr lang="en-GB" dirty="0"/>
              <a:t>.</a:t>
            </a:r>
          </a:p>
        </p:txBody>
      </p:sp>
      <p:sp>
        <p:nvSpPr>
          <p:cNvPr id="4" name="Text Placeholder 3">
            <a:extLst>
              <a:ext uri="{FF2B5EF4-FFF2-40B4-BE49-F238E27FC236}">
                <a16:creationId xmlns:a16="http://schemas.microsoft.com/office/drawing/2014/main" id="{D304A879-AF0D-1DDC-A38D-1F1383954535}"/>
              </a:ext>
            </a:extLst>
          </p:cNvPr>
          <p:cNvSpPr>
            <a:spLocks noGrp="1"/>
          </p:cNvSpPr>
          <p:nvPr>
            <p:ph type="body" idx="3"/>
          </p:nvPr>
        </p:nvSpPr>
        <p:spPr/>
        <p:txBody>
          <a:bodyPr>
            <a:normAutofit fontScale="92500"/>
          </a:bodyPr>
          <a:lstStyle/>
          <a:p>
            <a:r>
              <a:rPr lang="en-GB" dirty="0" err="1"/>
              <a:t>Kaasava</a:t>
            </a:r>
            <a:r>
              <a:rPr lang="en-GB" dirty="0"/>
              <a:t> </a:t>
            </a:r>
            <a:r>
              <a:rPr lang="en-GB" dirty="0" err="1"/>
              <a:t>töökeskkonna</a:t>
            </a:r>
            <a:r>
              <a:rPr lang="en-GB" dirty="0"/>
              <a:t> </a:t>
            </a:r>
            <a:r>
              <a:rPr lang="en-GB" dirty="0" err="1" smtClean="0"/>
              <a:t>kujundamine</a:t>
            </a:r>
            <a:endParaRPr lang="en-GB" dirty="0"/>
          </a:p>
        </p:txBody>
      </p:sp>
    </p:spTree>
    <p:extLst>
      <p:ext uri="{BB962C8B-B14F-4D97-AF65-F5344CB8AC3E}">
        <p14:creationId xmlns:p14="http://schemas.microsoft.com/office/powerpoint/2010/main" val="286053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body" idx="1"/>
          </p:nvPr>
        </p:nvSpPr>
        <p:spPr>
          <a:xfrm>
            <a:off x="713768" y="1516250"/>
            <a:ext cx="10834986" cy="402953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nSpc>
                <a:spcPct val="107000"/>
              </a:lnSpc>
              <a:buSzPct val="45045"/>
              <a:buFont typeface="Arial" panose="020B0604020202020204" pitchFamily="34" charset="0"/>
              <a:buChar char="•"/>
            </a:pPr>
            <a:r>
              <a:rPr lang="en-US" sz="2400" dirty="0" err="1">
                <a:solidFill>
                  <a:schemeClr val="dk1"/>
                </a:solidFill>
              </a:rPr>
              <a:t>Kultuuripädevus</a:t>
            </a:r>
            <a:r>
              <a:rPr lang="en-US" sz="2400" dirty="0">
                <a:solidFill>
                  <a:schemeClr val="dk1"/>
                </a:solidFill>
              </a:rPr>
              <a:t> on </a:t>
            </a:r>
            <a:r>
              <a:rPr lang="en-US" sz="2400" dirty="0" err="1">
                <a:solidFill>
                  <a:schemeClr val="dk1"/>
                </a:solidFill>
              </a:rPr>
              <a:t>oluline</a:t>
            </a:r>
            <a:r>
              <a:rPr lang="en-US" sz="2400" dirty="0">
                <a:solidFill>
                  <a:schemeClr val="dk1"/>
                </a:solidFill>
              </a:rPr>
              <a:t> </a:t>
            </a:r>
            <a:r>
              <a:rPr lang="en-US" sz="2400" dirty="0" err="1">
                <a:solidFill>
                  <a:schemeClr val="dk1"/>
                </a:solidFill>
              </a:rPr>
              <a:t>mitmekesisuse</a:t>
            </a:r>
            <a:r>
              <a:rPr lang="en-US" sz="2400" dirty="0">
                <a:solidFill>
                  <a:schemeClr val="dk1"/>
                </a:solidFill>
              </a:rPr>
              <a:t>, </a:t>
            </a:r>
            <a:r>
              <a:rPr lang="en-US" sz="2400" dirty="0" err="1">
                <a:solidFill>
                  <a:schemeClr val="dk1"/>
                </a:solidFill>
              </a:rPr>
              <a:t>kaasatuse</a:t>
            </a:r>
            <a:r>
              <a:rPr lang="en-US" sz="2400" dirty="0">
                <a:solidFill>
                  <a:schemeClr val="dk1"/>
                </a:solidFill>
              </a:rPr>
              <a:t> ja </a:t>
            </a:r>
            <a:r>
              <a:rPr lang="en-US" sz="2400" dirty="0" err="1">
                <a:solidFill>
                  <a:schemeClr val="dk1"/>
                </a:solidFill>
              </a:rPr>
              <a:t>töö</a:t>
            </a:r>
            <a:r>
              <a:rPr lang="en-US" sz="2400" dirty="0">
                <a:solidFill>
                  <a:schemeClr val="dk1"/>
                </a:solidFill>
              </a:rPr>
              <a:t>- ja </a:t>
            </a:r>
            <a:r>
              <a:rPr lang="en-US" sz="2400" dirty="0" err="1">
                <a:solidFill>
                  <a:schemeClr val="dk1"/>
                </a:solidFill>
              </a:rPr>
              <a:t>eraelu</a:t>
            </a:r>
            <a:r>
              <a:rPr lang="en-US" sz="2400" dirty="0">
                <a:solidFill>
                  <a:schemeClr val="dk1"/>
                </a:solidFill>
              </a:rPr>
              <a:t> </a:t>
            </a:r>
            <a:r>
              <a:rPr lang="en-US" sz="2400" dirty="0" err="1">
                <a:solidFill>
                  <a:schemeClr val="dk1"/>
                </a:solidFill>
              </a:rPr>
              <a:t>tasakaalu</a:t>
            </a:r>
            <a:r>
              <a:rPr lang="en-US" sz="2400" dirty="0">
                <a:solidFill>
                  <a:schemeClr val="dk1"/>
                </a:solidFill>
              </a:rPr>
              <a:t> </a:t>
            </a:r>
            <a:r>
              <a:rPr lang="en-US" sz="2400" dirty="0" err="1">
                <a:solidFill>
                  <a:schemeClr val="dk1"/>
                </a:solidFill>
              </a:rPr>
              <a:t>edendamiseks</a:t>
            </a:r>
            <a:r>
              <a:rPr lang="en-US" sz="2400" dirty="0" smtClean="0">
                <a:solidFill>
                  <a:schemeClr val="dk1"/>
                </a:solidFill>
              </a:rPr>
              <a:t>.</a:t>
            </a:r>
          </a:p>
          <a:p>
            <a:pPr marL="342900" lvl="0" indent="-342900">
              <a:lnSpc>
                <a:spcPct val="107000"/>
              </a:lnSpc>
              <a:buSzPct val="45045"/>
              <a:buFont typeface="Arial" panose="020B0604020202020204" pitchFamily="34" charset="0"/>
              <a:buChar char="•"/>
            </a:pPr>
            <a:r>
              <a:rPr lang="en-US" sz="2400" dirty="0" err="1" smtClean="0">
                <a:solidFill>
                  <a:schemeClr val="dk1"/>
                </a:solidFill>
              </a:rPr>
              <a:t>Korraldage</a:t>
            </a:r>
            <a:r>
              <a:rPr lang="en-US" sz="2400" dirty="0" smtClean="0">
                <a:solidFill>
                  <a:schemeClr val="dk1"/>
                </a:solidFill>
              </a:rPr>
              <a:t> </a:t>
            </a:r>
            <a:r>
              <a:rPr lang="en-US" sz="2400" dirty="0" err="1">
                <a:solidFill>
                  <a:schemeClr val="dk1"/>
                </a:solidFill>
              </a:rPr>
              <a:t>kõigile</a:t>
            </a:r>
            <a:r>
              <a:rPr lang="en-US" sz="2400" dirty="0">
                <a:solidFill>
                  <a:schemeClr val="dk1"/>
                </a:solidFill>
              </a:rPr>
              <a:t> </a:t>
            </a:r>
            <a:r>
              <a:rPr lang="en-US" sz="2400" dirty="0" err="1">
                <a:solidFill>
                  <a:schemeClr val="dk1"/>
                </a:solidFill>
              </a:rPr>
              <a:t>meeskonnaliikmetele</a:t>
            </a:r>
            <a:r>
              <a:rPr lang="en-US" sz="2400" dirty="0">
                <a:solidFill>
                  <a:schemeClr val="dk1"/>
                </a:solidFill>
              </a:rPr>
              <a:t> </a:t>
            </a:r>
            <a:r>
              <a:rPr lang="en-US" sz="2400" dirty="0" err="1">
                <a:solidFill>
                  <a:schemeClr val="dk1"/>
                </a:solidFill>
              </a:rPr>
              <a:t>kultuurilise</a:t>
            </a:r>
            <a:r>
              <a:rPr lang="en-US" sz="2400" dirty="0">
                <a:solidFill>
                  <a:schemeClr val="dk1"/>
                </a:solidFill>
              </a:rPr>
              <a:t> </a:t>
            </a:r>
            <a:r>
              <a:rPr lang="en-US" sz="2400" dirty="0" err="1">
                <a:solidFill>
                  <a:schemeClr val="dk1"/>
                </a:solidFill>
              </a:rPr>
              <a:t>pädevuse</a:t>
            </a:r>
            <a:r>
              <a:rPr lang="en-US" sz="2400" dirty="0">
                <a:solidFill>
                  <a:schemeClr val="dk1"/>
                </a:solidFill>
              </a:rPr>
              <a:t> </a:t>
            </a:r>
            <a:r>
              <a:rPr lang="en-US" sz="2400" dirty="0" err="1">
                <a:solidFill>
                  <a:schemeClr val="dk1"/>
                </a:solidFill>
              </a:rPr>
              <a:t>koolitus</a:t>
            </a:r>
            <a:r>
              <a:rPr lang="en-US" sz="2400" dirty="0">
                <a:solidFill>
                  <a:schemeClr val="dk1"/>
                </a:solidFill>
              </a:rPr>
              <a:t>, et </a:t>
            </a:r>
            <a:r>
              <a:rPr lang="en-US" sz="2400" dirty="0" err="1">
                <a:solidFill>
                  <a:schemeClr val="dk1"/>
                </a:solidFill>
              </a:rPr>
              <a:t>suurendada</a:t>
            </a:r>
            <a:r>
              <a:rPr lang="en-US" sz="2400" dirty="0">
                <a:solidFill>
                  <a:schemeClr val="dk1"/>
                </a:solidFill>
              </a:rPr>
              <a:t> </a:t>
            </a:r>
            <a:r>
              <a:rPr lang="en-US" sz="2400" dirty="0" err="1">
                <a:solidFill>
                  <a:schemeClr val="dk1"/>
                </a:solidFill>
              </a:rPr>
              <a:t>nende</a:t>
            </a:r>
            <a:r>
              <a:rPr lang="en-US" sz="2400" dirty="0">
                <a:solidFill>
                  <a:schemeClr val="dk1"/>
                </a:solidFill>
              </a:rPr>
              <a:t> </a:t>
            </a:r>
            <a:r>
              <a:rPr lang="en-US" sz="2400" dirty="0" err="1">
                <a:solidFill>
                  <a:schemeClr val="dk1"/>
                </a:solidFill>
              </a:rPr>
              <a:t>arusaamist</a:t>
            </a:r>
            <a:r>
              <a:rPr lang="en-US" sz="2400" dirty="0">
                <a:solidFill>
                  <a:schemeClr val="dk1"/>
                </a:solidFill>
              </a:rPr>
              <a:t> </a:t>
            </a:r>
            <a:r>
              <a:rPr lang="en-US" sz="2400" dirty="0" err="1" smtClean="0">
                <a:solidFill>
                  <a:schemeClr val="dk1"/>
                </a:solidFill>
              </a:rPr>
              <a:t>eri</a:t>
            </a:r>
            <a:r>
              <a:rPr lang="en-US" sz="2400" dirty="0" smtClean="0">
                <a:solidFill>
                  <a:schemeClr val="dk1"/>
                </a:solidFill>
              </a:rPr>
              <a:t> </a:t>
            </a:r>
            <a:r>
              <a:rPr lang="en-US" sz="2400" dirty="0" err="1">
                <a:solidFill>
                  <a:schemeClr val="dk1"/>
                </a:solidFill>
              </a:rPr>
              <a:t>kultuuridest</a:t>
            </a:r>
            <a:r>
              <a:rPr lang="en-US" sz="2400" dirty="0">
                <a:solidFill>
                  <a:schemeClr val="dk1"/>
                </a:solidFill>
              </a:rPr>
              <a:t>, </a:t>
            </a:r>
            <a:r>
              <a:rPr lang="en-US" sz="2400" dirty="0" err="1">
                <a:solidFill>
                  <a:schemeClr val="dk1"/>
                </a:solidFill>
              </a:rPr>
              <a:t>uskumustest</a:t>
            </a:r>
            <a:r>
              <a:rPr lang="en-US" sz="2400" dirty="0">
                <a:solidFill>
                  <a:schemeClr val="dk1"/>
                </a:solidFill>
              </a:rPr>
              <a:t> ja </a:t>
            </a:r>
            <a:r>
              <a:rPr lang="en-US" sz="2400" dirty="0" err="1">
                <a:solidFill>
                  <a:schemeClr val="dk1"/>
                </a:solidFill>
              </a:rPr>
              <a:t>tavadest</a:t>
            </a:r>
            <a:r>
              <a:rPr lang="en-US" sz="2400" dirty="0" smtClean="0">
                <a:solidFill>
                  <a:schemeClr val="dk1"/>
                </a:solidFill>
              </a:rPr>
              <a:t>.</a:t>
            </a:r>
          </a:p>
          <a:p>
            <a:pPr marL="342900" lvl="0" indent="-342900">
              <a:lnSpc>
                <a:spcPct val="107000"/>
              </a:lnSpc>
              <a:buSzPct val="45045"/>
              <a:buFont typeface="Arial" panose="020B0604020202020204" pitchFamily="34" charset="0"/>
              <a:buChar char="•"/>
            </a:pPr>
            <a:r>
              <a:rPr lang="en-US" sz="2400" dirty="0" err="1" smtClean="0">
                <a:solidFill>
                  <a:schemeClr val="dk1"/>
                </a:solidFill>
              </a:rPr>
              <a:t>Soodustage</a:t>
            </a:r>
            <a:r>
              <a:rPr lang="en-US" sz="2400" dirty="0" smtClean="0">
                <a:solidFill>
                  <a:schemeClr val="dk1"/>
                </a:solidFill>
              </a:rPr>
              <a:t> </a:t>
            </a:r>
            <a:r>
              <a:rPr lang="en-US" sz="2400" dirty="0" err="1">
                <a:solidFill>
                  <a:schemeClr val="dk1"/>
                </a:solidFill>
              </a:rPr>
              <a:t>avatud</a:t>
            </a:r>
            <a:r>
              <a:rPr lang="en-US" sz="2400" dirty="0">
                <a:solidFill>
                  <a:schemeClr val="dk1"/>
                </a:solidFill>
              </a:rPr>
              <a:t> </a:t>
            </a:r>
            <a:r>
              <a:rPr lang="en-US" sz="2400" dirty="0" err="1">
                <a:solidFill>
                  <a:schemeClr val="dk1"/>
                </a:solidFill>
              </a:rPr>
              <a:t>dialoogi</a:t>
            </a:r>
            <a:r>
              <a:rPr lang="en-US" sz="2400" dirty="0">
                <a:solidFill>
                  <a:schemeClr val="dk1"/>
                </a:solidFill>
              </a:rPr>
              <a:t> </a:t>
            </a:r>
            <a:r>
              <a:rPr lang="en-US" sz="2400" dirty="0" err="1">
                <a:solidFill>
                  <a:schemeClr val="dk1"/>
                </a:solidFill>
              </a:rPr>
              <a:t>ning</a:t>
            </a:r>
            <a:r>
              <a:rPr lang="en-US" sz="2400" dirty="0">
                <a:solidFill>
                  <a:schemeClr val="dk1"/>
                </a:solidFill>
              </a:rPr>
              <a:t> </a:t>
            </a:r>
            <a:r>
              <a:rPr lang="en-US" sz="2400" dirty="0" err="1">
                <a:solidFill>
                  <a:schemeClr val="dk1"/>
                </a:solidFill>
              </a:rPr>
              <a:t>looge</a:t>
            </a:r>
            <a:r>
              <a:rPr lang="en-US" sz="2400" dirty="0">
                <a:solidFill>
                  <a:schemeClr val="dk1"/>
                </a:solidFill>
              </a:rPr>
              <a:t> </a:t>
            </a:r>
            <a:r>
              <a:rPr lang="en-US" sz="2400" dirty="0" err="1">
                <a:solidFill>
                  <a:schemeClr val="dk1"/>
                </a:solidFill>
              </a:rPr>
              <a:t>võimalusi</a:t>
            </a:r>
            <a:r>
              <a:rPr lang="en-US" sz="2400" dirty="0">
                <a:solidFill>
                  <a:schemeClr val="dk1"/>
                </a:solidFill>
              </a:rPr>
              <a:t> </a:t>
            </a:r>
            <a:r>
              <a:rPr lang="en-US" sz="2400" dirty="0" err="1">
                <a:solidFill>
                  <a:schemeClr val="dk1"/>
                </a:solidFill>
              </a:rPr>
              <a:t>õppimiseks</a:t>
            </a:r>
            <a:r>
              <a:rPr lang="en-US" sz="2400" dirty="0">
                <a:solidFill>
                  <a:schemeClr val="dk1"/>
                </a:solidFill>
              </a:rPr>
              <a:t> ja </a:t>
            </a:r>
            <a:r>
              <a:rPr lang="en-US" sz="2400" dirty="0" err="1">
                <a:solidFill>
                  <a:schemeClr val="dk1"/>
                </a:solidFill>
              </a:rPr>
              <a:t>kultuurikogemuste</a:t>
            </a:r>
            <a:r>
              <a:rPr lang="en-US" sz="2400" dirty="0">
                <a:solidFill>
                  <a:schemeClr val="dk1"/>
                </a:solidFill>
              </a:rPr>
              <a:t> </a:t>
            </a:r>
            <a:r>
              <a:rPr lang="en-US" sz="2400" dirty="0" err="1">
                <a:solidFill>
                  <a:schemeClr val="dk1"/>
                </a:solidFill>
              </a:rPr>
              <a:t>jagamiseks</a:t>
            </a:r>
            <a:r>
              <a:rPr lang="en-US" sz="2400" dirty="0">
                <a:solidFill>
                  <a:schemeClr val="dk1"/>
                </a:solidFill>
              </a:rPr>
              <a:t>. </a:t>
            </a:r>
            <a:endParaRPr lang="en-US" sz="2400" dirty="0" smtClean="0">
              <a:solidFill>
                <a:schemeClr val="dk1"/>
              </a:solidFill>
            </a:endParaRPr>
          </a:p>
          <a:p>
            <a:pPr marL="342900" lvl="0" indent="-342900">
              <a:lnSpc>
                <a:spcPct val="107000"/>
              </a:lnSpc>
              <a:buSzPct val="45045"/>
              <a:buFont typeface="Arial" panose="020B0604020202020204" pitchFamily="34" charset="0"/>
              <a:buChar char="•"/>
            </a:pPr>
            <a:r>
              <a:rPr lang="en-US" sz="2400" dirty="0" err="1" smtClean="0">
                <a:solidFill>
                  <a:schemeClr val="dk1"/>
                </a:solidFill>
              </a:rPr>
              <a:t>Tähistage</a:t>
            </a:r>
            <a:r>
              <a:rPr lang="en-US" sz="2400" dirty="0" smtClean="0">
                <a:solidFill>
                  <a:schemeClr val="dk1"/>
                </a:solidFill>
              </a:rPr>
              <a:t> </a:t>
            </a:r>
            <a:r>
              <a:rPr lang="en-US" sz="2400" dirty="0" err="1">
                <a:solidFill>
                  <a:schemeClr val="dk1"/>
                </a:solidFill>
              </a:rPr>
              <a:t>erinevaid</a:t>
            </a:r>
            <a:r>
              <a:rPr lang="en-US" sz="2400" dirty="0">
                <a:solidFill>
                  <a:schemeClr val="dk1"/>
                </a:solidFill>
              </a:rPr>
              <a:t> </a:t>
            </a:r>
            <a:r>
              <a:rPr lang="en-US" sz="2400" dirty="0" err="1">
                <a:solidFill>
                  <a:schemeClr val="dk1"/>
                </a:solidFill>
              </a:rPr>
              <a:t>kultuuritraditsioone</a:t>
            </a:r>
            <a:r>
              <a:rPr lang="en-US" sz="2400" dirty="0" smtClean="0">
                <a:solidFill>
                  <a:schemeClr val="dk1"/>
                </a:solidFill>
              </a:rPr>
              <a:t>!</a:t>
            </a:r>
          </a:p>
          <a:p>
            <a:pPr marL="342900" lvl="0" indent="-342900">
              <a:lnSpc>
                <a:spcPct val="107000"/>
              </a:lnSpc>
              <a:buSzPct val="45045"/>
              <a:buFont typeface="Arial" panose="020B0604020202020204" pitchFamily="34" charset="0"/>
              <a:buChar char="•"/>
            </a:pPr>
            <a:r>
              <a:rPr lang="en-US" sz="2400" dirty="0" err="1" smtClean="0">
                <a:solidFill>
                  <a:schemeClr val="dk1"/>
                </a:solidFill>
              </a:rPr>
              <a:t>Edendage</a:t>
            </a:r>
            <a:r>
              <a:rPr lang="en-US" sz="2400" dirty="0" smtClean="0">
                <a:solidFill>
                  <a:schemeClr val="dk1"/>
                </a:solidFill>
              </a:rPr>
              <a:t> </a:t>
            </a:r>
            <a:r>
              <a:rPr lang="en-US" sz="2400" dirty="0" err="1">
                <a:solidFill>
                  <a:schemeClr val="dk1"/>
                </a:solidFill>
              </a:rPr>
              <a:t>kaasamist</a:t>
            </a:r>
            <a:r>
              <a:rPr lang="en-US" sz="2400" dirty="0">
                <a:solidFill>
                  <a:schemeClr val="dk1"/>
                </a:solidFill>
              </a:rPr>
              <a:t> ja </a:t>
            </a:r>
            <a:r>
              <a:rPr lang="en-US" sz="2400" dirty="0" err="1">
                <a:solidFill>
                  <a:schemeClr val="dk1"/>
                </a:solidFill>
              </a:rPr>
              <a:t>austust</a:t>
            </a:r>
            <a:r>
              <a:rPr lang="en-US" sz="2400" dirty="0">
                <a:solidFill>
                  <a:schemeClr val="dk1"/>
                </a:solidFill>
              </a:rPr>
              <a:t> </a:t>
            </a:r>
            <a:r>
              <a:rPr lang="en-US" sz="2400" dirty="0" err="1">
                <a:solidFill>
                  <a:schemeClr val="dk1"/>
                </a:solidFill>
              </a:rPr>
              <a:t>erinevate</a:t>
            </a:r>
            <a:r>
              <a:rPr lang="en-US" sz="2400" dirty="0">
                <a:solidFill>
                  <a:schemeClr val="dk1"/>
                </a:solidFill>
              </a:rPr>
              <a:t> </a:t>
            </a:r>
            <a:r>
              <a:rPr lang="en-US" sz="2400" dirty="0" err="1">
                <a:solidFill>
                  <a:schemeClr val="dk1"/>
                </a:solidFill>
              </a:rPr>
              <a:t>vaatenurkade</a:t>
            </a:r>
            <a:r>
              <a:rPr lang="en-US" sz="2400" dirty="0">
                <a:solidFill>
                  <a:schemeClr val="dk1"/>
                </a:solidFill>
              </a:rPr>
              <a:t> </a:t>
            </a:r>
            <a:r>
              <a:rPr lang="en-US" sz="2400" dirty="0" err="1" smtClean="0">
                <a:solidFill>
                  <a:schemeClr val="dk1"/>
                </a:solidFill>
              </a:rPr>
              <a:t>vastu</a:t>
            </a:r>
            <a:r>
              <a:rPr lang="en-US" sz="2400" dirty="0" smtClean="0">
                <a:solidFill>
                  <a:schemeClr val="dk1"/>
                </a:solidFill>
              </a:rPr>
              <a:t> </a:t>
            </a:r>
            <a:r>
              <a:rPr lang="en-US" sz="2400" dirty="0" err="1" smtClean="0">
                <a:solidFill>
                  <a:schemeClr val="dk1"/>
                </a:solidFill>
              </a:rPr>
              <a:t>tagades</a:t>
            </a:r>
            <a:r>
              <a:rPr lang="en-US" sz="2400" dirty="0">
                <a:solidFill>
                  <a:schemeClr val="dk1"/>
                </a:solidFill>
              </a:rPr>
              <a:t>, et </a:t>
            </a:r>
            <a:r>
              <a:rPr lang="en-US" sz="2400" dirty="0" err="1">
                <a:solidFill>
                  <a:schemeClr val="dk1"/>
                </a:solidFill>
              </a:rPr>
              <a:t>kõik</a:t>
            </a:r>
            <a:r>
              <a:rPr lang="en-US" sz="2400" dirty="0">
                <a:solidFill>
                  <a:schemeClr val="dk1"/>
                </a:solidFill>
              </a:rPr>
              <a:t> </a:t>
            </a:r>
            <a:r>
              <a:rPr lang="en-US" sz="2400" dirty="0" err="1">
                <a:solidFill>
                  <a:schemeClr val="dk1"/>
                </a:solidFill>
              </a:rPr>
              <a:t>tunnevad</a:t>
            </a:r>
            <a:r>
              <a:rPr lang="en-US" sz="2400" dirty="0">
                <a:solidFill>
                  <a:schemeClr val="dk1"/>
                </a:solidFill>
              </a:rPr>
              <a:t> end </a:t>
            </a:r>
            <a:r>
              <a:rPr lang="en-US" sz="2400" dirty="0" err="1" smtClean="0">
                <a:solidFill>
                  <a:schemeClr val="dk1"/>
                </a:solidFill>
              </a:rPr>
              <a:t>väärtustatu</a:t>
            </a:r>
            <a:r>
              <a:rPr lang="en-US" sz="2400" dirty="0" smtClean="0">
                <a:solidFill>
                  <a:schemeClr val="dk1"/>
                </a:solidFill>
              </a:rPr>
              <a:t> </a:t>
            </a:r>
            <a:r>
              <a:rPr lang="en-US" sz="2400" dirty="0">
                <a:solidFill>
                  <a:schemeClr val="dk1"/>
                </a:solidFill>
              </a:rPr>
              <a:t>ja </a:t>
            </a:r>
            <a:r>
              <a:rPr lang="en-US" sz="2400" dirty="0" err="1" smtClean="0">
                <a:solidFill>
                  <a:schemeClr val="dk1"/>
                </a:solidFill>
              </a:rPr>
              <a:t>hinnatuna</a:t>
            </a:r>
            <a:r>
              <a:rPr lang="en-US" sz="2400" dirty="0" smtClean="0">
                <a:solidFill>
                  <a:schemeClr val="dk1"/>
                </a:solidFill>
              </a:rPr>
              <a:t>. </a:t>
            </a:r>
            <a:r>
              <a:rPr lang="en-US" sz="2400" dirty="0" err="1">
                <a:solidFill>
                  <a:schemeClr val="dk1"/>
                </a:solidFill>
              </a:rPr>
              <a:t>Rakendage</a:t>
            </a:r>
            <a:r>
              <a:rPr lang="en-US" sz="2400" dirty="0">
                <a:solidFill>
                  <a:schemeClr val="dk1"/>
                </a:solidFill>
              </a:rPr>
              <a:t> </a:t>
            </a:r>
            <a:r>
              <a:rPr lang="en-US" sz="2400" dirty="0" err="1">
                <a:solidFill>
                  <a:schemeClr val="dk1"/>
                </a:solidFill>
              </a:rPr>
              <a:t>mentorlusprogramme</a:t>
            </a:r>
            <a:r>
              <a:rPr lang="en-US" sz="2400" dirty="0">
                <a:solidFill>
                  <a:schemeClr val="dk1"/>
                </a:solidFill>
              </a:rPr>
              <a:t>, </a:t>
            </a:r>
            <a:r>
              <a:rPr lang="en-US" sz="2400" dirty="0" err="1">
                <a:solidFill>
                  <a:schemeClr val="dk1"/>
                </a:solidFill>
              </a:rPr>
              <a:t>mis</a:t>
            </a:r>
            <a:r>
              <a:rPr lang="en-US" sz="2400" dirty="0">
                <a:solidFill>
                  <a:schemeClr val="dk1"/>
                </a:solidFill>
              </a:rPr>
              <a:t> </a:t>
            </a:r>
            <a:r>
              <a:rPr lang="en-US" sz="2400" dirty="0" err="1">
                <a:solidFill>
                  <a:schemeClr val="dk1"/>
                </a:solidFill>
              </a:rPr>
              <a:t>ühendavad</a:t>
            </a:r>
            <a:r>
              <a:rPr lang="en-US" sz="2400" dirty="0">
                <a:solidFill>
                  <a:schemeClr val="dk1"/>
                </a:solidFill>
              </a:rPr>
              <a:t> </a:t>
            </a:r>
            <a:r>
              <a:rPr lang="en-US" sz="2400" dirty="0" err="1">
                <a:solidFill>
                  <a:schemeClr val="dk1"/>
                </a:solidFill>
              </a:rPr>
              <a:t>erineva</a:t>
            </a:r>
            <a:r>
              <a:rPr lang="en-US" sz="2400" dirty="0">
                <a:solidFill>
                  <a:schemeClr val="dk1"/>
                </a:solidFill>
              </a:rPr>
              <a:t> </a:t>
            </a:r>
            <a:r>
              <a:rPr lang="en-US" sz="2400" dirty="0" err="1">
                <a:solidFill>
                  <a:schemeClr val="dk1"/>
                </a:solidFill>
              </a:rPr>
              <a:t>tausta</a:t>
            </a:r>
            <a:r>
              <a:rPr lang="en-US" sz="2400" dirty="0">
                <a:solidFill>
                  <a:schemeClr val="dk1"/>
                </a:solidFill>
              </a:rPr>
              <a:t>, </a:t>
            </a:r>
            <a:r>
              <a:rPr lang="en-US" sz="2400" dirty="0" err="1">
                <a:solidFill>
                  <a:schemeClr val="dk1"/>
                </a:solidFill>
              </a:rPr>
              <a:t>soo</a:t>
            </a:r>
            <a:r>
              <a:rPr lang="en-US" sz="2400" dirty="0">
                <a:solidFill>
                  <a:schemeClr val="dk1"/>
                </a:solidFill>
              </a:rPr>
              <a:t>, </a:t>
            </a:r>
            <a:r>
              <a:rPr lang="en-US" sz="2400" dirty="0" err="1">
                <a:solidFill>
                  <a:schemeClr val="dk1"/>
                </a:solidFill>
              </a:rPr>
              <a:t>vanuse</a:t>
            </a:r>
            <a:r>
              <a:rPr lang="en-US" sz="2400" dirty="0">
                <a:solidFill>
                  <a:schemeClr val="dk1"/>
                </a:solidFill>
              </a:rPr>
              <a:t>, </a:t>
            </a:r>
            <a:r>
              <a:rPr lang="en-US" sz="2400" dirty="0" err="1">
                <a:solidFill>
                  <a:schemeClr val="dk1"/>
                </a:solidFill>
              </a:rPr>
              <a:t>religiooni</a:t>
            </a:r>
            <a:r>
              <a:rPr lang="en-US" sz="2400" dirty="0">
                <a:solidFill>
                  <a:schemeClr val="dk1"/>
                </a:solidFill>
              </a:rPr>
              <a:t> </a:t>
            </a:r>
            <a:r>
              <a:rPr lang="en-US" sz="2400" dirty="0" err="1">
                <a:solidFill>
                  <a:schemeClr val="dk1"/>
                </a:solidFill>
              </a:rPr>
              <a:t>jne</a:t>
            </a:r>
            <a:r>
              <a:rPr lang="en-US" sz="2400" dirty="0">
                <a:solidFill>
                  <a:schemeClr val="dk1"/>
                </a:solidFill>
              </a:rPr>
              <a:t> </a:t>
            </a:r>
            <a:r>
              <a:rPr lang="en-US" sz="2400" dirty="0" err="1">
                <a:solidFill>
                  <a:schemeClr val="dk1"/>
                </a:solidFill>
              </a:rPr>
              <a:t>esindajaid</a:t>
            </a:r>
            <a:r>
              <a:rPr lang="en-US" sz="2400" dirty="0">
                <a:solidFill>
                  <a:schemeClr val="dk1"/>
                </a:solidFill>
              </a:rPr>
              <a:t>, </a:t>
            </a:r>
            <a:r>
              <a:rPr lang="en-US" sz="2400" dirty="0" err="1">
                <a:solidFill>
                  <a:schemeClr val="dk1"/>
                </a:solidFill>
              </a:rPr>
              <a:t>edendades</a:t>
            </a:r>
            <a:r>
              <a:rPr lang="en-US" sz="2400" dirty="0">
                <a:solidFill>
                  <a:schemeClr val="dk1"/>
                </a:solidFill>
              </a:rPr>
              <a:t> </a:t>
            </a:r>
            <a:r>
              <a:rPr lang="en-US" sz="2400" dirty="0" err="1">
                <a:solidFill>
                  <a:schemeClr val="dk1"/>
                </a:solidFill>
              </a:rPr>
              <a:t>kultuuridevahelist</a:t>
            </a:r>
            <a:r>
              <a:rPr lang="en-US" sz="2400" dirty="0">
                <a:solidFill>
                  <a:schemeClr val="dk1"/>
                </a:solidFill>
              </a:rPr>
              <a:t> </a:t>
            </a:r>
            <a:r>
              <a:rPr lang="en-US" sz="2400" dirty="0" err="1">
                <a:solidFill>
                  <a:schemeClr val="dk1"/>
                </a:solidFill>
              </a:rPr>
              <a:t>õppimist</a:t>
            </a:r>
            <a:r>
              <a:rPr lang="en-US" sz="2400" dirty="0">
                <a:solidFill>
                  <a:schemeClr val="dk1"/>
                </a:solidFill>
              </a:rPr>
              <a:t>, </a:t>
            </a:r>
            <a:r>
              <a:rPr lang="en-US" sz="2400" dirty="0" err="1">
                <a:solidFill>
                  <a:schemeClr val="dk1"/>
                </a:solidFill>
              </a:rPr>
              <a:t>empaatiavõimet</a:t>
            </a:r>
            <a:r>
              <a:rPr lang="en-US" sz="2400" dirty="0">
                <a:solidFill>
                  <a:schemeClr val="dk1"/>
                </a:solidFill>
              </a:rPr>
              <a:t> ja </a:t>
            </a:r>
            <a:r>
              <a:rPr lang="en-US" sz="2400" dirty="0" err="1">
                <a:solidFill>
                  <a:schemeClr val="dk1"/>
                </a:solidFill>
              </a:rPr>
              <a:t>mõistmist</a:t>
            </a:r>
            <a:r>
              <a:rPr lang="en-US" sz="2400" dirty="0">
                <a:solidFill>
                  <a:schemeClr val="dk1"/>
                </a:solidFill>
              </a:rPr>
              <a:t>.</a:t>
            </a:r>
            <a:endParaRPr dirty="0"/>
          </a:p>
        </p:txBody>
      </p:sp>
      <p:sp>
        <p:nvSpPr>
          <p:cNvPr id="338" name="Google Shape;338;p20"/>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GB" dirty="0" err="1" smtClean="0"/>
              <a:t>Kuidas</a:t>
            </a:r>
            <a:r>
              <a:rPr lang="en-GB" dirty="0" smtClean="0"/>
              <a:t> </a:t>
            </a:r>
            <a:r>
              <a:rPr lang="en-GB" dirty="0" err="1" smtClean="0"/>
              <a:t>edendada</a:t>
            </a:r>
            <a:r>
              <a:rPr lang="en-GB" dirty="0" smtClean="0"/>
              <a:t> </a:t>
            </a:r>
            <a:r>
              <a:rPr lang="en-GB" dirty="0" err="1" smtClean="0"/>
              <a:t>kultuurilist</a:t>
            </a:r>
            <a:r>
              <a:rPr lang="en-GB" dirty="0" smtClean="0"/>
              <a:t> </a:t>
            </a:r>
            <a:r>
              <a:rPr lang="en-GB" dirty="0" err="1" smtClean="0"/>
              <a:t>pädevust</a:t>
            </a:r>
            <a:r>
              <a:rPr lang="en-GB" dirty="0" smtClean="0"/>
              <a:t> </a:t>
            </a:r>
            <a:r>
              <a:rPr lang="en-GB" dirty="0" err="1" smtClean="0"/>
              <a:t>ja</a:t>
            </a:r>
            <a:r>
              <a:rPr lang="en-GB" dirty="0" smtClean="0"/>
              <a:t> </a:t>
            </a:r>
            <a:r>
              <a:rPr lang="en-GB" dirty="0" err="1" smtClean="0"/>
              <a:t>mõistmist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1"/>
          <p:cNvSpPr txBox="1">
            <a:spLocks noGrp="1"/>
          </p:cNvSpPr>
          <p:nvPr>
            <p:ph type="body" idx="1"/>
          </p:nvPr>
        </p:nvSpPr>
        <p:spPr>
          <a:xfrm>
            <a:off x="320842" y="1787733"/>
            <a:ext cx="11550316" cy="3763795"/>
          </a:xfrm>
          <a:prstGeom prst="rect">
            <a:avLst/>
          </a:prstGeom>
          <a:noFill/>
          <a:ln>
            <a:noFill/>
          </a:ln>
        </p:spPr>
        <p:txBody>
          <a:bodyPr spcFirstLastPara="1" wrap="square" lIns="91425" tIns="45700" rIns="91425" bIns="45700" anchor="t" anchorCtr="0">
            <a:noAutofit/>
          </a:bodyPr>
          <a:lstStyle/>
          <a:p>
            <a:pPr marL="228600" lvl="0" algn="just">
              <a:lnSpc>
                <a:spcPct val="100000"/>
              </a:lnSpc>
              <a:spcBef>
                <a:spcPts val="0"/>
              </a:spcBef>
              <a:buClr>
                <a:srgbClr val="595959"/>
              </a:buClr>
            </a:pPr>
            <a:r>
              <a:rPr lang="en-US" sz="2400" dirty="0" err="1"/>
              <a:t>Erinevate</a:t>
            </a:r>
            <a:r>
              <a:rPr lang="en-US" sz="2400" dirty="0"/>
              <a:t> </a:t>
            </a:r>
            <a:r>
              <a:rPr lang="en-US" sz="2400" dirty="0" err="1"/>
              <a:t>meeskonnaliikmete</a:t>
            </a:r>
            <a:r>
              <a:rPr lang="en-US" sz="2400" dirty="0"/>
              <a:t> </a:t>
            </a:r>
            <a:r>
              <a:rPr lang="en-US" sz="2400" dirty="0" err="1"/>
              <a:t>ees</a:t>
            </a:r>
            <a:r>
              <a:rPr lang="en-US" sz="2400" dirty="0"/>
              <a:t> </a:t>
            </a:r>
            <a:r>
              <a:rPr lang="en-US" sz="2400" dirty="0" err="1"/>
              <a:t>seisvate</a:t>
            </a:r>
            <a:r>
              <a:rPr lang="en-US" sz="2400" dirty="0"/>
              <a:t> </a:t>
            </a:r>
            <a:r>
              <a:rPr lang="en-US" sz="2400" dirty="0" err="1"/>
              <a:t>takistuste</a:t>
            </a:r>
            <a:r>
              <a:rPr lang="en-US" sz="2400" dirty="0"/>
              <a:t> </a:t>
            </a:r>
            <a:r>
              <a:rPr lang="en-US" sz="2400" dirty="0" err="1"/>
              <a:t>kõrvaldamiseks</a:t>
            </a:r>
            <a:r>
              <a:rPr lang="en-US" sz="2400" dirty="0"/>
              <a:t> </a:t>
            </a:r>
            <a:r>
              <a:rPr lang="en-US" sz="2400" dirty="0" err="1" smtClean="0"/>
              <a:t>võiksid</a:t>
            </a:r>
            <a:r>
              <a:rPr lang="en-US" sz="2400" dirty="0" smtClean="0"/>
              <a:t> </a:t>
            </a:r>
            <a:r>
              <a:rPr lang="en-US" sz="2400" dirty="0" err="1" smtClean="0"/>
              <a:t>juhid</a:t>
            </a:r>
            <a:r>
              <a:rPr lang="en-US" sz="2400" dirty="0" smtClean="0"/>
              <a:t> </a:t>
            </a:r>
            <a:r>
              <a:rPr lang="en-US" sz="2400" dirty="0" err="1" smtClean="0"/>
              <a:t>kasutada</a:t>
            </a:r>
            <a:r>
              <a:rPr lang="en-US" sz="2400" dirty="0" smtClean="0"/>
              <a:t> </a:t>
            </a:r>
            <a:r>
              <a:rPr lang="en-US" sz="2400" dirty="0" err="1" smtClean="0"/>
              <a:t>eri</a:t>
            </a:r>
            <a:r>
              <a:rPr lang="en-US" sz="2400" dirty="0" smtClean="0"/>
              <a:t> </a:t>
            </a:r>
            <a:r>
              <a:rPr lang="en-US" sz="2400" dirty="0" err="1" smtClean="0"/>
              <a:t>strateegiaid</a:t>
            </a:r>
            <a:r>
              <a:rPr lang="en-US" sz="2400" dirty="0"/>
              <a:t>.</a:t>
            </a:r>
            <a:r>
              <a:rPr lang="en-US" sz="2400" dirty="0" smtClean="0"/>
              <a:t> </a:t>
            </a:r>
          </a:p>
          <a:p>
            <a:pPr marL="228600" lvl="0" algn="just">
              <a:lnSpc>
                <a:spcPct val="100000"/>
              </a:lnSpc>
              <a:spcBef>
                <a:spcPts val="0"/>
              </a:spcBef>
              <a:buClr>
                <a:srgbClr val="595959"/>
              </a:buClr>
            </a:pPr>
            <a:r>
              <a:rPr lang="en-US" sz="2400" b="1" dirty="0" err="1" smtClean="0"/>
              <a:t>Sugu</a:t>
            </a:r>
            <a:r>
              <a:rPr lang="en-US" sz="2400" b="1" dirty="0"/>
              <a:t>: </a:t>
            </a:r>
            <a:r>
              <a:rPr lang="en-US" sz="2400" dirty="0" err="1" smtClean="0"/>
              <a:t>pakkuda</a:t>
            </a:r>
            <a:r>
              <a:rPr lang="en-US" sz="2400" dirty="0" smtClean="0"/>
              <a:t> </a:t>
            </a:r>
            <a:r>
              <a:rPr lang="en-US" sz="2400" dirty="0" err="1"/>
              <a:t>peresõbralikku</a:t>
            </a:r>
            <a:r>
              <a:rPr lang="en-US" sz="2400" dirty="0"/>
              <a:t> </a:t>
            </a:r>
            <a:r>
              <a:rPr lang="en-US" sz="2400" dirty="0" err="1"/>
              <a:t>poliitikat</a:t>
            </a:r>
            <a:r>
              <a:rPr lang="en-US" sz="2400" dirty="0"/>
              <a:t>, </a:t>
            </a:r>
            <a:r>
              <a:rPr lang="en-US" sz="2400" dirty="0" err="1"/>
              <a:t>näiteks</a:t>
            </a:r>
            <a:r>
              <a:rPr lang="en-US" sz="2400" dirty="0"/>
              <a:t> </a:t>
            </a:r>
            <a:r>
              <a:rPr lang="en-US" sz="2400" dirty="0" err="1"/>
              <a:t>paindlikku</a:t>
            </a:r>
            <a:r>
              <a:rPr lang="en-US" sz="2400" dirty="0"/>
              <a:t> </a:t>
            </a:r>
            <a:r>
              <a:rPr lang="en-US" sz="2400" dirty="0" err="1"/>
              <a:t>töökorraldust</a:t>
            </a:r>
            <a:r>
              <a:rPr lang="en-US" sz="2400" dirty="0"/>
              <a:t>, </a:t>
            </a:r>
            <a:r>
              <a:rPr lang="en-US" sz="2400" dirty="0" err="1"/>
              <a:t>kaugtöö</a:t>
            </a:r>
            <a:r>
              <a:rPr lang="en-US" sz="2400" dirty="0"/>
              <a:t> </a:t>
            </a:r>
            <a:r>
              <a:rPr lang="en-US" sz="2400" dirty="0" err="1"/>
              <a:t>või</a:t>
            </a:r>
            <a:r>
              <a:rPr lang="en-US" sz="2400" dirty="0"/>
              <a:t> </a:t>
            </a:r>
            <a:r>
              <a:rPr lang="en-US" sz="2400" dirty="0" err="1"/>
              <a:t>osalise</a:t>
            </a:r>
            <a:r>
              <a:rPr lang="en-US" sz="2400" dirty="0"/>
              <a:t> </a:t>
            </a:r>
            <a:r>
              <a:rPr lang="en-US" sz="2400" dirty="0" err="1"/>
              <a:t>tööajaga</a:t>
            </a:r>
            <a:r>
              <a:rPr lang="en-US" sz="2400" dirty="0"/>
              <a:t> </a:t>
            </a:r>
            <a:r>
              <a:rPr lang="en-US" sz="2400" dirty="0" err="1"/>
              <a:t>töötamise</a:t>
            </a:r>
            <a:r>
              <a:rPr lang="en-US" sz="2400" dirty="0"/>
              <a:t> </a:t>
            </a:r>
            <a:r>
              <a:rPr lang="en-US" sz="2400" dirty="0" err="1"/>
              <a:t>võimalusi</a:t>
            </a:r>
            <a:r>
              <a:rPr lang="en-US" sz="2400" dirty="0"/>
              <a:t> ja </a:t>
            </a:r>
            <a:r>
              <a:rPr lang="en-US" sz="2400" dirty="0" err="1"/>
              <a:t>lapsehoolduspuhkust</a:t>
            </a:r>
            <a:r>
              <a:rPr lang="en-US" sz="2400" dirty="0"/>
              <a:t>, et </a:t>
            </a:r>
            <a:r>
              <a:rPr lang="en-US" sz="2400" dirty="0" err="1"/>
              <a:t>toetada</a:t>
            </a:r>
            <a:r>
              <a:rPr lang="en-US" sz="2400" dirty="0"/>
              <a:t> </a:t>
            </a:r>
            <a:r>
              <a:rPr lang="en-US" sz="2400" dirty="0" err="1"/>
              <a:t>töö</a:t>
            </a:r>
            <a:r>
              <a:rPr lang="en-US" sz="2400" dirty="0"/>
              <a:t>- ja </a:t>
            </a:r>
            <a:r>
              <a:rPr lang="en-US" sz="2400" dirty="0" err="1"/>
              <a:t>eraelu</a:t>
            </a:r>
            <a:r>
              <a:rPr lang="en-US" sz="2400" dirty="0"/>
              <a:t> </a:t>
            </a:r>
            <a:r>
              <a:rPr lang="en-US" sz="2400" dirty="0" err="1"/>
              <a:t>tasakaalu</a:t>
            </a:r>
            <a:r>
              <a:rPr lang="en-US" sz="2400" dirty="0"/>
              <a:t> </a:t>
            </a:r>
            <a:r>
              <a:rPr lang="en-US" sz="2400" dirty="0" err="1"/>
              <a:t>kõigile</a:t>
            </a:r>
            <a:r>
              <a:rPr lang="en-US" sz="2400" dirty="0"/>
              <a:t> </a:t>
            </a:r>
            <a:r>
              <a:rPr lang="en-US" sz="2400" dirty="0" err="1" smtClean="0"/>
              <a:t>hoolduskohustusega</a:t>
            </a:r>
            <a:r>
              <a:rPr lang="en-US" sz="2400" dirty="0" smtClean="0"/>
              <a:t> </a:t>
            </a:r>
            <a:r>
              <a:rPr lang="en-US" sz="2400" dirty="0" err="1" smtClean="0"/>
              <a:t>töötajaile</a:t>
            </a:r>
            <a:r>
              <a:rPr lang="en-US" sz="2400" dirty="0" smtClean="0"/>
              <a:t>.</a:t>
            </a:r>
          </a:p>
          <a:p>
            <a:pPr marL="228600" lvl="0" algn="just">
              <a:lnSpc>
                <a:spcPct val="100000"/>
              </a:lnSpc>
              <a:spcBef>
                <a:spcPts val="0"/>
              </a:spcBef>
              <a:buClr>
                <a:srgbClr val="595959"/>
              </a:buClr>
            </a:pPr>
            <a:r>
              <a:rPr lang="en-US" sz="2400" b="1" dirty="0" err="1" smtClean="0"/>
              <a:t>Religioon</a:t>
            </a:r>
            <a:r>
              <a:rPr lang="en-US" sz="2400" b="1" dirty="0" smtClean="0"/>
              <a:t> </a:t>
            </a:r>
            <a:r>
              <a:rPr lang="en-US" sz="2400" b="1" dirty="0"/>
              <a:t>ja </a:t>
            </a:r>
            <a:r>
              <a:rPr lang="en-US" sz="2400" b="1" dirty="0" err="1"/>
              <a:t>uskumused</a:t>
            </a:r>
            <a:r>
              <a:rPr lang="en-US" sz="2400" b="1" dirty="0"/>
              <a:t>: </a:t>
            </a:r>
            <a:r>
              <a:rPr lang="en-US" sz="2400" dirty="0" err="1" smtClean="0"/>
              <a:t>pakkuda</a:t>
            </a:r>
            <a:r>
              <a:rPr lang="en-US" sz="2400" dirty="0" smtClean="0"/>
              <a:t> </a:t>
            </a:r>
            <a:r>
              <a:rPr lang="en-US" sz="2400" dirty="0" err="1"/>
              <a:t>mõistlikke</a:t>
            </a:r>
            <a:r>
              <a:rPr lang="en-US" sz="2400" dirty="0"/>
              <a:t> </a:t>
            </a:r>
            <a:r>
              <a:rPr lang="en-US" sz="2400" dirty="0" err="1"/>
              <a:t>võimalusi</a:t>
            </a:r>
            <a:r>
              <a:rPr lang="en-US" sz="2400" dirty="0"/>
              <a:t> </a:t>
            </a:r>
            <a:r>
              <a:rPr lang="en-US" sz="2400" dirty="0" err="1"/>
              <a:t>usuliste</a:t>
            </a:r>
            <a:r>
              <a:rPr lang="en-US" sz="2400" dirty="0"/>
              <a:t> </a:t>
            </a:r>
            <a:r>
              <a:rPr lang="en-US" sz="2400" dirty="0" err="1"/>
              <a:t>pühade</a:t>
            </a:r>
            <a:r>
              <a:rPr lang="en-US" sz="2400" dirty="0"/>
              <a:t> </a:t>
            </a:r>
            <a:r>
              <a:rPr lang="en-US" sz="2400" dirty="0" err="1"/>
              <a:t>pidamiseks</a:t>
            </a:r>
            <a:r>
              <a:rPr lang="en-US" sz="2400" dirty="0"/>
              <a:t>, </a:t>
            </a:r>
            <a:r>
              <a:rPr lang="en-US" sz="2400" dirty="0" err="1"/>
              <a:t>näiteks</a:t>
            </a:r>
            <a:r>
              <a:rPr lang="en-US" sz="2400" dirty="0"/>
              <a:t> </a:t>
            </a:r>
            <a:r>
              <a:rPr lang="en-US" sz="2400" dirty="0" err="1"/>
              <a:t>paindlik</a:t>
            </a:r>
            <a:r>
              <a:rPr lang="en-US" sz="2400" dirty="0"/>
              <a:t> </a:t>
            </a:r>
            <a:r>
              <a:rPr lang="en-US" sz="2400" dirty="0" err="1"/>
              <a:t>ajaplaneerimine</a:t>
            </a:r>
            <a:r>
              <a:rPr lang="en-US" sz="2400" dirty="0"/>
              <a:t> </a:t>
            </a:r>
            <a:r>
              <a:rPr lang="en-US" sz="2400" dirty="0" err="1"/>
              <a:t>või</a:t>
            </a:r>
            <a:r>
              <a:rPr lang="en-US" sz="2400" dirty="0"/>
              <a:t> </a:t>
            </a:r>
            <a:r>
              <a:rPr lang="en-US" sz="2400" dirty="0" err="1"/>
              <a:t>eraldatud</a:t>
            </a:r>
            <a:r>
              <a:rPr lang="en-US" sz="2400" dirty="0"/>
              <a:t> </a:t>
            </a:r>
            <a:r>
              <a:rPr lang="en-US" sz="2400" dirty="0" err="1" smtClean="0"/>
              <a:t>palveruumid</a:t>
            </a:r>
            <a:r>
              <a:rPr lang="en-US" sz="2400" dirty="0" smtClean="0"/>
              <a:t>.</a:t>
            </a:r>
          </a:p>
          <a:p>
            <a:pPr marL="228600" lvl="0" algn="just">
              <a:lnSpc>
                <a:spcPct val="100000"/>
              </a:lnSpc>
              <a:spcBef>
                <a:spcPts val="0"/>
              </a:spcBef>
              <a:buClr>
                <a:srgbClr val="595959"/>
              </a:buClr>
            </a:pPr>
            <a:r>
              <a:rPr lang="en-US" sz="2400" b="1" dirty="0" err="1" smtClean="0"/>
              <a:t>Etniline</a:t>
            </a:r>
            <a:r>
              <a:rPr lang="en-US" sz="2400" b="1" dirty="0" smtClean="0"/>
              <a:t> </a:t>
            </a:r>
            <a:r>
              <a:rPr lang="en-US" sz="2400" b="1" dirty="0" err="1"/>
              <a:t>kuuluvus</a:t>
            </a:r>
            <a:r>
              <a:rPr lang="en-US" sz="2400" b="1" dirty="0"/>
              <a:t>, </a:t>
            </a:r>
            <a:r>
              <a:rPr lang="en-US" sz="2400" b="1" dirty="0" err="1"/>
              <a:t>rahvus</a:t>
            </a:r>
            <a:r>
              <a:rPr lang="en-US" sz="2400" b="1" dirty="0"/>
              <a:t> ja </a:t>
            </a:r>
            <a:r>
              <a:rPr lang="en-US" sz="2400" b="1" dirty="0" err="1" smtClean="0"/>
              <a:t>kodakondsus</a:t>
            </a:r>
            <a:r>
              <a:rPr lang="en-US" sz="2400" dirty="0" smtClean="0"/>
              <a:t>: </a:t>
            </a:r>
            <a:r>
              <a:rPr lang="en-US" sz="2400" dirty="0" err="1"/>
              <a:t>edendage</a:t>
            </a:r>
            <a:r>
              <a:rPr lang="en-US" sz="2400" dirty="0"/>
              <a:t> </a:t>
            </a:r>
            <a:r>
              <a:rPr lang="en-US" sz="2400" dirty="0" err="1"/>
              <a:t>kaasamise</a:t>
            </a:r>
            <a:r>
              <a:rPr lang="en-US" sz="2400" dirty="0"/>
              <a:t> ja </a:t>
            </a:r>
            <a:r>
              <a:rPr lang="en-US" sz="2400" dirty="0" err="1"/>
              <a:t>võrdsuse</a:t>
            </a:r>
            <a:r>
              <a:rPr lang="en-US" sz="2400" dirty="0"/>
              <a:t> </a:t>
            </a:r>
            <a:r>
              <a:rPr lang="en-US" sz="2400" dirty="0" err="1"/>
              <a:t>kultuuri</a:t>
            </a:r>
            <a:r>
              <a:rPr lang="en-US" sz="2400" dirty="0"/>
              <a:t>, </a:t>
            </a:r>
            <a:r>
              <a:rPr lang="en-US" sz="2400" dirty="0" err="1" smtClean="0"/>
              <a:t>mitmekesisust</a:t>
            </a:r>
            <a:r>
              <a:rPr lang="en-US" sz="2400" dirty="0" smtClean="0"/>
              <a:t> </a:t>
            </a:r>
            <a:r>
              <a:rPr lang="en-US" sz="2400" dirty="0" err="1"/>
              <a:t>juhtkonnas</a:t>
            </a:r>
            <a:r>
              <a:rPr lang="en-US" sz="2400" dirty="0"/>
              <a:t> </a:t>
            </a:r>
            <a:r>
              <a:rPr lang="en-US" sz="2400" dirty="0" err="1"/>
              <a:t>ning</a:t>
            </a:r>
            <a:r>
              <a:rPr lang="en-US" sz="2400" dirty="0"/>
              <a:t> </a:t>
            </a:r>
            <a:r>
              <a:rPr lang="en-US" sz="2400" dirty="0" err="1" smtClean="0"/>
              <a:t>võidelge</a:t>
            </a:r>
            <a:r>
              <a:rPr lang="en-US" sz="2400" dirty="0" smtClean="0"/>
              <a:t> </a:t>
            </a:r>
            <a:r>
              <a:rPr lang="en-US" sz="2400" dirty="0" err="1"/>
              <a:t>eelarvamuste</a:t>
            </a:r>
            <a:r>
              <a:rPr lang="en-US" sz="2400" dirty="0"/>
              <a:t> ja </a:t>
            </a:r>
            <a:r>
              <a:rPr lang="en-US" sz="2400" dirty="0" err="1"/>
              <a:t>diskrimineerimise</a:t>
            </a:r>
            <a:r>
              <a:rPr lang="en-US" sz="2400" dirty="0"/>
              <a:t> </a:t>
            </a:r>
            <a:r>
              <a:rPr lang="en-US" sz="2400" dirty="0" err="1" smtClean="0"/>
              <a:t>vastu</a:t>
            </a:r>
            <a:r>
              <a:rPr lang="en-US" sz="2400" dirty="0" smtClean="0"/>
              <a:t>; </a:t>
            </a:r>
            <a:r>
              <a:rPr lang="en-US" sz="2400" dirty="0" err="1" smtClean="0"/>
              <a:t>keelelise</a:t>
            </a:r>
            <a:r>
              <a:rPr lang="en-US" sz="2400" dirty="0" smtClean="0"/>
              <a:t> </a:t>
            </a:r>
            <a:r>
              <a:rPr lang="en-US" sz="2400" dirty="0" err="1"/>
              <a:t>mitmekesisuse</a:t>
            </a:r>
            <a:r>
              <a:rPr lang="en-US" sz="2400" dirty="0"/>
              <a:t> ja </a:t>
            </a:r>
            <a:r>
              <a:rPr lang="en-US" sz="2400" dirty="0" err="1"/>
              <a:t>kaasatuse</a:t>
            </a:r>
            <a:r>
              <a:rPr lang="en-US" sz="2400" dirty="0"/>
              <a:t> </a:t>
            </a:r>
            <a:r>
              <a:rPr lang="en-US" sz="2400" dirty="0" err="1" smtClean="0"/>
              <a:t>edendamine</a:t>
            </a:r>
            <a:r>
              <a:rPr lang="en-US" sz="2400" dirty="0" smtClean="0"/>
              <a:t> </a:t>
            </a:r>
            <a:r>
              <a:rPr lang="en-US" sz="2400" dirty="0" err="1" smtClean="0"/>
              <a:t>keeleõppeprogramme</a:t>
            </a:r>
            <a:r>
              <a:rPr lang="en-US" sz="2400" dirty="0" smtClean="0"/>
              <a:t> </a:t>
            </a:r>
            <a:r>
              <a:rPr lang="en-US" sz="2400" dirty="0" err="1"/>
              <a:t>või</a:t>
            </a:r>
            <a:r>
              <a:rPr lang="en-US" sz="2400" dirty="0"/>
              <a:t> </a:t>
            </a:r>
            <a:r>
              <a:rPr lang="en-US" sz="2400" dirty="0" err="1" smtClean="0"/>
              <a:t>tõlketeenuseid</a:t>
            </a:r>
            <a:r>
              <a:rPr lang="en-US" sz="2400" dirty="0" smtClean="0"/>
              <a:t> </a:t>
            </a:r>
            <a:r>
              <a:rPr lang="en-US" sz="2400" dirty="0" err="1" smtClean="0"/>
              <a:t>pakkudes</a:t>
            </a:r>
            <a:r>
              <a:rPr lang="en-US" sz="2400" dirty="0" smtClean="0"/>
              <a:t>.</a:t>
            </a:r>
            <a:endParaRPr sz="2400" dirty="0"/>
          </a:p>
        </p:txBody>
      </p:sp>
      <p:sp>
        <p:nvSpPr>
          <p:cNvPr id="344" name="Google Shape;344;p11"/>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i-FI" dirty="0" smtClean="0"/>
              <a:t>Strateegia </a:t>
            </a:r>
            <a:r>
              <a:rPr lang="fi-FI" dirty="0"/>
              <a:t>ja </a:t>
            </a:r>
            <a:r>
              <a:rPr lang="fi-FI" dirty="0" smtClean="0"/>
              <a:t>poliitika </a:t>
            </a:r>
            <a:r>
              <a:rPr lang="fi-FI" dirty="0"/>
              <a:t>takistuste kõrvaldamiseks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body" idx="1"/>
          </p:nvPr>
        </p:nvSpPr>
        <p:spPr>
          <a:xfrm>
            <a:off x="320850" y="1574348"/>
            <a:ext cx="11550300" cy="4634400"/>
          </a:xfrm>
          <a:prstGeom prst="rect">
            <a:avLst/>
          </a:prstGeom>
          <a:noFill/>
          <a:ln>
            <a:noFill/>
          </a:ln>
        </p:spPr>
        <p:txBody>
          <a:bodyPr spcFirstLastPara="1" wrap="square" lIns="91425" tIns="45700" rIns="91425" bIns="45700" anchor="t" anchorCtr="0">
            <a:noAutofit/>
          </a:bodyPr>
          <a:lstStyle/>
          <a:p>
            <a:pPr marL="228600" lvl="0" algn="just">
              <a:lnSpc>
                <a:spcPct val="100000"/>
              </a:lnSpc>
              <a:spcBef>
                <a:spcPts val="0"/>
              </a:spcBef>
              <a:buClr>
                <a:srgbClr val="595959"/>
              </a:buClr>
            </a:pPr>
            <a:r>
              <a:rPr lang="en-US" sz="2400" b="1" dirty="0" err="1" smtClean="0"/>
              <a:t>Sotsiaalmajanduslik</a:t>
            </a:r>
            <a:r>
              <a:rPr lang="en-US" sz="2400" b="1" dirty="0" smtClean="0"/>
              <a:t> </a:t>
            </a:r>
            <a:r>
              <a:rPr lang="en-US" sz="2400" b="1" dirty="0" err="1"/>
              <a:t>taust</a:t>
            </a:r>
            <a:r>
              <a:rPr lang="en-US" sz="2400" b="1" dirty="0"/>
              <a:t>: </a:t>
            </a:r>
            <a:r>
              <a:rPr lang="en-US" sz="2400" dirty="0" err="1" smtClean="0"/>
              <a:t>rakendada</a:t>
            </a:r>
            <a:r>
              <a:rPr lang="en-US" sz="2400" dirty="0" smtClean="0"/>
              <a:t> </a:t>
            </a:r>
            <a:r>
              <a:rPr lang="en-US" sz="2400" dirty="0" err="1"/>
              <a:t>programme</a:t>
            </a:r>
            <a:r>
              <a:rPr lang="en-US" sz="2400" dirty="0"/>
              <a:t>, </a:t>
            </a:r>
            <a:r>
              <a:rPr lang="en-US" sz="2400" dirty="0" err="1"/>
              <a:t>mis</a:t>
            </a:r>
            <a:r>
              <a:rPr lang="en-US" sz="2400" dirty="0"/>
              <a:t> </a:t>
            </a:r>
            <a:r>
              <a:rPr lang="en-US" sz="2400" dirty="0" err="1"/>
              <a:t>käsitlevad</a:t>
            </a:r>
            <a:r>
              <a:rPr lang="en-US" sz="2400" dirty="0"/>
              <a:t> </a:t>
            </a:r>
            <a:r>
              <a:rPr lang="en-US" sz="2400" dirty="0" err="1"/>
              <a:t>rahalist</a:t>
            </a:r>
            <a:r>
              <a:rPr lang="en-US" sz="2400" dirty="0"/>
              <a:t> </a:t>
            </a:r>
            <a:r>
              <a:rPr lang="en-US" sz="2400" dirty="0" err="1"/>
              <a:t>heaolu</a:t>
            </a:r>
            <a:r>
              <a:rPr lang="en-US" sz="2400" dirty="0"/>
              <a:t>, </a:t>
            </a:r>
            <a:r>
              <a:rPr lang="en-US" sz="2400" dirty="0" err="1"/>
              <a:t>näiteks</a:t>
            </a:r>
            <a:r>
              <a:rPr lang="en-US" sz="2400" dirty="0"/>
              <a:t> </a:t>
            </a:r>
            <a:r>
              <a:rPr lang="en-US" sz="2400" dirty="0" err="1"/>
              <a:t>töötajate</a:t>
            </a:r>
            <a:r>
              <a:rPr lang="en-US" sz="2400" dirty="0"/>
              <a:t> </a:t>
            </a:r>
            <a:r>
              <a:rPr lang="en-US" sz="2400" dirty="0" err="1"/>
              <a:t>abiprogramme</a:t>
            </a:r>
            <a:r>
              <a:rPr lang="en-US" sz="2400" dirty="0"/>
              <a:t> </a:t>
            </a:r>
            <a:r>
              <a:rPr lang="en-US" sz="2400" dirty="0" err="1"/>
              <a:t>või</a:t>
            </a:r>
            <a:r>
              <a:rPr lang="en-US" sz="2400" dirty="0"/>
              <a:t> </a:t>
            </a:r>
            <a:r>
              <a:rPr lang="en-US" sz="2400" dirty="0" err="1" smtClean="0"/>
              <a:t>finantsharidusressursse</a:t>
            </a:r>
            <a:r>
              <a:rPr lang="en-US" sz="2400" dirty="0" smtClean="0"/>
              <a:t>.</a:t>
            </a:r>
          </a:p>
          <a:p>
            <a:pPr marL="228600" lvl="0" algn="just">
              <a:lnSpc>
                <a:spcPct val="100000"/>
              </a:lnSpc>
              <a:spcBef>
                <a:spcPts val="0"/>
              </a:spcBef>
              <a:buClr>
                <a:srgbClr val="595959"/>
              </a:buClr>
            </a:pPr>
            <a:r>
              <a:rPr lang="en-US" sz="2400" b="1" dirty="0" err="1" smtClean="0"/>
              <a:t>Puuded</a:t>
            </a:r>
            <a:r>
              <a:rPr lang="en-US" sz="2400" b="1" dirty="0"/>
              <a:t>: </a:t>
            </a:r>
            <a:r>
              <a:rPr lang="en-US" sz="2400" dirty="0" err="1" smtClean="0"/>
              <a:t>tagada</a:t>
            </a:r>
            <a:r>
              <a:rPr lang="en-US" sz="2400" dirty="0" smtClean="0"/>
              <a:t> </a:t>
            </a:r>
            <a:r>
              <a:rPr lang="en-US" sz="2400" dirty="0" err="1"/>
              <a:t>töökoha</a:t>
            </a:r>
            <a:r>
              <a:rPr lang="en-US" sz="2400" dirty="0"/>
              <a:t> </a:t>
            </a:r>
            <a:r>
              <a:rPr lang="en-US" sz="2400" dirty="0" err="1"/>
              <a:t>juurdepääsetavus</a:t>
            </a:r>
            <a:r>
              <a:rPr lang="en-US" sz="2400" dirty="0"/>
              <a:t>, </a:t>
            </a:r>
            <a:r>
              <a:rPr lang="en-US" sz="2400" dirty="0" err="1"/>
              <a:t>pakkuda</a:t>
            </a:r>
            <a:r>
              <a:rPr lang="en-US" sz="2400" dirty="0"/>
              <a:t> </a:t>
            </a:r>
            <a:r>
              <a:rPr lang="en-US" sz="2400" dirty="0" err="1"/>
              <a:t>mõistlikke</a:t>
            </a:r>
            <a:r>
              <a:rPr lang="en-US" sz="2400" dirty="0"/>
              <a:t> </a:t>
            </a:r>
            <a:r>
              <a:rPr lang="en-US" sz="2400" dirty="0" err="1"/>
              <a:t>abinõusid</a:t>
            </a:r>
            <a:r>
              <a:rPr lang="en-US" sz="2400" dirty="0"/>
              <a:t>, </a:t>
            </a:r>
            <a:r>
              <a:rPr lang="en-US" sz="2400" dirty="0" err="1"/>
              <a:t>näiteks</a:t>
            </a:r>
            <a:r>
              <a:rPr lang="en-US" sz="2400" dirty="0"/>
              <a:t> </a:t>
            </a:r>
            <a:r>
              <a:rPr lang="en-US" sz="2400" dirty="0" err="1"/>
              <a:t>ergonoomilisi</a:t>
            </a:r>
            <a:r>
              <a:rPr lang="en-US" sz="2400" dirty="0"/>
              <a:t> </a:t>
            </a:r>
            <a:r>
              <a:rPr lang="en-US" sz="2400" dirty="0" err="1"/>
              <a:t>töökohti</a:t>
            </a:r>
            <a:r>
              <a:rPr lang="en-US" sz="2400" dirty="0"/>
              <a:t>, </a:t>
            </a:r>
            <a:r>
              <a:rPr lang="en-US" sz="2400" dirty="0" err="1"/>
              <a:t>abitehnoloogiat</a:t>
            </a:r>
            <a:r>
              <a:rPr lang="en-US" sz="2400" dirty="0"/>
              <a:t> </a:t>
            </a:r>
            <a:r>
              <a:rPr lang="en-US" sz="2400" dirty="0" err="1"/>
              <a:t>või</a:t>
            </a:r>
            <a:r>
              <a:rPr lang="en-US" sz="2400" dirty="0"/>
              <a:t> </a:t>
            </a:r>
            <a:r>
              <a:rPr lang="en-US" sz="2400" dirty="0" err="1"/>
              <a:t>kohandatud</a:t>
            </a:r>
            <a:r>
              <a:rPr lang="en-US" sz="2400" dirty="0"/>
              <a:t> </a:t>
            </a:r>
            <a:r>
              <a:rPr lang="en-US" sz="2400" dirty="0" err="1"/>
              <a:t>tööülesandeid</a:t>
            </a:r>
            <a:r>
              <a:rPr lang="en-US" sz="2400" dirty="0"/>
              <a:t>, </a:t>
            </a:r>
            <a:r>
              <a:rPr lang="en-US" sz="2400" dirty="0" err="1"/>
              <a:t>ning</a:t>
            </a:r>
            <a:r>
              <a:rPr lang="en-US" sz="2400" dirty="0"/>
              <a:t> </a:t>
            </a:r>
            <a:r>
              <a:rPr lang="en-US" sz="2400" dirty="0" err="1"/>
              <a:t>edendada</a:t>
            </a:r>
            <a:r>
              <a:rPr lang="en-US" sz="2400" dirty="0"/>
              <a:t> </a:t>
            </a:r>
            <a:r>
              <a:rPr lang="en-US" sz="2400" dirty="0" err="1"/>
              <a:t>kaasamise</a:t>
            </a:r>
            <a:r>
              <a:rPr lang="en-US" sz="2400" dirty="0"/>
              <a:t> ja </a:t>
            </a:r>
            <a:r>
              <a:rPr lang="en-US" sz="2400" dirty="0" err="1"/>
              <a:t>mõistmise</a:t>
            </a:r>
            <a:r>
              <a:rPr lang="en-US" sz="2400" dirty="0"/>
              <a:t> </a:t>
            </a:r>
            <a:r>
              <a:rPr lang="en-US" sz="2400" dirty="0" err="1" smtClean="0"/>
              <a:t>kultuuri</a:t>
            </a:r>
            <a:r>
              <a:rPr lang="en-US" sz="2400" dirty="0" smtClean="0"/>
              <a:t>.</a:t>
            </a:r>
          </a:p>
          <a:p>
            <a:pPr marL="228600" lvl="0" algn="just">
              <a:lnSpc>
                <a:spcPct val="100000"/>
              </a:lnSpc>
              <a:spcBef>
                <a:spcPts val="0"/>
              </a:spcBef>
              <a:buClr>
                <a:srgbClr val="595959"/>
              </a:buClr>
            </a:pPr>
            <a:r>
              <a:rPr lang="en-US" sz="2400" b="1" dirty="0" err="1" smtClean="0"/>
              <a:t>Seksuaalne</a:t>
            </a:r>
            <a:r>
              <a:rPr lang="en-US" sz="2400" b="1" dirty="0" smtClean="0"/>
              <a:t> </a:t>
            </a:r>
            <a:r>
              <a:rPr lang="en-US" sz="2400" b="1" dirty="0" err="1"/>
              <a:t>orientatsioon</a:t>
            </a:r>
            <a:r>
              <a:rPr lang="en-US" sz="2400" b="1" dirty="0"/>
              <a:t>: </a:t>
            </a:r>
            <a:r>
              <a:rPr lang="en-US" sz="2400" dirty="0" err="1" smtClean="0"/>
              <a:t>looge</a:t>
            </a:r>
            <a:r>
              <a:rPr lang="en-US" sz="2400" dirty="0" smtClean="0"/>
              <a:t> </a:t>
            </a:r>
            <a:r>
              <a:rPr lang="en-US" sz="2400" dirty="0"/>
              <a:t>LGBTQ</a:t>
            </a:r>
            <a:r>
              <a:rPr lang="en-US" sz="2400" dirty="0" smtClean="0"/>
              <a:t>+ </a:t>
            </a:r>
            <a:r>
              <a:rPr lang="en-US" sz="2400" dirty="0" err="1" smtClean="0"/>
              <a:t>inimesi</a:t>
            </a:r>
            <a:r>
              <a:rPr lang="en-US" sz="2400" dirty="0" smtClean="0"/>
              <a:t> </a:t>
            </a:r>
            <a:r>
              <a:rPr lang="en-US" sz="2400" dirty="0" err="1"/>
              <a:t>hõlmav</a:t>
            </a:r>
            <a:r>
              <a:rPr lang="en-US" sz="2400" dirty="0"/>
              <a:t> </a:t>
            </a:r>
            <a:r>
              <a:rPr lang="en-US" sz="2400" dirty="0" err="1"/>
              <a:t>poliitika</a:t>
            </a:r>
            <a:r>
              <a:rPr lang="en-US" sz="2400" dirty="0"/>
              <a:t> ja </a:t>
            </a:r>
            <a:r>
              <a:rPr lang="en-US" sz="2400" dirty="0" err="1"/>
              <a:t>soodustused</a:t>
            </a:r>
            <a:r>
              <a:rPr lang="en-US" sz="2400" dirty="0"/>
              <a:t>, </a:t>
            </a:r>
            <a:r>
              <a:rPr lang="en-US" sz="2400" dirty="0" err="1"/>
              <a:t>edendage</a:t>
            </a:r>
            <a:r>
              <a:rPr lang="en-US" sz="2400" dirty="0"/>
              <a:t> </a:t>
            </a:r>
            <a:r>
              <a:rPr lang="en-US" sz="2400" dirty="0" err="1"/>
              <a:t>liitlassuhteid</a:t>
            </a:r>
            <a:r>
              <a:rPr lang="en-US" sz="2400" dirty="0"/>
              <a:t> </a:t>
            </a:r>
            <a:r>
              <a:rPr lang="en-US" sz="2400" dirty="0" err="1"/>
              <a:t>ning</a:t>
            </a:r>
            <a:r>
              <a:rPr lang="en-US" sz="2400" dirty="0"/>
              <a:t> </a:t>
            </a:r>
            <a:r>
              <a:rPr lang="en-US" sz="2400" dirty="0" err="1"/>
              <a:t>toetage</a:t>
            </a:r>
            <a:r>
              <a:rPr lang="en-US" sz="2400" dirty="0"/>
              <a:t> </a:t>
            </a:r>
            <a:r>
              <a:rPr lang="en-US" sz="2400" dirty="0" err="1"/>
              <a:t>turvalist</a:t>
            </a:r>
            <a:r>
              <a:rPr lang="en-US" sz="2400" dirty="0"/>
              <a:t> ja </a:t>
            </a:r>
            <a:r>
              <a:rPr lang="en-US" sz="2400" dirty="0" err="1"/>
              <a:t>aktsepteerivat</a:t>
            </a:r>
            <a:r>
              <a:rPr lang="en-US" sz="2400" dirty="0"/>
              <a:t> </a:t>
            </a:r>
            <a:r>
              <a:rPr lang="en-US" sz="2400" dirty="0" err="1" smtClean="0"/>
              <a:t>töökeskkonda</a:t>
            </a:r>
            <a:r>
              <a:rPr lang="en-US" sz="2400" dirty="0" smtClean="0"/>
              <a:t>; </a:t>
            </a:r>
            <a:r>
              <a:rPr lang="en-US" sz="2400" dirty="0" err="1" smtClean="0"/>
              <a:t>kasutage</a:t>
            </a:r>
            <a:r>
              <a:rPr lang="en-US" sz="2400" dirty="0" smtClean="0"/>
              <a:t> </a:t>
            </a:r>
            <a:r>
              <a:rPr lang="en-US" sz="2400" dirty="0" err="1"/>
              <a:t>kaasavat</a:t>
            </a:r>
            <a:r>
              <a:rPr lang="en-US" sz="2400" dirty="0"/>
              <a:t> </a:t>
            </a:r>
            <a:r>
              <a:rPr lang="en-US" sz="2400" dirty="0" err="1" smtClean="0"/>
              <a:t>keelt</a:t>
            </a:r>
            <a:r>
              <a:rPr lang="en-US" sz="2400" dirty="0" smtClean="0"/>
              <a:t>.</a:t>
            </a:r>
          </a:p>
          <a:p>
            <a:pPr marL="228600" lvl="0" algn="just">
              <a:lnSpc>
                <a:spcPct val="100000"/>
              </a:lnSpc>
              <a:spcBef>
                <a:spcPts val="0"/>
              </a:spcBef>
              <a:buClr>
                <a:srgbClr val="595959"/>
              </a:buClr>
            </a:pPr>
            <a:r>
              <a:rPr lang="en-US" sz="2400" b="1" dirty="0" err="1" smtClean="0"/>
              <a:t>Vanus</a:t>
            </a:r>
            <a:r>
              <a:rPr lang="en-US" sz="2400" b="1" dirty="0"/>
              <a:t>: </a:t>
            </a:r>
            <a:r>
              <a:rPr lang="en-US" sz="2400" dirty="0" err="1" smtClean="0"/>
              <a:t>pakkuda</a:t>
            </a:r>
            <a:r>
              <a:rPr lang="en-US" sz="2400" dirty="0" smtClean="0"/>
              <a:t> </a:t>
            </a:r>
            <a:r>
              <a:rPr lang="en-US" sz="2400" dirty="0" err="1"/>
              <a:t>vanust</a:t>
            </a:r>
            <a:r>
              <a:rPr lang="en-US" sz="2400" dirty="0"/>
              <a:t> </a:t>
            </a:r>
            <a:r>
              <a:rPr lang="en-US" sz="2400" dirty="0" err="1"/>
              <a:t>arvestavaid</a:t>
            </a:r>
            <a:r>
              <a:rPr lang="en-US" sz="2400" dirty="0"/>
              <a:t> </a:t>
            </a:r>
            <a:r>
              <a:rPr lang="en-US" sz="2400" dirty="0" err="1"/>
              <a:t>tavasid</a:t>
            </a:r>
            <a:r>
              <a:rPr lang="en-US" sz="2400" dirty="0"/>
              <a:t>, </a:t>
            </a:r>
            <a:r>
              <a:rPr lang="en-US" sz="2400" dirty="0" err="1"/>
              <a:t>näiteks</a:t>
            </a:r>
            <a:r>
              <a:rPr lang="en-US" sz="2400" dirty="0"/>
              <a:t> </a:t>
            </a:r>
            <a:r>
              <a:rPr lang="en-US" sz="2400" dirty="0" err="1"/>
              <a:t>järkjärgulise</a:t>
            </a:r>
            <a:r>
              <a:rPr lang="en-US" sz="2400" dirty="0"/>
              <a:t> </a:t>
            </a:r>
            <a:r>
              <a:rPr lang="en-US" sz="2400" dirty="0" err="1"/>
              <a:t>pensionile</a:t>
            </a:r>
            <a:r>
              <a:rPr lang="en-US" sz="2400" dirty="0"/>
              <a:t> </a:t>
            </a:r>
            <a:r>
              <a:rPr lang="en-US" sz="2400" dirty="0" err="1"/>
              <a:t>jäämise</a:t>
            </a:r>
            <a:r>
              <a:rPr lang="en-US" sz="2400" dirty="0"/>
              <a:t> </a:t>
            </a:r>
            <a:r>
              <a:rPr lang="en-US" sz="2400" dirty="0" err="1"/>
              <a:t>võimalusi</a:t>
            </a:r>
            <a:r>
              <a:rPr lang="en-US" sz="2400" dirty="0"/>
              <a:t> </a:t>
            </a:r>
            <a:r>
              <a:rPr lang="en-US" sz="2400" dirty="0" err="1"/>
              <a:t>või</a:t>
            </a:r>
            <a:r>
              <a:rPr lang="en-US" sz="2400" dirty="0"/>
              <a:t> </a:t>
            </a:r>
            <a:r>
              <a:rPr lang="en-US" sz="2400" dirty="0" err="1"/>
              <a:t>mentorprogramme</a:t>
            </a:r>
            <a:r>
              <a:rPr lang="en-US" sz="2400" dirty="0"/>
              <a:t> </a:t>
            </a:r>
            <a:r>
              <a:rPr lang="en-US" sz="2400" dirty="0" err="1"/>
              <a:t>põlvkondadevaheliseks</a:t>
            </a:r>
            <a:r>
              <a:rPr lang="en-US" sz="2400" dirty="0"/>
              <a:t> </a:t>
            </a:r>
            <a:r>
              <a:rPr lang="en-US" sz="2400" dirty="0" err="1"/>
              <a:t>teadmiste</a:t>
            </a:r>
            <a:r>
              <a:rPr lang="en-US" sz="2400" dirty="0"/>
              <a:t> </a:t>
            </a:r>
            <a:r>
              <a:rPr lang="en-US" sz="2400" dirty="0" err="1"/>
              <a:t>jagamiseks</a:t>
            </a:r>
            <a:r>
              <a:rPr lang="en-US" sz="2400" dirty="0" smtClean="0"/>
              <a:t>.</a:t>
            </a:r>
          </a:p>
          <a:p>
            <a:pPr marL="228600" lvl="0" algn="just">
              <a:lnSpc>
                <a:spcPct val="100000"/>
              </a:lnSpc>
              <a:spcBef>
                <a:spcPts val="0"/>
              </a:spcBef>
              <a:buClr>
                <a:srgbClr val="595959"/>
              </a:buClr>
            </a:pPr>
            <a:r>
              <a:rPr lang="en-US" sz="2400" dirty="0" smtClean="0"/>
              <a:t>Need </a:t>
            </a:r>
            <a:r>
              <a:rPr lang="en-US" sz="2400" dirty="0" err="1" smtClean="0"/>
              <a:t>tegevused</a:t>
            </a:r>
            <a:r>
              <a:rPr lang="en-US" sz="2400" dirty="0" smtClean="0"/>
              <a:t> </a:t>
            </a:r>
            <a:r>
              <a:rPr lang="en-US" sz="2400" dirty="0" err="1"/>
              <a:t>aitavad</a:t>
            </a:r>
            <a:r>
              <a:rPr lang="en-US" sz="2400" dirty="0"/>
              <a:t> </a:t>
            </a:r>
            <a:r>
              <a:rPr lang="en-US" sz="2400" dirty="0" err="1"/>
              <a:t>luua</a:t>
            </a:r>
            <a:r>
              <a:rPr lang="en-US" sz="2400" dirty="0"/>
              <a:t> </a:t>
            </a:r>
            <a:r>
              <a:rPr lang="en-US" sz="2400" dirty="0" err="1" smtClean="0"/>
              <a:t>keskkonna</a:t>
            </a:r>
            <a:r>
              <a:rPr lang="en-US" sz="2400" dirty="0"/>
              <a:t>, </a:t>
            </a:r>
            <a:r>
              <a:rPr lang="en-US" sz="2400" dirty="0" err="1"/>
              <a:t>mis</a:t>
            </a:r>
            <a:r>
              <a:rPr lang="en-US" sz="2400" dirty="0"/>
              <a:t> </a:t>
            </a:r>
            <a:r>
              <a:rPr lang="en-US" sz="2400" dirty="0" err="1"/>
              <a:t>tunnustab</a:t>
            </a:r>
            <a:r>
              <a:rPr lang="en-US" sz="2400" dirty="0"/>
              <a:t> ja </a:t>
            </a:r>
            <a:r>
              <a:rPr lang="en-US" sz="2400" dirty="0" err="1"/>
              <a:t>toetab</a:t>
            </a:r>
            <a:r>
              <a:rPr lang="en-US" sz="2400" dirty="0"/>
              <a:t> </a:t>
            </a:r>
            <a:r>
              <a:rPr lang="en-US" sz="2400" dirty="0" err="1"/>
              <a:t>meeskonnaliikmete</a:t>
            </a:r>
            <a:r>
              <a:rPr lang="en-US" sz="2400" dirty="0"/>
              <a:t> </a:t>
            </a:r>
            <a:r>
              <a:rPr lang="en-US" sz="2400" dirty="0" err="1"/>
              <a:t>erinevaid</a:t>
            </a:r>
            <a:r>
              <a:rPr lang="en-US" sz="2400" dirty="0"/>
              <a:t> </a:t>
            </a:r>
            <a:r>
              <a:rPr lang="en-US" sz="2400" dirty="0" err="1"/>
              <a:t>vajadusi</a:t>
            </a:r>
            <a:r>
              <a:rPr lang="en-US" sz="2400" dirty="0"/>
              <a:t>, </a:t>
            </a:r>
            <a:r>
              <a:rPr lang="en-US" sz="2400" dirty="0" err="1"/>
              <a:t>hõlbustades</a:t>
            </a:r>
            <a:r>
              <a:rPr lang="en-US" sz="2400" dirty="0"/>
              <a:t> </a:t>
            </a:r>
            <a:r>
              <a:rPr lang="en-US" sz="2400" dirty="0" err="1"/>
              <a:t>töö</a:t>
            </a:r>
            <a:r>
              <a:rPr lang="en-US" sz="2400" dirty="0"/>
              <a:t>- ja </a:t>
            </a:r>
            <a:r>
              <a:rPr lang="en-US" sz="2400" dirty="0" err="1"/>
              <a:t>eraelu</a:t>
            </a:r>
            <a:r>
              <a:rPr lang="en-US" sz="2400" dirty="0"/>
              <a:t> </a:t>
            </a:r>
            <a:r>
              <a:rPr lang="en-US" sz="2400" dirty="0" err="1"/>
              <a:t>tasakaalu</a:t>
            </a:r>
            <a:r>
              <a:rPr lang="en-US" sz="2400" dirty="0"/>
              <a:t>.</a:t>
            </a:r>
            <a:endParaRPr sz="2400" dirty="0"/>
          </a:p>
        </p:txBody>
      </p:sp>
      <p:sp>
        <p:nvSpPr>
          <p:cNvPr id="350" name="Google Shape;350;p5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indent="0">
              <a:spcBef>
                <a:spcPts val="0"/>
              </a:spcBef>
            </a:pPr>
            <a:r>
              <a:rPr lang="fi-FI" dirty="0"/>
              <a:t>Strateegia ja poliitika takistuste kõrvaldamiseks</a:t>
            </a:r>
          </a:p>
          <a:p>
            <a:pPr marL="0" lvl="0" indent="0" algn="l" rtl="0">
              <a:lnSpc>
                <a:spcPct val="90000"/>
              </a:lnSpc>
              <a:spcBef>
                <a:spcPts val="0"/>
              </a:spcBef>
              <a:spcAft>
                <a:spcPts val="0"/>
              </a:spcAft>
              <a:buClr>
                <a:srgbClr val="8A4199"/>
              </a:buClr>
              <a:buSzPts val="36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smtClean="0"/>
              <a:t>SISUKORD</a:t>
            </a:r>
            <a:endParaRPr dirty="0"/>
          </a:p>
        </p:txBody>
      </p:sp>
      <p:sp>
        <p:nvSpPr>
          <p:cNvPr id="216" name="Google Shape;216;p2"/>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17" name="Google Shape;217;p2"/>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smtClean="0"/>
              <a:t>Õpieesmärgid</a:t>
            </a:r>
            <a:endParaRPr dirty="0"/>
          </a:p>
        </p:txBody>
      </p:sp>
      <p:sp>
        <p:nvSpPr>
          <p:cNvPr id="218" name="Google Shape;218;p2"/>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19" name="Google Shape;219;p2"/>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smtClean="0"/>
              <a:t>Sissejuhatus</a:t>
            </a:r>
            <a:endParaRPr dirty="0"/>
          </a:p>
        </p:txBody>
      </p:sp>
      <p:sp>
        <p:nvSpPr>
          <p:cNvPr id="220" name="Google Shape;220;p2"/>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21" name="Google Shape;221;p2"/>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err="1"/>
              <a:t>Mitmekesisus</a:t>
            </a:r>
            <a:r>
              <a:rPr lang="en-US" dirty="0"/>
              <a:t> ja </a:t>
            </a:r>
            <a:r>
              <a:rPr lang="en-US" dirty="0" err="1"/>
              <a:t>kaasamine</a:t>
            </a:r>
            <a:r>
              <a:rPr lang="en-US" dirty="0"/>
              <a:t> </a:t>
            </a:r>
            <a:r>
              <a:rPr lang="en-US" dirty="0" err="1"/>
              <a:t>töökeskkonnas</a:t>
            </a:r>
            <a:endParaRPr dirty="0"/>
          </a:p>
        </p:txBody>
      </p:sp>
      <p:sp>
        <p:nvSpPr>
          <p:cNvPr id="222" name="Google Shape;222;p2"/>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dirty="0"/>
              <a:t>04</a:t>
            </a:r>
            <a:endParaRPr dirty="0"/>
          </a:p>
        </p:txBody>
      </p:sp>
      <p:sp>
        <p:nvSpPr>
          <p:cNvPr id="225" name="Google Shape;225;p2"/>
          <p:cNvSpPr txBox="1">
            <a:spLocks noGrp="1"/>
          </p:cNvSpPr>
          <p:nvPr>
            <p:ph type="body" idx="14"/>
          </p:nvPr>
        </p:nvSpPr>
        <p:spPr>
          <a:xfrm>
            <a:off x="4147724" y="3978994"/>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smtClean="0"/>
              <a:t>Kokkuvõte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F564F-2F9A-C6EB-82C3-02FEF7ED7325}"/>
              </a:ext>
            </a:extLst>
          </p:cNvPr>
          <p:cNvSpPr>
            <a:spLocks noGrp="1"/>
          </p:cNvSpPr>
          <p:nvPr>
            <p:ph type="body" idx="1"/>
          </p:nvPr>
        </p:nvSpPr>
        <p:spPr>
          <a:xfrm>
            <a:off x="251927" y="1463584"/>
            <a:ext cx="5844073" cy="5002529"/>
          </a:xfrm>
        </p:spPr>
        <p:txBody>
          <a:bodyPr>
            <a:normAutofit lnSpcReduction="10000"/>
          </a:bodyPr>
          <a:lstStyle/>
          <a:p>
            <a:pPr marL="342900" lvl="0" indent="-342900">
              <a:spcBef>
                <a:spcPts val="0"/>
              </a:spcBef>
              <a:buFontTx/>
              <a:buChar char="-"/>
            </a:pPr>
            <a:r>
              <a:rPr lang="en-GB" sz="2000" dirty="0" err="1" smtClean="0"/>
              <a:t>Tervikliku</a:t>
            </a:r>
            <a:r>
              <a:rPr lang="en-GB" sz="2000" dirty="0" smtClean="0"/>
              <a:t> </a:t>
            </a:r>
            <a:r>
              <a:rPr lang="en-GB" sz="2000" dirty="0"/>
              <a:t>kava </a:t>
            </a:r>
            <a:r>
              <a:rPr lang="en-GB" sz="2000" dirty="0" err="1"/>
              <a:t>väljatöötamine</a:t>
            </a:r>
            <a:r>
              <a:rPr lang="en-GB" sz="2000" dirty="0"/>
              <a:t> on </a:t>
            </a:r>
            <a:r>
              <a:rPr lang="en-GB" sz="2000" dirty="0" err="1"/>
              <a:t>oluline</a:t>
            </a:r>
            <a:r>
              <a:rPr lang="en-GB" sz="2000" dirty="0"/>
              <a:t> </a:t>
            </a:r>
            <a:r>
              <a:rPr lang="en-GB" sz="2000" dirty="0" err="1"/>
              <a:t>mitmekesisuse</a:t>
            </a:r>
            <a:r>
              <a:rPr lang="en-GB" sz="2000" dirty="0"/>
              <a:t> </a:t>
            </a:r>
            <a:r>
              <a:rPr lang="en-GB" sz="2000" dirty="0" err="1"/>
              <a:t>ja</a:t>
            </a:r>
            <a:r>
              <a:rPr lang="en-GB" sz="2000" dirty="0"/>
              <a:t> </a:t>
            </a:r>
            <a:r>
              <a:rPr lang="en-GB" sz="2000" dirty="0" err="1"/>
              <a:t>kaasatuse</a:t>
            </a:r>
            <a:r>
              <a:rPr lang="en-GB" sz="2000" dirty="0"/>
              <a:t> </a:t>
            </a:r>
            <a:r>
              <a:rPr lang="en-GB" sz="2000" dirty="0" err="1"/>
              <a:t>edendamiseks</a:t>
            </a:r>
            <a:r>
              <a:rPr lang="en-GB" sz="2000" dirty="0"/>
              <a:t> </a:t>
            </a:r>
            <a:r>
              <a:rPr lang="en-GB" sz="2000" dirty="0" err="1"/>
              <a:t>ning</a:t>
            </a:r>
            <a:r>
              <a:rPr lang="en-GB" sz="2000" dirty="0"/>
              <a:t> </a:t>
            </a:r>
            <a:r>
              <a:rPr lang="en-GB" sz="2000" dirty="0" err="1"/>
              <a:t>kõigi</a:t>
            </a:r>
            <a:r>
              <a:rPr lang="en-GB" sz="2000" dirty="0"/>
              <a:t> </a:t>
            </a:r>
            <a:r>
              <a:rPr lang="en-GB" sz="2000" dirty="0" err="1"/>
              <a:t>meeskonnaliikmete</a:t>
            </a:r>
            <a:r>
              <a:rPr lang="en-GB" sz="2000" dirty="0"/>
              <a:t> </a:t>
            </a:r>
            <a:r>
              <a:rPr lang="en-GB" sz="2000" dirty="0" err="1"/>
              <a:t>vajaduste</a:t>
            </a:r>
            <a:r>
              <a:rPr lang="en-GB" sz="2000" dirty="0"/>
              <a:t> </a:t>
            </a:r>
            <a:r>
              <a:rPr lang="en-GB" sz="2000" dirty="0" err="1"/>
              <a:t>rahuldamise</a:t>
            </a:r>
            <a:r>
              <a:rPr lang="en-GB" sz="2000" dirty="0"/>
              <a:t> </a:t>
            </a:r>
            <a:r>
              <a:rPr lang="en-GB" sz="2000" dirty="0" err="1"/>
              <a:t>tagamiseks</a:t>
            </a:r>
            <a:r>
              <a:rPr lang="en-GB" sz="2000" dirty="0" smtClean="0"/>
              <a:t>.</a:t>
            </a:r>
          </a:p>
          <a:p>
            <a:pPr marL="342900" lvl="0" indent="-342900">
              <a:spcBef>
                <a:spcPts val="0"/>
              </a:spcBef>
              <a:buFontTx/>
              <a:buChar char="-"/>
            </a:pPr>
            <a:r>
              <a:rPr lang="en-GB" sz="2000" dirty="0" smtClean="0"/>
              <a:t>- </a:t>
            </a:r>
            <a:r>
              <a:rPr lang="en-GB" sz="2000" dirty="0" err="1"/>
              <a:t>Alustage</a:t>
            </a:r>
            <a:r>
              <a:rPr lang="en-GB" sz="2000" dirty="0"/>
              <a:t> </a:t>
            </a:r>
            <a:r>
              <a:rPr lang="en-GB" sz="2000" dirty="0" err="1"/>
              <a:t>mitmekesisuse</a:t>
            </a:r>
            <a:r>
              <a:rPr lang="en-GB" sz="2000" dirty="0"/>
              <a:t> </a:t>
            </a:r>
            <a:r>
              <a:rPr lang="en-GB" sz="2000" dirty="0" err="1"/>
              <a:t>ja</a:t>
            </a:r>
            <a:r>
              <a:rPr lang="en-GB" sz="2000" dirty="0"/>
              <a:t> </a:t>
            </a:r>
            <a:r>
              <a:rPr lang="en-GB" sz="2000" dirty="0" err="1"/>
              <a:t>kaasatuse</a:t>
            </a:r>
            <a:r>
              <a:rPr lang="en-GB" sz="2000" dirty="0"/>
              <a:t> </a:t>
            </a:r>
            <a:r>
              <a:rPr lang="en-GB" sz="2000" dirty="0" err="1"/>
              <a:t>praeguse</a:t>
            </a:r>
            <a:r>
              <a:rPr lang="en-GB" sz="2000" dirty="0"/>
              <a:t> </a:t>
            </a:r>
            <a:r>
              <a:rPr lang="en-GB" sz="2000" dirty="0" err="1"/>
              <a:t>olukorra</a:t>
            </a:r>
            <a:r>
              <a:rPr lang="en-GB" sz="2000" dirty="0"/>
              <a:t> </a:t>
            </a:r>
            <a:r>
              <a:rPr lang="en-GB" sz="2000" dirty="0" err="1" smtClean="0"/>
              <a:t>hindamisest</a:t>
            </a:r>
            <a:r>
              <a:rPr lang="en-GB" sz="2000" dirty="0" smtClean="0"/>
              <a:t>, </a:t>
            </a:r>
            <a:r>
              <a:rPr lang="en-GB" sz="2000" dirty="0" err="1"/>
              <a:t>võttes</a:t>
            </a:r>
            <a:r>
              <a:rPr lang="en-GB" sz="2000" dirty="0"/>
              <a:t> </a:t>
            </a:r>
            <a:r>
              <a:rPr lang="en-GB" sz="2000" dirty="0" err="1"/>
              <a:t>arvesse</a:t>
            </a:r>
            <a:r>
              <a:rPr lang="en-GB" sz="2000" dirty="0"/>
              <a:t> </a:t>
            </a:r>
            <a:r>
              <a:rPr lang="en-GB" sz="2000" dirty="0" err="1"/>
              <a:t>esindatust</a:t>
            </a:r>
            <a:r>
              <a:rPr lang="en-GB" sz="2000" dirty="0"/>
              <a:t>, </a:t>
            </a:r>
            <a:r>
              <a:rPr lang="en-GB" sz="2000" dirty="0" err="1"/>
              <a:t>kaasatust</a:t>
            </a:r>
            <a:r>
              <a:rPr lang="en-GB" sz="2000" dirty="0"/>
              <a:t> </a:t>
            </a:r>
            <a:r>
              <a:rPr lang="en-GB" sz="2000" dirty="0" err="1"/>
              <a:t>ja</a:t>
            </a:r>
            <a:r>
              <a:rPr lang="en-GB" sz="2000" dirty="0"/>
              <a:t> </a:t>
            </a:r>
            <a:r>
              <a:rPr lang="en-GB" sz="2000" dirty="0" err="1"/>
              <a:t>üldist</a:t>
            </a:r>
            <a:r>
              <a:rPr lang="en-GB" sz="2000" dirty="0"/>
              <a:t> </a:t>
            </a:r>
            <a:r>
              <a:rPr lang="en-GB" sz="2000" dirty="0" err="1"/>
              <a:t>töökeskkonda</a:t>
            </a:r>
            <a:r>
              <a:rPr lang="en-GB" sz="2000" dirty="0" smtClean="0"/>
              <a:t>.</a:t>
            </a:r>
          </a:p>
          <a:p>
            <a:pPr marL="342900" lvl="0" indent="-342900">
              <a:spcBef>
                <a:spcPts val="0"/>
              </a:spcBef>
              <a:buFontTx/>
              <a:buChar char="-"/>
            </a:pPr>
            <a:r>
              <a:rPr lang="en-GB" sz="2000" dirty="0" err="1" smtClean="0"/>
              <a:t>Tehke</a:t>
            </a:r>
            <a:r>
              <a:rPr lang="en-GB" sz="2000" dirty="0" smtClean="0"/>
              <a:t> </a:t>
            </a:r>
            <a:r>
              <a:rPr lang="en-GB" sz="2000" dirty="0" err="1"/>
              <a:t>kindlaks</a:t>
            </a:r>
            <a:r>
              <a:rPr lang="en-GB" sz="2000" dirty="0"/>
              <a:t> </a:t>
            </a:r>
            <a:r>
              <a:rPr lang="en-GB" sz="2000" dirty="0" err="1"/>
              <a:t>parandamist</a:t>
            </a:r>
            <a:r>
              <a:rPr lang="en-GB" sz="2000" dirty="0"/>
              <a:t> </a:t>
            </a:r>
            <a:r>
              <a:rPr lang="en-GB" sz="2000" dirty="0" err="1"/>
              <a:t>vajavad</a:t>
            </a:r>
            <a:r>
              <a:rPr lang="en-GB" sz="2000" dirty="0"/>
              <a:t> </a:t>
            </a:r>
            <a:r>
              <a:rPr lang="en-GB" sz="2000" dirty="0" err="1"/>
              <a:t>valdkonnad</a:t>
            </a:r>
            <a:r>
              <a:rPr lang="en-GB" sz="2000" dirty="0"/>
              <a:t> </a:t>
            </a:r>
            <a:r>
              <a:rPr lang="en-GB" sz="2000" dirty="0" err="1"/>
              <a:t>ja</a:t>
            </a:r>
            <a:r>
              <a:rPr lang="en-GB" sz="2000" dirty="0"/>
              <a:t> </a:t>
            </a:r>
            <a:r>
              <a:rPr lang="en-GB" sz="2000" dirty="0" err="1"/>
              <a:t>seadke</a:t>
            </a:r>
            <a:r>
              <a:rPr lang="en-GB" sz="2000" dirty="0"/>
              <a:t> </a:t>
            </a:r>
            <a:r>
              <a:rPr lang="en-GB" sz="2000" dirty="0" err="1"/>
              <a:t>konkreetsed</a:t>
            </a:r>
            <a:r>
              <a:rPr lang="en-GB" sz="2000" dirty="0"/>
              <a:t> </a:t>
            </a:r>
            <a:r>
              <a:rPr lang="en-GB" sz="2000" dirty="0" err="1"/>
              <a:t>eesmärgid</a:t>
            </a:r>
            <a:r>
              <a:rPr lang="en-GB" sz="2000" dirty="0"/>
              <a:t>, </a:t>
            </a:r>
            <a:r>
              <a:rPr lang="en-GB" sz="2000" dirty="0" err="1"/>
              <a:t>mis</a:t>
            </a:r>
            <a:r>
              <a:rPr lang="en-GB" sz="2000" dirty="0"/>
              <a:t> on </a:t>
            </a:r>
            <a:r>
              <a:rPr lang="en-GB" sz="2000" dirty="0" err="1"/>
              <a:t>kooskõlas</a:t>
            </a:r>
            <a:r>
              <a:rPr lang="en-GB" sz="2000" dirty="0"/>
              <a:t> </a:t>
            </a:r>
            <a:r>
              <a:rPr lang="en-GB" sz="2000" dirty="0" err="1"/>
              <a:t>mitmekesisuse</a:t>
            </a:r>
            <a:r>
              <a:rPr lang="en-GB" sz="2000" dirty="0"/>
              <a:t>, </a:t>
            </a:r>
            <a:r>
              <a:rPr lang="en-GB" sz="2000" dirty="0" err="1"/>
              <a:t>kaasatuse</a:t>
            </a:r>
            <a:r>
              <a:rPr lang="en-GB" sz="2000" dirty="0"/>
              <a:t> </a:t>
            </a:r>
            <a:r>
              <a:rPr lang="en-GB" sz="2000" dirty="0" err="1" smtClean="0"/>
              <a:t>ning</a:t>
            </a:r>
            <a:r>
              <a:rPr lang="en-GB" sz="2000" dirty="0" smtClean="0"/>
              <a:t> </a:t>
            </a:r>
            <a:r>
              <a:rPr lang="en-GB" sz="2000" dirty="0" err="1"/>
              <a:t>töö</a:t>
            </a:r>
            <a:r>
              <a:rPr lang="en-GB" sz="2000" dirty="0"/>
              <a:t>- </a:t>
            </a:r>
            <a:r>
              <a:rPr lang="en-GB" sz="2000" dirty="0" err="1"/>
              <a:t>ja</a:t>
            </a:r>
            <a:r>
              <a:rPr lang="en-GB" sz="2000" dirty="0"/>
              <a:t> </a:t>
            </a:r>
            <a:r>
              <a:rPr lang="en-GB" sz="2000" dirty="0" err="1"/>
              <a:t>eraelu</a:t>
            </a:r>
            <a:r>
              <a:rPr lang="en-GB" sz="2000" dirty="0"/>
              <a:t> </a:t>
            </a:r>
            <a:r>
              <a:rPr lang="en-GB" sz="2000" dirty="0" err="1"/>
              <a:t>tasakaalu</a:t>
            </a:r>
            <a:r>
              <a:rPr lang="en-GB" sz="2000" dirty="0"/>
              <a:t> </a:t>
            </a:r>
            <a:r>
              <a:rPr lang="en-GB" sz="2000" dirty="0" err="1"/>
              <a:t>edendamisega</a:t>
            </a:r>
            <a:r>
              <a:rPr lang="en-GB" sz="2000" dirty="0" smtClean="0"/>
              <a:t>.</a:t>
            </a:r>
          </a:p>
          <a:p>
            <a:pPr marL="342900" lvl="0" indent="-342900">
              <a:spcBef>
                <a:spcPts val="0"/>
              </a:spcBef>
              <a:buFontTx/>
              <a:buChar char="-"/>
            </a:pPr>
            <a:r>
              <a:rPr lang="en-GB" sz="2000" dirty="0" err="1" smtClean="0"/>
              <a:t>Kaasake</a:t>
            </a:r>
            <a:r>
              <a:rPr lang="en-GB" sz="2000" dirty="0" smtClean="0"/>
              <a:t> </a:t>
            </a:r>
            <a:r>
              <a:rPr lang="en-GB" sz="2000" dirty="0" err="1"/>
              <a:t>peamised</a:t>
            </a:r>
            <a:r>
              <a:rPr lang="en-GB" sz="2000" dirty="0"/>
              <a:t> </a:t>
            </a:r>
            <a:r>
              <a:rPr lang="en-GB" sz="2000" dirty="0" err="1"/>
              <a:t>sidusrühmad</a:t>
            </a:r>
            <a:r>
              <a:rPr lang="en-GB" sz="2000" dirty="0"/>
              <a:t>, </a:t>
            </a:r>
            <a:r>
              <a:rPr lang="en-GB" sz="2000" dirty="0" err="1"/>
              <a:t>näiteks</a:t>
            </a:r>
            <a:r>
              <a:rPr lang="en-GB" sz="2000" dirty="0"/>
              <a:t> </a:t>
            </a:r>
            <a:r>
              <a:rPr lang="en-GB" sz="2000" dirty="0" err="1"/>
              <a:t>meeskonnaliikmed</a:t>
            </a:r>
            <a:r>
              <a:rPr lang="en-GB" sz="2000" dirty="0"/>
              <a:t>, </a:t>
            </a:r>
            <a:r>
              <a:rPr lang="en-GB" sz="2000" dirty="0" err="1"/>
              <a:t>personaliosakonna</a:t>
            </a:r>
            <a:r>
              <a:rPr lang="en-GB" sz="2000" dirty="0"/>
              <a:t> </a:t>
            </a:r>
            <a:r>
              <a:rPr lang="en-GB" sz="2000" dirty="0" err="1" smtClean="0"/>
              <a:t>esindajad</a:t>
            </a:r>
            <a:r>
              <a:rPr lang="en-GB" sz="2000" dirty="0" smtClean="0"/>
              <a:t> </a:t>
            </a:r>
            <a:r>
              <a:rPr lang="en-GB" sz="2000" dirty="0" err="1"/>
              <a:t>ja</a:t>
            </a:r>
            <a:r>
              <a:rPr lang="en-GB" sz="2000" dirty="0"/>
              <a:t> </a:t>
            </a:r>
            <a:r>
              <a:rPr lang="en-GB" sz="2000" dirty="0" err="1"/>
              <a:t>juhid</a:t>
            </a:r>
            <a:r>
              <a:rPr lang="en-GB" sz="2000" dirty="0"/>
              <a:t>, et </a:t>
            </a:r>
            <a:r>
              <a:rPr lang="en-GB" sz="2000" dirty="0" err="1"/>
              <a:t>saada</a:t>
            </a:r>
            <a:r>
              <a:rPr lang="en-GB" sz="2000" dirty="0"/>
              <a:t> </a:t>
            </a:r>
            <a:r>
              <a:rPr lang="en-GB" sz="2000" dirty="0" err="1"/>
              <a:t>nõusolek</a:t>
            </a:r>
            <a:r>
              <a:rPr lang="en-GB" sz="2000" dirty="0"/>
              <a:t> </a:t>
            </a:r>
            <a:r>
              <a:rPr lang="en-GB" sz="2000" dirty="0" err="1"/>
              <a:t>ja</a:t>
            </a:r>
            <a:r>
              <a:rPr lang="en-GB" sz="2000" dirty="0"/>
              <a:t> </a:t>
            </a:r>
            <a:r>
              <a:rPr lang="en-GB" sz="2000" dirty="0" err="1"/>
              <a:t>toetus</a:t>
            </a:r>
            <a:r>
              <a:rPr lang="en-GB" sz="2000" dirty="0" smtClean="0"/>
              <a:t>.</a:t>
            </a:r>
          </a:p>
          <a:p>
            <a:pPr marL="342900" lvl="0" indent="-342900">
              <a:spcBef>
                <a:spcPts val="0"/>
              </a:spcBef>
              <a:buFontTx/>
              <a:buChar char="-"/>
            </a:pPr>
            <a:r>
              <a:rPr lang="en-GB" sz="2000" dirty="0" err="1" smtClean="0"/>
              <a:t>Jälgige</a:t>
            </a:r>
            <a:r>
              <a:rPr lang="en-GB" sz="2000" dirty="0" smtClean="0"/>
              <a:t> </a:t>
            </a:r>
            <a:r>
              <a:rPr lang="en-GB" sz="2000" dirty="0" err="1"/>
              <a:t>regulaarselt</a:t>
            </a:r>
            <a:r>
              <a:rPr lang="en-GB" sz="2000" dirty="0"/>
              <a:t> </a:t>
            </a:r>
            <a:r>
              <a:rPr lang="en-GB" sz="2000" dirty="0" err="1"/>
              <a:t>edusamme</a:t>
            </a:r>
            <a:r>
              <a:rPr lang="en-GB" sz="2000" dirty="0"/>
              <a:t> </a:t>
            </a:r>
            <a:r>
              <a:rPr lang="en-GB" sz="2000" dirty="0" err="1"/>
              <a:t>ja</a:t>
            </a:r>
            <a:r>
              <a:rPr lang="en-GB" sz="2000" dirty="0"/>
              <a:t> </a:t>
            </a:r>
            <a:r>
              <a:rPr lang="en-GB" sz="2000" dirty="0" err="1"/>
              <a:t>hinnake</a:t>
            </a:r>
            <a:r>
              <a:rPr lang="en-GB" sz="2000" dirty="0"/>
              <a:t> </a:t>
            </a:r>
            <a:r>
              <a:rPr lang="en-GB" sz="2000" dirty="0" err="1"/>
              <a:t>rakendatud</a:t>
            </a:r>
            <a:r>
              <a:rPr lang="en-GB" sz="2000" dirty="0"/>
              <a:t> </a:t>
            </a:r>
            <a:r>
              <a:rPr lang="en-GB" sz="2000" dirty="0" err="1"/>
              <a:t>algatuste</a:t>
            </a:r>
            <a:r>
              <a:rPr lang="en-GB" sz="2000" dirty="0"/>
              <a:t> </a:t>
            </a:r>
            <a:r>
              <a:rPr lang="en-GB" sz="2000" dirty="0" err="1"/>
              <a:t>tõhusust</a:t>
            </a:r>
            <a:r>
              <a:rPr lang="en-GB" sz="2000" dirty="0" smtClean="0"/>
              <a:t>.</a:t>
            </a:r>
          </a:p>
          <a:p>
            <a:pPr marL="342900" lvl="0" indent="-342900">
              <a:spcBef>
                <a:spcPts val="0"/>
              </a:spcBef>
              <a:buFontTx/>
              <a:buChar char="-"/>
            </a:pPr>
            <a:r>
              <a:rPr lang="en-GB" sz="2000" dirty="0" err="1" smtClean="0"/>
              <a:t>Koguge</a:t>
            </a:r>
            <a:r>
              <a:rPr lang="en-GB" sz="2000" dirty="0" smtClean="0"/>
              <a:t> </a:t>
            </a:r>
            <a:r>
              <a:rPr lang="en-GB" sz="2000" dirty="0" err="1" smtClean="0"/>
              <a:t>tagasisidet</a:t>
            </a:r>
            <a:r>
              <a:rPr lang="en-GB" sz="2000" dirty="0" smtClean="0"/>
              <a:t>, </a:t>
            </a:r>
            <a:r>
              <a:rPr lang="en-GB" sz="2000" dirty="0" err="1" smtClean="0"/>
              <a:t>tehke</a:t>
            </a:r>
            <a:r>
              <a:rPr lang="en-GB" sz="2000" dirty="0" smtClean="0"/>
              <a:t> </a:t>
            </a:r>
            <a:r>
              <a:rPr lang="en-GB" sz="2000" dirty="0" err="1" smtClean="0"/>
              <a:t>andmete</a:t>
            </a:r>
            <a:r>
              <a:rPr lang="en-GB" sz="2000" dirty="0" smtClean="0"/>
              <a:t> </a:t>
            </a:r>
            <a:r>
              <a:rPr lang="en-GB" sz="2000" dirty="0" err="1"/>
              <a:t>ja</a:t>
            </a:r>
            <a:r>
              <a:rPr lang="en-GB" sz="2000" dirty="0"/>
              <a:t> </a:t>
            </a:r>
            <a:r>
              <a:rPr lang="en-GB" sz="2000" dirty="0" err="1"/>
              <a:t>muutuvate</a:t>
            </a:r>
            <a:r>
              <a:rPr lang="en-GB" sz="2000" dirty="0"/>
              <a:t> </a:t>
            </a:r>
            <a:r>
              <a:rPr lang="en-GB" sz="2000" dirty="0" err="1"/>
              <a:t>vajaduste</a:t>
            </a:r>
            <a:r>
              <a:rPr lang="en-GB" sz="2000" dirty="0"/>
              <a:t> </a:t>
            </a:r>
            <a:r>
              <a:rPr lang="en-GB" sz="2000" dirty="0" err="1"/>
              <a:t>põhjal</a:t>
            </a:r>
            <a:r>
              <a:rPr lang="en-GB" sz="2000" dirty="0"/>
              <a:t> </a:t>
            </a:r>
            <a:r>
              <a:rPr lang="en-GB" sz="2000" dirty="0" err="1"/>
              <a:t>vajalikke</a:t>
            </a:r>
            <a:r>
              <a:rPr lang="en-GB" sz="2000" dirty="0"/>
              <a:t> </a:t>
            </a:r>
            <a:r>
              <a:rPr lang="en-GB" sz="2000" dirty="0" err="1"/>
              <a:t>kohandusi</a:t>
            </a:r>
            <a:r>
              <a:rPr lang="en-GB" sz="2000" dirty="0"/>
              <a:t>.</a:t>
            </a:r>
          </a:p>
        </p:txBody>
      </p:sp>
      <p:sp>
        <p:nvSpPr>
          <p:cNvPr id="3" name="Text Placeholder 2">
            <a:extLst>
              <a:ext uri="{FF2B5EF4-FFF2-40B4-BE49-F238E27FC236}">
                <a16:creationId xmlns:a16="http://schemas.microsoft.com/office/drawing/2014/main" id="{2F23771F-95D1-25A6-B13A-15D420F13B38}"/>
              </a:ext>
            </a:extLst>
          </p:cNvPr>
          <p:cNvSpPr>
            <a:spLocks noGrp="1"/>
          </p:cNvSpPr>
          <p:nvPr>
            <p:ph type="body" idx="2"/>
          </p:nvPr>
        </p:nvSpPr>
        <p:spPr>
          <a:xfrm>
            <a:off x="700779" y="58634"/>
            <a:ext cx="6360421" cy="1299974"/>
          </a:xfrm>
        </p:spPr>
        <p:txBody>
          <a:bodyPr>
            <a:normAutofit fontScale="92500" lnSpcReduction="20000"/>
          </a:bodyPr>
          <a:lstStyle/>
          <a:p>
            <a:r>
              <a:rPr lang="fi-FI" dirty="0"/>
              <a:t>Mitmekesisuse ja kaasamise edendamise kava väljatöötamine</a:t>
            </a:r>
            <a:endParaRPr lang="en-GB" dirty="0"/>
          </a:p>
        </p:txBody>
      </p:sp>
      <p:pic>
        <p:nvPicPr>
          <p:cNvPr id="6" name="Picture Placeholder 5">
            <a:extLst>
              <a:ext uri="{FF2B5EF4-FFF2-40B4-BE49-F238E27FC236}">
                <a16:creationId xmlns:a16="http://schemas.microsoft.com/office/drawing/2014/main" id="{381703DD-3987-5580-9549-A40E15487A1A}"/>
              </a:ext>
            </a:extLst>
          </p:cNvPr>
          <p:cNvPicPr>
            <a:picLocks noGrp="1" noChangeAspect="1"/>
          </p:cNvPicPr>
          <p:nvPr>
            <p:ph type="pic" idx="3"/>
          </p:nvPr>
        </p:nvPicPr>
        <p:blipFill>
          <a:blip r:embed="rId2"/>
          <a:srcRect l="6295" r="6295"/>
          <a:stretch>
            <a:fillRect/>
          </a:stretch>
        </p:blipFill>
        <p:spPr/>
      </p:pic>
    </p:spTree>
    <p:extLst>
      <p:ext uri="{BB962C8B-B14F-4D97-AF65-F5344CB8AC3E}">
        <p14:creationId xmlns:p14="http://schemas.microsoft.com/office/powerpoint/2010/main" val="52699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4FDF4F-6086-319A-BA6C-E66A49779296}"/>
              </a:ext>
            </a:extLst>
          </p:cNvPr>
          <p:cNvSpPr>
            <a:spLocks noGrp="1"/>
          </p:cNvSpPr>
          <p:nvPr>
            <p:ph type="body" idx="1"/>
          </p:nvPr>
        </p:nvSpPr>
        <p:spPr/>
        <p:txBody>
          <a:bodyPr/>
          <a:lstStyle/>
          <a:p>
            <a:pPr marL="228600" indent="0"/>
            <a:r>
              <a:rPr lang="en-GB" dirty="0" err="1"/>
              <a:t>Üllatav</a:t>
            </a:r>
            <a:r>
              <a:rPr lang="en-GB" dirty="0"/>
              <a:t> </a:t>
            </a:r>
            <a:r>
              <a:rPr lang="en-GB" dirty="0" err="1"/>
              <a:t>lahendus</a:t>
            </a:r>
            <a:r>
              <a:rPr lang="en-GB" dirty="0"/>
              <a:t> </a:t>
            </a:r>
            <a:r>
              <a:rPr lang="en-GB" dirty="0" err="1"/>
              <a:t>töökoha</a:t>
            </a:r>
            <a:r>
              <a:rPr lang="en-GB" dirty="0"/>
              <a:t> </a:t>
            </a:r>
            <a:r>
              <a:rPr lang="en-GB" dirty="0" err="1" smtClean="0"/>
              <a:t>mitmekesisusele</a:t>
            </a:r>
            <a:r>
              <a:rPr lang="en-GB" dirty="0" smtClean="0"/>
              <a:t> | </a:t>
            </a:r>
            <a:r>
              <a:rPr lang="en-GB" dirty="0"/>
              <a:t>Arwa </a:t>
            </a:r>
            <a:r>
              <a:rPr lang="en-GB" dirty="0" err="1"/>
              <a:t>Mahdawi</a:t>
            </a:r>
            <a:r>
              <a:rPr lang="en-GB" dirty="0"/>
              <a:t> | </a:t>
            </a:r>
            <a:r>
              <a:rPr lang="en-GB" dirty="0" err="1"/>
              <a:t>TEDxHamburg</a:t>
            </a:r>
            <a:endParaRPr lang="en-GB" dirty="0"/>
          </a:p>
          <a:p>
            <a:pPr marL="571500" indent="-342900">
              <a:buFont typeface="Arial" panose="020B0604020202020204" pitchFamily="34" charset="0"/>
              <a:buChar char="•"/>
            </a:pPr>
            <a:endParaRPr lang="en-GB" dirty="0"/>
          </a:p>
          <a:p>
            <a:r>
              <a:rPr lang="en-GB" sz="3200" dirty="0" err="1" smtClean="0"/>
              <a:t>Kliki</a:t>
            </a:r>
            <a:r>
              <a:rPr lang="en-GB" sz="3200" dirty="0" smtClean="0"/>
              <a:t> </a:t>
            </a:r>
            <a:r>
              <a:rPr lang="en-GB" sz="3200" b="1" dirty="0">
                <a:solidFill>
                  <a:srgbClr val="8A4199"/>
                </a:solidFill>
                <a:hlinkClick r:id="rId2">
                  <a:extLst>
                    <a:ext uri="{A12FA001-AC4F-418D-AE19-62706E023703}">
                      <ahyp:hlinkClr xmlns="" xmlns:ahyp="http://schemas.microsoft.com/office/drawing/2018/hyperlinkcolor" val="tx"/>
                    </a:ext>
                  </a:extLst>
                </a:hlinkClick>
              </a:rPr>
              <a:t>HERE</a:t>
            </a:r>
            <a:r>
              <a:rPr lang="en-GB" sz="3200" dirty="0"/>
              <a:t> </a:t>
            </a:r>
          </a:p>
        </p:txBody>
      </p:sp>
      <p:sp>
        <p:nvSpPr>
          <p:cNvPr id="3" name="Text Placeholder 2">
            <a:extLst>
              <a:ext uri="{FF2B5EF4-FFF2-40B4-BE49-F238E27FC236}">
                <a16:creationId xmlns:a16="http://schemas.microsoft.com/office/drawing/2014/main" id="{A859825A-5C53-2436-1A97-D29018416488}"/>
              </a:ext>
            </a:extLst>
          </p:cNvPr>
          <p:cNvSpPr>
            <a:spLocks noGrp="1"/>
          </p:cNvSpPr>
          <p:nvPr>
            <p:ph type="body" idx="2"/>
          </p:nvPr>
        </p:nvSpPr>
        <p:spPr>
          <a:xfrm>
            <a:off x="712630" y="495858"/>
            <a:ext cx="5383370" cy="1266305"/>
          </a:xfrm>
        </p:spPr>
        <p:txBody>
          <a:bodyPr>
            <a:normAutofit/>
          </a:bodyPr>
          <a:lstStyle/>
          <a:p>
            <a:r>
              <a:rPr lang="en-GB" sz="4800" dirty="0" err="1" smtClean="0"/>
              <a:t>Tegevus</a:t>
            </a:r>
            <a:r>
              <a:rPr lang="en-GB" sz="4800" dirty="0" smtClean="0"/>
              <a:t>: </a:t>
            </a:r>
            <a:r>
              <a:rPr lang="en-GB" sz="4800" dirty="0" err="1" smtClean="0"/>
              <a:t>vaata</a:t>
            </a:r>
            <a:r>
              <a:rPr lang="en-GB" sz="4800" dirty="0" smtClean="0"/>
              <a:t>!</a:t>
            </a:r>
            <a:endParaRPr lang="en-GB" sz="4800" dirty="0"/>
          </a:p>
        </p:txBody>
      </p:sp>
      <p:pic>
        <p:nvPicPr>
          <p:cNvPr id="6" name="Picture Placeholder 5">
            <a:extLst>
              <a:ext uri="{FF2B5EF4-FFF2-40B4-BE49-F238E27FC236}">
                <a16:creationId xmlns:a16="http://schemas.microsoft.com/office/drawing/2014/main" id="{644D8DD0-66AA-0B61-B975-38456389F39A}"/>
              </a:ext>
            </a:extLst>
          </p:cNvPr>
          <p:cNvPicPr>
            <a:picLocks noGrp="1" noChangeAspect="1"/>
          </p:cNvPicPr>
          <p:nvPr>
            <p:ph type="pic" idx="3"/>
          </p:nvPr>
        </p:nvPicPr>
        <p:blipFill>
          <a:blip r:embed="rId3"/>
          <a:srcRect l="6623" r="6623"/>
          <a:stretch/>
        </p:blipFill>
        <p:spPr/>
      </p:pic>
    </p:spTree>
    <p:extLst>
      <p:ext uri="{BB962C8B-B14F-4D97-AF65-F5344CB8AC3E}">
        <p14:creationId xmlns:p14="http://schemas.microsoft.com/office/powerpoint/2010/main" val="109811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EBF3EDC-FAB8-F970-D280-01F2F1DFCA2E}"/>
              </a:ext>
            </a:extLst>
          </p:cNvPr>
          <p:cNvPicPr>
            <a:picLocks noGrp="1" noChangeAspect="1"/>
          </p:cNvPicPr>
          <p:nvPr>
            <p:ph type="pic" idx="2"/>
          </p:nvPr>
        </p:nvPicPr>
        <p:blipFill>
          <a:blip r:embed="rId2"/>
          <a:srcRect l="30460" r="30460"/>
          <a:stretch/>
        </p:blipFill>
        <p:spPr/>
      </p:pic>
      <p:sp>
        <p:nvSpPr>
          <p:cNvPr id="3" name="Text Placeholder 2">
            <a:extLst>
              <a:ext uri="{FF2B5EF4-FFF2-40B4-BE49-F238E27FC236}">
                <a16:creationId xmlns:a16="http://schemas.microsoft.com/office/drawing/2014/main" id="{5AD9A2A9-114B-98BE-454F-5036A2CD7F5B}"/>
              </a:ext>
            </a:extLst>
          </p:cNvPr>
          <p:cNvSpPr>
            <a:spLocks noGrp="1"/>
          </p:cNvSpPr>
          <p:nvPr>
            <p:ph type="body" idx="1"/>
          </p:nvPr>
        </p:nvSpPr>
        <p:spPr/>
        <p:txBody>
          <a:bodyPr/>
          <a:lstStyle/>
          <a:p>
            <a:r>
              <a:rPr lang="en-GB" dirty="0" err="1"/>
              <a:t>Töökoha</a:t>
            </a:r>
            <a:r>
              <a:rPr lang="en-GB" dirty="0"/>
              <a:t> </a:t>
            </a:r>
            <a:r>
              <a:rPr lang="en-GB" dirty="0" err="1"/>
              <a:t>mitmekesisuse</a:t>
            </a:r>
            <a:r>
              <a:rPr lang="en-GB" dirty="0"/>
              <a:t> </a:t>
            </a:r>
            <a:r>
              <a:rPr lang="en-GB" dirty="0" err="1"/>
              <a:t>ja</a:t>
            </a:r>
            <a:r>
              <a:rPr lang="en-GB" dirty="0"/>
              <a:t> </a:t>
            </a:r>
            <a:r>
              <a:rPr lang="en-GB" dirty="0" err="1"/>
              <a:t>kaasamise</a:t>
            </a:r>
            <a:r>
              <a:rPr lang="en-GB" dirty="0"/>
              <a:t> </a:t>
            </a:r>
            <a:r>
              <a:rPr lang="en-GB" dirty="0" err="1" smtClean="0"/>
              <a:t>takistused</a:t>
            </a:r>
            <a:endParaRPr lang="en-GB" dirty="0" smtClean="0"/>
          </a:p>
          <a:p>
            <a:r>
              <a:rPr lang="en-GB" dirty="0" smtClean="0"/>
              <a:t>See </a:t>
            </a:r>
            <a:r>
              <a:rPr lang="en-GB" dirty="0"/>
              <a:t>video </a:t>
            </a:r>
            <a:r>
              <a:rPr lang="en-GB" dirty="0" err="1" smtClean="0"/>
              <a:t>uurib</a:t>
            </a:r>
            <a:r>
              <a:rPr lang="en-GB" dirty="0" smtClean="0"/>
              <a:t> </a:t>
            </a:r>
            <a:r>
              <a:rPr lang="en-GB" dirty="0" err="1" smtClean="0"/>
              <a:t>takistusi</a:t>
            </a:r>
            <a:r>
              <a:rPr lang="en-GB" dirty="0"/>
              <a:t>, </a:t>
            </a:r>
            <a:r>
              <a:rPr lang="en-GB" dirty="0" err="1"/>
              <a:t>mis</a:t>
            </a:r>
            <a:r>
              <a:rPr lang="en-GB" dirty="0"/>
              <a:t> </a:t>
            </a:r>
            <a:r>
              <a:rPr lang="en-GB" dirty="0" err="1" smtClean="0"/>
              <a:t>segavad</a:t>
            </a:r>
            <a:r>
              <a:rPr lang="en-GB" dirty="0" smtClean="0"/>
              <a:t> </a:t>
            </a:r>
            <a:r>
              <a:rPr lang="en-GB" dirty="0" err="1" smtClean="0"/>
              <a:t>mitmekesisusega</a:t>
            </a:r>
            <a:r>
              <a:rPr lang="en-GB" dirty="0" smtClean="0"/>
              <a:t> </a:t>
            </a:r>
            <a:r>
              <a:rPr lang="en-GB" dirty="0" err="1" smtClean="0"/>
              <a:t>arvestamist</a:t>
            </a:r>
            <a:r>
              <a:rPr lang="en-GB" dirty="0" smtClean="0"/>
              <a:t> </a:t>
            </a:r>
            <a:r>
              <a:rPr lang="en-GB" dirty="0" err="1"/>
              <a:t>ja</a:t>
            </a:r>
            <a:r>
              <a:rPr lang="en-GB" dirty="0"/>
              <a:t> </a:t>
            </a:r>
            <a:r>
              <a:rPr lang="en-GB" dirty="0" err="1"/>
              <a:t>kaasamist</a:t>
            </a:r>
            <a:r>
              <a:rPr lang="en-GB" dirty="0"/>
              <a:t> </a:t>
            </a:r>
            <a:r>
              <a:rPr lang="en-GB" dirty="0" err="1"/>
              <a:t>töökohal</a:t>
            </a:r>
            <a:r>
              <a:rPr lang="en-GB" dirty="0"/>
              <a:t>.</a:t>
            </a:r>
            <a:endParaRPr lang="en-GB" sz="2400" dirty="0"/>
          </a:p>
          <a:p>
            <a:r>
              <a:rPr lang="en-GB" sz="3600" dirty="0" err="1" smtClean="0"/>
              <a:t>Kliki</a:t>
            </a:r>
            <a:r>
              <a:rPr lang="en-GB" sz="3600" dirty="0" smtClean="0"/>
              <a:t> </a:t>
            </a:r>
            <a:r>
              <a:rPr lang="en-GB" sz="3600" b="1" dirty="0" smtClean="0">
                <a:solidFill>
                  <a:srgbClr val="8A4199"/>
                </a:solidFill>
                <a:hlinkClick r:id="rId3">
                  <a:extLst>
                    <a:ext uri="{A12FA001-AC4F-418D-AE19-62706E023703}">
                      <ahyp:hlinkClr xmlns="" xmlns:ahyp="http://schemas.microsoft.com/office/drawing/2018/hyperlinkcolor" val="tx"/>
                    </a:ext>
                  </a:extLst>
                </a:hlinkClick>
              </a:rPr>
              <a:t>HERE</a:t>
            </a:r>
            <a:endParaRPr lang="en-GB" sz="3600" dirty="0"/>
          </a:p>
          <a:p>
            <a:endParaRPr lang="en-GB" dirty="0"/>
          </a:p>
        </p:txBody>
      </p:sp>
      <p:sp>
        <p:nvSpPr>
          <p:cNvPr id="4" name="Text Placeholder 3">
            <a:extLst>
              <a:ext uri="{FF2B5EF4-FFF2-40B4-BE49-F238E27FC236}">
                <a16:creationId xmlns:a16="http://schemas.microsoft.com/office/drawing/2014/main" id="{991BE308-FDD6-5B18-9B59-5B83832A4E7A}"/>
              </a:ext>
            </a:extLst>
          </p:cNvPr>
          <p:cNvSpPr>
            <a:spLocks noGrp="1"/>
          </p:cNvSpPr>
          <p:nvPr>
            <p:ph type="body" idx="3"/>
          </p:nvPr>
        </p:nvSpPr>
        <p:spPr/>
        <p:txBody>
          <a:bodyPr>
            <a:normAutofit/>
          </a:bodyPr>
          <a:lstStyle/>
          <a:p>
            <a:r>
              <a:rPr lang="en-GB" sz="4800" dirty="0" err="1"/>
              <a:t>Tegevus</a:t>
            </a:r>
            <a:r>
              <a:rPr lang="en-GB" sz="4800" dirty="0"/>
              <a:t>: </a:t>
            </a:r>
            <a:r>
              <a:rPr lang="en-GB" sz="4800" dirty="0" err="1"/>
              <a:t>vaata</a:t>
            </a:r>
            <a:r>
              <a:rPr lang="en-GB" sz="4800" dirty="0"/>
              <a:t>!</a:t>
            </a:r>
          </a:p>
        </p:txBody>
      </p:sp>
    </p:spTree>
    <p:extLst>
      <p:ext uri="{BB962C8B-B14F-4D97-AF65-F5344CB8AC3E}">
        <p14:creationId xmlns:p14="http://schemas.microsoft.com/office/powerpoint/2010/main" val="353406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txBox="1">
            <a:spLocks noGrp="1"/>
          </p:cNvSpPr>
          <p:nvPr>
            <p:ph type="body" idx="1"/>
          </p:nvPr>
        </p:nvSpPr>
        <p:spPr>
          <a:xfrm>
            <a:off x="473136" y="2561580"/>
            <a:ext cx="8847327" cy="375557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00000"/>
              </a:lnSpc>
              <a:spcBef>
                <a:spcPts val="0"/>
              </a:spcBef>
              <a:spcAft>
                <a:spcPts val="0"/>
              </a:spcAft>
              <a:buClr>
                <a:schemeClr val="lt1"/>
              </a:buClr>
              <a:buSzPct val="99099"/>
              <a:buNone/>
            </a:pPr>
            <a:r>
              <a:rPr lang="en-US" sz="2400" dirty="0" err="1" smtClean="0"/>
              <a:t>Vaata</a:t>
            </a:r>
            <a:r>
              <a:rPr lang="en-US" sz="2400" dirty="0" smtClean="0"/>
              <a:t> projectbalance.eu </a:t>
            </a:r>
            <a:r>
              <a:rPr lang="en-US" sz="2400" dirty="0" smtClean="0"/>
              <a:t>Knowledge </a:t>
            </a:r>
            <a:r>
              <a:rPr lang="en-US" sz="2400" dirty="0"/>
              <a:t>Base:</a:t>
            </a:r>
            <a:endParaRPr dirty="0"/>
          </a:p>
          <a:p>
            <a:pPr marL="342900" lvl="0" indent="-342900" algn="just">
              <a:lnSpc>
                <a:spcPct val="100000"/>
              </a:lnSpc>
              <a:spcBef>
                <a:spcPts val="0"/>
              </a:spcBef>
              <a:buSzPct val="99099"/>
              <a:buFont typeface="Arial"/>
              <a:buChar char="•"/>
            </a:pPr>
            <a:r>
              <a:rPr lang="fi-FI" sz="2400" dirty="0" smtClean="0"/>
              <a:t>Soolise </a:t>
            </a:r>
            <a:r>
              <a:rPr lang="fi-FI" sz="2400" dirty="0"/>
              <a:t>võrdõiguslikkuse ja võrdse kohtlemise </a:t>
            </a:r>
            <a:r>
              <a:rPr lang="fi-FI" sz="2400" dirty="0" smtClean="0"/>
              <a:t>volinik</a:t>
            </a:r>
          </a:p>
          <a:p>
            <a:pPr marL="0" lvl="0" indent="0" algn="just">
              <a:lnSpc>
                <a:spcPct val="100000"/>
              </a:lnSpc>
              <a:spcBef>
                <a:spcPts val="0"/>
              </a:spcBef>
              <a:buSzPct val="99099"/>
            </a:pPr>
            <a:r>
              <a:rPr lang="en-US" sz="2400" u="sng" dirty="0" smtClean="0">
                <a:solidFill>
                  <a:schemeClr val="hlink"/>
                </a:solidFill>
                <a:hlinkClick r:id="rId3"/>
              </a:rPr>
              <a:t>https</a:t>
            </a:r>
            <a:r>
              <a:rPr lang="en-US" sz="2400" u="sng" dirty="0">
                <a:solidFill>
                  <a:schemeClr val="hlink"/>
                </a:solidFill>
                <a:hlinkClick r:id="rId3"/>
              </a:rPr>
              <a:t>://volinik.ee/wp-content/uploads/2021/05/checklist.pdf</a:t>
            </a:r>
            <a:endParaRPr dirty="0"/>
          </a:p>
          <a:p>
            <a:pPr marL="0" lvl="0" indent="0" algn="just" rtl="0">
              <a:lnSpc>
                <a:spcPct val="100000"/>
              </a:lnSpc>
              <a:spcBef>
                <a:spcPts val="0"/>
              </a:spcBef>
              <a:spcAft>
                <a:spcPts val="0"/>
              </a:spcAft>
              <a:buClr>
                <a:schemeClr val="lt1"/>
              </a:buClr>
              <a:buSzPct val="99099"/>
              <a:buNone/>
            </a:pPr>
            <a:endParaRPr sz="2400" dirty="0"/>
          </a:p>
          <a:p>
            <a:pPr marL="342900" lvl="0" indent="-342900" algn="just" rtl="0">
              <a:lnSpc>
                <a:spcPct val="100000"/>
              </a:lnSpc>
              <a:spcBef>
                <a:spcPts val="0"/>
              </a:spcBef>
              <a:spcAft>
                <a:spcPts val="0"/>
              </a:spcAft>
              <a:buClr>
                <a:schemeClr val="lt1"/>
              </a:buClr>
              <a:buSzPct val="99099"/>
              <a:buFont typeface="Arial"/>
              <a:buChar char="•"/>
            </a:pPr>
            <a:r>
              <a:rPr lang="en-US" sz="2400" dirty="0" err="1" smtClean="0"/>
              <a:t>Eesti</a:t>
            </a:r>
            <a:r>
              <a:rPr lang="en-US" sz="2400" dirty="0" smtClean="0"/>
              <a:t> </a:t>
            </a:r>
            <a:r>
              <a:rPr lang="en-US" sz="2400" dirty="0" err="1"/>
              <a:t>I</a:t>
            </a:r>
            <a:r>
              <a:rPr lang="en-US" sz="2400" dirty="0" err="1" smtClean="0"/>
              <a:t>nimõiguste</a:t>
            </a:r>
            <a:r>
              <a:rPr lang="en-US" sz="2400" dirty="0" smtClean="0"/>
              <a:t> </a:t>
            </a:r>
            <a:r>
              <a:rPr lang="en-US" sz="2400" dirty="0" err="1" smtClean="0"/>
              <a:t>keskus</a:t>
            </a:r>
            <a:r>
              <a:rPr lang="en-US" sz="2400" dirty="0" smtClean="0"/>
              <a:t>, </a:t>
            </a:r>
            <a:r>
              <a:rPr lang="en-US" sz="2400" dirty="0"/>
              <a:t>Aga Khan Foundation (Portugal) </a:t>
            </a:r>
            <a:r>
              <a:rPr lang="en-US" sz="2400" dirty="0" smtClean="0"/>
              <a:t>ja</a:t>
            </a:r>
            <a:r>
              <a:rPr lang="en-US" sz="2400" dirty="0" smtClean="0"/>
              <a:t> </a:t>
            </a:r>
            <a:r>
              <a:rPr lang="en-US" sz="2400" dirty="0"/>
              <a:t>Equality Strategies (</a:t>
            </a:r>
            <a:r>
              <a:rPr lang="en-US" sz="2400" dirty="0" err="1" smtClean="0"/>
              <a:t>Iirimaa</a:t>
            </a:r>
            <a:r>
              <a:rPr lang="en-US" sz="2400" dirty="0" smtClean="0"/>
              <a:t>)</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4"/>
              </a:rPr>
              <a:t>https://humanrights.ee/app/uploads/2021/08/DI-in-times-of-crisis-guide.pdf</a:t>
            </a:r>
            <a:r>
              <a:rPr lang="en-US" sz="2400" dirty="0"/>
              <a:t> </a:t>
            </a:r>
            <a:endParaRPr dirty="0"/>
          </a:p>
          <a:p>
            <a:pPr marL="0" lvl="0" indent="0" algn="just" rtl="0">
              <a:lnSpc>
                <a:spcPct val="100000"/>
              </a:lnSpc>
              <a:spcBef>
                <a:spcPts val="0"/>
              </a:spcBef>
              <a:spcAft>
                <a:spcPts val="0"/>
              </a:spcAft>
              <a:buClr>
                <a:schemeClr val="lt1"/>
              </a:buClr>
              <a:buSzPct val="99099"/>
              <a:buNone/>
            </a:pPr>
            <a:endParaRPr sz="2400" dirty="0"/>
          </a:p>
          <a:p>
            <a:pPr marL="0" lvl="0" indent="0" algn="just" rtl="0">
              <a:lnSpc>
                <a:spcPct val="100000"/>
              </a:lnSpc>
              <a:spcBef>
                <a:spcPts val="0"/>
              </a:spcBef>
              <a:spcAft>
                <a:spcPts val="0"/>
              </a:spcAft>
              <a:buClr>
                <a:schemeClr val="lt1"/>
              </a:buClr>
              <a:buSzPct val="99099"/>
              <a:buNone/>
            </a:pPr>
            <a:r>
              <a:rPr lang="en-US" sz="2400" dirty="0"/>
              <a:t>https://www.tooelu.ee/et/uudised/216/valminud-juhend-tooandjatele-</a:t>
            </a:r>
            <a:endParaRPr dirty="0"/>
          </a:p>
          <a:p>
            <a:pPr marL="0" lvl="0" indent="0" algn="just" rtl="0">
              <a:lnSpc>
                <a:spcPct val="100000"/>
              </a:lnSpc>
              <a:spcBef>
                <a:spcPts val="0"/>
              </a:spcBef>
              <a:spcAft>
                <a:spcPts val="0"/>
              </a:spcAft>
              <a:buClr>
                <a:schemeClr val="lt1"/>
              </a:buClr>
              <a:buSzPct val="99099"/>
              <a:buNone/>
            </a:pPr>
            <a:r>
              <a:rPr lang="en-US" sz="2400" dirty="0" err="1"/>
              <a:t>mitmekesisuse-juhtimisest-kriisiajal</a:t>
            </a:r>
            <a:r>
              <a:rPr lang="en-US" sz="2400" dirty="0"/>
              <a:t>  </a:t>
            </a:r>
            <a:endParaRPr dirty="0"/>
          </a:p>
          <a:p>
            <a:pPr marL="0" lvl="0" indent="0" algn="just" rtl="0">
              <a:lnSpc>
                <a:spcPct val="100000"/>
              </a:lnSpc>
              <a:spcBef>
                <a:spcPts val="0"/>
              </a:spcBef>
              <a:spcAft>
                <a:spcPts val="0"/>
              </a:spcAft>
              <a:buClr>
                <a:schemeClr val="lt1"/>
              </a:buClr>
              <a:buSzPct val="99099"/>
              <a:buNone/>
            </a:pPr>
            <a:endParaRPr sz="2400" dirty="0"/>
          </a:p>
        </p:txBody>
      </p:sp>
      <p:sp>
        <p:nvSpPr>
          <p:cNvPr id="362" name="Google Shape;362;p22"/>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err="1" smtClean="0"/>
              <a:t>Poliitika</a:t>
            </a:r>
            <a:r>
              <a:rPr lang="en-US" dirty="0" smtClean="0"/>
              <a:t> </a:t>
            </a:r>
            <a:r>
              <a:rPr lang="en-US" dirty="0" err="1" smtClean="0"/>
              <a:t>näiteid</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4200" b="1" dirty="0" err="1" smtClean="0"/>
              <a:t>Kokkuvõte</a:t>
            </a:r>
            <a:endParaRPr lang="en-GB" sz="4200" b="1" dirty="0"/>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04</a:t>
            </a:r>
          </a:p>
        </p:txBody>
      </p:sp>
    </p:spTree>
    <p:extLst>
      <p:ext uri="{BB962C8B-B14F-4D97-AF65-F5344CB8AC3E}">
        <p14:creationId xmlns:p14="http://schemas.microsoft.com/office/powerpoint/2010/main" val="111542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body" idx="1"/>
          </p:nvPr>
        </p:nvSpPr>
        <p:spPr>
          <a:xfrm>
            <a:off x="589935" y="600096"/>
            <a:ext cx="11098827" cy="2363930"/>
          </a:xfrm>
          <a:prstGeom prst="rect">
            <a:avLst/>
          </a:prstGeom>
          <a:solidFill>
            <a:schemeClr val="lt1"/>
          </a:solidFill>
          <a:ln w="76200" cap="flat" cmpd="tri">
            <a:noFill/>
            <a:prstDash val="solid"/>
            <a:round/>
            <a:headEnd type="none" w="sm" len="sm"/>
            <a:tailEnd type="none" w="sm" len="sm"/>
          </a:ln>
        </p:spPr>
        <p:txBody>
          <a:bodyPr spcFirstLastPara="1" wrap="square" lIns="91425" tIns="45700" rIns="91425" bIns="45700" anchor="t" anchorCtr="0">
            <a:normAutofit/>
          </a:bodyPr>
          <a:lstStyle/>
          <a:p>
            <a:pPr marL="0" lvl="0" indent="0" algn="ctr">
              <a:lnSpc>
                <a:spcPct val="107000"/>
              </a:lnSpc>
              <a:buSzPts val="1000"/>
            </a:pPr>
            <a:r>
              <a:rPr lang="en-US" sz="2000" b="1" dirty="0" err="1">
                <a:solidFill>
                  <a:srgbClr val="8A4199"/>
                </a:solidFill>
              </a:rPr>
              <a:t>Kaasava</a:t>
            </a:r>
            <a:r>
              <a:rPr lang="en-US" sz="2000" b="1" dirty="0">
                <a:solidFill>
                  <a:srgbClr val="8A4199"/>
                </a:solidFill>
              </a:rPr>
              <a:t> ja </a:t>
            </a:r>
            <a:r>
              <a:rPr lang="en-US" sz="2000" b="1" dirty="0" err="1">
                <a:solidFill>
                  <a:srgbClr val="8A4199"/>
                </a:solidFill>
              </a:rPr>
              <a:t>turvalise</a:t>
            </a:r>
            <a:r>
              <a:rPr lang="en-US" sz="2000" b="1" dirty="0">
                <a:solidFill>
                  <a:srgbClr val="8A4199"/>
                </a:solidFill>
              </a:rPr>
              <a:t> </a:t>
            </a:r>
            <a:r>
              <a:rPr lang="en-US" sz="2000" b="1" dirty="0" err="1">
                <a:solidFill>
                  <a:srgbClr val="8A4199"/>
                </a:solidFill>
              </a:rPr>
              <a:t>töökeskkonna</a:t>
            </a:r>
            <a:r>
              <a:rPr lang="en-US" sz="2000" b="1" dirty="0">
                <a:solidFill>
                  <a:srgbClr val="8A4199"/>
                </a:solidFill>
              </a:rPr>
              <a:t> </a:t>
            </a:r>
            <a:r>
              <a:rPr lang="en-US" sz="2000" b="1" dirty="0" err="1">
                <a:solidFill>
                  <a:srgbClr val="8A4199"/>
                </a:solidFill>
              </a:rPr>
              <a:t>loomine</a:t>
            </a:r>
            <a:r>
              <a:rPr lang="en-US" sz="2000" b="1" dirty="0">
                <a:solidFill>
                  <a:srgbClr val="8A4199"/>
                </a:solidFill>
              </a:rPr>
              <a:t>, </a:t>
            </a:r>
            <a:r>
              <a:rPr lang="en-US" sz="2000" b="1" dirty="0" err="1">
                <a:solidFill>
                  <a:srgbClr val="8A4199"/>
                </a:solidFill>
              </a:rPr>
              <a:t>mis</a:t>
            </a:r>
            <a:r>
              <a:rPr lang="en-US" sz="2000" b="1" dirty="0">
                <a:solidFill>
                  <a:srgbClr val="8A4199"/>
                </a:solidFill>
              </a:rPr>
              <a:t> </a:t>
            </a:r>
            <a:r>
              <a:rPr lang="en-US" sz="2000" b="1" dirty="0" err="1" smtClean="0">
                <a:solidFill>
                  <a:srgbClr val="8A4199"/>
                </a:solidFill>
              </a:rPr>
              <a:t>tähtsustab</a:t>
            </a:r>
            <a:r>
              <a:rPr lang="en-US" sz="2000" b="1" dirty="0" smtClean="0">
                <a:solidFill>
                  <a:srgbClr val="8A4199"/>
                </a:solidFill>
              </a:rPr>
              <a:t> </a:t>
            </a:r>
            <a:r>
              <a:rPr lang="en-US" sz="2000" b="1" dirty="0" err="1">
                <a:solidFill>
                  <a:srgbClr val="8A4199"/>
                </a:solidFill>
              </a:rPr>
              <a:t>mitmekesisust</a:t>
            </a:r>
            <a:r>
              <a:rPr lang="en-US" sz="2000" b="1" dirty="0">
                <a:solidFill>
                  <a:srgbClr val="8A4199"/>
                </a:solidFill>
              </a:rPr>
              <a:t>, </a:t>
            </a:r>
            <a:r>
              <a:rPr lang="en-US" sz="2000" b="1" dirty="0" err="1">
                <a:solidFill>
                  <a:srgbClr val="8A4199"/>
                </a:solidFill>
              </a:rPr>
              <a:t>soodustab</a:t>
            </a:r>
            <a:r>
              <a:rPr lang="en-US" sz="2000" b="1" dirty="0">
                <a:solidFill>
                  <a:srgbClr val="8A4199"/>
                </a:solidFill>
              </a:rPr>
              <a:t> </a:t>
            </a:r>
            <a:r>
              <a:rPr lang="en-US" sz="2000" b="1" dirty="0" err="1" smtClean="0">
                <a:solidFill>
                  <a:srgbClr val="8A4199"/>
                </a:solidFill>
              </a:rPr>
              <a:t>koostööd</a:t>
            </a:r>
            <a:r>
              <a:rPr lang="en-US" sz="2000" b="1" dirty="0" smtClean="0">
                <a:solidFill>
                  <a:srgbClr val="8A4199"/>
                </a:solidFill>
              </a:rPr>
              <a:t>, </a:t>
            </a:r>
            <a:r>
              <a:rPr lang="en-US" sz="2000" b="1" dirty="0">
                <a:solidFill>
                  <a:srgbClr val="8A4199"/>
                </a:solidFill>
              </a:rPr>
              <a:t>on </a:t>
            </a:r>
            <a:r>
              <a:rPr lang="en-US" sz="2000" b="1" dirty="0" err="1">
                <a:solidFill>
                  <a:srgbClr val="8A4199"/>
                </a:solidFill>
              </a:rPr>
              <a:t>oluline</a:t>
            </a:r>
            <a:r>
              <a:rPr lang="en-US" sz="2000" b="1" dirty="0">
                <a:solidFill>
                  <a:srgbClr val="8A4199"/>
                </a:solidFill>
              </a:rPr>
              <a:t> </a:t>
            </a:r>
            <a:r>
              <a:rPr lang="en-US" sz="2000" b="1" dirty="0" err="1">
                <a:solidFill>
                  <a:srgbClr val="8A4199"/>
                </a:solidFill>
              </a:rPr>
              <a:t>töö</a:t>
            </a:r>
            <a:r>
              <a:rPr lang="en-US" sz="2000" b="1" dirty="0">
                <a:solidFill>
                  <a:srgbClr val="8A4199"/>
                </a:solidFill>
              </a:rPr>
              <a:t>- ja </a:t>
            </a:r>
            <a:r>
              <a:rPr lang="en-US" sz="2000" b="1" dirty="0" err="1">
                <a:solidFill>
                  <a:srgbClr val="8A4199"/>
                </a:solidFill>
              </a:rPr>
              <a:t>eraelu</a:t>
            </a:r>
            <a:r>
              <a:rPr lang="en-US" sz="2000" b="1" dirty="0">
                <a:solidFill>
                  <a:srgbClr val="8A4199"/>
                </a:solidFill>
              </a:rPr>
              <a:t> </a:t>
            </a:r>
            <a:r>
              <a:rPr lang="en-US" sz="2000" b="1" dirty="0" err="1">
                <a:solidFill>
                  <a:srgbClr val="8A4199"/>
                </a:solidFill>
              </a:rPr>
              <a:t>tasakaalu</a:t>
            </a:r>
            <a:r>
              <a:rPr lang="en-US" sz="2000" b="1" dirty="0">
                <a:solidFill>
                  <a:srgbClr val="8A4199"/>
                </a:solidFill>
              </a:rPr>
              <a:t> </a:t>
            </a:r>
            <a:r>
              <a:rPr lang="en-US" sz="2000" b="1" dirty="0" err="1">
                <a:solidFill>
                  <a:srgbClr val="8A4199"/>
                </a:solidFill>
              </a:rPr>
              <a:t>edendamiseks</a:t>
            </a:r>
            <a:r>
              <a:rPr lang="en-US" sz="2000" b="1" dirty="0">
                <a:solidFill>
                  <a:srgbClr val="8A4199"/>
                </a:solidFill>
              </a:rPr>
              <a:t>. </a:t>
            </a:r>
            <a:r>
              <a:rPr lang="en-US" sz="2000" b="1" dirty="0" err="1">
                <a:solidFill>
                  <a:srgbClr val="8A4199"/>
                </a:solidFill>
              </a:rPr>
              <a:t>Oluline</a:t>
            </a:r>
            <a:r>
              <a:rPr lang="en-US" sz="2000" b="1" dirty="0">
                <a:solidFill>
                  <a:srgbClr val="8A4199"/>
                </a:solidFill>
              </a:rPr>
              <a:t> on </a:t>
            </a:r>
            <a:r>
              <a:rPr lang="en-US" sz="2000" b="1" dirty="0" err="1">
                <a:solidFill>
                  <a:srgbClr val="8A4199"/>
                </a:solidFill>
              </a:rPr>
              <a:t>tunnustada</a:t>
            </a:r>
            <a:r>
              <a:rPr lang="en-US" sz="2000" b="1" dirty="0">
                <a:solidFill>
                  <a:srgbClr val="8A4199"/>
                </a:solidFill>
              </a:rPr>
              <a:t> ja </a:t>
            </a:r>
            <a:r>
              <a:rPr lang="en-US" sz="2000" b="1" dirty="0" err="1">
                <a:solidFill>
                  <a:srgbClr val="8A4199"/>
                </a:solidFill>
              </a:rPr>
              <a:t>käsitleda</a:t>
            </a:r>
            <a:r>
              <a:rPr lang="en-US" sz="2000" b="1" dirty="0">
                <a:solidFill>
                  <a:srgbClr val="8A4199"/>
                </a:solidFill>
              </a:rPr>
              <a:t> </a:t>
            </a:r>
            <a:r>
              <a:rPr lang="en-US" sz="2000" b="1" dirty="0" err="1">
                <a:solidFill>
                  <a:srgbClr val="8A4199"/>
                </a:solidFill>
              </a:rPr>
              <a:t>meeskonnaliikmete</a:t>
            </a:r>
            <a:r>
              <a:rPr lang="en-US" sz="2000" b="1" dirty="0">
                <a:solidFill>
                  <a:srgbClr val="8A4199"/>
                </a:solidFill>
              </a:rPr>
              <a:t> </a:t>
            </a:r>
            <a:r>
              <a:rPr lang="en-US" sz="2000" b="1" dirty="0" err="1">
                <a:solidFill>
                  <a:srgbClr val="8A4199"/>
                </a:solidFill>
              </a:rPr>
              <a:t>eripäraseid</a:t>
            </a:r>
            <a:r>
              <a:rPr lang="en-US" sz="2000" b="1" dirty="0">
                <a:solidFill>
                  <a:srgbClr val="8A4199"/>
                </a:solidFill>
              </a:rPr>
              <a:t> </a:t>
            </a:r>
            <a:r>
              <a:rPr lang="en-US" sz="2000" b="1" dirty="0" err="1">
                <a:solidFill>
                  <a:srgbClr val="8A4199"/>
                </a:solidFill>
              </a:rPr>
              <a:t>vajadusi</a:t>
            </a:r>
            <a:r>
              <a:rPr lang="en-US" sz="2000" b="1" dirty="0">
                <a:solidFill>
                  <a:srgbClr val="8A4199"/>
                </a:solidFill>
              </a:rPr>
              <a:t>, </a:t>
            </a:r>
            <a:r>
              <a:rPr lang="en-US" sz="2000" b="1" dirty="0" err="1">
                <a:solidFill>
                  <a:srgbClr val="8A4199"/>
                </a:solidFill>
              </a:rPr>
              <a:t>mis</a:t>
            </a:r>
            <a:r>
              <a:rPr lang="en-US" sz="2000" b="1" dirty="0">
                <a:solidFill>
                  <a:srgbClr val="8A4199"/>
                </a:solidFill>
              </a:rPr>
              <a:t> </a:t>
            </a:r>
            <a:r>
              <a:rPr lang="en-US" sz="2000" b="1" dirty="0" err="1">
                <a:solidFill>
                  <a:srgbClr val="8A4199"/>
                </a:solidFill>
              </a:rPr>
              <a:t>tulenevad</a:t>
            </a:r>
            <a:r>
              <a:rPr lang="en-US" sz="2000" b="1" dirty="0">
                <a:solidFill>
                  <a:srgbClr val="8A4199"/>
                </a:solidFill>
              </a:rPr>
              <a:t> </a:t>
            </a:r>
            <a:r>
              <a:rPr lang="en-US" sz="2000" b="1" dirty="0" err="1">
                <a:solidFill>
                  <a:srgbClr val="8A4199"/>
                </a:solidFill>
              </a:rPr>
              <a:t>nende</a:t>
            </a:r>
            <a:r>
              <a:rPr lang="en-US" sz="2000" b="1" dirty="0">
                <a:solidFill>
                  <a:srgbClr val="8A4199"/>
                </a:solidFill>
              </a:rPr>
              <a:t> </a:t>
            </a:r>
            <a:r>
              <a:rPr lang="en-US" sz="2000" b="1" dirty="0" err="1">
                <a:solidFill>
                  <a:srgbClr val="8A4199"/>
                </a:solidFill>
              </a:rPr>
              <a:t>soost</a:t>
            </a:r>
            <a:r>
              <a:rPr lang="en-US" sz="2000" b="1" dirty="0">
                <a:solidFill>
                  <a:srgbClr val="8A4199"/>
                </a:solidFill>
              </a:rPr>
              <a:t>, </a:t>
            </a:r>
            <a:r>
              <a:rPr lang="en-US" sz="2000" b="1" dirty="0" err="1">
                <a:solidFill>
                  <a:srgbClr val="8A4199"/>
                </a:solidFill>
              </a:rPr>
              <a:t>usutunnistusest</a:t>
            </a:r>
            <a:r>
              <a:rPr lang="en-US" sz="2000" b="1" dirty="0">
                <a:solidFill>
                  <a:srgbClr val="8A4199"/>
                </a:solidFill>
              </a:rPr>
              <a:t>, </a:t>
            </a:r>
            <a:r>
              <a:rPr lang="en-US" sz="2000" b="1" dirty="0" err="1">
                <a:solidFill>
                  <a:srgbClr val="8A4199"/>
                </a:solidFill>
              </a:rPr>
              <a:t>etnilisest</a:t>
            </a:r>
            <a:r>
              <a:rPr lang="en-US" sz="2000" b="1" dirty="0">
                <a:solidFill>
                  <a:srgbClr val="8A4199"/>
                </a:solidFill>
              </a:rPr>
              <a:t> </a:t>
            </a:r>
            <a:r>
              <a:rPr lang="en-US" sz="2000" b="1" dirty="0" err="1">
                <a:solidFill>
                  <a:srgbClr val="8A4199"/>
                </a:solidFill>
              </a:rPr>
              <a:t>kuuluvusest</a:t>
            </a:r>
            <a:r>
              <a:rPr lang="en-US" sz="2000" b="1" dirty="0">
                <a:solidFill>
                  <a:srgbClr val="8A4199"/>
                </a:solidFill>
              </a:rPr>
              <a:t>, </a:t>
            </a:r>
            <a:r>
              <a:rPr lang="en-US" sz="2000" b="1" dirty="0" err="1">
                <a:solidFill>
                  <a:srgbClr val="8A4199"/>
                </a:solidFill>
              </a:rPr>
              <a:t>rahvusest</a:t>
            </a:r>
            <a:r>
              <a:rPr lang="en-US" sz="2000" b="1" dirty="0">
                <a:solidFill>
                  <a:srgbClr val="8A4199"/>
                </a:solidFill>
              </a:rPr>
              <a:t>, </a:t>
            </a:r>
            <a:r>
              <a:rPr lang="en-US" sz="2000" b="1" dirty="0" err="1" smtClean="0">
                <a:solidFill>
                  <a:srgbClr val="8A4199"/>
                </a:solidFill>
              </a:rPr>
              <a:t>kodakondsusest</a:t>
            </a:r>
            <a:r>
              <a:rPr lang="en-US" sz="2000" b="1" dirty="0" smtClean="0">
                <a:solidFill>
                  <a:srgbClr val="8A4199"/>
                </a:solidFill>
              </a:rPr>
              <a:t>, </a:t>
            </a:r>
            <a:r>
              <a:rPr lang="en-US" sz="2000" b="1" dirty="0" err="1">
                <a:solidFill>
                  <a:srgbClr val="8A4199"/>
                </a:solidFill>
              </a:rPr>
              <a:t>sotsiaalmajanduslikust</a:t>
            </a:r>
            <a:r>
              <a:rPr lang="en-US" sz="2000" b="1" dirty="0">
                <a:solidFill>
                  <a:srgbClr val="8A4199"/>
                </a:solidFill>
              </a:rPr>
              <a:t> </a:t>
            </a:r>
            <a:r>
              <a:rPr lang="en-US" sz="2000" b="1" dirty="0" err="1">
                <a:solidFill>
                  <a:srgbClr val="8A4199"/>
                </a:solidFill>
              </a:rPr>
              <a:t>taustast</a:t>
            </a:r>
            <a:r>
              <a:rPr lang="en-US" sz="2000" b="1" dirty="0">
                <a:solidFill>
                  <a:srgbClr val="8A4199"/>
                </a:solidFill>
              </a:rPr>
              <a:t>, </a:t>
            </a:r>
            <a:r>
              <a:rPr lang="en-US" sz="2000" b="1" dirty="0" err="1">
                <a:solidFill>
                  <a:srgbClr val="8A4199"/>
                </a:solidFill>
              </a:rPr>
              <a:t>puudest</a:t>
            </a:r>
            <a:r>
              <a:rPr lang="en-US" sz="2000" b="1" dirty="0">
                <a:solidFill>
                  <a:srgbClr val="8A4199"/>
                </a:solidFill>
              </a:rPr>
              <a:t>, </a:t>
            </a:r>
            <a:r>
              <a:rPr lang="en-US" sz="2000" b="1" dirty="0" err="1">
                <a:solidFill>
                  <a:srgbClr val="8A4199"/>
                </a:solidFill>
              </a:rPr>
              <a:t>seksuaalsest</a:t>
            </a:r>
            <a:r>
              <a:rPr lang="en-US" sz="2000" b="1" dirty="0">
                <a:solidFill>
                  <a:srgbClr val="8A4199"/>
                </a:solidFill>
              </a:rPr>
              <a:t> </a:t>
            </a:r>
            <a:r>
              <a:rPr lang="en-US" sz="2000" b="1" dirty="0" err="1">
                <a:solidFill>
                  <a:srgbClr val="8A4199"/>
                </a:solidFill>
              </a:rPr>
              <a:t>sättumusest</a:t>
            </a:r>
            <a:r>
              <a:rPr lang="en-US" sz="2000" b="1" dirty="0">
                <a:solidFill>
                  <a:srgbClr val="8A4199"/>
                </a:solidFill>
              </a:rPr>
              <a:t> ja </a:t>
            </a:r>
            <a:r>
              <a:rPr lang="en-US" sz="2000" b="1" dirty="0" err="1">
                <a:solidFill>
                  <a:srgbClr val="8A4199"/>
                </a:solidFill>
              </a:rPr>
              <a:t>vanusest</a:t>
            </a:r>
            <a:r>
              <a:rPr lang="en-US" sz="2000" b="1" dirty="0">
                <a:solidFill>
                  <a:srgbClr val="8A4199"/>
                </a:solidFill>
              </a:rPr>
              <a:t>, </a:t>
            </a:r>
            <a:r>
              <a:rPr lang="en-US" sz="2000" b="1" dirty="0" err="1">
                <a:solidFill>
                  <a:srgbClr val="8A4199"/>
                </a:solidFill>
              </a:rPr>
              <a:t>kasutades</a:t>
            </a:r>
            <a:r>
              <a:rPr lang="en-US" sz="2000" b="1" dirty="0">
                <a:solidFill>
                  <a:srgbClr val="8A4199"/>
                </a:solidFill>
              </a:rPr>
              <a:t> </a:t>
            </a:r>
            <a:r>
              <a:rPr lang="en-US" sz="2000" b="1" dirty="0" err="1">
                <a:solidFill>
                  <a:srgbClr val="8A4199"/>
                </a:solidFill>
              </a:rPr>
              <a:t>selleks</a:t>
            </a:r>
            <a:r>
              <a:rPr lang="en-US" sz="2000" b="1" dirty="0">
                <a:solidFill>
                  <a:srgbClr val="8A4199"/>
                </a:solidFill>
              </a:rPr>
              <a:t> </a:t>
            </a:r>
            <a:r>
              <a:rPr lang="en-US" sz="2000" b="1" dirty="0" err="1">
                <a:solidFill>
                  <a:srgbClr val="8A4199"/>
                </a:solidFill>
              </a:rPr>
              <a:t>kommunikatsioonistrateegiaid</a:t>
            </a:r>
            <a:r>
              <a:rPr lang="en-US" sz="2000" b="1" dirty="0">
                <a:solidFill>
                  <a:srgbClr val="8A4199"/>
                </a:solidFill>
              </a:rPr>
              <a:t>, </a:t>
            </a:r>
            <a:r>
              <a:rPr lang="en-US" sz="2000" b="1" dirty="0" err="1">
                <a:solidFill>
                  <a:srgbClr val="8A4199"/>
                </a:solidFill>
              </a:rPr>
              <a:t>võrdõiguslikkuse</a:t>
            </a:r>
            <a:r>
              <a:rPr lang="en-US" sz="2000" b="1" dirty="0">
                <a:solidFill>
                  <a:srgbClr val="8A4199"/>
                </a:solidFill>
              </a:rPr>
              <a:t> </a:t>
            </a:r>
            <a:r>
              <a:rPr lang="en-US" sz="2000" b="1" dirty="0" err="1">
                <a:solidFill>
                  <a:srgbClr val="8A4199"/>
                </a:solidFill>
              </a:rPr>
              <a:t>poliitikat</a:t>
            </a:r>
            <a:r>
              <a:rPr lang="en-US" sz="2000" b="1" dirty="0">
                <a:solidFill>
                  <a:srgbClr val="8A4199"/>
                </a:solidFill>
              </a:rPr>
              <a:t>, </a:t>
            </a:r>
            <a:r>
              <a:rPr lang="en-US" sz="2000" b="1" dirty="0" err="1">
                <a:solidFill>
                  <a:srgbClr val="8A4199"/>
                </a:solidFill>
              </a:rPr>
              <a:t>töökorraldust</a:t>
            </a:r>
            <a:r>
              <a:rPr lang="en-US" sz="2000" b="1" dirty="0">
                <a:solidFill>
                  <a:srgbClr val="8A4199"/>
                </a:solidFill>
              </a:rPr>
              <a:t>, </a:t>
            </a:r>
            <a:r>
              <a:rPr lang="en-US" sz="2000" b="1" dirty="0" err="1">
                <a:solidFill>
                  <a:srgbClr val="8A4199"/>
                </a:solidFill>
              </a:rPr>
              <a:t>empaatiavõimet</a:t>
            </a:r>
            <a:r>
              <a:rPr lang="en-US" sz="2000" b="1" dirty="0">
                <a:solidFill>
                  <a:srgbClr val="8A4199"/>
                </a:solidFill>
              </a:rPr>
              <a:t> ja </a:t>
            </a:r>
            <a:r>
              <a:rPr lang="en-US" sz="2000" b="1" dirty="0" err="1">
                <a:solidFill>
                  <a:srgbClr val="8A4199"/>
                </a:solidFill>
              </a:rPr>
              <a:t>mõistmist</a:t>
            </a:r>
            <a:r>
              <a:rPr lang="en-US" sz="2000" b="1" dirty="0">
                <a:solidFill>
                  <a:srgbClr val="8A4199"/>
                </a:solidFill>
              </a:rPr>
              <a:t>.</a:t>
            </a:r>
            <a:endParaRPr sz="2200" b="1" dirty="0">
              <a:solidFill>
                <a:srgbClr val="8A4199"/>
              </a:solidFill>
              <a:latin typeface="Calibri"/>
              <a:ea typeface="Calibri"/>
              <a:cs typeface="Calibri"/>
              <a:sym typeface="Calibri"/>
            </a:endParaRPr>
          </a:p>
        </p:txBody>
      </p:sp>
      <p:sp>
        <p:nvSpPr>
          <p:cNvPr id="392" name="Google Shape;392;p30"/>
          <p:cNvSpPr txBox="1">
            <a:spLocks noGrp="1"/>
          </p:cNvSpPr>
          <p:nvPr>
            <p:ph type="body" idx="3"/>
          </p:nvPr>
        </p:nvSpPr>
        <p:spPr>
          <a:xfrm>
            <a:off x="119780" y="139698"/>
            <a:ext cx="1148228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sz="3600" b="1" dirty="0" smtClean="0"/>
              <a:t>KOKKUVÕTE</a:t>
            </a:r>
            <a:r>
              <a:rPr lang="en-US" sz="3600" b="1" dirty="0" smtClean="0"/>
              <a:t> </a:t>
            </a:r>
            <a:endParaRPr sz="3600" b="1" dirty="0"/>
          </a:p>
        </p:txBody>
      </p:sp>
      <p:pic>
        <p:nvPicPr>
          <p:cNvPr id="393" name="Google Shape;393;p30"/>
          <p:cNvPicPr preferRelativeResize="0"/>
          <p:nvPr/>
        </p:nvPicPr>
        <p:blipFill rotWithShape="1">
          <a:blip r:embed="rId3">
            <a:alphaModFix/>
          </a:blip>
          <a:srcRect t="23943" b="12688"/>
          <a:stretch/>
        </p:blipFill>
        <p:spPr>
          <a:xfrm>
            <a:off x="6381322" y="3175821"/>
            <a:ext cx="5810678" cy="3682179"/>
          </a:xfrm>
          <a:prstGeom prst="rect">
            <a:avLst/>
          </a:prstGeom>
          <a:solidFill>
            <a:schemeClr val="lt1"/>
          </a:solidFill>
          <a:ln>
            <a:noFill/>
          </a:ln>
        </p:spPr>
      </p:pic>
      <p:sp>
        <p:nvSpPr>
          <p:cNvPr id="394" name="Google Shape;394;p30"/>
          <p:cNvSpPr/>
          <p:nvPr/>
        </p:nvSpPr>
        <p:spPr>
          <a:xfrm>
            <a:off x="698090" y="3175822"/>
            <a:ext cx="5034116" cy="3682178"/>
          </a:xfrm>
          <a:custGeom>
            <a:avLst/>
            <a:gdLst/>
            <a:ahLst/>
            <a:cxnLst/>
            <a:rect l="l" t="t" r="r" b="b"/>
            <a:pathLst>
              <a:path w="5034116" h="3682178" fill="none" extrusionOk="0">
                <a:moveTo>
                  <a:pt x="0" y="1841089"/>
                </a:moveTo>
                <a:cubicBezTo>
                  <a:pt x="-33322" y="1016403"/>
                  <a:pt x="1263009" y="239245"/>
                  <a:pt x="2517058" y="0"/>
                </a:cubicBezTo>
                <a:cubicBezTo>
                  <a:pt x="4046905" y="-144015"/>
                  <a:pt x="5035848" y="927553"/>
                  <a:pt x="5034116" y="1841089"/>
                </a:cubicBezTo>
                <a:cubicBezTo>
                  <a:pt x="5011833" y="2925094"/>
                  <a:pt x="3970182" y="3573245"/>
                  <a:pt x="2517058" y="3682178"/>
                </a:cubicBezTo>
                <a:cubicBezTo>
                  <a:pt x="1152131" y="3501668"/>
                  <a:pt x="-35601" y="2663047"/>
                  <a:pt x="0" y="1841089"/>
                </a:cubicBezTo>
                <a:close/>
              </a:path>
              <a:path w="5034116" h="3682178" extrusionOk="0">
                <a:moveTo>
                  <a:pt x="0" y="1841089"/>
                </a:moveTo>
                <a:cubicBezTo>
                  <a:pt x="141358" y="708597"/>
                  <a:pt x="1062997" y="59020"/>
                  <a:pt x="2517058" y="0"/>
                </a:cubicBezTo>
                <a:cubicBezTo>
                  <a:pt x="3824362" y="53972"/>
                  <a:pt x="5017813" y="853758"/>
                  <a:pt x="5034116" y="1841089"/>
                </a:cubicBezTo>
                <a:cubicBezTo>
                  <a:pt x="5066828" y="2867623"/>
                  <a:pt x="3800366" y="3735534"/>
                  <a:pt x="2517058" y="3682178"/>
                </a:cubicBezTo>
                <a:cubicBezTo>
                  <a:pt x="1028586" y="3703357"/>
                  <a:pt x="167143" y="2976924"/>
                  <a:pt x="0" y="1841089"/>
                </a:cubicBezTo>
                <a:close/>
              </a:path>
            </a:pathLst>
          </a:custGeom>
          <a:solidFill>
            <a:schemeClr val="lt1"/>
          </a:solidFill>
          <a:ln w="25400" cap="flat" cmpd="sng">
            <a:solidFill>
              <a:srgbClr val="8A4199"/>
            </a:solidFill>
            <a:prstDash val="solid"/>
            <a:round/>
            <a:headEnd type="none" w="sm" len="sm"/>
            <a:tailEnd type="none" w="sm" len="sm"/>
          </a:ln>
        </p:spPr>
        <p:txBody>
          <a:bodyPr spcFirstLastPara="1" wrap="square" lIns="91425" tIns="45700" rIns="91425" bIns="45700" anchor="ctr" anchorCtr="0">
            <a:noAutofit/>
          </a:bodyPr>
          <a:lstStyle/>
          <a:p>
            <a:pPr marL="228600" marR="0" lvl="0" indent="0" algn="ctr" rtl="0">
              <a:lnSpc>
                <a:spcPct val="90000"/>
              </a:lnSpc>
              <a:spcBef>
                <a:spcPts val="0"/>
              </a:spcBef>
              <a:spcAft>
                <a:spcPts val="0"/>
              </a:spcAft>
              <a:buClr>
                <a:schemeClr val="lt1"/>
              </a:buClr>
              <a:buSzPts val="2200"/>
              <a:buFont typeface="Arial"/>
              <a:buNone/>
            </a:pPr>
            <a:r>
              <a:rPr lang="en-US" sz="2000" b="1" dirty="0" smtClean="0">
                <a:solidFill>
                  <a:srgbClr val="8A4199"/>
                </a:solidFill>
                <a:latin typeface="Calibri"/>
                <a:ea typeface="Calibri"/>
                <a:cs typeface="Calibri"/>
                <a:sym typeface="Calibri"/>
              </a:rPr>
              <a:t>PEA MEELES</a:t>
            </a:r>
            <a:r>
              <a:rPr lang="en-US" sz="2000" b="1" i="0" u="none" strike="noStrike" cap="none" dirty="0" smtClean="0">
                <a:solidFill>
                  <a:srgbClr val="8A4199"/>
                </a:solidFill>
                <a:latin typeface="Calibri"/>
                <a:ea typeface="Calibri"/>
                <a:cs typeface="Calibri"/>
                <a:sym typeface="Calibri"/>
              </a:rPr>
              <a:t>!</a:t>
            </a:r>
            <a:endParaRPr dirty="0"/>
          </a:p>
          <a:p>
            <a:pPr marL="228600" marR="0" lvl="0" indent="0" algn="ctr" rtl="0">
              <a:lnSpc>
                <a:spcPct val="90000"/>
              </a:lnSpc>
              <a:spcBef>
                <a:spcPts val="0"/>
              </a:spcBef>
              <a:spcAft>
                <a:spcPts val="0"/>
              </a:spcAft>
              <a:buClr>
                <a:schemeClr val="lt1"/>
              </a:buClr>
              <a:buSzPts val="2200"/>
              <a:buFont typeface="Arial"/>
              <a:buNone/>
            </a:pPr>
            <a:endParaRPr sz="2000" b="1" i="0" u="none" strike="noStrike" cap="none" dirty="0">
              <a:solidFill>
                <a:srgbClr val="8A4199"/>
              </a:solidFill>
              <a:latin typeface="Calibri"/>
              <a:ea typeface="Calibri"/>
              <a:cs typeface="Calibri"/>
              <a:sym typeface="Calibri"/>
            </a:endParaRPr>
          </a:p>
          <a:p>
            <a:pPr marL="228600" lvl="0" algn="ctr">
              <a:lnSpc>
                <a:spcPct val="90000"/>
              </a:lnSpc>
              <a:buClr>
                <a:schemeClr val="lt1"/>
              </a:buClr>
              <a:buSzPts val="2200"/>
            </a:pPr>
            <a:r>
              <a:rPr lang="fi-FI" sz="2000" b="1" dirty="0" smtClean="0">
                <a:solidFill>
                  <a:srgbClr val="8A4199"/>
                </a:solidFill>
                <a:latin typeface="Calibri"/>
                <a:ea typeface="Calibri"/>
                <a:cs typeface="Calibri"/>
                <a:sym typeface="Calibri"/>
              </a:rPr>
              <a:t>Kaasa alati töötajaid oma otsuste tegemisse</a:t>
            </a:r>
            <a:r>
              <a:rPr lang="en-US" sz="2000" b="1" i="0" u="none" strike="noStrike" cap="none" dirty="0" smtClean="0">
                <a:solidFill>
                  <a:srgbClr val="8A4199"/>
                </a:solidFill>
                <a:latin typeface="Calibri"/>
                <a:ea typeface="Calibri"/>
                <a:cs typeface="Calibri"/>
                <a:sym typeface="Calibri"/>
              </a:rPr>
              <a:t>.</a:t>
            </a:r>
            <a:endParaRPr sz="2000" b="1" i="0" u="none" strike="noStrike" cap="none" dirty="0">
              <a:solidFill>
                <a:srgbClr val="8A4199"/>
              </a:solidFill>
              <a:latin typeface="Calibri"/>
              <a:ea typeface="Calibri"/>
              <a:cs typeface="Calibri"/>
              <a:sym typeface="Calibri"/>
            </a:endParaRPr>
          </a:p>
          <a:p>
            <a:pPr marL="228600" lvl="0" algn="ctr">
              <a:lnSpc>
                <a:spcPct val="90000"/>
              </a:lnSpc>
              <a:buClr>
                <a:schemeClr val="lt1"/>
              </a:buClr>
              <a:buSzPts val="2200"/>
            </a:pPr>
            <a:r>
              <a:rPr lang="en-US" sz="2000" b="1" dirty="0">
                <a:solidFill>
                  <a:srgbClr val="8A4199"/>
                </a:solidFill>
                <a:latin typeface="Calibri"/>
                <a:ea typeface="Calibri"/>
                <a:cs typeface="Calibri"/>
                <a:sym typeface="Calibri"/>
              </a:rPr>
              <a:t>See on </a:t>
            </a:r>
            <a:r>
              <a:rPr lang="en-US" sz="2000" b="1" dirty="0" err="1">
                <a:solidFill>
                  <a:srgbClr val="8A4199"/>
                </a:solidFill>
                <a:latin typeface="Calibri"/>
                <a:ea typeface="Calibri"/>
                <a:cs typeface="Calibri"/>
                <a:sym typeface="Calibri"/>
              </a:rPr>
              <a:t>ainus</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viis</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nende</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tegelike</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vajaduste</a:t>
            </a:r>
            <a:r>
              <a:rPr lang="en-US" sz="2000" b="1" dirty="0">
                <a:solidFill>
                  <a:srgbClr val="8A4199"/>
                </a:solidFill>
                <a:latin typeface="Calibri"/>
                <a:ea typeface="Calibri"/>
                <a:cs typeface="Calibri"/>
                <a:sym typeface="Calibri"/>
              </a:rPr>
              <a:t> </a:t>
            </a:r>
            <a:r>
              <a:rPr lang="en-US" sz="2000" b="1" dirty="0" err="1" smtClean="0">
                <a:solidFill>
                  <a:srgbClr val="8A4199"/>
                </a:solidFill>
                <a:latin typeface="Calibri"/>
                <a:ea typeface="Calibri"/>
                <a:cs typeface="Calibri"/>
                <a:sym typeface="Calibri"/>
              </a:rPr>
              <a:t>väljaselgitamiseks</a:t>
            </a:r>
            <a:r>
              <a:rPr lang="en-US" sz="2000" b="1" dirty="0" smtClean="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mõistmiseks</a:t>
            </a:r>
            <a:r>
              <a:rPr lang="en-US" sz="2000" b="1" dirty="0">
                <a:solidFill>
                  <a:srgbClr val="8A4199"/>
                </a:solidFill>
                <a:latin typeface="Calibri"/>
                <a:ea typeface="Calibri"/>
                <a:cs typeface="Calibri"/>
                <a:sym typeface="Calibri"/>
              </a:rPr>
              <a:t> ja </a:t>
            </a:r>
            <a:r>
              <a:rPr lang="en-US" sz="2000" b="1" dirty="0" err="1">
                <a:solidFill>
                  <a:srgbClr val="8A4199"/>
                </a:solidFill>
                <a:latin typeface="Calibri"/>
                <a:ea typeface="Calibri"/>
                <a:cs typeface="Calibri"/>
                <a:sym typeface="Calibri"/>
              </a:rPr>
              <a:t>rahuldamiseks</a:t>
            </a:r>
            <a:r>
              <a:rPr lang="en-US" sz="2000" b="1" dirty="0">
                <a:solidFill>
                  <a:srgbClr val="8A4199"/>
                </a:solidFill>
                <a:latin typeface="Calibri"/>
                <a:ea typeface="Calibri"/>
                <a:cs typeface="Calibri"/>
                <a:sym typeface="Calibri"/>
              </a:rPr>
              <a:t>. </a:t>
            </a:r>
            <a:endParaRPr lang="en-US" sz="2000" b="1" dirty="0" smtClean="0">
              <a:solidFill>
                <a:srgbClr val="8A4199"/>
              </a:solidFill>
              <a:latin typeface="Calibri"/>
              <a:ea typeface="Calibri"/>
              <a:cs typeface="Calibri"/>
              <a:sym typeface="Calibri"/>
            </a:endParaRPr>
          </a:p>
          <a:p>
            <a:pPr marL="228600" lvl="0" algn="ctr">
              <a:lnSpc>
                <a:spcPct val="90000"/>
              </a:lnSpc>
              <a:buClr>
                <a:schemeClr val="lt1"/>
              </a:buClr>
              <a:buSzPts val="2200"/>
            </a:pPr>
            <a:r>
              <a:rPr lang="en-US" sz="2000" b="1" dirty="0" err="1" smtClean="0">
                <a:solidFill>
                  <a:srgbClr val="8A4199"/>
                </a:solidFill>
                <a:latin typeface="Calibri"/>
                <a:ea typeface="Calibri"/>
                <a:cs typeface="Calibri"/>
                <a:sym typeface="Calibri"/>
              </a:rPr>
              <a:t>Ära</a:t>
            </a:r>
            <a:r>
              <a:rPr lang="en-US" sz="2000" b="1" dirty="0" smtClean="0">
                <a:solidFill>
                  <a:srgbClr val="8A4199"/>
                </a:solidFill>
                <a:latin typeface="Calibri"/>
                <a:ea typeface="Calibri"/>
                <a:cs typeface="Calibri"/>
                <a:sym typeface="Calibri"/>
              </a:rPr>
              <a:t> </a:t>
            </a:r>
            <a:r>
              <a:rPr lang="en-US" sz="2000" b="1" dirty="0" err="1" smtClean="0">
                <a:solidFill>
                  <a:srgbClr val="8A4199"/>
                </a:solidFill>
                <a:latin typeface="Calibri"/>
                <a:ea typeface="Calibri"/>
                <a:cs typeface="Calibri"/>
                <a:sym typeface="Calibri"/>
              </a:rPr>
              <a:t>eelda</a:t>
            </a:r>
            <a:r>
              <a:rPr lang="en-US" sz="2000" b="1" dirty="0" smtClean="0">
                <a:solidFill>
                  <a:srgbClr val="8A4199"/>
                </a:solidFill>
                <a:latin typeface="Calibri"/>
                <a:ea typeface="Calibri"/>
                <a:cs typeface="Calibri"/>
                <a:sym typeface="Calibri"/>
              </a:rPr>
              <a:t>, </a:t>
            </a:r>
            <a:r>
              <a:rPr lang="en-US" sz="2000" b="1" dirty="0" err="1" smtClean="0">
                <a:solidFill>
                  <a:srgbClr val="8A4199"/>
                </a:solidFill>
                <a:latin typeface="Calibri"/>
                <a:ea typeface="Calibri"/>
                <a:cs typeface="Calibri"/>
                <a:sym typeface="Calibri"/>
              </a:rPr>
              <a:t>vaid</a:t>
            </a:r>
            <a:r>
              <a:rPr lang="en-US" sz="2000" b="1" dirty="0" smtClean="0">
                <a:solidFill>
                  <a:srgbClr val="8A4199"/>
                </a:solidFill>
                <a:latin typeface="Calibri"/>
                <a:ea typeface="Calibri"/>
                <a:cs typeface="Calibri"/>
                <a:sym typeface="Calibri"/>
              </a:rPr>
              <a:t> </a:t>
            </a:r>
            <a:r>
              <a:rPr lang="en-US" sz="2000" b="1" dirty="0" err="1" smtClean="0">
                <a:solidFill>
                  <a:srgbClr val="8A4199"/>
                </a:solidFill>
                <a:latin typeface="Calibri"/>
                <a:ea typeface="Calibri"/>
                <a:cs typeface="Calibri"/>
                <a:sym typeface="Calibri"/>
              </a:rPr>
              <a:t>küsi</a:t>
            </a:r>
            <a:r>
              <a:rPr lang="en-US" sz="2000" b="1" dirty="0" smtClean="0">
                <a:solidFill>
                  <a:srgbClr val="8A4199"/>
                </a:solidFill>
                <a:latin typeface="Calibri"/>
                <a:ea typeface="Calibri"/>
                <a:cs typeface="Calibri"/>
                <a:sym typeface="Calibri"/>
              </a:rPr>
              <a:t> </a:t>
            </a:r>
            <a:r>
              <a:rPr lang="en-US" sz="2000" b="1" dirty="0" err="1" smtClean="0">
                <a:solidFill>
                  <a:srgbClr val="8A4199"/>
                </a:solidFill>
                <a:latin typeface="Calibri"/>
                <a:ea typeface="Calibri"/>
                <a:cs typeface="Calibri"/>
                <a:sym typeface="Calibri"/>
              </a:rPr>
              <a:t>neilt</a:t>
            </a:r>
            <a:r>
              <a:rPr lang="en-US" sz="2000" b="1" dirty="0" smtClean="0">
                <a:solidFill>
                  <a:srgbClr val="8A4199"/>
                </a:solidFill>
                <a:latin typeface="Calibri"/>
                <a:ea typeface="Calibri"/>
                <a:cs typeface="Calibri"/>
                <a:sym typeface="Calibri"/>
              </a:rPr>
              <a:t>. </a:t>
            </a:r>
            <a:endParaRPr lang="en-US" sz="2000" b="1" dirty="0">
              <a:solidFill>
                <a:srgbClr val="8A4199"/>
              </a:solidFill>
              <a:latin typeface="Calibri"/>
              <a:ea typeface="Calibri"/>
              <a:cs typeface="Calibri"/>
              <a:sym typeface="Calibri"/>
            </a:endParaRPr>
          </a:p>
          <a:p>
            <a:pPr marL="228600" lvl="0" algn="ctr">
              <a:lnSpc>
                <a:spcPct val="90000"/>
              </a:lnSpc>
              <a:buClr>
                <a:schemeClr val="lt1"/>
              </a:buClr>
              <a:buSzPts val="2200"/>
            </a:pPr>
            <a:r>
              <a:rPr lang="en-US" sz="2000" b="1" dirty="0" smtClean="0">
                <a:solidFill>
                  <a:srgbClr val="8A4199"/>
                </a:solidFill>
                <a:latin typeface="Calibri"/>
                <a:ea typeface="Calibri"/>
                <a:cs typeface="Calibri"/>
                <a:sym typeface="Calibri"/>
              </a:rPr>
              <a:t>☺ </a:t>
            </a:r>
            <a:endParaRPr sz="2000" b="1" i="0" u="none" strike="noStrike" cap="none" dirty="0">
              <a:solidFill>
                <a:srgbClr val="8A4199"/>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Font typeface="Arial"/>
              <a:buNone/>
            </a:pPr>
            <a:r>
              <a:rPr lang="en-US" dirty="0" smtClean="0"/>
              <a:t>project</a:t>
            </a:r>
            <a:r>
              <a:rPr lang="en-US" b="1" dirty="0" smtClean="0"/>
              <a:t>balance</a:t>
            </a:r>
            <a:r>
              <a:rPr lang="en-US" dirty="0" smtClean="0"/>
              <a:t>.eu</a:t>
            </a:r>
            <a:endParaRPr dirty="0"/>
          </a:p>
        </p:txBody>
      </p:sp>
      <p:sp>
        <p:nvSpPr>
          <p:cNvPr id="400" name="Google Shape;400;p31"/>
          <p:cNvSpPr txBox="1">
            <a:spLocks noGrp="1"/>
          </p:cNvSpPr>
          <p:nvPr>
            <p:ph type="body" idx="3"/>
          </p:nvPr>
        </p:nvSpPr>
        <p:spPr>
          <a:xfrm>
            <a:off x="642678" y="811348"/>
            <a:ext cx="3195485" cy="21464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A4199"/>
              </a:buClr>
              <a:buSzPts val="5000"/>
              <a:buNone/>
            </a:pPr>
            <a:r>
              <a:rPr lang="en-US" sz="2400" b="1" dirty="0" err="1" smtClean="0"/>
              <a:t>Järgmiseks</a:t>
            </a:r>
            <a:r>
              <a:rPr lang="en-US" sz="2400" b="1" dirty="0" smtClean="0"/>
              <a:t> 5 </a:t>
            </a:r>
            <a:r>
              <a:rPr lang="en-US" sz="2400" b="1" dirty="0" err="1" smtClean="0"/>
              <a:t>peatükk</a:t>
            </a:r>
            <a:r>
              <a:rPr lang="en-US" sz="2400" b="1" dirty="0" smtClean="0"/>
              <a:t>:</a:t>
            </a:r>
            <a:endParaRPr lang="en-US" sz="2400" b="1" dirty="0"/>
          </a:p>
          <a:p>
            <a:pPr marL="0" lvl="0" indent="0">
              <a:spcBef>
                <a:spcPts val="0"/>
              </a:spcBef>
            </a:pPr>
            <a:r>
              <a:rPr lang="en-US" sz="2400" dirty="0" err="1"/>
              <a:t>Koostööpõhine</a:t>
            </a:r>
            <a:r>
              <a:rPr lang="en-US" sz="2400" dirty="0"/>
              <a:t> </a:t>
            </a:r>
            <a:r>
              <a:rPr lang="en-US" sz="2400" dirty="0" err="1"/>
              <a:t>töökeskkond</a:t>
            </a:r>
            <a:endParaRPr sz="2400" dirty="0"/>
          </a:p>
        </p:txBody>
      </p:sp>
      <p:grpSp>
        <p:nvGrpSpPr>
          <p:cNvPr id="401" name="Google Shape;401;p31"/>
          <p:cNvGrpSpPr/>
          <p:nvPr/>
        </p:nvGrpSpPr>
        <p:grpSpPr>
          <a:xfrm>
            <a:off x="1832466" y="5096758"/>
            <a:ext cx="280634" cy="280634"/>
            <a:chOff x="1950027" y="2499889"/>
            <a:chExt cx="850463" cy="850463"/>
          </a:xfrm>
        </p:grpSpPr>
        <p:sp>
          <p:nvSpPr>
            <p:cNvPr id="402" name="Google Shape;402;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03" name="Google Shape;403;p31"/>
            <p:cNvGrpSpPr/>
            <p:nvPr/>
          </p:nvGrpSpPr>
          <p:grpSpPr>
            <a:xfrm>
              <a:off x="2107521" y="2657382"/>
              <a:ext cx="535476" cy="535477"/>
              <a:chOff x="2107521" y="2657382"/>
              <a:chExt cx="535476" cy="535477"/>
            </a:xfrm>
          </p:grpSpPr>
          <p:sp>
            <p:nvSpPr>
              <p:cNvPr id="404" name="Google Shape;404;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10" name="Google Shape;410;p31"/>
          <p:cNvGrpSpPr/>
          <p:nvPr/>
        </p:nvGrpSpPr>
        <p:grpSpPr>
          <a:xfrm>
            <a:off x="2178374" y="5096758"/>
            <a:ext cx="280634" cy="280634"/>
            <a:chOff x="2998302" y="2499889"/>
            <a:chExt cx="850463" cy="850463"/>
          </a:xfrm>
        </p:grpSpPr>
        <p:sp>
          <p:nvSpPr>
            <p:cNvPr id="411" name="Google Shape;411;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3" name="Google Shape;413;p31"/>
          <p:cNvGrpSpPr/>
          <p:nvPr/>
        </p:nvGrpSpPr>
        <p:grpSpPr>
          <a:xfrm>
            <a:off x="794328" y="5096758"/>
            <a:ext cx="280634" cy="280842"/>
            <a:chOff x="-1196056" y="2499889"/>
            <a:chExt cx="850463" cy="851092"/>
          </a:xfrm>
        </p:grpSpPr>
        <p:sp>
          <p:nvSpPr>
            <p:cNvPr id="414" name="Google Shape;414;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6" name="Google Shape;416;p31"/>
          <p:cNvGrpSpPr/>
          <p:nvPr/>
        </p:nvGrpSpPr>
        <p:grpSpPr>
          <a:xfrm>
            <a:off x="1486351" y="5096758"/>
            <a:ext cx="280634" cy="280634"/>
            <a:chOff x="5339337" y="8702010"/>
            <a:chExt cx="280634" cy="280634"/>
          </a:xfrm>
        </p:grpSpPr>
        <p:sp>
          <p:nvSpPr>
            <p:cNvPr id="417" name="Google Shape;417;p31"/>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8" name="Google Shape;418;p31"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
        <p:nvSpPr>
          <p:cNvPr id="420" name="Google Shape;420;p31"/>
          <p:cNvSpPr txBox="1"/>
          <p:nvPr/>
        </p:nvSpPr>
        <p:spPr>
          <a:xfrm>
            <a:off x="580631" y="4381026"/>
            <a:ext cx="3195486" cy="7311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B4CB"/>
              </a:buClr>
              <a:buSzPts val="2200"/>
              <a:buFont typeface="Arial"/>
              <a:buNone/>
            </a:pPr>
            <a:r>
              <a:rPr lang="en-US" sz="2200" b="1" dirty="0" smtClean="0">
                <a:solidFill>
                  <a:srgbClr val="14B4CB"/>
                </a:solidFill>
                <a:latin typeface="Calibri"/>
                <a:ea typeface="Calibri"/>
                <a:cs typeface="Calibri"/>
                <a:sym typeface="Calibri"/>
              </a:rPr>
              <a:t>BALANCE </a:t>
            </a:r>
            <a:r>
              <a:rPr lang="en-US" sz="2200" b="1" dirty="0" err="1" smtClean="0">
                <a:solidFill>
                  <a:srgbClr val="14B4CB"/>
                </a:solidFill>
                <a:latin typeface="Calibri"/>
                <a:ea typeface="Calibri"/>
                <a:cs typeface="Calibri"/>
                <a:sym typeface="Calibri"/>
              </a:rPr>
              <a:t>somes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body" idx="1"/>
          </p:nvPr>
        </p:nvSpPr>
        <p:spPr>
          <a:xfrm>
            <a:off x="3107723" y="454080"/>
            <a:ext cx="8831844"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smtClean="0"/>
              <a:t>ÕPIEESMÄRGID</a:t>
            </a:r>
            <a:endParaRPr dirty="0"/>
          </a:p>
        </p:txBody>
      </p:sp>
      <p:sp>
        <p:nvSpPr>
          <p:cNvPr id="231" name="Google Shape;231;p3"/>
          <p:cNvSpPr txBox="1">
            <a:spLocks noGrp="1"/>
          </p:cNvSpPr>
          <p:nvPr>
            <p:ph type="body" idx="2"/>
          </p:nvPr>
        </p:nvSpPr>
        <p:spPr>
          <a:xfrm>
            <a:off x="2438058" y="1659632"/>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32" name="Google Shape;232;p3"/>
          <p:cNvSpPr txBox="1">
            <a:spLocks noGrp="1"/>
          </p:cNvSpPr>
          <p:nvPr>
            <p:ph type="body" idx="3"/>
          </p:nvPr>
        </p:nvSpPr>
        <p:spPr>
          <a:xfrm>
            <a:off x="3183474" y="1650691"/>
            <a:ext cx="8831845" cy="692194"/>
          </a:xfrm>
          <a:prstGeom prst="rect">
            <a:avLst/>
          </a:prstGeom>
          <a:noFill/>
          <a:ln>
            <a:noFill/>
          </a:ln>
        </p:spPr>
        <p:txBody>
          <a:bodyPr spcFirstLastPara="1" wrap="square" lIns="91425" tIns="45700" rIns="91425" bIns="45700" anchor="ctr" anchorCtr="0">
            <a:normAutofit/>
          </a:bodyPr>
          <a:lstStyle/>
          <a:p>
            <a:pPr marL="0" lvl="0" indent="0" algn="just">
              <a:spcBef>
                <a:spcPts val="0"/>
              </a:spcBef>
            </a:pPr>
            <a:r>
              <a:rPr lang="en-US" sz="1800" dirty="0" err="1"/>
              <a:t>M</a:t>
            </a:r>
            <a:r>
              <a:rPr lang="en-US" sz="1800" dirty="0" err="1" smtClean="0"/>
              <a:t>õista</a:t>
            </a:r>
            <a:r>
              <a:rPr lang="en-US" sz="1800" dirty="0" smtClean="0"/>
              <a:t> </a:t>
            </a:r>
            <a:r>
              <a:rPr lang="en-US" sz="1800" dirty="0" err="1"/>
              <a:t>mitmekesisuse</a:t>
            </a:r>
            <a:r>
              <a:rPr lang="en-US" sz="1800" dirty="0"/>
              <a:t> ja </a:t>
            </a:r>
            <a:r>
              <a:rPr lang="en-US" sz="1800" dirty="0" err="1"/>
              <a:t>kaasamise</a:t>
            </a:r>
            <a:r>
              <a:rPr lang="en-US" sz="1800" dirty="0"/>
              <a:t> </a:t>
            </a:r>
            <a:r>
              <a:rPr lang="en-US" sz="1800" dirty="0" err="1"/>
              <a:t>tähtsust</a:t>
            </a:r>
            <a:r>
              <a:rPr lang="en-US" sz="1800" dirty="0"/>
              <a:t> </a:t>
            </a:r>
            <a:r>
              <a:rPr lang="en-US" sz="1800" dirty="0" err="1"/>
              <a:t>töö</a:t>
            </a:r>
            <a:r>
              <a:rPr lang="en-US" sz="1800" dirty="0"/>
              <a:t>- ja </a:t>
            </a:r>
            <a:r>
              <a:rPr lang="en-US" sz="1800" dirty="0" err="1"/>
              <a:t>eraelu</a:t>
            </a:r>
            <a:r>
              <a:rPr lang="en-US" sz="1800" dirty="0"/>
              <a:t> </a:t>
            </a:r>
            <a:r>
              <a:rPr lang="en-US" sz="1800" dirty="0" err="1"/>
              <a:t>tasakaalu</a:t>
            </a:r>
            <a:r>
              <a:rPr lang="en-US" sz="1800" dirty="0"/>
              <a:t> </a:t>
            </a:r>
            <a:r>
              <a:rPr lang="en-US" sz="1800" dirty="0" err="1"/>
              <a:t>edendamisel</a:t>
            </a:r>
            <a:r>
              <a:rPr lang="en-US" sz="1800" dirty="0"/>
              <a:t> </a:t>
            </a:r>
            <a:r>
              <a:rPr lang="en-US" sz="1800" dirty="0" err="1"/>
              <a:t>ning</a:t>
            </a:r>
            <a:r>
              <a:rPr lang="en-US" sz="1800" dirty="0"/>
              <a:t> </a:t>
            </a:r>
            <a:r>
              <a:rPr lang="en-US" sz="1800" dirty="0" err="1"/>
              <a:t>seda</a:t>
            </a:r>
            <a:r>
              <a:rPr lang="en-US" sz="1800" dirty="0"/>
              <a:t>, </a:t>
            </a:r>
            <a:r>
              <a:rPr lang="en-US" sz="1800" dirty="0" err="1"/>
              <a:t>kuidas</a:t>
            </a:r>
            <a:r>
              <a:rPr lang="en-US" sz="1800" dirty="0"/>
              <a:t> </a:t>
            </a:r>
            <a:r>
              <a:rPr lang="en-US" sz="1800" dirty="0" err="1"/>
              <a:t>tunnustada</a:t>
            </a:r>
            <a:r>
              <a:rPr lang="en-US" sz="1800" dirty="0"/>
              <a:t> ja </a:t>
            </a:r>
            <a:r>
              <a:rPr lang="en-US" sz="1800" dirty="0" err="1"/>
              <a:t>käsitleda</a:t>
            </a:r>
            <a:r>
              <a:rPr lang="en-US" sz="1800" dirty="0"/>
              <a:t> </a:t>
            </a:r>
            <a:r>
              <a:rPr lang="en-US" sz="1800" dirty="0" err="1"/>
              <a:t>erinevate</a:t>
            </a:r>
            <a:r>
              <a:rPr lang="en-US" sz="1800" dirty="0"/>
              <a:t> </a:t>
            </a:r>
            <a:r>
              <a:rPr lang="en-US" sz="1800" dirty="0" err="1"/>
              <a:t>meeskonnaliikmete</a:t>
            </a:r>
            <a:r>
              <a:rPr lang="en-US" sz="1800" dirty="0"/>
              <a:t> </a:t>
            </a:r>
            <a:r>
              <a:rPr lang="en-US" sz="1800" dirty="0" err="1"/>
              <a:t>unikaalseid</a:t>
            </a:r>
            <a:r>
              <a:rPr lang="en-US" sz="1800" dirty="0"/>
              <a:t> </a:t>
            </a:r>
            <a:r>
              <a:rPr lang="en-US" sz="1800" dirty="0" err="1" smtClean="0"/>
              <a:t>vajadusi</a:t>
            </a:r>
            <a:r>
              <a:rPr lang="en-US" sz="1800" dirty="0" smtClean="0"/>
              <a:t>.</a:t>
            </a:r>
            <a:endParaRPr dirty="0"/>
          </a:p>
        </p:txBody>
      </p:sp>
      <p:sp>
        <p:nvSpPr>
          <p:cNvPr id="233" name="Google Shape;233;p3"/>
          <p:cNvSpPr txBox="1">
            <a:spLocks noGrp="1"/>
          </p:cNvSpPr>
          <p:nvPr>
            <p:ph type="body" idx="4"/>
          </p:nvPr>
        </p:nvSpPr>
        <p:spPr>
          <a:xfrm>
            <a:off x="2438058" y="239680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34" name="Google Shape;234;p3"/>
          <p:cNvSpPr txBox="1">
            <a:spLocks noGrp="1"/>
          </p:cNvSpPr>
          <p:nvPr>
            <p:ph type="body" idx="5"/>
          </p:nvPr>
        </p:nvSpPr>
        <p:spPr>
          <a:xfrm>
            <a:off x="3183475" y="2374571"/>
            <a:ext cx="8831844" cy="692194"/>
          </a:xfrm>
          <a:prstGeom prst="rect">
            <a:avLst/>
          </a:prstGeom>
          <a:noFill/>
          <a:ln>
            <a:noFill/>
          </a:ln>
        </p:spPr>
        <p:txBody>
          <a:bodyPr spcFirstLastPara="1" wrap="square" lIns="91425" tIns="45700" rIns="91425" bIns="45700" anchor="ctr" anchorCtr="0">
            <a:noAutofit/>
          </a:bodyPr>
          <a:lstStyle/>
          <a:p>
            <a:pPr marL="0" lvl="0" indent="0" algn="just">
              <a:spcBef>
                <a:spcPts val="0"/>
              </a:spcBef>
            </a:pPr>
            <a:r>
              <a:rPr lang="en-US" sz="1800" dirty="0" err="1"/>
              <a:t>Teha</a:t>
            </a:r>
            <a:r>
              <a:rPr lang="en-US" sz="1800" dirty="0"/>
              <a:t> </a:t>
            </a:r>
            <a:r>
              <a:rPr lang="en-US" sz="1800" dirty="0" err="1" smtClean="0"/>
              <a:t>kindlaks</a:t>
            </a:r>
            <a:r>
              <a:rPr lang="en-US" sz="1800" dirty="0" smtClean="0"/>
              <a:t> </a:t>
            </a:r>
            <a:r>
              <a:rPr lang="en-US" sz="1800" dirty="0" err="1" smtClean="0"/>
              <a:t>eri</a:t>
            </a:r>
            <a:r>
              <a:rPr lang="en-US" sz="1800" dirty="0" smtClean="0"/>
              <a:t> </a:t>
            </a:r>
            <a:r>
              <a:rPr lang="en-US" sz="1800" dirty="0" err="1"/>
              <a:t>taustaga</a:t>
            </a:r>
            <a:r>
              <a:rPr lang="en-US" sz="1800" dirty="0"/>
              <a:t> </a:t>
            </a:r>
            <a:r>
              <a:rPr lang="en-US" sz="1800" dirty="0" err="1"/>
              <a:t>töötajate</a:t>
            </a:r>
            <a:r>
              <a:rPr lang="en-US" sz="1800" dirty="0"/>
              <a:t>, </a:t>
            </a:r>
            <a:r>
              <a:rPr lang="en-US" sz="1800" dirty="0" err="1"/>
              <a:t>näiteks</a:t>
            </a:r>
            <a:r>
              <a:rPr lang="en-US" sz="1800" dirty="0"/>
              <a:t> </a:t>
            </a:r>
            <a:r>
              <a:rPr lang="en-US" sz="1800" dirty="0" err="1" smtClean="0"/>
              <a:t>hoolduskohustuse</a:t>
            </a:r>
            <a:r>
              <a:rPr lang="en-US" sz="1800" dirty="0" smtClean="0"/>
              <a:t>, </a:t>
            </a:r>
            <a:r>
              <a:rPr lang="en-US" sz="1800" dirty="0" err="1" smtClean="0"/>
              <a:t>puude</a:t>
            </a:r>
            <a:r>
              <a:rPr lang="en-US" sz="1800" dirty="0" smtClean="0"/>
              <a:t> </a:t>
            </a:r>
            <a:r>
              <a:rPr lang="en-US" sz="1800" dirty="0" err="1"/>
              <a:t>või</a:t>
            </a:r>
            <a:r>
              <a:rPr lang="en-US" sz="1800" dirty="0"/>
              <a:t> </a:t>
            </a:r>
            <a:r>
              <a:rPr lang="en-US" sz="1800" dirty="0" err="1"/>
              <a:t>keelebarjääriga</a:t>
            </a:r>
            <a:r>
              <a:rPr lang="en-US" sz="1800" dirty="0"/>
              <a:t> </a:t>
            </a:r>
            <a:r>
              <a:rPr lang="en-US" sz="1800" dirty="0" err="1"/>
              <a:t>töötajate</a:t>
            </a:r>
            <a:r>
              <a:rPr lang="en-US" sz="1800" dirty="0"/>
              <a:t> </a:t>
            </a:r>
            <a:r>
              <a:rPr lang="en-US" sz="1800" dirty="0" err="1"/>
              <a:t>töö</a:t>
            </a:r>
            <a:r>
              <a:rPr lang="en-US" sz="1800" dirty="0"/>
              <a:t>- ja </a:t>
            </a:r>
            <a:r>
              <a:rPr lang="en-US" sz="1800" dirty="0" err="1"/>
              <a:t>eraelu</a:t>
            </a:r>
            <a:r>
              <a:rPr lang="en-US" sz="1800" dirty="0"/>
              <a:t> </a:t>
            </a:r>
            <a:r>
              <a:rPr lang="en-US" sz="1800" dirty="0" err="1"/>
              <a:t>tasakaalustamisel</a:t>
            </a:r>
            <a:r>
              <a:rPr lang="en-US" sz="1800" dirty="0"/>
              <a:t> </a:t>
            </a:r>
            <a:r>
              <a:rPr lang="en-US" sz="1800" dirty="0" err="1"/>
              <a:t>esinevad</a:t>
            </a:r>
            <a:r>
              <a:rPr lang="en-US" sz="1800" dirty="0"/>
              <a:t> </a:t>
            </a:r>
            <a:r>
              <a:rPr lang="en-US" sz="1800" dirty="0" err="1"/>
              <a:t>ühised</a:t>
            </a:r>
            <a:r>
              <a:rPr lang="en-US" sz="1800" dirty="0"/>
              <a:t> </a:t>
            </a:r>
            <a:r>
              <a:rPr lang="en-US" sz="1800" dirty="0" err="1"/>
              <a:t>takistused</a:t>
            </a:r>
            <a:r>
              <a:rPr lang="en-US" sz="1800" dirty="0"/>
              <a:t> </a:t>
            </a:r>
            <a:r>
              <a:rPr lang="en-US" sz="1800" dirty="0" err="1"/>
              <a:t>ning</a:t>
            </a:r>
            <a:r>
              <a:rPr lang="en-US" sz="1800" dirty="0"/>
              <a:t> </a:t>
            </a:r>
            <a:r>
              <a:rPr lang="en-US" sz="1800" dirty="0" err="1"/>
              <a:t>töötada</a:t>
            </a:r>
            <a:r>
              <a:rPr lang="en-US" sz="1800" dirty="0"/>
              <a:t> </a:t>
            </a:r>
            <a:r>
              <a:rPr lang="en-US" sz="1800" dirty="0" err="1" smtClean="0"/>
              <a:t>välja</a:t>
            </a:r>
            <a:r>
              <a:rPr lang="en-US" sz="1800" dirty="0" smtClean="0"/>
              <a:t> </a:t>
            </a:r>
            <a:r>
              <a:rPr lang="en-US" sz="1800" dirty="0" err="1" smtClean="0"/>
              <a:t>tegevuskava</a:t>
            </a:r>
            <a:r>
              <a:rPr lang="en-US" sz="1800" dirty="0" smtClean="0"/>
              <a:t> </a:t>
            </a:r>
            <a:r>
              <a:rPr lang="en-US" sz="1800" dirty="0" err="1"/>
              <a:t>nende</a:t>
            </a:r>
            <a:r>
              <a:rPr lang="en-US" sz="1800" dirty="0"/>
              <a:t> </a:t>
            </a:r>
            <a:r>
              <a:rPr lang="en-US" sz="1800" dirty="0" err="1" smtClean="0"/>
              <a:t>kõrvaldamiseks</a:t>
            </a:r>
            <a:r>
              <a:rPr lang="en-US" sz="1800" dirty="0"/>
              <a:t>.</a:t>
            </a:r>
            <a:endParaRPr dirty="0"/>
          </a:p>
        </p:txBody>
      </p:sp>
      <p:sp>
        <p:nvSpPr>
          <p:cNvPr id="235" name="Google Shape;235;p3"/>
          <p:cNvSpPr txBox="1">
            <a:spLocks noGrp="1"/>
          </p:cNvSpPr>
          <p:nvPr>
            <p:ph type="body" idx="6"/>
          </p:nvPr>
        </p:nvSpPr>
        <p:spPr>
          <a:xfrm>
            <a:off x="2438058" y="3196341"/>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36" name="Google Shape;236;p3"/>
          <p:cNvSpPr txBox="1">
            <a:spLocks noGrp="1"/>
          </p:cNvSpPr>
          <p:nvPr>
            <p:ph type="body" idx="7"/>
          </p:nvPr>
        </p:nvSpPr>
        <p:spPr>
          <a:xfrm>
            <a:off x="3183475" y="3219657"/>
            <a:ext cx="8831844" cy="692194"/>
          </a:xfrm>
          <a:prstGeom prst="rect">
            <a:avLst/>
          </a:prstGeom>
          <a:noFill/>
          <a:ln>
            <a:noFill/>
          </a:ln>
        </p:spPr>
        <p:txBody>
          <a:bodyPr spcFirstLastPara="1" wrap="square" lIns="91425" tIns="45700" rIns="91425" bIns="45700" anchor="ctr" anchorCtr="0">
            <a:noAutofit/>
          </a:bodyPr>
          <a:lstStyle/>
          <a:p>
            <a:pPr marL="0" lvl="0" indent="0" algn="just">
              <a:spcBef>
                <a:spcPts val="0"/>
              </a:spcBef>
            </a:pPr>
            <a:r>
              <a:rPr lang="en-US" sz="1800" dirty="0" err="1" smtClean="0"/>
              <a:t>Mõista</a:t>
            </a:r>
            <a:r>
              <a:rPr lang="en-US" sz="1800" dirty="0" smtClean="0"/>
              <a:t> </a:t>
            </a:r>
            <a:r>
              <a:rPr lang="en-US" sz="1800" dirty="0" err="1"/>
              <a:t>organisatsiooni</a:t>
            </a:r>
            <a:r>
              <a:rPr lang="en-US" sz="1800" dirty="0"/>
              <a:t> </a:t>
            </a:r>
            <a:r>
              <a:rPr lang="en-US" sz="1800" dirty="0" err="1"/>
              <a:t>poliitika</a:t>
            </a:r>
            <a:r>
              <a:rPr lang="en-US" sz="1800" dirty="0"/>
              <a:t> ja </a:t>
            </a:r>
            <a:r>
              <a:rPr lang="en-US" sz="1800" dirty="0" err="1"/>
              <a:t>tavade</a:t>
            </a:r>
            <a:r>
              <a:rPr lang="en-US" sz="1800" dirty="0"/>
              <a:t> </a:t>
            </a:r>
            <a:r>
              <a:rPr lang="en-US" sz="1800" dirty="0" err="1"/>
              <a:t>rolli</a:t>
            </a:r>
            <a:r>
              <a:rPr lang="en-US" sz="1800" dirty="0"/>
              <a:t> </a:t>
            </a:r>
            <a:r>
              <a:rPr lang="en-US" sz="1800" dirty="0" err="1"/>
              <a:t>mitmekesisuse</a:t>
            </a:r>
            <a:r>
              <a:rPr lang="en-US" sz="1800" dirty="0"/>
              <a:t> ja </a:t>
            </a:r>
            <a:r>
              <a:rPr lang="en-US" sz="1800" dirty="0" err="1"/>
              <a:t>kaasatuse</a:t>
            </a:r>
            <a:r>
              <a:rPr lang="en-US" sz="1800" dirty="0"/>
              <a:t> </a:t>
            </a:r>
            <a:r>
              <a:rPr lang="en-US" sz="1800" dirty="0" err="1"/>
              <a:t>edendamisel</a:t>
            </a:r>
            <a:r>
              <a:rPr lang="en-US" sz="1800" dirty="0"/>
              <a:t> </a:t>
            </a:r>
            <a:r>
              <a:rPr lang="en-US" sz="1800" dirty="0" err="1"/>
              <a:t>ning</a:t>
            </a:r>
            <a:r>
              <a:rPr lang="en-US" sz="1800" dirty="0"/>
              <a:t> </a:t>
            </a:r>
            <a:r>
              <a:rPr lang="en-US" sz="1800" dirty="0" err="1"/>
              <a:t>töö</a:t>
            </a:r>
            <a:r>
              <a:rPr lang="en-US" sz="1800" dirty="0"/>
              <a:t>- ja </a:t>
            </a:r>
            <a:r>
              <a:rPr lang="en-US" sz="1800" dirty="0" err="1"/>
              <a:t>eraelu</a:t>
            </a:r>
            <a:r>
              <a:rPr lang="en-US" sz="1800" dirty="0"/>
              <a:t> </a:t>
            </a:r>
            <a:r>
              <a:rPr lang="en-US" sz="1800" dirty="0" err="1"/>
              <a:t>tasakaalu</a:t>
            </a:r>
            <a:r>
              <a:rPr lang="en-US" sz="1800" dirty="0"/>
              <a:t> </a:t>
            </a:r>
            <a:r>
              <a:rPr lang="en-US" sz="1800" dirty="0" err="1"/>
              <a:t>toetamisel</a:t>
            </a:r>
            <a:r>
              <a:rPr lang="en-US" sz="1800" dirty="0"/>
              <a:t>, </a:t>
            </a:r>
            <a:r>
              <a:rPr lang="en-US" sz="1800" dirty="0" err="1"/>
              <a:t>näiteks</a:t>
            </a:r>
            <a:r>
              <a:rPr lang="en-US" sz="1800" dirty="0"/>
              <a:t> </a:t>
            </a:r>
            <a:r>
              <a:rPr lang="en-US" sz="1800" dirty="0" err="1"/>
              <a:t>paindliku</a:t>
            </a:r>
            <a:r>
              <a:rPr lang="en-US" sz="1800" dirty="0"/>
              <a:t> </a:t>
            </a:r>
            <a:r>
              <a:rPr lang="en-US" sz="1800" dirty="0" err="1"/>
              <a:t>töökorralduse</a:t>
            </a:r>
            <a:r>
              <a:rPr lang="en-US" sz="1800" dirty="0"/>
              <a:t>, </a:t>
            </a:r>
            <a:r>
              <a:rPr lang="en-US" sz="1800" dirty="0" err="1"/>
              <a:t>hüvitiste</a:t>
            </a:r>
            <a:r>
              <a:rPr lang="en-US" sz="1800" dirty="0"/>
              <a:t> ja </a:t>
            </a:r>
            <a:r>
              <a:rPr lang="en-US" sz="1800" dirty="0" err="1"/>
              <a:t>puhkusepoliitika</a:t>
            </a:r>
            <a:r>
              <a:rPr lang="en-US" sz="1800" dirty="0"/>
              <a:t> </a:t>
            </a:r>
            <a:r>
              <a:rPr lang="en-US" sz="1800" dirty="0" err="1"/>
              <a:t>ning</a:t>
            </a:r>
            <a:r>
              <a:rPr lang="en-US" sz="1800" dirty="0"/>
              <a:t> </a:t>
            </a:r>
            <a:r>
              <a:rPr lang="en-US" sz="1800" dirty="0" err="1"/>
              <a:t>puudega</a:t>
            </a:r>
            <a:r>
              <a:rPr lang="en-US" sz="1800" dirty="0"/>
              <a:t> </a:t>
            </a:r>
            <a:r>
              <a:rPr lang="en-US" sz="1800" dirty="0" err="1"/>
              <a:t>inimeste</a:t>
            </a:r>
            <a:r>
              <a:rPr lang="en-US" sz="1800" dirty="0"/>
              <a:t> </a:t>
            </a:r>
            <a:r>
              <a:rPr lang="en-US" sz="1800" dirty="0" err="1"/>
              <a:t>vajadustele</a:t>
            </a:r>
            <a:r>
              <a:rPr lang="en-US" sz="1800" dirty="0"/>
              <a:t> </a:t>
            </a:r>
            <a:r>
              <a:rPr lang="en-US" sz="1800" dirty="0" err="1"/>
              <a:t>vastavate</a:t>
            </a:r>
            <a:r>
              <a:rPr lang="en-US" sz="1800" dirty="0"/>
              <a:t> </a:t>
            </a:r>
            <a:r>
              <a:rPr lang="en-US" sz="1800" dirty="0" err="1"/>
              <a:t>abinõude</a:t>
            </a:r>
            <a:r>
              <a:rPr lang="en-US" sz="1800" dirty="0"/>
              <a:t> </a:t>
            </a:r>
            <a:r>
              <a:rPr lang="en-US" sz="1800" dirty="0" err="1"/>
              <a:t>osas</a:t>
            </a:r>
            <a:r>
              <a:rPr lang="en-US" sz="1800" dirty="0"/>
              <a:t>.</a:t>
            </a:r>
            <a:endParaRPr dirty="0"/>
          </a:p>
        </p:txBody>
      </p:sp>
      <p:sp>
        <p:nvSpPr>
          <p:cNvPr id="237" name="Google Shape;237;p3"/>
          <p:cNvSpPr txBox="1">
            <a:spLocks noGrp="1"/>
          </p:cNvSpPr>
          <p:nvPr>
            <p:ph type="body" idx="8"/>
          </p:nvPr>
        </p:nvSpPr>
        <p:spPr>
          <a:xfrm>
            <a:off x="2438058" y="3915199"/>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38" name="Google Shape;238;p3"/>
          <p:cNvSpPr txBox="1">
            <a:spLocks noGrp="1"/>
          </p:cNvSpPr>
          <p:nvPr>
            <p:ph type="body" idx="9"/>
          </p:nvPr>
        </p:nvSpPr>
        <p:spPr>
          <a:xfrm>
            <a:off x="3183477" y="3970460"/>
            <a:ext cx="8756090" cy="692194"/>
          </a:xfrm>
          <a:prstGeom prst="rect">
            <a:avLst/>
          </a:prstGeom>
          <a:noFill/>
          <a:ln>
            <a:noFill/>
          </a:ln>
        </p:spPr>
        <p:txBody>
          <a:bodyPr spcFirstLastPara="1" wrap="square" lIns="91425" tIns="45700" rIns="91425" bIns="45700" anchor="ctr" anchorCtr="0">
            <a:noAutofit/>
          </a:bodyPr>
          <a:lstStyle/>
          <a:p>
            <a:pPr marL="0" lvl="0" indent="0" algn="just">
              <a:spcBef>
                <a:spcPts val="0"/>
              </a:spcBef>
            </a:pPr>
            <a:r>
              <a:rPr lang="en-US" sz="1800" dirty="0" err="1"/>
              <a:t>Töötada</a:t>
            </a:r>
            <a:r>
              <a:rPr lang="en-US" sz="1800" dirty="0"/>
              <a:t> </a:t>
            </a:r>
            <a:r>
              <a:rPr lang="en-US" sz="1800" dirty="0" err="1"/>
              <a:t>välja</a:t>
            </a:r>
            <a:r>
              <a:rPr lang="en-US" sz="1800" dirty="0"/>
              <a:t> </a:t>
            </a:r>
            <a:r>
              <a:rPr lang="en-US" sz="1800" dirty="0" err="1"/>
              <a:t>tõhusad</a:t>
            </a:r>
            <a:r>
              <a:rPr lang="en-US" sz="1800" dirty="0"/>
              <a:t> </a:t>
            </a:r>
            <a:r>
              <a:rPr lang="en-US" sz="1800" dirty="0" err="1"/>
              <a:t>kommunikatsioonistrateegiad</a:t>
            </a:r>
            <a:r>
              <a:rPr lang="en-US" sz="1800" dirty="0"/>
              <a:t> </a:t>
            </a:r>
            <a:r>
              <a:rPr lang="en-US" sz="1800" dirty="0" err="1"/>
              <a:t>mitmekesisuse</a:t>
            </a:r>
            <a:r>
              <a:rPr lang="en-US" sz="1800" dirty="0"/>
              <a:t> ja </a:t>
            </a:r>
            <a:r>
              <a:rPr lang="en-US" sz="1800" dirty="0" err="1"/>
              <a:t>kaasatuse</a:t>
            </a:r>
            <a:r>
              <a:rPr lang="en-US" sz="1800" dirty="0"/>
              <a:t> </a:t>
            </a:r>
            <a:r>
              <a:rPr lang="en-US" sz="1800" dirty="0" err="1"/>
              <a:t>edendamiseks</a:t>
            </a:r>
            <a:r>
              <a:rPr lang="en-US" sz="1800" dirty="0"/>
              <a:t> </a:t>
            </a:r>
            <a:r>
              <a:rPr lang="en-US" sz="1800" dirty="0" err="1"/>
              <a:t>ning</a:t>
            </a:r>
            <a:r>
              <a:rPr lang="en-US" sz="1800" dirty="0"/>
              <a:t> </a:t>
            </a:r>
            <a:r>
              <a:rPr lang="en-US" sz="1800" dirty="0" err="1"/>
              <a:t>erinevate</a:t>
            </a:r>
            <a:r>
              <a:rPr lang="en-US" sz="1800" dirty="0"/>
              <a:t> </a:t>
            </a:r>
            <a:r>
              <a:rPr lang="en-US" sz="1800" dirty="0" err="1"/>
              <a:t>meeskonnaliikmete</a:t>
            </a:r>
            <a:r>
              <a:rPr lang="en-US" sz="1800" dirty="0"/>
              <a:t> </a:t>
            </a:r>
            <a:r>
              <a:rPr lang="en-US" sz="1800" dirty="0" err="1"/>
              <a:t>vajaduste</a:t>
            </a:r>
            <a:r>
              <a:rPr lang="en-US" sz="1800" dirty="0"/>
              <a:t> </a:t>
            </a:r>
            <a:r>
              <a:rPr lang="en-US" sz="1800" dirty="0" err="1"/>
              <a:t>rahuldamiseks</a:t>
            </a:r>
            <a:r>
              <a:rPr lang="en-US" sz="1800" dirty="0"/>
              <a:t>, </a:t>
            </a:r>
            <a:r>
              <a:rPr lang="en-US" sz="1800" dirty="0" err="1"/>
              <a:t>sealhulgas</a:t>
            </a:r>
            <a:r>
              <a:rPr lang="en-US" sz="1800" dirty="0"/>
              <a:t> </a:t>
            </a:r>
            <a:r>
              <a:rPr lang="en-US" sz="1800" dirty="0" err="1"/>
              <a:t>aktiivne</a:t>
            </a:r>
            <a:r>
              <a:rPr lang="en-US" sz="1800" dirty="0"/>
              <a:t> </a:t>
            </a:r>
            <a:r>
              <a:rPr lang="en-US" sz="1800" dirty="0" err="1"/>
              <a:t>kuulamine</a:t>
            </a:r>
            <a:r>
              <a:rPr lang="en-US" sz="1800" dirty="0"/>
              <a:t>, </a:t>
            </a:r>
            <a:r>
              <a:rPr lang="en-US" sz="1800" dirty="0" err="1"/>
              <a:t>kultuuriline</a:t>
            </a:r>
            <a:r>
              <a:rPr lang="en-US" sz="1800" dirty="0"/>
              <a:t> </a:t>
            </a:r>
            <a:r>
              <a:rPr lang="en-US" sz="1800" dirty="0" err="1"/>
              <a:t>pädevus</a:t>
            </a:r>
            <a:r>
              <a:rPr lang="en-US" sz="1800" dirty="0"/>
              <a:t> ja </a:t>
            </a:r>
            <a:r>
              <a:rPr lang="en-US" sz="1800" dirty="0" err="1"/>
              <a:t>empaatia</a:t>
            </a:r>
            <a:r>
              <a:rPr lang="en-US" sz="1800" dirty="0"/>
              <a:t>.</a:t>
            </a:r>
            <a:endParaRPr dirty="0"/>
          </a:p>
        </p:txBody>
      </p:sp>
      <p:sp>
        <p:nvSpPr>
          <p:cNvPr id="239" name="Google Shape;239;p3"/>
          <p:cNvSpPr txBox="1">
            <a:spLocks noGrp="1"/>
          </p:cNvSpPr>
          <p:nvPr>
            <p:ph type="body" idx="13"/>
          </p:nvPr>
        </p:nvSpPr>
        <p:spPr>
          <a:xfrm>
            <a:off x="2438057" y="4667417"/>
            <a:ext cx="745417" cy="6551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40" name="Google Shape;240;p3"/>
          <p:cNvSpPr txBox="1">
            <a:spLocks noGrp="1"/>
          </p:cNvSpPr>
          <p:nvPr>
            <p:ph type="body" idx="14"/>
          </p:nvPr>
        </p:nvSpPr>
        <p:spPr>
          <a:xfrm>
            <a:off x="3221351" y="4769953"/>
            <a:ext cx="8756090" cy="874712"/>
          </a:xfrm>
          <a:prstGeom prst="rect">
            <a:avLst/>
          </a:prstGeom>
          <a:noFill/>
          <a:ln>
            <a:noFill/>
          </a:ln>
        </p:spPr>
        <p:txBody>
          <a:bodyPr spcFirstLastPara="1" wrap="square" lIns="91425" tIns="45700" rIns="91425" bIns="45700" anchor="ctr" anchorCtr="0">
            <a:noAutofit/>
          </a:bodyPr>
          <a:lstStyle/>
          <a:p>
            <a:pPr marL="0" lvl="0" indent="0" algn="just">
              <a:spcBef>
                <a:spcPts val="0"/>
              </a:spcBef>
            </a:pPr>
            <a:r>
              <a:rPr lang="en-US" sz="1800" dirty="0" err="1" smtClean="0"/>
              <a:t>Töötada</a:t>
            </a:r>
            <a:r>
              <a:rPr lang="en-US" sz="1800" dirty="0" smtClean="0"/>
              <a:t> </a:t>
            </a:r>
            <a:r>
              <a:rPr lang="en-US" sz="1800" dirty="0" err="1"/>
              <a:t>välja</a:t>
            </a:r>
            <a:r>
              <a:rPr lang="en-US" sz="1800" dirty="0"/>
              <a:t> </a:t>
            </a:r>
            <a:r>
              <a:rPr lang="en-US" sz="1800" dirty="0" err="1"/>
              <a:t>plaan</a:t>
            </a:r>
            <a:r>
              <a:rPr lang="en-US" sz="1800" dirty="0"/>
              <a:t> </a:t>
            </a:r>
            <a:r>
              <a:rPr lang="en-US" sz="1800" dirty="0" err="1"/>
              <a:t>mitmekesisuse</a:t>
            </a:r>
            <a:r>
              <a:rPr lang="en-US" sz="1800" dirty="0"/>
              <a:t> ja </a:t>
            </a:r>
            <a:r>
              <a:rPr lang="en-US" sz="1800" dirty="0" err="1"/>
              <a:t>kaasatuse</a:t>
            </a:r>
            <a:r>
              <a:rPr lang="en-US" sz="1800" dirty="0"/>
              <a:t> </a:t>
            </a:r>
            <a:r>
              <a:rPr lang="en-US" sz="1800" dirty="0" err="1"/>
              <a:t>edendamiseks</a:t>
            </a:r>
            <a:r>
              <a:rPr lang="en-US" sz="1800" dirty="0"/>
              <a:t> </a:t>
            </a:r>
            <a:r>
              <a:rPr lang="en-US" sz="1800" dirty="0" err="1"/>
              <a:t>töökohal</a:t>
            </a:r>
            <a:r>
              <a:rPr lang="en-US" sz="1800" dirty="0"/>
              <a:t> </a:t>
            </a:r>
            <a:r>
              <a:rPr lang="en-US" sz="1800" dirty="0" err="1"/>
              <a:t>ning</a:t>
            </a:r>
            <a:r>
              <a:rPr lang="en-US" sz="1800" dirty="0"/>
              <a:t> </a:t>
            </a:r>
            <a:r>
              <a:rPr lang="en-US" sz="1800" dirty="0" err="1"/>
              <a:t>kõigi</a:t>
            </a:r>
            <a:r>
              <a:rPr lang="en-US" sz="1800" dirty="0"/>
              <a:t> </a:t>
            </a:r>
            <a:r>
              <a:rPr lang="en-US" sz="1800" dirty="0" err="1"/>
              <a:t>meeskonnaliikmete</a:t>
            </a:r>
            <a:r>
              <a:rPr lang="en-US" sz="1800" dirty="0"/>
              <a:t> </a:t>
            </a:r>
            <a:r>
              <a:rPr lang="en-US" sz="1800" dirty="0" err="1"/>
              <a:t>vajaduste</a:t>
            </a:r>
            <a:r>
              <a:rPr lang="en-US" sz="1800" dirty="0"/>
              <a:t> </a:t>
            </a:r>
            <a:r>
              <a:rPr lang="en-US" sz="1800" dirty="0" err="1"/>
              <a:t>rahuldamise</a:t>
            </a:r>
            <a:r>
              <a:rPr lang="en-US" sz="1800" dirty="0"/>
              <a:t> </a:t>
            </a:r>
            <a:r>
              <a:rPr lang="en-US" sz="1800" dirty="0" err="1"/>
              <a:t>tagamiseks</a:t>
            </a:r>
            <a:r>
              <a:rPr lang="en-US" sz="1800" dirty="0"/>
              <a:t>, </a:t>
            </a:r>
            <a:r>
              <a:rPr lang="en-US" sz="1800" dirty="0" err="1"/>
              <a:t>sealhulgas</a:t>
            </a:r>
            <a:r>
              <a:rPr lang="en-US" sz="1800" dirty="0"/>
              <a:t> </a:t>
            </a:r>
            <a:r>
              <a:rPr lang="en-US" sz="1800" dirty="0" err="1" smtClean="0"/>
              <a:t>tegevuskava</a:t>
            </a:r>
            <a:r>
              <a:rPr lang="en-US" sz="1800" dirty="0" smtClean="0"/>
              <a:t> </a:t>
            </a:r>
            <a:r>
              <a:rPr lang="en-US" sz="1800" dirty="0" err="1"/>
              <a:t>kaasava</a:t>
            </a:r>
            <a:r>
              <a:rPr lang="en-US" sz="1800" dirty="0"/>
              <a:t> </a:t>
            </a:r>
            <a:r>
              <a:rPr lang="en-US" sz="1800" dirty="0" err="1"/>
              <a:t>töökeskkonna</a:t>
            </a:r>
            <a:r>
              <a:rPr lang="en-US" sz="1800" dirty="0"/>
              <a:t> </a:t>
            </a:r>
            <a:r>
              <a:rPr lang="en-US" sz="1800" dirty="0" err="1"/>
              <a:t>loomiseks</a:t>
            </a:r>
            <a:r>
              <a:rPr lang="en-US" sz="1800" dirty="0"/>
              <a:t>, </a:t>
            </a:r>
            <a:r>
              <a:rPr lang="en-US" sz="1800" dirty="0" err="1"/>
              <a:t>töö</a:t>
            </a:r>
            <a:r>
              <a:rPr lang="en-US" sz="1800" dirty="0"/>
              <a:t>- ja </a:t>
            </a:r>
            <a:r>
              <a:rPr lang="en-US" sz="1800" dirty="0" err="1"/>
              <a:t>eraelu</a:t>
            </a:r>
            <a:r>
              <a:rPr lang="en-US" sz="1800" dirty="0"/>
              <a:t> </a:t>
            </a:r>
            <a:r>
              <a:rPr lang="en-US" sz="1800" dirty="0" err="1"/>
              <a:t>tasakaalu</a:t>
            </a:r>
            <a:r>
              <a:rPr lang="en-US" sz="1800" dirty="0"/>
              <a:t> </a:t>
            </a:r>
            <a:r>
              <a:rPr lang="en-US" sz="1800" dirty="0" err="1"/>
              <a:t>takistuste</a:t>
            </a:r>
            <a:r>
              <a:rPr lang="en-US" sz="1800" dirty="0"/>
              <a:t> </a:t>
            </a:r>
            <a:r>
              <a:rPr lang="en-US" sz="1800" dirty="0" err="1"/>
              <a:t>kõrvaldamiseks</a:t>
            </a:r>
            <a:r>
              <a:rPr lang="en-US" sz="1800" dirty="0"/>
              <a:t> </a:t>
            </a:r>
            <a:r>
              <a:rPr lang="en-US" sz="1800" dirty="0" err="1"/>
              <a:t>ning</a:t>
            </a:r>
            <a:r>
              <a:rPr lang="en-US" sz="1800" dirty="0"/>
              <a:t> </a:t>
            </a:r>
            <a:r>
              <a:rPr lang="en-US" sz="1800" dirty="0" err="1"/>
              <a:t>kultuurilise</a:t>
            </a:r>
            <a:r>
              <a:rPr lang="en-US" sz="1800" dirty="0"/>
              <a:t> </a:t>
            </a:r>
            <a:r>
              <a:rPr lang="en-US" sz="1800" dirty="0" err="1"/>
              <a:t>pädevuse</a:t>
            </a:r>
            <a:r>
              <a:rPr lang="en-US" sz="1800" dirty="0"/>
              <a:t> ja </a:t>
            </a:r>
            <a:r>
              <a:rPr lang="en-US" sz="1800" dirty="0" err="1"/>
              <a:t>mõistmise</a:t>
            </a:r>
            <a:r>
              <a:rPr lang="en-US" sz="1800" dirty="0"/>
              <a:t> </a:t>
            </a:r>
            <a:r>
              <a:rPr lang="en-US" sz="1800" dirty="0" err="1"/>
              <a:t>edendamiseks</a:t>
            </a:r>
            <a:r>
              <a:rPr lang="en-US" sz="1800" dirty="0"/>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a:fillRect/>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3600" b="1" dirty="0" err="1" smtClean="0"/>
              <a:t>Sissejuhatus</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01</a:t>
            </a:r>
          </a:p>
        </p:txBody>
      </p:sp>
    </p:spTree>
    <p:extLst>
      <p:ext uri="{BB962C8B-B14F-4D97-AF65-F5344CB8AC3E}">
        <p14:creationId xmlns:p14="http://schemas.microsoft.com/office/powerpoint/2010/main" val="207462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
          <p:cNvSpPr txBox="1">
            <a:spLocks noGrp="1"/>
          </p:cNvSpPr>
          <p:nvPr>
            <p:ph type="body" idx="1"/>
          </p:nvPr>
        </p:nvSpPr>
        <p:spPr>
          <a:xfrm>
            <a:off x="794495" y="347021"/>
            <a:ext cx="7756143" cy="37555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GB" sz="4000" b="1" i="0" dirty="0" smtClean="0">
                <a:solidFill>
                  <a:srgbClr val="14B4CB"/>
                </a:solidFill>
              </a:rPr>
              <a:t>SISSEJUHATUS</a:t>
            </a:r>
            <a:endParaRPr sz="4000" b="1" i="0" dirty="0">
              <a:solidFill>
                <a:srgbClr val="14B4CB"/>
              </a:solidFill>
            </a:endParaRPr>
          </a:p>
        </p:txBody>
      </p:sp>
      <p:sp>
        <p:nvSpPr>
          <p:cNvPr id="246" name="Google Shape;246;p4"/>
          <p:cNvSpPr/>
          <p:nvPr/>
        </p:nvSpPr>
        <p:spPr>
          <a:xfrm>
            <a:off x="0" y="903232"/>
            <a:ext cx="4099727" cy="393957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GB" sz="2400" b="1" i="0" u="none" strike="noStrike" cap="none" dirty="0" err="1" smtClean="0">
                <a:solidFill>
                  <a:schemeClr val="lt1"/>
                </a:solidFill>
                <a:latin typeface="Calibri"/>
                <a:ea typeface="Calibri"/>
                <a:cs typeface="Calibri"/>
                <a:sym typeface="Calibri"/>
              </a:rPr>
              <a:t>Kuidas</a:t>
            </a:r>
            <a:r>
              <a:rPr lang="en-GB" sz="2400" b="1" i="0" u="none" strike="noStrike" cap="none" dirty="0" smtClean="0">
                <a:solidFill>
                  <a:schemeClr val="lt1"/>
                </a:solidFill>
                <a:latin typeface="Calibri"/>
                <a:ea typeface="Calibri"/>
                <a:cs typeface="Calibri"/>
                <a:sym typeface="Calibri"/>
              </a:rPr>
              <a:t> </a:t>
            </a:r>
            <a:r>
              <a:rPr lang="en-GB" sz="2400" b="1" i="0" u="none" strike="noStrike" cap="none" dirty="0" err="1" smtClean="0">
                <a:solidFill>
                  <a:schemeClr val="lt1"/>
                </a:solidFill>
                <a:latin typeface="Calibri"/>
                <a:ea typeface="Calibri"/>
                <a:cs typeface="Calibri"/>
                <a:sym typeface="Calibri"/>
              </a:rPr>
              <a:t>toetada</a:t>
            </a:r>
            <a:r>
              <a:rPr lang="en-GB" sz="2400" b="1" i="0" u="none" strike="noStrike" cap="none" dirty="0" smtClean="0">
                <a:solidFill>
                  <a:schemeClr val="lt1"/>
                </a:solidFill>
                <a:latin typeface="Calibri"/>
                <a:ea typeface="Calibri"/>
                <a:cs typeface="Calibri"/>
                <a:sym typeface="Calibri"/>
              </a:rPr>
              <a:t> </a:t>
            </a:r>
            <a:r>
              <a:rPr lang="en-GB" sz="2400" b="1" i="0" u="none" strike="noStrike" cap="none" dirty="0" err="1" smtClean="0">
                <a:solidFill>
                  <a:schemeClr val="lt1"/>
                </a:solidFill>
                <a:latin typeface="Calibri"/>
                <a:ea typeface="Calibri"/>
                <a:cs typeface="Calibri"/>
                <a:sym typeface="Calibri"/>
              </a:rPr>
              <a:t>meeskonna</a:t>
            </a:r>
            <a:r>
              <a:rPr lang="en-GB" sz="2400" b="1" i="0" u="none" strike="noStrike" cap="none" dirty="0" smtClean="0">
                <a:solidFill>
                  <a:schemeClr val="lt1"/>
                </a:solidFill>
                <a:latin typeface="Calibri"/>
                <a:ea typeface="Calibri"/>
                <a:cs typeface="Calibri"/>
                <a:sym typeface="Calibri"/>
              </a:rPr>
              <a:t> </a:t>
            </a:r>
            <a:r>
              <a:rPr lang="en-GB" sz="2400" b="1" i="0" u="none" strike="noStrike" cap="none" dirty="0" err="1" smtClean="0">
                <a:solidFill>
                  <a:schemeClr val="lt1"/>
                </a:solidFill>
                <a:latin typeface="Calibri"/>
                <a:ea typeface="Calibri"/>
                <a:cs typeface="Calibri"/>
                <a:sym typeface="Calibri"/>
              </a:rPr>
              <a:t>mitmekesisust</a:t>
            </a:r>
            <a:r>
              <a:rPr lang="en-GB" sz="2400" b="1" i="0" u="none" strike="noStrike" cap="none" dirty="0" smtClean="0">
                <a:solidFill>
                  <a:schemeClr val="lt1"/>
                </a:solidFill>
                <a:latin typeface="Calibri"/>
                <a:ea typeface="Calibri"/>
                <a:cs typeface="Calibri"/>
                <a:sym typeface="Calibri"/>
              </a:rPr>
              <a:t>?</a:t>
            </a: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sz="2400" b="0" i="0" u="none" strike="noStrike" cap="none" dirty="0">
              <a:solidFill>
                <a:schemeClr val="lt1"/>
              </a:solidFill>
              <a:latin typeface="Arial"/>
              <a:ea typeface="Arial"/>
              <a:cs typeface="Arial"/>
              <a:sym typeface="Arial"/>
            </a:endParaRPr>
          </a:p>
        </p:txBody>
      </p:sp>
      <p:sp>
        <p:nvSpPr>
          <p:cNvPr id="247" name="Google Shape;247;p4"/>
          <p:cNvSpPr/>
          <p:nvPr/>
        </p:nvSpPr>
        <p:spPr>
          <a:xfrm>
            <a:off x="3336053" y="1698170"/>
            <a:ext cx="5406013" cy="515983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lvl="0" algn="ctr"/>
            <a:r>
              <a:rPr lang="en-US" sz="1800" b="0" i="0" u="none" strike="noStrike" cap="none" dirty="0">
                <a:solidFill>
                  <a:srgbClr val="14B4CB"/>
                </a:solidFill>
                <a:latin typeface="Calibri"/>
                <a:ea typeface="Calibri"/>
                <a:cs typeface="Calibri"/>
                <a:sym typeface="Calibri"/>
              </a:rPr>
              <a:t> </a:t>
            </a:r>
            <a:r>
              <a:rPr lang="fi-FI" sz="1800" dirty="0">
                <a:solidFill>
                  <a:srgbClr val="14B4CB"/>
                </a:solidFill>
                <a:latin typeface="Calibri"/>
                <a:ea typeface="Calibri"/>
                <a:cs typeface="Calibri"/>
                <a:sym typeface="Calibri"/>
              </a:rPr>
              <a:t>Selles </a:t>
            </a:r>
            <a:r>
              <a:rPr lang="fi-FI" sz="1800" dirty="0" smtClean="0">
                <a:solidFill>
                  <a:srgbClr val="14B4CB"/>
                </a:solidFill>
                <a:latin typeface="Calibri"/>
                <a:ea typeface="Calibri"/>
                <a:cs typeface="Calibri"/>
                <a:sym typeface="Calibri"/>
              </a:rPr>
              <a:t>peatükis </a:t>
            </a:r>
            <a:r>
              <a:rPr lang="fi-FI" sz="1800" dirty="0">
                <a:solidFill>
                  <a:srgbClr val="14B4CB"/>
                </a:solidFill>
                <a:latin typeface="Calibri"/>
                <a:ea typeface="Calibri"/>
                <a:cs typeface="Calibri"/>
                <a:sym typeface="Calibri"/>
              </a:rPr>
              <a:t>uurime mitmekesisuse ja kaasamise tähtsust töö- ja eraelu tasakaalu edendamisel</a:t>
            </a:r>
            <a:r>
              <a:rPr lang="fi-FI" sz="1800" dirty="0" smtClean="0">
                <a:solidFill>
                  <a:srgbClr val="14B4CB"/>
                </a:solidFill>
                <a:latin typeface="Calibri"/>
                <a:ea typeface="Calibri"/>
                <a:cs typeface="Calibri"/>
                <a:sym typeface="Calibri"/>
              </a:rPr>
              <a:t>!</a:t>
            </a:r>
          </a:p>
          <a:p>
            <a:pPr lvl="0" algn="ctr"/>
            <a:endParaRPr sz="1800" b="0" i="0" u="none" strike="noStrike" cap="none" dirty="0">
              <a:solidFill>
                <a:srgbClr val="14B4CB"/>
              </a:solidFill>
              <a:latin typeface="Calibri"/>
              <a:ea typeface="Calibri"/>
              <a:cs typeface="Calibri"/>
              <a:sym typeface="Calibri"/>
            </a:endParaRPr>
          </a:p>
          <a:p>
            <a:pPr lvl="0" algn="ctr"/>
            <a:r>
              <a:rPr lang="en-US" sz="1800" dirty="0" err="1" smtClean="0">
                <a:solidFill>
                  <a:srgbClr val="14B4CB"/>
                </a:solidFill>
                <a:latin typeface="Calibri"/>
                <a:ea typeface="Calibri"/>
                <a:cs typeface="Calibri"/>
                <a:sym typeface="Calibri"/>
              </a:rPr>
              <a:t>Selle</a:t>
            </a:r>
            <a:r>
              <a:rPr lang="en-US" sz="1800" dirty="0" smtClean="0">
                <a:solidFill>
                  <a:srgbClr val="14B4CB"/>
                </a:solidFill>
                <a:latin typeface="Calibri"/>
                <a:ea typeface="Calibri"/>
                <a:cs typeface="Calibri"/>
                <a:sym typeface="Calibri"/>
              </a:rPr>
              <a:t> </a:t>
            </a:r>
            <a:r>
              <a:rPr lang="en-US" sz="1800" dirty="0" err="1" smtClean="0">
                <a:solidFill>
                  <a:srgbClr val="14B4CB"/>
                </a:solidFill>
                <a:latin typeface="Calibri"/>
                <a:ea typeface="Calibri"/>
                <a:cs typeface="Calibri"/>
                <a:sym typeface="Calibri"/>
              </a:rPr>
              <a:t>peatüki</a:t>
            </a:r>
            <a:r>
              <a:rPr lang="en-US" sz="1800" dirty="0" smtClean="0">
                <a:solidFill>
                  <a:srgbClr val="14B4CB"/>
                </a:solidFill>
                <a:latin typeface="Calibri"/>
                <a:ea typeface="Calibri"/>
                <a:cs typeface="Calibri"/>
                <a:sym typeface="Calibri"/>
              </a:rPr>
              <a:t> </a:t>
            </a:r>
            <a:r>
              <a:rPr lang="en-US" sz="1800" dirty="0" err="1" smtClean="0">
                <a:solidFill>
                  <a:srgbClr val="14B4CB"/>
                </a:solidFill>
                <a:latin typeface="Calibri"/>
                <a:ea typeface="Calibri"/>
                <a:cs typeface="Calibri"/>
                <a:sym typeface="Calibri"/>
              </a:rPr>
              <a:t>läbimise</a:t>
            </a:r>
            <a:r>
              <a:rPr lang="en-US" sz="1800" dirty="0" smtClean="0">
                <a:solidFill>
                  <a:srgbClr val="14B4CB"/>
                </a:solidFill>
                <a:latin typeface="Calibri"/>
                <a:ea typeface="Calibri"/>
                <a:cs typeface="Calibri"/>
                <a:sym typeface="Calibri"/>
              </a:rPr>
              <a:t> </a:t>
            </a:r>
            <a:r>
              <a:rPr lang="en-US" sz="1800" dirty="0" err="1" smtClean="0">
                <a:solidFill>
                  <a:srgbClr val="14B4CB"/>
                </a:solidFill>
                <a:latin typeface="Calibri"/>
                <a:ea typeface="Calibri"/>
                <a:cs typeface="Calibri"/>
                <a:sym typeface="Calibri"/>
              </a:rPr>
              <a:t>tulemusel</a:t>
            </a:r>
            <a:r>
              <a:rPr lang="en-US" sz="1800" dirty="0" smtClean="0">
                <a:solidFill>
                  <a:srgbClr val="14B4CB"/>
                </a:solidFill>
                <a:latin typeface="Calibri"/>
                <a:ea typeface="Calibri"/>
                <a:cs typeface="Calibri"/>
                <a:sym typeface="Calibri"/>
              </a:rPr>
              <a:t> </a:t>
            </a:r>
            <a:r>
              <a:rPr lang="en-US" sz="1800" dirty="0" err="1" smtClean="0">
                <a:solidFill>
                  <a:srgbClr val="14B4CB"/>
                </a:solidFill>
                <a:latin typeface="Calibri"/>
                <a:ea typeface="Calibri"/>
                <a:cs typeface="Calibri"/>
                <a:sym typeface="Calibri"/>
              </a:rPr>
              <a:t>oled</a:t>
            </a:r>
            <a:r>
              <a:rPr lang="en-US" sz="1800" dirty="0" smtClean="0">
                <a:solidFill>
                  <a:srgbClr val="14B4CB"/>
                </a:solidFill>
                <a:latin typeface="Calibri"/>
                <a:ea typeface="Calibri"/>
                <a:cs typeface="Calibri"/>
                <a:sym typeface="Calibri"/>
              </a:rPr>
              <a:t> </a:t>
            </a:r>
            <a:r>
              <a:rPr lang="en-US" sz="1800" dirty="0" err="1" smtClean="0">
                <a:solidFill>
                  <a:srgbClr val="14B4CB"/>
                </a:solidFill>
                <a:latin typeface="Calibri"/>
                <a:ea typeface="Calibri"/>
                <a:cs typeface="Calibri"/>
                <a:sym typeface="Calibri"/>
              </a:rPr>
              <a:t>omandanud</a:t>
            </a:r>
            <a:r>
              <a:rPr lang="en-US" sz="1800" dirty="0" smtClean="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teadmised</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vahendid</a:t>
            </a:r>
            <a:r>
              <a:rPr lang="en-US" sz="1800" dirty="0">
                <a:solidFill>
                  <a:srgbClr val="14B4CB"/>
                </a:solidFill>
                <a:latin typeface="Calibri"/>
                <a:ea typeface="Calibri"/>
                <a:cs typeface="Calibri"/>
                <a:sym typeface="Calibri"/>
              </a:rPr>
              <a:t>, et </a:t>
            </a:r>
            <a:r>
              <a:rPr lang="en-US" sz="1800" dirty="0" err="1">
                <a:solidFill>
                  <a:srgbClr val="14B4CB"/>
                </a:solidFill>
                <a:latin typeface="Calibri"/>
                <a:ea typeface="Calibri"/>
                <a:cs typeface="Calibri"/>
                <a:sym typeface="Calibri"/>
              </a:rPr>
              <a:t>luua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kaasavam</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töökeskkond</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toetada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kõigi</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meeskonnaliikmete</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töö</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eraelu</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tasakaalu</a:t>
            </a:r>
            <a:r>
              <a:rPr lang="en-US" sz="1800" dirty="0">
                <a:solidFill>
                  <a:srgbClr val="14B4CB"/>
                </a:solidFill>
                <a:latin typeface="Calibri"/>
                <a:ea typeface="Calibri"/>
                <a:cs typeface="Calibri"/>
                <a:sym typeface="Calibri"/>
              </a:rPr>
              <a:t>.</a:t>
            </a:r>
            <a:endParaRPr sz="1800" b="0" i="0" u="none" strike="noStrike" cap="none" dirty="0">
              <a:solidFill>
                <a:srgbClr val="14B4C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8194" y="602337"/>
            <a:ext cx="4391186" cy="1441066"/>
          </a:xfrm>
        </p:spPr>
        <p:txBody>
          <a:bodyPr>
            <a:normAutofit lnSpcReduction="10000"/>
          </a:bodyPr>
          <a:lstStyle/>
          <a:p>
            <a:pPr lvl="0">
              <a:spcBef>
                <a:spcPts val="0"/>
              </a:spcBef>
            </a:pPr>
            <a:endParaRPr lang="en-US" sz="3600" dirty="0" smtClean="0"/>
          </a:p>
          <a:p>
            <a:pPr lvl="0">
              <a:spcBef>
                <a:spcPts val="0"/>
              </a:spcBef>
            </a:pPr>
            <a:r>
              <a:rPr lang="en-US" sz="3600" dirty="0" err="1" smtClean="0"/>
              <a:t>Mitmekesisus</a:t>
            </a:r>
            <a:r>
              <a:rPr lang="en-US" sz="3600" dirty="0" smtClean="0"/>
              <a:t> </a:t>
            </a:r>
            <a:r>
              <a:rPr lang="en-US" sz="3600" dirty="0"/>
              <a:t>ja </a:t>
            </a:r>
            <a:r>
              <a:rPr lang="en-US" sz="3600" dirty="0" err="1"/>
              <a:t>kaasamine</a:t>
            </a:r>
            <a:endParaRPr lang="en-US" sz="3600" dirty="0"/>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02</a:t>
            </a:r>
          </a:p>
        </p:txBody>
      </p:sp>
    </p:spTree>
    <p:extLst>
      <p:ext uri="{BB962C8B-B14F-4D97-AF65-F5344CB8AC3E}">
        <p14:creationId xmlns:p14="http://schemas.microsoft.com/office/powerpoint/2010/main" val="172690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smtClean="0"/>
              <a:t>Mida</a:t>
            </a:r>
            <a:r>
              <a:rPr lang="en-US" dirty="0" smtClean="0"/>
              <a:t> </a:t>
            </a:r>
            <a:r>
              <a:rPr lang="en-US" dirty="0" err="1" smtClean="0"/>
              <a:t>tähendab</a:t>
            </a:r>
            <a:r>
              <a:rPr lang="en-US" dirty="0" smtClean="0"/>
              <a:t> </a:t>
            </a:r>
            <a:r>
              <a:rPr lang="en-US" dirty="0" err="1" smtClean="0"/>
              <a:t>kaasamine</a:t>
            </a:r>
            <a:r>
              <a:rPr lang="en-US" dirty="0" smtClean="0"/>
              <a:t> </a:t>
            </a:r>
            <a:r>
              <a:rPr lang="en-US" dirty="0" err="1" smtClean="0"/>
              <a:t>sinule</a:t>
            </a:r>
            <a:r>
              <a:rPr lang="en-US" dirty="0" smtClean="0"/>
              <a:t>?</a:t>
            </a:r>
            <a:endParaRPr dirty="0"/>
          </a:p>
        </p:txBody>
      </p:sp>
      <p:sp>
        <p:nvSpPr>
          <p:cNvPr id="253" name="Google Shape;253;p5"/>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8A4199"/>
          </a:solidFill>
          <a:ln w="9525" cap="flat" cmpd="sng">
            <a:solidFill>
              <a:srgbClr val="8A41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4" name="Google Shape;254;p5"/>
          <p:cNvPicPr preferRelativeResize="0"/>
          <p:nvPr/>
        </p:nvPicPr>
        <p:blipFill rotWithShape="1">
          <a:blip r:embed="rId3">
            <a:alphaModFix/>
          </a:blip>
          <a:srcRect/>
          <a:stretch/>
        </p:blipFill>
        <p:spPr>
          <a:xfrm>
            <a:off x="7455877" y="3300733"/>
            <a:ext cx="3789991" cy="4804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body" idx="1"/>
          </p:nvPr>
        </p:nvSpPr>
        <p:spPr>
          <a:xfrm>
            <a:off x="88230" y="1547102"/>
            <a:ext cx="12015537" cy="4580982"/>
          </a:xfrm>
          <a:prstGeom prst="rect">
            <a:avLst/>
          </a:prstGeom>
          <a:noFill/>
          <a:ln>
            <a:noFill/>
          </a:ln>
        </p:spPr>
        <p:txBody>
          <a:bodyPr spcFirstLastPara="1" wrap="square" lIns="91425" tIns="45700" rIns="91425" bIns="45700" anchor="t" anchorCtr="0">
            <a:noAutofit/>
          </a:bodyPr>
          <a:lstStyle/>
          <a:p>
            <a:pPr marL="342900" lvl="0" indent="-342900">
              <a:lnSpc>
                <a:spcPct val="107000"/>
              </a:lnSpc>
              <a:buSzPts val="1000"/>
              <a:buFont typeface="Noto Sans Symbols"/>
              <a:buChar char="∙"/>
            </a:pPr>
            <a:r>
              <a:rPr lang="en-US" sz="2400" dirty="0" err="1"/>
              <a:t>Mitmekesisus</a:t>
            </a:r>
            <a:r>
              <a:rPr lang="en-US" sz="2400" dirty="0"/>
              <a:t> ja </a:t>
            </a:r>
            <a:r>
              <a:rPr lang="en-US" sz="2400" dirty="0" err="1"/>
              <a:t>kaasamine</a:t>
            </a:r>
            <a:r>
              <a:rPr lang="en-US" sz="2400" dirty="0"/>
              <a:t> on </a:t>
            </a:r>
            <a:r>
              <a:rPr lang="en-US" sz="2400" dirty="0" err="1"/>
              <a:t>olulised</a:t>
            </a:r>
            <a:r>
              <a:rPr lang="en-US" sz="2400" dirty="0"/>
              <a:t> </a:t>
            </a:r>
            <a:r>
              <a:rPr lang="en-US" sz="2400" dirty="0" err="1"/>
              <a:t>töö</a:t>
            </a:r>
            <a:r>
              <a:rPr lang="en-US" sz="2400" dirty="0"/>
              <a:t>- ja </a:t>
            </a:r>
            <a:r>
              <a:rPr lang="en-US" sz="2400" dirty="0" err="1"/>
              <a:t>eraelu</a:t>
            </a:r>
            <a:r>
              <a:rPr lang="en-US" sz="2400" dirty="0"/>
              <a:t> </a:t>
            </a:r>
            <a:r>
              <a:rPr lang="en-US" sz="2400" dirty="0" err="1"/>
              <a:t>tasakaalu</a:t>
            </a:r>
            <a:r>
              <a:rPr lang="en-US" sz="2400" dirty="0"/>
              <a:t> </a:t>
            </a:r>
            <a:r>
              <a:rPr lang="en-US" sz="2400" dirty="0" err="1"/>
              <a:t>edendamisel</a:t>
            </a:r>
            <a:r>
              <a:rPr lang="en-US" sz="2400" dirty="0"/>
              <a:t> </a:t>
            </a:r>
            <a:r>
              <a:rPr lang="en-US" sz="2400" dirty="0" err="1"/>
              <a:t>töökohal</a:t>
            </a:r>
            <a:r>
              <a:rPr lang="en-US" sz="2400" dirty="0" smtClean="0"/>
              <a:t>.</a:t>
            </a:r>
          </a:p>
          <a:p>
            <a:pPr marL="342900" lvl="0" indent="-342900">
              <a:lnSpc>
                <a:spcPct val="107000"/>
              </a:lnSpc>
              <a:buSzPts val="1000"/>
              <a:buFont typeface="Noto Sans Symbols"/>
              <a:buChar char="∙"/>
            </a:pPr>
            <a:r>
              <a:rPr lang="en-US" sz="2400" dirty="0" err="1" smtClean="0"/>
              <a:t>Mitmekesisuse</a:t>
            </a:r>
            <a:r>
              <a:rPr lang="en-US" sz="2400" dirty="0" smtClean="0"/>
              <a:t> </a:t>
            </a:r>
            <a:r>
              <a:rPr lang="en-US" sz="2400" dirty="0"/>
              <a:t>all </a:t>
            </a:r>
            <a:r>
              <a:rPr lang="en-US" sz="2400" dirty="0" err="1"/>
              <a:t>mõeldakse</a:t>
            </a:r>
            <a:r>
              <a:rPr lang="en-US" sz="2400" dirty="0"/>
              <a:t> </a:t>
            </a:r>
            <a:r>
              <a:rPr lang="en-US" sz="2400" dirty="0" err="1" smtClean="0"/>
              <a:t>erinevat</a:t>
            </a:r>
            <a:r>
              <a:rPr lang="en-US" sz="2400" dirty="0" smtClean="0"/>
              <a:t> </a:t>
            </a:r>
            <a:r>
              <a:rPr lang="en-US" sz="2400" dirty="0" err="1" smtClean="0"/>
              <a:t>tausta</a:t>
            </a:r>
            <a:r>
              <a:rPr lang="en-US" sz="2400" dirty="0" smtClean="0"/>
              <a:t>, </a:t>
            </a:r>
            <a:r>
              <a:rPr lang="en-US" sz="2400" dirty="0" err="1" smtClean="0"/>
              <a:t>kogemusi</a:t>
            </a:r>
            <a:r>
              <a:rPr lang="en-US" sz="2400" dirty="0" smtClean="0"/>
              <a:t> </a:t>
            </a:r>
            <a:r>
              <a:rPr lang="en-US" sz="2400" dirty="0"/>
              <a:t>ja </a:t>
            </a:r>
            <a:r>
              <a:rPr lang="en-US" sz="2400" dirty="0" err="1" smtClean="0"/>
              <a:t>vaatenurki</a:t>
            </a:r>
            <a:r>
              <a:rPr lang="en-US" sz="2400" dirty="0" smtClean="0"/>
              <a:t> </a:t>
            </a:r>
            <a:r>
              <a:rPr lang="en-US" sz="2400" dirty="0" err="1"/>
              <a:t>meeskonnas</a:t>
            </a:r>
            <a:r>
              <a:rPr lang="en-US" sz="2400" dirty="0"/>
              <a:t> </a:t>
            </a:r>
            <a:r>
              <a:rPr lang="en-US" sz="2400" dirty="0" err="1"/>
              <a:t>või</a:t>
            </a:r>
            <a:r>
              <a:rPr lang="en-US" sz="2400" dirty="0"/>
              <a:t> </a:t>
            </a:r>
            <a:r>
              <a:rPr lang="en-US" sz="2400" dirty="0" err="1"/>
              <a:t>organisatsioonis</a:t>
            </a:r>
            <a:r>
              <a:rPr lang="en-US" sz="2400" dirty="0" smtClean="0"/>
              <a:t>.</a:t>
            </a:r>
          </a:p>
          <a:p>
            <a:pPr marL="342900" lvl="0" indent="-342900">
              <a:lnSpc>
                <a:spcPct val="107000"/>
              </a:lnSpc>
              <a:buSzPts val="1000"/>
              <a:buFont typeface="Noto Sans Symbols"/>
              <a:buChar char="∙"/>
            </a:pPr>
            <a:r>
              <a:rPr lang="en-US" sz="2400" dirty="0" err="1" smtClean="0"/>
              <a:t>Kaasamine</a:t>
            </a:r>
            <a:r>
              <a:rPr lang="en-US" sz="2400" dirty="0" smtClean="0"/>
              <a:t> </a:t>
            </a:r>
            <a:r>
              <a:rPr lang="en-US" sz="2400" dirty="0" err="1"/>
              <a:t>tähendab</a:t>
            </a:r>
            <a:r>
              <a:rPr lang="en-US" sz="2400" dirty="0"/>
              <a:t> </a:t>
            </a:r>
            <a:r>
              <a:rPr lang="en-US" sz="2400" dirty="0" err="1"/>
              <a:t>sellise</a:t>
            </a:r>
            <a:r>
              <a:rPr lang="en-US" sz="2400" dirty="0"/>
              <a:t> </a:t>
            </a:r>
            <a:r>
              <a:rPr lang="en-US" sz="2400" dirty="0" err="1"/>
              <a:t>keskkonna</a:t>
            </a:r>
            <a:r>
              <a:rPr lang="en-US" sz="2400" dirty="0"/>
              <a:t> </a:t>
            </a:r>
            <a:r>
              <a:rPr lang="en-US" sz="2400" dirty="0" err="1"/>
              <a:t>loomist</a:t>
            </a:r>
            <a:r>
              <a:rPr lang="en-US" sz="2400" dirty="0"/>
              <a:t>, </a:t>
            </a:r>
            <a:r>
              <a:rPr lang="en-US" sz="2400" dirty="0" err="1"/>
              <a:t>kus</a:t>
            </a:r>
            <a:r>
              <a:rPr lang="en-US" sz="2400" dirty="0"/>
              <a:t> </a:t>
            </a:r>
            <a:r>
              <a:rPr lang="en-US" sz="2400" dirty="0" err="1"/>
              <a:t>kõik</a:t>
            </a:r>
            <a:r>
              <a:rPr lang="en-US" sz="2400" dirty="0"/>
              <a:t> </a:t>
            </a:r>
            <a:r>
              <a:rPr lang="en-US" sz="2400" dirty="0" err="1"/>
              <a:t>inimesed</a:t>
            </a:r>
            <a:r>
              <a:rPr lang="en-US" sz="2400" dirty="0"/>
              <a:t> </a:t>
            </a:r>
            <a:r>
              <a:rPr lang="en-US" sz="2400" dirty="0" err="1"/>
              <a:t>tunnevad</a:t>
            </a:r>
            <a:r>
              <a:rPr lang="en-US" sz="2400" dirty="0"/>
              <a:t> end </a:t>
            </a:r>
            <a:r>
              <a:rPr lang="en-US" sz="2400" dirty="0" err="1"/>
              <a:t>väärtustatuna</a:t>
            </a:r>
            <a:r>
              <a:rPr lang="en-US" sz="2400" dirty="0"/>
              <a:t>, </a:t>
            </a:r>
            <a:r>
              <a:rPr lang="en-US" sz="2400" dirty="0" err="1"/>
              <a:t>austatuna</a:t>
            </a:r>
            <a:r>
              <a:rPr lang="en-US" sz="2400" dirty="0"/>
              <a:t> ja </a:t>
            </a:r>
            <a:r>
              <a:rPr lang="en-US" sz="2400" dirty="0" err="1"/>
              <a:t>kaasatuna</a:t>
            </a:r>
            <a:r>
              <a:rPr lang="en-US" sz="2400" dirty="0"/>
              <a:t>, </a:t>
            </a:r>
            <a:r>
              <a:rPr lang="en-US" sz="2400" dirty="0" err="1"/>
              <a:t>olenemata</a:t>
            </a:r>
            <a:r>
              <a:rPr lang="en-US" sz="2400" dirty="0"/>
              <a:t> </a:t>
            </a:r>
            <a:r>
              <a:rPr lang="en-US" sz="2400" dirty="0" err="1"/>
              <a:t>nende</a:t>
            </a:r>
            <a:r>
              <a:rPr lang="en-US" sz="2400" dirty="0"/>
              <a:t> </a:t>
            </a:r>
            <a:r>
              <a:rPr lang="en-US" sz="2400" dirty="0" err="1"/>
              <a:t>erinevustest</a:t>
            </a:r>
            <a:r>
              <a:rPr lang="en-US" sz="2400" dirty="0" smtClean="0"/>
              <a:t>.</a:t>
            </a:r>
          </a:p>
          <a:p>
            <a:pPr marL="342900" lvl="0" indent="-342900">
              <a:lnSpc>
                <a:spcPct val="107000"/>
              </a:lnSpc>
              <a:buSzPts val="1000"/>
              <a:buFont typeface="Noto Sans Symbols"/>
              <a:buChar char="∙"/>
            </a:pPr>
            <a:r>
              <a:rPr lang="en-US" sz="2400" dirty="0" err="1" smtClean="0"/>
              <a:t>Mitmekesisuse</a:t>
            </a:r>
            <a:r>
              <a:rPr lang="en-US" sz="2400" dirty="0" smtClean="0"/>
              <a:t> </a:t>
            </a:r>
            <a:r>
              <a:rPr lang="en-US" sz="2400" dirty="0"/>
              <a:t>ja </a:t>
            </a:r>
            <a:r>
              <a:rPr lang="en-US" sz="2400" dirty="0" err="1"/>
              <a:t>kaasamise</a:t>
            </a:r>
            <a:r>
              <a:rPr lang="en-US" sz="2400" dirty="0"/>
              <a:t> </a:t>
            </a:r>
            <a:r>
              <a:rPr lang="en-US" sz="2400" dirty="0" err="1"/>
              <a:t>eelised</a:t>
            </a:r>
            <a:r>
              <a:rPr lang="en-US" sz="2400" dirty="0"/>
              <a:t> </a:t>
            </a:r>
            <a:r>
              <a:rPr lang="en-US" sz="2400" dirty="0" err="1"/>
              <a:t>töökohal</a:t>
            </a:r>
            <a:r>
              <a:rPr lang="en-US" sz="2400" dirty="0"/>
              <a:t> </a:t>
            </a:r>
            <a:r>
              <a:rPr lang="en-US" sz="2400" dirty="0" err="1"/>
              <a:t>ulatuvad</a:t>
            </a:r>
            <a:r>
              <a:rPr lang="en-US" sz="2400" dirty="0"/>
              <a:t> </a:t>
            </a:r>
            <a:r>
              <a:rPr lang="en-US" sz="2400" dirty="0" err="1"/>
              <a:t>kaugemale</a:t>
            </a:r>
            <a:r>
              <a:rPr lang="en-US" sz="2400" dirty="0"/>
              <a:t> </a:t>
            </a:r>
            <a:r>
              <a:rPr lang="en-US" sz="2400" dirty="0" err="1"/>
              <a:t>sotsiaalsest</a:t>
            </a:r>
            <a:r>
              <a:rPr lang="en-US" sz="2400" dirty="0"/>
              <a:t> </a:t>
            </a:r>
            <a:r>
              <a:rPr lang="en-US" sz="2400" dirty="0" err="1"/>
              <a:t>vastutusest</a:t>
            </a:r>
            <a:r>
              <a:rPr lang="en-US" sz="2400" dirty="0"/>
              <a:t>; need </a:t>
            </a:r>
            <a:r>
              <a:rPr lang="en-US" sz="2400" dirty="0" err="1"/>
              <a:t>võivad</a:t>
            </a:r>
            <a:r>
              <a:rPr lang="en-US" sz="2400" dirty="0"/>
              <a:t> </a:t>
            </a:r>
            <a:r>
              <a:rPr lang="en-US" sz="2400" dirty="0" err="1"/>
              <a:t>kaasa</a:t>
            </a:r>
            <a:r>
              <a:rPr lang="en-US" sz="2400" dirty="0"/>
              <a:t> </a:t>
            </a:r>
            <a:r>
              <a:rPr lang="en-US" sz="2400" dirty="0" err="1"/>
              <a:t>tuua</a:t>
            </a:r>
            <a:r>
              <a:rPr lang="en-US" sz="2400" dirty="0"/>
              <a:t> </a:t>
            </a:r>
            <a:r>
              <a:rPr lang="en-US" sz="2400" dirty="0" err="1"/>
              <a:t>ka</a:t>
            </a:r>
            <a:r>
              <a:rPr lang="en-US" sz="2400" dirty="0"/>
              <a:t> </a:t>
            </a:r>
            <a:r>
              <a:rPr lang="en-US" sz="2400" dirty="0" err="1"/>
              <a:t>parema</a:t>
            </a:r>
            <a:r>
              <a:rPr lang="en-US" sz="2400" dirty="0"/>
              <a:t> </a:t>
            </a:r>
            <a:r>
              <a:rPr lang="en-US" sz="2400" dirty="0" err="1"/>
              <a:t>heaolu</a:t>
            </a:r>
            <a:r>
              <a:rPr lang="en-US" sz="2400" dirty="0"/>
              <a:t>, </a:t>
            </a:r>
            <a:r>
              <a:rPr lang="en-US" sz="2400" dirty="0" err="1" smtClean="0"/>
              <a:t>tulemuslikkuse</a:t>
            </a:r>
            <a:r>
              <a:rPr lang="en-US" sz="2400" dirty="0" smtClean="0"/>
              <a:t> </a:t>
            </a:r>
            <a:r>
              <a:rPr lang="en-US" sz="2400" dirty="0"/>
              <a:t>ja </a:t>
            </a:r>
            <a:r>
              <a:rPr lang="en-US" sz="2400" dirty="0" err="1"/>
              <a:t>töötajate</a:t>
            </a:r>
            <a:r>
              <a:rPr lang="en-US" sz="2400" dirty="0"/>
              <a:t> </a:t>
            </a:r>
            <a:r>
              <a:rPr lang="en-US" sz="2400" dirty="0" err="1"/>
              <a:t>rahulolu</a:t>
            </a:r>
            <a:r>
              <a:rPr lang="en-US" sz="2400" dirty="0" smtClean="0"/>
              <a:t>.</a:t>
            </a:r>
          </a:p>
          <a:p>
            <a:pPr marL="342900" lvl="0" indent="-342900">
              <a:lnSpc>
                <a:spcPct val="107000"/>
              </a:lnSpc>
              <a:buSzPts val="1000"/>
              <a:buFont typeface="Noto Sans Symbols"/>
              <a:buChar char="∙"/>
            </a:pPr>
            <a:r>
              <a:rPr lang="en-US" sz="2400" dirty="0" err="1" smtClean="0"/>
              <a:t>Kui</a:t>
            </a:r>
            <a:r>
              <a:rPr lang="en-US" sz="2400" dirty="0" smtClean="0"/>
              <a:t> </a:t>
            </a:r>
            <a:r>
              <a:rPr lang="en-US" sz="2400" dirty="0" err="1"/>
              <a:t>inimesed</a:t>
            </a:r>
            <a:r>
              <a:rPr lang="en-US" sz="2400" dirty="0"/>
              <a:t> </a:t>
            </a:r>
            <a:r>
              <a:rPr lang="en-US" sz="2400" dirty="0" err="1"/>
              <a:t>tunnevad</a:t>
            </a:r>
            <a:r>
              <a:rPr lang="en-US" sz="2400" dirty="0"/>
              <a:t> end </a:t>
            </a:r>
            <a:r>
              <a:rPr lang="en-US" sz="2400" dirty="0" err="1"/>
              <a:t>kaasatuna</a:t>
            </a:r>
            <a:r>
              <a:rPr lang="en-US" sz="2400" dirty="0"/>
              <a:t> ja </a:t>
            </a:r>
            <a:r>
              <a:rPr lang="en-US" sz="2400" dirty="0" err="1"/>
              <a:t>toetatuna</a:t>
            </a:r>
            <a:r>
              <a:rPr lang="en-US" sz="2400" dirty="0"/>
              <a:t>, </a:t>
            </a:r>
            <a:r>
              <a:rPr lang="en-US" sz="2400" dirty="0" err="1"/>
              <a:t>saavutavad</a:t>
            </a:r>
            <a:r>
              <a:rPr lang="en-US" sz="2400" dirty="0"/>
              <a:t> </a:t>
            </a:r>
            <a:r>
              <a:rPr lang="en-US" sz="2400" dirty="0" err="1"/>
              <a:t>nad</a:t>
            </a:r>
            <a:r>
              <a:rPr lang="en-US" sz="2400" dirty="0"/>
              <a:t> </a:t>
            </a:r>
            <a:r>
              <a:rPr lang="en-US" sz="2400" dirty="0" err="1"/>
              <a:t>suurema</a:t>
            </a:r>
            <a:r>
              <a:rPr lang="en-US" sz="2400" dirty="0"/>
              <a:t> </a:t>
            </a:r>
            <a:r>
              <a:rPr lang="en-US" sz="2400" dirty="0" err="1"/>
              <a:t>tõenäosusega</a:t>
            </a:r>
            <a:r>
              <a:rPr lang="en-US" sz="2400" dirty="0"/>
              <a:t> </a:t>
            </a:r>
            <a:r>
              <a:rPr lang="en-US" sz="2400" dirty="0" err="1"/>
              <a:t>tervisliku</a:t>
            </a:r>
            <a:r>
              <a:rPr lang="en-US" sz="2400" dirty="0"/>
              <a:t> </a:t>
            </a:r>
            <a:r>
              <a:rPr lang="en-US" sz="2400" dirty="0" err="1"/>
              <a:t>tasakaalu</a:t>
            </a:r>
            <a:r>
              <a:rPr lang="en-US" sz="2400" dirty="0"/>
              <a:t> </a:t>
            </a:r>
            <a:r>
              <a:rPr lang="en-US" sz="2400" dirty="0" err="1"/>
              <a:t>töö</a:t>
            </a:r>
            <a:r>
              <a:rPr lang="en-US" sz="2400" dirty="0"/>
              <a:t>- ja </a:t>
            </a:r>
            <a:r>
              <a:rPr lang="en-US" sz="2400" dirty="0" err="1"/>
              <a:t>eraelu</a:t>
            </a:r>
            <a:r>
              <a:rPr lang="en-US" sz="2400" dirty="0"/>
              <a:t> </a:t>
            </a:r>
            <a:r>
              <a:rPr lang="en-US" sz="2400" dirty="0" err="1" smtClean="0"/>
              <a:t>vahel</a:t>
            </a:r>
            <a:r>
              <a:rPr lang="en-US" sz="2400" dirty="0" smtClean="0"/>
              <a:t>.</a:t>
            </a:r>
            <a:endParaRPr sz="2400" dirty="0">
              <a:solidFill>
                <a:schemeClr val="lt1"/>
              </a:solidFill>
              <a:latin typeface="Calibri"/>
              <a:ea typeface="Calibri"/>
              <a:cs typeface="Calibri"/>
              <a:sym typeface="Calibri"/>
            </a:endParaRPr>
          </a:p>
        </p:txBody>
      </p:sp>
      <p:sp>
        <p:nvSpPr>
          <p:cNvPr id="260" name="Google Shape;260;p6"/>
          <p:cNvSpPr txBox="1">
            <a:spLocks noGrp="1"/>
          </p:cNvSpPr>
          <p:nvPr>
            <p:ph type="body" idx="2"/>
          </p:nvPr>
        </p:nvSpPr>
        <p:spPr>
          <a:xfrm>
            <a:off x="678507"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en-US" dirty="0" err="1"/>
              <a:t>Mitmekesisus</a:t>
            </a:r>
            <a:r>
              <a:rPr lang="en-US" dirty="0"/>
              <a:t> ja </a:t>
            </a:r>
            <a:r>
              <a:rPr lang="en-US" dirty="0" err="1" smtClean="0"/>
              <a:t>kaasamine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body" idx="1"/>
          </p:nvPr>
        </p:nvSpPr>
        <p:spPr>
          <a:xfrm>
            <a:off x="3118370" y="268040"/>
            <a:ext cx="5955257" cy="84597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chemeClr val="lt1"/>
              </a:buClr>
              <a:buSzPct val="108108"/>
              <a:buNone/>
            </a:pPr>
            <a:r>
              <a:rPr lang="en-US" dirty="0" err="1" smtClean="0"/>
              <a:t>Mitmekesisuse</a:t>
            </a:r>
            <a:r>
              <a:rPr lang="en-US" dirty="0" smtClean="0"/>
              <a:t> </a:t>
            </a:r>
            <a:r>
              <a:rPr lang="en-US" dirty="0" err="1" smtClean="0"/>
              <a:t>aspektid</a:t>
            </a:r>
            <a:endParaRPr dirty="0"/>
          </a:p>
        </p:txBody>
      </p:sp>
      <p:grpSp>
        <p:nvGrpSpPr>
          <p:cNvPr id="266" name="Google Shape;266;p9"/>
          <p:cNvGrpSpPr/>
          <p:nvPr/>
        </p:nvGrpSpPr>
        <p:grpSpPr>
          <a:xfrm>
            <a:off x="352926" y="1030644"/>
            <a:ext cx="10876552" cy="5311170"/>
            <a:chOff x="0" y="8088"/>
            <a:chExt cx="10876552" cy="5311170"/>
          </a:xfrm>
        </p:grpSpPr>
        <p:sp>
          <p:nvSpPr>
            <p:cNvPr id="267" name="Google Shape;267;p9"/>
            <p:cNvSpPr/>
            <p:nvPr/>
          </p:nvSpPr>
          <p:spPr>
            <a:xfrm>
              <a:off x="2742839" y="255682"/>
              <a:ext cx="1846403" cy="1834160"/>
            </a:xfrm>
            <a:prstGeom prst="ellipse">
              <a:avLst/>
            </a:prstGeom>
            <a:solidFill>
              <a:srgbClr val="C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660488" y="648553"/>
              <a:ext cx="2032031" cy="10874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txBox="1"/>
            <p:nvPr/>
          </p:nvSpPr>
          <p:spPr>
            <a:xfrm>
              <a:off x="2660488" y="648553"/>
              <a:ext cx="2032031" cy="108744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dirty="0" err="1" smtClean="0">
                  <a:solidFill>
                    <a:schemeClr val="lt1"/>
                  </a:solidFill>
                  <a:latin typeface="Calibri"/>
                  <a:ea typeface="Calibri"/>
                  <a:cs typeface="Calibri"/>
                  <a:sym typeface="Calibri"/>
                </a:rPr>
                <a:t>Sugu</a:t>
              </a:r>
              <a:endParaRPr sz="2800" b="0" i="0" u="none" strike="noStrike" cap="none" dirty="0">
                <a:solidFill>
                  <a:schemeClr val="lt1"/>
                </a:solidFill>
                <a:latin typeface="Calibri"/>
                <a:ea typeface="Calibri"/>
                <a:cs typeface="Calibri"/>
                <a:sym typeface="Calibri"/>
              </a:endParaRPr>
            </a:p>
          </p:txBody>
        </p:sp>
        <p:sp>
          <p:nvSpPr>
            <p:cNvPr id="270" name="Google Shape;270;p9"/>
            <p:cNvSpPr/>
            <p:nvPr/>
          </p:nvSpPr>
          <p:spPr>
            <a:xfrm>
              <a:off x="8159228" y="19661"/>
              <a:ext cx="2717324" cy="2619203"/>
            </a:xfrm>
            <a:prstGeom prst="ellipse">
              <a:avLst/>
            </a:prstGeom>
            <a:solidFill>
              <a:srgbClr val="7030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8319550" y="779183"/>
              <a:ext cx="2535783" cy="1108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txBox="1"/>
            <p:nvPr/>
          </p:nvSpPr>
          <p:spPr>
            <a:xfrm>
              <a:off x="8319550" y="779183"/>
              <a:ext cx="2535783" cy="1108607"/>
            </a:xfrm>
            <a:prstGeom prst="rect">
              <a:avLst/>
            </a:prstGeom>
            <a:noFill/>
            <a:ln>
              <a:noFill/>
            </a:ln>
          </p:spPr>
          <p:txBody>
            <a:bodyPr spcFirstLastPara="1" wrap="square" lIns="0" tIns="0" rIns="0" bIns="0" anchor="ctr" anchorCtr="0">
              <a:noAutofit/>
            </a:bodyPr>
            <a:lstStyle/>
            <a:p>
              <a:pPr lvl="0" algn="ctr">
                <a:lnSpc>
                  <a:spcPct val="90000"/>
                </a:lnSpc>
                <a:buSzPts val="2800"/>
              </a:pPr>
              <a:r>
                <a:rPr lang="fi-FI" sz="2800" dirty="0" smtClean="0">
                  <a:solidFill>
                    <a:schemeClr val="lt1"/>
                  </a:solidFill>
                  <a:latin typeface="Calibri"/>
                  <a:ea typeface="Calibri"/>
                  <a:cs typeface="Calibri"/>
                  <a:sym typeface="Calibri"/>
                </a:rPr>
                <a:t>Rahvus, kodakondsus </a:t>
              </a:r>
              <a:r>
                <a:rPr lang="fi-FI" sz="2800" dirty="0">
                  <a:solidFill>
                    <a:schemeClr val="lt1"/>
                  </a:solidFill>
                  <a:latin typeface="Calibri"/>
                  <a:ea typeface="Calibri"/>
                  <a:cs typeface="Calibri"/>
                  <a:sym typeface="Calibri"/>
                </a:rPr>
                <a:t>ja </a:t>
              </a:r>
              <a:r>
                <a:rPr lang="fi-FI" sz="2800" dirty="0" smtClean="0">
                  <a:solidFill>
                    <a:schemeClr val="lt1"/>
                  </a:solidFill>
                  <a:latin typeface="Calibri"/>
                  <a:ea typeface="Calibri"/>
                  <a:cs typeface="Calibri"/>
                  <a:sym typeface="Calibri"/>
                </a:rPr>
                <a:t>etniline kuuluvus</a:t>
              </a:r>
              <a:endParaRPr sz="2800" b="0" i="0" u="none" strike="noStrike" cap="none" dirty="0">
                <a:solidFill>
                  <a:schemeClr val="lt1"/>
                </a:solidFill>
                <a:latin typeface="Calibri"/>
                <a:ea typeface="Calibri"/>
                <a:cs typeface="Calibri"/>
                <a:sym typeface="Calibri"/>
              </a:endParaRPr>
            </a:p>
          </p:txBody>
        </p:sp>
        <p:sp>
          <p:nvSpPr>
            <p:cNvPr id="273" name="Google Shape;273;p9"/>
            <p:cNvSpPr/>
            <p:nvPr/>
          </p:nvSpPr>
          <p:spPr>
            <a:xfrm>
              <a:off x="5317540" y="678422"/>
              <a:ext cx="2047862" cy="1930575"/>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4368146" y="943018"/>
              <a:ext cx="3816524"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txBox="1"/>
            <p:nvPr/>
          </p:nvSpPr>
          <p:spPr>
            <a:xfrm>
              <a:off x="4368146" y="943018"/>
              <a:ext cx="3816524"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dirty="0" err="1" smtClean="0">
                  <a:solidFill>
                    <a:schemeClr val="lt1"/>
                  </a:solidFill>
                  <a:latin typeface="Calibri"/>
                  <a:ea typeface="Calibri"/>
                  <a:cs typeface="Calibri"/>
                  <a:sym typeface="Calibri"/>
                </a:rPr>
                <a:t>Vanus</a:t>
              </a:r>
              <a:endParaRPr sz="2800" b="0" i="0" u="none" strike="noStrike" cap="none" dirty="0">
                <a:solidFill>
                  <a:schemeClr val="lt1"/>
                </a:solidFill>
                <a:latin typeface="Calibri"/>
                <a:ea typeface="Calibri"/>
                <a:cs typeface="Calibri"/>
                <a:sym typeface="Calibri"/>
              </a:endParaRPr>
            </a:p>
          </p:txBody>
        </p:sp>
        <p:sp>
          <p:nvSpPr>
            <p:cNvPr id="276" name="Google Shape;276;p9"/>
            <p:cNvSpPr/>
            <p:nvPr/>
          </p:nvSpPr>
          <p:spPr>
            <a:xfrm>
              <a:off x="6386336" y="2406449"/>
              <a:ext cx="2867904" cy="2835497"/>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6471684" y="3186679"/>
              <a:ext cx="2697237"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txBox="1"/>
            <p:nvPr/>
          </p:nvSpPr>
          <p:spPr>
            <a:xfrm>
              <a:off x="6471684" y="3186679"/>
              <a:ext cx="2697237"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smtClean="0">
                  <a:solidFill>
                    <a:schemeClr val="lt1"/>
                  </a:solidFill>
                  <a:latin typeface="Calibri"/>
                  <a:ea typeface="Calibri"/>
                  <a:cs typeface="Calibri"/>
                  <a:sym typeface="Calibri"/>
                </a:rPr>
                <a:t>Seksuaalne</a:t>
              </a:r>
              <a:r>
                <a:rPr lang="en-US" sz="2800" b="0" i="0" u="none" strike="noStrike" cap="none" dirty="0" smtClean="0">
                  <a:solidFill>
                    <a:schemeClr val="lt1"/>
                  </a:solidFill>
                  <a:latin typeface="Calibri"/>
                  <a:ea typeface="Calibri"/>
                  <a:cs typeface="Calibri"/>
                  <a:sym typeface="Calibri"/>
                </a:rPr>
                <a:t> </a:t>
              </a:r>
              <a:r>
                <a:rPr lang="en-US" sz="2800" dirty="0" err="1" smtClean="0">
                  <a:solidFill>
                    <a:schemeClr val="lt1"/>
                  </a:solidFill>
                  <a:latin typeface="Calibri"/>
                  <a:ea typeface="Calibri"/>
                  <a:cs typeface="Calibri"/>
                  <a:sym typeface="Calibri"/>
                </a:rPr>
                <a:t>o</a:t>
              </a:r>
              <a:r>
                <a:rPr lang="en-US" sz="2800" b="0" i="0" u="none" strike="noStrike" cap="none" dirty="0" err="1" smtClean="0">
                  <a:solidFill>
                    <a:schemeClr val="lt1"/>
                  </a:solidFill>
                  <a:latin typeface="Calibri"/>
                  <a:ea typeface="Calibri"/>
                  <a:cs typeface="Calibri"/>
                  <a:sym typeface="Calibri"/>
                </a:rPr>
                <a:t>rientatsioon</a:t>
              </a:r>
              <a:endParaRPr sz="2800" b="0" i="0" u="none" strike="noStrike" cap="none" dirty="0">
                <a:solidFill>
                  <a:schemeClr val="lt1"/>
                </a:solidFill>
                <a:latin typeface="Calibri"/>
                <a:ea typeface="Calibri"/>
                <a:cs typeface="Calibri"/>
                <a:sym typeface="Calibri"/>
              </a:endParaRPr>
            </a:p>
          </p:txBody>
        </p:sp>
        <p:sp>
          <p:nvSpPr>
            <p:cNvPr id="279" name="Google Shape;279;p9"/>
            <p:cNvSpPr/>
            <p:nvPr/>
          </p:nvSpPr>
          <p:spPr>
            <a:xfrm>
              <a:off x="3711954" y="2406449"/>
              <a:ext cx="2554525" cy="2414296"/>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2369859" y="2026487"/>
              <a:ext cx="2162305"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txBox="1"/>
            <p:nvPr/>
          </p:nvSpPr>
          <p:spPr>
            <a:xfrm>
              <a:off x="2369859" y="2026487"/>
              <a:ext cx="2162305"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282" name="Google Shape;282;p9"/>
            <p:cNvSpPr/>
            <p:nvPr/>
          </p:nvSpPr>
          <p:spPr>
            <a:xfrm>
              <a:off x="412443" y="2861668"/>
              <a:ext cx="2501713" cy="2457590"/>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3822282" y="3028180"/>
              <a:ext cx="2412421"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txBox="1"/>
            <p:nvPr/>
          </p:nvSpPr>
          <p:spPr>
            <a:xfrm>
              <a:off x="3822282" y="3028180"/>
              <a:ext cx="2412421" cy="1277750"/>
            </a:xfrm>
            <a:prstGeom prst="rect">
              <a:avLst/>
            </a:prstGeom>
            <a:noFill/>
            <a:ln>
              <a:noFill/>
            </a:ln>
          </p:spPr>
          <p:txBody>
            <a:bodyPr spcFirstLastPara="1" wrap="square" lIns="0" tIns="0" rIns="0" bIns="0" anchor="ctr" anchorCtr="0">
              <a:noAutofit/>
            </a:bodyPr>
            <a:lstStyle/>
            <a:p>
              <a:pPr lvl="0" algn="ctr">
                <a:lnSpc>
                  <a:spcPct val="90000"/>
                </a:lnSpc>
                <a:buSzPts val="2800"/>
              </a:pPr>
              <a:r>
                <a:rPr lang="en-US" sz="2800" dirty="0" err="1" smtClean="0">
                  <a:solidFill>
                    <a:schemeClr val="lt1"/>
                  </a:solidFill>
                  <a:latin typeface="Calibri"/>
                  <a:ea typeface="Calibri"/>
                  <a:cs typeface="Calibri"/>
                  <a:sym typeface="Calibri"/>
                </a:rPr>
                <a:t>Sotsiaal-majanduslik</a:t>
              </a:r>
              <a:r>
                <a:rPr lang="en-US" sz="2800" dirty="0" smtClean="0">
                  <a:solidFill>
                    <a:schemeClr val="lt1"/>
                  </a:solidFill>
                  <a:latin typeface="Calibri"/>
                  <a:ea typeface="Calibri"/>
                  <a:cs typeface="Calibri"/>
                  <a:sym typeface="Calibri"/>
                </a:rPr>
                <a:t> </a:t>
              </a:r>
              <a:r>
                <a:rPr lang="en-US" sz="2800" dirty="0" err="1">
                  <a:solidFill>
                    <a:schemeClr val="lt1"/>
                  </a:solidFill>
                  <a:latin typeface="Calibri"/>
                  <a:ea typeface="Calibri"/>
                  <a:cs typeface="Calibri"/>
                  <a:sym typeface="Calibri"/>
                </a:rPr>
                <a:t>taust</a:t>
              </a:r>
              <a:endParaRPr sz="2800" b="0" i="0" u="none" strike="noStrike" cap="none" dirty="0">
                <a:solidFill>
                  <a:schemeClr val="lt1"/>
                </a:solidFill>
                <a:latin typeface="Calibri"/>
                <a:ea typeface="Calibri"/>
                <a:cs typeface="Calibri"/>
                <a:sym typeface="Calibri"/>
              </a:endParaRPr>
            </a:p>
          </p:txBody>
        </p:sp>
        <p:sp>
          <p:nvSpPr>
            <p:cNvPr id="285" name="Google Shape;285;p9"/>
            <p:cNvSpPr/>
            <p:nvPr/>
          </p:nvSpPr>
          <p:spPr>
            <a:xfrm>
              <a:off x="0" y="8088"/>
              <a:ext cx="2320417" cy="2233670"/>
            </a:xfrm>
            <a:prstGeom prst="ellipse">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0" y="734057"/>
              <a:ext cx="2041498" cy="845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txBox="1"/>
            <p:nvPr/>
          </p:nvSpPr>
          <p:spPr>
            <a:xfrm>
              <a:off x="0" y="734057"/>
              <a:ext cx="2041498" cy="8457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smtClean="0">
                  <a:solidFill>
                    <a:schemeClr val="lt1"/>
                  </a:solidFill>
                  <a:latin typeface="Calibri"/>
                  <a:ea typeface="Calibri"/>
                  <a:cs typeface="Calibri"/>
                  <a:sym typeface="Calibri"/>
                </a:rPr>
                <a:t>Religioon</a:t>
              </a:r>
              <a:r>
                <a:rPr lang="en-US" sz="2800" b="0" i="0" u="none" strike="noStrike" cap="none" dirty="0" smtClean="0">
                  <a:solidFill>
                    <a:schemeClr val="lt1"/>
                  </a:solidFill>
                  <a:latin typeface="Calibri"/>
                  <a:ea typeface="Calibri"/>
                  <a:cs typeface="Calibri"/>
                  <a:sym typeface="Calibri"/>
                </a:rPr>
                <a:t> </a:t>
              </a:r>
              <a:r>
                <a:rPr lang="en-US" sz="2800" dirty="0" smtClean="0">
                  <a:solidFill>
                    <a:schemeClr val="lt1"/>
                  </a:solidFill>
                  <a:latin typeface="Calibri"/>
                  <a:ea typeface="Calibri"/>
                  <a:cs typeface="Calibri"/>
                  <a:sym typeface="Calibri"/>
                </a:rPr>
                <a:t>ja</a:t>
              </a:r>
              <a:r>
                <a:rPr lang="en-US" sz="2800" b="0" i="0" u="none" strike="noStrike" cap="none" dirty="0" smtClean="0">
                  <a:solidFill>
                    <a:schemeClr val="lt1"/>
                  </a:solidFill>
                  <a:latin typeface="Calibri"/>
                  <a:ea typeface="Calibri"/>
                  <a:cs typeface="Calibri"/>
                  <a:sym typeface="Calibri"/>
                </a:rPr>
                <a:t> </a:t>
              </a:r>
              <a:r>
                <a:rPr lang="en-US" sz="2800" b="0" i="0" u="none" strike="noStrike" cap="none" dirty="0" err="1" smtClean="0">
                  <a:solidFill>
                    <a:schemeClr val="lt1"/>
                  </a:solidFill>
                  <a:latin typeface="Calibri"/>
                  <a:ea typeface="Calibri"/>
                  <a:cs typeface="Calibri"/>
                  <a:sym typeface="Calibri"/>
                </a:rPr>
                <a:t>uskumused</a:t>
              </a:r>
              <a:endParaRPr sz="2800" b="0" i="0" u="none" strike="noStrike" cap="none" dirty="0">
                <a:solidFill>
                  <a:schemeClr val="lt1"/>
                </a:solidFill>
                <a:latin typeface="Calibri"/>
                <a:ea typeface="Calibri"/>
                <a:cs typeface="Calibri"/>
                <a:sym typeface="Calibri"/>
              </a:endParaRPr>
            </a:p>
          </p:txBody>
        </p:sp>
      </p:grpSp>
      <p:sp>
        <p:nvSpPr>
          <p:cNvPr id="288" name="Google Shape;288;p9"/>
          <p:cNvSpPr txBox="1"/>
          <p:nvPr/>
        </p:nvSpPr>
        <p:spPr>
          <a:xfrm>
            <a:off x="1150375" y="4552336"/>
            <a:ext cx="1740310" cy="954107"/>
          </a:xfrm>
          <a:prstGeom prst="rect">
            <a:avLst/>
          </a:prstGeom>
          <a:noFill/>
          <a:ln>
            <a:noFill/>
          </a:ln>
        </p:spPr>
        <p:txBody>
          <a:bodyPr spcFirstLastPara="1" wrap="square" lIns="91425" tIns="45700" rIns="91425" bIns="45700" anchor="t" anchorCtr="0">
            <a:spAutoFit/>
          </a:bodyPr>
          <a:lstStyle/>
          <a:p>
            <a:pPr lvl="0"/>
            <a:r>
              <a:rPr lang="en-US" sz="2800" dirty="0" err="1">
                <a:solidFill>
                  <a:schemeClr val="lt1"/>
                </a:solidFill>
                <a:latin typeface="Calibri"/>
                <a:ea typeface="Calibri"/>
                <a:cs typeface="Calibri"/>
                <a:sym typeface="Calibri"/>
              </a:rPr>
              <a:t>Võimed</a:t>
            </a:r>
            <a:r>
              <a:rPr lang="en-US" sz="2800" dirty="0">
                <a:solidFill>
                  <a:schemeClr val="lt1"/>
                </a:solidFill>
                <a:latin typeface="Calibri"/>
                <a:ea typeface="Calibri"/>
                <a:cs typeface="Calibri"/>
                <a:sym typeface="Calibri"/>
              </a:rPr>
              <a:t> ja </a:t>
            </a:r>
            <a:r>
              <a:rPr lang="en-US" sz="2800" dirty="0" err="1">
                <a:solidFill>
                  <a:schemeClr val="lt1"/>
                </a:solidFill>
                <a:latin typeface="Calibri"/>
                <a:ea typeface="Calibri"/>
                <a:cs typeface="Calibri"/>
                <a:sym typeface="Calibri"/>
              </a:rPr>
              <a:t>puuded</a:t>
            </a:r>
            <a:endParaRPr sz="2800" b="0" i="0" u="none" strike="noStrike" cap="none" dirty="0">
              <a:solidFill>
                <a:schemeClr val="lt1"/>
              </a:solidFill>
              <a:latin typeface="Calibri"/>
              <a:ea typeface="Calibri"/>
              <a:cs typeface="Calibri"/>
              <a:sym typeface="Calibri"/>
            </a:endParaRPr>
          </a:p>
        </p:txBody>
      </p:sp>
      <p:sp>
        <p:nvSpPr>
          <p:cNvPr id="2"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1444</Words>
  <Application>Microsoft Office PowerPoint</Application>
  <PresentationFormat>Widescreen</PresentationFormat>
  <Paragraphs>138</Paragraphs>
  <Slides>26</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Montserrat</vt:lpstr>
      <vt:lpstr>Calibri</vt:lpstr>
      <vt:lpstr>Noto Sans Symbols</vt:lpstr>
      <vt:lpstr>Arial</vt:lpstr>
      <vt:lpstr>Wingdings</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Marge Kõrvits</cp:lastModifiedBy>
  <cp:revision>30</cp:revision>
  <dcterms:created xsi:type="dcterms:W3CDTF">2022-08-04T07:13:02Z</dcterms:created>
  <dcterms:modified xsi:type="dcterms:W3CDTF">2023-10-19T15:55:04Z</dcterms:modified>
</cp:coreProperties>
</file>