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341" r:id="rId4"/>
    <p:sldId id="302" r:id="rId5"/>
    <p:sldId id="342" r:id="rId6"/>
    <p:sldId id="312" r:id="rId7"/>
    <p:sldId id="340" r:id="rId8"/>
    <p:sldId id="276" r:id="rId9"/>
    <p:sldId id="278" r:id="rId10"/>
    <p:sldId id="260" r:id="rId11"/>
    <p:sldId id="319" r:id="rId12"/>
    <p:sldId id="316" r:id="rId13"/>
    <p:sldId id="317" r:id="rId14"/>
    <p:sldId id="321" r:id="rId15"/>
    <p:sldId id="344" r:id="rId16"/>
    <p:sldId id="345" r:id="rId17"/>
    <p:sldId id="346" r:id="rId18"/>
    <p:sldId id="347" r:id="rId19"/>
    <p:sldId id="348" r:id="rId20"/>
    <p:sldId id="349" r:id="rId21"/>
    <p:sldId id="350" r:id="rId22"/>
    <p:sldId id="351" r:id="rId23"/>
    <p:sldId id="353" r:id="rId24"/>
    <p:sldId id="354" r:id="rId25"/>
    <p:sldId id="355" r:id="rId26"/>
    <p:sldId id="356" r:id="rId27"/>
    <p:sldId id="357" r:id="rId28"/>
    <p:sldId id="279" r:id="rId29"/>
    <p:sldId id="325" r:id="rId30"/>
    <p:sldId id="326" r:id="rId31"/>
    <p:sldId id="327" r:id="rId32"/>
    <p:sldId id="328" r:id="rId33"/>
    <p:sldId id="329" r:id="rId34"/>
    <p:sldId id="264" r:id="rId35"/>
    <p:sldId id="299" r:id="rId36"/>
    <p:sldId id="304" r:id="rId37"/>
    <p:sldId id="292" r:id="rId38"/>
    <p:sldId id="330" r:id="rId39"/>
    <p:sldId id="331" r:id="rId40"/>
    <p:sldId id="332" r:id="rId41"/>
    <p:sldId id="333" r:id="rId42"/>
    <p:sldId id="335" r:id="rId43"/>
    <p:sldId id="339" r:id="rId44"/>
    <p:sldId id="270" r:id="rId45"/>
  </p:sldIdLst>
  <p:sldSz cx="12192000" cy="6858000"/>
  <p:notesSz cx="6858000" cy="9144000"/>
  <p:defaultText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 Royo" initials="CR" lastIdx="3" clrIdx="0">
    <p:extLst>
      <p:ext uri="{19B8F6BF-5375-455C-9EA6-DF929625EA0E}">
        <p15:presenceInfo xmlns:p15="http://schemas.microsoft.com/office/powerpoint/2012/main" userId="S::carme.royo@eucen.eu::1cb02478-f809-4b68-ae0d-74f1761189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51" autoAdjust="0"/>
    <p:restoredTop sz="94694" autoAdjust="0"/>
  </p:normalViewPr>
  <p:slideViewPr>
    <p:cSldViewPr snapToGrid="0" showGuides="1">
      <p:cViewPr varScale="1">
        <p:scale>
          <a:sx n="106" d="100"/>
          <a:sy n="106" d="100"/>
        </p:scale>
        <p:origin x="294" y="10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5F9E1-D4CF-4A7D-9A85-38CADC8DEF65}" type="datetimeFigureOut">
              <a:rPr lang="en-GB" smtClean="0"/>
              <a:t>19/10/2023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8DE70-751A-4508-BFD4-59709F0F83EE}" type="slidenum">
              <a:rPr lang="en-GB" smtClean="0"/>
              <a:t>‹#›</a:t>
            </a:fld>
            <a:endParaRPr lang="en-GB"/>
          </a:p>
        </p:txBody>
      </p:sp>
    </p:spTree>
    <p:extLst>
      <p:ext uri="{BB962C8B-B14F-4D97-AF65-F5344CB8AC3E}">
        <p14:creationId xmlns:p14="http://schemas.microsoft.com/office/powerpoint/2010/main" val="1935232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en-LB"/>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BAA76F5B-60FD-A8BF-E3D9-D8BBFFC6140C}"/>
              </a:ext>
            </a:extLst>
          </p:cNvPr>
          <p:cNvSpPr/>
          <p:nvPr userDrawn="1"/>
        </p:nvSpPr>
        <p:spPr>
          <a:xfrm>
            <a:off x="5653577" y="1610350"/>
            <a:ext cx="3728212" cy="3728212"/>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DCE36409-5E99-28C4-A6FB-1957CD519D18}"/>
              </a:ext>
            </a:extLst>
          </p:cNvPr>
          <p:cNvSpPr/>
          <p:nvPr userDrawn="1"/>
        </p:nvSpPr>
        <p:spPr>
          <a:xfrm>
            <a:off x="6833119" y="1082409"/>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335D228-A939-0033-F68A-1BACF6376DC8}"/>
              </a:ext>
            </a:extLst>
          </p:cNvPr>
          <p:cNvSpPr>
            <a:spLocks noGrp="1"/>
          </p:cNvSpPr>
          <p:nvPr>
            <p:ph type="body" sz="quarter" idx="13" hasCustomPrompt="1"/>
          </p:nvPr>
        </p:nvSpPr>
        <p:spPr>
          <a:xfrm>
            <a:off x="5653577" y="1727503"/>
            <a:ext cx="3728212" cy="3611060"/>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107723" y="454080"/>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5268246" y="5929183"/>
            <a:ext cx="6062706"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1450776"/>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F6C9E324-D971-119E-2FFB-21EDA44CB87D}"/>
              </a:ext>
            </a:extLst>
          </p:cNvPr>
          <p:cNvSpPr/>
          <p:nvPr userDrawn="1"/>
        </p:nvSpPr>
        <p:spPr>
          <a:xfrm rot="18900000">
            <a:off x="2898398" y="1457637"/>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3325164" y="5929183"/>
            <a:ext cx="1543462" cy="354434"/>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psychologytoday.com/gb/blog/denying-the-grave/202006/is-information-overload-hurting-mental-health" TargetMode="External"/><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hyperlink" Target="https://tooelu.ee/et/315/meeskonna-toetamiseks" TargetMode="External"/><Relationship Id="rId4" Type="http://schemas.openxmlformats.org/officeDocument/2006/relationships/hyperlink" Target="https://www.hbsaccelerate.org/people/managing-crisis-covid-19/how-to-express-empathy-while-working-remotel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theescapegame.com/blog/18-virtual-team-building-ideas-for-zoom/"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enhesa.com/resources/article/the-right-to-disconnect-from-work-soon-a-reality-in-europe/" TargetMode="Externa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hyperlink" Target="https://www.bbc.com/news/business-59263300" TargetMode="External"/><Relationship Id="rId2" Type="http://schemas.openxmlformats.org/officeDocument/2006/relationships/hyperlink" Target="https://youtu.be/Bbjiq0B-AFM" TargetMode="Externa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hyperlink" Target="https://bit.ly/2Bh4ko7" TargetMode="External"/><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hyperlink" Target="https://www.diginobe.ee/post/6-soovitust-ergonoomilise-t%C3%B6%C3%B6keskkonna-loomiseks"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https://virtual-addiction.com/smartphone-compulsion-test/" TargetMode="External"/><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dirty="0" smtClean="0"/>
              <a:t>project</a:t>
            </a:r>
            <a:r>
              <a:rPr lang="en-GB" b="1" dirty="0" smtClean="0"/>
              <a:t>balance</a:t>
            </a:r>
            <a:r>
              <a:rPr lang="en-GB" dirty="0" smtClean="0"/>
              <a:t>.eu</a:t>
            </a:r>
            <a:endParaRPr lang="en-GB" dirty="0"/>
          </a:p>
          <a:p>
            <a:endParaRPr lang="en-GB" dirty="0"/>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en-US" b="1" dirty="0" err="1" smtClean="0"/>
              <a:t>Digiheaolu</a:t>
            </a:r>
            <a:r>
              <a:rPr lang="en-US" b="1" dirty="0" smtClean="0"/>
              <a:t>:</a:t>
            </a:r>
            <a:endParaRPr lang="en-US" b="1" dirty="0"/>
          </a:p>
          <a:p>
            <a:r>
              <a:rPr lang="fi-FI" dirty="0" smtClean="0"/>
              <a:t>mis </a:t>
            </a:r>
            <a:r>
              <a:rPr lang="fi-FI" dirty="0"/>
              <a:t>see on ja miks </a:t>
            </a:r>
            <a:r>
              <a:rPr lang="fi-FI" dirty="0" smtClean="0"/>
              <a:t>on see oluline</a:t>
            </a:r>
            <a:endParaRPr lang="en-GB"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smtClean="0">
                <a:solidFill>
                  <a:srgbClr val="14B4CB"/>
                </a:solidFill>
              </a:rPr>
              <a:t>3. PEATÜKK</a:t>
            </a:r>
            <a:endParaRPr lang="en-GB" dirty="0">
              <a:solidFill>
                <a:srgbClr val="14B4CB"/>
              </a:solidFill>
            </a:endParaRP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458580" y="1313283"/>
            <a:ext cx="4918863" cy="4029530"/>
          </a:xfrm>
        </p:spPr>
        <p:txBody>
          <a:bodyPr>
            <a:noAutofit/>
          </a:bodyPr>
          <a:lstStyle/>
          <a:p>
            <a:pPr marL="342900" indent="-342900">
              <a:lnSpc>
                <a:spcPct val="150000"/>
              </a:lnSpc>
              <a:buFont typeface="Arial" panose="020B0604020202020204" pitchFamily="34" charset="0"/>
              <a:buChar char="•"/>
            </a:pPr>
            <a:r>
              <a:rPr lang="en-GB" sz="2000" dirty="0" err="1"/>
              <a:t>Tehnoloogiad</a:t>
            </a:r>
            <a:r>
              <a:rPr lang="en-GB" sz="2000" dirty="0"/>
              <a:t> </a:t>
            </a:r>
            <a:r>
              <a:rPr lang="en-GB" sz="2000" dirty="0" err="1"/>
              <a:t>ja</a:t>
            </a:r>
            <a:r>
              <a:rPr lang="en-GB" sz="2000" dirty="0"/>
              <a:t> </a:t>
            </a:r>
            <a:r>
              <a:rPr lang="en-GB" sz="2000" dirty="0" err="1"/>
              <a:t>digitaalsed</a:t>
            </a:r>
            <a:r>
              <a:rPr lang="en-GB" sz="2000" dirty="0"/>
              <a:t> </a:t>
            </a:r>
            <a:r>
              <a:rPr lang="en-GB" sz="2000" dirty="0" err="1"/>
              <a:t>tegevused</a:t>
            </a:r>
            <a:r>
              <a:rPr lang="en-GB" sz="2000" dirty="0"/>
              <a:t> </a:t>
            </a:r>
            <a:r>
              <a:rPr lang="en-GB" sz="2000" dirty="0" err="1"/>
              <a:t>võivad</a:t>
            </a:r>
            <a:r>
              <a:rPr lang="en-GB" sz="2000" dirty="0"/>
              <a:t> </a:t>
            </a:r>
            <a:r>
              <a:rPr lang="en-GB" sz="2000" dirty="0" err="1"/>
              <a:t>mõjutada</a:t>
            </a:r>
            <a:r>
              <a:rPr lang="en-GB" sz="2000" dirty="0"/>
              <a:t> </a:t>
            </a:r>
            <a:r>
              <a:rPr lang="en-GB" sz="2000" dirty="0" err="1"/>
              <a:t>füüsilist</a:t>
            </a:r>
            <a:r>
              <a:rPr lang="en-GB" sz="2000" dirty="0"/>
              <a:t>, </a:t>
            </a:r>
            <a:r>
              <a:rPr lang="en-GB" sz="2000" dirty="0" err="1"/>
              <a:t>vaimset</a:t>
            </a:r>
            <a:r>
              <a:rPr lang="en-GB" sz="2000" dirty="0"/>
              <a:t>, </a:t>
            </a:r>
            <a:r>
              <a:rPr lang="en-GB" sz="2000" dirty="0" err="1"/>
              <a:t>sotsiaalset</a:t>
            </a:r>
            <a:r>
              <a:rPr lang="en-GB" sz="2000" dirty="0"/>
              <a:t> </a:t>
            </a:r>
            <a:r>
              <a:rPr lang="en-GB" sz="2000" dirty="0" err="1"/>
              <a:t>ja</a:t>
            </a:r>
            <a:r>
              <a:rPr lang="en-GB" sz="2000" dirty="0"/>
              <a:t> </a:t>
            </a:r>
            <a:r>
              <a:rPr lang="en-GB" sz="2000" dirty="0" err="1"/>
              <a:t>emotsionaalset</a:t>
            </a:r>
            <a:r>
              <a:rPr lang="en-GB" sz="2000" dirty="0"/>
              <a:t> </a:t>
            </a:r>
            <a:r>
              <a:rPr lang="en-GB" sz="2000" dirty="0" err="1"/>
              <a:t>heaolu</a:t>
            </a:r>
            <a:r>
              <a:rPr lang="en-GB" sz="2000" dirty="0"/>
              <a:t> </a:t>
            </a:r>
            <a:r>
              <a:rPr lang="en-GB" sz="2000" dirty="0" err="1"/>
              <a:t>nii</a:t>
            </a:r>
            <a:r>
              <a:rPr lang="en-GB" sz="2000" dirty="0"/>
              <a:t> </a:t>
            </a:r>
            <a:r>
              <a:rPr lang="en-GB" sz="2000" dirty="0" err="1"/>
              <a:t>positiivselt</a:t>
            </a:r>
            <a:r>
              <a:rPr lang="en-GB" sz="2000" dirty="0"/>
              <a:t> </a:t>
            </a:r>
            <a:r>
              <a:rPr lang="en-GB" sz="2000" dirty="0" err="1"/>
              <a:t>kui</a:t>
            </a:r>
            <a:r>
              <a:rPr lang="en-GB" sz="2000" dirty="0"/>
              <a:t> </a:t>
            </a:r>
            <a:r>
              <a:rPr lang="en-GB" sz="2000" dirty="0" err="1"/>
              <a:t>ka</a:t>
            </a:r>
            <a:r>
              <a:rPr lang="en-GB" sz="2000" dirty="0"/>
              <a:t> </a:t>
            </a:r>
            <a:r>
              <a:rPr lang="en-GB" sz="2000" dirty="0" err="1"/>
              <a:t>negatiivselt</a:t>
            </a:r>
            <a:r>
              <a:rPr lang="en-GB" sz="2000" dirty="0" smtClean="0"/>
              <a:t>.</a:t>
            </a:r>
          </a:p>
          <a:p>
            <a:pPr marL="342900" indent="-342900">
              <a:lnSpc>
                <a:spcPct val="150000"/>
              </a:lnSpc>
              <a:buFont typeface="Arial" panose="020B0604020202020204" pitchFamily="34" charset="0"/>
              <a:buChar char="•"/>
            </a:pPr>
            <a:r>
              <a:rPr lang="en-GB" sz="2000" dirty="0" err="1"/>
              <a:t>Kuigi</a:t>
            </a:r>
            <a:r>
              <a:rPr lang="en-GB" sz="2000" dirty="0"/>
              <a:t> </a:t>
            </a:r>
            <a:r>
              <a:rPr lang="en-GB" sz="2000" dirty="0" err="1"/>
              <a:t>tehnoloogia</a:t>
            </a:r>
            <a:r>
              <a:rPr lang="en-GB" sz="2000" dirty="0"/>
              <a:t> </a:t>
            </a:r>
            <a:r>
              <a:rPr lang="en-GB" sz="2000" dirty="0" err="1"/>
              <a:t>ise</a:t>
            </a:r>
            <a:r>
              <a:rPr lang="en-GB" sz="2000" dirty="0"/>
              <a:t> on </a:t>
            </a:r>
            <a:r>
              <a:rPr lang="en-GB" sz="2000" dirty="0" err="1"/>
              <a:t>üldjoontes</a:t>
            </a:r>
            <a:r>
              <a:rPr lang="en-GB" sz="2000" dirty="0"/>
              <a:t> </a:t>
            </a:r>
            <a:r>
              <a:rPr lang="en-GB" sz="2000" dirty="0" err="1"/>
              <a:t>neutraalne</a:t>
            </a:r>
            <a:r>
              <a:rPr lang="en-GB" sz="2000" dirty="0"/>
              <a:t>, </a:t>
            </a:r>
            <a:r>
              <a:rPr lang="en-GB" sz="2000" dirty="0" err="1"/>
              <a:t>sõltub</a:t>
            </a:r>
            <a:r>
              <a:rPr lang="en-GB" sz="2000" dirty="0"/>
              <a:t> see, mil </a:t>
            </a:r>
            <a:r>
              <a:rPr lang="en-GB" sz="2000" dirty="0" err="1"/>
              <a:t>määral</a:t>
            </a:r>
            <a:r>
              <a:rPr lang="en-GB" sz="2000" dirty="0"/>
              <a:t> need </a:t>
            </a:r>
            <a:r>
              <a:rPr lang="en-GB" sz="2000" dirty="0" err="1"/>
              <a:t>võivad</a:t>
            </a:r>
            <a:r>
              <a:rPr lang="en-GB" sz="2000" dirty="0"/>
              <a:t> </a:t>
            </a:r>
            <a:r>
              <a:rPr lang="en-GB" sz="2000" dirty="0" err="1"/>
              <a:t>üksikisikut</a:t>
            </a:r>
            <a:r>
              <a:rPr lang="en-GB" sz="2000" dirty="0"/>
              <a:t> </a:t>
            </a:r>
            <a:r>
              <a:rPr lang="en-GB" sz="2000" dirty="0" err="1"/>
              <a:t>mõjutada</a:t>
            </a:r>
            <a:r>
              <a:rPr lang="en-GB" sz="2000" dirty="0"/>
              <a:t>, </a:t>
            </a:r>
            <a:r>
              <a:rPr lang="en-GB" sz="2000" dirty="0" err="1"/>
              <a:t>tema</a:t>
            </a:r>
            <a:r>
              <a:rPr lang="en-GB" sz="2000" dirty="0"/>
              <a:t> </a:t>
            </a:r>
            <a:r>
              <a:rPr lang="en-GB" sz="2000" dirty="0" err="1"/>
              <a:t>isiklikust</a:t>
            </a:r>
            <a:r>
              <a:rPr lang="en-GB" sz="2000" dirty="0"/>
              <a:t> </a:t>
            </a:r>
            <a:r>
              <a:rPr lang="en-GB" sz="2000" dirty="0" err="1"/>
              <a:t>kontekstist</a:t>
            </a:r>
            <a:r>
              <a:rPr lang="en-GB" sz="2000" dirty="0"/>
              <a:t>, </a:t>
            </a:r>
            <a:r>
              <a:rPr lang="en-GB" sz="2000" dirty="0" err="1"/>
              <a:t>olukorrast</a:t>
            </a:r>
            <a:r>
              <a:rPr lang="en-GB" sz="2000" dirty="0"/>
              <a:t> </a:t>
            </a:r>
            <a:r>
              <a:rPr lang="en-GB" sz="2000" dirty="0" err="1"/>
              <a:t>ja</a:t>
            </a:r>
            <a:r>
              <a:rPr lang="en-GB" sz="2000" dirty="0"/>
              <a:t> </a:t>
            </a:r>
            <a:r>
              <a:rPr lang="en-GB" sz="2000" dirty="0" err="1"/>
              <a:t>suutlikkusest</a:t>
            </a:r>
            <a:r>
              <a:rPr lang="en-GB" sz="2000" dirty="0"/>
              <a:t> </a:t>
            </a:r>
            <a:r>
              <a:rPr lang="en-GB" sz="2000" dirty="0" err="1"/>
              <a:t>nende</a:t>
            </a:r>
            <a:r>
              <a:rPr lang="en-GB" sz="2000" dirty="0"/>
              <a:t> </a:t>
            </a:r>
            <a:r>
              <a:rPr lang="en-GB" sz="2000" dirty="0" err="1"/>
              <a:t>mõjudega</a:t>
            </a:r>
            <a:r>
              <a:rPr lang="en-GB" sz="2000" dirty="0"/>
              <a:t> </a:t>
            </a:r>
            <a:r>
              <a:rPr lang="en-GB" sz="2000" dirty="0" err="1"/>
              <a:t>toime</a:t>
            </a:r>
            <a:r>
              <a:rPr lang="en-GB" sz="2000" dirty="0"/>
              <a:t> </a:t>
            </a:r>
            <a:r>
              <a:rPr lang="en-GB" sz="2000" dirty="0" err="1"/>
              <a:t>tulla</a:t>
            </a:r>
            <a:r>
              <a:rPr lang="en-GB" sz="2000" dirty="0"/>
              <a:t> </a:t>
            </a:r>
            <a:r>
              <a:rPr lang="en-GB" sz="2000" dirty="0" err="1"/>
              <a:t>või</a:t>
            </a:r>
            <a:r>
              <a:rPr lang="en-GB" sz="2000" dirty="0"/>
              <a:t> </a:t>
            </a:r>
            <a:r>
              <a:rPr lang="en-GB" sz="2000" dirty="0" err="1"/>
              <a:t>neid</a:t>
            </a:r>
            <a:r>
              <a:rPr lang="en-GB" sz="2000" dirty="0"/>
              <a:t> </a:t>
            </a:r>
            <a:r>
              <a:rPr lang="en-GB" sz="2000" dirty="0" err="1"/>
              <a:t>ära</a:t>
            </a:r>
            <a:r>
              <a:rPr lang="en-GB" sz="2000" dirty="0"/>
              <a:t> </a:t>
            </a:r>
            <a:r>
              <a:rPr lang="en-GB" sz="2000" dirty="0" err="1"/>
              <a:t>kasutada</a:t>
            </a:r>
            <a:r>
              <a:rPr lang="en-GB" sz="2000" dirty="0"/>
              <a:t>.</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8"/>
            <a:ext cx="8488105" cy="580518"/>
          </a:xfrm>
        </p:spPr>
        <p:txBody>
          <a:bodyPr>
            <a:normAutofit lnSpcReduction="10000"/>
          </a:bodyPr>
          <a:lstStyle/>
          <a:p>
            <a:r>
              <a:rPr lang="en-GB" dirty="0" err="1" smtClean="0"/>
              <a:t>Miks</a:t>
            </a:r>
            <a:r>
              <a:rPr lang="en-GB" dirty="0" smtClean="0"/>
              <a:t> </a:t>
            </a:r>
            <a:r>
              <a:rPr lang="en-GB" dirty="0" err="1" smtClean="0"/>
              <a:t>digiheaolu</a:t>
            </a:r>
            <a:r>
              <a:rPr lang="en-GB" dirty="0" smtClean="0"/>
              <a:t> </a:t>
            </a:r>
            <a:r>
              <a:rPr lang="en-GB" dirty="0" err="1" smtClean="0"/>
              <a:t>tähtis</a:t>
            </a:r>
            <a:r>
              <a:rPr lang="en-GB" dirty="0" smtClean="0"/>
              <a:t> on?</a:t>
            </a:r>
            <a:endParaRPr lang="en-GB" dirty="0"/>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a:xfrm>
            <a:off x="8829775" y="857250"/>
            <a:ext cx="3254648" cy="5143500"/>
          </a:xfrm>
        </p:spPr>
      </p:pic>
      <p:sp>
        <p:nvSpPr>
          <p:cNvPr id="3" name="TextBox 2">
            <a:extLst>
              <a:ext uri="{FF2B5EF4-FFF2-40B4-BE49-F238E27FC236}">
                <a16:creationId xmlns:a16="http://schemas.microsoft.com/office/drawing/2014/main" id="{398E7E65-0AE1-BF38-4AC9-5F210DF6835A}"/>
              </a:ext>
            </a:extLst>
          </p:cNvPr>
          <p:cNvSpPr txBox="1"/>
          <p:nvPr/>
        </p:nvSpPr>
        <p:spPr>
          <a:xfrm>
            <a:off x="6096000" y="2521059"/>
            <a:ext cx="2810435" cy="1815882"/>
          </a:xfrm>
          <a:prstGeom prst="rect">
            <a:avLst/>
          </a:prstGeom>
          <a:noFill/>
        </p:spPr>
        <p:txBody>
          <a:bodyPr wrap="square" rtlCol="0">
            <a:spAutoFit/>
          </a:bodyPr>
          <a:lstStyle/>
          <a:p>
            <a:pPr algn="ctr"/>
            <a:r>
              <a:rPr lang="fi-FI" sz="2800" dirty="0">
                <a:solidFill>
                  <a:schemeClr val="bg1"/>
                </a:solidFill>
              </a:rPr>
              <a:t>Oluline on olla teadlik ja tegeleda </a:t>
            </a:r>
            <a:r>
              <a:rPr lang="fi-FI" sz="2800" dirty="0" smtClean="0">
                <a:solidFill>
                  <a:schemeClr val="bg1"/>
                </a:solidFill>
              </a:rPr>
              <a:t>oma </a:t>
            </a:r>
            <a:r>
              <a:rPr lang="en-GB" sz="2800" dirty="0" err="1" smtClean="0">
                <a:solidFill>
                  <a:schemeClr val="bg1"/>
                </a:solidFill>
              </a:rPr>
              <a:t>digiheaoluga</a:t>
            </a:r>
            <a:r>
              <a:rPr lang="en-GB" sz="2800" dirty="0" smtClean="0"/>
              <a:t> </a:t>
            </a:r>
            <a:endParaRPr lang="en-GB" sz="2800" dirty="0"/>
          </a:p>
        </p:txBody>
      </p:sp>
    </p:spTree>
    <p:extLst>
      <p:ext uri="{BB962C8B-B14F-4D97-AF65-F5344CB8AC3E}">
        <p14:creationId xmlns:p14="http://schemas.microsoft.com/office/powerpoint/2010/main" val="128663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4267F-FCD3-F180-7FC2-3F5E196EE68C}"/>
              </a:ext>
            </a:extLst>
          </p:cNvPr>
          <p:cNvSpPr>
            <a:spLocks noGrp="1"/>
          </p:cNvSpPr>
          <p:nvPr>
            <p:ph type="body" sz="quarter" idx="18"/>
          </p:nvPr>
        </p:nvSpPr>
        <p:spPr>
          <a:xfrm>
            <a:off x="489833" y="2411963"/>
            <a:ext cx="9505997" cy="3755572"/>
          </a:xfrm>
        </p:spPr>
        <p:txBody>
          <a:bodyPr>
            <a:normAutofit/>
          </a:bodyPr>
          <a:lstStyle/>
          <a:p>
            <a:pPr marL="457200" indent="-457200">
              <a:buFont typeface="Arial" panose="020B0604020202020204" pitchFamily="34" charset="0"/>
              <a:buChar char="•"/>
            </a:pPr>
            <a:r>
              <a:rPr lang="en-GB" sz="2800" dirty="0" smtClean="0"/>
              <a:t>Kuna </a:t>
            </a:r>
            <a:r>
              <a:rPr lang="en-GB" sz="2800" dirty="0" err="1"/>
              <a:t>miljonid</a:t>
            </a:r>
            <a:r>
              <a:rPr lang="en-GB" sz="2800" dirty="0"/>
              <a:t> </a:t>
            </a:r>
            <a:r>
              <a:rPr lang="en-GB" sz="2800" dirty="0" err="1"/>
              <a:t>inimesed</a:t>
            </a:r>
            <a:r>
              <a:rPr lang="en-GB" sz="2800" dirty="0"/>
              <a:t> </a:t>
            </a:r>
            <a:r>
              <a:rPr lang="en-GB" sz="2800" dirty="0" err="1"/>
              <a:t>olid</a:t>
            </a:r>
            <a:r>
              <a:rPr lang="en-GB" sz="2800" dirty="0"/>
              <a:t> </a:t>
            </a:r>
            <a:r>
              <a:rPr lang="en-GB" sz="2800" dirty="0" err="1"/>
              <a:t>sunnitud</a:t>
            </a:r>
            <a:r>
              <a:rPr lang="en-GB" sz="2800" dirty="0"/>
              <a:t> </a:t>
            </a:r>
            <a:r>
              <a:rPr lang="en-GB" sz="2800" dirty="0" err="1" smtClean="0"/>
              <a:t>töö</a:t>
            </a:r>
            <a:r>
              <a:rPr lang="en-GB" sz="2800" dirty="0" smtClean="0"/>
              <a:t> </a:t>
            </a:r>
            <a:r>
              <a:rPr lang="en-GB" sz="2800" dirty="0" err="1" smtClean="0"/>
              <a:t>tõttu</a:t>
            </a:r>
            <a:r>
              <a:rPr lang="en-GB" sz="2800" dirty="0" smtClean="0"/>
              <a:t>, </a:t>
            </a:r>
            <a:r>
              <a:rPr lang="en-GB" sz="2800" dirty="0" err="1"/>
              <a:t>meelelahutuseks</a:t>
            </a:r>
            <a:r>
              <a:rPr lang="en-GB" sz="2800" dirty="0"/>
              <a:t> </a:t>
            </a:r>
            <a:r>
              <a:rPr lang="en-GB" sz="2800" dirty="0" err="1" smtClean="0"/>
              <a:t>või</a:t>
            </a:r>
            <a:r>
              <a:rPr lang="en-GB" sz="2800" dirty="0" smtClean="0"/>
              <a:t> </a:t>
            </a:r>
            <a:r>
              <a:rPr lang="en-GB" sz="2800" dirty="0" err="1" smtClean="0"/>
              <a:t>mingiks</a:t>
            </a:r>
            <a:r>
              <a:rPr lang="en-GB" sz="2800" dirty="0" smtClean="0"/>
              <a:t> </a:t>
            </a:r>
            <a:r>
              <a:rPr lang="en-GB" sz="2800" dirty="0" err="1"/>
              <a:t>muuks</a:t>
            </a:r>
            <a:r>
              <a:rPr lang="en-GB" sz="2800" dirty="0"/>
              <a:t> </a:t>
            </a:r>
            <a:r>
              <a:rPr lang="en-GB" sz="2800" dirty="0" err="1"/>
              <a:t>otstarbeks</a:t>
            </a:r>
            <a:r>
              <a:rPr lang="en-GB" sz="2800" dirty="0"/>
              <a:t> </a:t>
            </a:r>
            <a:r>
              <a:rPr lang="en-GB" sz="2800" dirty="0" err="1"/>
              <a:t>internetti</a:t>
            </a:r>
            <a:r>
              <a:rPr lang="en-GB" sz="2800" dirty="0"/>
              <a:t> </a:t>
            </a:r>
            <a:r>
              <a:rPr lang="en-GB" sz="2800" dirty="0" err="1"/>
              <a:t>minema</a:t>
            </a:r>
            <a:r>
              <a:rPr lang="en-GB" sz="2800" dirty="0"/>
              <a:t>, on </a:t>
            </a:r>
            <a:r>
              <a:rPr lang="en-GB" sz="2800" dirty="0" err="1"/>
              <a:t>esialgsetel</a:t>
            </a:r>
            <a:r>
              <a:rPr lang="en-GB" sz="2800" dirty="0"/>
              <a:t> </a:t>
            </a:r>
            <a:r>
              <a:rPr lang="en-GB" sz="2800" dirty="0" err="1"/>
              <a:t>statistilistel</a:t>
            </a:r>
            <a:r>
              <a:rPr lang="en-GB" sz="2800" dirty="0"/>
              <a:t> </a:t>
            </a:r>
            <a:r>
              <a:rPr lang="en-GB" sz="2800" dirty="0" err="1"/>
              <a:t>andmetel</a:t>
            </a:r>
            <a:r>
              <a:rPr lang="en-GB" sz="2800" dirty="0"/>
              <a:t> </a:t>
            </a:r>
            <a:r>
              <a:rPr lang="en-GB" sz="2800" dirty="0" err="1"/>
              <a:t>interneti</a:t>
            </a:r>
            <a:r>
              <a:rPr lang="en-GB" sz="2800" dirty="0"/>
              <a:t> </a:t>
            </a:r>
            <a:r>
              <a:rPr lang="en-GB" sz="2800" dirty="0" err="1"/>
              <a:t>külastatavus</a:t>
            </a:r>
            <a:r>
              <a:rPr lang="en-GB" sz="2800" dirty="0"/>
              <a:t> </a:t>
            </a:r>
            <a:r>
              <a:rPr lang="en-GB" sz="2800" dirty="0" err="1"/>
              <a:t>kasvanud</a:t>
            </a:r>
            <a:r>
              <a:rPr lang="en-GB" sz="2800" dirty="0"/>
              <a:t> 50% </a:t>
            </a:r>
            <a:r>
              <a:rPr lang="en-GB" sz="2800" dirty="0" err="1"/>
              <a:t>kuni</a:t>
            </a:r>
            <a:r>
              <a:rPr lang="en-GB" sz="2800" dirty="0"/>
              <a:t> 70%. </a:t>
            </a:r>
            <a:r>
              <a:rPr lang="en-GB" sz="2800" dirty="0" err="1"/>
              <a:t>Hinnangute</a:t>
            </a:r>
            <a:r>
              <a:rPr lang="en-GB" sz="2800" dirty="0"/>
              <a:t> </a:t>
            </a:r>
            <a:r>
              <a:rPr lang="en-GB" sz="2800" dirty="0" err="1"/>
              <a:t>kohaselt</a:t>
            </a:r>
            <a:r>
              <a:rPr lang="en-GB" sz="2800" dirty="0"/>
              <a:t> on </a:t>
            </a:r>
            <a:r>
              <a:rPr lang="en-GB" sz="2800" dirty="0" err="1"/>
              <a:t>ka</a:t>
            </a:r>
            <a:r>
              <a:rPr lang="en-GB" sz="2800" dirty="0"/>
              <a:t> </a:t>
            </a:r>
            <a:r>
              <a:rPr lang="en-GB" sz="2800" dirty="0" err="1"/>
              <a:t>striimimine</a:t>
            </a:r>
            <a:r>
              <a:rPr lang="en-GB" sz="2800" dirty="0"/>
              <a:t> </a:t>
            </a:r>
            <a:r>
              <a:rPr lang="en-GB" sz="2800" dirty="0" err="1"/>
              <a:t>kasvanud</a:t>
            </a:r>
            <a:r>
              <a:rPr lang="en-GB" sz="2800" dirty="0"/>
              <a:t> </a:t>
            </a:r>
            <a:r>
              <a:rPr lang="en-GB" sz="2800" dirty="0" err="1"/>
              <a:t>vähemalt</a:t>
            </a:r>
            <a:r>
              <a:rPr lang="en-GB" sz="2800" dirty="0"/>
              <a:t> 12%.</a:t>
            </a:r>
          </a:p>
          <a:p>
            <a:pPr marL="457200" indent="-457200">
              <a:buFont typeface="Arial" panose="020B0604020202020204" pitchFamily="34" charset="0"/>
              <a:buChar char="•"/>
            </a:pPr>
            <a:r>
              <a:rPr lang="en-GB" sz="2800" dirty="0"/>
              <a:t>Kuna me </a:t>
            </a:r>
            <a:r>
              <a:rPr lang="en-GB" sz="2800" dirty="0" err="1"/>
              <a:t>veedame</a:t>
            </a:r>
            <a:r>
              <a:rPr lang="en-GB" sz="2800" dirty="0"/>
              <a:t> </a:t>
            </a:r>
            <a:r>
              <a:rPr lang="en-GB" sz="2800" dirty="0" err="1"/>
              <a:t>üha</a:t>
            </a:r>
            <a:r>
              <a:rPr lang="en-GB" sz="2800" dirty="0"/>
              <a:t> </a:t>
            </a:r>
            <a:r>
              <a:rPr lang="en-GB" sz="2800" dirty="0" err="1"/>
              <a:t>rohkem</a:t>
            </a:r>
            <a:r>
              <a:rPr lang="en-GB" sz="2800" dirty="0"/>
              <a:t> </a:t>
            </a:r>
            <a:r>
              <a:rPr lang="en-GB" sz="2800" dirty="0" err="1"/>
              <a:t>aega</a:t>
            </a:r>
            <a:r>
              <a:rPr lang="en-GB" sz="2800" dirty="0"/>
              <a:t> </a:t>
            </a:r>
            <a:r>
              <a:rPr lang="en-GB" sz="2800" dirty="0" err="1"/>
              <a:t>virtuaalses</a:t>
            </a:r>
            <a:r>
              <a:rPr lang="en-GB" sz="2800" dirty="0"/>
              <a:t> </a:t>
            </a:r>
            <a:r>
              <a:rPr lang="en-GB" sz="2800" dirty="0" err="1"/>
              <a:t>maailmas</a:t>
            </a:r>
            <a:r>
              <a:rPr lang="en-GB" sz="2800" dirty="0"/>
              <a:t>, </a:t>
            </a:r>
            <a:r>
              <a:rPr lang="en-GB" sz="2800" dirty="0" err="1"/>
              <a:t>peame</a:t>
            </a:r>
            <a:r>
              <a:rPr lang="en-GB" sz="2800" dirty="0"/>
              <a:t> </a:t>
            </a:r>
            <a:r>
              <a:rPr lang="en-GB" sz="2800" dirty="0" err="1"/>
              <a:t>teadma</a:t>
            </a:r>
            <a:r>
              <a:rPr lang="en-GB" sz="2800" dirty="0"/>
              <a:t>, </a:t>
            </a:r>
            <a:r>
              <a:rPr lang="en-GB" sz="2800" dirty="0" err="1"/>
              <a:t>kui</a:t>
            </a:r>
            <a:r>
              <a:rPr lang="en-GB" sz="2800" dirty="0"/>
              <a:t> </a:t>
            </a:r>
            <a:r>
              <a:rPr lang="en-GB" sz="2800" dirty="0" err="1"/>
              <a:t>oluline</a:t>
            </a:r>
            <a:r>
              <a:rPr lang="en-GB" sz="2800" dirty="0"/>
              <a:t> </a:t>
            </a:r>
            <a:r>
              <a:rPr lang="en-GB" sz="2800" dirty="0" smtClean="0"/>
              <a:t>on </a:t>
            </a:r>
            <a:r>
              <a:rPr lang="en-GB" sz="2800" dirty="0" err="1" smtClean="0"/>
              <a:t>digimeailmas</a:t>
            </a:r>
            <a:r>
              <a:rPr lang="en-GB" sz="2800" dirty="0" smtClean="0"/>
              <a:t> </a:t>
            </a:r>
            <a:r>
              <a:rPr lang="en-GB" sz="2800" dirty="0" err="1" smtClean="0"/>
              <a:t>hästi</a:t>
            </a:r>
            <a:r>
              <a:rPr lang="en-GB" sz="2800" dirty="0" smtClean="0"/>
              <a:t> </a:t>
            </a:r>
            <a:r>
              <a:rPr lang="en-GB" sz="2800" dirty="0" err="1" smtClean="0"/>
              <a:t>toime</a:t>
            </a:r>
            <a:r>
              <a:rPr lang="en-GB" sz="2800" dirty="0" smtClean="0"/>
              <a:t> </a:t>
            </a:r>
            <a:r>
              <a:rPr lang="en-GB" sz="2800" dirty="0" err="1" smtClean="0"/>
              <a:t>tulla</a:t>
            </a:r>
            <a:r>
              <a:rPr lang="en-GB" sz="2800" dirty="0" smtClean="0"/>
              <a:t>.</a:t>
            </a:r>
            <a:endParaRPr lang="en-GB" sz="2800" dirty="0"/>
          </a:p>
          <a:p>
            <a:r>
              <a:rPr lang="en-GB" sz="1700" dirty="0"/>
              <a:t>https://www.forbes.com/sites/markbeech/2020/03/25/covid-19-pushes-up-internet-use-70-streaming-more-than-12-first-figures-reveal/?sh=4c60d6e3104e </a:t>
            </a:r>
          </a:p>
        </p:txBody>
      </p:sp>
      <p:sp>
        <p:nvSpPr>
          <p:cNvPr id="3" name="Text Placeholder 7">
            <a:extLst>
              <a:ext uri="{FF2B5EF4-FFF2-40B4-BE49-F238E27FC236}">
                <a16:creationId xmlns:a16="http://schemas.microsoft.com/office/drawing/2014/main" id="{93349722-6AA3-A1ED-92FE-3C3D3EDE4C60}"/>
              </a:ext>
            </a:extLst>
          </p:cNvPr>
          <p:cNvSpPr>
            <a:spLocks noGrp="1"/>
          </p:cNvSpPr>
          <p:nvPr>
            <p:ph type="body" sz="quarter" idx="16"/>
          </p:nvPr>
        </p:nvSpPr>
        <p:spPr>
          <a:xfrm>
            <a:off x="713768" y="421468"/>
            <a:ext cx="8488105" cy="580518"/>
          </a:xfrm>
        </p:spPr>
        <p:txBody>
          <a:bodyPr>
            <a:normAutofit lnSpcReduction="10000"/>
          </a:bodyPr>
          <a:lstStyle/>
          <a:p>
            <a:r>
              <a:rPr lang="en-GB" dirty="0" smtClean="0"/>
              <a:t>PANDEEMIA </a:t>
            </a:r>
            <a:r>
              <a:rPr lang="en-GB" dirty="0" err="1" smtClean="0"/>
              <a:t>ja</a:t>
            </a:r>
            <a:r>
              <a:rPr lang="en-GB" dirty="0" smtClean="0"/>
              <a:t> </a:t>
            </a:r>
            <a:r>
              <a:rPr lang="en-GB" dirty="0" err="1" smtClean="0"/>
              <a:t>digivahendite</a:t>
            </a:r>
            <a:r>
              <a:rPr lang="en-GB" dirty="0" smtClean="0"/>
              <a:t> </a:t>
            </a:r>
            <a:r>
              <a:rPr lang="en-GB" dirty="0" err="1" smtClean="0"/>
              <a:t>kasutamine</a:t>
            </a:r>
            <a:endParaRPr lang="en-GB" dirty="0"/>
          </a:p>
        </p:txBody>
      </p:sp>
    </p:spTree>
    <p:extLst>
      <p:ext uri="{BB962C8B-B14F-4D97-AF65-F5344CB8AC3E}">
        <p14:creationId xmlns:p14="http://schemas.microsoft.com/office/powerpoint/2010/main" val="385744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01BB6-5FBA-3D82-4BD2-A0D0D860E7FC}"/>
              </a:ext>
            </a:extLst>
          </p:cNvPr>
          <p:cNvSpPr>
            <a:spLocks noGrp="1"/>
          </p:cNvSpPr>
          <p:nvPr>
            <p:ph type="body" sz="quarter" idx="18"/>
          </p:nvPr>
        </p:nvSpPr>
        <p:spPr>
          <a:xfrm>
            <a:off x="634224" y="1600200"/>
            <a:ext cx="6524376" cy="4464424"/>
          </a:xfrm>
        </p:spPr>
        <p:txBody>
          <a:bodyPr>
            <a:normAutofit/>
          </a:bodyPr>
          <a:lstStyle/>
          <a:p>
            <a:r>
              <a:rPr lang="en-GB" dirty="0" err="1"/>
              <a:t>Digitaalne</a:t>
            </a:r>
            <a:r>
              <a:rPr lang="en-GB" dirty="0"/>
              <a:t> </a:t>
            </a:r>
            <a:r>
              <a:rPr lang="en-GB" dirty="0" err="1"/>
              <a:t>ülekoormus</a:t>
            </a:r>
            <a:r>
              <a:rPr lang="en-GB" dirty="0"/>
              <a:t> </a:t>
            </a:r>
            <a:r>
              <a:rPr lang="en-GB" dirty="0" err="1"/>
              <a:t>tekib</a:t>
            </a:r>
            <a:r>
              <a:rPr lang="en-GB" dirty="0"/>
              <a:t> </a:t>
            </a:r>
            <a:r>
              <a:rPr lang="en-GB" dirty="0" err="1"/>
              <a:t>siis</a:t>
            </a:r>
            <a:r>
              <a:rPr lang="en-GB" dirty="0"/>
              <a:t>, </a:t>
            </a:r>
            <a:r>
              <a:rPr lang="en-GB" dirty="0" err="1"/>
              <a:t>kui</a:t>
            </a:r>
            <a:r>
              <a:rPr lang="en-GB" dirty="0"/>
              <a:t> </a:t>
            </a:r>
            <a:r>
              <a:rPr lang="en-GB" dirty="0" err="1"/>
              <a:t>töötajad</a:t>
            </a:r>
            <a:r>
              <a:rPr lang="en-GB" dirty="0"/>
              <a:t> </a:t>
            </a:r>
            <a:r>
              <a:rPr lang="en-GB" dirty="0" err="1"/>
              <a:t>seisavad</a:t>
            </a:r>
            <a:r>
              <a:rPr lang="en-GB" dirty="0"/>
              <a:t> </a:t>
            </a:r>
            <a:r>
              <a:rPr lang="en-GB" dirty="0" err="1"/>
              <a:t>silmitsi</a:t>
            </a:r>
            <a:r>
              <a:rPr lang="en-GB" dirty="0"/>
              <a:t> </a:t>
            </a:r>
            <a:r>
              <a:rPr lang="en-GB" dirty="0" err="1" smtClean="0"/>
              <a:t>tohutu</a:t>
            </a:r>
            <a:r>
              <a:rPr lang="en-GB" dirty="0" smtClean="0"/>
              <a:t> </a:t>
            </a:r>
            <a:r>
              <a:rPr lang="en-GB" dirty="0" err="1" smtClean="0"/>
              <a:t>infovooluga</a:t>
            </a:r>
            <a:r>
              <a:rPr lang="en-GB" dirty="0" smtClean="0"/>
              <a:t> </a:t>
            </a:r>
            <a:r>
              <a:rPr lang="en-GB" dirty="0" err="1"/>
              <a:t>digitaalsetest</a:t>
            </a:r>
            <a:r>
              <a:rPr lang="en-GB" dirty="0"/>
              <a:t> </a:t>
            </a:r>
            <a:r>
              <a:rPr lang="en-GB" dirty="0" err="1"/>
              <a:t>seadmetest</a:t>
            </a:r>
            <a:r>
              <a:rPr lang="en-GB" dirty="0"/>
              <a:t>, </a:t>
            </a:r>
            <a:r>
              <a:rPr lang="en-GB" dirty="0" err="1"/>
              <a:t>nagu</a:t>
            </a:r>
            <a:endParaRPr lang="en-GB" dirty="0"/>
          </a:p>
          <a:p>
            <a:pPr marL="342900" indent="-342900">
              <a:buFont typeface="Arial" panose="020B0604020202020204" pitchFamily="34" charset="0"/>
              <a:buChar char="•"/>
            </a:pPr>
            <a:r>
              <a:rPr lang="en-GB" dirty="0" err="1" smtClean="0"/>
              <a:t>sülearvutid</a:t>
            </a:r>
            <a:endParaRPr lang="en-GB" dirty="0"/>
          </a:p>
          <a:p>
            <a:pPr marL="342900" indent="-342900">
              <a:buFont typeface="Arial" panose="020B0604020202020204" pitchFamily="34" charset="0"/>
              <a:buChar char="•"/>
            </a:pPr>
            <a:r>
              <a:rPr lang="en-GB" dirty="0" err="1" smtClean="0"/>
              <a:t>nutitelefonid</a:t>
            </a:r>
            <a:endParaRPr lang="en-GB" dirty="0"/>
          </a:p>
          <a:p>
            <a:pPr marL="342900" indent="-342900">
              <a:buFont typeface="Arial" panose="020B0604020202020204" pitchFamily="34" charset="0"/>
              <a:buChar char="•"/>
            </a:pPr>
            <a:r>
              <a:rPr lang="en-GB" dirty="0" err="1" smtClean="0"/>
              <a:t>veebikonverentsid</a:t>
            </a:r>
            <a:endParaRPr lang="en-GB" dirty="0"/>
          </a:p>
          <a:p>
            <a:pPr marL="342900" indent="-342900">
              <a:buFont typeface="Arial" panose="020B0604020202020204" pitchFamily="34" charset="0"/>
              <a:buChar char="•"/>
            </a:pPr>
            <a:r>
              <a:rPr lang="en-GB" dirty="0" err="1"/>
              <a:t>s</a:t>
            </a:r>
            <a:r>
              <a:rPr lang="en-GB" dirty="0" err="1" smtClean="0"/>
              <a:t>õnumid</a:t>
            </a:r>
            <a:r>
              <a:rPr lang="en-GB" dirty="0" smtClean="0"/>
              <a:t> </a:t>
            </a:r>
            <a:r>
              <a:rPr lang="en-GB" dirty="0" err="1" smtClean="0"/>
              <a:t>eri</a:t>
            </a:r>
            <a:r>
              <a:rPr lang="en-GB" dirty="0" smtClean="0"/>
              <a:t> </a:t>
            </a:r>
            <a:r>
              <a:rPr lang="en-GB" dirty="0" err="1" smtClean="0"/>
              <a:t>kanalite</a:t>
            </a:r>
            <a:r>
              <a:rPr lang="en-GB" dirty="0" smtClean="0"/>
              <a:t> </a:t>
            </a:r>
            <a:r>
              <a:rPr lang="en-GB" dirty="0" err="1" smtClean="0"/>
              <a:t>kaudu</a:t>
            </a:r>
            <a:endParaRPr lang="en-GB" dirty="0"/>
          </a:p>
          <a:p>
            <a:pPr marL="342900" indent="-342900">
              <a:buFont typeface="Arial" panose="020B0604020202020204" pitchFamily="34" charset="0"/>
              <a:buChar char="•"/>
            </a:pPr>
            <a:r>
              <a:rPr lang="en-GB" dirty="0" err="1" smtClean="0"/>
              <a:t>kalendri</a:t>
            </a:r>
            <a:r>
              <a:rPr lang="en-GB" dirty="0" smtClean="0"/>
              <a:t> </a:t>
            </a:r>
            <a:r>
              <a:rPr lang="en-GB" dirty="0" err="1" smtClean="0"/>
              <a:t>meeldetuletused</a:t>
            </a:r>
            <a:endParaRPr lang="en-GB" dirty="0"/>
          </a:p>
          <a:p>
            <a:pPr marL="342900" indent="-342900">
              <a:buFont typeface="Arial" panose="020B0604020202020204" pitchFamily="34" charset="0"/>
              <a:buChar char="•"/>
            </a:pPr>
            <a:r>
              <a:rPr lang="en-GB" dirty="0" err="1" smtClean="0"/>
              <a:t>muud</a:t>
            </a:r>
            <a:r>
              <a:rPr lang="en-GB" dirty="0" smtClean="0"/>
              <a:t> </a:t>
            </a:r>
            <a:r>
              <a:rPr lang="en-GB" dirty="0" err="1" smtClean="0"/>
              <a:t>digivahendid</a:t>
            </a:r>
            <a:r>
              <a:rPr lang="en-GB" dirty="0" smtClean="0"/>
              <a:t>,</a:t>
            </a:r>
            <a:endParaRPr lang="en-GB" dirty="0"/>
          </a:p>
          <a:p>
            <a:r>
              <a:rPr lang="en-GB" dirty="0" err="1"/>
              <a:t>ü</a:t>
            </a:r>
            <a:r>
              <a:rPr lang="en-GB" dirty="0" err="1" smtClean="0"/>
              <a:t>letades</a:t>
            </a:r>
            <a:r>
              <a:rPr lang="en-GB" dirty="0" smtClean="0"/>
              <a:t> </a:t>
            </a:r>
            <a:r>
              <a:rPr lang="en-GB" dirty="0" err="1" smtClean="0"/>
              <a:t>oma</a:t>
            </a:r>
            <a:r>
              <a:rPr lang="en-GB" dirty="0" smtClean="0"/>
              <a:t> </a:t>
            </a:r>
            <a:r>
              <a:rPr lang="en-GB" dirty="0" err="1" smtClean="0"/>
              <a:t>võimakuse</a:t>
            </a:r>
            <a:r>
              <a:rPr lang="en-GB" dirty="0" smtClean="0"/>
              <a:t> </a:t>
            </a:r>
            <a:r>
              <a:rPr lang="en-GB" dirty="0" err="1" smtClean="0"/>
              <a:t>andmeid</a:t>
            </a:r>
            <a:r>
              <a:rPr lang="en-GB" dirty="0" smtClean="0"/>
              <a:t> </a:t>
            </a:r>
            <a:r>
              <a:rPr lang="en-GB" dirty="0" err="1" smtClean="0"/>
              <a:t>tarbida</a:t>
            </a:r>
            <a:r>
              <a:rPr lang="en-GB" dirty="0" smtClean="0"/>
              <a:t>. </a:t>
            </a:r>
            <a:endParaRPr lang="en-GB" dirty="0"/>
          </a:p>
          <a:p>
            <a:pPr marL="0" indent="0"/>
            <a:endParaRPr lang="en-GB" dirty="0"/>
          </a:p>
          <a:p>
            <a:endParaRPr lang="en-GB" dirty="0"/>
          </a:p>
        </p:txBody>
      </p:sp>
      <p:sp>
        <p:nvSpPr>
          <p:cNvPr id="3" name="Text Placeholder 2">
            <a:extLst>
              <a:ext uri="{FF2B5EF4-FFF2-40B4-BE49-F238E27FC236}">
                <a16:creationId xmlns:a16="http://schemas.microsoft.com/office/drawing/2014/main" id="{71EE4522-91CD-BCA4-3CB2-4B197CD6FFEA}"/>
              </a:ext>
            </a:extLst>
          </p:cNvPr>
          <p:cNvSpPr>
            <a:spLocks noGrp="1"/>
          </p:cNvSpPr>
          <p:nvPr>
            <p:ph type="body" sz="quarter" idx="16"/>
          </p:nvPr>
        </p:nvSpPr>
        <p:spPr/>
        <p:txBody>
          <a:bodyPr>
            <a:normAutofit lnSpcReduction="10000"/>
          </a:bodyPr>
          <a:lstStyle/>
          <a:p>
            <a:r>
              <a:rPr lang="es-ES" dirty="0" err="1" smtClean="0"/>
              <a:t>Digitaalne</a:t>
            </a:r>
            <a:r>
              <a:rPr lang="es-ES" dirty="0" smtClean="0"/>
              <a:t> </a:t>
            </a:r>
            <a:r>
              <a:rPr lang="es-ES" dirty="0" err="1" smtClean="0"/>
              <a:t>ülekoormatus</a:t>
            </a:r>
            <a:endParaRPr lang="en-GB" dirty="0"/>
          </a:p>
        </p:txBody>
      </p:sp>
      <p:pic>
        <p:nvPicPr>
          <p:cNvPr id="6" name="Picture Placeholder 5" descr="A person in a red shirt with his hands on his head&#10;&#10;Description automatically generated">
            <a:extLst>
              <a:ext uri="{FF2B5EF4-FFF2-40B4-BE49-F238E27FC236}">
                <a16:creationId xmlns:a16="http://schemas.microsoft.com/office/drawing/2014/main" id="{8C0165BC-B3C5-F79A-401B-E3B38658A1C3}"/>
              </a:ext>
            </a:extLst>
          </p:cNvPr>
          <p:cNvPicPr>
            <a:picLocks noGrp="1" noChangeAspect="1"/>
          </p:cNvPicPr>
          <p:nvPr>
            <p:ph type="pic" sz="quarter" idx="15"/>
          </p:nvPr>
        </p:nvPicPr>
        <p:blipFill>
          <a:blip r:embed="rId2"/>
          <a:srcRect l="21798" r="21798"/>
          <a:stretch>
            <a:fillRect/>
          </a:stretch>
        </p:blipFill>
        <p:spPr>
          <a:xfrm>
            <a:off x="7002857" y="421468"/>
            <a:ext cx="5013117" cy="5925308"/>
          </a:xfrm>
        </p:spPr>
      </p:pic>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304800" y="3048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3073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CACC4-AA46-1F25-2CA5-B68EA768BAC2}"/>
              </a:ext>
            </a:extLst>
          </p:cNvPr>
          <p:cNvSpPr>
            <a:spLocks noGrp="1"/>
          </p:cNvSpPr>
          <p:nvPr>
            <p:ph type="body" sz="quarter" idx="47"/>
          </p:nvPr>
        </p:nvSpPr>
        <p:spPr>
          <a:xfrm>
            <a:off x="2419100" y="682382"/>
            <a:ext cx="8181166" cy="692194"/>
          </a:xfrm>
        </p:spPr>
        <p:txBody>
          <a:bodyPr/>
          <a:lstStyle/>
          <a:p>
            <a:r>
              <a:rPr lang="en-GB" sz="3600" b="1" dirty="0" err="1" smtClean="0"/>
              <a:t>Digitaalse</a:t>
            </a:r>
            <a:r>
              <a:rPr lang="en-GB" sz="3600" b="1" dirty="0" smtClean="0"/>
              <a:t> </a:t>
            </a:r>
            <a:r>
              <a:rPr lang="en-GB" sz="3600" b="1" dirty="0" err="1" smtClean="0"/>
              <a:t>ülekoormuse</a:t>
            </a:r>
            <a:r>
              <a:rPr lang="en-GB" sz="3600" b="1" dirty="0" smtClean="0"/>
              <a:t> </a:t>
            </a:r>
            <a:r>
              <a:rPr lang="en-GB" sz="3600" b="1" dirty="0" err="1" smtClean="0"/>
              <a:t>tundemärgid</a:t>
            </a:r>
            <a:endParaRPr lang="en-GB" sz="3600" b="1" dirty="0"/>
          </a:p>
        </p:txBody>
      </p:sp>
      <p:sp>
        <p:nvSpPr>
          <p:cNvPr id="23" name="Text Placeholder 22">
            <a:extLst>
              <a:ext uri="{FF2B5EF4-FFF2-40B4-BE49-F238E27FC236}">
                <a16:creationId xmlns:a16="http://schemas.microsoft.com/office/drawing/2014/main" id="{C55B727F-6EA5-38F2-863F-B5FC523899FC}"/>
              </a:ext>
            </a:extLst>
          </p:cNvPr>
          <p:cNvSpPr>
            <a:spLocks noGrp="1"/>
          </p:cNvSpPr>
          <p:nvPr>
            <p:ph type="body" sz="quarter" idx="59"/>
          </p:nvPr>
        </p:nvSpPr>
        <p:spPr>
          <a:xfrm>
            <a:off x="2823883" y="3281082"/>
            <a:ext cx="9004714" cy="692194"/>
          </a:xfrm>
        </p:spPr>
        <p:txBody>
          <a:bodyPr/>
          <a:lstStyle/>
          <a:p>
            <a:endParaRPr lang="en-GB" dirty="0"/>
          </a:p>
          <a:p>
            <a:r>
              <a:rPr lang="en-GB" sz="2000" dirty="0" err="1"/>
              <a:t>Mõned</a:t>
            </a:r>
            <a:r>
              <a:rPr lang="en-GB" sz="2000" dirty="0"/>
              <a:t> </a:t>
            </a:r>
            <a:r>
              <a:rPr lang="en-GB" sz="2000" dirty="0" err="1"/>
              <a:t>läbipõlemise</a:t>
            </a:r>
            <a:r>
              <a:rPr lang="en-GB" sz="2000" dirty="0"/>
              <a:t> </a:t>
            </a:r>
            <a:r>
              <a:rPr lang="en-GB" sz="2000" dirty="0" err="1"/>
              <a:t>tunnused</a:t>
            </a:r>
            <a:r>
              <a:rPr lang="en-GB" sz="2000" dirty="0"/>
              <a:t> </a:t>
            </a:r>
            <a:r>
              <a:rPr lang="en-GB" sz="2000" dirty="0" err="1"/>
              <a:t>ja</a:t>
            </a:r>
            <a:r>
              <a:rPr lang="en-GB" sz="2000" dirty="0"/>
              <a:t> </a:t>
            </a:r>
            <a:r>
              <a:rPr lang="en-GB" sz="2000" dirty="0" err="1"/>
              <a:t>sümptomid</a:t>
            </a:r>
            <a:r>
              <a:rPr lang="en-GB" sz="2000" dirty="0"/>
              <a:t> </a:t>
            </a:r>
            <a:r>
              <a:rPr lang="en-GB" sz="2000" dirty="0" err="1"/>
              <a:t>võivad</a:t>
            </a:r>
            <a:r>
              <a:rPr lang="en-GB" sz="2000" dirty="0"/>
              <a:t> olla </a:t>
            </a:r>
            <a:r>
              <a:rPr lang="en-GB" sz="2000" dirty="0" err="1"/>
              <a:t>järgmised</a:t>
            </a:r>
            <a:r>
              <a:rPr lang="en-GB" sz="2000" dirty="0" smtClean="0"/>
              <a:t>:</a:t>
            </a:r>
          </a:p>
          <a:p>
            <a:pPr marL="342900" indent="-342900">
              <a:buFont typeface="Arial" panose="020B0604020202020204" pitchFamily="34" charset="0"/>
              <a:buChar char="•"/>
            </a:pPr>
            <a:r>
              <a:rPr lang="en-GB" sz="2000" dirty="0" err="1"/>
              <a:t>v</a:t>
            </a:r>
            <a:r>
              <a:rPr lang="en-GB" sz="2000" dirty="0" err="1" smtClean="0"/>
              <a:t>ähem</a:t>
            </a:r>
            <a:r>
              <a:rPr lang="en-GB" sz="2000" dirty="0" smtClean="0"/>
              <a:t> </a:t>
            </a:r>
            <a:r>
              <a:rPr lang="en-GB" sz="2000" dirty="0" err="1"/>
              <a:t>jõudu</a:t>
            </a:r>
            <a:r>
              <a:rPr lang="en-GB" sz="2000" dirty="0"/>
              <a:t>, </a:t>
            </a:r>
            <a:r>
              <a:rPr lang="en-GB" sz="2000" dirty="0" err="1"/>
              <a:t>töövõimet</a:t>
            </a:r>
            <a:r>
              <a:rPr lang="en-GB" sz="2000" dirty="0"/>
              <a:t> </a:t>
            </a:r>
            <a:r>
              <a:rPr lang="en-GB" sz="2000" dirty="0" err="1"/>
              <a:t>ja</a:t>
            </a:r>
            <a:r>
              <a:rPr lang="en-GB" sz="2000" dirty="0"/>
              <a:t> </a:t>
            </a:r>
            <a:r>
              <a:rPr lang="en-150" sz="2000" dirty="0" smtClean="0"/>
              <a:t>–</a:t>
            </a:r>
            <a:r>
              <a:rPr lang="en-GB" sz="2000" dirty="0" err="1" smtClean="0"/>
              <a:t>rõõmu</a:t>
            </a:r>
            <a:endParaRPr lang="en-GB" sz="2000" dirty="0" smtClean="0"/>
          </a:p>
          <a:p>
            <a:pPr marL="342900" indent="-342900">
              <a:buFont typeface="Arial" panose="020B0604020202020204" pitchFamily="34" charset="0"/>
              <a:buChar char="•"/>
            </a:pPr>
            <a:r>
              <a:rPr lang="en-GB" sz="2000" dirty="0" err="1" smtClean="0"/>
              <a:t>rahutus</a:t>
            </a:r>
            <a:r>
              <a:rPr lang="en-GB" sz="2000" dirty="0" smtClean="0"/>
              <a:t> </a:t>
            </a:r>
            <a:r>
              <a:rPr lang="en-GB" sz="2000" dirty="0" err="1"/>
              <a:t>või</a:t>
            </a:r>
            <a:r>
              <a:rPr lang="en-GB" sz="2000" dirty="0"/>
              <a:t> </a:t>
            </a:r>
            <a:r>
              <a:rPr lang="en-GB" sz="2000" dirty="0" err="1" smtClean="0"/>
              <a:t>uinumisraskused</a:t>
            </a:r>
            <a:endParaRPr lang="en-GB" sz="2000" dirty="0" smtClean="0"/>
          </a:p>
          <a:p>
            <a:pPr marL="342900" indent="-342900">
              <a:buFont typeface="Arial" panose="020B0604020202020204" pitchFamily="34" charset="0"/>
              <a:buChar char="•"/>
            </a:pPr>
            <a:r>
              <a:rPr lang="en-GB" sz="2000" dirty="0" err="1" smtClean="0"/>
              <a:t>sotsiaalne</a:t>
            </a:r>
            <a:r>
              <a:rPr lang="en-GB" sz="2000" dirty="0" smtClean="0"/>
              <a:t> </a:t>
            </a:r>
            <a:r>
              <a:rPr lang="en-GB" sz="2000" dirty="0" err="1" smtClean="0"/>
              <a:t>ärevus</a:t>
            </a:r>
            <a:endParaRPr lang="en-GB" sz="2000" dirty="0" smtClean="0"/>
          </a:p>
          <a:p>
            <a:pPr marL="342900" indent="-342900">
              <a:buFont typeface="Arial" panose="020B0604020202020204" pitchFamily="34" charset="0"/>
              <a:buChar char="•"/>
            </a:pPr>
            <a:r>
              <a:rPr lang="en-GB" sz="2000" dirty="0"/>
              <a:t>s</a:t>
            </a:r>
            <a:r>
              <a:rPr lang="en-GB" sz="2000" dirty="0" smtClean="0"/>
              <a:t>tress </a:t>
            </a:r>
            <a:r>
              <a:rPr lang="en-GB" sz="2000" dirty="0" err="1"/>
              <a:t>ja</a:t>
            </a:r>
            <a:r>
              <a:rPr lang="en-GB" sz="2000" dirty="0"/>
              <a:t> </a:t>
            </a:r>
            <a:r>
              <a:rPr lang="en-GB" sz="2000" dirty="0" err="1"/>
              <a:t>mure</a:t>
            </a:r>
            <a:r>
              <a:rPr lang="en-GB" sz="2000" dirty="0"/>
              <a:t> </a:t>
            </a:r>
            <a:r>
              <a:rPr lang="en-GB" sz="2000" dirty="0" err="1"/>
              <a:t>töö</a:t>
            </a:r>
            <a:r>
              <a:rPr lang="en-GB" sz="2000" dirty="0"/>
              <a:t> </a:t>
            </a:r>
            <a:r>
              <a:rPr lang="en-GB" sz="2000" dirty="0" err="1"/>
              <a:t>pärast</a:t>
            </a:r>
            <a:r>
              <a:rPr lang="en-GB" sz="2000" dirty="0"/>
              <a:t> </a:t>
            </a:r>
            <a:r>
              <a:rPr lang="en-GB" sz="2000" dirty="0" err="1"/>
              <a:t>ei</a:t>
            </a:r>
            <a:r>
              <a:rPr lang="en-GB" sz="2000" dirty="0"/>
              <a:t> </a:t>
            </a:r>
            <a:r>
              <a:rPr lang="en-GB" sz="2000" dirty="0" err="1"/>
              <a:t>kao</a:t>
            </a:r>
            <a:r>
              <a:rPr lang="en-GB" sz="2000" dirty="0"/>
              <a:t> </a:t>
            </a:r>
          </a:p>
          <a:p>
            <a:pPr marL="342900" indent="-342900">
              <a:buFont typeface="Arial" panose="020B0604020202020204" pitchFamily="34" charset="0"/>
              <a:buChar char="•"/>
            </a:pPr>
            <a:r>
              <a:rPr lang="en-GB" sz="2000" dirty="0" err="1"/>
              <a:t>d</a:t>
            </a:r>
            <a:r>
              <a:rPr lang="en-GB" sz="2000" dirty="0" err="1" smtClean="0"/>
              <a:t>epressioon</a:t>
            </a:r>
            <a:r>
              <a:rPr lang="en-GB" sz="2000" dirty="0"/>
              <a:t>, </a:t>
            </a:r>
            <a:r>
              <a:rPr lang="en-GB" sz="2000" dirty="0" err="1"/>
              <a:t>mida</a:t>
            </a:r>
            <a:r>
              <a:rPr lang="en-GB" sz="2000" dirty="0"/>
              <a:t> </a:t>
            </a:r>
            <a:r>
              <a:rPr lang="en-GB" sz="2000" dirty="0" err="1"/>
              <a:t>põhjustab</a:t>
            </a:r>
            <a:r>
              <a:rPr lang="en-GB" sz="2000" dirty="0"/>
              <a:t> </a:t>
            </a:r>
            <a:r>
              <a:rPr lang="en-GB" sz="2000" dirty="0" err="1"/>
              <a:t>sidemete</a:t>
            </a:r>
            <a:r>
              <a:rPr lang="en-GB" sz="2000" dirty="0"/>
              <a:t> </a:t>
            </a:r>
            <a:r>
              <a:rPr lang="en-GB" sz="2000" dirty="0" err="1"/>
              <a:t>puudumine</a:t>
            </a:r>
            <a:r>
              <a:rPr lang="en-GB" sz="2000" dirty="0"/>
              <a:t> </a:t>
            </a:r>
            <a:r>
              <a:rPr lang="en-GB" sz="2000" dirty="0" err="1"/>
              <a:t>lähedaste</a:t>
            </a:r>
            <a:r>
              <a:rPr lang="en-GB" sz="2000" dirty="0"/>
              <a:t> </a:t>
            </a:r>
            <a:r>
              <a:rPr lang="en-GB" sz="2000" dirty="0" err="1"/>
              <a:t>ja</a:t>
            </a:r>
            <a:r>
              <a:rPr lang="en-GB" sz="2000" dirty="0"/>
              <a:t> </a:t>
            </a:r>
            <a:r>
              <a:rPr lang="en-GB" sz="2000" dirty="0" err="1" smtClean="0"/>
              <a:t>töökaaslastega</a:t>
            </a:r>
            <a:endParaRPr lang="en-GB" sz="2000" dirty="0" smtClean="0"/>
          </a:p>
          <a:p>
            <a:pPr marL="342900" indent="-342900">
              <a:buFont typeface="Arial" panose="020B0604020202020204" pitchFamily="34" charset="0"/>
              <a:buChar char="•"/>
            </a:pPr>
            <a:r>
              <a:rPr lang="en-GB" sz="2000" dirty="0" err="1"/>
              <a:t>ä</a:t>
            </a:r>
            <a:r>
              <a:rPr lang="en-GB" sz="2000" dirty="0" err="1" smtClean="0"/>
              <a:t>ärmine</a:t>
            </a:r>
            <a:r>
              <a:rPr lang="en-GB" sz="2000" dirty="0" smtClean="0"/>
              <a:t> </a:t>
            </a:r>
            <a:r>
              <a:rPr lang="en-GB" sz="2000" dirty="0" err="1" smtClean="0"/>
              <a:t>kurnatus</a:t>
            </a:r>
            <a:endParaRPr lang="en-GB" sz="2000" dirty="0" smtClean="0"/>
          </a:p>
          <a:p>
            <a:pPr marL="342900" indent="-342900">
              <a:buFont typeface="Arial" panose="020B0604020202020204" pitchFamily="34" charset="0"/>
              <a:buChar char="•"/>
            </a:pPr>
            <a:r>
              <a:rPr lang="en-GB" sz="2000" dirty="0" err="1"/>
              <a:t>e</a:t>
            </a:r>
            <a:r>
              <a:rPr lang="en-GB" sz="2000" dirty="0" err="1" smtClean="0"/>
              <a:t>motsionaalne</a:t>
            </a:r>
            <a:r>
              <a:rPr lang="en-GB" sz="2000" dirty="0" smtClean="0"/>
              <a:t> </a:t>
            </a:r>
            <a:r>
              <a:rPr lang="en-GB" sz="2000" dirty="0" err="1"/>
              <a:t>ja</a:t>
            </a:r>
            <a:r>
              <a:rPr lang="en-GB" sz="2000" dirty="0"/>
              <a:t> </a:t>
            </a:r>
            <a:r>
              <a:rPr lang="en-GB" sz="2000" dirty="0" err="1"/>
              <a:t>kognitiivne</a:t>
            </a:r>
            <a:r>
              <a:rPr lang="en-GB" sz="2000" dirty="0"/>
              <a:t> </a:t>
            </a:r>
            <a:r>
              <a:rPr lang="en-GB" sz="2000" dirty="0" err="1"/>
              <a:t>distantseerumine</a:t>
            </a:r>
            <a:r>
              <a:rPr lang="en-GB" sz="2000" dirty="0"/>
              <a:t> </a:t>
            </a:r>
            <a:r>
              <a:rPr lang="en-GB" sz="2000" dirty="0" err="1"/>
              <a:t>tööst</a:t>
            </a:r>
            <a:r>
              <a:rPr lang="en-GB" sz="2000" dirty="0"/>
              <a:t> </a:t>
            </a:r>
            <a:r>
              <a:rPr lang="en-GB" sz="2000" dirty="0" err="1"/>
              <a:t>ning</a:t>
            </a:r>
            <a:r>
              <a:rPr lang="en-GB" sz="2000" dirty="0"/>
              <a:t> </a:t>
            </a:r>
            <a:r>
              <a:rPr lang="en-GB" sz="2000" dirty="0" err="1"/>
              <a:t>pessimistliku</a:t>
            </a:r>
            <a:r>
              <a:rPr lang="en-GB" sz="2000" dirty="0"/>
              <a:t> </a:t>
            </a:r>
            <a:r>
              <a:rPr lang="en-GB" sz="2000" dirty="0" err="1"/>
              <a:t>suhtumise</a:t>
            </a:r>
            <a:r>
              <a:rPr lang="en-GB" sz="2000" dirty="0"/>
              <a:t> </a:t>
            </a:r>
            <a:r>
              <a:rPr lang="en-GB" sz="2000" dirty="0" err="1"/>
              <a:t>tekkimine</a:t>
            </a:r>
            <a:r>
              <a:rPr lang="en-GB" sz="2000" dirty="0"/>
              <a:t> </a:t>
            </a:r>
            <a:r>
              <a:rPr lang="en-GB" sz="2000" dirty="0" err="1" smtClean="0"/>
              <a:t>igapäevatöödesse</a:t>
            </a:r>
            <a:endParaRPr lang="en-GB" sz="2000" dirty="0" smtClean="0"/>
          </a:p>
          <a:p>
            <a:pPr marL="342900" indent="-342900">
              <a:buFont typeface="Arial" panose="020B0604020202020204" pitchFamily="34" charset="0"/>
              <a:buChar char="•"/>
            </a:pPr>
            <a:r>
              <a:rPr lang="en-GB" sz="2000" dirty="0" err="1"/>
              <a:t>v</a:t>
            </a:r>
            <a:r>
              <a:rPr lang="en-GB" sz="2000" dirty="0" err="1" smtClean="0"/>
              <a:t>ähesem</a:t>
            </a:r>
            <a:r>
              <a:rPr lang="en-GB" sz="2000" dirty="0" smtClean="0"/>
              <a:t> </a:t>
            </a:r>
            <a:r>
              <a:rPr lang="en-GB" sz="2000" dirty="0" err="1" smtClean="0"/>
              <a:t>tõhusus</a:t>
            </a:r>
            <a:r>
              <a:rPr lang="en-GB" sz="2000" dirty="0" smtClean="0"/>
              <a:t> </a:t>
            </a:r>
            <a:r>
              <a:rPr lang="en-GB" sz="2000" dirty="0" err="1"/>
              <a:t>ja</a:t>
            </a:r>
            <a:r>
              <a:rPr lang="en-GB" sz="2000" dirty="0"/>
              <a:t> </a:t>
            </a:r>
            <a:r>
              <a:rPr lang="en-GB" sz="2000" dirty="0" err="1"/>
              <a:t>töövõime</a:t>
            </a:r>
            <a:r>
              <a:rPr lang="en-GB" sz="2000" dirty="0"/>
              <a:t> </a:t>
            </a:r>
            <a:r>
              <a:rPr lang="en-GB" sz="2000" dirty="0" err="1"/>
              <a:t>langus</a:t>
            </a:r>
            <a:endParaRPr lang="en-GB" sz="2000" dirty="0"/>
          </a:p>
        </p:txBody>
      </p:sp>
    </p:spTree>
    <p:extLst>
      <p:ext uri="{BB962C8B-B14F-4D97-AF65-F5344CB8AC3E}">
        <p14:creationId xmlns:p14="http://schemas.microsoft.com/office/powerpoint/2010/main" val="553444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6E0784-913A-C349-ADFE-24B660A3BC72}"/>
              </a:ext>
            </a:extLst>
          </p:cNvPr>
          <p:cNvSpPr>
            <a:spLocks noGrp="1"/>
          </p:cNvSpPr>
          <p:nvPr>
            <p:ph type="body" sz="quarter" idx="18"/>
          </p:nvPr>
        </p:nvSpPr>
        <p:spPr>
          <a:xfrm>
            <a:off x="634224" y="1600199"/>
            <a:ext cx="6289090" cy="4836333"/>
          </a:xfrm>
        </p:spPr>
        <p:txBody>
          <a:bodyPr>
            <a:normAutofit/>
          </a:bodyPr>
          <a:lstStyle/>
          <a:p>
            <a:pPr marL="342900" indent="-342900">
              <a:buFont typeface="Arial" panose="020B0604020202020204" pitchFamily="34" charset="0"/>
              <a:buChar char="•"/>
            </a:pPr>
            <a:r>
              <a:rPr lang="en-GB" sz="2000" dirty="0" err="1">
                <a:latin typeface="Calibri" panose="020F0502020204030204" pitchFamily="34" charset="0"/>
                <a:cs typeface="Calibri" panose="020F0502020204030204" pitchFamily="34" charset="0"/>
              </a:rPr>
              <a:t>Tehnoloogia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arengul</a:t>
            </a:r>
            <a:r>
              <a:rPr lang="en-GB" sz="2000" dirty="0">
                <a:latin typeface="Calibri" panose="020F0502020204030204" pitchFamily="34" charset="0"/>
                <a:cs typeface="Calibri" panose="020F0502020204030204" pitchFamily="34" charset="0"/>
              </a:rPr>
              <a:t> on </a:t>
            </a:r>
            <a:r>
              <a:rPr lang="en-GB" sz="2000" dirty="0" err="1">
                <a:latin typeface="Calibri" panose="020F0502020204030204" pitchFamily="34" charset="0"/>
                <a:cs typeface="Calibri" panose="020F0502020204030204" pitchFamily="34" charset="0"/>
              </a:rPr>
              <a:t>olnud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suur</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mõju</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töökeskkonnale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Kuigi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tehnoloogia</a:t>
            </a:r>
            <a:r>
              <a:rPr lang="en-GB" sz="2000" dirty="0">
                <a:latin typeface="Calibri" panose="020F0502020204030204" pitchFamily="34" charset="0"/>
                <a:cs typeface="Calibri" panose="020F0502020204030204" pitchFamily="34" charset="0"/>
              </a:rPr>
              <a:t> on </a:t>
            </a:r>
            <a:r>
              <a:rPr lang="en-GB" sz="2000" dirty="0" err="1">
                <a:latin typeface="Calibri" panose="020F0502020204030204" pitchFamily="34" charset="0"/>
                <a:cs typeface="Calibri" panose="020F0502020204030204" pitchFamily="34" charset="0"/>
              </a:rPr>
              <a:t>parandanud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meie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tööd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muutnud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meie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tööelu</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paljudes</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aspektides</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lihtsamaks</a:t>
            </a:r>
            <a:r>
              <a:rPr lang="en-GB" sz="2000" dirty="0">
                <a:latin typeface="Calibri" panose="020F0502020204030204" pitchFamily="34" charset="0"/>
                <a:cs typeface="Calibri" panose="020F0502020204030204" pitchFamily="34" charset="0"/>
              </a:rPr>
              <a:t>, on </a:t>
            </a:r>
            <a:r>
              <a:rPr lang="en-GB" sz="2000" dirty="0" err="1">
                <a:latin typeface="Calibri" panose="020F0502020204030204" pitchFamily="34" charset="0"/>
                <a:cs typeface="Calibri" panose="020F0502020204030204" pitchFamily="34" charset="0"/>
              </a:rPr>
              <a:t>tekkinud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teisi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negatiivseid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mõjusid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töötajate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moraalile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tulemuslikkusele</a:t>
            </a:r>
            <a:r>
              <a:rPr lang="en-GB" sz="2000" dirty="0" smtClean="0">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GB" sz="2000" dirty="0" err="1">
                <a:latin typeface="Calibri" panose="020F0502020204030204" pitchFamily="34" charset="0"/>
                <a:cs typeface="Calibri" panose="020F0502020204030204" pitchFamily="34" charset="0"/>
              </a:rPr>
              <a:t>Töötajaid</a:t>
            </a:r>
            <a:r>
              <a:rPr lang="en-GB" sz="2000" dirty="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sihitakse</a:t>
            </a:r>
            <a:r>
              <a:rPr lang="en-GB" sz="2000" dirty="0" smtClean="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lõputute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teadete</a:t>
            </a:r>
            <a:r>
              <a:rPr lang="en-GB" sz="2000" dirty="0">
                <a:latin typeface="Calibri" panose="020F0502020204030204" pitchFamily="34" charset="0"/>
                <a:cs typeface="Calibri" panose="020F0502020204030204" pitchFamily="34" charset="0"/>
              </a:rPr>
              <a:t>, e-</a:t>
            </a:r>
            <a:r>
              <a:rPr lang="en-GB" sz="2000" dirty="0" err="1">
                <a:latin typeface="Calibri" panose="020F0502020204030204" pitchFamily="34" charset="0"/>
                <a:cs typeface="Calibri" panose="020F0502020204030204" pitchFamily="34" charset="0"/>
              </a:rPr>
              <a:t>kirjade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hoiatuste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sõnumitega</a:t>
            </a:r>
            <a:r>
              <a:rPr lang="en-GB" sz="2000" dirty="0" smtClean="0">
                <a:latin typeface="Calibri" panose="020F0502020204030204" pitchFamily="34" charset="0"/>
                <a:cs typeface="Calibri" panose="020F0502020204030204" pitchFamily="34" charset="0"/>
              </a:rPr>
              <a:t>. See </a:t>
            </a:r>
            <a:r>
              <a:rPr lang="en-GB" sz="2000" dirty="0" err="1" smtClean="0">
                <a:latin typeface="Calibri" panose="020F0502020204030204" pitchFamily="34" charset="0"/>
                <a:cs typeface="Calibri" panose="020F0502020204030204" pitchFamily="34" charset="0"/>
              </a:rPr>
              <a:t>segab</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tähelepanu</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katkestab</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töövoogu</a:t>
            </a:r>
            <a:r>
              <a:rPr lang="en-GB" sz="2000" dirty="0" smtClean="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muudab</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keskendumise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äärmiselt</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raskeks</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Kommunikatsioonivahendite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arv</a:t>
            </a:r>
            <a:r>
              <a:rPr lang="en-GB" sz="2000" dirty="0">
                <a:latin typeface="Calibri" panose="020F0502020204030204" pitchFamily="34" charset="0"/>
                <a:cs typeface="Calibri" panose="020F0502020204030204" pitchFamily="34" charset="0"/>
              </a:rPr>
              <a:t> on </a:t>
            </a:r>
            <a:r>
              <a:rPr lang="en-GB" sz="2000" dirty="0" err="1" smtClean="0">
                <a:latin typeface="Calibri" panose="020F0502020204030204" pitchFamily="34" charset="0"/>
                <a:cs typeface="Calibri" panose="020F0502020204030204" pitchFamily="34" charset="0"/>
              </a:rPr>
              <a:t>mitmekordistunu</a:t>
            </a:r>
            <a:r>
              <a:rPr lang="en-GB" sz="2000" dirty="0" smtClean="0">
                <a:latin typeface="Calibri" panose="020F0502020204030204" pitchFamily="34" charset="0"/>
                <a:cs typeface="Calibri" panose="020F0502020204030204" pitchFamily="34" charset="0"/>
              </a:rPr>
              <a:t>: </a:t>
            </a:r>
            <a:r>
              <a:rPr lang="en-GB" sz="2000" dirty="0">
                <a:latin typeface="Calibri" panose="020F0502020204030204" pitchFamily="34" charset="0"/>
                <a:cs typeface="Calibri" panose="020F0502020204030204" pitchFamily="34" charset="0"/>
              </a:rPr>
              <a:t>me </a:t>
            </a:r>
            <a:r>
              <a:rPr lang="en-GB" sz="2000" dirty="0" err="1">
                <a:latin typeface="Calibri" panose="020F0502020204030204" pitchFamily="34" charset="0"/>
                <a:cs typeface="Calibri" panose="020F0502020204030204" pitchFamily="34" charset="0"/>
              </a:rPr>
              <a:t>saame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teateid</a:t>
            </a:r>
            <a:r>
              <a:rPr lang="en-GB" sz="2000" dirty="0">
                <a:latin typeface="Calibri" panose="020F0502020204030204" pitchFamily="34" charset="0"/>
                <a:cs typeface="Calibri" panose="020F0502020204030204" pitchFamily="34" charset="0"/>
              </a:rPr>
              <a:t> </a:t>
            </a:r>
            <a:r>
              <a:rPr lang="en-GB" sz="2000" dirty="0" smtClean="0">
                <a:latin typeface="Calibri" panose="020F0502020204030204" pitchFamily="34" charset="0"/>
                <a:cs typeface="Calibri" panose="020F0502020204030204" pitchFamily="34" charset="0"/>
              </a:rPr>
              <a:t>e-</a:t>
            </a:r>
            <a:r>
              <a:rPr lang="en-GB" sz="2000" dirty="0" err="1" smtClean="0">
                <a:latin typeface="Calibri" panose="020F0502020204030204" pitchFamily="34" charset="0"/>
                <a:cs typeface="Calibri" panose="020F0502020204030204" pitchFamily="34" charset="0"/>
              </a:rPr>
              <a:t>kirjadega</a:t>
            </a:r>
            <a:r>
              <a:rPr lang="en-GB" sz="2000" dirty="0" smtClean="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aga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ka</a:t>
            </a:r>
            <a:r>
              <a:rPr lang="en-GB" sz="2000" dirty="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mitmete</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vestluste</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kaudu</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eri</a:t>
            </a:r>
            <a:r>
              <a:rPr lang="en-GB" sz="2000" dirty="0" smtClean="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vahenditest</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mis</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hoiab</a:t>
            </a:r>
            <a:r>
              <a:rPr lang="en-GB" sz="2000" dirty="0" smtClean="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meid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pidevalt</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ühenduses</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Koos</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piiramatu</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juurdepääsuga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rikkalikule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teabele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oodatakse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töötajatelt</a:t>
            </a:r>
            <a:r>
              <a:rPr lang="en-GB" sz="2000" dirty="0">
                <a:latin typeface="Calibri" panose="020F0502020204030204" pitchFamily="34" charset="0"/>
                <a:cs typeface="Calibri" panose="020F0502020204030204" pitchFamily="34" charset="0"/>
              </a:rPr>
              <a:t>, et </a:t>
            </a:r>
            <a:r>
              <a:rPr lang="en-GB" sz="2000" dirty="0" err="1">
                <a:latin typeface="Calibri" panose="020F0502020204030204" pitchFamily="34" charset="0"/>
                <a:cs typeface="Calibri" panose="020F0502020204030204" pitchFamily="34" charset="0"/>
              </a:rPr>
              <a:t>nad</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teeksid</a:t>
            </a:r>
            <a:r>
              <a:rPr lang="en-GB" sz="2000" dirty="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vähema</a:t>
            </a:r>
            <a:r>
              <a:rPr lang="en-GB" sz="2000" dirty="0" smtClean="0">
                <a:latin typeface="Calibri" panose="020F0502020204030204" pitchFamily="34" charset="0"/>
                <a:cs typeface="Calibri" panose="020F0502020204030204" pitchFamily="34" charset="0"/>
              </a:rPr>
              <a:t> </a:t>
            </a:r>
            <a:r>
              <a:rPr lang="en-GB" sz="2000" dirty="0" err="1" smtClean="0">
                <a:latin typeface="Calibri" panose="020F0502020204030204" pitchFamily="34" charset="0"/>
                <a:cs typeface="Calibri" panose="020F0502020204030204" pitchFamily="34" charset="0"/>
              </a:rPr>
              <a:t>ajaga</a:t>
            </a:r>
            <a:r>
              <a:rPr lang="en-GB" sz="2000" dirty="0" smtClean="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rohkem</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kiiremini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paremini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kui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kunagi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varem</a:t>
            </a:r>
            <a:r>
              <a:rPr lang="en-GB" sz="2000" dirty="0">
                <a:latin typeface="Calibri" panose="020F0502020204030204" pitchFamily="34" charset="0"/>
                <a:cs typeface="Calibri" panose="020F0502020204030204" pitchFamily="34" charset="0"/>
              </a:rPr>
              <a:t>.</a:t>
            </a:r>
            <a:endParaRPr lang="en-GB" dirty="0"/>
          </a:p>
        </p:txBody>
      </p:sp>
      <p:sp>
        <p:nvSpPr>
          <p:cNvPr id="3" name="Text Placeholder 2">
            <a:extLst>
              <a:ext uri="{FF2B5EF4-FFF2-40B4-BE49-F238E27FC236}">
                <a16:creationId xmlns:a16="http://schemas.microsoft.com/office/drawing/2014/main" id="{D3BA28DC-1E5E-A186-0A91-92B2F0B305D6}"/>
              </a:ext>
            </a:extLst>
          </p:cNvPr>
          <p:cNvSpPr>
            <a:spLocks noGrp="1"/>
          </p:cNvSpPr>
          <p:nvPr>
            <p:ph type="body" sz="quarter" idx="16"/>
          </p:nvPr>
        </p:nvSpPr>
        <p:spPr>
          <a:xfrm>
            <a:off x="713768" y="421468"/>
            <a:ext cx="6797375" cy="580518"/>
          </a:xfrm>
        </p:spPr>
        <p:txBody>
          <a:bodyPr>
            <a:noAutofit/>
          </a:bodyPr>
          <a:lstStyle/>
          <a:p>
            <a:r>
              <a:rPr lang="es-ES" dirty="0" err="1" smtClean="0"/>
              <a:t>Digitaalne</a:t>
            </a:r>
            <a:r>
              <a:rPr lang="es-ES" dirty="0" smtClean="0"/>
              <a:t> </a:t>
            </a:r>
            <a:r>
              <a:rPr lang="es-ES" dirty="0" err="1" smtClean="0"/>
              <a:t>ülekoormus</a:t>
            </a:r>
            <a:r>
              <a:rPr lang="es-ES" dirty="0" smtClean="0"/>
              <a:t> </a:t>
            </a:r>
            <a:r>
              <a:rPr lang="es-ES" dirty="0" err="1" smtClean="0"/>
              <a:t>tööl</a:t>
            </a:r>
            <a:endParaRPr lang="en-GB" dirty="0"/>
          </a:p>
        </p:txBody>
      </p:sp>
      <p:pic>
        <p:nvPicPr>
          <p:cNvPr id="6" name="Picture Placeholder 5" descr="A person looking at a computer&#10;&#10;Description automatically generated">
            <a:extLst>
              <a:ext uri="{FF2B5EF4-FFF2-40B4-BE49-F238E27FC236}">
                <a16:creationId xmlns:a16="http://schemas.microsoft.com/office/drawing/2014/main" id="{38496FD4-ABA6-F2A3-2E72-A620BA2FC064}"/>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4278026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9B3ECCC-1D48-B7BE-BF06-0AE271DAC2AA}"/>
              </a:ext>
            </a:extLst>
          </p:cNvPr>
          <p:cNvPicPr>
            <a:picLocks noGrp="1" noChangeAspect="1"/>
          </p:cNvPicPr>
          <p:nvPr>
            <p:ph type="pic" sz="quarter" idx="33"/>
          </p:nvPr>
        </p:nvPicPr>
        <p:blipFill>
          <a:blip r:embed="rId2"/>
          <a:srcRect l="20750" r="20750"/>
          <a:stretch>
            <a:fillRect/>
          </a:stretch>
        </p:blipFill>
        <p:spPr/>
      </p:pic>
      <p:sp>
        <p:nvSpPr>
          <p:cNvPr id="3" name="Text Placeholder 2">
            <a:extLst>
              <a:ext uri="{FF2B5EF4-FFF2-40B4-BE49-F238E27FC236}">
                <a16:creationId xmlns:a16="http://schemas.microsoft.com/office/drawing/2014/main" id="{AD32C51F-13B7-DE93-9C48-7D099263658D}"/>
              </a:ext>
            </a:extLst>
          </p:cNvPr>
          <p:cNvSpPr>
            <a:spLocks noGrp="1"/>
          </p:cNvSpPr>
          <p:nvPr>
            <p:ph type="body" sz="quarter" idx="34"/>
          </p:nvPr>
        </p:nvSpPr>
        <p:spPr/>
        <p:txBody>
          <a:bodyPr/>
          <a:lstStyle/>
          <a:p>
            <a:r>
              <a:rPr lang="en-GB" dirty="0" smtClean="0"/>
              <a:t>LEIA </a:t>
            </a:r>
          </a:p>
          <a:p>
            <a:r>
              <a:rPr lang="en-GB" dirty="0" smtClean="0"/>
              <a:t>TASAKAAL</a:t>
            </a:r>
            <a:endParaRPr lang="en-GB" dirty="0"/>
          </a:p>
        </p:txBody>
      </p:sp>
      <p:sp>
        <p:nvSpPr>
          <p:cNvPr id="4" name="Text Placeholder 3">
            <a:extLst>
              <a:ext uri="{FF2B5EF4-FFF2-40B4-BE49-F238E27FC236}">
                <a16:creationId xmlns:a16="http://schemas.microsoft.com/office/drawing/2014/main" id="{7063716F-6594-95AF-3B7B-6FFD018D8F32}"/>
              </a:ext>
            </a:extLst>
          </p:cNvPr>
          <p:cNvSpPr>
            <a:spLocks noGrp="1"/>
          </p:cNvSpPr>
          <p:nvPr>
            <p:ph type="body" sz="quarter" idx="18"/>
          </p:nvPr>
        </p:nvSpPr>
        <p:spPr>
          <a:xfrm>
            <a:off x="6629890" y="1643483"/>
            <a:ext cx="4918863" cy="4029530"/>
          </a:xfrm>
        </p:spPr>
        <p:txBody>
          <a:bodyPr>
            <a:normAutofit/>
          </a:bodyPr>
          <a:lstStyle/>
          <a:p>
            <a:pPr marL="342900" indent="-342900">
              <a:buFont typeface="Arial" panose="020B0604020202020204" pitchFamily="34" charset="0"/>
              <a:buChar char="•"/>
            </a:pPr>
            <a:r>
              <a:rPr lang="en-GB" dirty="0" err="1"/>
              <a:t>Digitaalne</a:t>
            </a:r>
            <a:r>
              <a:rPr lang="en-GB" dirty="0"/>
              <a:t> </a:t>
            </a:r>
            <a:r>
              <a:rPr lang="en-GB" dirty="0" err="1"/>
              <a:t>ülekoormus</a:t>
            </a:r>
            <a:r>
              <a:rPr lang="en-GB" dirty="0"/>
              <a:t> </a:t>
            </a:r>
            <a:r>
              <a:rPr lang="en-GB" dirty="0" err="1"/>
              <a:t>võib</a:t>
            </a:r>
            <a:r>
              <a:rPr lang="en-GB" dirty="0"/>
              <a:t> </a:t>
            </a:r>
            <a:r>
              <a:rPr lang="en-GB" dirty="0" err="1"/>
              <a:t>põhjustada</a:t>
            </a:r>
            <a:r>
              <a:rPr lang="en-GB" dirty="0"/>
              <a:t> </a:t>
            </a:r>
            <a:r>
              <a:rPr lang="en-GB" dirty="0" err="1"/>
              <a:t>tõelist</a:t>
            </a:r>
            <a:r>
              <a:rPr lang="en-GB" dirty="0"/>
              <a:t> </a:t>
            </a:r>
            <a:r>
              <a:rPr lang="en-GB" dirty="0" err="1"/>
              <a:t>ärevustunnet</a:t>
            </a:r>
            <a:r>
              <a:rPr lang="en-GB" dirty="0"/>
              <a:t>, </a:t>
            </a:r>
            <a:r>
              <a:rPr lang="en-GB" dirty="0" err="1"/>
              <a:t>ülekoormatuse</a:t>
            </a:r>
            <a:r>
              <a:rPr lang="en-GB" dirty="0"/>
              <a:t> </a:t>
            </a:r>
            <a:r>
              <a:rPr lang="en-GB" dirty="0" err="1"/>
              <a:t>ja</a:t>
            </a:r>
            <a:r>
              <a:rPr lang="en-GB" dirty="0"/>
              <a:t> </a:t>
            </a:r>
            <a:r>
              <a:rPr lang="en-GB" dirty="0" err="1"/>
              <a:t>jõuetuse</a:t>
            </a:r>
            <a:r>
              <a:rPr lang="en-GB" dirty="0"/>
              <a:t> </a:t>
            </a:r>
            <a:r>
              <a:rPr lang="en-GB" dirty="0" err="1"/>
              <a:t>tunnet</a:t>
            </a:r>
            <a:r>
              <a:rPr lang="en-GB" dirty="0"/>
              <a:t> </a:t>
            </a:r>
            <a:r>
              <a:rPr lang="en-GB" dirty="0" err="1"/>
              <a:t>ning</a:t>
            </a:r>
            <a:r>
              <a:rPr lang="en-GB" dirty="0"/>
              <a:t> </a:t>
            </a:r>
            <a:r>
              <a:rPr lang="en-GB" dirty="0" err="1"/>
              <a:t>vaimset</a:t>
            </a:r>
            <a:r>
              <a:rPr lang="en-GB" dirty="0"/>
              <a:t> </a:t>
            </a:r>
            <a:r>
              <a:rPr lang="en-GB" dirty="0" err="1"/>
              <a:t>väsimust</a:t>
            </a:r>
            <a:r>
              <a:rPr lang="en-GB" dirty="0"/>
              <a:t>. </a:t>
            </a:r>
            <a:r>
              <a:rPr lang="en-GB" dirty="0" err="1"/>
              <a:t>Samuti</a:t>
            </a:r>
            <a:r>
              <a:rPr lang="en-GB" dirty="0"/>
              <a:t> </a:t>
            </a:r>
            <a:r>
              <a:rPr lang="en-GB" dirty="0" err="1"/>
              <a:t>võib</a:t>
            </a:r>
            <a:r>
              <a:rPr lang="en-GB" dirty="0"/>
              <a:t> see </a:t>
            </a:r>
            <a:r>
              <a:rPr lang="en-GB" dirty="0" err="1"/>
              <a:t>põhjustada</a:t>
            </a:r>
            <a:r>
              <a:rPr lang="en-GB" dirty="0"/>
              <a:t> </a:t>
            </a:r>
            <a:r>
              <a:rPr lang="en-GB" dirty="0" err="1"/>
              <a:t>kognitiivseid</a:t>
            </a:r>
            <a:r>
              <a:rPr lang="en-GB" dirty="0"/>
              <a:t> </a:t>
            </a:r>
            <a:r>
              <a:rPr lang="en-GB" dirty="0" err="1"/>
              <a:t>probleeme</a:t>
            </a:r>
            <a:r>
              <a:rPr lang="en-GB" dirty="0"/>
              <a:t>, </a:t>
            </a:r>
            <a:r>
              <a:rPr lang="en-GB" dirty="0" err="1"/>
              <a:t>näiteks</a:t>
            </a:r>
            <a:r>
              <a:rPr lang="en-GB" dirty="0"/>
              <a:t> </a:t>
            </a:r>
            <a:r>
              <a:rPr lang="en-GB" dirty="0" err="1"/>
              <a:t>raskusi</a:t>
            </a:r>
            <a:r>
              <a:rPr lang="en-GB" dirty="0"/>
              <a:t> </a:t>
            </a:r>
            <a:r>
              <a:rPr lang="en-GB" dirty="0" err="1"/>
              <a:t>otsuste</a:t>
            </a:r>
            <a:r>
              <a:rPr lang="en-GB" dirty="0"/>
              <a:t> </a:t>
            </a:r>
            <a:r>
              <a:rPr lang="en-GB" dirty="0" err="1"/>
              <a:t>tegemisel</a:t>
            </a:r>
            <a:r>
              <a:rPr lang="en-GB" dirty="0"/>
              <a:t> </a:t>
            </a:r>
            <a:r>
              <a:rPr lang="en-GB" dirty="0" err="1"/>
              <a:t>või</a:t>
            </a:r>
            <a:r>
              <a:rPr lang="en-GB" dirty="0"/>
              <a:t> </a:t>
            </a:r>
            <a:r>
              <a:rPr lang="en-GB" dirty="0" err="1"/>
              <a:t>kiirustades</a:t>
            </a:r>
            <a:r>
              <a:rPr lang="en-GB" dirty="0"/>
              <a:t> </a:t>
            </a:r>
            <a:r>
              <a:rPr lang="en-GB" dirty="0" err="1" smtClean="0"/>
              <a:t>tehtud</a:t>
            </a:r>
            <a:r>
              <a:rPr lang="en-GB" dirty="0" smtClean="0"/>
              <a:t> (</a:t>
            </a:r>
            <a:r>
              <a:rPr lang="en-GB" dirty="0" err="1" smtClean="0"/>
              <a:t>sageli</a:t>
            </a:r>
            <a:r>
              <a:rPr lang="en-GB" dirty="0" smtClean="0"/>
              <a:t> </a:t>
            </a:r>
            <a:r>
              <a:rPr lang="en-GB" dirty="0" err="1"/>
              <a:t>halbu</a:t>
            </a:r>
            <a:r>
              <a:rPr lang="en-GB" dirty="0"/>
              <a:t>) </a:t>
            </a:r>
            <a:r>
              <a:rPr lang="en-GB" dirty="0" err="1"/>
              <a:t>otsuseid</a:t>
            </a:r>
            <a:r>
              <a:rPr lang="en-GB" dirty="0" smtClean="0"/>
              <a:t>.</a:t>
            </a:r>
          </a:p>
          <a:p>
            <a:pPr marL="342900" indent="-342900">
              <a:buFont typeface="Arial" panose="020B0604020202020204" pitchFamily="34" charset="0"/>
              <a:buChar char="•"/>
            </a:pPr>
            <a:r>
              <a:rPr lang="en-GB" dirty="0" err="1"/>
              <a:t>Järgmistel</a:t>
            </a:r>
            <a:r>
              <a:rPr lang="en-GB" dirty="0"/>
              <a:t> </a:t>
            </a:r>
            <a:r>
              <a:rPr lang="en-GB" dirty="0" err="1"/>
              <a:t>slaididel</a:t>
            </a:r>
            <a:r>
              <a:rPr lang="en-GB" dirty="0"/>
              <a:t> </a:t>
            </a:r>
            <a:r>
              <a:rPr lang="en-GB" dirty="0" err="1"/>
              <a:t>arutame</a:t>
            </a:r>
            <a:r>
              <a:rPr lang="en-GB" dirty="0"/>
              <a:t> </a:t>
            </a:r>
            <a:r>
              <a:rPr lang="en-GB" dirty="0" err="1"/>
              <a:t>empaatia</a:t>
            </a:r>
            <a:r>
              <a:rPr lang="en-GB" dirty="0"/>
              <a:t>, </a:t>
            </a:r>
            <a:r>
              <a:rPr lang="en-GB" dirty="0" err="1"/>
              <a:t>töösuhete</a:t>
            </a:r>
            <a:r>
              <a:rPr lang="en-GB" dirty="0"/>
              <a:t> </a:t>
            </a:r>
            <a:r>
              <a:rPr lang="en-GB" dirty="0" err="1"/>
              <a:t>ja</a:t>
            </a:r>
            <a:r>
              <a:rPr lang="en-GB" dirty="0"/>
              <a:t> </a:t>
            </a:r>
            <a:r>
              <a:rPr lang="en-GB" dirty="0" err="1" smtClean="0"/>
              <a:t>väljalülitamise</a:t>
            </a:r>
            <a:r>
              <a:rPr lang="en-GB" dirty="0" smtClean="0"/>
              <a:t> </a:t>
            </a:r>
            <a:r>
              <a:rPr lang="en-GB" dirty="0" err="1" smtClean="0"/>
              <a:t>oskuse</a:t>
            </a:r>
            <a:r>
              <a:rPr lang="en-GB" dirty="0" smtClean="0"/>
              <a:t> </a:t>
            </a:r>
            <a:r>
              <a:rPr lang="en-GB" dirty="0" err="1" smtClean="0"/>
              <a:t>üle</a:t>
            </a:r>
            <a:r>
              <a:rPr lang="en-GB" dirty="0" smtClean="0"/>
              <a:t>, </a:t>
            </a:r>
            <a:r>
              <a:rPr lang="en-GB" dirty="0" err="1" smtClean="0"/>
              <a:t>tulemaks</a:t>
            </a:r>
            <a:r>
              <a:rPr lang="en-GB" dirty="0" smtClean="0"/>
              <a:t> </a:t>
            </a:r>
            <a:r>
              <a:rPr lang="en-GB" dirty="0" err="1" smtClean="0"/>
              <a:t>paremini</a:t>
            </a:r>
            <a:r>
              <a:rPr lang="en-GB" dirty="0" smtClean="0"/>
              <a:t> </a:t>
            </a:r>
            <a:r>
              <a:rPr lang="en-GB" dirty="0" err="1" smtClean="0"/>
              <a:t>toime</a:t>
            </a:r>
            <a:r>
              <a:rPr lang="en-GB" dirty="0" smtClean="0"/>
              <a:t> </a:t>
            </a:r>
            <a:r>
              <a:rPr lang="en-GB" dirty="0" err="1" smtClean="0"/>
              <a:t>digitaalse</a:t>
            </a:r>
            <a:r>
              <a:rPr lang="en-GB" dirty="0" smtClean="0"/>
              <a:t> </a:t>
            </a:r>
            <a:r>
              <a:rPr lang="en-GB" dirty="0" err="1" smtClean="0"/>
              <a:t>tööeluga</a:t>
            </a:r>
            <a:r>
              <a:rPr lang="en-GB" dirty="0" smtClean="0"/>
              <a:t>.</a:t>
            </a:r>
            <a:endParaRPr lang="en-GB" dirty="0"/>
          </a:p>
        </p:txBody>
      </p:sp>
      <p:sp>
        <p:nvSpPr>
          <p:cNvPr id="5" name="Text Placeholder 4">
            <a:extLst>
              <a:ext uri="{FF2B5EF4-FFF2-40B4-BE49-F238E27FC236}">
                <a16:creationId xmlns:a16="http://schemas.microsoft.com/office/drawing/2014/main" id="{9EB39D03-F154-47E8-F128-66BAA14E5019}"/>
              </a:ext>
            </a:extLst>
          </p:cNvPr>
          <p:cNvSpPr>
            <a:spLocks noGrp="1"/>
          </p:cNvSpPr>
          <p:nvPr>
            <p:ph type="body" sz="quarter" idx="16"/>
          </p:nvPr>
        </p:nvSpPr>
        <p:spPr>
          <a:xfrm>
            <a:off x="6367360" y="265181"/>
            <a:ext cx="5443922" cy="580518"/>
          </a:xfrm>
        </p:spPr>
        <p:txBody>
          <a:bodyPr>
            <a:noAutofit/>
          </a:bodyPr>
          <a:lstStyle/>
          <a:p>
            <a:r>
              <a:rPr lang="en-GB" dirty="0" err="1" smtClean="0"/>
              <a:t>Digiülekoormuse</a:t>
            </a:r>
            <a:r>
              <a:rPr lang="en-GB" dirty="0" smtClean="0"/>
              <a:t> </a:t>
            </a:r>
            <a:r>
              <a:rPr lang="en-GB" dirty="0" err="1" smtClean="0"/>
              <a:t>tagajärjed</a:t>
            </a:r>
            <a:r>
              <a:rPr lang="en-GB" dirty="0" smtClean="0"/>
              <a:t> </a:t>
            </a:r>
            <a:r>
              <a:rPr lang="en-GB" dirty="0" err="1" smtClean="0"/>
              <a:t>vaimsele</a:t>
            </a:r>
            <a:r>
              <a:rPr lang="en-GB" dirty="0" smtClean="0"/>
              <a:t> </a:t>
            </a:r>
            <a:r>
              <a:rPr lang="en-GB" dirty="0" err="1" smtClean="0"/>
              <a:t>tervisele</a:t>
            </a:r>
            <a:endParaRPr lang="en-GB" dirty="0"/>
          </a:p>
        </p:txBody>
      </p:sp>
      <p:sp>
        <p:nvSpPr>
          <p:cNvPr id="6" name="TextBox 5">
            <a:extLst>
              <a:ext uri="{FF2B5EF4-FFF2-40B4-BE49-F238E27FC236}">
                <a16:creationId xmlns:a16="http://schemas.microsoft.com/office/drawing/2014/main" id="{9C55C5CD-F987-3031-652B-014AA7D0E3EB}"/>
              </a:ext>
            </a:extLst>
          </p:cNvPr>
          <p:cNvSpPr txBox="1"/>
          <p:nvPr/>
        </p:nvSpPr>
        <p:spPr>
          <a:xfrm>
            <a:off x="7049768" y="5683989"/>
            <a:ext cx="3717759" cy="646331"/>
          </a:xfrm>
          <a:prstGeom prst="rect">
            <a:avLst/>
          </a:prstGeom>
          <a:noFill/>
        </p:spPr>
        <p:txBody>
          <a:bodyPr wrap="square">
            <a:spAutoFit/>
          </a:bodyPr>
          <a:lstStyle/>
          <a:p>
            <a:r>
              <a:rPr lang="en-GB" sz="1200" dirty="0">
                <a:solidFill>
                  <a:srgbClr val="5E5E5E"/>
                </a:solidFill>
                <a:hlinkClick r:id="rId3">
                  <a:extLst>
                    <a:ext uri="{A12FA001-AC4F-418D-AE19-62706E023703}">
                      <ahyp:hlinkClr xmlns:ahyp="http://schemas.microsoft.com/office/drawing/2018/hyperlinkcolor" xmlns="" val="tx"/>
                    </a:ext>
                  </a:extLst>
                </a:hlinkClick>
              </a:rPr>
              <a:t>https://www.psychologytoday.com/gb/blog/denying-the-grave/202006/is-information-overload-hurting-mental-health</a:t>
            </a:r>
            <a:r>
              <a:rPr lang="en-GB" sz="1200" dirty="0">
                <a:solidFill>
                  <a:srgbClr val="5E5E5E"/>
                </a:solidFill>
              </a:rPr>
              <a:t> </a:t>
            </a:r>
          </a:p>
        </p:txBody>
      </p:sp>
    </p:spTree>
    <p:extLst>
      <p:ext uri="{BB962C8B-B14F-4D97-AF65-F5344CB8AC3E}">
        <p14:creationId xmlns:p14="http://schemas.microsoft.com/office/powerpoint/2010/main" val="1360994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146346" y="213571"/>
            <a:ext cx="5158622" cy="857158"/>
          </a:xfrm>
        </p:spPr>
        <p:txBody>
          <a:bodyPr/>
          <a:lstStyle/>
          <a:p>
            <a:r>
              <a:rPr lang="en-GB" b="1" dirty="0" err="1" smtClean="0"/>
              <a:t>Empaatia</a:t>
            </a:r>
            <a:r>
              <a:rPr lang="en-GB" b="1" dirty="0" smtClean="0"/>
              <a:t> roll</a:t>
            </a:r>
            <a:endParaRPr lang="en-GB" b="1" dirty="0"/>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1</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881556"/>
            <a:ext cx="6215036" cy="4716811"/>
          </a:xfrm>
        </p:spPr>
        <p:txBody>
          <a:bodyPr/>
          <a:lstStyle/>
          <a:p>
            <a:r>
              <a:rPr lang="en-GB" sz="1800" dirty="0" err="1"/>
              <a:t>Enne</a:t>
            </a:r>
            <a:r>
              <a:rPr lang="en-GB" sz="1800" dirty="0"/>
              <a:t> </a:t>
            </a:r>
            <a:r>
              <a:rPr lang="en-GB" sz="1800" dirty="0" err="1"/>
              <a:t>pandeemiat</a:t>
            </a:r>
            <a:r>
              <a:rPr lang="en-GB" sz="1800" dirty="0"/>
              <a:t> </a:t>
            </a:r>
            <a:r>
              <a:rPr lang="en-GB" sz="1800" dirty="0" err="1"/>
              <a:t>tehtud</a:t>
            </a:r>
            <a:r>
              <a:rPr lang="en-GB" sz="1800" dirty="0"/>
              <a:t> </a:t>
            </a:r>
            <a:r>
              <a:rPr lang="en-GB" sz="1800" dirty="0" err="1"/>
              <a:t>uuringud</a:t>
            </a:r>
            <a:r>
              <a:rPr lang="en-GB" sz="1800" dirty="0"/>
              <a:t> </a:t>
            </a:r>
            <a:r>
              <a:rPr lang="en-GB" sz="1800" dirty="0" err="1"/>
              <a:t>näitasid</a:t>
            </a:r>
            <a:r>
              <a:rPr lang="en-GB" sz="1800" dirty="0"/>
              <a:t>, et </a:t>
            </a:r>
            <a:r>
              <a:rPr lang="en-GB" sz="1800" dirty="0" err="1"/>
              <a:t>kaugtöö</a:t>
            </a:r>
            <a:r>
              <a:rPr lang="en-GB" sz="1800" dirty="0"/>
              <a:t> on </a:t>
            </a:r>
            <a:r>
              <a:rPr lang="en-GB" sz="1800" dirty="0" err="1"/>
              <a:t>palju</a:t>
            </a:r>
            <a:r>
              <a:rPr lang="en-GB" sz="1800" dirty="0"/>
              <a:t> </a:t>
            </a:r>
            <a:r>
              <a:rPr lang="en-GB" sz="1800" dirty="0" err="1" smtClean="0"/>
              <a:t>kasulikum</a:t>
            </a:r>
            <a:r>
              <a:rPr lang="en-GB" sz="1800" dirty="0" smtClean="0"/>
              <a:t>, </a:t>
            </a:r>
            <a:r>
              <a:rPr lang="en-GB" sz="1800" dirty="0" err="1" smtClean="0"/>
              <a:t>sest</a:t>
            </a:r>
            <a:r>
              <a:rPr lang="en-GB" sz="1800" dirty="0" smtClean="0"/>
              <a:t> </a:t>
            </a:r>
            <a:r>
              <a:rPr lang="en-GB" sz="1800" dirty="0" err="1" smtClean="0"/>
              <a:t>suurem</a:t>
            </a:r>
            <a:r>
              <a:rPr lang="en-GB" sz="1800" dirty="0" smtClean="0"/>
              <a:t> on </a:t>
            </a:r>
            <a:r>
              <a:rPr lang="en-GB" sz="1800" dirty="0" err="1" smtClean="0"/>
              <a:t>tööga</a:t>
            </a:r>
            <a:r>
              <a:rPr lang="en-GB" sz="1800" dirty="0" smtClean="0"/>
              <a:t> </a:t>
            </a:r>
            <a:r>
              <a:rPr lang="en-GB" sz="1800" dirty="0" err="1"/>
              <a:t>rahulolu</a:t>
            </a:r>
            <a:r>
              <a:rPr lang="en-GB" sz="1800" dirty="0"/>
              <a:t>, </a:t>
            </a:r>
            <a:r>
              <a:rPr lang="en-GB" sz="1800" dirty="0" err="1"/>
              <a:t>töötajate</a:t>
            </a:r>
            <a:r>
              <a:rPr lang="en-GB" sz="1800" dirty="0"/>
              <a:t> </a:t>
            </a:r>
            <a:r>
              <a:rPr lang="en-GB" sz="1800" dirty="0" err="1"/>
              <a:t>püsimajäämine</a:t>
            </a:r>
            <a:r>
              <a:rPr lang="en-GB" sz="1800" dirty="0"/>
              <a:t> </a:t>
            </a:r>
            <a:r>
              <a:rPr lang="en-GB" sz="1800" dirty="0" err="1"/>
              <a:t>ja</a:t>
            </a:r>
            <a:r>
              <a:rPr lang="en-GB" sz="1800" dirty="0"/>
              <a:t> </a:t>
            </a:r>
            <a:r>
              <a:rPr lang="en-GB" sz="1800" dirty="0" err="1" smtClean="0"/>
              <a:t>tulemuslikkus</a:t>
            </a:r>
            <a:r>
              <a:rPr lang="en-GB" sz="1800" dirty="0"/>
              <a:t>. </a:t>
            </a:r>
            <a:r>
              <a:rPr lang="en-GB" sz="1800" dirty="0" err="1"/>
              <a:t>Siiski</a:t>
            </a:r>
            <a:r>
              <a:rPr lang="en-GB" sz="1800" dirty="0"/>
              <a:t> on </a:t>
            </a:r>
            <a:r>
              <a:rPr lang="en-GB" sz="1800" dirty="0" err="1"/>
              <a:t>ka</a:t>
            </a:r>
            <a:r>
              <a:rPr lang="en-GB" sz="1800" dirty="0"/>
              <a:t> </a:t>
            </a:r>
            <a:r>
              <a:rPr lang="en-GB" sz="1800" dirty="0" err="1"/>
              <a:t>probleeme</a:t>
            </a:r>
            <a:r>
              <a:rPr lang="en-GB" sz="1800" dirty="0"/>
              <a:t>, </a:t>
            </a:r>
            <a:r>
              <a:rPr lang="en-GB" sz="1800" dirty="0" err="1"/>
              <a:t>mis</a:t>
            </a:r>
            <a:r>
              <a:rPr lang="en-GB" sz="1800" dirty="0"/>
              <a:t> </a:t>
            </a:r>
            <a:r>
              <a:rPr lang="en-GB" sz="1800" dirty="0" err="1"/>
              <a:t>võivad</a:t>
            </a:r>
            <a:r>
              <a:rPr lang="en-GB" sz="1800" dirty="0"/>
              <a:t> </a:t>
            </a:r>
            <a:r>
              <a:rPr lang="en-GB" sz="1800" dirty="0" err="1" smtClean="0"/>
              <a:t>süveneda</a:t>
            </a:r>
            <a:r>
              <a:rPr lang="en-GB" sz="1800" dirty="0" smtClean="0"/>
              <a:t>, </a:t>
            </a:r>
            <a:r>
              <a:rPr lang="en-GB" sz="1800" dirty="0" err="1" smtClean="0"/>
              <a:t>kui</a:t>
            </a:r>
            <a:r>
              <a:rPr lang="en-GB" sz="1800" dirty="0" smtClean="0"/>
              <a:t> pole </a:t>
            </a:r>
            <a:r>
              <a:rPr lang="en-GB" sz="1800" dirty="0" err="1" smtClean="0"/>
              <a:t>kokku</a:t>
            </a:r>
            <a:r>
              <a:rPr lang="en-GB" sz="1800" dirty="0" smtClean="0"/>
              <a:t> </a:t>
            </a:r>
            <a:r>
              <a:rPr lang="en-GB" sz="1800" dirty="0" err="1" smtClean="0"/>
              <a:t>lepitud</a:t>
            </a:r>
            <a:r>
              <a:rPr lang="en-GB" sz="1800" dirty="0" smtClean="0"/>
              <a:t> </a:t>
            </a:r>
            <a:r>
              <a:rPr lang="en-GB" sz="1800" dirty="0" err="1" smtClean="0"/>
              <a:t>kaugtöö</a:t>
            </a:r>
            <a:r>
              <a:rPr lang="en-GB" sz="1800" dirty="0" smtClean="0"/>
              <a:t> </a:t>
            </a:r>
            <a:r>
              <a:rPr lang="en-GB" sz="1800" dirty="0" err="1" smtClean="0"/>
              <a:t>põhimõtetes</a:t>
            </a:r>
            <a:r>
              <a:rPr lang="en-GB" sz="1800" dirty="0" smtClean="0"/>
              <a:t> </a:t>
            </a:r>
            <a:r>
              <a:rPr lang="en-GB" sz="1800" dirty="0" err="1"/>
              <a:t>ja</a:t>
            </a:r>
            <a:r>
              <a:rPr lang="en-GB" sz="1800" dirty="0"/>
              <a:t> </a:t>
            </a:r>
            <a:r>
              <a:rPr lang="en-GB" sz="1800" dirty="0" err="1" smtClean="0"/>
              <a:t>protseduurides</a:t>
            </a:r>
            <a:r>
              <a:rPr lang="en-GB" sz="1800" dirty="0" smtClean="0"/>
              <a:t>. </a:t>
            </a:r>
            <a:r>
              <a:rPr lang="en-GB" sz="1800" dirty="0" err="1"/>
              <a:t>Üks</a:t>
            </a:r>
            <a:r>
              <a:rPr lang="en-GB" sz="1800" dirty="0"/>
              <a:t> </a:t>
            </a:r>
            <a:r>
              <a:rPr lang="en-GB" sz="1800" dirty="0" err="1"/>
              <a:t>neist</a:t>
            </a:r>
            <a:r>
              <a:rPr lang="en-GB" sz="1800" dirty="0"/>
              <a:t> </a:t>
            </a:r>
            <a:r>
              <a:rPr lang="en-GB" sz="1800" dirty="0" smtClean="0"/>
              <a:t>on </a:t>
            </a:r>
            <a:r>
              <a:rPr lang="en-GB" sz="1800" dirty="0" err="1"/>
              <a:t>kaugtöökeskkonnas</a:t>
            </a:r>
            <a:r>
              <a:rPr lang="en-GB" sz="1800" dirty="0" smtClean="0"/>
              <a:t> </a:t>
            </a:r>
            <a:r>
              <a:rPr lang="en-GB" sz="1800" dirty="0" err="1"/>
              <a:t>teiste</a:t>
            </a:r>
            <a:r>
              <a:rPr lang="en-GB" sz="1800" dirty="0"/>
              <a:t> </a:t>
            </a:r>
            <a:r>
              <a:rPr lang="en-GB" sz="1800" dirty="0" err="1"/>
              <a:t>suhtes</a:t>
            </a:r>
            <a:r>
              <a:rPr lang="en-GB" sz="1800" dirty="0"/>
              <a:t> </a:t>
            </a:r>
            <a:r>
              <a:rPr lang="en-GB" sz="1800" dirty="0" err="1" smtClean="0"/>
              <a:t>empaatia</a:t>
            </a:r>
            <a:r>
              <a:rPr lang="en-GB" sz="1800" dirty="0" smtClean="0"/>
              <a:t> </a:t>
            </a:r>
            <a:r>
              <a:rPr lang="en-GB" sz="1800" dirty="0" err="1"/>
              <a:t>arendamine</a:t>
            </a:r>
            <a:r>
              <a:rPr lang="en-GB" sz="1800" dirty="0"/>
              <a:t> </a:t>
            </a:r>
            <a:r>
              <a:rPr lang="en-GB" sz="1800" dirty="0" err="1"/>
              <a:t>ja</a:t>
            </a:r>
            <a:r>
              <a:rPr lang="en-GB" sz="1800" dirty="0"/>
              <a:t> </a:t>
            </a:r>
            <a:r>
              <a:rPr lang="en-GB" sz="1800" dirty="0" err="1" smtClean="0"/>
              <a:t>toetamine</a:t>
            </a:r>
            <a:r>
              <a:rPr lang="en-GB" sz="1800" dirty="0" smtClean="0"/>
              <a:t>.</a:t>
            </a:r>
          </a:p>
          <a:p>
            <a:r>
              <a:rPr lang="en-GB" sz="1800" b="1" dirty="0" err="1" smtClean="0">
                <a:solidFill>
                  <a:srgbClr val="8A4199"/>
                </a:solidFill>
              </a:rPr>
              <a:t>Empaatia</a:t>
            </a:r>
            <a:r>
              <a:rPr lang="en-GB" sz="1800" dirty="0" smtClean="0"/>
              <a:t> </a:t>
            </a:r>
            <a:r>
              <a:rPr lang="fi-FI" sz="1800" dirty="0"/>
              <a:t>viitab võimele tajuda teiste emotsioone ja ette kujutada, mida teised tunnevad</a:t>
            </a:r>
            <a:r>
              <a:rPr lang="fi-FI" sz="1800" dirty="0" smtClean="0"/>
              <a:t>.</a:t>
            </a:r>
          </a:p>
          <a:p>
            <a:r>
              <a:rPr lang="en-GB" sz="1800" dirty="0" err="1"/>
              <a:t>Kaugtööga</a:t>
            </a:r>
            <a:r>
              <a:rPr lang="en-GB" sz="1800" dirty="0"/>
              <a:t> </a:t>
            </a:r>
            <a:r>
              <a:rPr lang="en-GB" sz="1800" dirty="0" err="1"/>
              <a:t>seotud</a:t>
            </a:r>
            <a:r>
              <a:rPr lang="en-GB" sz="1800" dirty="0"/>
              <a:t> </a:t>
            </a:r>
            <a:r>
              <a:rPr lang="en-GB" sz="1800" dirty="0" err="1"/>
              <a:t>üldised</a:t>
            </a:r>
            <a:r>
              <a:rPr lang="en-GB" sz="1800" dirty="0"/>
              <a:t> </a:t>
            </a:r>
            <a:r>
              <a:rPr lang="en-GB" sz="1800" dirty="0" err="1"/>
              <a:t>probleemid</a:t>
            </a:r>
            <a:r>
              <a:rPr lang="en-GB" sz="1800" dirty="0"/>
              <a:t> </a:t>
            </a:r>
            <a:r>
              <a:rPr lang="en-GB" sz="1800" dirty="0" smtClean="0"/>
              <a:t>on </a:t>
            </a:r>
            <a:r>
              <a:rPr lang="en-GB" sz="1800" dirty="0" err="1" smtClean="0"/>
              <a:t>silmast</a:t>
            </a:r>
            <a:r>
              <a:rPr lang="en-GB" sz="1800" dirty="0" smtClean="0"/>
              <a:t> </a:t>
            </a:r>
            <a:r>
              <a:rPr lang="en-GB" sz="1800" dirty="0" err="1" smtClean="0"/>
              <a:t>silma</a:t>
            </a:r>
            <a:r>
              <a:rPr lang="en-GB" sz="1800" dirty="0" smtClean="0"/>
              <a:t> </a:t>
            </a:r>
            <a:r>
              <a:rPr lang="en-GB" sz="1800" dirty="0" err="1" smtClean="0"/>
              <a:t>nõustamise</a:t>
            </a:r>
            <a:r>
              <a:rPr lang="en-GB" sz="1800" dirty="0" smtClean="0"/>
              <a:t>, </a:t>
            </a:r>
            <a:r>
              <a:rPr lang="en-GB" sz="1800" dirty="0" err="1" smtClean="0"/>
              <a:t>tavapärase</a:t>
            </a:r>
            <a:r>
              <a:rPr lang="en-GB" sz="1800" dirty="0" smtClean="0"/>
              <a:t> </a:t>
            </a:r>
            <a:r>
              <a:rPr lang="en-GB" sz="1800" dirty="0" err="1" smtClean="0"/>
              <a:t>päevakava</a:t>
            </a:r>
            <a:r>
              <a:rPr lang="en-GB" sz="1800" dirty="0" smtClean="0"/>
              <a:t> </a:t>
            </a:r>
            <a:r>
              <a:rPr lang="en-GB" sz="1800" dirty="0" err="1" smtClean="0"/>
              <a:t>puudumine</a:t>
            </a:r>
            <a:r>
              <a:rPr lang="en-GB" sz="1800" dirty="0" smtClean="0"/>
              <a:t> </a:t>
            </a:r>
            <a:r>
              <a:rPr lang="en-GB" sz="1800" dirty="0" err="1"/>
              <a:t>ja</a:t>
            </a:r>
            <a:r>
              <a:rPr lang="en-GB" sz="1800" dirty="0"/>
              <a:t> </a:t>
            </a:r>
            <a:r>
              <a:rPr lang="en-GB" sz="1800" dirty="0" err="1" smtClean="0"/>
              <a:t>vähene</a:t>
            </a:r>
            <a:r>
              <a:rPr lang="en-GB" sz="1800" dirty="0" smtClean="0"/>
              <a:t> </a:t>
            </a:r>
            <a:r>
              <a:rPr lang="en-GB" sz="1800" dirty="0" err="1" smtClean="0"/>
              <a:t>teave</a:t>
            </a:r>
            <a:r>
              <a:rPr lang="en-GB" sz="1800" dirty="0" smtClean="0"/>
              <a:t>, </a:t>
            </a:r>
            <a:r>
              <a:rPr lang="en-GB" sz="1800" dirty="0" err="1"/>
              <a:t>samuti</a:t>
            </a:r>
            <a:r>
              <a:rPr lang="en-GB" sz="1800" dirty="0"/>
              <a:t> </a:t>
            </a:r>
            <a:r>
              <a:rPr lang="en-GB" sz="1800" dirty="0" err="1" smtClean="0"/>
              <a:t>sotsiaalne</a:t>
            </a:r>
            <a:r>
              <a:rPr lang="en-GB" sz="1800" dirty="0" smtClean="0"/>
              <a:t> </a:t>
            </a:r>
            <a:r>
              <a:rPr lang="en-GB" sz="1800" dirty="0" err="1"/>
              <a:t>ja</a:t>
            </a:r>
            <a:r>
              <a:rPr lang="en-GB" sz="1800" dirty="0"/>
              <a:t> </a:t>
            </a:r>
            <a:r>
              <a:rPr lang="en-GB" sz="1800" dirty="0" err="1" smtClean="0"/>
              <a:t>ametialane</a:t>
            </a:r>
            <a:r>
              <a:rPr lang="en-GB" sz="1800" dirty="0" smtClean="0"/>
              <a:t> </a:t>
            </a:r>
            <a:r>
              <a:rPr lang="en-GB" sz="1800" dirty="0" err="1" smtClean="0"/>
              <a:t>isolatsioon</a:t>
            </a:r>
            <a:r>
              <a:rPr lang="en-GB" sz="1800" dirty="0" smtClean="0"/>
              <a:t> </a:t>
            </a:r>
            <a:r>
              <a:rPr lang="en-GB" sz="1800" dirty="0" err="1" smtClean="0"/>
              <a:t>ja</a:t>
            </a:r>
            <a:r>
              <a:rPr lang="en-GB" sz="1800" dirty="0" smtClean="0"/>
              <a:t> </a:t>
            </a:r>
            <a:r>
              <a:rPr lang="en-GB" sz="1800" dirty="0" err="1" smtClean="0"/>
              <a:t>üksindus</a:t>
            </a:r>
            <a:r>
              <a:rPr lang="en-GB" sz="1800" dirty="0" smtClean="0"/>
              <a:t>.</a:t>
            </a:r>
          </a:p>
          <a:p>
            <a:r>
              <a:rPr lang="en-GB" sz="1800" dirty="0" err="1" smtClean="0"/>
              <a:t>Kui</a:t>
            </a:r>
            <a:r>
              <a:rPr lang="en-GB" sz="1800" dirty="0" smtClean="0"/>
              <a:t> </a:t>
            </a:r>
            <a:r>
              <a:rPr lang="en-GB" sz="1800" dirty="0"/>
              <a:t>me </a:t>
            </a:r>
            <a:r>
              <a:rPr lang="en-GB" sz="1800" dirty="0" err="1" smtClean="0"/>
              <a:t>füüsiliselt</a:t>
            </a:r>
            <a:r>
              <a:rPr lang="en-GB" sz="1800" dirty="0" smtClean="0"/>
              <a:t> </a:t>
            </a:r>
            <a:r>
              <a:rPr lang="en-GB" sz="1800" dirty="0" err="1" smtClean="0"/>
              <a:t>kokku</a:t>
            </a:r>
            <a:r>
              <a:rPr lang="en-GB" sz="1800" dirty="0" smtClean="0"/>
              <a:t> </a:t>
            </a:r>
            <a:r>
              <a:rPr lang="en-GB" sz="1800" dirty="0" err="1" smtClean="0"/>
              <a:t>ei</a:t>
            </a:r>
            <a:r>
              <a:rPr lang="en-GB" sz="1800" dirty="0" smtClean="0"/>
              <a:t> </a:t>
            </a:r>
            <a:r>
              <a:rPr lang="en-GB" sz="1800" dirty="0" err="1" smtClean="0"/>
              <a:t>puutu</a:t>
            </a:r>
            <a:r>
              <a:rPr lang="en-GB" sz="1800" dirty="0" smtClean="0"/>
              <a:t>, </a:t>
            </a:r>
            <a:r>
              <a:rPr lang="en-GB" sz="1800" dirty="0" err="1"/>
              <a:t>unustame</a:t>
            </a:r>
            <a:r>
              <a:rPr lang="en-GB" sz="1800" dirty="0"/>
              <a:t> </a:t>
            </a:r>
            <a:r>
              <a:rPr lang="en-GB" sz="1800" dirty="0" err="1"/>
              <a:t>mõnikord</a:t>
            </a:r>
            <a:r>
              <a:rPr lang="en-GB" sz="1800" dirty="0"/>
              <a:t>, et me </a:t>
            </a:r>
            <a:r>
              <a:rPr lang="en-GB" sz="1800" dirty="0" err="1" smtClean="0"/>
              <a:t>töötame</a:t>
            </a:r>
            <a:r>
              <a:rPr lang="en-GB" sz="1800" dirty="0" smtClean="0"/>
              <a:t> </a:t>
            </a:r>
            <a:r>
              <a:rPr lang="en-GB" sz="1800" dirty="0" err="1" smtClean="0"/>
              <a:t>inimestega</a:t>
            </a:r>
            <a:r>
              <a:rPr lang="en-GB" sz="1800" dirty="0"/>
              <a:t>, </a:t>
            </a:r>
            <a:r>
              <a:rPr lang="en-GB" sz="1800" dirty="0" err="1"/>
              <a:t>kellel</a:t>
            </a:r>
            <a:r>
              <a:rPr lang="en-GB" sz="1800" dirty="0"/>
              <a:t> on </a:t>
            </a:r>
            <a:r>
              <a:rPr lang="en-GB" sz="1800" dirty="0" err="1"/>
              <a:t>oma</a:t>
            </a:r>
            <a:r>
              <a:rPr lang="en-GB" sz="1800" dirty="0"/>
              <a:t> </a:t>
            </a:r>
            <a:r>
              <a:rPr lang="en-GB" sz="1800" dirty="0" err="1"/>
              <a:t>elu</a:t>
            </a:r>
            <a:r>
              <a:rPr lang="en-GB" sz="1800" dirty="0"/>
              <a:t>, </a:t>
            </a:r>
            <a:r>
              <a:rPr lang="en-GB" sz="1800" dirty="0" err="1" smtClean="0"/>
              <a:t>perekond</a:t>
            </a:r>
            <a:r>
              <a:rPr lang="en-GB" sz="1800" dirty="0" smtClean="0"/>
              <a:t> </a:t>
            </a:r>
            <a:r>
              <a:rPr lang="en-GB" sz="1800" dirty="0" err="1"/>
              <a:t>ja</a:t>
            </a:r>
            <a:r>
              <a:rPr lang="en-GB" sz="1800" dirty="0"/>
              <a:t> </a:t>
            </a:r>
            <a:r>
              <a:rPr lang="en-GB" sz="1800" dirty="0" err="1"/>
              <a:t>probleemid</a:t>
            </a:r>
            <a:r>
              <a:rPr lang="en-GB" sz="1800" dirty="0"/>
              <a:t>. Me </a:t>
            </a:r>
            <a:r>
              <a:rPr lang="en-GB" sz="1800" dirty="0" err="1"/>
              <a:t>takerdume</a:t>
            </a:r>
            <a:r>
              <a:rPr lang="en-GB" sz="1800" dirty="0"/>
              <a:t> </a:t>
            </a:r>
            <a:r>
              <a:rPr lang="en-GB" sz="1800" dirty="0" err="1"/>
              <a:t>oma</a:t>
            </a:r>
            <a:r>
              <a:rPr lang="en-GB" sz="1800" dirty="0"/>
              <a:t> </a:t>
            </a:r>
            <a:r>
              <a:rPr lang="en-GB" sz="1800" dirty="0" err="1"/>
              <a:t>isiklikku</a:t>
            </a:r>
            <a:r>
              <a:rPr lang="en-GB" sz="1800" dirty="0"/>
              <a:t> </a:t>
            </a:r>
            <a:r>
              <a:rPr lang="en-GB" sz="1800" dirty="0" err="1"/>
              <a:t>olukorda</a:t>
            </a:r>
            <a:r>
              <a:rPr lang="en-GB" sz="1800" dirty="0"/>
              <a:t> </a:t>
            </a:r>
            <a:r>
              <a:rPr lang="en-GB" sz="1800" dirty="0" err="1"/>
              <a:t>ja</a:t>
            </a:r>
            <a:r>
              <a:rPr lang="en-GB" sz="1800" dirty="0"/>
              <a:t> </a:t>
            </a:r>
            <a:r>
              <a:rPr lang="en-GB" sz="1800" dirty="0" err="1"/>
              <a:t>unustame</a:t>
            </a:r>
            <a:r>
              <a:rPr lang="en-GB" sz="1800" dirty="0"/>
              <a:t> </a:t>
            </a:r>
            <a:r>
              <a:rPr lang="en-GB" sz="1800" dirty="0" err="1"/>
              <a:t>tähelepanu</a:t>
            </a:r>
            <a:r>
              <a:rPr lang="en-GB" sz="1800" dirty="0"/>
              <a:t> </a:t>
            </a:r>
            <a:r>
              <a:rPr lang="en-GB" sz="1800" dirty="0" err="1" smtClean="0"/>
              <a:t>pöörata</a:t>
            </a:r>
            <a:r>
              <a:rPr lang="en-GB" sz="1800" dirty="0" smtClean="0"/>
              <a:t> </a:t>
            </a:r>
            <a:r>
              <a:rPr lang="en-GB" sz="1800" dirty="0" err="1" smtClean="0"/>
              <a:t>sellele</a:t>
            </a:r>
            <a:r>
              <a:rPr lang="en-GB" sz="1800" dirty="0"/>
              <a:t>, </a:t>
            </a:r>
            <a:r>
              <a:rPr lang="en-GB" sz="1800" dirty="0" err="1"/>
              <a:t>kuidas</a:t>
            </a:r>
            <a:r>
              <a:rPr lang="en-GB" sz="1800" dirty="0"/>
              <a:t> </a:t>
            </a:r>
            <a:r>
              <a:rPr lang="en-GB" sz="1800" dirty="0" err="1"/>
              <a:t>teised</a:t>
            </a:r>
            <a:r>
              <a:rPr lang="en-GB" sz="1800" dirty="0"/>
              <a:t> </a:t>
            </a:r>
            <a:r>
              <a:rPr lang="en-GB" sz="1800" dirty="0" err="1"/>
              <a:t>võivad</a:t>
            </a:r>
            <a:r>
              <a:rPr lang="en-GB" sz="1800" dirty="0"/>
              <a:t> end </a:t>
            </a:r>
            <a:r>
              <a:rPr lang="en-GB" sz="1800" dirty="0" err="1"/>
              <a:t>tunda</a:t>
            </a:r>
            <a:r>
              <a:rPr lang="en-GB" sz="1800" dirty="0"/>
              <a:t>. </a:t>
            </a:r>
            <a:r>
              <a:rPr lang="en-GB" sz="1800" dirty="0" err="1"/>
              <a:t>Teisisõnu</a:t>
            </a:r>
            <a:r>
              <a:rPr lang="en-GB" sz="1800" dirty="0"/>
              <a:t>, me </a:t>
            </a:r>
            <a:r>
              <a:rPr lang="en-GB" sz="1800" dirty="0" err="1"/>
              <a:t>unustame</a:t>
            </a:r>
            <a:r>
              <a:rPr lang="en-GB" sz="1800" dirty="0"/>
              <a:t> </a:t>
            </a:r>
            <a:r>
              <a:rPr lang="en-GB" sz="1800" dirty="0" err="1"/>
              <a:t>empaatia</a:t>
            </a:r>
            <a:r>
              <a:rPr lang="en-GB" sz="1800" dirty="0"/>
              <a:t> </a:t>
            </a:r>
            <a:r>
              <a:rPr lang="en-GB" sz="1800" dirty="0" err="1"/>
              <a:t>teiste</a:t>
            </a:r>
            <a:r>
              <a:rPr lang="en-GB" sz="1800" dirty="0"/>
              <a:t> </a:t>
            </a:r>
            <a:r>
              <a:rPr lang="en-GB" sz="1800" dirty="0" err="1"/>
              <a:t>suhtes</a:t>
            </a:r>
            <a:r>
              <a:rPr lang="en-GB" sz="1800" dirty="0" smtClean="0"/>
              <a:t>.</a:t>
            </a:r>
          </a:p>
          <a:p>
            <a:r>
              <a:rPr lang="en-GB" sz="1800" dirty="0" err="1" smtClean="0"/>
              <a:t>Kui</a:t>
            </a:r>
            <a:r>
              <a:rPr lang="en-GB" sz="1800" dirty="0" smtClean="0"/>
              <a:t> </a:t>
            </a:r>
            <a:r>
              <a:rPr lang="en-GB" sz="1800" b="1" dirty="0" err="1" smtClean="0">
                <a:solidFill>
                  <a:srgbClr val="8A4199"/>
                </a:solidFill>
              </a:rPr>
              <a:t>empaatia</a:t>
            </a:r>
            <a:r>
              <a:rPr lang="en-GB" sz="1800" b="1" dirty="0" smtClean="0">
                <a:solidFill>
                  <a:srgbClr val="8A4199"/>
                </a:solidFill>
              </a:rPr>
              <a:t> </a:t>
            </a:r>
            <a:r>
              <a:rPr lang="en-GB" sz="1800" b="1" dirty="0" err="1" smtClean="0">
                <a:solidFill>
                  <a:srgbClr val="8A4199"/>
                </a:solidFill>
              </a:rPr>
              <a:t>väheneb</a:t>
            </a:r>
            <a:r>
              <a:rPr lang="en-GB" sz="1800" dirty="0" smtClean="0"/>
              <a:t>, </a:t>
            </a:r>
            <a:r>
              <a:rPr lang="en-GB" sz="1800" dirty="0" err="1" smtClean="0"/>
              <a:t>siis</a:t>
            </a:r>
            <a:r>
              <a:rPr lang="en-GB" sz="1800" dirty="0" smtClean="0"/>
              <a:t> </a:t>
            </a:r>
            <a:r>
              <a:rPr lang="en-GB" sz="1800" dirty="0" err="1" smtClean="0"/>
              <a:t>kaugtöökoha</a:t>
            </a:r>
            <a:r>
              <a:rPr lang="en-GB" sz="1800" dirty="0" smtClean="0"/>
              <a:t> </a:t>
            </a:r>
            <a:r>
              <a:rPr lang="en-GB" sz="1800" dirty="0" err="1"/>
              <a:t>probleemid</a:t>
            </a:r>
            <a:r>
              <a:rPr lang="en-GB" sz="1800" dirty="0"/>
              <a:t> </a:t>
            </a:r>
            <a:r>
              <a:rPr lang="en-GB" sz="1800" dirty="0" err="1"/>
              <a:t>võivad</a:t>
            </a:r>
            <a:r>
              <a:rPr lang="en-GB" sz="1800" dirty="0"/>
              <a:t> </a:t>
            </a:r>
            <a:r>
              <a:rPr lang="en-GB" sz="1800" dirty="0" err="1"/>
              <a:t>suureneda</a:t>
            </a:r>
            <a:r>
              <a:rPr lang="en-GB" sz="1800" dirty="0"/>
              <a:t>. </a:t>
            </a:r>
            <a:r>
              <a:rPr lang="en-GB" sz="1800" dirty="0" err="1"/>
              <a:t>Lisaks</a:t>
            </a:r>
            <a:r>
              <a:rPr lang="en-GB" sz="1800" dirty="0"/>
              <a:t> </a:t>
            </a:r>
            <a:r>
              <a:rPr lang="en-GB" sz="1800" dirty="0" err="1"/>
              <a:t>sellele</a:t>
            </a:r>
            <a:r>
              <a:rPr lang="en-GB" sz="1800" dirty="0"/>
              <a:t>, et need </a:t>
            </a:r>
            <a:r>
              <a:rPr lang="en-GB" sz="1800" dirty="0" err="1"/>
              <a:t>probleemid</a:t>
            </a:r>
            <a:r>
              <a:rPr lang="en-GB" sz="1800" dirty="0"/>
              <a:t> </a:t>
            </a:r>
            <a:r>
              <a:rPr lang="en-GB" sz="1800" dirty="0" err="1"/>
              <a:t>põhjustavad</a:t>
            </a:r>
            <a:r>
              <a:rPr lang="en-GB" sz="1800" dirty="0"/>
              <a:t> </a:t>
            </a:r>
            <a:r>
              <a:rPr lang="en-GB" sz="1800" dirty="0" err="1"/>
              <a:t>konflikte</a:t>
            </a:r>
            <a:r>
              <a:rPr lang="en-GB" sz="1800" dirty="0"/>
              <a:t> </a:t>
            </a:r>
            <a:r>
              <a:rPr lang="en-GB" sz="1800" dirty="0" err="1"/>
              <a:t>ja</a:t>
            </a:r>
            <a:r>
              <a:rPr lang="en-GB" sz="1800" dirty="0"/>
              <a:t> </a:t>
            </a:r>
            <a:r>
              <a:rPr lang="en-GB" sz="1800" dirty="0" err="1"/>
              <a:t>valu</a:t>
            </a:r>
            <a:r>
              <a:rPr lang="en-GB" sz="1800" dirty="0"/>
              <a:t>, </a:t>
            </a:r>
            <a:r>
              <a:rPr lang="en-GB" sz="1800" dirty="0" err="1"/>
              <a:t>võivad</a:t>
            </a:r>
            <a:r>
              <a:rPr lang="en-GB" sz="1800" dirty="0"/>
              <a:t> need </a:t>
            </a:r>
            <a:r>
              <a:rPr lang="en-GB" sz="1800" dirty="0" err="1"/>
              <a:t>mõjutada</a:t>
            </a:r>
            <a:r>
              <a:rPr lang="en-GB" sz="1800" dirty="0"/>
              <a:t> </a:t>
            </a:r>
            <a:r>
              <a:rPr lang="en-GB" sz="1800" dirty="0" err="1"/>
              <a:t>meeskonna</a:t>
            </a:r>
            <a:r>
              <a:rPr lang="en-GB" sz="1800" dirty="0"/>
              <a:t> </a:t>
            </a:r>
            <a:r>
              <a:rPr lang="en-GB" sz="1800" dirty="0" err="1" smtClean="0"/>
              <a:t>tulemuslikkust</a:t>
            </a:r>
            <a:r>
              <a:rPr lang="en-GB" sz="1800" dirty="0" smtClean="0"/>
              <a:t> </a:t>
            </a:r>
            <a:r>
              <a:rPr lang="en-GB" sz="1800" dirty="0" err="1"/>
              <a:t>ja</a:t>
            </a:r>
            <a:r>
              <a:rPr lang="en-GB" sz="1800" dirty="0"/>
              <a:t> </a:t>
            </a:r>
            <a:r>
              <a:rPr lang="en-GB" sz="1800" dirty="0" err="1"/>
              <a:t>ettevõtte</a:t>
            </a:r>
            <a:r>
              <a:rPr lang="en-GB" sz="1800" dirty="0"/>
              <a:t> </a:t>
            </a:r>
            <a:r>
              <a:rPr lang="en-GB" sz="1800" dirty="0" err="1"/>
              <a:t>majandustulemusi</a:t>
            </a:r>
            <a:r>
              <a:rPr lang="en-GB" sz="1800" dirty="0"/>
              <a:t>.</a:t>
            </a:r>
            <a:endParaRPr lang="en-GB" dirty="0"/>
          </a:p>
        </p:txBody>
      </p:sp>
      <p:sp>
        <p:nvSpPr>
          <p:cNvPr id="5" name="Text Placeholder 4">
            <a:extLst>
              <a:ext uri="{FF2B5EF4-FFF2-40B4-BE49-F238E27FC236}">
                <a16:creationId xmlns:a16="http://schemas.microsoft.com/office/drawing/2014/main" id="{7E2D37F9-FFF5-2115-6278-B971646447D8}"/>
              </a:ext>
            </a:extLst>
          </p:cNvPr>
          <p:cNvSpPr>
            <a:spLocks noGrp="1"/>
          </p:cNvSpPr>
          <p:nvPr>
            <p:ph type="body" sz="quarter" idx="23"/>
          </p:nvPr>
        </p:nvSpPr>
        <p:spPr/>
        <p:txBody>
          <a:bodyPr>
            <a:normAutofit lnSpcReduction="10000"/>
          </a:bodyPr>
          <a:lstStyle/>
          <a:p>
            <a:r>
              <a:rPr lang="en-GB" dirty="0" err="1">
                <a:solidFill>
                  <a:srgbClr val="8A4199"/>
                </a:solidFill>
              </a:rPr>
              <a:t>Kuidas</a:t>
            </a:r>
            <a:r>
              <a:rPr lang="en-GB" dirty="0">
                <a:solidFill>
                  <a:srgbClr val="8A4199"/>
                </a:solidFill>
              </a:rPr>
              <a:t> </a:t>
            </a:r>
            <a:r>
              <a:rPr lang="en-GB" dirty="0" err="1" smtClean="0">
                <a:solidFill>
                  <a:srgbClr val="8A4199"/>
                </a:solidFill>
              </a:rPr>
              <a:t>vähendada</a:t>
            </a:r>
            <a:r>
              <a:rPr lang="en-GB" dirty="0" smtClean="0">
                <a:solidFill>
                  <a:srgbClr val="8A4199"/>
                </a:solidFill>
              </a:rPr>
              <a:t> </a:t>
            </a:r>
            <a:r>
              <a:rPr lang="en-GB" dirty="0" err="1" smtClean="0">
                <a:solidFill>
                  <a:srgbClr val="8A4199"/>
                </a:solidFill>
              </a:rPr>
              <a:t>digitaalse</a:t>
            </a:r>
            <a:r>
              <a:rPr lang="en-GB" dirty="0" smtClean="0">
                <a:solidFill>
                  <a:srgbClr val="8A4199"/>
                </a:solidFill>
              </a:rPr>
              <a:t> </a:t>
            </a:r>
            <a:r>
              <a:rPr lang="en-GB" dirty="0" err="1" smtClean="0">
                <a:solidFill>
                  <a:srgbClr val="8A4199"/>
                </a:solidFill>
              </a:rPr>
              <a:t>ülekoormuse</a:t>
            </a:r>
            <a:r>
              <a:rPr lang="en-GB" dirty="0" smtClean="0">
                <a:solidFill>
                  <a:srgbClr val="8A4199"/>
                </a:solidFill>
              </a:rPr>
              <a:t> </a:t>
            </a:r>
            <a:r>
              <a:rPr lang="en-GB" dirty="0" err="1" smtClean="0">
                <a:solidFill>
                  <a:srgbClr val="8A4199"/>
                </a:solidFill>
              </a:rPr>
              <a:t>mõju</a:t>
            </a:r>
            <a:endParaRPr lang="en-GB" dirty="0" smtClean="0">
              <a:solidFill>
                <a:srgbClr val="8A4199"/>
              </a:solidFill>
            </a:endParaRPr>
          </a:p>
          <a:p>
            <a:r>
              <a:rPr lang="en-GB" b="1" dirty="0" err="1" smtClean="0">
                <a:solidFill>
                  <a:srgbClr val="8A4199"/>
                </a:solidFill>
              </a:rPr>
              <a:t>vaimsele</a:t>
            </a:r>
            <a:r>
              <a:rPr lang="en-GB" b="1" dirty="0" smtClean="0">
                <a:solidFill>
                  <a:srgbClr val="8A4199"/>
                </a:solidFill>
              </a:rPr>
              <a:t> </a:t>
            </a:r>
            <a:r>
              <a:rPr lang="en-GB" b="1" dirty="0" err="1">
                <a:solidFill>
                  <a:srgbClr val="8A4199"/>
                </a:solidFill>
              </a:rPr>
              <a:t>tervisele</a:t>
            </a:r>
            <a:endParaRPr lang="en-GB" b="1" dirty="0">
              <a:solidFill>
                <a:srgbClr val="8A4199"/>
              </a:solidFill>
            </a:endParaRPr>
          </a:p>
        </p:txBody>
      </p:sp>
    </p:spTree>
    <p:extLst>
      <p:ext uri="{BB962C8B-B14F-4D97-AF65-F5344CB8AC3E}">
        <p14:creationId xmlns:p14="http://schemas.microsoft.com/office/powerpoint/2010/main" val="1319822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CACE71-A6A3-6F99-5CC1-E600FDD152E1}"/>
              </a:ext>
            </a:extLst>
          </p:cNvPr>
          <p:cNvSpPr>
            <a:spLocks noGrp="1"/>
          </p:cNvSpPr>
          <p:nvPr>
            <p:ph type="body" sz="quarter" idx="18"/>
          </p:nvPr>
        </p:nvSpPr>
        <p:spPr/>
        <p:txBody>
          <a:bodyPr/>
          <a:lstStyle/>
          <a:p>
            <a:pPr marL="0" indent="0" algn="just"/>
            <a:r>
              <a:rPr lang="en-GB" dirty="0" err="1" smtClean="0"/>
              <a:t>Siit</a:t>
            </a:r>
            <a:r>
              <a:rPr lang="en-GB" dirty="0" smtClean="0"/>
              <a:t> </a:t>
            </a:r>
            <a:r>
              <a:rPr lang="en-GB" dirty="0" err="1" smtClean="0"/>
              <a:t>saad</a:t>
            </a:r>
            <a:r>
              <a:rPr lang="en-GB" dirty="0" smtClean="0"/>
              <a:t> </a:t>
            </a:r>
            <a:r>
              <a:rPr lang="en-GB" dirty="0" err="1" smtClean="0"/>
              <a:t>lugeda</a:t>
            </a:r>
            <a:r>
              <a:rPr lang="en-GB" dirty="0" smtClean="0"/>
              <a:t> </a:t>
            </a:r>
            <a:r>
              <a:rPr lang="en-GB" dirty="0" err="1" smtClean="0"/>
              <a:t>juhendit</a:t>
            </a:r>
            <a:r>
              <a:rPr lang="en-GB" dirty="0" smtClean="0"/>
              <a:t>, </a:t>
            </a:r>
            <a:r>
              <a:rPr lang="en-GB" dirty="0" err="1"/>
              <a:t>kuidas</a:t>
            </a:r>
            <a:r>
              <a:rPr lang="en-GB" dirty="0"/>
              <a:t> </a:t>
            </a:r>
            <a:r>
              <a:rPr lang="en-GB" dirty="0" err="1"/>
              <a:t>tööandjad</a:t>
            </a:r>
            <a:r>
              <a:rPr lang="en-GB" dirty="0"/>
              <a:t> </a:t>
            </a:r>
            <a:r>
              <a:rPr lang="en-GB" dirty="0" err="1"/>
              <a:t>saavad</a:t>
            </a:r>
            <a:r>
              <a:rPr lang="en-GB" dirty="0"/>
              <a:t> </a:t>
            </a:r>
            <a:r>
              <a:rPr lang="en-GB" dirty="0" err="1"/>
              <a:t>rakendada</a:t>
            </a:r>
            <a:r>
              <a:rPr lang="en-GB" dirty="0"/>
              <a:t> </a:t>
            </a:r>
            <a:r>
              <a:rPr lang="en-GB" dirty="0" err="1"/>
              <a:t>empaatilist</a:t>
            </a:r>
            <a:r>
              <a:rPr lang="en-GB" dirty="0"/>
              <a:t> </a:t>
            </a:r>
            <a:r>
              <a:rPr lang="en-GB" dirty="0" err="1"/>
              <a:t>lähenemist</a:t>
            </a:r>
            <a:r>
              <a:rPr lang="en-GB" dirty="0"/>
              <a:t>, </a:t>
            </a:r>
            <a:r>
              <a:rPr lang="en-GB" dirty="0" err="1"/>
              <a:t>mis</a:t>
            </a:r>
            <a:r>
              <a:rPr lang="en-GB" dirty="0"/>
              <a:t> </a:t>
            </a:r>
            <a:r>
              <a:rPr lang="en-GB" dirty="0" err="1"/>
              <a:t>toob</a:t>
            </a:r>
            <a:r>
              <a:rPr lang="en-GB" dirty="0"/>
              <a:t> </a:t>
            </a:r>
            <a:r>
              <a:rPr lang="en-GB" dirty="0" err="1"/>
              <a:t>kasu</a:t>
            </a:r>
            <a:r>
              <a:rPr lang="en-GB" dirty="0"/>
              <a:t> </a:t>
            </a:r>
            <a:r>
              <a:rPr lang="en-GB" dirty="0" err="1"/>
              <a:t>töötajate</a:t>
            </a:r>
            <a:r>
              <a:rPr lang="en-GB" dirty="0"/>
              <a:t> </a:t>
            </a:r>
            <a:r>
              <a:rPr lang="en-GB" dirty="0" err="1"/>
              <a:t>heaolule</a:t>
            </a:r>
            <a:r>
              <a:rPr lang="en-GB" dirty="0"/>
              <a:t> </a:t>
            </a:r>
            <a:r>
              <a:rPr lang="en-GB" dirty="0" err="1"/>
              <a:t>ja</a:t>
            </a:r>
            <a:r>
              <a:rPr lang="en-GB" dirty="0"/>
              <a:t> </a:t>
            </a:r>
            <a:r>
              <a:rPr lang="en-GB" dirty="0" err="1" smtClean="0"/>
              <a:t>tulemuslikkusele</a:t>
            </a:r>
            <a:r>
              <a:rPr lang="en-GB" dirty="0" smtClean="0"/>
              <a:t>:</a:t>
            </a:r>
            <a:endParaRPr lang="en-GB" dirty="0">
              <a:hlinkClick r:id="rId4">
                <a:extLst>
                  <a:ext uri="{A12FA001-AC4F-418D-AE19-62706E023703}">
                    <ahyp:hlinkClr xmlns:ahyp="http://schemas.microsoft.com/office/drawing/2018/hyperlinkcolor" xmlns="" val="tx"/>
                  </a:ext>
                </a:extLst>
              </a:hlinkClick>
            </a:endParaRPr>
          </a:p>
          <a:p>
            <a:r>
              <a:rPr lang="en-GB" dirty="0" err="1" smtClean="0">
                <a:hlinkClick r:id="rId5"/>
              </a:rPr>
              <a:t>Kuidas</a:t>
            </a:r>
            <a:r>
              <a:rPr lang="en-GB" dirty="0" smtClean="0">
                <a:hlinkClick r:id="rId5"/>
              </a:rPr>
              <a:t> olla </a:t>
            </a:r>
            <a:r>
              <a:rPr lang="en-GB" dirty="0" err="1" smtClean="0">
                <a:hlinkClick r:id="rId5"/>
              </a:rPr>
              <a:t>empaatiline</a:t>
            </a:r>
            <a:r>
              <a:rPr lang="en-GB" dirty="0" smtClean="0">
                <a:hlinkClick r:id="rId5"/>
              </a:rPr>
              <a:t> </a:t>
            </a:r>
            <a:r>
              <a:rPr lang="en-GB" dirty="0" err="1" smtClean="0">
                <a:hlinkClick r:id="rId5"/>
              </a:rPr>
              <a:t>kaugtööl</a:t>
            </a:r>
            <a:endParaRPr lang="en-GB" dirty="0"/>
          </a:p>
        </p:txBody>
      </p:sp>
      <p:sp>
        <p:nvSpPr>
          <p:cNvPr id="3" name="Text Placeholder 2">
            <a:extLst>
              <a:ext uri="{FF2B5EF4-FFF2-40B4-BE49-F238E27FC236}">
                <a16:creationId xmlns:a16="http://schemas.microsoft.com/office/drawing/2014/main" id="{7D8E8E45-5B6F-DF88-8761-EF68939DB2EC}"/>
              </a:ext>
            </a:extLst>
          </p:cNvPr>
          <p:cNvSpPr>
            <a:spLocks noGrp="1"/>
          </p:cNvSpPr>
          <p:nvPr>
            <p:ph type="body" sz="quarter" idx="16"/>
          </p:nvPr>
        </p:nvSpPr>
        <p:spPr/>
        <p:txBody>
          <a:bodyPr>
            <a:normAutofit fontScale="92500" lnSpcReduction="10000"/>
          </a:bodyPr>
          <a:lstStyle/>
          <a:p>
            <a:r>
              <a:rPr lang="en-GB" dirty="0" err="1" smtClean="0"/>
              <a:t>Lisalugemiseks</a:t>
            </a:r>
            <a:r>
              <a:rPr lang="en-GB" dirty="0" smtClean="0"/>
              <a:t>: </a:t>
            </a:r>
            <a:endParaRPr lang="en-GB" dirty="0" smtClean="0"/>
          </a:p>
          <a:p>
            <a:r>
              <a:rPr lang="en-GB" dirty="0" err="1" smtClean="0"/>
              <a:t>empaatia</a:t>
            </a:r>
            <a:r>
              <a:rPr lang="en-GB" dirty="0" smtClean="0"/>
              <a:t> </a:t>
            </a:r>
            <a:r>
              <a:rPr lang="en-GB" dirty="0" smtClean="0"/>
              <a:t>roll </a:t>
            </a:r>
            <a:r>
              <a:rPr lang="en-GB" dirty="0" err="1" smtClean="0"/>
              <a:t>kaugtööl</a:t>
            </a:r>
            <a:endParaRPr lang="en-GB" dirty="0" smtClean="0"/>
          </a:p>
          <a:p>
            <a:endParaRPr lang="en-GB" dirty="0"/>
          </a:p>
        </p:txBody>
      </p:sp>
      <p:pic>
        <p:nvPicPr>
          <p:cNvPr id="5" name="How to Express Empathy While Working Remotely – HBS Accelerate (1)">
            <a:hlinkClick r:id="" action="ppaction://media"/>
            <a:extLst>
              <a:ext uri="{FF2B5EF4-FFF2-40B4-BE49-F238E27FC236}">
                <a16:creationId xmlns:a16="http://schemas.microsoft.com/office/drawing/2014/main" id="{423BFDAF-E5C1-7A16-60D0-13FF45715BA5}"/>
              </a:ext>
            </a:extLst>
          </p:cNvPr>
          <p:cNvPicPr>
            <a:picLocks noGrp="1" noChangeAspect="1"/>
          </p:cNvPicPr>
          <p:nvPr>
            <p:ph type="pic" sz="quarter" idx="10"/>
            <a:videoFile r:link="rId2"/>
            <p:extLst>
              <p:ext uri="{DAA4B4D4-6D71-4841-9C94-3DE7FCFB9230}">
                <p14:media xmlns:p14="http://schemas.microsoft.com/office/powerpoint/2010/main" r:embed="rId1"/>
              </p:ext>
            </p:extLst>
          </p:nvPr>
        </p:nvPicPr>
        <p:blipFill rotWithShape="1">
          <a:blip r:embed="rId6"/>
          <a:srcRect l="13124" r="13124"/>
          <a:stretch/>
        </p:blipFill>
        <p:spPr>
          <a:xfrm>
            <a:off x="7061200" y="1338263"/>
            <a:ext cx="5130800" cy="3913187"/>
          </a:xfrm>
          <a:prstGeom prst="rect">
            <a:avLst/>
          </a:prstGeom>
        </p:spPr>
      </p:pic>
    </p:spTree>
    <p:extLst>
      <p:ext uri="{BB962C8B-B14F-4D97-AF65-F5344CB8AC3E}">
        <p14:creationId xmlns:p14="http://schemas.microsoft.com/office/powerpoint/2010/main" val="162630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028359" y="349937"/>
            <a:ext cx="5606913" cy="857158"/>
          </a:xfrm>
        </p:spPr>
        <p:txBody>
          <a:bodyPr>
            <a:normAutofit/>
          </a:bodyPr>
          <a:lstStyle/>
          <a:p>
            <a:r>
              <a:rPr lang="en-GB" dirty="0" err="1"/>
              <a:t>Tööalaste</a:t>
            </a:r>
            <a:r>
              <a:rPr lang="en-GB" dirty="0"/>
              <a:t> </a:t>
            </a:r>
            <a:r>
              <a:rPr lang="en-GB" dirty="0" err="1"/>
              <a:t>suhete</a:t>
            </a:r>
            <a:r>
              <a:rPr lang="en-GB" dirty="0"/>
              <a:t> roll</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2</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1070594"/>
            <a:ext cx="6215036" cy="5787406"/>
          </a:xfrm>
        </p:spPr>
        <p:txBody>
          <a:bodyPr/>
          <a:lstStyle/>
          <a:p>
            <a:r>
              <a:rPr lang="en-GB" sz="1800" dirty="0" err="1"/>
              <a:t>Töökaaslastel</a:t>
            </a:r>
            <a:r>
              <a:rPr lang="en-GB" sz="1800" dirty="0"/>
              <a:t> </a:t>
            </a:r>
            <a:r>
              <a:rPr lang="en-GB" sz="1800" dirty="0" err="1"/>
              <a:t>ei</a:t>
            </a:r>
            <a:r>
              <a:rPr lang="en-GB" sz="1800" dirty="0"/>
              <a:t> ole </a:t>
            </a:r>
            <a:r>
              <a:rPr lang="en-GB" sz="1800" dirty="0" err="1"/>
              <a:t>muud</a:t>
            </a:r>
            <a:r>
              <a:rPr lang="en-GB" sz="1800" dirty="0"/>
              <a:t> </a:t>
            </a:r>
            <a:r>
              <a:rPr lang="en-GB" sz="1800" dirty="0" err="1"/>
              <a:t>valikut</a:t>
            </a:r>
            <a:r>
              <a:rPr lang="en-GB" sz="1800" dirty="0"/>
              <a:t> </a:t>
            </a:r>
            <a:r>
              <a:rPr lang="en-GB" sz="1800" dirty="0" err="1"/>
              <a:t>kui</a:t>
            </a:r>
            <a:r>
              <a:rPr lang="en-GB" sz="1800" dirty="0"/>
              <a:t> </a:t>
            </a:r>
            <a:r>
              <a:rPr lang="en-GB" sz="1800" dirty="0" err="1"/>
              <a:t>luua</a:t>
            </a:r>
            <a:r>
              <a:rPr lang="en-GB" sz="1800" dirty="0"/>
              <a:t> </a:t>
            </a:r>
            <a:r>
              <a:rPr lang="en-GB" sz="1800" dirty="0" err="1"/>
              <a:t>sidemeid</a:t>
            </a:r>
            <a:r>
              <a:rPr lang="en-GB" sz="1800" dirty="0"/>
              <a:t>, </a:t>
            </a:r>
            <a:r>
              <a:rPr lang="en-GB" sz="1800" dirty="0" err="1"/>
              <a:t>kui</a:t>
            </a:r>
            <a:r>
              <a:rPr lang="en-GB" sz="1800" dirty="0"/>
              <a:t> </a:t>
            </a:r>
            <a:r>
              <a:rPr lang="en-GB" sz="1800" dirty="0" err="1"/>
              <a:t>nad</a:t>
            </a:r>
            <a:r>
              <a:rPr lang="en-GB" sz="1800" dirty="0"/>
              <a:t> </a:t>
            </a:r>
            <a:r>
              <a:rPr lang="en-GB" sz="1800" dirty="0" err="1"/>
              <a:t>veedavad</a:t>
            </a:r>
            <a:r>
              <a:rPr lang="en-GB" sz="1800" dirty="0"/>
              <a:t> 37+ </a:t>
            </a:r>
            <a:r>
              <a:rPr lang="en-GB" sz="1800" dirty="0" err="1"/>
              <a:t>tundi</a:t>
            </a:r>
            <a:r>
              <a:rPr lang="en-GB" sz="1800" dirty="0"/>
              <a:t> </a:t>
            </a:r>
            <a:r>
              <a:rPr lang="en-GB" sz="1800" dirty="0" err="1"/>
              <a:t>nädalas</a:t>
            </a:r>
            <a:r>
              <a:rPr lang="en-GB" sz="1800" dirty="0"/>
              <a:t> </a:t>
            </a:r>
            <a:r>
              <a:rPr lang="en-GB" sz="1800" dirty="0" err="1"/>
              <a:t>koos</a:t>
            </a:r>
            <a:r>
              <a:rPr lang="en-GB" sz="1800" dirty="0"/>
              <a:t> </a:t>
            </a:r>
            <a:r>
              <a:rPr lang="en-GB" sz="1800" dirty="0" err="1"/>
              <a:t>kontoris</a:t>
            </a:r>
            <a:r>
              <a:rPr lang="en-GB" sz="1800" dirty="0"/>
              <a:t> </a:t>
            </a:r>
            <a:r>
              <a:rPr lang="en-GB" sz="1800" dirty="0" err="1"/>
              <a:t>või</a:t>
            </a:r>
            <a:r>
              <a:rPr lang="en-GB" sz="1800" dirty="0"/>
              <a:t> </a:t>
            </a:r>
            <a:r>
              <a:rPr lang="en-GB" sz="1800" dirty="0" err="1"/>
              <a:t>töökeskkonnas</a:t>
            </a:r>
            <a:r>
              <a:rPr lang="en-GB" sz="1800" dirty="0"/>
              <a:t>. </a:t>
            </a:r>
            <a:r>
              <a:rPr lang="en-GB" sz="1800" dirty="0" err="1"/>
              <a:t>Kui</a:t>
            </a:r>
            <a:r>
              <a:rPr lang="en-GB" sz="1800" dirty="0"/>
              <a:t> </a:t>
            </a:r>
            <a:r>
              <a:rPr lang="en-GB" sz="1800" dirty="0" err="1"/>
              <a:t>räägid</a:t>
            </a:r>
            <a:r>
              <a:rPr lang="en-GB" sz="1800" dirty="0"/>
              <a:t> </a:t>
            </a:r>
            <a:r>
              <a:rPr lang="en-GB" sz="1800" dirty="0" err="1"/>
              <a:t>kolleegidega</a:t>
            </a:r>
            <a:r>
              <a:rPr lang="en-GB" sz="1800" dirty="0"/>
              <a:t> </a:t>
            </a:r>
            <a:r>
              <a:rPr lang="en-GB" sz="1800" dirty="0" err="1"/>
              <a:t>nädalavahetuse</a:t>
            </a:r>
            <a:r>
              <a:rPr lang="en-GB" sz="1800" dirty="0"/>
              <a:t> </a:t>
            </a:r>
            <a:r>
              <a:rPr lang="en-GB" sz="1800" dirty="0" err="1"/>
              <a:t>plaanidest</a:t>
            </a:r>
            <a:r>
              <a:rPr lang="en-GB" sz="1800" dirty="0"/>
              <a:t> </a:t>
            </a:r>
            <a:r>
              <a:rPr lang="en-GB" sz="1800" dirty="0" err="1"/>
              <a:t>või</a:t>
            </a:r>
            <a:r>
              <a:rPr lang="en-GB" sz="1800" dirty="0"/>
              <a:t> </a:t>
            </a:r>
            <a:r>
              <a:rPr lang="en-GB" sz="1800" dirty="0" err="1"/>
              <a:t>suurest</a:t>
            </a:r>
            <a:r>
              <a:rPr lang="en-GB" sz="1800" dirty="0"/>
              <a:t> </a:t>
            </a:r>
            <a:r>
              <a:rPr lang="en-GB" sz="1800" dirty="0" err="1"/>
              <a:t>projektist</a:t>
            </a:r>
            <a:r>
              <a:rPr lang="en-GB" sz="1800" dirty="0"/>
              <a:t>, mille </a:t>
            </a:r>
            <a:r>
              <a:rPr lang="en-GB" sz="1800" dirty="0" err="1"/>
              <a:t>kallal</a:t>
            </a:r>
            <a:r>
              <a:rPr lang="en-GB" sz="1800" dirty="0"/>
              <a:t> </a:t>
            </a:r>
            <a:r>
              <a:rPr lang="en-GB" sz="1800" dirty="0" err="1"/>
              <a:t>sa</a:t>
            </a:r>
            <a:r>
              <a:rPr lang="en-GB" sz="1800" dirty="0"/>
              <a:t> </a:t>
            </a:r>
            <a:r>
              <a:rPr lang="en-GB" sz="1800" dirty="0" err="1"/>
              <a:t>töötad</a:t>
            </a:r>
            <a:r>
              <a:rPr lang="en-GB" sz="1800" dirty="0"/>
              <a:t>, </a:t>
            </a:r>
            <a:r>
              <a:rPr lang="en-GB" sz="1800" dirty="0" err="1"/>
              <a:t>või</a:t>
            </a:r>
            <a:r>
              <a:rPr lang="en-GB" sz="1800" dirty="0"/>
              <a:t> </a:t>
            </a:r>
            <a:r>
              <a:rPr lang="en-GB" sz="1800" dirty="0" err="1"/>
              <a:t>kui</a:t>
            </a:r>
            <a:r>
              <a:rPr lang="en-GB" sz="1800" dirty="0"/>
              <a:t> </a:t>
            </a:r>
            <a:r>
              <a:rPr lang="en-GB" sz="1800" dirty="0" err="1"/>
              <a:t>suudad</a:t>
            </a:r>
            <a:r>
              <a:rPr lang="en-GB" sz="1800" dirty="0"/>
              <a:t> </a:t>
            </a:r>
            <a:r>
              <a:rPr lang="en-GB" sz="1800" dirty="0" err="1"/>
              <a:t>neile</a:t>
            </a:r>
            <a:r>
              <a:rPr lang="en-GB" sz="1800" dirty="0"/>
              <a:t> </a:t>
            </a:r>
            <a:r>
              <a:rPr lang="en-GB" sz="1800" dirty="0" err="1"/>
              <a:t>puuduoleva</a:t>
            </a:r>
            <a:r>
              <a:rPr lang="en-GB" sz="1800" dirty="0"/>
              <a:t> </a:t>
            </a:r>
            <a:r>
              <a:rPr lang="en-GB" sz="1800" dirty="0" err="1"/>
              <a:t>teabe</a:t>
            </a:r>
            <a:r>
              <a:rPr lang="en-GB" sz="1800" dirty="0"/>
              <a:t> </a:t>
            </a:r>
            <a:r>
              <a:rPr lang="en-GB" sz="1800" dirty="0" err="1"/>
              <a:t>osas</a:t>
            </a:r>
            <a:r>
              <a:rPr lang="en-GB" sz="1800" dirty="0"/>
              <a:t> </a:t>
            </a:r>
            <a:r>
              <a:rPr lang="en-GB" sz="1800" dirty="0" err="1"/>
              <a:t>abiks</a:t>
            </a:r>
            <a:r>
              <a:rPr lang="en-GB" sz="1800" dirty="0"/>
              <a:t> olla - need </a:t>
            </a:r>
            <a:r>
              <a:rPr lang="en-GB" sz="1800" dirty="0" err="1"/>
              <a:t>väikesed</a:t>
            </a:r>
            <a:r>
              <a:rPr lang="en-GB" sz="1800" dirty="0"/>
              <a:t> (</a:t>
            </a:r>
            <a:r>
              <a:rPr lang="en-GB" sz="1800" dirty="0" err="1"/>
              <a:t>ja</a:t>
            </a:r>
            <a:r>
              <a:rPr lang="en-GB" sz="1800" dirty="0"/>
              <a:t> </a:t>
            </a:r>
            <a:r>
              <a:rPr lang="en-GB" sz="1800" dirty="0" err="1"/>
              <a:t>võib</a:t>
            </a:r>
            <a:r>
              <a:rPr lang="en-GB" sz="1800" dirty="0"/>
              <a:t>-olla </a:t>
            </a:r>
            <a:r>
              <a:rPr lang="en-GB" sz="1800" dirty="0" err="1"/>
              <a:t>unustatud</a:t>
            </a:r>
            <a:r>
              <a:rPr lang="en-GB" sz="1800" dirty="0"/>
              <a:t>) </a:t>
            </a:r>
            <a:r>
              <a:rPr lang="en-GB" sz="1800" dirty="0" err="1"/>
              <a:t>hetked</a:t>
            </a:r>
            <a:r>
              <a:rPr lang="en-GB" sz="1800" dirty="0"/>
              <a:t> on see, </a:t>
            </a:r>
            <a:r>
              <a:rPr lang="en-GB" sz="1800" dirty="0" err="1"/>
              <a:t>mis</a:t>
            </a:r>
            <a:r>
              <a:rPr lang="en-GB" sz="1800" dirty="0"/>
              <a:t> </a:t>
            </a:r>
            <a:r>
              <a:rPr lang="en-GB" sz="1800" dirty="0" err="1"/>
              <a:t>loob</a:t>
            </a:r>
            <a:r>
              <a:rPr lang="en-GB" sz="1800" dirty="0"/>
              <a:t> </a:t>
            </a:r>
            <a:r>
              <a:rPr lang="en-GB" sz="1800" dirty="0" err="1"/>
              <a:t>meeskonna</a:t>
            </a:r>
            <a:r>
              <a:rPr lang="en-GB" sz="1800" dirty="0"/>
              <a:t> </a:t>
            </a:r>
            <a:r>
              <a:rPr lang="en-GB" sz="1800" dirty="0" err="1"/>
              <a:t>moraali</a:t>
            </a:r>
            <a:r>
              <a:rPr lang="en-GB" sz="1800" dirty="0"/>
              <a:t> </a:t>
            </a:r>
            <a:r>
              <a:rPr lang="en-GB" sz="1800" dirty="0" err="1"/>
              <a:t>ja</a:t>
            </a:r>
            <a:r>
              <a:rPr lang="en-GB" sz="1800" dirty="0"/>
              <a:t> </a:t>
            </a:r>
            <a:r>
              <a:rPr lang="en-GB" sz="1800" dirty="0" err="1"/>
              <a:t>töökeskkonna</a:t>
            </a:r>
            <a:r>
              <a:rPr lang="en-GB" sz="1800" dirty="0"/>
              <a:t>, </a:t>
            </a:r>
            <a:r>
              <a:rPr lang="en-GB" sz="1800" dirty="0" err="1" smtClean="0"/>
              <a:t>milles</a:t>
            </a:r>
            <a:r>
              <a:rPr lang="en-GB" sz="1800" dirty="0" smtClean="0"/>
              <a:t> </a:t>
            </a:r>
            <a:r>
              <a:rPr lang="en-GB" sz="1800" b="1" dirty="0" err="1" smtClean="0">
                <a:solidFill>
                  <a:srgbClr val="8A4199"/>
                </a:solidFill>
              </a:rPr>
              <a:t>töötajad</a:t>
            </a:r>
            <a:r>
              <a:rPr lang="en-GB" sz="1800" b="1" dirty="0" smtClean="0">
                <a:solidFill>
                  <a:srgbClr val="8A4199"/>
                </a:solidFill>
              </a:rPr>
              <a:t> on </a:t>
            </a:r>
            <a:r>
              <a:rPr lang="en-GB" sz="1800" b="1" dirty="0" err="1" smtClean="0">
                <a:solidFill>
                  <a:srgbClr val="8A4199"/>
                </a:solidFill>
              </a:rPr>
              <a:t>õnnelikud</a:t>
            </a:r>
            <a:r>
              <a:rPr lang="en-GB" sz="1800" b="1" dirty="0" smtClean="0">
                <a:solidFill>
                  <a:srgbClr val="8A4199"/>
                </a:solidFill>
              </a:rPr>
              <a:t>, </a:t>
            </a:r>
            <a:r>
              <a:rPr lang="en-GB" sz="1800" dirty="0"/>
              <a:t>et </a:t>
            </a:r>
            <a:r>
              <a:rPr lang="en-GB" sz="1800" dirty="0" err="1"/>
              <a:t>nad</a:t>
            </a:r>
            <a:r>
              <a:rPr lang="en-GB" sz="1800" dirty="0"/>
              <a:t> on </a:t>
            </a:r>
            <a:r>
              <a:rPr lang="en-GB" sz="1800" dirty="0" err="1"/>
              <a:t>osa</a:t>
            </a:r>
            <a:r>
              <a:rPr lang="en-GB" sz="1800" dirty="0"/>
              <a:t> </a:t>
            </a:r>
            <a:r>
              <a:rPr lang="en-GB" sz="1800" dirty="0" err="1"/>
              <a:t>sellest</a:t>
            </a:r>
            <a:r>
              <a:rPr lang="en-GB" sz="1800" dirty="0"/>
              <a:t>. </a:t>
            </a:r>
            <a:r>
              <a:rPr lang="en-GB" sz="1800" dirty="0" err="1" smtClean="0"/>
              <a:t>Enamik</a:t>
            </a:r>
            <a:r>
              <a:rPr lang="en-GB" sz="1800" dirty="0" smtClean="0"/>
              <a:t> </a:t>
            </a:r>
            <a:r>
              <a:rPr lang="en-GB" sz="1800" dirty="0" err="1" smtClean="0"/>
              <a:t>inimesi</a:t>
            </a:r>
            <a:r>
              <a:rPr lang="en-GB" sz="1800" dirty="0" smtClean="0"/>
              <a:t> </a:t>
            </a:r>
            <a:r>
              <a:rPr lang="en-GB" sz="1800" dirty="0" err="1"/>
              <a:t>ei</a:t>
            </a:r>
            <a:r>
              <a:rPr lang="en-GB" sz="1800" dirty="0"/>
              <a:t> </a:t>
            </a:r>
            <a:r>
              <a:rPr lang="en-GB" sz="1800" dirty="0" err="1" smtClean="0"/>
              <a:t>pruukinud</a:t>
            </a:r>
            <a:r>
              <a:rPr lang="en-GB" sz="1800" dirty="0" smtClean="0"/>
              <a:t> </a:t>
            </a:r>
            <a:r>
              <a:rPr lang="en-GB" sz="1800" dirty="0" err="1"/>
              <a:t>aru</a:t>
            </a:r>
            <a:r>
              <a:rPr lang="en-GB" sz="1800" dirty="0"/>
              <a:t> </a:t>
            </a:r>
            <a:r>
              <a:rPr lang="en-GB" sz="1800" dirty="0" err="1"/>
              <a:t>saada</a:t>
            </a:r>
            <a:r>
              <a:rPr lang="en-GB" sz="1800" dirty="0"/>
              <a:t>, </a:t>
            </a:r>
            <a:r>
              <a:rPr lang="en-GB" sz="1800" dirty="0" err="1"/>
              <a:t>kui</a:t>
            </a:r>
            <a:r>
              <a:rPr lang="en-GB" sz="1800" dirty="0"/>
              <a:t> </a:t>
            </a:r>
            <a:r>
              <a:rPr lang="en-GB" sz="1800" dirty="0" err="1"/>
              <a:t>olulised</a:t>
            </a:r>
            <a:r>
              <a:rPr lang="en-GB" sz="1800" dirty="0"/>
              <a:t> need </a:t>
            </a:r>
            <a:r>
              <a:rPr lang="en-GB" sz="1800" dirty="0" err="1"/>
              <a:t>vestlused</a:t>
            </a:r>
            <a:r>
              <a:rPr lang="en-GB" sz="1800" dirty="0"/>
              <a:t> on, </a:t>
            </a:r>
            <a:r>
              <a:rPr lang="en-GB" sz="1800" dirty="0" err="1"/>
              <a:t>kuni</a:t>
            </a:r>
            <a:r>
              <a:rPr lang="en-GB" sz="1800" dirty="0"/>
              <a:t> </a:t>
            </a:r>
            <a:r>
              <a:rPr lang="en-GB" sz="1800" dirty="0" err="1" smtClean="0"/>
              <a:t>leidsid</a:t>
            </a:r>
            <a:r>
              <a:rPr lang="en-GB" sz="1800" dirty="0" smtClean="0"/>
              <a:t> </a:t>
            </a:r>
            <a:r>
              <a:rPr lang="en-GB" sz="1800" dirty="0"/>
              <a:t>end </a:t>
            </a:r>
            <a:r>
              <a:rPr lang="en-GB" sz="1800" dirty="0" err="1"/>
              <a:t>kodus</a:t>
            </a:r>
            <a:r>
              <a:rPr lang="en-GB" sz="1800" dirty="0"/>
              <a:t> </a:t>
            </a:r>
            <a:r>
              <a:rPr lang="en-GB" sz="1800" dirty="0" err="1"/>
              <a:t>töötades</a:t>
            </a:r>
            <a:r>
              <a:rPr lang="en-GB" sz="1800" dirty="0" smtClean="0"/>
              <a:t>.</a:t>
            </a:r>
          </a:p>
          <a:p>
            <a:r>
              <a:rPr lang="en-GB" sz="1800" b="1" dirty="0" smtClean="0">
                <a:solidFill>
                  <a:srgbClr val="8A4199"/>
                </a:solidFill>
              </a:rPr>
              <a:t>Head </a:t>
            </a:r>
            <a:r>
              <a:rPr lang="en-GB" sz="1800" b="1" dirty="0" err="1" smtClean="0">
                <a:solidFill>
                  <a:srgbClr val="8A4199"/>
                </a:solidFill>
              </a:rPr>
              <a:t>töösuhted</a:t>
            </a:r>
            <a:r>
              <a:rPr lang="en-GB" sz="1800" b="1" dirty="0" smtClean="0">
                <a:solidFill>
                  <a:srgbClr val="8A4199"/>
                </a:solidFill>
              </a:rPr>
              <a:t> </a:t>
            </a:r>
            <a:r>
              <a:rPr lang="en-GB" sz="1800" dirty="0" err="1"/>
              <a:t>võib</a:t>
            </a:r>
            <a:r>
              <a:rPr lang="en-GB" sz="1800" dirty="0"/>
              <a:t> </a:t>
            </a:r>
            <a:r>
              <a:rPr lang="en-GB" sz="1800" dirty="0" err="1"/>
              <a:t>aidata</a:t>
            </a:r>
            <a:r>
              <a:rPr lang="en-GB" sz="1800" dirty="0"/>
              <a:t> </a:t>
            </a:r>
            <a:r>
              <a:rPr lang="en-GB" sz="1800" dirty="0" err="1"/>
              <a:t>töötajatel</a:t>
            </a:r>
            <a:r>
              <a:rPr lang="en-GB" sz="1800" dirty="0"/>
              <a:t> end </a:t>
            </a:r>
            <a:r>
              <a:rPr lang="en-GB" sz="1800" dirty="0" err="1"/>
              <a:t>rohkem</a:t>
            </a:r>
            <a:r>
              <a:rPr lang="en-GB" sz="1800" dirty="0"/>
              <a:t> </a:t>
            </a:r>
            <a:r>
              <a:rPr lang="en-GB" sz="1800" dirty="0" err="1"/>
              <a:t>rahulolevana</a:t>
            </a:r>
            <a:r>
              <a:rPr lang="en-GB" sz="1800" dirty="0"/>
              <a:t> </a:t>
            </a:r>
            <a:r>
              <a:rPr lang="en-GB" sz="1800" dirty="0" err="1"/>
              <a:t>tunda</a:t>
            </a:r>
            <a:r>
              <a:rPr lang="en-GB" sz="1800" dirty="0"/>
              <a:t> </a:t>
            </a:r>
            <a:r>
              <a:rPr lang="en-GB" sz="1800" dirty="0" err="1"/>
              <a:t>ja</a:t>
            </a:r>
            <a:r>
              <a:rPr lang="en-GB" sz="1800" dirty="0"/>
              <a:t> </a:t>
            </a:r>
            <a:r>
              <a:rPr lang="en-GB" sz="1800" dirty="0" err="1"/>
              <a:t>soodustab</a:t>
            </a:r>
            <a:r>
              <a:rPr lang="en-GB" sz="1800" dirty="0"/>
              <a:t> </a:t>
            </a:r>
            <a:r>
              <a:rPr lang="en-GB" sz="1800" dirty="0" err="1"/>
              <a:t>töökoha</a:t>
            </a:r>
            <a:r>
              <a:rPr lang="en-GB" sz="1800" dirty="0"/>
              <a:t> </a:t>
            </a:r>
            <a:r>
              <a:rPr lang="en-GB" sz="1800" dirty="0" err="1"/>
              <a:t>säilitamist</a:t>
            </a:r>
            <a:r>
              <a:rPr lang="en-GB" sz="1800" dirty="0"/>
              <a:t>, </a:t>
            </a:r>
            <a:r>
              <a:rPr lang="en-GB" sz="1800" dirty="0" err="1"/>
              <a:t>kuid</a:t>
            </a:r>
            <a:r>
              <a:rPr lang="en-GB" sz="1800" dirty="0"/>
              <a:t> </a:t>
            </a:r>
            <a:r>
              <a:rPr lang="en-GB" sz="1800" dirty="0" err="1"/>
              <a:t>keset</a:t>
            </a:r>
            <a:r>
              <a:rPr lang="en-GB" sz="1800" dirty="0"/>
              <a:t> </a:t>
            </a:r>
            <a:r>
              <a:rPr lang="en-GB" sz="1800" dirty="0" err="1" smtClean="0"/>
              <a:t>koroonaviiruse</a:t>
            </a:r>
            <a:r>
              <a:rPr lang="en-GB" sz="1800" dirty="0" smtClean="0"/>
              <a:t> </a:t>
            </a:r>
            <a:r>
              <a:rPr lang="en-GB" sz="1800" dirty="0" err="1"/>
              <a:t>pandeemiat</a:t>
            </a:r>
            <a:r>
              <a:rPr lang="en-GB" sz="1800" dirty="0"/>
              <a:t> </a:t>
            </a:r>
            <a:r>
              <a:rPr lang="en-GB" sz="1800" dirty="0" err="1" smtClean="0"/>
              <a:t>polnud</a:t>
            </a:r>
            <a:r>
              <a:rPr lang="en-GB" sz="1800" dirty="0" smtClean="0"/>
              <a:t> </a:t>
            </a:r>
            <a:r>
              <a:rPr lang="en-GB" sz="1800" dirty="0" err="1" smtClean="0"/>
              <a:t>lihtne</a:t>
            </a:r>
            <a:r>
              <a:rPr lang="en-GB" sz="1800" dirty="0" smtClean="0"/>
              <a:t> </a:t>
            </a:r>
            <a:r>
              <a:rPr lang="en-GB" sz="1800" dirty="0" err="1" smtClean="0"/>
              <a:t>neid</a:t>
            </a:r>
            <a:r>
              <a:rPr lang="en-GB" sz="1800" dirty="0" smtClean="0"/>
              <a:t> </a:t>
            </a:r>
            <a:r>
              <a:rPr lang="en-GB" sz="1800" b="1" dirty="0" err="1" smtClean="0">
                <a:solidFill>
                  <a:srgbClr val="8A4199"/>
                </a:solidFill>
              </a:rPr>
              <a:t>töösuhteid</a:t>
            </a:r>
            <a:r>
              <a:rPr lang="en-GB" sz="1800" dirty="0" smtClean="0"/>
              <a:t> </a:t>
            </a:r>
            <a:r>
              <a:rPr lang="en-GB" sz="1800" dirty="0" err="1" smtClean="0"/>
              <a:t>säilitada</a:t>
            </a:r>
            <a:r>
              <a:rPr lang="en-GB" sz="1800" dirty="0" smtClean="0"/>
              <a:t>. </a:t>
            </a:r>
            <a:endParaRPr lang="en-GB" sz="1800" dirty="0"/>
          </a:p>
          <a:p>
            <a:r>
              <a:rPr lang="en-GB" sz="1800" dirty="0" err="1"/>
              <a:t>Töötajate</a:t>
            </a:r>
            <a:r>
              <a:rPr lang="en-GB" sz="1800" dirty="0"/>
              <a:t> </a:t>
            </a:r>
            <a:r>
              <a:rPr lang="en-GB" sz="1800" dirty="0" err="1"/>
              <a:t>hulgas</a:t>
            </a:r>
            <a:r>
              <a:rPr lang="en-GB" sz="1800" dirty="0"/>
              <a:t>, </a:t>
            </a:r>
            <a:r>
              <a:rPr lang="en-GB" sz="1800" dirty="0" err="1"/>
              <a:t>kes</a:t>
            </a:r>
            <a:r>
              <a:rPr lang="en-GB" sz="1800" dirty="0"/>
              <a:t> </a:t>
            </a:r>
            <a:r>
              <a:rPr lang="en-GB" sz="1800" dirty="0" err="1"/>
              <a:t>töötasid</a:t>
            </a:r>
            <a:r>
              <a:rPr lang="en-GB" sz="1800" dirty="0"/>
              <a:t> 41-60 </a:t>
            </a:r>
            <a:r>
              <a:rPr lang="en-GB" sz="1800" dirty="0" err="1"/>
              <a:t>tundi</a:t>
            </a:r>
            <a:r>
              <a:rPr lang="en-GB" sz="1800" dirty="0"/>
              <a:t> </a:t>
            </a:r>
            <a:r>
              <a:rPr lang="en-GB" sz="1800" dirty="0" err="1"/>
              <a:t>kodus</a:t>
            </a:r>
            <a:r>
              <a:rPr lang="en-GB" sz="1800" dirty="0"/>
              <a:t>, </a:t>
            </a:r>
            <a:r>
              <a:rPr lang="en-GB" sz="1800" dirty="0" err="1"/>
              <a:t>tundis</a:t>
            </a:r>
            <a:r>
              <a:rPr lang="en-GB" sz="1800" dirty="0"/>
              <a:t> 20% end </a:t>
            </a:r>
            <a:r>
              <a:rPr lang="en-GB" sz="1800" dirty="0" err="1"/>
              <a:t>isoleerituna</a:t>
            </a:r>
            <a:r>
              <a:rPr lang="en-GB" sz="1800" dirty="0"/>
              <a:t> </a:t>
            </a:r>
            <a:r>
              <a:rPr lang="en-GB" sz="1800" dirty="0" err="1"/>
              <a:t>ja</a:t>
            </a:r>
            <a:r>
              <a:rPr lang="en-GB" sz="1800" dirty="0"/>
              <a:t> 39% </a:t>
            </a:r>
            <a:r>
              <a:rPr lang="en-GB" sz="1800" dirty="0" err="1"/>
              <a:t>tundis</a:t>
            </a:r>
            <a:r>
              <a:rPr lang="en-GB" sz="1800" dirty="0"/>
              <a:t>, et </a:t>
            </a:r>
            <a:r>
              <a:rPr lang="en-GB" sz="1800" dirty="0" err="1"/>
              <a:t>töö</a:t>
            </a:r>
            <a:r>
              <a:rPr lang="en-GB" sz="1800" dirty="0"/>
              <a:t> on </a:t>
            </a:r>
            <a:r>
              <a:rPr lang="en-GB" sz="1800" dirty="0" err="1"/>
              <a:t>alati</a:t>
            </a:r>
            <a:r>
              <a:rPr lang="en-GB" sz="1800" dirty="0"/>
              <a:t> </a:t>
            </a:r>
            <a:r>
              <a:rPr lang="en-GB" sz="1800" dirty="0" err="1"/>
              <a:t>või</a:t>
            </a:r>
            <a:r>
              <a:rPr lang="en-GB" sz="1800" dirty="0"/>
              <a:t> </a:t>
            </a:r>
            <a:r>
              <a:rPr lang="en-GB" sz="1800" dirty="0" err="1"/>
              <a:t>enamasti</a:t>
            </a:r>
            <a:r>
              <a:rPr lang="en-GB" sz="1800" dirty="0"/>
              <a:t> </a:t>
            </a:r>
            <a:r>
              <a:rPr lang="en-GB" sz="1800" dirty="0" err="1"/>
              <a:t>emotsionaalselt</a:t>
            </a:r>
            <a:r>
              <a:rPr lang="en-GB" sz="1800" dirty="0"/>
              <a:t> </a:t>
            </a:r>
            <a:r>
              <a:rPr lang="en-GB" sz="1800" dirty="0" err="1" smtClean="0"/>
              <a:t>kurnav</a:t>
            </a:r>
            <a:r>
              <a:rPr lang="en-GB" sz="1800" dirty="0" smtClean="0"/>
              <a:t>. </a:t>
            </a:r>
            <a:r>
              <a:rPr lang="en-GB" sz="1800" dirty="0" err="1"/>
              <a:t>Võrreldes</a:t>
            </a:r>
            <a:r>
              <a:rPr lang="en-GB" sz="1800" dirty="0"/>
              <a:t> </a:t>
            </a:r>
            <a:r>
              <a:rPr lang="en-GB" sz="1800" dirty="0" err="1"/>
              <a:t>nendega</a:t>
            </a:r>
            <a:r>
              <a:rPr lang="en-GB" sz="1800" dirty="0"/>
              <a:t>, </a:t>
            </a:r>
            <a:r>
              <a:rPr lang="en-GB" sz="1800" dirty="0" err="1"/>
              <a:t>kes</a:t>
            </a:r>
            <a:r>
              <a:rPr lang="en-GB" sz="1800" dirty="0"/>
              <a:t> </a:t>
            </a:r>
            <a:r>
              <a:rPr lang="en-GB" sz="1800" dirty="0" err="1"/>
              <a:t>töötasid</a:t>
            </a:r>
            <a:r>
              <a:rPr lang="en-GB" sz="1800" dirty="0"/>
              <a:t> </a:t>
            </a:r>
            <a:r>
              <a:rPr lang="en-GB" sz="1800" dirty="0" err="1"/>
              <a:t>sama</a:t>
            </a:r>
            <a:r>
              <a:rPr lang="en-GB" sz="1800" dirty="0"/>
              <a:t> </a:t>
            </a:r>
            <a:r>
              <a:rPr lang="en-GB" sz="1800" dirty="0" err="1"/>
              <a:t>palju</a:t>
            </a:r>
            <a:r>
              <a:rPr lang="en-GB" sz="1800" dirty="0"/>
              <a:t> </a:t>
            </a:r>
            <a:r>
              <a:rPr lang="en-GB" sz="1800" dirty="0" err="1"/>
              <a:t>tunde</a:t>
            </a:r>
            <a:r>
              <a:rPr lang="en-GB" sz="1800" dirty="0"/>
              <a:t> </a:t>
            </a:r>
            <a:r>
              <a:rPr lang="en-GB" sz="1800" dirty="0" err="1"/>
              <a:t>tööandja</a:t>
            </a:r>
            <a:r>
              <a:rPr lang="en-GB" sz="1800" dirty="0"/>
              <a:t> </a:t>
            </a:r>
            <a:r>
              <a:rPr lang="en-GB" sz="1800" dirty="0" err="1"/>
              <a:t>ruumides</a:t>
            </a:r>
            <a:r>
              <a:rPr lang="en-GB" sz="1800" dirty="0"/>
              <a:t>, </a:t>
            </a:r>
            <a:r>
              <a:rPr lang="en-GB" sz="1800" dirty="0" err="1"/>
              <a:t>oli</a:t>
            </a:r>
            <a:r>
              <a:rPr lang="en-GB" sz="1800" dirty="0"/>
              <a:t> see </a:t>
            </a:r>
            <a:r>
              <a:rPr lang="en-GB" sz="1800" dirty="0" err="1"/>
              <a:t>näitaja</a:t>
            </a:r>
            <a:r>
              <a:rPr lang="en-GB" sz="1800" dirty="0"/>
              <a:t> </a:t>
            </a:r>
            <a:r>
              <a:rPr lang="en-GB" sz="1800" dirty="0" err="1"/>
              <a:t>vastavalt</a:t>
            </a:r>
            <a:r>
              <a:rPr lang="en-GB" sz="1800" dirty="0"/>
              <a:t> 14% </a:t>
            </a:r>
            <a:r>
              <a:rPr lang="en-GB" sz="1800" dirty="0" err="1"/>
              <a:t>ja</a:t>
            </a:r>
            <a:r>
              <a:rPr lang="en-GB" sz="1800" dirty="0"/>
              <a:t> 34%. </a:t>
            </a:r>
            <a:r>
              <a:rPr lang="en-GB" sz="1800" dirty="0" err="1"/>
              <a:t>Isoleerituse</a:t>
            </a:r>
            <a:r>
              <a:rPr lang="en-GB" sz="1800" dirty="0"/>
              <a:t> </a:t>
            </a:r>
            <a:r>
              <a:rPr lang="en-GB" sz="1800" dirty="0" err="1"/>
              <a:t>ja</a:t>
            </a:r>
            <a:r>
              <a:rPr lang="en-GB" sz="1800" dirty="0"/>
              <a:t> </a:t>
            </a:r>
            <a:r>
              <a:rPr lang="en-GB" sz="1800" dirty="0" err="1"/>
              <a:t>kolleegidega</a:t>
            </a:r>
            <a:r>
              <a:rPr lang="en-GB" sz="1800" dirty="0"/>
              <a:t> </a:t>
            </a:r>
            <a:r>
              <a:rPr lang="en-GB" sz="1800" dirty="0" err="1"/>
              <a:t>suhtlemise</a:t>
            </a:r>
            <a:r>
              <a:rPr lang="en-GB" sz="1800" dirty="0"/>
              <a:t> </a:t>
            </a:r>
            <a:r>
              <a:rPr lang="en-GB" sz="1800" dirty="0" err="1"/>
              <a:t>katkemise</a:t>
            </a:r>
            <a:r>
              <a:rPr lang="en-GB" sz="1800" dirty="0"/>
              <a:t> </a:t>
            </a:r>
            <a:r>
              <a:rPr lang="en-GB" sz="1800" dirty="0" err="1"/>
              <a:t>probleemi</a:t>
            </a:r>
            <a:r>
              <a:rPr lang="en-GB" sz="1800" dirty="0"/>
              <a:t> on </a:t>
            </a:r>
            <a:r>
              <a:rPr lang="en-GB" sz="1800" dirty="0" err="1"/>
              <a:t>täheldatud</a:t>
            </a:r>
            <a:r>
              <a:rPr lang="en-GB" sz="1800" dirty="0"/>
              <a:t> </a:t>
            </a:r>
            <a:r>
              <a:rPr lang="en-GB" sz="1800" dirty="0" err="1"/>
              <a:t>ka</a:t>
            </a:r>
            <a:r>
              <a:rPr lang="en-GB" sz="1800" dirty="0"/>
              <a:t> </a:t>
            </a:r>
            <a:r>
              <a:rPr lang="en-GB" sz="1800" dirty="0" err="1"/>
              <a:t>Taanis</a:t>
            </a:r>
            <a:r>
              <a:rPr lang="en-GB" sz="1800" dirty="0"/>
              <a:t> </a:t>
            </a:r>
            <a:r>
              <a:rPr lang="en-GB" sz="1800" dirty="0" err="1"/>
              <a:t>ja</a:t>
            </a:r>
            <a:r>
              <a:rPr lang="en-GB" sz="1800" dirty="0"/>
              <a:t> </a:t>
            </a:r>
            <a:r>
              <a:rPr lang="en-GB" sz="1800" dirty="0" err="1"/>
              <a:t>Soomes</a:t>
            </a:r>
            <a:r>
              <a:rPr lang="en-GB" sz="1800" dirty="0"/>
              <a:t> </a:t>
            </a:r>
            <a:r>
              <a:rPr lang="en-GB" sz="1800" dirty="0" err="1" smtClean="0"/>
              <a:t>tehtud</a:t>
            </a:r>
            <a:r>
              <a:rPr lang="en-GB" sz="1800" dirty="0" smtClean="0"/>
              <a:t> </a:t>
            </a:r>
            <a:r>
              <a:rPr lang="en-GB" sz="1800" dirty="0" err="1" smtClean="0"/>
              <a:t>üleriigilistes</a:t>
            </a:r>
            <a:r>
              <a:rPr lang="en-GB" sz="1800" dirty="0" smtClean="0"/>
              <a:t> </a:t>
            </a:r>
            <a:r>
              <a:rPr lang="en-GB" sz="1800" dirty="0" err="1"/>
              <a:t>uuringutes</a:t>
            </a:r>
            <a:r>
              <a:rPr lang="en-GB" sz="1800" dirty="0"/>
              <a:t>.</a:t>
            </a:r>
            <a:endParaRPr lang="en-GB" dirty="0"/>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4" y="860494"/>
            <a:ext cx="3452394" cy="3433969"/>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8A4199"/>
                </a:solidFill>
              </a:rPr>
              <a:t>Kuidas vähendada digitaalse ülekoormuse </a:t>
            </a:r>
            <a:r>
              <a:rPr lang="de-DE" dirty="0" smtClean="0">
                <a:solidFill>
                  <a:srgbClr val="8A4199"/>
                </a:solidFill>
              </a:rPr>
              <a:t>mõju </a:t>
            </a:r>
            <a:r>
              <a:rPr lang="en-GB" b="1" dirty="0" err="1" smtClean="0">
                <a:solidFill>
                  <a:srgbClr val="8A4199"/>
                </a:solidFill>
              </a:rPr>
              <a:t>vaimsele</a:t>
            </a:r>
            <a:r>
              <a:rPr lang="en-GB" b="1" dirty="0" smtClean="0">
                <a:solidFill>
                  <a:srgbClr val="8A4199"/>
                </a:solidFill>
              </a:rPr>
              <a:t> </a:t>
            </a:r>
            <a:r>
              <a:rPr lang="en-GB" b="1" dirty="0" err="1" smtClean="0">
                <a:solidFill>
                  <a:srgbClr val="8A4199"/>
                </a:solidFill>
              </a:rPr>
              <a:t>tervisele</a:t>
            </a:r>
            <a:endParaRPr lang="en-GB" b="1" dirty="0">
              <a:solidFill>
                <a:srgbClr val="8A4199"/>
              </a:solidFill>
            </a:endParaRPr>
          </a:p>
        </p:txBody>
      </p:sp>
      <p:sp>
        <p:nvSpPr>
          <p:cNvPr id="9" name="TextBox 8">
            <a:extLst>
              <a:ext uri="{FF2B5EF4-FFF2-40B4-BE49-F238E27FC236}">
                <a16:creationId xmlns:a16="http://schemas.microsoft.com/office/drawing/2014/main" id="{75B90A2D-2A70-0AF8-A873-421A6489BC27}"/>
              </a:ext>
            </a:extLst>
          </p:cNvPr>
          <p:cNvSpPr txBox="1"/>
          <p:nvPr/>
        </p:nvSpPr>
        <p:spPr>
          <a:xfrm>
            <a:off x="1018958" y="6211669"/>
            <a:ext cx="2806593" cy="646331"/>
          </a:xfrm>
          <a:prstGeom prst="rect">
            <a:avLst/>
          </a:prstGeom>
          <a:noFill/>
        </p:spPr>
        <p:txBody>
          <a:bodyPr wrap="square">
            <a:spAutoFit/>
          </a:bodyPr>
          <a:lstStyle/>
          <a:p>
            <a:r>
              <a:rPr lang="en-GB" sz="900" dirty="0">
                <a:solidFill>
                  <a:srgbClr val="595959"/>
                </a:solidFill>
              </a:rPr>
              <a:t>https://www.eurofound.europa.eu/publications/article/2021/workers-want-to-telework-but-long-working-hours-isolation-and-inadequate-equipment-must-be-tackled</a:t>
            </a:r>
          </a:p>
        </p:txBody>
      </p:sp>
    </p:spTree>
    <p:extLst>
      <p:ext uri="{BB962C8B-B14F-4D97-AF65-F5344CB8AC3E}">
        <p14:creationId xmlns:p14="http://schemas.microsoft.com/office/powerpoint/2010/main" val="1805159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6F28E1-1DA8-F135-E13E-D445A60B78D0}"/>
              </a:ext>
            </a:extLst>
          </p:cNvPr>
          <p:cNvSpPr>
            <a:spLocks noGrp="1"/>
          </p:cNvSpPr>
          <p:nvPr>
            <p:ph type="body" sz="quarter" idx="18"/>
          </p:nvPr>
        </p:nvSpPr>
        <p:spPr/>
        <p:txBody>
          <a:bodyPr/>
          <a:lstStyle/>
          <a:p>
            <a:pPr marL="0" indent="0"/>
            <a:r>
              <a:rPr lang="fi-FI" dirty="0"/>
              <a:t>See veebisait pakub </a:t>
            </a:r>
            <a:r>
              <a:rPr lang="fi-FI" dirty="0" smtClean="0"/>
              <a:t>ideid, mis aitavad </a:t>
            </a:r>
            <a:r>
              <a:rPr lang="fi-FI" dirty="0"/>
              <a:t>edendada meeskonna moraali, vaimu ja </a:t>
            </a:r>
            <a:r>
              <a:rPr lang="fi-FI" dirty="0" smtClean="0"/>
              <a:t>ühtekuuluvustunnet: </a:t>
            </a:r>
          </a:p>
          <a:p>
            <a:pPr marL="0" indent="0"/>
            <a:r>
              <a:rPr lang="en-GB" dirty="0">
                <a:hlinkClick r:id="rId2"/>
              </a:rPr>
              <a:t>20 Virtual Team Building Activities For Zoom</a:t>
            </a:r>
            <a:endParaRPr lang="en-GB" dirty="0"/>
          </a:p>
          <a:p>
            <a:endParaRPr lang="en-GB" dirty="0"/>
          </a:p>
        </p:txBody>
      </p:sp>
      <p:sp>
        <p:nvSpPr>
          <p:cNvPr id="3" name="Text Placeholder 2">
            <a:extLst>
              <a:ext uri="{FF2B5EF4-FFF2-40B4-BE49-F238E27FC236}">
                <a16:creationId xmlns:a16="http://schemas.microsoft.com/office/drawing/2014/main" id="{6DD7E0BE-A23F-68F9-335D-648954330ADC}"/>
              </a:ext>
            </a:extLst>
          </p:cNvPr>
          <p:cNvSpPr>
            <a:spLocks noGrp="1"/>
          </p:cNvSpPr>
          <p:nvPr>
            <p:ph type="body" sz="quarter" idx="16"/>
          </p:nvPr>
        </p:nvSpPr>
        <p:spPr/>
        <p:txBody>
          <a:bodyPr>
            <a:normAutofit/>
          </a:bodyPr>
          <a:lstStyle/>
          <a:p>
            <a:r>
              <a:rPr lang="en-GB" dirty="0" err="1" smtClean="0"/>
              <a:t>Virtuaalsed</a:t>
            </a:r>
            <a:r>
              <a:rPr lang="en-GB" dirty="0" smtClean="0"/>
              <a:t> </a:t>
            </a:r>
            <a:r>
              <a:rPr lang="en-GB" dirty="0" err="1" smtClean="0"/>
              <a:t>meeskonna</a:t>
            </a:r>
            <a:r>
              <a:rPr lang="en-GB" dirty="0" smtClean="0"/>
              <a:t> </a:t>
            </a:r>
            <a:r>
              <a:rPr lang="en-GB" dirty="0" err="1" smtClean="0"/>
              <a:t>arendustegevused</a:t>
            </a:r>
            <a:r>
              <a:rPr lang="en-GB" dirty="0" smtClean="0"/>
              <a:t> </a:t>
            </a:r>
            <a:r>
              <a:rPr lang="en-GB" dirty="0" err="1" smtClean="0"/>
              <a:t>Zoomis</a:t>
            </a:r>
            <a:endParaRPr lang="en-GB" dirty="0"/>
          </a:p>
          <a:p>
            <a:endParaRPr lang="en-GB" dirty="0"/>
          </a:p>
        </p:txBody>
      </p:sp>
      <p:pic>
        <p:nvPicPr>
          <p:cNvPr id="5" name="Picture Placeholder 4">
            <a:hlinkClick r:id="rId2"/>
            <a:extLst>
              <a:ext uri="{FF2B5EF4-FFF2-40B4-BE49-F238E27FC236}">
                <a16:creationId xmlns:a16="http://schemas.microsoft.com/office/drawing/2014/main" id="{B6CF47C1-F0DD-AA19-D142-64201E2160CF}"/>
              </a:ext>
            </a:extLst>
          </p:cNvPr>
          <p:cNvPicPr>
            <a:picLocks noGrp="1" noChangeAspect="1"/>
          </p:cNvPicPr>
          <p:nvPr>
            <p:ph type="pic" sz="quarter" idx="10"/>
          </p:nvPr>
        </p:nvPicPr>
        <p:blipFill>
          <a:blip r:embed="rId3"/>
          <a:srcRect l="20623" r="20623"/>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92950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p:txBody>
          <a:bodyPr/>
          <a:lstStyle/>
          <a:p>
            <a:r>
              <a:rPr lang="en-GB" dirty="0" smtClean="0"/>
              <a:t>SISUKORD</a:t>
            </a:r>
            <a:endParaRPr lang="en-GB" dirty="0"/>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a:xfrm>
            <a:off x="3158056" y="1468402"/>
            <a:ext cx="745417" cy="635000"/>
          </a:xfrm>
        </p:spPr>
        <p:txBody>
          <a:bodyPr>
            <a:normAutofit/>
          </a:bodyPr>
          <a:lstStyle/>
          <a:p>
            <a:r>
              <a:rPr lang="en-GB" dirty="0" smtClean="0"/>
              <a:t>01</a:t>
            </a:r>
            <a:endParaRPr lang="en-GB" dirty="0"/>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a:xfrm>
            <a:off x="4147724" y="2323517"/>
            <a:ext cx="7208644" cy="692194"/>
          </a:xfrm>
        </p:spPr>
        <p:txBody>
          <a:bodyPr>
            <a:normAutofit/>
          </a:bodyPr>
          <a:lstStyle/>
          <a:p>
            <a:r>
              <a:rPr lang="en-GB" sz="2800" dirty="0" err="1" smtClean="0"/>
              <a:t>Sissejuhatus</a:t>
            </a:r>
            <a:endParaRPr lang="en-GB" sz="2800"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a:xfrm>
            <a:off x="3158057" y="2323194"/>
            <a:ext cx="745417" cy="635000"/>
          </a:xfrm>
        </p:spPr>
        <p:txBody>
          <a:bodyPr>
            <a:normAutofit/>
          </a:bodyPr>
          <a:lstStyle/>
          <a:p>
            <a:r>
              <a:rPr lang="en-GB" dirty="0" smtClean="0"/>
              <a:t>02</a:t>
            </a:r>
            <a:endParaRPr lang="en-GB" dirty="0"/>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a:xfrm>
            <a:off x="4135016" y="1444792"/>
            <a:ext cx="7208644" cy="692194"/>
          </a:xfrm>
        </p:spPr>
        <p:txBody>
          <a:bodyPr>
            <a:normAutofit/>
          </a:bodyPr>
          <a:lstStyle/>
          <a:p>
            <a:r>
              <a:rPr lang="en-GB" sz="2800" dirty="0" err="1" smtClean="0"/>
              <a:t>Õpieesmärgid</a:t>
            </a:r>
            <a:endParaRPr lang="en-GB" sz="2800"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a:xfrm>
            <a:off x="3158057" y="4025502"/>
            <a:ext cx="745417" cy="635000"/>
          </a:xfrm>
        </p:spPr>
        <p:txBody>
          <a:bodyPr>
            <a:normAutofit/>
          </a:bodyPr>
          <a:lstStyle/>
          <a:p>
            <a:r>
              <a:rPr lang="en-GB" dirty="0"/>
              <a:t>04</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a:xfrm>
            <a:off x="4147724" y="3174348"/>
            <a:ext cx="7208644" cy="692194"/>
          </a:xfrm>
        </p:spPr>
        <p:txBody>
          <a:bodyPr>
            <a:normAutofit/>
          </a:bodyPr>
          <a:lstStyle/>
          <a:p>
            <a:r>
              <a:rPr lang="en-GB" sz="2800" dirty="0" err="1" smtClean="0"/>
              <a:t>Digiheaolu</a:t>
            </a:r>
            <a:endParaRPr lang="en-GB" sz="2800" dirty="0">
              <a:solidFill>
                <a:srgbClr val="FF0000"/>
              </a:solidFill>
            </a:endParaRPr>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079594"/>
            <a:ext cx="7208644" cy="692194"/>
          </a:xfrm>
        </p:spPr>
        <p:txBody>
          <a:bodyPr>
            <a:normAutofit/>
          </a:bodyPr>
          <a:lstStyle/>
          <a:p>
            <a:r>
              <a:rPr lang="en-GB" sz="2800" dirty="0" err="1" smtClean="0"/>
              <a:t>Kokkuvõte</a:t>
            </a:r>
            <a:endParaRPr lang="en-GB" sz="2800" dirty="0"/>
          </a:p>
        </p:txBody>
      </p:sp>
      <p:sp>
        <p:nvSpPr>
          <p:cNvPr id="13" name="Text Placeholder 4">
            <a:extLst>
              <a:ext uri="{FF2B5EF4-FFF2-40B4-BE49-F238E27FC236}">
                <a16:creationId xmlns:a16="http://schemas.microsoft.com/office/drawing/2014/main" id="{F78437FD-0762-274D-9674-F4AC794C04D9}"/>
              </a:ext>
            </a:extLst>
          </p:cNvPr>
          <p:cNvSpPr txBox="1">
            <a:spLocks/>
          </p:cNvSpPr>
          <p:nvPr/>
        </p:nvSpPr>
        <p:spPr>
          <a:xfrm>
            <a:off x="3158057" y="3174348"/>
            <a:ext cx="745417" cy="635000"/>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14B4C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smtClean="0"/>
              <a:t>03</a:t>
            </a:r>
            <a:endParaRPr lang="en-GB" dirty="0"/>
          </a:p>
        </p:txBody>
      </p:sp>
      <p:sp>
        <p:nvSpPr>
          <p:cNvPr id="14" name="Text Placeholder 6">
            <a:extLst>
              <a:ext uri="{FF2B5EF4-FFF2-40B4-BE49-F238E27FC236}">
                <a16:creationId xmlns:a16="http://schemas.microsoft.com/office/drawing/2014/main" id="{F841F254-986E-4C40-9981-344EEDB87D6E}"/>
              </a:ext>
            </a:extLst>
          </p:cNvPr>
          <p:cNvSpPr txBox="1">
            <a:spLocks/>
          </p:cNvSpPr>
          <p:nvPr/>
        </p:nvSpPr>
        <p:spPr>
          <a:xfrm>
            <a:off x="4092489" y="3813739"/>
            <a:ext cx="7208644" cy="69219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800" dirty="0">
              <a:solidFill>
                <a:srgbClr val="FF0000"/>
              </a:solidFill>
            </a:endParaRPr>
          </a:p>
        </p:txBody>
      </p:sp>
      <p:sp>
        <p:nvSpPr>
          <p:cNvPr id="17" name="Text Placeholder 16">
            <a:extLst>
              <a:ext uri="{FF2B5EF4-FFF2-40B4-BE49-F238E27FC236}">
                <a16:creationId xmlns:a16="http://schemas.microsoft.com/office/drawing/2014/main" id="{E13392ED-B9DD-FEB2-193C-BE12EA5F16BB}"/>
              </a:ext>
            </a:extLst>
          </p:cNvPr>
          <p:cNvSpPr>
            <a:spLocks noGrp="1"/>
          </p:cNvSpPr>
          <p:nvPr>
            <p:ph type="body" sz="quarter" idx="56"/>
          </p:nvPr>
        </p:nvSpPr>
        <p:spPr/>
        <p:txBody>
          <a:bodyPr/>
          <a:lstStyle/>
          <a:p>
            <a:endParaRPr lang="en-GB" b="0" dirty="0"/>
          </a:p>
        </p:txBody>
      </p:sp>
    </p:spTree>
    <p:extLst>
      <p:ext uri="{BB962C8B-B14F-4D97-AF65-F5344CB8AC3E}">
        <p14:creationId xmlns:p14="http://schemas.microsoft.com/office/powerpoint/2010/main" val="921585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5937817" y="209881"/>
            <a:ext cx="5606913" cy="857158"/>
          </a:xfrm>
        </p:spPr>
        <p:txBody>
          <a:bodyPr>
            <a:normAutofit/>
          </a:bodyPr>
          <a:lstStyle/>
          <a:p>
            <a:r>
              <a:rPr lang="en-GB" b="1" dirty="0" err="1" smtClean="0"/>
              <a:t>Väljalülitamine</a:t>
            </a:r>
            <a:endParaRPr lang="en-GB" b="1" dirty="0"/>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3</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37817" y="777498"/>
            <a:ext cx="6186196" cy="5787406"/>
          </a:xfrm>
        </p:spPr>
        <p:txBody>
          <a:bodyPr/>
          <a:lstStyle/>
          <a:p>
            <a:r>
              <a:rPr lang="en-GB" sz="2000" dirty="0" err="1"/>
              <a:t>Väljalülitamine</a:t>
            </a:r>
            <a:r>
              <a:rPr lang="en-GB" sz="2000" dirty="0"/>
              <a:t> </a:t>
            </a:r>
            <a:r>
              <a:rPr lang="en-GB" sz="2000" dirty="0" err="1"/>
              <a:t>võib</a:t>
            </a:r>
            <a:r>
              <a:rPr lang="en-GB" sz="2000" dirty="0"/>
              <a:t> </a:t>
            </a:r>
            <a:r>
              <a:rPr lang="en-GB" sz="2000" dirty="0" err="1"/>
              <a:t>tunduda</a:t>
            </a:r>
            <a:r>
              <a:rPr lang="en-GB" sz="2000" dirty="0"/>
              <a:t> </a:t>
            </a:r>
            <a:r>
              <a:rPr lang="en-GB" sz="2000" dirty="0" err="1"/>
              <a:t>peaaegu</a:t>
            </a:r>
            <a:r>
              <a:rPr lang="en-GB" sz="2000" dirty="0"/>
              <a:t> </a:t>
            </a:r>
            <a:r>
              <a:rPr lang="en-GB" sz="2000" dirty="0" err="1"/>
              <a:t>võimatu</a:t>
            </a:r>
            <a:r>
              <a:rPr lang="en-GB" sz="2000" dirty="0"/>
              <a:t> </a:t>
            </a:r>
            <a:r>
              <a:rPr lang="en-GB" sz="2000" dirty="0" err="1"/>
              <a:t>tänapäevases</a:t>
            </a:r>
            <a:r>
              <a:rPr lang="en-GB" sz="2000" dirty="0"/>
              <a:t> </a:t>
            </a:r>
            <a:r>
              <a:rPr lang="en-GB" sz="2000" dirty="0" err="1"/>
              <a:t>töökeskkonnas</a:t>
            </a:r>
            <a:r>
              <a:rPr lang="en-GB" sz="2000" dirty="0"/>
              <a:t>, </a:t>
            </a:r>
            <a:r>
              <a:rPr lang="en-GB" sz="2000" dirty="0" err="1"/>
              <a:t>mis</a:t>
            </a:r>
            <a:r>
              <a:rPr lang="en-GB" sz="2000" dirty="0"/>
              <a:t> </a:t>
            </a:r>
            <a:r>
              <a:rPr lang="en-GB" sz="2000" dirty="0" err="1"/>
              <a:t>areneb</a:t>
            </a:r>
            <a:r>
              <a:rPr lang="en-GB" sz="2000" dirty="0"/>
              <a:t> </a:t>
            </a:r>
            <a:r>
              <a:rPr lang="en-GB" sz="2000" dirty="0" err="1"/>
              <a:t>üha</a:t>
            </a:r>
            <a:r>
              <a:rPr lang="en-GB" sz="2000" dirty="0"/>
              <a:t> </a:t>
            </a:r>
            <a:r>
              <a:rPr lang="en-GB" sz="2000" dirty="0" err="1"/>
              <a:t>enam</a:t>
            </a:r>
            <a:r>
              <a:rPr lang="en-GB" sz="2000" dirty="0"/>
              <a:t> </a:t>
            </a:r>
            <a:r>
              <a:rPr lang="en-GB" sz="2000" dirty="0" err="1" smtClean="0"/>
              <a:t>alati-liinil-kultuuriks</a:t>
            </a:r>
            <a:r>
              <a:rPr lang="en-GB" sz="2000" dirty="0" smtClean="0"/>
              <a:t>.</a:t>
            </a:r>
          </a:p>
          <a:p>
            <a:r>
              <a:rPr lang="en-GB" sz="2000" dirty="0" err="1"/>
              <a:t>Pidevalt</a:t>
            </a:r>
            <a:r>
              <a:rPr lang="en-GB" sz="2000" dirty="0"/>
              <a:t> </a:t>
            </a:r>
            <a:r>
              <a:rPr lang="en-GB" sz="2000" dirty="0" err="1"/>
              <a:t>ühendatud</a:t>
            </a:r>
            <a:r>
              <a:rPr lang="en-GB" sz="2000" dirty="0"/>
              <a:t> </a:t>
            </a:r>
            <a:r>
              <a:rPr lang="en-GB" sz="2000" dirty="0" err="1"/>
              <a:t>olemise</a:t>
            </a:r>
            <a:r>
              <a:rPr lang="en-GB" sz="2000" dirty="0"/>
              <a:t> </a:t>
            </a:r>
            <a:r>
              <a:rPr lang="en-GB" sz="2000" dirty="0" err="1"/>
              <a:t>mõju</a:t>
            </a:r>
            <a:r>
              <a:rPr lang="en-GB" sz="2000" dirty="0"/>
              <a:t> </a:t>
            </a:r>
            <a:r>
              <a:rPr lang="en-GB" sz="2000" dirty="0" err="1"/>
              <a:t>võib</a:t>
            </a:r>
            <a:r>
              <a:rPr lang="en-GB" sz="2000" dirty="0"/>
              <a:t> </a:t>
            </a:r>
            <a:r>
              <a:rPr lang="en-GB" sz="2000" dirty="0" err="1"/>
              <a:t>avaldada</a:t>
            </a:r>
            <a:r>
              <a:rPr lang="en-GB" sz="2000" dirty="0"/>
              <a:t> </a:t>
            </a:r>
            <a:r>
              <a:rPr lang="en-GB" sz="2000" b="1" dirty="0" err="1" smtClean="0">
                <a:solidFill>
                  <a:srgbClr val="8A4199"/>
                </a:solidFill>
              </a:rPr>
              <a:t>kahjulikku</a:t>
            </a:r>
            <a:r>
              <a:rPr lang="en-GB" sz="2000" b="1" dirty="0" smtClean="0">
                <a:solidFill>
                  <a:srgbClr val="8A4199"/>
                </a:solidFill>
              </a:rPr>
              <a:t> </a:t>
            </a:r>
            <a:r>
              <a:rPr lang="en-GB" sz="2000" b="1" dirty="0" err="1">
                <a:solidFill>
                  <a:srgbClr val="8A4199"/>
                </a:solidFill>
              </a:rPr>
              <a:t>mõju</a:t>
            </a:r>
            <a:r>
              <a:rPr lang="en-GB" sz="2000" b="1" dirty="0">
                <a:solidFill>
                  <a:srgbClr val="8A4199"/>
                </a:solidFill>
              </a:rPr>
              <a:t> </a:t>
            </a:r>
            <a:r>
              <a:rPr lang="en-GB" sz="2000" b="1" dirty="0" err="1">
                <a:solidFill>
                  <a:srgbClr val="8A4199"/>
                </a:solidFill>
              </a:rPr>
              <a:t>meie</a:t>
            </a:r>
            <a:r>
              <a:rPr lang="en-GB" sz="2000" b="1" dirty="0">
                <a:solidFill>
                  <a:srgbClr val="8A4199"/>
                </a:solidFill>
              </a:rPr>
              <a:t> </a:t>
            </a:r>
            <a:r>
              <a:rPr lang="en-GB" sz="2000" b="1" dirty="0" err="1">
                <a:solidFill>
                  <a:srgbClr val="8A4199"/>
                </a:solidFill>
              </a:rPr>
              <a:t>vaimsele</a:t>
            </a:r>
            <a:r>
              <a:rPr lang="en-GB" sz="2000" b="1" dirty="0">
                <a:solidFill>
                  <a:srgbClr val="8A4199"/>
                </a:solidFill>
              </a:rPr>
              <a:t> </a:t>
            </a:r>
            <a:r>
              <a:rPr lang="en-GB" sz="2000" b="1" dirty="0" err="1" smtClean="0">
                <a:solidFill>
                  <a:srgbClr val="8A4199"/>
                </a:solidFill>
              </a:rPr>
              <a:t>tervisele</a:t>
            </a:r>
            <a:r>
              <a:rPr lang="en-GB" sz="2000" dirty="0" smtClean="0"/>
              <a:t>. </a:t>
            </a:r>
            <a:r>
              <a:rPr lang="en-GB" sz="2000" dirty="0" err="1"/>
              <a:t>Vaatamata</a:t>
            </a:r>
            <a:r>
              <a:rPr lang="en-GB" sz="2000" dirty="0"/>
              <a:t> </a:t>
            </a:r>
            <a:r>
              <a:rPr lang="en-GB" sz="2000" dirty="0" err="1"/>
              <a:t>tehnoloogiatele</a:t>
            </a:r>
            <a:r>
              <a:rPr lang="en-GB" sz="2000" dirty="0"/>
              <a:t>, </a:t>
            </a:r>
            <a:r>
              <a:rPr lang="en-GB" sz="2000" dirty="0" err="1"/>
              <a:t>mis</a:t>
            </a:r>
            <a:r>
              <a:rPr lang="en-GB" sz="2000" dirty="0"/>
              <a:t> on </a:t>
            </a:r>
            <a:r>
              <a:rPr lang="en-GB" sz="2000" dirty="0" err="1"/>
              <a:t>võimaldanud</a:t>
            </a:r>
            <a:r>
              <a:rPr lang="en-GB" sz="2000" dirty="0"/>
              <a:t> </a:t>
            </a:r>
            <a:r>
              <a:rPr lang="en-GB" sz="2000" dirty="0" err="1"/>
              <a:t>kaug</a:t>
            </a:r>
            <a:r>
              <a:rPr lang="en-GB" sz="2000" dirty="0"/>
              <a:t>- </a:t>
            </a:r>
            <a:r>
              <a:rPr lang="en-GB" sz="2000" dirty="0" err="1"/>
              <a:t>ja</a:t>
            </a:r>
            <a:r>
              <a:rPr lang="en-GB" sz="2000" dirty="0"/>
              <a:t> </a:t>
            </a:r>
            <a:r>
              <a:rPr lang="en-GB" sz="2000" dirty="0" err="1"/>
              <a:t>paindlikku</a:t>
            </a:r>
            <a:r>
              <a:rPr lang="en-GB" sz="2000" dirty="0"/>
              <a:t> </a:t>
            </a:r>
            <a:r>
              <a:rPr lang="en-GB" sz="2000" dirty="0" err="1"/>
              <a:t>töötamist</a:t>
            </a:r>
            <a:r>
              <a:rPr lang="en-GB" sz="2000" dirty="0"/>
              <a:t> </a:t>
            </a:r>
            <a:r>
              <a:rPr lang="en-GB" sz="2000" dirty="0" err="1"/>
              <a:t>ning</a:t>
            </a:r>
            <a:r>
              <a:rPr lang="en-GB" sz="2000" dirty="0"/>
              <a:t> </a:t>
            </a:r>
            <a:r>
              <a:rPr lang="en-GB" sz="2000" dirty="0" err="1"/>
              <a:t>teoreetiliselt</a:t>
            </a:r>
            <a:r>
              <a:rPr lang="en-GB" sz="2000" dirty="0"/>
              <a:t> </a:t>
            </a:r>
            <a:r>
              <a:rPr lang="en-GB" sz="2000" dirty="0" err="1"/>
              <a:t>paremat</a:t>
            </a:r>
            <a:r>
              <a:rPr lang="en-GB" sz="2000" dirty="0"/>
              <a:t> </a:t>
            </a:r>
            <a:r>
              <a:rPr lang="en-GB" sz="2000" dirty="0" err="1"/>
              <a:t>tasakaalu</a:t>
            </a:r>
            <a:r>
              <a:rPr lang="en-GB" sz="2000" dirty="0"/>
              <a:t> </a:t>
            </a:r>
            <a:r>
              <a:rPr lang="en-GB" sz="2000" dirty="0" err="1"/>
              <a:t>töö</a:t>
            </a:r>
            <a:r>
              <a:rPr lang="en-GB" sz="2000" dirty="0"/>
              <a:t>- </a:t>
            </a:r>
            <a:r>
              <a:rPr lang="en-GB" sz="2000" dirty="0" err="1"/>
              <a:t>ja</a:t>
            </a:r>
            <a:r>
              <a:rPr lang="en-GB" sz="2000" dirty="0"/>
              <a:t> </a:t>
            </a:r>
            <a:r>
              <a:rPr lang="en-GB" sz="2000" dirty="0" err="1"/>
              <a:t>eraelu</a:t>
            </a:r>
            <a:r>
              <a:rPr lang="en-GB" sz="2000" dirty="0"/>
              <a:t> </a:t>
            </a:r>
            <a:r>
              <a:rPr lang="en-GB" sz="2000" dirty="0" err="1"/>
              <a:t>vahel</a:t>
            </a:r>
            <a:r>
              <a:rPr lang="en-GB" sz="2000" dirty="0"/>
              <a:t>, on </a:t>
            </a:r>
            <a:r>
              <a:rPr lang="en-GB" sz="2000" dirty="0" err="1"/>
              <a:t>tööstress</a:t>
            </a:r>
            <a:r>
              <a:rPr lang="en-GB" sz="2000" dirty="0"/>
              <a:t> </a:t>
            </a:r>
            <a:r>
              <a:rPr lang="en-GB" sz="2000" dirty="0" err="1"/>
              <a:t>tõusuteel</a:t>
            </a:r>
            <a:r>
              <a:rPr lang="en-GB" sz="2000" dirty="0"/>
              <a:t>. </a:t>
            </a:r>
            <a:r>
              <a:rPr lang="en-GB" sz="2000" dirty="0" err="1"/>
              <a:t>Ühendkuningriigi</a:t>
            </a:r>
            <a:r>
              <a:rPr lang="en-GB" sz="2000" dirty="0"/>
              <a:t> Chartered Management </a:t>
            </a:r>
            <a:r>
              <a:rPr lang="en-GB" sz="2000" dirty="0" err="1"/>
              <a:t>Institute'i</a:t>
            </a:r>
            <a:r>
              <a:rPr lang="en-GB" sz="2000" dirty="0"/>
              <a:t> </a:t>
            </a:r>
            <a:r>
              <a:rPr lang="en-GB" sz="2000" dirty="0" err="1"/>
              <a:t>uuringus</a:t>
            </a:r>
            <a:r>
              <a:rPr lang="en-GB" sz="2000" dirty="0"/>
              <a:t> </a:t>
            </a:r>
            <a:r>
              <a:rPr lang="en-GB" sz="2000" dirty="0" err="1"/>
              <a:t>leiti</a:t>
            </a:r>
            <a:r>
              <a:rPr lang="en-GB" sz="2000" dirty="0"/>
              <a:t>, et </a:t>
            </a:r>
            <a:r>
              <a:rPr lang="en-GB" sz="2000" dirty="0" err="1"/>
              <a:t>pidevalt</a:t>
            </a:r>
            <a:r>
              <a:rPr lang="en-GB" sz="2000" dirty="0"/>
              <a:t> </a:t>
            </a:r>
            <a:r>
              <a:rPr lang="en-GB" sz="2000" dirty="0" err="1"/>
              <a:t>töötavate</a:t>
            </a:r>
            <a:r>
              <a:rPr lang="en-GB" sz="2000" dirty="0"/>
              <a:t> </a:t>
            </a:r>
            <a:r>
              <a:rPr lang="en-GB" sz="2000" dirty="0" err="1"/>
              <a:t>juhtide</a:t>
            </a:r>
            <a:r>
              <a:rPr lang="en-GB" sz="2000" dirty="0"/>
              <a:t> </a:t>
            </a:r>
            <a:r>
              <a:rPr lang="en-GB" sz="2000" b="1" dirty="0" err="1">
                <a:solidFill>
                  <a:srgbClr val="8A4199"/>
                </a:solidFill>
              </a:rPr>
              <a:t>tööpäevade</a:t>
            </a:r>
            <a:r>
              <a:rPr lang="en-GB" sz="2000" b="1" dirty="0">
                <a:solidFill>
                  <a:srgbClr val="8A4199"/>
                </a:solidFill>
              </a:rPr>
              <a:t> </a:t>
            </a:r>
            <a:r>
              <a:rPr lang="en-GB" sz="2000" b="1" dirty="0" err="1">
                <a:solidFill>
                  <a:srgbClr val="8A4199"/>
                </a:solidFill>
              </a:rPr>
              <a:t>arv</a:t>
            </a:r>
            <a:r>
              <a:rPr lang="en-GB" sz="2000" b="1" dirty="0">
                <a:solidFill>
                  <a:srgbClr val="8A4199"/>
                </a:solidFill>
              </a:rPr>
              <a:t> on 29 </a:t>
            </a:r>
            <a:r>
              <a:rPr lang="en-GB" sz="2000" b="1" dirty="0" err="1">
                <a:solidFill>
                  <a:srgbClr val="8A4199"/>
                </a:solidFill>
              </a:rPr>
              <a:t>võrra</a:t>
            </a:r>
            <a:r>
              <a:rPr lang="en-GB" sz="2000" b="1" dirty="0">
                <a:solidFill>
                  <a:srgbClr val="8A4199"/>
                </a:solidFill>
              </a:rPr>
              <a:t> </a:t>
            </a:r>
            <a:r>
              <a:rPr lang="en-GB" sz="2000" b="1" dirty="0" err="1">
                <a:solidFill>
                  <a:srgbClr val="8A4199"/>
                </a:solidFill>
              </a:rPr>
              <a:t>suurem</a:t>
            </a:r>
            <a:r>
              <a:rPr lang="en-GB" sz="2000" b="1" dirty="0">
                <a:solidFill>
                  <a:srgbClr val="8A4199"/>
                </a:solidFill>
              </a:rPr>
              <a:t> </a:t>
            </a:r>
            <a:r>
              <a:rPr lang="en-GB" sz="2000" dirty="0" err="1" smtClean="0"/>
              <a:t>ja</a:t>
            </a:r>
            <a:r>
              <a:rPr lang="en-GB" sz="2000" dirty="0" smtClean="0"/>
              <a:t> </a:t>
            </a:r>
            <a:r>
              <a:rPr lang="en-GB" sz="2000" dirty="0" err="1"/>
              <a:t>nad</a:t>
            </a:r>
            <a:r>
              <a:rPr lang="en-GB" sz="2000" dirty="0"/>
              <a:t> </a:t>
            </a:r>
            <a:r>
              <a:rPr lang="en-GB" sz="2000" dirty="0" err="1"/>
              <a:t>kannatavad</a:t>
            </a:r>
            <a:r>
              <a:rPr lang="en-GB" sz="2000" dirty="0"/>
              <a:t> </a:t>
            </a:r>
            <a:r>
              <a:rPr lang="en-GB" sz="2000" dirty="0" err="1"/>
              <a:t>üha</a:t>
            </a:r>
            <a:r>
              <a:rPr lang="en-GB" sz="2000" dirty="0"/>
              <a:t> </a:t>
            </a:r>
            <a:r>
              <a:rPr lang="en-GB" sz="2000" dirty="0" err="1"/>
              <a:t>suurema</a:t>
            </a:r>
            <a:r>
              <a:rPr lang="en-GB" sz="2000" dirty="0"/>
              <a:t> </a:t>
            </a:r>
            <a:r>
              <a:rPr lang="en-GB" sz="2000" dirty="0" err="1"/>
              <a:t>stressi</a:t>
            </a:r>
            <a:r>
              <a:rPr lang="en-GB" sz="2000" dirty="0"/>
              <a:t> </a:t>
            </a:r>
            <a:endParaRPr lang="en-GB" sz="2000" dirty="0" smtClean="0"/>
          </a:p>
          <a:p>
            <a:r>
              <a:rPr lang="en-GB" sz="2000" dirty="0"/>
              <a:t>See on </a:t>
            </a:r>
            <a:r>
              <a:rPr lang="en-GB" sz="2000" dirty="0" err="1"/>
              <a:t>sarnane</a:t>
            </a:r>
            <a:r>
              <a:rPr lang="en-GB" sz="2000" dirty="0"/>
              <a:t> </a:t>
            </a:r>
            <a:r>
              <a:rPr lang="en-GB" sz="2000" dirty="0" err="1"/>
              <a:t>pilt</a:t>
            </a:r>
            <a:r>
              <a:rPr lang="en-GB" sz="2000" dirty="0"/>
              <a:t> </a:t>
            </a:r>
            <a:r>
              <a:rPr lang="en-GB" sz="2000" dirty="0" err="1"/>
              <a:t>kogu</a:t>
            </a:r>
            <a:r>
              <a:rPr lang="en-GB" sz="2000" dirty="0"/>
              <a:t> </a:t>
            </a:r>
            <a:r>
              <a:rPr lang="en-GB" sz="2000" dirty="0" err="1"/>
              <a:t>maailmas</a:t>
            </a:r>
            <a:r>
              <a:rPr lang="en-GB" sz="2000" dirty="0"/>
              <a:t>. </a:t>
            </a:r>
            <a:r>
              <a:rPr lang="en-GB" sz="2000" dirty="0" err="1"/>
              <a:t>Singapuris</a:t>
            </a:r>
            <a:r>
              <a:rPr lang="en-GB" sz="2000" dirty="0"/>
              <a:t>, Willis Towers </a:t>
            </a:r>
            <a:r>
              <a:rPr lang="en-GB" sz="2000" dirty="0" err="1"/>
              <a:t>Watsoni</a:t>
            </a:r>
            <a:r>
              <a:rPr lang="en-GB" sz="2000" dirty="0"/>
              <a:t> </a:t>
            </a:r>
            <a:r>
              <a:rPr lang="en-GB" sz="2000" dirty="0" err="1" smtClean="0"/>
              <a:t>uuringus</a:t>
            </a:r>
            <a:r>
              <a:rPr lang="en-GB" sz="2000" dirty="0" smtClean="0"/>
              <a:t> </a:t>
            </a:r>
            <a:r>
              <a:rPr lang="en-GB" sz="2000" b="1" dirty="0" smtClean="0">
                <a:solidFill>
                  <a:srgbClr val="8A4199"/>
                </a:solidFill>
              </a:rPr>
              <a:t>60% </a:t>
            </a:r>
            <a:r>
              <a:rPr lang="en-GB" sz="2000" b="1" dirty="0" err="1" smtClean="0">
                <a:solidFill>
                  <a:srgbClr val="8A4199"/>
                </a:solidFill>
              </a:rPr>
              <a:t>töötajatest</a:t>
            </a:r>
            <a:r>
              <a:rPr lang="en-GB" sz="2000" b="1" dirty="0" smtClean="0">
                <a:solidFill>
                  <a:srgbClr val="8A4199"/>
                </a:solidFill>
              </a:rPr>
              <a:t> </a:t>
            </a:r>
            <a:r>
              <a:rPr lang="en-GB" sz="2000" dirty="0" err="1"/>
              <a:t>tunnistasid</a:t>
            </a:r>
            <a:r>
              <a:rPr lang="en-GB" sz="2000" dirty="0"/>
              <a:t>, et </a:t>
            </a:r>
            <a:r>
              <a:rPr lang="en-GB" sz="2000" dirty="0" err="1"/>
              <a:t>neil</a:t>
            </a:r>
            <a:r>
              <a:rPr lang="en-GB" sz="2000" dirty="0"/>
              <a:t> on </a:t>
            </a:r>
            <a:r>
              <a:rPr lang="en-GB" sz="2000" dirty="0" err="1"/>
              <a:t>keskmisest</a:t>
            </a:r>
            <a:r>
              <a:rPr lang="en-GB" sz="2000" dirty="0"/>
              <a:t> </a:t>
            </a:r>
            <a:r>
              <a:rPr lang="en-GB" sz="2000" dirty="0" err="1"/>
              <a:t>suurem</a:t>
            </a:r>
            <a:r>
              <a:rPr lang="en-GB" sz="2000" dirty="0"/>
              <a:t> </a:t>
            </a:r>
            <a:r>
              <a:rPr lang="en-GB" sz="2000" dirty="0" err="1"/>
              <a:t>või</a:t>
            </a:r>
            <a:r>
              <a:rPr lang="en-GB" sz="2000" dirty="0"/>
              <a:t> </a:t>
            </a:r>
            <a:r>
              <a:rPr lang="en-GB" sz="2000" dirty="0" err="1" smtClean="0"/>
              <a:t>suur</a:t>
            </a:r>
            <a:r>
              <a:rPr lang="en-GB" sz="2000" dirty="0" smtClean="0"/>
              <a:t> </a:t>
            </a:r>
            <a:r>
              <a:rPr lang="en-GB" sz="2000" dirty="0"/>
              <a:t>stress. </a:t>
            </a:r>
            <a:r>
              <a:rPr lang="en-GB" sz="2000" dirty="0" err="1"/>
              <a:t>Austraalia</a:t>
            </a:r>
            <a:r>
              <a:rPr lang="en-GB" sz="2000" dirty="0"/>
              <a:t> </a:t>
            </a:r>
            <a:r>
              <a:rPr lang="en-GB" sz="2000" dirty="0" err="1"/>
              <a:t>personalitööjõu</a:t>
            </a:r>
            <a:r>
              <a:rPr lang="en-GB" sz="2000" dirty="0"/>
              <a:t> </a:t>
            </a:r>
            <a:r>
              <a:rPr lang="en-GB" sz="2000" dirty="0" err="1"/>
              <a:t>mõttekoja</a:t>
            </a:r>
            <a:r>
              <a:rPr lang="en-GB" sz="2000" dirty="0"/>
              <a:t> </a:t>
            </a:r>
            <a:r>
              <a:rPr lang="en-GB" sz="2000" dirty="0" err="1"/>
              <a:t>Reventure'i</a:t>
            </a:r>
            <a:r>
              <a:rPr lang="en-GB" sz="2000" dirty="0"/>
              <a:t> </a:t>
            </a:r>
            <a:r>
              <a:rPr lang="en-GB" sz="2000" dirty="0" err="1"/>
              <a:t>uuringust</a:t>
            </a:r>
            <a:r>
              <a:rPr lang="en-GB" sz="2000" dirty="0"/>
              <a:t> </a:t>
            </a:r>
            <a:r>
              <a:rPr lang="en-GB" sz="2000" dirty="0" err="1"/>
              <a:t>selgus</a:t>
            </a:r>
            <a:r>
              <a:rPr lang="en-GB" sz="2000" dirty="0"/>
              <a:t>, et </a:t>
            </a:r>
            <a:r>
              <a:rPr lang="en-GB" sz="2000" dirty="0" err="1"/>
              <a:t>peaaegu</a:t>
            </a:r>
            <a:r>
              <a:rPr lang="en-GB" sz="2000" dirty="0"/>
              <a:t> </a:t>
            </a:r>
            <a:r>
              <a:rPr lang="en-GB" sz="2000" dirty="0" err="1" smtClean="0"/>
              <a:t>kolmveerand</a:t>
            </a:r>
            <a:r>
              <a:rPr lang="en-GB" sz="2000" dirty="0" smtClean="0"/>
              <a:t> </a:t>
            </a:r>
            <a:r>
              <a:rPr lang="en-GB" sz="2000" dirty="0" err="1"/>
              <a:t>töötajatest</a:t>
            </a:r>
            <a:r>
              <a:rPr lang="en-GB" sz="2000" dirty="0"/>
              <a:t> </a:t>
            </a:r>
            <a:r>
              <a:rPr lang="en-GB" sz="2000" dirty="0" err="1"/>
              <a:t>tunnevad</a:t>
            </a:r>
            <a:r>
              <a:rPr lang="en-GB" sz="2000" dirty="0"/>
              <a:t> end </a:t>
            </a:r>
            <a:r>
              <a:rPr lang="en-GB" sz="2000" dirty="0" err="1"/>
              <a:t>tehnoloogia</a:t>
            </a:r>
            <a:r>
              <a:rPr lang="en-GB" sz="2000" dirty="0"/>
              <a:t> </a:t>
            </a:r>
            <a:r>
              <a:rPr lang="en-GB" sz="2000" dirty="0" err="1"/>
              <a:t>tõttu</a:t>
            </a:r>
            <a:r>
              <a:rPr lang="en-GB" sz="2000" dirty="0"/>
              <a:t> </a:t>
            </a:r>
            <a:r>
              <a:rPr lang="en-GB" sz="2000" dirty="0" err="1"/>
              <a:t>stressis</a:t>
            </a:r>
            <a:r>
              <a:rPr lang="en-GB" sz="2000" dirty="0"/>
              <a:t> </a:t>
            </a:r>
            <a:r>
              <a:rPr lang="en-GB" sz="2000" dirty="0" err="1"/>
              <a:t>ja</a:t>
            </a:r>
            <a:r>
              <a:rPr lang="en-GB" sz="2000" dirty="0"/>
              <a:t> </a:t>
            </a:r>
            <a:r>
              <a:rPr lang="en-GB" sz="2000" dirty="0" err="1"/>
              <a:t>ei</a:t>
            </a:r>
            <a:r>
              <a:rPr lang="en-GB" sz="2000" dirty="0"/>
              <a:t> </a:t>
            </a:r>
            <a:r>
              <a:rPr lang="en-GB" sz="2000" dirty="0" err="1"/>
              <a:t>suuda</a:t>
            </a:r>
            <a:r>
              <a:rPr lang="en-GB" sz="2000" dirty="0"/>
              <a:t> </a:t>
            </a:r>
            <a:r>
              <a:rPr lang="en-GB" sz="2000" dirty="0" err="1"/>
              <a:t>sellest</a:t>
            </a:r>
            <a:r>
              <a:rPr lang="en-GB" sz="2000" dirty="0"/>
              <a:t> </a:t>
            </a:r>
            <a:r>
              <a:rPr lang="en-GB" sz="2000" dirty="0" err="1"/>
              <a:t>täielikult</a:t>
            </a:r>
            <a:r>
              <a:rPr lang="en-GB" sz="2000" dirty="0"/>
              <a:t> </a:t>
            </a:r>
            <a:r>
              <a:rPr lang="en-GB" sz="2000" dirty="0" err="1"/>
              <a:t>välja</a:t>
            </a:r>
            <a:r>
              <a:rPr lang="en-GB" sz="2000" dirty="0"/>
              <a:t> </a:t>
            </a:r>
            <a:r>
              <a:rPr lang="en-GB" sz="2000" dirty="0" err="1" smtClean="0"/>
              <a:t>lülituda</a:t>
            </a:r>
            <a:r>
              <a:rPr lang="en-GB" sz="2000" dirty="0" smtClean="0"/>
              <a:t>.</a:t>
            </a:r>
            <a:r>
              <a:rPr lang="en-GB" sz="2000" dirty="0"/>
              <a:t> </a:t>
            </a:r>
            <a:r>
              <a:rPr lang="en-GB" sz="2000" dirty="0" err="1" smtClean="0"/>
              <a:t>Mida</a:t>
            </a:r>
            <a:r>
              <a:rPr lang="en-GB" sz="2000" dirty="0" smtClean="0"/>
              <a:t> </a:t>
            </a:r>
            <a:r>
              <a:rPr lang="en-GB" sz="2000" dirty="0" err="1"/>
              <a:t>peaksid</a:t>
            </a:r>
            <a:r>
              <a:rPr lang="en-GB" sz="2000" dirty="0"/>
              <a:t> </a:t>
            </a:r>
            <a:r>
              <a:rPr lang="en-GB" sz="2000" dirty="0" err="1"/>
              <a:t>tööandjad</a:t>
            </a:r>
            <a:r>
              <a:rPr lang="en-GB" sz="2000" dirty="0"/>
              <a:t> </a:t>
            </a:r>
            <a:r>
              <a:rPr lang="en-GB" sz="2000" dirty="0" err="1"/>
              <a:t>siis</a:t>
            </a:r>
            <a:r>
              <a:rPr lang="en-GB" sz="2000" dirty="0"/>
              <a:t> </a:t>
            </a:r>
            <a:r>
              <a:rPr lang="en-GB" sz="2000" dirty="0" err="1"/>
              <a:t>tegema</a:t>
            </a:r>
            <a:r>
              <a:rPr lang="en-GB" sz="2000" dirty="0"/>
              <a:t>, et </a:t>
            </a:r>
            <a:r>
              <a:rPr lang="en-GB" sz="2000" dirty="0" err="1"/>
              <a:t>töötajaid</a:t>
            </a:r>
            <a:r>
              <a:rPr lang="en-GB" sz="2000" dirty="0"/>
              <a:t> "</a:t>
            </a:r>
            <a:r>
              <a:rPr lang="en-GB" sz="2000" dirty="0" err="1"/>
              <a:t>välja</a:t>
            </a:r>
            <a:r>
              <a:rPr lang="en-GB" sz="2000" dirty="0"/>
              <a:t> </a:t>
            </a:r>
            <a:r>
              <a:rPr lang="en-GB" sz="2000" dirty="0" err="1"/>
              <a:t>lülitada</a:t>
            </a:r>
            <a:r>
              <a:rPr lang="en-GB" sz="2000" dirty="0"/>
              <a:t>"?</a:t>
            </a:r>
            <a:endParaRPr lang="en-GB" sz="1800" dirty="0"/>
          </a:p>
          <a:p>
            <a:endParaRPr lang="en-GB" dirty="0"/>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4" y="860494"/>
            <a:ext cx="3452394" cy="3433969"/>
          </a:xfrm>
          <a:prstGeom prst="rect">
            <a:avLst/>
          </a:prstGeom>
          <a:no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solidFill>
                  <a:srgbClr val="8A4199"/>
                </a:solidFill>
              </a:rPr>
              <a:t>Kuidas</a:t>
            </a:r>
            <a:r>
              <a:rPr lang="en-GB" dirty="0">
                <a:solidFill>
                  <a:srgbClr val="8A4199"/>
                </a:solidFill>
              </a:rPr>
              <a:t> </a:t>
            </a:r>
            <a:r>
              <a:rPr lang="en-GB" dirty="0" err="1">
                <a:solidFill>
                  <a:srgbClr val="8A4199"/>
                </a:solidFill>
              </a:rPr>
              <a:t>vähendada</a:t>
            </a:r>
            <a:r>
              <a:rPr lang="en-GB" dirty="0">
                <a:solidFill>
                  <a:srgbClr val="8A4199"/>
                </a:solidFill>
              </a:rPr>
              <a:t> </a:t>
            </a:r>
            <a:r>
              <a:rPr lang="en-GB" dirty="0" err="1">
                <a:solidFill>
                  <a:srgbClr val="8A4199"/>
                </a:solidFill>
              </a:rPr>
              <a:t>digitaalse</a:t>
            </a:r>
            <a:r>
              <a:rPr lang="en-GB" dirty="0">
                <a:solidFill>
                  <a:srgbClr val="8A4199"/>
                </a:solidFill>
              </a:rPr>
              <a:t> </a:t>
            </a:r>
            <a:r>
              <a:rPr lang="en-GB" dirty="0" err="1">
                <a:solidFill>
                  <a:srgbClr val="8A4199"/>
                </a:solidFill>
              </a:rPr>
              <a:t>ülekoormuse</a:t>
            </a:r>
            <a:r>
              <a:rPr lang="en-GB" dirty="0">
                <a:solidFill>
                  <a:srgbClr val="8A4199"/>
                </a:solidFill>
              </a:rPr>
              <a:t> </a:t>
            </a:r>
            <a:r>
              <a:rPr lang="en-GB" dirty="0" err="1">
                <a:solidFill>
                  <a:srgbClr val="8A4199"/>
                </a:solidFill>
              </a:rPr>
              <a:t>mõju</a:t>
            </a:r>
            <a:endParaRPr lang="en-GB" dirty="0">
              <a:solidFill>
                <a:srgbClr val="8A4199"/>
              </a:solidFill>
            </a:endParaRPr>
          </a:p>
          <a:p>
            <a:r>
              <a:rPr lang="en-GB" b="1" dirty="0" err="1">
                <a:solidFill>
                  <a:srgbClr val="8A4199"/>
                </a:solidFill>
              </a:rPr>
              <a:t>vaimsele</a:t>
            </a:r>
            <a:r>
              <a:rPr lang="en-GB" b="1" dirty="0">
                <a:solidFill>
                  <a:srgbClr val="8A4199"/>
                </a:solidFill>
              </a:rPr>
              <a:t> </a:t>
            </a:r>
            <a:r>
              <a:rPr lang="en-GB" b="1" dirty="0" err="1">
                <a:solidFill>
                  <a:srgbClr val="8A4199"/>
                </a:solidFill>
              </a:rPr>
              <a:t>tervisele</a:t>
            </a:r>
            <a:endParaRPr lang="en-GB" b="1" dirty="0">
              <a:solidFill>
                <a:srgbClr val="8A4199"/>
              </a:solidFill>
            </a:endParaRPr>
          </a:p>
        </p:txBody>
      </p:sp>
      <p:sp>
        <p:nvSpPr>
          <p:cNvPr id="9" name="TextBox 8">
            <a:extLst>
              <a:ext uri="{FF2B5EF4-FFF2-40B4-BE49-F238E27FC236}">
                <a16:creationId xmlns:a16="http://schemas.microsoft.com/office/drawing/2014/main" id="{75B90A2D-2A70-0AF8-A873-421A6489BC27}"/>
              </a:ext>
            </a:extLst>
          </p:cNvPr>
          <p:cNvSpPr txBox="1"/>
          <p:nvPr/>
        </p:nvSpPr>
        <p:spPr>
          <a:xfrm>
            <a:off x="5937817" y="6449488"/>
            <a:ext cx="5764397" cy="230832"/>
          </a:xfrm>
          <a:prstGeom prst="rect">
            <a:avLst/>
          </a:prstGeom>
          <a:noFill/>
        </p:spPr>
        <p:txBody>
          <a:bodyPr wrap="square">
            <a:spAutoFit/>
          </a:bodyPr>
          <a:lstStyle/>
          <a:p>
            <a:r>
              <a:rPr lang="en-GB" sz="900" dirty="0">
                <a:solidFill>
                  <a:srgbClr val="595959"/>
                </a:solidFill>
              </a:rPr>
              <a:t> https://www.peoplemanagement.co.uk/voices/comment/employees-encouraged-switch-off-from-technology#gref</a:t>
            </a:r>
          </a:p>
        </p:txBody>
      </p:sp>
    </p:spTree>
    <p:extLst>
      <p:ext uri="{BB962C8B-B14F-4D97-AF65-F5344CB8AC3E}">
        <p14:creationId xmlns:p14="http://schemas.microsoft.com/office/powerpoint/2010/main" val="173262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B53EE0-61E2-49D6-4366-44A8E261938B}"/>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en-GB" dirty="0" err="1"/>
              <a:t>Õigus</a:t>
            </a:r>
            <a:r>
              <a:rPr lang="en-GB" dirty="0"/>
              <a:t> </a:t>
            </a:r>
            <a:r>
              <a:rPr lang="en-GB" dirty="0" err="1" smtClean="0"/>
              <a:t>mitte</a:t>
            </a:r>
            <a:r>
              <a:rPr lang="en-GB" dirty="0" smtClean="0"/>
              <a:t> </a:t>
            </a:r>
            <a:r>
              <a:rPr lang="en-GB" dirty="0" err="1" smtClean="0"/>
              <a:t>saadaval</a:t>
            </a:r>
            <a:r>
              <a:rPr lang="en-GB" dirty="0" smtClean="0"/>
              <a:t> olla </a:t>
            </a:r>
            <a:r>
              <a:rPr lang="en-GB" dirty="0" err="1" smtClean="0"/>
              <a:t>pärast</a:t>
            </a:r>
            <a:r>
              <a:rPr lang="en-GB" dirty="0" smtClean="0"/>
              <a:t> </a:t>
            </a:r>
            <a:r>
              <a:rPr lang="en-GB" dirty="0" err="1" smtClean="0"/>
              <a:t>tööaega</a:t>
            </a:r>
            <a:r>
              <a:rPr lang="en-GB" dirty="0" smtClean="0"/>
              <a:t> </a:t>
            </a:r>
            <a:r>
              <a:rPr lang="en-GB" dirty="0" err="1"/>
              <a:t>võib</a:t>
            </a:r>
            <a:r>
              <a:rPr lang="en-GB" dirty="0"/>
              <a:t> </a:t>
            </a:r>
            <a:r>
              <a:rPr lang="en-GB" dirty="0" err="1"/>
              <a:t>tunduda</a:t>
            </a:r>
            <a:r>
              <a:rPr lang="en-GB" dirty="0"/>
              <a:t> </a:t>
            </a:r>
            <a:r>
              <a:rPr lang="en-GB" dirty="0" err="1"/>
              <a:t>iseenesestmõistetavana</a:t>
            </a:r>
            <a:r>
              <a:rPr lang="en-GB" dirty="0"/>
              <a:t>, </a:t>
            </a:r>
            <a:r>
              <a:rPr lang="en-GB" dirty="0" err="1"/>
              <a:t>kuid</a:t>
            </a:r>
            <a:r>
              <a:rPr lang="en-GB" dirty="0"/>
              <a:t> </a:t>
            </a:r>
            <a:r>
              <a:rPr lang="en-GB" dirty="0" err="1"/>
              <a:t>alles</a:t>
            </a:r>
            <a:r>
              <a:rPr lang="en-GB" dirty="0"/>
              <a:t> </a:t>
            </a:r>
            <a:r>
              <a:rPr lang="en-GB" dirty="0" err="1"/>
              <a:t>hiljuti</a:t>
            </a:r>
            <a:r>
              <a:rPr lang="en-GB" dirty="0"/>
              <a:t> on see </a:t>
            </a:r>
            <a:r>
              <a:rPr lang="en-GB" dirty="0" err="1"/>
              <a:t>saanud</a:t>
            </a:r>
            <a:r>
              <a:rPr lang="en-GB" dirty="0"/>
              <a:t> </a:t>
            </a:r>
            <a:r>
              <a:rPr lang="en-GB" dirty="0" err="1"/>
              <a:t>ametliku</a:t>
            </a:r>
            <a:r>
              <a:rPr lang="en-GB" dirty="0"/>
              <a:t> </a:t>
            </a:r>
            <a:r>
              <a:rPr lang="en-GB" dirty="0" err="1"/>
              <a:t>õigusliku</a:t>
            </a:r>
            <a:r>
              <a:rPr lang="en-GB" dirty="0"/>
              <a:t> </a:t>
            </a:r>
            <a:r>
              <a:rPr lang="en-GB" dirty="0" err="1"/>
              <a:t>raamistiku</a:t>
            </a:r>
            <a:r>
              <a:rPr lang="en-GB" dirty="0"/>
              <a:t>, </a:t>
            </a:r>
            <a:r>
              <a:rPr lang="en-GB" dirty="0" err="1"/>
              <a:t>kuigi</a:t>
            </a:r>
            <a:r>
              <a:rPr lang="en-GB" dirty="0"/>
              <a:t> </a:t>
            </a:r>
            <a:r>
              <a:rPr lang="en-GB" dirty="0" err="1"/>
              <a:t>selle</a:t>
            </a:r>
            <a:r>
              <a:rPr lang="en-GB" dirty="0"/>
              <a:t> </a:t>
            </a:r>
            <a:r>
              <a:rPr lang="en-GB" dirty="0" err="1"/>
              <a:t>kohta</a:t>
            </a:r>
            <a:r>
              <a:rPr lang="en-GB" dirty="0"/>
              <a:t> on </a:t>
            </a:r>
            <a:r>
              <a:rPr lang="en-GB" dirty="0" err="1"/>
              <a:t>tehtud</a:t>
            </a:r>
            <a:r>
              <a:rPr lang="en-GB" dirty="0"/>
              <a:t> </a:t>
            </a:r>
            <a:r>
              <a:rPr lang="en-GB" dirty="0" err="1"/>
              <a:t>ettepanek</a:t>
            </a:r>
            <a:r>
              <a:rPr lang="en-GB" dirty="0"/>
              <a:t>. </a:t>
            </a:r>
            <a:r>
              <a:rPr lang="en-GB" dirty="0" err="1"/>
              <a:t>Kui</a:t>
            </a:r>
            <a:r>
              <a:rPr lang="en-GB" dirty="0"/>
              <a:t> </a:t>
            </a:r>
            <a:r>
              <a:rPr lang="en-GB" dirty="0" err="1"/>
              <a:t>ELi</a:t>
            </a:r>
            <a:r>
              <a:rPr lang="en-GB" dirty="0"/>
              <a:t> </a:t>
            </a:r>
            <a:r>
              <a:rPr lang="en-GB" dirty="0" err="1"/>
              <a:t>parlament</a:t>
            </a:r>
            <a:r>
              <a:rPr lang="en-GB" dirty="0"/>
              <a:t> </a:t>
            </a:r>
            <a:r>
              <a:rPr lang="en-GB" dirty="0" err="1"/>
              <a:t>paneb</a:t>
            </a:r>
            <a:r>
              <a:rPr lang="en-GB" dirty="0"/>
              <a:t> </a:t>
            </a:r>
            <a:r>
              <a:rPr lang="en-GB" dirty="0" err="1"/>
              <a:t>paika</a:t>
            </a:r>
            <a:r>
              <a:rPr lang="en-GB" dirty="0"/>
              <a:t> </a:t>
            </a:r>
            <a:r>
              <a:rPr lang="en-GB" dirty="0" err="1"/>
              <a:t>töötajate</a:t>
            </a:r>
            <a:r>
              <a:rPr lang="en-GB" dirty="0"/>
              <a:t> </a:t>
            </a:r>
            <a:r>
              <a:rPr lang="en-GB" dirty="0" err="1" smtClean="0"/>
              <a:t>väljalülitamise</a:t>
            </a:r>
            <a:r>
              <a:rPr lang="en-GB" dirty="0" smtClean="0"/>
              <a:t> </a:t>
            </a:r>
            <a:r>
              <a:rPr lang="en-GB" dirty="0" err="1"/>
              <a:t>loa</a:t>
            </a:r>
            <a:r>
              <a:rPr lang="en-GB" dirty="0"/>
              <a:t>, </a:t>
            </a:r>
            <a:r>
              <a:rPr lang="en-GB" dirty="0" err="1"/>
              <a:t>tähendab</a:t>
            </a:r>
            <a:r>
              <a:rPr lang="en-GB" dirty="0"/>
              <a:t> see </a:t>
            </a:r>
            <a:r>
              <a:rPr lang="en-GB" dirty="0" err="1"/>
              <a:t>ettevõtete</a:t>
            </a:r>
            <a:r>
              <a:rPr lang="en-GB" dirty="0"/>
              <a:t> </a:t>
            </a:r>
            <a:r>
              <a:rPr lang="en-GB" dirty="0" err="1"/>
              <a:t>jaoks</a:t>
            </a:r>
            <a:r>
              <a:rPr lang="en-GB" dirty="0"/>
              <a:t> </a:t>
            </a:r>
            <a:r>
              <a:rPr lang="en-GB" dirty="0" err="1"/>
              <a:t>uusi</a:t>
            </a:r>
            <a:r>
              <a:rPr lang="en-GB" dirty="0"/>
              <a:t> </a:t>
            </a:r>
            <a:r>
              <a:rPr lang="en-GB" dirty="0" err="1"/>
              <a:t>kohustusi</a:t>
            </a:r>
            <a:r>
              <a:rPr lang="en-GB" dirty="0"/>
              <a:t>, </a:t>
            </a:r>
            <a:r>
              <a:rPr lang="en-GB" dirty="0" err="1"/>
              <a:t>mida</a:t>
            </a:r>
            <a:r>
              <a:rPr lang="en-GB" dirty="0"/>
              <a:t> </a:t>
            </a:r>
            <a:r>
              <a:rPr lang="en-GB" dirty="0" err="1"/>
              <a:t>nad</a:t>
            </a:r>
            <a:r>
              <a:rPr lang="en-GB" dirty="0"/>
              <a:t> </a:t>
            </a:r>
            <a:r>
              <a:rPr lang="en-GB" dirty="0" err="1"/>
              <a:t>peavad</a:t>
            </a:r>
            <a:r>
              <a:rPr lang="en-GB" dirty="0"/>
              <a:t> </a:t>
            </a:r>
            <a:r>
              <a:rPr lang="en-GB" dirty="0" err="1"/>
              <a:t>täitma</a:t>
            </a:r>
            <a:r>
              <a:rPr lang="en-GB" dirty="0" smtClean="0"/>
              <a:t>.</a:t>
            </a:r>
          </a:p>
          <a:p>
            <a:pPr marL="342900" indent="-342900">
              <a:buFont typeface="Arial" panose="020B0604020202020204" pitchFamily="34" charset="0"/>
              <a:buChar char="•"/>
            </a:pPr>
            <a:r>
              <a:rPr lang="en-GB" dirty="0" err="1"/>
              <a:t>K</a:t>
            </a:r>
            <a:r>
              <a:rPr lang="en-GB" dirty="0" err="1" smtClean="0"/>
              <a:t>liki</a:t>
            </a:r>
            <a:r>
              <a:rPr lang="en-GB" dirty="0" smtClean="0"/>
              <a:t> </a:t>
            </a:r>
            <a:r>
              <a:rPr lang="en-GB" dirty="0" err="1" smtClean="0"/>
              <a:t>linki</a:t>
            </a:r>
            <a:r>
              <a:rPr lang="en-GB" dirty="0" smtClean="0"/>
              <a:t> </a:t>
            </a:r>
            <a:r>
              <a:rPr lang="en-GB" dirty="0" err="1" smtClean="0"/>
              <a:t>pildil</a:t>
            </a:r>
            <a:r>
              <a:rPr lang="en-GB" dirty="0" smtClean="0"/>
              <a:t>, </a:t>
            </a:r>
            <a:r>
              <a:rPr lang="en-GB" dirty="0"/>
              <a:t>et </a:t>
            </a:r>
            <a:r>
              <a:rPr lang="en-GB" dirty="0" err="1" smtClean="0"/>
              <a:t>vaadata</a:t>
            </a:r>
            <a:r>
              <a:rPr lang="en-GB" dirty="0" smtClean="0"/>
              <a:t>, </a:t>
            </a:r>
            <a:r>
              <a:rPr lang="en-GB" dirty="0" err="1" smtClean="0"/>
              <a:t>kuidas</a:t>
            </a:r>
            <a:r>
              <a:rPr lang="en-GB" dirty="0" smtClean="0"/>
              <a:t> </a:t>
            </a:r>
            <a:r>
              <a:rPr lang="en-GB" dirty="0" err="1"/>
              <a:t>reguleerivad</a:t>
            </a:r>
            <a:r>
              <a:rPr lang="en-GB" dirty="0"/>
              <a:t> </a:t>
            </a:r>
            <a:r>
              <a:rPr lang="en-GB" dirty="0" err="1"/>
              <a:t>asutused</a:t>
            </a:r>
            <a:r>
              <a:rPr lang="en-GB" dirty="0"/>
              <a:t> </a:t>
            </a:r>
            <a:r>
              <a:rPr lang="en-GB" dirty="0" err="1"/>
              <a:t>töötavad</a:t>
            </a:r>
            <a:r>
              <a:rPr lang="en-GB" dirty="0"/>
              <a:t> </a:t>
            </a:r>
            <a:r>
              <a:rPr lang="en-GB" dirty="0" err="1"/>
              <a:t>selle</a:t>
            </a:r>
            <a:r>
              <a:rPr lang="en-GB" dirty="0"/>
              <a:t> </a:t>
            </a:r>
            <a:r>
              <a:rPr lang="en-GB" dirty="0" err="1" smtClean="0"/>
              <a:t>alati</a:t>
            </a:r>
            <a:r>
              <a:rPr lang="en-GB" dirty="0" smtClean="0"/>
              <a:t> </a:t>
            </a:r>
            <a:r>
              <a:rPr lang="en-GB" dirty="0" err="1" smtClean="0"/>
              <a:t>liinil</a:t>
            </a:r>
            <a:r>
              <a:rPr lang="en-GB" dirty="0" smtClean="0"/>
              <a:t> </a:t>
            </a:r>
            <a:r>
              <a:rPr lang="en-GB" dirty="0" err="1"/>
              <a:t>kultuuri</a:t>
            </a:r>
            <a:r>
              <a:rPr lang="en-GB" dirty="0"/>
              <a:t> </a:t>
            </a:r>
            <a:r>
              <a:rPr lang="en-GB" dirty="0" err="1"/>
              <a:t>väljalülitamiseks</a:t>
            </a:r>
            <a:r>
              <a:rPr lang="en-GB" dirty="0"/>
              <a:t>. </a:t>
            </a:r>
            <a:r>
              <a:rPr lang="en-GB" dirty="0" err="1"/>
              <a:t>Lugege</a:t>
            </a:r>
            <a:r>
              <a:rPr lang="en-GB" dirty="0"/>
              <a:t>, </a:t>
            </a:r>
            <a:r>
              <a:rPr lang="en-GB" dirty="0" err="1"/>
              <a:t>mis</a:t>
            </a:r>
            <a:r>
              <a:rPr lang="en-GB" dirty="0"/>
              <a:t> on juba </a:t>
            </a:r>
            <a:r>
              <a:rPr lang="en-GB" dirty="0" err="1"/>
              <a:t>olemas</a:t>
            </a:r>
            <a:r>
              <a:rPr lang="en-GB" dirty="0"/>
              <a:t>, </a:t>
            </a:r>
            <a:r>
              <a:rPr lang="en-GB" dirty="0" err="1"/>
              <a:t>mis</a:t>
            </a:r>
            <a:r>
              <a:rPr lang="en-GB" dirty="0"/>
              <a:t> on </a:t>
            </a:r>
            <a:r>
              <a:rPr lang="en-GB" dirty="0" err="1"/>
              <a:t>plaanis</a:t>
            </a:r>
            <a:r>
              <a:rPr lang="en-GB" dirty="0"/>
              <a:t> </a:t>
            </a:r>
            <a:r>
              <a:rPr lang="en-GB" dirty="0" err="1"/>
              <a:t>ja</a:t>
            </a:r>
            <a:r>
              <a:rPr lang="en-GB" dirty="0"/>
              <a:t> </a:t>
            </a:r>
            <a:r>
              <a:rPr lang="en-GB" dirty="0" err="1"/>
              <a:t>milliseid</a:t>
            </a:r>
            <a:r>
              <a:rPr lang="en-GB" dirty="0"/>
              <a:t> </a:t>
            </a:r>
            <a:r>
              <a:rPr lang="en-GB" dirty="0" err="1"/>
              <a:t>praktilisi</a:t>
            </a:r>
            <a:r>
              <a:rPr lang="en-GB" dirty="0"/>
              <a:t> </a:t>
            </a:r>
            <a:r>
              <a:rPr lang="en-GB" dirty="0" err="1"/>
              <a:t>samme</a:t>
            </a:r>
            <a:r>
              <a:rPr lang="en-GB" dirty="0"/>
              <a:t> </a:t>
            </a:r>
            <a:r>
              <a:rPr lang="en-GB" dirty="0" err="1"/>
              <a:t>saab</a:t>
            </a:r>
            <a:r>
              <a:rPr lang="en-GB" dirty="0"/>
              <a:t> </a:t>
            </a:r>
            <a:r>
              <a:rPr lang="en-GB" dirty="0" err="1"/>
              <a:t>teie</a:t>
            </a:r>
            <a:r>
              <a:rPr lang="en-GB" dirty="0"/>
              <a:t> </a:t>
            </a:r>
            <a:r>
              <a:rPr lang="en-GB" dirty="0" err="1"/>
              <a:t>ettevõte</a:t>
            </a:r>
            <a:r>
              <a:rPr lang="en-GB" dirty="0"/>
              <a:t> </a:t>
            </a:r>
            <a:r>
              <a:rPr lang="en-GB" dirty="0" err="1" smtClean="0"/>
              <a:t>teha</a:t>
            </a:r>
            <a:r>
              <a:rPr lang="en-GB" dirty="0" smtClean="0"/>
              <a:t>, </a:t>
            </a:r>
            <a:r>
              <a:rPr lang="en-GB" dirty="0"/>
              <a:t>et </a:t>
            </a:r>
            <a:r>
              <a:rPr lang="en-GB" dirty="0" err="1"/>
              <a:t>valmistuda</a:t>
            </a:r>
            <a:r>
              <a:rPr lang="en-GB" dirty="0" smtClean="0"/>
              <a:t>!</a:t>
            </a:r>
          </a:p>
          <a:p>
            <a:pPr marL="342900" indent="-342900">
              <a:buFont typeface="Arial" panose="020B0604020202020204" pitchFamily="34" charset="0"/>
              <a:buChar char="•"/>
            </a:pPr>
            <a:r>
              <a:rPr lang="en-GB" dirty="0" err="1" smtClean="0">
                <a:hlinkClick r:id="rId2"/>
              </a:rPr>
              <a:t>Kliki</a:t>
            </a:r>
            <a:r>
              <a:rPr lang="en-GB" dirty="0" smtClean="0">
                <a:hlinkClick r:id="rId2"/>
              </a:rPr>
              <a:t> </a:t>
            </a:r>
            <a:r>
              <a:rPr lang="en-GB" dirty="0" err="1" smtClean="0">
                <a:hlinkClick r:id="rId2"/>
              </a:rPr>
              <a:t>siia</a:t>
            </a:r>
            <a:endParaRPr lang="en-GB" dirty="0"/>
          </a:p>
        </p:txBody>
      </p:sp>
      <p:sp>
        <p:nvSpPr>
          <p:cNvPr id="4" name="Text Placeholder 3">
            <a:extLst>
              <a:ext uri="{FF2B5EF4-FFF2-40B4-BE49-F238E27FC236}">
                <a16:creationId xmlns:a16="http://schemas.microsoft.com/office/drawing/2014/main" id="{DF5760E0-551C-EEC5-679E-FFD549E45AFD}"/>
              </a:ext>
            </a:extLst>
          </p:cNvPr>
          <p:cNvSpPr>
            <a:spLocks noGrp="1"/>
          </p:cNvSpPr>
          <p:nvPr>
            <p:ph type="body" sz="quarter" idx="16"/>
          </p:nvPr>
        </p:nvSpPr>
        <p:spPr/>
        <p:txBody>
          <a:bodyPr/>
          <a:lstStyle/>
          <a:p>
            <a:r>
              <a:rPr lang="en-GB" dirty="0" err="1" smtClean="0"/>
              <a:t>Õigus</a:t>
            </a:r>
            <a:r>
              <a:rPr lang="en-GB" dirty="0" smtClean="0"/>
              <a:t> </a:t>
            </a:r>
            <a:r>
              <a:rPr lang="en-GB" dirty="0" err="1" smtClean="0"/>
              <a:t>välja</a:t>
            </a:r>
            <a:r>
              <a:rPr lang="en-GB" dirty="0" smtClean="0"/>
              <a:t> </a:t>
            </a:r>
            <a:r>
              <a:rPr lang="en-GB" dirty="0" err="1" smtClean="0"/>
              <a:t>lülituda</a:t>
            </a:r>
            <a:endParaRPr lang="en-GB" dirty="0"/>
          </a:p>
          <a:p>
            <a:endParaRPr lang="en-GB" dirty="0"/>
          </a:p>
        </p:txBody>
      </p:sp>
      <p:pic>
        <p:nvPicPr>
          <p:cNvPr id="5" name="Picture Placeholder 4">
            <a:hlinkClick r:id="rId2"/>
            <a:extLst>
              <a:ext uri="{FF2B5EF4-FFF2-40B4-BE49-F238E27FC236}">
                <a16:creationId xmlns:a16="http://schemas.microsoft.com/office/drawing/2014/main" id="{590C5F83-A2A7-85A6-BE1E-2327EEC5F593}"/>
              </a:ext>
            </a:extLst>
          </p:cNvPr>
          <p:cNvPicPr>
            <a:picLocks noGrp="1" noChangeAspect="1"/>
          </p:cNvPicPr>
          <p:nvPr>
            <p:ph type="pic" sz="quarter" idx="10"/>
          </p:nvPr>
        </p:nvPicPr>
        <p:blipFill rotWithShape="1">
          <a:blip r:embed="rId3"/>
          <a:srcRect l="1014" t="-963" r="58107" b="-678"/>
          <a:stretch/>
        </p:blipFill>
        <p:spPr>
          <a:xfrm>
            <a:off x="8801099" y="1208088"/>
            <a:ext cx="2339651" cy="3978275"/>
          </a:xfrm>
          <a:prstGeom prst="rect">
            <a:avLst/>
          </a:prstGeom>
        </p:spPr>
      </p:pic>
      <p:sp>
        <p:nvSpPr>
          <p:cNvPr id="6" name="Text Placeholder 2">
            <a:extLst>
              <a:ext uri="{FF2B5EF4-FFF2-40B4-BE49-F238E27FC236}">
                <a16:creationId xmlns:a16="http://schemas.microsoft.com/office/drawing/2014/main" id="{0A7BAD07-C942-547D-38B8-1E0E1A594387}"/>
              </a:ext>
            </a:extLst>
          </p:cNvPr>
          <p:cNvSpPr txBox="1">
            <a:spLocks/>
          </p:cNvSpPr>
          <p:nvPr/>
        </p:nvSpPr>
        <p:spPr>
          <a:xfrm>
            <a:off x="1367161" y="5186364"/>
            <a:ext cx="4767309" cy="84157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4500" b="1" dirty="0">
              <a:solidFill>
                <a:srgbClr val="8A4199"/>
              </a:solidFill>
            </a:endParaRPr>
          </a:p>
        </p:txBody>
      </p:sp>
    </p:spTree>
    <p:extLst>
      <p:ext uri="{BB962C8B-B14F-4D97-AF65-F5344CB8AC3E}">
        <p14:creationId xmlns:p14="http://schemas.microsoft.com/office/powerpoint/2010/main" val="1626930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CC739-8A82-4CD4-270E-D2E24B52C8A2}"/>
              </a:ext>
            </a:extLst>
          </p:cNvPr>
          <p:cNvSpPr>
            <a:spLocks noGrp="1"/>
          </p:cNvSpPr>
          <p:nvPr>
            <p:ph type="body" sz="quarter" idx="18"/>
          </p:nvPr>
        </p:nvSpPr>
        <p:spPr/>
        <p:txBody>
          <a:bodyPr/>
          <a:lstStyle/>
          <a:p>
            <a:pPr marL="342900" indent="-342900">
              <a:buFont typeface="Arial" panose="020B0604020202020204" pitchFamily="34" charset="0"/>
              <a:buChar char="•"/>
            </a:pPr>
            <a:r>
              <a:rPr lang="en-GB" dirty="0" err="1"/>
              <a:t>Kas</a:t>
            </a:r>
            <a:r>
              <a:rPr lang="en-GB" dirty="0"/>
              <a:t> </a:t>
            </a:r>
            <a:r>
              <a:rPr lang="en-GB" dirty="0" err="1" smtClean="0"/>
              <a:t>ülemus</a:t>
            </a:r>
            <a:r>
              <a:rPr lang="en-GB" dirty="0" smtClean="0"/>
              <a:t> </a:t>
            </a:r>
            <a:r>
              <a:rPr lang="en-GB" dirty="0" err="1"/>
              <a:t>saadab</a:t>
            </a:r>
            <a:r>
              <a:rPr lang="en-GB" dirty="0"/>
              <a:t> </a:t>
            </a:r>
            <a:r>
              <a:rPr lang="en-GB" dirty="0" err="1"/>
              <a:t>teile</a:t>
            </a:r>
            <a:r>
              <a:rPr lang="en-GB" dirty="0"/>
              <a:t> </a:t>
            </a:r>
            <a:r>
              <a:rPr lang="en-GB" dirty="0" err="1" smtClean="0"/>
              <a:t>pärast</a:t>
            </a:r>
            <a:r>
              <a:rPr lang="en-GB" dirty="0" smtClean="0"/>
              <a:t> </a:t>
            </a:r>
            <a:r>
              <a:rPr lang="en-GB" dirty="0" err="1"/>
              <a:t>vahetuse</a:t>
            </a:r>
            <a:r>
              <a:rPr lang="en-GB" dirty="0"/>
              <a:t> </a:t>
            </a:r>
            <a:r>
              <a:rPr lang="en-GB" dirty="0" err="1"/>
              <a:t>lõppu</a:t>
            </a:r>
            <a:r>
              <a:rPr lang="en-GB" dirty="0"/>
              <a:t> </a:t>
            </a:r>
            <a:r>
              <a:rPr lang="en-GB" dirty="0" err="1"/>
              <a:t>tekstisõnumeid</a:t>
            </a:r>
            <a:r>
              <a:rPr lang="en-GB" dirty="0"/>
              <a:t>? </a:t>
            </a:r>
            <a:r>
              <a:rPr lang="en-GB" dirty="0" err="1"/>
              <a:t>Portugalis</a:t>
            </a:r>
            <a:r>
              <a:rPr lang="en-GB" dirty="0"/>
              <a:t> </a:t>
            </a:r>
            <a:r>
              <a:rPr lang="en-GB" dirty="0" err="1"/>
              <a:t>võite</a:t>
            </a:r>
            <a:r>
              <a:rPr lang="en-GB" dirty="0"/>
              <a:t> </a:t>
            </a:r>
            <a:r>
              <a:rPr lang="en-GB" dirty="0" err="1"/>
              <a:t>nüüd</a:t>
            </a:r>
            <a:r>
              <a:rPr lang="en-GB" dirty="0"/>
              <a:t> </a:t>
            </a:r>
            <a:r>
              <a:rPr lang="en-GB" dirty="0" err="1"/>
              <a:t>selle</a:t>
            </a:r>
            <a:r>
              <a:rPr lang="en-GB" dirty="0"/>
              <a:t> </a:t>
            </a:r>
            <a:r>
              <a:rPr lang="en-GB" dirty="0" err="1"/>
              <a:t>eest</a:t>
            </a:r>
            <a:r>
              <a:rPr lang="en-GB" dirty="0"/>
              <a:t> </a:t>
            </a:r>
            <a:r>
              <a:rPr lang="en-GB" dirty="0" err="1"/>
              <a:t>teda</a:t>
            </a:r>
            <a:r>
              <a:rPr lang="en-GB" dirty="0"/>
              <a:t> </a:t>
            </a:r>
            <a:r>
              <a:rPr lang="en-GB" dirty="0" err="1"/>
              <a:t>kohtusse</a:t>
            </a:r>
            <a:r>
              <a:rPr lang="en-GB" dirty="0"/>
              <a:t> </a:t>
            </a:r>
            <a:r>
              <a:rPr lang="en-GB" dirty="0" err="1"/>
              <a:t>kaevata</a:t>
            </a:r>
            <a:r>
              <a:rPr lang="en-GB" dirty="0"/>
              <a:t>. </a:t>
            </a:r>
            <a:r>
              <a:rPr lang="en-GB" dirty="0" err="1"/>
              <a:t>Portugalis</a:t>
            </a:r>
            <a:r>
              <a:rPr lang="en-GB" dirty="0"/>
              <a:t> on </a:t>
            </a:r>
            <a:r>
              <a:rPr lang="en-GB" dirty="0" err="1"/>
              <a:t>vastu</a:t>
            </a:r>
            <a:r>
              <a:rPr lang="en-GB" dirty="0"/>
              <a:t> </a:t>
            </a:r>
            <a:r>
              <a:rPr lang="en-GB" dirty="0" err="1"/>
              <a:t>võetud</a:t>
            </a:r>
            <a:r>
              <a:rPr lang="en-GB" dirty="0"/>
              <a:t> </a:t>
            </a:r>
            <a:r>
              <a:rPr lang="en-GB" dirty="0" err="1"/>
              <a:t>seadus</a:t>
            </a:r>
            <a:r>
              <a:rPr lang="en-GB" dirty="0"/>
              <a:t>, </a:t>
            </a:r>
            <a:r>
              <a:rPr lang="en-GB" dirty="0" err="1"/>
              <a:t>mis</a:t>
            </a:r>
            <a:r>
              <a:rPr lang="en-GB" dirty="0"/>
              <a:t> </a:t>
            </a:r>
            <a:r>
              <a:rPr lang="en-GB" dirty="0" err="1"/>
              <a:t>keelab</a:t>
            </a:r>
            <a:r>
              <a:rPr lang="en-GB" dirty="0"/>
              <a:t> </a:t>
            </a:r>
            <a:r>
              <a:rPr lang="en-GB" dirty="0" err="1"/>
              <a:t>ülemustel</a:t>
            </a:r>
            <a:r>
              <a:rPr lang="en-GB" dirty="0"/>
              <a:t> </a:t>
            </a:r>
            <a:r>
              <a:rPr lang="en-GB" dirty="0" err="1"/>
              <a:t>kontakteeruda</a:t>
            </a:r>
            <a:r>
              <a:rPr lang="en-GB" dirty="0"/>
              <a:t> </a:t>
            </a:r>
            <a:r>
              <a:rPr lang="en-GB" dirty="0" err="1"/>
              <a:t>töötajatega</a:t>
            </a:r>
            <a:r>
              <a:rPr lang="en-GB" dirty="0"/>
              <a:t> </a:t>
            </a:r>
            <a:r>
              <a:rPr lang="en-GB" dirty="0" err="1"/>
              <a:t>pärast</a:t>
            </a:r>
            <a:r>
              <a:rPr lang="en-GB" dirty="0"/>
              <a:t> </a:t>
            </a:r>
            <a:r>
              <a:rPr lang="en-GB" dirty="0" err="1" smtClean="0"/>
              <a:t>tööaega</a:t>
            </a:r>
            <a:r>
              <a:rPr lang="en-GB" dirty="0" smtClean="0"/>
              <a:t>. </a:t>
            </a:r>
            <a:r>
              <a:rPr lang="en-GB" dirty="0" err="1"/>
              <a:t>Millistes</a:t>
            </a:r>
            <a:r>
              <a:rPr lang="en-GB" dirty="0"/>
              <a:t> </a:t>
            </a:r>
            <a:r>
              <a:rPr lang="en-GB" dirty="0" err="1"/>
              <a:t>teistes</a:t>
            </a:r>
            <a:r>
              <a:rPr lang="en-GB" dirty="0"/>
              <a:t> </a:t>
            </a:r>
            <a:r>
              <a:rPr lang="en-GB" dirty="0" err="1"/>
              <a:t>riikides</a:t>
            </a:r>
            <a:r>
              <a:rPr lang="en-GB" dirty="0"/>
              <a:t> on </a:t>
            </a:r>
            <a:r>
              <a:rPr lang="en-GB" dirty="0" err="1" smtClean="0"/>
              <a:t>selline</a:t>
            </a:r>
            <a:r>
              <a:rPr lang="en-GB" dirty="0" smtClean="0"/>
              <a:t> </a:t>
            </a:r>
            <a:r>
              <a:rPr lang="en-GB" dirty="0" err="1" smtClean="0"/>
              <a:t>või</a:t>
            </a:r>
            <a:r>
              <a:rPr lang="en-GB" dirty="0" smtClean="0"/>
              <a:t> </a:t>
            </a:r>
            <a:r>
              <a:rPr lang="en-GB" dirty="0" err="1" smtClean="0"/>
              <a:t>sarnane</a:t>
            </a:r>
            <a:r>
              <a:rPr lang="en-GB" dirty="0" smtClean="0"/>
              <a:t> </a:t>
            </a:r>
            <a:r>
              <a:rPr lang="en-GB" dirty="0" err="1" smtClean="0"/>
              <a:t>seadus</a:t>
            </a:r>
            <a:r>
              <a:rPr lang="en-GB" dirty="0" smtClean="0"/>
              <a:t>, </a:t>
            </a:r>
            <a:r>
              <a:rPr lang="en-GB" dirty="0" err="1"/>
              <a:t>mis</a:t>
            </a:r>
            <a:r>
              <a:rPr lang="en-GB" dirty="0"/>
              <a:t> </a:t>
            </a:r>
            <a:r>
              <a:rPr lang="en-GB" dirty="0" err="1" smtClean="0"/>
              <a:t>aitaks</a:t>
            </a:r>
            <a:r>
              <a:rPr lang="en-GB" dirty="0" smtClean="0"/>
              <a:t> </a:t>
            </a:r>
            <a:r>
              <a:rPr lang="en-GB" dirty="0" err="1"/>
              <a:t>töötajatel</a:t>
            </a:r>
            <a:r>
              <a:rPr lang="en-GB" dirty="0"/>
              <a:t> </a:t>
            </a:r>
            <a:r>
              <a:rPr lang="en-GB" dirty="0" err="1" smtClean="0"/>
              <a:t>välja</a:t>
            </a:r>
            <a:r>
              <a:rPr lang="en-GB" dirty="0" smtClean="0"/>
              <a:t> </a:t>
            </a:r>
            <a:r>
              <a:rPr lang="en-GB" dirty="0" err="1" smtClean="0"/>
              <a:t>lülituda</a:t>
            </a:r>
            <a:r>
              <a:rPr lang="en-GB" dirty="0" smtClean="0"/>
              <a:t>? </a:t>
            </a:r>
            <a:r>
              <a:rPr lang="en-GB" dirty="0" err="1">
                <a:hlinkClick r:id="rId2"/>
              </a:rPr>
              <a:t>Palki</a:t>
            </a:r>
            <a:r>
              <a:rPr lang="en-GB" dirty="0">
                <a:hlinkClick r:id="rId2"/>
              </a:rPr>
              <a:t> Sharma </a:t>
            </a:r>
            <a:r>
              <a:rPr lang="en-GB" dirty="0" err="1" smtClean="0">
                <a:hlinkClick r:id="rId2"/>
              </a:rPr>
              <a:t>annab</a:t>
            </a:r>
            <a:r>
              <a:rPr lang="en-GB" dirty="0" smtClean="0">
                <a:hlinkClick r:id="rId2"/>
              </a:rPr>
              <a:t> </a:t>
            </a:r>
            <a:r>
              <a:rPr lang="en-GB" dirty="0" err="1" smtClean="0">
                <a:hlinkClick r:id="rId2"/>
              </a:rPr>
              <a:t>aru</a:t>
            </a:r>
            <a:r>
              <a:rPr lang="en-GB" dirty="0" smtClean="0">
                <a:hlinkClick r:id="rId2"/>
              </a:rPr>
              <a:t>.</a:t>
            </a:r>
            <a:endParaRPr lang="en-GB" dirty="0" smtClean="0"/>
          </a:p>
          <a:p>
            <a:pPr marL="342900" indent="-342900">
              <a:buFont typeface="Arial" panose="020B0604020202020204" pitchFamily="34" charset="0"/>
              <a:buChar char="•"/>
            </a:pPr>
            <a:r>
              <a:rPr lang="en-GB" dirty="0" err="1" smtClean="0">
                <a:hlinkClick r:id="rId3"/>
              </a:rPr>
              <a:t>Loe</a:t>
            </a:r>
            <a:r>
              <a:rPr lang="en-GB" dirty="0" smtClean="0">
                <a:hlinkClick r:id="rId3"/>
              </a:rPr>
              <a:t> </a:t>
            </a:r>
            <a:r>
              <a:rPr lang="en-GB" dirty="0" err="1" smtClean="0">
                <a:hlinkClick r:id="rId3"/>
              </a:rPr>
              <a:t>lisaks</a:t>
            </a:r>
            <a:endParaRPr lang="en-GB" dirty="0"/>
          </a:p>
        </p:txBody>
      </p:sp>
      <p:sp>
        <p:nvSpPr>
          <p:cNvPr id="3" name="Text Placeholder 2">
            <a:extLst>
              <a:ext uri="{FF2B5EF4-FFF2-40B4-BE49-F238E27FC236}">
                <a16:creationId xmlns:a16="http://schemas.microsoft.com/office/drawing/2014/main" id="{F63317C1-6FC5-2841-F12D-447964906041}"/>
              </a:ext>
            </a:extLst>
          </p:cNvPr>
          <p:cNvSpPr>
            <a:spLocks noGrp="1"/>
          </p:cNvSpPr>
          <p:nvPr>
            <p:ph type="body" sz="quarter" idx="16"/>
          </p:nvPr>
        </p:nvSpPr>
        <p:spPr/>
        <p:txBody>
          <a:bodyPr/>
          <a:lstStyle/>
          <a:p>
            <a:r>
              <a:rPr lang="en-GB" dirty="0" err="1" smtClean="0"/>
              <a:t>Vaata</a:t>
            </a:r>
            <a:r>
              <a:rPr lang="en-GB" dirty="0" smtClean="0"/>
              <a:t> </a:t>
            </a:r>
            <a:r>
              <a:rPr lang="en-GB" dirty="0" err="1" smtClean="0"/>
              <a:t>ja</a:t>
            </a:r>
            <a:r>
              <a:rPr lang="en-GB" dirty="0" smtClean="0"/>
              <a:t> </a:t>
            </a:r>
            <a:r>
              <a:rPr lang="en-GB" dirty="0" err="1" smtClean="0"/>
              <a:t>loe</a:t>
            </a:r>
            <a:r>
              <a:rPr lang="en-GB" dirty="0" smtClean="0"/>
              <a:t> </a:t>
            </a:r>
            <a:r>
              <a:rPr lang="en-GB" dirty="0" err="1" smtClean="0"/>
              <a:t>lisaks</a:t>
            </a:r>
            <a:endParaRPr lang="en-GB" dirty="0"/>
          </a:p>
        </p:txBody>
      </p:sp>
      <p:pic>
        <p:nvPicPr>
          <p:cNvPr id="5" name="Picture Placeholder 4">
            <a:hlinkClick r:id="rId2"/>
            <a:extLst>
              <a:ext uri="{FF2B5EF4-FFF2-40B4-BE49-F238E27FC236}">
                <a16:creationId xmlns:a16="http://schemas.microsoft.com/office/drawing/2014/main" id="{3416ADF3-C7CB-6174-051A-190FC99BC705}"/>
              </a:ext>
            </a:extLst>
          </p:cNvPr>
          <p:cNvPicPr>
            <a:picLocks noGrp="1" noChangeAspect="1"/>
          </p:cNvPicPr>
          <p:nvPr>
            <p:ph type="pic" sz="quarter" idx="10"/>
          </p:nvPr>
        </p:nvPicPr>
        <p:blipFill>
          <a:blip r:embed="rId4"/>
          <a:srcRect l="6295" r="6295"/>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83722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B3CB0-1A3C-378B-3C20-52D6C0DD0A8F}"/>
              </a:ext>
            </a:extLst>
          </p:cNvPr>
          <p:cNvSpPr>
            <a:spLocks noGrp="1"/>
          </p:cNvSpPr>
          <p:nvPr>
            <p:ph type="body" sz="quarter" idx="18"/>
          </p:nvPr>
        </p:nvSpPr>
        <p:spPr>
          <a:xfrm>
            <a:off x="335877" y="1439989"/>
            <a:ext cx="7082192" cy="5257800"/>
          </a:xfrm>
        </p:spPr>
        <p:txBody>
          <a:bodyPr>
            <a:normAutofit/>
          </a:bodyPr>
          <a:lstStyle/>
          <a:p>
            <a:pPr marL="342900" indent="-342900">
              <a:buFont typeface="Arial" panose="020B0604020202020204" pitchFamily="34" charset="0"/>
              <a:buChar char="•"/>
            </a:pPr>
            <a:r>
              <a:rPr lang="en-GB" sz="1800" dirty="0" err="1">
                <a:latin typeface="Calibri" panose="020F0502020204030204" pitchFamily="34" charset="0"/>
                <a:cs typeface="Calibri" panose="020F0502020204030204" pitchFamily="34" charset="0"/>
              </a:rPr>
              <a:t>Vähetuntud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probleem</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mis</a:t>
            </a:r>
            <a:r>
              <a:rPr lang="en-GB" sz="1800" dirty="0">
                <a:latin typeface="Calibri" panose="020F0502020204030204" pitchFamily="34" charset="0"/>
                <a:cs typeface="Calibri" panose="020F0502020204030204" pitchFamily="34" charset="0"/>
              </a:rPr>
              <a:t> on </a:t>
            </a:r>
            <a:r>
              <a:rPr lang="en-GB" sz="1800" dirty="0" err="1">
                <a:latin typeface="Calibri" panose="020F0502020204030204" pitchFamily="34" charset="0"/>
                <a:cs typeface="Calibri" panose="020F0502020204030204" pitchFamily="34" charset="0"/>
              </a:rPr>
              <a:t>seotud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rohke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ekraanikasutusega</a:t>
            </a:r>
            <a:r>
              <a:rPr lang="en-GB" sz="1800" dirty="0">
                <a:latin typeface="Calibri" panose="020F0502020204030204" pitchFamily="34" charset="0"/>
                <a:cs typeface="Calibri" panose="020F0502020204030204" pitchFamily="34" charset="0"/>
              </a:rPr>
              <a:t>, on </a:t>
            </a:r>
            <a:r>
              <a:rPr lang="en-GB" sz="1800" dirty="0" err="1">
                <a:latin typeface="Calibri" panose="020F0502020204030204" pitchFamily="34" charset="0"/>
                <a:cs typeface="Calibri" panose="020F0502020204030204" pitchFamily="34" charset="0"/>
              </a:rPr>
              <a:t>füüsilisele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tervisele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tekitatud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kahju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nt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halb</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nägemine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lihasvalu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istumisest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tingitud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kehakaalu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suurenemine</a:t>
            </a:r>
            <a:r>
              <a:rPr lang="en-GB" sz="1800" dirty="0">
                <a:latin typeface="Calibri" panose="020F0502020204030204" pitchFamily="34" charset="0"/>
                <a:cs typeface="Calibri" panose="020F0502020204030204" pitchFamily="34" charset="0"/>
              </a:rPr>
              <a:t>. </a:t>
            </a:r>
            <a:endParaRPr lang="en-GB" sz="1800" dirty="0" smtClean="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1800" dirty="0" err="1" smtClean="0">
                <a:latin typeface="Calibri" panose="020F0502020204030204" pitchFamily="34" charset="0"/>
                <a:cs typeface="Calibri" panose="020F0502020204030204" pitchFamily="34" charset="0"/>
              </a:rPr>
              <a:t>Kaugtöö</a:t>
            </a:r>
            <a:r>
              <a:rPr lang="en-GB" sz="1800" dirty="0" smtClean="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kujutab</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endast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konkreetseid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tööohutuse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tervishoiu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riske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sealhulgas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temperatuur</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valgustus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müra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ning</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võimalikud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libastumised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komistamised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kukkumised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elektrijuhtmete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kaablite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tõttu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Ergonoomilised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probleemid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nagu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silmade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pingutamine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visuaalsete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kuvarite</a:t>
            </a:r>
            <a:r>
              <a:rPr lang="en-GB" sz="1800" dirty="0">
                <a:latin typeface="Calibri" panose="020F0502020204030204" pitchFamily="34" charset="0"/>
                <a:cs typeface="Calibri" panose="020F0502020204030204" pitchFamily="34" charset="0"/>
              </a:rPr>
              <a:t> (VDU) </a:t>
            </a:r>
            <a:r>
              <a:rPr lang="en-GB" sz="1800" dirty="0" err="1">
                <a:latin typeface="Calibri" panose="020F0502020204030204" pitchFamily="34" charset="0"/>
                <a:cs typeface="Calibri" panose="020F0502020204030204" pitchFamily="34" charset="0"/>
              </a:rPr>
              <a:t>kasutamisel</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pimestamine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pildivärinad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ebapiisav</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kontrast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ekraanil</a:t>
            </a:r>
            <a:r>
              <a:rPr lang="en-GB" sz="1800" dirty="0">
                <a:latin typeface="Calibri" panose="020F0502020204030204" pitchFamily="34" charset="0"/>
                <a:cs typeface="Calibri" panose="020F0502020204030204" pitchFamily="34" charset="0"/>
              </a:rPr>
              <a:t>, on </a:t>
            </a:r>
            <a:r>
              <a:rPr lang="en-GB" sz="1800" dirty="0" err="1">
                <a:latin typeface="Calibri" panose="020F0502020204030204" pitchFamily="34" charset="0"/>
                <a:cs typeface="Calibri" panose="020F0502020204030204" pitchFamily="34" charset="0"/>
              </a:rPr>
              <a:t>täiendavad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probleemid</a:t>
            </a:r>
            <a:r>
              <a:rPr lang="en-GB" sz="1800" dirty="0">
                <a:latin typeface="Calibri" panose="020F0502020204030204" pitchFamily="34" charset="0"/>
                <a:cs typeface="Calibri" panose="020F0502020204030204" pitchFamily="34" charset="0"/>
              </a:rPr>
              <a:t>. Kaela-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kõõlusvalu</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mis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võib</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põhjustada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korduvkoormusvigastusi</a:t>
            </a:r>
            <a:r>
              <a:rPr lang="en-GB" sz="1800" dirty="0">
                <a:latin typeface="Calibri" panose="020F0502020204030204" pitchFamily="34" charset="0"/>
                <a:cs typeface="Calibri" panose="020F0502020204030204" pitchFamily="34" charset="0"/>
              </a:rPr>
              <a:t> (RSI), </a:t>
            </a:r>
            <a:r>
              <a:rPr lang="en-GB" sz="1800" dirty="0" err="1">
                <a:latin typeface="Calibri" panose="020F0502020204030204" pitchFamily="34" charset="0"/>
                <a:cs typeface="Calibri" panose="020F0502020204030204" pitchFamily="34" charset="0"/>
              </a:rPr>
              <a:t>võib</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tuleneda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töökoha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sealhulgas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klaviatuuri</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töölaua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tooli</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ebaõigest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seadistamisest</a:t>
            </a:r>
            <a:r>
              <a:rPr lang="en-GB" sz="1800" dirty="0" smtClean="0">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GB" sz="1800" dirty="0" err="1" smtClean="0">
                <a:latin typeface="Calibri" panose="020F0502020204030204" pitchFamily="34" charset="0"/>
                <a:cs typeface="Calibri" panose="020F0502020204030204" pitchFamily="34" charset="0"/>
              </a:rPr>
              <a:t>Kui</a:t>
            </a:r>
            <a:r>
              <a:rPr lang="en-GB" sz="1800" dirty="0" smtClean="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kontoris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asuvaid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töökohti</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kontrollitakse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tavaliselt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ergonoomiliselt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siis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kodus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asuvaid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töökohti</a:t>
            </a:r>
            <a:r>
              <a:rPr lang="en-GB" sz="1800" dirty="0">
                <a:latin typeface="Calibri" panose="020F0502020204030204" pitchFamily="34" charset="0"/>
                <a:cs typeface="Calibri" panose="020F0502020204030204" pitchFamily="34" charset="0"/>
              </a:rPr>
              <a:t> on </a:t>
            </a:r>
            <a:r>
              <a:rPr lang="en-GB" sz="1800" dirty="0" err="1">
                <a:latin typeface="Calibri" panose="020F0502020204030204" pitchFamily="34" charset="0"/>
                <a:cs typeface="Calibri" panose="020F0502020204030204" pitchFamily="34" charset="0"/>
              </a:rPr>
              <a:t>tööandjal</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raskem</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regulaarselt</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kontrollida</a:t>
            </a:r>
            <a:r>
              <a:rPr lang="en-GB" sz="1800" dirty="0">
                <a:latin typeface="Calibri" panose="020F0502020204030204" pitchFamily="34" charset="0"/>
                <a:cs typeface="Calibri" panose="020F0502020204030204" pitchFamily="34" charset="0"/>
              </a:rPr>
              <a:t>. </a:t>
            </a:r>
            <a:r>
              <a:rPr lang="en-GB" sz="1800" dirty="0" err="1" smtClean="0">
                <a:latin typeface="Calibri" panose="020F0502020204030204" pitchFamily="34" charset="0"/>
                <a:cs typeface="Calibri" panose="020F0502020204030204" pitchFamily="34" charset="0"/>
              </a:rPr>
              <a:t>Selline</a:t>
            </a:r>
            <a:r>
              <a:rPr lang="en-GB" sz="1800" dirty="0" smtClean="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vähene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järelevalve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võib</a:t>
            </a:r>
            <a:r>
              <a:rPr lang="en-GB" sz="1800" dirty="0">
                <a:latin typeface="Calibri" panose="020F0502020204030204" pitchFamily="34" charset="0"/>
                <a:cs typeface="Calibri" panose="020F0502020204030204" pitchFamily="34" charset="0"/>
              </a:rPr>
              <a:t> </a:t>
            </a:r>
            <a:r>
              <a:rPr lang="en-GB" sz="1800" dirty="0" err="1" smtClean="0">
                <a:latin typeface="Calibri" panose="020F0502020204030204" pitchFamily="34" charset="0"/>
                <a:cs typeface="Calibri" panose="020F0502020204030204" pitchFamily="34" charset="0"/>
              </a:rPr>
              <a:t>tähendada</a:t>
            </a:r>
            <a:r>
              <a:rPr lang="en-GB" sz="1800" dirty="0" smtClean="0">
                <a:latin typeface="Calibri" panose="020F0502020204030204" pitchFamily="34" charset="0"/>
                <a:cs typeface="Calibri" panose="020F0502020204030204" pitchFamily="34" charset="0"/>
              </a:rPr>
              <a:t> </a:t>
            </a:r>
            <a:r>
              <a:rPr lang="en-GB" sz="1800" dirty="0" err="1" smtClean="0">
                <a:latin typeface="Calibri" panose="020F0502020204030204" pitchFamily="34" charset="0"/>
                <a:cs typeface="Calibri" panose="020F0502020204030204" pitchFamily="34" charset="0"/>
              </a:rPr>
              <a:t>seda</a:t>
            </a:r>
            <a:r>
              <a:rPr lang="en-GB" sz="1800" dirty="0" smtClean="0">
                <a:latin typeface="Calibri" panose="020F0502020204030204" pitchFamily="34" charset="0"/>
                <a:cs typeface="Calibri" panose="020F0502020204030204" pitchFamily="34" charset="0"/>
              </a:rPr>
              <a:t>, et </a:t>
            </a:r>
            <a:r>
              <a:rPr lang="en-GB" sz="1800" dirty="0" err="1" smtClean="0">
                <a:latin typeface="Calibri" panose="020F0502020204030204" pitchFamily="34" charset="0"/>
                <a:cs typeface="Calibri" panose="020F0502020204030204" pitchFamily="34" charset="0"/>
              </a:rPr>
              <a:t>töölaud</a:t>
            </a:r>
            <a:r>
              <a:rPr lang="en-GB" sz="1800" dirty="0" smtClean="0">
                <a:latin typeface="Calibri" panose="020F0502020204030204" pitchFamily="34" charset="0"/>
                <a:cs typeface="Calibri" panose="020F0502020204030204" pitchFamily="34" charset="0"/>
              </a:rPr>
              <a:t>, tool, </a:t>
            </a:r>
            <a:r>
              <a:rPr lang="en-GB" sz="1800" dirty="0" err="1" smtClean="0">
                <a:latin typeface="Calibri" panose="020F0502020204030204" pitchFamily="34" charset="0"/>
                <a:cs typeface="Calibri" panose="020F0502020204030204" pitchFamily="34" charset="0"/>
              </a:rPr>
              <a:t>ekraanid</a:t>
            </a:r>
            <a:r>
              <a:rPr lang="en-GB" sz="1800" dirty="0" smtClean="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smtClean="0">
                <a:latin typeface="Calibri" panose="020F0502020204030204" pitchFamily="34" charset="0"/>
                <a:cs typeface="Calibri" panose="020F0502020204030204" pitchFamily="34" charset="0"/>
              </a:rPr>
              <a:t>valgustus</a:t>
            </a:r>
            <a:r>
              <a:rPr lang="en-GB" sz="1800" dirty="0" smtClean="0">
                <a:latin typeface="Calibri" panose="020F0502020204030204" pitchFamily="34" charset="0"/>
                <a:cs typeface="Calibri" panose="020F0502020204030204" pitchFamily="34" charset="0"/>
              </a:rPr>
              <a:t> on </a:t>
            </a:r>
            <a:r>
              <a:rPr lang="en-GB" sz="1800" dirty="0" err="1" smtClean="0">
                <a:latin typeface="Calibri" panose="020F0502020204030204" pitchFamily="34" charset="0"/>
                <a:cs typeface="Calibri" panose="020F0502020204030204" pitchFamily="34" charset="0"/>
              </a:rPr>
              <a:t>pahasti</a:t>
            </a:r>
            <a:r>
              <a:rPr lang="en-GB" sz="1800" dirty="0" smtClean="0">
                <a:latin typeface="Calibri" panose="020F0502020204030204" pitchFamily="34" charset="0"/>
                <a:cs typeface="Calibri" panose="020F0502020204030204" pitchFamily="34" charset="0"/>
              </a:rPr>
              <a:t> </a:t>
            </a:r>
            <a:r>
              <a:rPr lang="en-GB" sz="1800" dirty="0" err="1" smtClean="0">
                <a:latin typeface="Calibri" panose="020F0502020204030204" pitchFamily="34" charset="0"/>
                <a:cs typeface="Calibri" panose="020F0502020204030204" pitchFamily="34" charset="0"/>
              </a:rPr>
              <a:t>paigutatud</a:t>
            </a:r>
            <a:r>
              <a:rPr lang="en-GB" sz="1800" dirty="0" smtClean="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mis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võib</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suurendada</a:t>
            </a:r>
            <a:r>
              <a:rPr lang="en-GB" sz="1800" dirty="0">
                <a:latin typeface="Calibri" panose="020F0502020204030204" pitchFamily="34" charset="0"/>
                <a:cs typeface="Calibri" panose="020F0502020204030204" pitchFamily="34" charset="0"/>
              </a:rPr>
              <a:t> </a:t>
            </a:r>
            <a:r>
              <a:rPr lang="en-GB" sz="1800" dirty="0" err="1" smtClean="0">
                <a:latin typeface="Calibri" panose="020F0502020204030204" pitchFamily="34" charset="0"/>
                <a:cs typeface="Calibri" panose="020F0502020204030204" pitchFamily="34" charset="0"/>
              </a:rPr>
              <a:t>töötaja</a:t>
            </a:r>
            <a:r>
              <a:rPr lang="en-GB" sz="1800" dirty="0" smtClean="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füüsilise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vigastuse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riski</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Näiteks</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köögilaua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ja</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tooli</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pikemaajaline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kasutamine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võib</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neid</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probleeme</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veelgi</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süvendada</a:t>
            </a:r>
            <a:r>
              <a:rPr lang="en-GB" sz="1800" dirty="0">
                <a:latin typeface="Calibri" panose="020F0502020204030204" pitchFamily="34" charset="0"/>
                <a:cs typeface="Calibri" panose="020F0502020204030204" pitchFamily="34" charset="0"/>
              </a:rPr>
              <a:t>.</a:t>
            </a:r>
            <a:endParaRPr lang="en-GB" sz="2400" dirty="0"/>
          </a:p>
        </p:txBody>
      </p:sp>
      <p:sp>
        <p:nvSpPr>
          <p:cNvPr id="3" name="Text Placeholder 2">
            <a:extLst>
              <a:ext uri="{FF2B5EF4-FFF2-40B4-BE49-F238E27FC236}">
                <a16:creationId xmlns:a16="http://schemas.microsoft.com/office/drawing/2014/main" id="{97B4D746-25A0-0D2C-8041-2346F4E1EDD4}"/>
              </a:ext>
            </a:extLst>
          </p:cNvPr>
          <p:cNvSpPr>
            <a:spLocks noGrp="1"/>
          </p:cNvSpPr>
          <p:nvPr>
            <p:ph type="body" sz="quarter" idx="16"/>
          </p:nvPr>
        </p:nvSpPr>
        <p:spPr>
          <a:xfrm>
            <a:off x="573809" y="287338"/>
            <a:ext cx="6289089" cy="1006116"/>
          </a:xfrm>
        </p:spPr>
        <p:txBody>
          <a:bodyPr>
            <a:normAutofit/>
          </a:bodyPr>
          <a:lstStyle/>
          <a:p>
            <a:r>
              <a:rPr lang="en-GB" sz="3200" dirty="0" err="1"/>
              <a:t>Digitaalse</a:t>
            </a:r>
            <a:r>
              <a:rPr lang="en-GB" sz="3200" dirty="0"/>
              <a:t> </a:t>
            </a:r>
            <a:r>
              <a:rPr lang="en-GB" sz="3200" dirty="0" err="1"/>
              <a:t>ülekoormuse</a:t>
            </a:r>
            <a:r>
              <a:rPr lang="en-GB" sz="3200" dirty="0"/>
              <a:t> </a:t>
            </a:r>
            <a:r>
              <a:rPr lang="en-GB" sz="3200" dirty="0" err="1"/>
              <a:t>tagajärjed</a:t>
            </a:r>
            <a:r>
              <a:rPr lang="en-GB" sz="3200" dirty="0"/>
              <a:t> </a:t>
            </a:r>
            <a:r>
              <a:rPr lang="en-GB" sz="3200" dirty="0" err="1"/>
              <a:t>füüsilisele</a:t>
            </a:r>
            <a:r>
              <a:rPr lang="en-GB" sz="3200" dirty="0"/>
              <a:t> </a:t>
            </a:r>
            <a:r>
              <a:rPr lang="en-GB" sz="3200" dirty="0" err="1"/>
              <a:t>tervisele</a:t>
            </a:r>
            <a:endParaRPr lang="en-GB" dirty="0"/>
          </a:p>
        </p:txBody>
      </p:sp>
      <p:pic>
        <p:nvPicPr>
          <p:cNvPr id="8" name="Picture Placeholder 7">
            <a:extLst>
              <a:ext uri="{FF2B5EF4-FFF2-40B4-BE49-F238E27FC236}">
                <a16:creationId xmlns:a16="http://schemas.microsoft.com/office/drawing/2014/main" id="{3BC19EDD-5C5A-47CC-1DC7-9D5374738F06}"/>
              </a:ext>
            </a:extLst>
          </p:cNvPr>
          <p:cNvPicPr>
            <a:picLocks noGrp="1" noChangeAspect="1"/>
          </p:cNvPicPr>
          <p:nvPr>
            <p:ph type="pic" sz="quarter" idx="15"/>
          </p:nvPr>
        </p:nvPicPr>
        <p:blipFill>
          <a:blip r:embed="rId2"/>
          <a:srcRect l="20130" r="20130"/>
          <a:stretch>
            <a:fillRect/>
          </a:stretch>
        </p:blipFill>
        <p:spPr>
          <a:xfrm>
            <a:off x="7810500" y="287338"/>
            <a:ext cx="4381500" cy="5348287"/>
          </a:xfrm>
        </p:spPr>
      </p:pic>
      <p:sp>
        <p:nvSpPr>
          <p:cNvPr id="6" name="TextBox 5">
            <a:extLst>
              <a:ext uri="{FF2B5EF4-FFF2-40B4-BE49-F238E27FC236}">
                <a16:creationId xmlns:a16="http://schemas.microsoft.com/office/drawing/2014/main" id="{C370377A-C7AE-3143-44A5-8746DBC8DF99}"/>
              </a:ext>
            </a:extLst>
          </p:cNvPr>
          <p:cNvSpPr txBox="1"/>
          <p:nvPr/>
        </p:nvSpPr>
        <p:spPr>
          <a:xfrm>
            <a:off x="7771880" y="5750777"/>
            <a:ext cx="3785896" cy="646331"/>
          </a:xfrm>
          <a:prstGeom prst="rect">
            <a:avLst/>
          </a:prstGeom>
          <a:noFill/>
        </p:spPr>
        <p:txBody>
          <a:bodyPr wrap="square">
            <a:spAutoFit/>
          </a:bodyPr>
          <a:lstStyle/>
          <a:p>
            <a:pPr>
              <a:buAutoNum type="arabicParenBoth"/>
            </a:pPr>
            <a:r>
              <a:rPr lang="en-GB" sz="900" dirty="0">
                <a:solidFill>
                  <a:srgbClr val="595959"/>
                </a:solidFill>
              </a:rPr>
              <a:t>European Agency for Safety and Health at Work “Teleworking during the COVID-19 pandemic: risks and prevention strategies”, Literature review, 2021</a:t>
            </a:r>
          </a:p>
          <a:p>
            <a:r>
              <a:rPr lang="en-GB" sz="900" dirty="0">
                <a:solidFill>
                  <a:srgbClr val="595959"/>
                </a:solidFill>
              </a:rPr>
              <a:t>(2) Harvard School of Public Health (2016). Smartphone, tablet use linked with obesity in teens; </a:t>
            </a:r>
            <a:r>
              <a:rPr lang="en-GB" sz="900" dirty="0">
                <a:solidFill>
                  <a:srgbClr val="595959"/>
                </a:solidFill>
                <a:hlinkClick r:id="rId3">
                  <a:extLst>
                    <a:ext uri="{A12FA001-AC4F-418D-AE19-62706E023703}">
                      <ahyp:hlinkClr xmlns:ahyp="http://schemas.microsoft.com/office/drawing/2018/hyperlinkcolor" xmlns="" val="tx"/>
                    </a:ext>
                  </a:extLst>
                </a:hlinkClick>
              </a:rPr>
              <a:t>https://bit.ly/2Bh4ko7</a:t>
            </a:r>
            <a:r>
              <a:rPr lang="en-GB" sz="900" dirty="0">
                <a:solidFill>
                  <a:srgbClr val="595959"/>
                </a:solidFill>
              </a:rPr>
              <a:t> </a:t>
            </a:r>
          </a:p>
        </p:txBody>
      </p:sp>
    </p:spTree>
    <p:extLst>
      <p:ext uri="{BB962C8B-B14F-4D97-AF65-F5344CB8AC3E}">
        <p14:creationId xmlns:p14="http://schemas.microsoft.com/office/powerpoint/2010/main" val="3253798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en-GB" sz="2000" dirty="0" err="1"/>
              <a:t>Mõned</a:t>
            </a:r>
            <a:r>
              <a:rPr lang="en-GB" sz="2000" dirty="0"/>
              <a:t> </a:t>
            </a:r>
            <a:r>
              <a:rPr lang="en-GB" sz="2000" dirty="0" err="1"/>
              <a:t>teadlased</a:t>
            </a:r>
            <a:r>
              <a:rPr lang="en-GB" sz="2000" dirty="0"/>
              <a:t> </a:t>
            </a:r>
            <a:r>
              <a:rPr lang="en-GB" sz="2000" dirty="0" err="1"/>
              <a:t>väidavad</a:t>
            </a:r>
            <a:r>
              <a:rPr lang="en-GB" sz="2000" dirty="0"/>
              <a:t>, et </a:t>
            </a:r>
            <a:r>
              <a:rPr lang="en-GB" sz="2000" dirty="0" err="1"/>
              <a:t>arvutisündroom</a:t>
            </a:r>
            <a:r>
              <a:rPr lang="en-GB" sz="2000" dirty="0"/>
              <a:t> on 21. </a:t>
            </a:r>
            <a:r>
              <a:rPr lang="en-GB" sz="2000" dirty="0" err="1"/>
              <a:t>sajandi</a:t>
            </a:r>
            <a:r>
              <a:rPr lang="en-GB" sz="2000" dirty="0"/>
              <a:t> </a:t>
            </a:r>
            <a:r>
              <a:rPr lang="en-GB" sz="2000" dirty="0" err="1"/>
              <a:t>töötervishoiu</a:t>
            </a:r>
            <a:r>
              <a:rPr lang="en-GB" sz="2000" dirty="0"/>
              <a:t> </a:t>
            </a:r>
            <a:r>
              <a:rPr lang="en-GB" sz="2000" dirty="0" err="1" smtClean="0"/>
              <a:t>oht</a:t>
            </a:r>
            <a:r>
              <a:rPr lang="en-GB" sz="2000" dirty="0" smtClean="0"/>
              <a:t> </a:t>
            </a:r>
            <a:r>
              <a:rPr lang="en-GB" sz="2000" dirty="0"/>
              <a:t>number </a:t>
            </a:r>
            <a:r>
              <a:rPr lang="en-GB" sz="2000" dirty="0" err="1"/>
              <a:t>üks</a:t>
            </a:r>
            <a:r>
              <a:rPr lang="en-GB" sz="2000" dirty="0"/>
              <a:t> (1). </a:t>
            </a:r>
            <a:r>
              <a:rPr lang="en-GB" sz="2000" dirty="0" err="1"/>
              <a:t>Pidev</a:t>
            </a:r>
            <a:r>
              <a:rPr lang="en-GB" sz="2000" dirty="0"/>
              <a:t> </a:t>
            </a:r>
            <a:r>
              <a:rPr lang="en-GB" sz="2000" dirty="0" err="1"/>
              <a:t>kokkupuude</a:t>
            </a:r>
            <a:r>
              <a:rPr lang="en-GB" sz="2000" dirty="0"/>
              <a:t> </a:t>
            </a:r>
            <a:r>
              <a:rPr lang="en-GB" sz="2000" dirty="0" err="1"/>
              <a:t>digiseadmetega</a:t>
            </a:r>
            <a:r>
              <a:rPr lang="en-GB" sz="2000" dirty="0"/>
              <a:t> </a:t>
            </a:r>
            <a:r>
              <a:rPr lang="en-GB" sz="2000" dirty="0" err="1"/>
              <a:t>võib</a:t>
            </a:r>
            <a:r>
              <a:rPr lang="en-GB" sz="2000" dirty="0"/>
              <a:t> olla </a:t>
            </a:r>
            <a:r>
              <a:rPr lang="en-GB" sz="2000" b="1" dirty="0" err="1">
                <a:solidFill>
                  <a:srgbClr val="14B4CB"/>
                </a:solidFill>
              </a:rPr>
              <a:t>silmadele</a:t>
            </a:r>
            <a:r>
              <a:rPr lang="en-GB" sz="2000" b="1" dirty="0">
                <a:solidFill>
                  <a:srgbClr val="14B4CB"/>
                </a:solidFill>
              </a:rPr>
              <a:t> </a:t>
            </a:r>
            <a:r>
              <a:rPr lang="en-GB" sz="2000" b="1" dirty="0" err="1">
                <a:solidFill>
                  <a:srgbClr val="14B4CB"/>
                </a:solidFill>
              </a:rPr>
              <a:t>kahjulik</a:t>
            </a:r>
            <a:r>
              <a:rPr lang="en-GB" sz="2000" dirty="0" smtClean="0"/>
              <a:t>. </a:t>
            </a:r>
            <a:r>
              <a:rPr lang="en-GB" sz="2000" dirty="0" err="1"/>
              <a:t>Digitaalne</a:t>
            </a:r>
            <a:r>
              <a:rPr lang="en-GB" sz="2000" dirty="0"/>
              <a:t> </a:t>
            </a:r>
            <a:r>
              <a:rPr lang="en-GB" sz="2000" dirty="0" err="1"/>
              <a:t>silmapinge</a:t>
            </a:r>
            <a:r>
              <a:rPr lang="en-GB" sz="2000" dirty="0"/>
              <a:t>, </a:t>
            </a:r>
            <a:r>
              <a:rPr lang="en-GB" sz="2000" dirty="0" err="1"/>
              <a:t>mida</a:t>
            </a:r>
            <a:r>
              <a:rPr lang="en-GB" sz="2000" dirty="0"/>
              <a:t> </a:t>
            </a:r>
            <a:r>
              <a:rPr lang="en-GB" sz="2000" dirty="0" err="1"/>
              <a:t>mõnikord</a:t>
            </a:r>
            <a:r>
              <a:rPr lang="en-GB" sz="2000" dirty="0"/>
              <a:t> </a:t>
            </a:r>
            <a:r>
              <a:rPr lang="en-GB" sz="2000" dirty="0" err="1"/>
              <a:t>nimetatakse</a:t>
            </a:r>
            <a:r>
              <a:rPr lang="en-GB" sz="2000" dirty="0"/>
              <a:t> </a:t>
            </a:r>
            <a:r>
              <a:rPr lang="en-GB" sz="2000" dirty="0" err="1"/>
              <a:t>arvutinägemissündroomiks</a:t>
            </a:r>
            <a:r>
              <a:rPr lang="en-GB" sz="2000" dirty="0"/>
              <a:t> (CVS), on </a:t>
            </a:r>
            <a:r>
              <a:rPr lang="en-GB" sz="2000" dirty="0" err="1"/>
              <a:t>üks</a:t>
            </a:r>
            <a:r>
              <a:rPr lang="en-GB" sz="2000" dirty="0"/>
              <a:t> </a:t>
            </a:r>
            <a:r>
              <a:rPr lang="en-GB" sz="2000" dirty="0" err="1"/>
              <a:t>kõige</a:t>
            </a:r>
            <a:r>
              <a:rPr lang="en-GB" sz="2000" dirty="0"/>
              <a:t> </a:t>
            </a:r>
            <a:r>
              <a:rPr lang="en-GB" sz="2000" dirty="0" err="1"/>
              <a:t>sagedamini</a:t>
            </a:r>
            <a:r>
              <a:rPr lang="en-GB" sz="2000" dirty="0"/>
              <a:t> </a:t>
            </a:r>
            <a:r>
              <a:rPr lang="en-GB" sz="2000" dirty="0" err="1"/>
              <a:t>teatatud</a:t>
            </a:r>
            <a:r>
              <a:rPr lang="en-GB" sz="2000" dirty="0"/>
              <a:t> </a:t>
            </a:r>
            <a:r>
              <a:rPr lang="en-GB" sz="2000" dirty="0" err="1"/>
              <a:t>sümptomitest</a:t>
            </a:r>
            <a:r>
              <a:rPr lang="en-GB" sz="2000" dirty="0"/>
              <a:t>, </a:t>
            </a:r>
            <a:r>
              <a:rPr lang="en-GB" sz="2000" dirty="0" err="1"/>
              <a:t>mis</a:t>
            </a:r>
            <a:r>
              <a:rPr lang="en-GB" sz="2000" dirty="0"/>
              <a:t> </a:t>
            </a:r>
            <a:r>
              <a:rPr lang="en-GB" sz="2000" dirty="0" err="1"/>
              <a:t>tulenevad</a:t>
            </a:r>
            <a:r>
              <a:rPr lang="en-GB" sz="2000" dirty="0"/>
              <a:t> </a:t>
            </a:r>
            <a:r>
              <a:rPr lang="en-GB" sz="2000" dirty="0" err="1"/>
              <a:t>liiga</a:t>
            </a:r>
            <a:r>
              <a:rPr lang="en-GB" sz="2000" dirty="0"/>
              <a:t> </a:t>
            </a:r>
            <a:r>
              <a:rPr lang="en-GB" sz="2000" dirty="0" err="1"/>
              <a:t>suurest</a:t>
            </a:r>
            <a:r>
              <a:rPr lang="en-GB" sz="2000" dirty="0"/>
              <a:t> </a:t>
            </a:r>
            <a:r>
              <a:rPr lang="en-GB" sz="2000" dirty="0" err="1"/>
              <a:t>ekraaniajast</a:t>
            </a:r>
            <a:r>
              <a:rPr lang="en-GB" sz="2000" dirty="0"/>
              <a:t>. </a:t>
            </a:r>
            <a:r>
              <a:rPr lang="en-GB" sz="2000" dirty="0" err="1"/>
              <a:t>Näiteks</a:t>
            </a:r>
            <a:r>
              <a:rPr lang="en-GB" sz="2000" dirty="0"/>
              <a:t> </a:t>
            </a:r>
            <a:r>
              <a:rPr lang="en-GB" sz="2000" dirty="0" err="1"/>
              <a:t>ühe</a:t>
            </a:r>
            <a:r>
              <a:rPr lang="en-GB" sz="2000" dirty="0"/>
              <a:t> </a:t>
            </a:r>
            <a:r>
              <a:rPr lang="en-GB" sz="2000" dirty="0" err="1"/>
              <a:t>uuringu</a:t>
            </a:r>
            <a:r>
              <a:rPr lang="en-GB" sz="2000" dirty="0"/>
              <a:t> </a:t>
            </a:r>
            <a:r>
              <a:rPr lang="en-GB" sz="2000" dirty="0" err="1"/>
              <a:t>kohaselt</a:t>
            </a:r>
            <a:r>
              <a:rPr lang="en-GB" sz="2000" dirty="0"/>
              <a:t> </a:t>
            </a:r>
            <a:r>
              <a:rPr lang="en-GB" sz="2000" dirty="0" err="1"/>
              <a:t>kannatab</a:t>
            </a:r>
            <a:r>
              <a:rPr lang="en-GB" sz="2000" dirty="0"/>
              <a:t> </a:t>
            </a:r>
            <a:r>
              <a:rPr lang="en-GB" sz="2000" dirty="0" err="1"/>
              <a:t>selle</a:t>
            </a:r>
            <a:r>
              <a:rPr lang="en-GB" sz="2000" dirty="0"/>
              <a:t> all </a:t>
            </a:r>
            <a:r>
              <a:rPr lang="en-GB" sz="2000" dirty="0" err="1"/>
              <a:t>üle</a:t>
            </a:r>
            <a:r>
              <a:rPr lang="en-GB" sz="2000" dirty="0"/>
              <a:t> </a:t>
            </a:r>
            <a:r>
              <a:rPr lang="en-GB" sz="2000" b="1" dirty="0">
                <a:solidFill>
                  <a:srgbClr val="14B4CB"/>
                </a:solidFill>
              </a:rPr>
              <a:t>60% </a:t>
            </a:r>
            <a:r>
              <a:rPr lang="en-GB" sz="2000" dirty="0" err="1" smtClean="0"/>
              <a:t>ameeriklastest</a:t>
            </a:r>
            <a:r>
              <a:rPr lang="en-GB" sz="2000" dirty="0"/>
              <a:t>. (2) </a:t>
            </a:r>
            <a:r>
              <a:rPr lang="en-GB" sz="2000" dirty="0" err="1"/>
              <a:t>Digitaalse</a:t>
            </a:r>
            <a:r>
              <a:rPr lang="en-GB" sz="2000" dirty="0"/>
              <a:t> </a:t>
            </a:r>
            <a:r>
              <a:rPr lang="en-GB" sz="2000" dirty="0" err="1"/>
              <a:t>silmapingutuse</a:t>
            </a:r>
            <a:r>
              <a:rPr lang="en-GB" sz="2000" dirty="0"/>
              <a:t> </a:t>
            </a:r>
            <a:r>
              <a:rPr lang="en-GB" sz="2000" dirty="0" err="1"/>
              <a:t>sümptomid</a:t>
            </a:r>
            <a:r>
              <a:rPr lang="en-GB" sz="2000" dirty="0"/>
              <a:t> on </a:t>
            </a:r>
            <a:r>
              <a:rPr lang="en-GB" sz="2000" dirty="0" err="1"/>
              <a:t>silmade</a:t>
            </a:r>
            <a:r>
              <a:rPr lang="en-GB" sz="2000" dirty="0"/>
              <a:t> </a:t>
            </a:r>
            <a:r>
              <a:rPr lang="en-GB" sz="2000" dirty="0" err="1"/>
              <a:t>kuivus</a:t>
            </a:r>
            <a:r>
              <a:rPr lang="en-GB" sz="2000" dirty="0"/>
              <a:t>, </a:t>
            </a:r>
            <a:r>
              <a:rPr lang="en-GB" sz="2000" dirty="0" err="1"/>
              <a:t>punetus</a:t>
            </a:r>
            <a:r>
              <a:rPr lang="en-GB" sz="2000" dirty="0"/>
              <a:t> </a:t>
            </a:r>
            <a:r>
              <a:rPr lang="en-GB" sz="2000" dirty="0" err="1"/>
              <a:t>silmade</a:t>
            </a:r>
            <a:r>
              <a:rPr lang="en-GB" sz="2000" dirty="0"/>
              <a:t> </a:t>
            </a:r>
            <a:r>
              <a:rPr lang="en-GB" sz="2000" dirty="0" err="1"/>
              <a:t>ümber</a:t>
            </a:r>
            <a:r>
              <a:rPr lang="en-GB" sz="2000" dirty="0"/>
              <a:t>, </a:t>
            </a:r>
            <a:r>
              <a:rPr lang="en-GB" sz="2000" dirty="0" err="1"/>
              <a:t>peavalu</a:t>
            </a:r>
            <a:r>
              <a:rPr lang="en-GB" sz="2000" dirty="0"/>
              <a:t>, </a:t>
            </a:r>
            <a:r>
              <a:rPr lang="en-GB" sz="2000" dirty="0" err="1"/>
              <a:t>hägune</a:t>
            </a:r>
            <a:r>
              <a:rPr lang="en-GB" sz="2000" dirty="0"/>
              <a:t> </a:t>
            </a:r>
            <a:r>
              <a:rPr lang="en-GB" sz="2000" dirty="0" err="1"/>
              <a:t>nägemine</a:t>
            </a:r>
            <a:r>
              <a:rPr lang="en-GB" sz="2000" dirty="0"/>
              <a:t>, </a:t>
            </a:r>
            <a:r>
              <a:rPr lang="en-GB" sz="2000" dirty="0" err="1"/>
              <a:t>lisaks</a:t>
            </a:r>
            <a:r>
              <a:rPr lang="en-GB" sz="2000" dirty="0"/>
              <a:t> </a:t>
            </a:r>
            <a:r>
              <a:rPr lang="en-GB" sz="2000" dirty="0" err="1"/>
              <a:t>kaela</a:t>
            </a:r>
            <a:r>
              <a:rPr lang="en-GB" sz="2000" dirty="0"/>
              <a:t>- </a:t>
            </a:r>
            <a:r>
              <a:rPr lang="en-GB" sz="2000" dirty="0" err="1"/>
              <a:t>ja</a:t>
            </a:r>
            <a:r>
              <a:rPr lang="en-GB" sz="2000" dirty="0"/>
              <a:t> </a:t>
            </a:r>
            <a:r>
              <a:rPr lang="en-GB" sz="2000" dirty="0" err="1"/>
              <a:t>õlavalu</a:t>
            </a:r>
            <a:r>
              <a:rPr lang="en-GB" sz="2000" dirty="0"/>
              <a:t>. </a:t>
            </a:r>
            <a:r>
              <a:rPr lang="en-GB" sz="2000" dirty="0" err="1"/>
              <a:t>Uuringud</a:t>
            </a:r>
            <a:r>
              <a:rPr lang="en-GB" sz="2000" dirty="0"/>
              <a:t> </a:t>
            </a:r>
            <a:r>
              <a:rPr lang="en-GB" sz="2000" dirty="0" err="1"/>
              <a:t>näitavad</a:t>
            </a:r>
            <a:r>
              <a:rPr lang="en-GB" sz="2000" dirty="0"/>
              <a:t>, et </a:t>
            </a:r>
            <a:r>
              <a:rPr lang="en-GB" sz="2000" dirty="0" err="1"/>
              <a:t>inimesed</a:t>
            </a:r>
            <a:r>
              <a:rPr lang="en-GB" sz="2000" dirty="0"/>
              <a:t> </a:t>
            </a:r>
            <a:r>
              <a:rPr lang="en-GB" sz="2000" dirty="0" err="1"/>
              <a:t>vilgutavad</a:t>
            </a:r>
            <a:r>
              <a:rPr lang="en-GB" sz="2000" dirty="0"/>
              <a:t> </a:t>
            </a:r>
            <a:r>
              <a:rPr lang="en-GB" sz="2000" dirty="0" err="1"/>
              <a:t>ekraani</a:t>
            </a:r>
            <a:r>
              <a:rPr lang="en-GB" sz="2000" dirty="0"/>
              <a:t> </a:t>
            </a:r>
            <a:r>
              <a:rPr lang="en-GB" sz="2000" dirty="0" err="1"/>
              <a:t>ees</a:t>
            </a:r>
            <a:r>
              <a:rPr lang="en-GB" sz="2000" dirty="0"/>
              <a:t> </a:t>
            </a:r>
            <a:r>
              <a:rPr lang="en-GB" sz="2000" dirty="0" err="1"/>
              <a:t>vähem</a:t>
            </a:r>
            <a:r>
              <a:rPr lang="en-GB" sz="2000" dirty="0"/>
              <a:t> </a:t>
            </a:r>
            <a:r>
              <a:rPr lang="en-GB" sz="2000" dirty="0" err="1"/>
              <a:t>ja</a:t>
            </a:r>
            <a:r>
              <a:rPr lang="en-GB" sz="2000" dirty="0"/>
              <a:t> see </a:t>
            </a:r>
            <a:r>
              <a:rPr lang="en-GB" sz="2000" dirty="0" err="1"/>
              <a:t>süvendab</a:t>
            </a:r>
            <a:r>
              <a:rPr lang="en-GB" sz="2000" dirty="0"/>
              <a:t> </a:t>
            </a:r>
            <a:r>
              <a:rPr lang="en-GB" sz="2000" dirty="0" err="1"/>
              <a:t>probleemi</a:t>
            </a:r>
            <a:r>
              <a:rPr lang="en-GB" sz="2000" dirty="0"/>
              <a:t>, </a:t>
            </a:r>
            <a:r>
              <a:rPr lang="en-GB" sz="2000" dirty="0" err="1"/>
              <a:t>põhjustades</a:t>
            </a:r>
            <a:r>
              <a:rPr lang="en-GB" sz="2000" dirty="0"/>
              <a:t> </a:t>
            </a:r>
            <a:r>
              <a:rPr lang="en-GB" sz="2000" dirty="0" err="1"/>
              <a:t>silmade</a:t>
            </a:r>
            <a:r>
              <a:rPr lang="en-GB" sz="2000" dirty="0"/>
              <a:t> </a:t>
            </a:r>
            <a:r>
              <a:rPr lang="en-GB" sz="2000" dirty="0" err="1"/>
              <a:t>kuivust</a:t>
            </a:r>
            <a:r>
              <a:rPr lang="en-GB" sz="2000" dirty="0"/>
              <a:t> </a:t>
            </a:r>
            <a:r>
              <a:rPr lang="en-GB" sz="2000" dirty="0" err="1"/>
              <a:t>ja</a:t>
            </a:r>
            <a:r>
              <a:rPr lang="en-GB" sz="2000" dirty="0"/>
              <a:t> </a:t>
            </a:r>
            <a:r>
              <a:rPr lang="en-GB" sz="2000" dirty="0" err="1"/>
              <a:t>ebamugavustunnet</a:t>
            </a:r>
            <a:r>
              <a:rPr lang="en-GB" sz="2000" dirty="0"/>
              <a:t> (</a:t>
            </a:r>
            <a:r>
              <a:rPr lang="en-GB" sz="2000" dirty="0" smtClean="0"/>
              <a:t>3).</a:t>
            </a:r>
            <a:endParaRPr lang="en-GB" sz="2000" dirty="0"/>
          </a:p>
          <a:p>
            <a:r>
              <a:rPr lang="en-GB" sz="1000" dirty="0"/>
              <a:t>The Guardian (2016) What is computer vision syndrome – and how can I prevent it?; https://bit.ly/1Oa8GjR</a:t>
            </a:r>
          </a:p>
          <a:p>
            <a:r>
              <a:rPr lang="en-GB" sz="1050" dirty="0"/>
              <a:t>https://www.kaspersky.com/resource-center/preemptive-safety/impacts-of-technology-on-health </a:t>
            </a:r>
          </a:p>
          <a:p>
            <a:r>
              <a:rPr lang="en-GB" sz="1050" dirty="0"/>
              <a:t>University of Iowa Hospitals &amp; Clinics (2015). https://bit.ly/2IlPlz6 </a:t>
            </a:r>
          </a:p>
          <a:p>
            <a:endParaRPr lang="en-GB"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lstStyle/>
          <a:p>
            <a:r>
              <a:rPr lang="en-GB" dirty="0" err="1"/>
              <a:t>S</a:t>
            </a:r>
            <a:r>
              <a:rPr lang="en-GB" dirty="0" err="1" smtClean="0"/>
              <a:t>ilmade</a:t>
            </a:r>
            <a:r>
              <a:rPr lang="en-GB" dirty="0" smtClean="0"/>
              <a:t> </a:t>
            </a:r>
            <a:r>
              <a:rPr lang="en-GB" dirty="0" err="1" smtClean="0"/>
              <a:t>koormus</a:t>
            </a:r>
            <a:endParaRPr lang="en-GB" dirty="0"/>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p:txBody>
          <a:bodyPr/>
          <a:lstStyle/>
          <a:p>
            <a:r>
              <a:rPr lang="en-GB" dirty="0" err="1">
                <a:solidFill>
                  <a:srgbClr val="14B4CB"/>
                </a:solidFill>
              </a:rPr>
              <a:t>Kuidas</a:t>
            </a:r>
            <a:r>
              <a:rPr lang="en-GB" dirty="0">
                <a:solidFill>
                  <a:srgbClr val="14B4CB"/>
                </a:solidFill>
              </a:rPr>
              <a:t> </a:t>
            </a:r>
            <a:r>
              <a:rPr lang="en-GB" dirty="0" err="1">
                <a:solidFill>
                  <a:srgbClr val="14B4CB"/>
                </a:solidFill>
              </a:rPr>
              <a:t>minimeerida</a:t>
            </a:r>
            <a:r>
              <a:rPr lang="en-GB" dirty="0">
                <a:solidFill>
                  <a:srgbClr val="14B4CB"/>
                </a:solidFill>
              </a:rPr>
              <a:t> </a:t>
            </a:r>
            <a:r>
              <a:rPr lang="en-GB" dirty="0" err="1">
                <a:solidFill>
                  <a:srgbClr val="14B4CB"/>
                </a:solidFill>
              </a:rPr>
              <a:t>digitaalse</a:t>
            </a:r>
            <a:r>
              <a:rPr lang="en-GB" dirty="0">
                <a:solidFill>
                  <a:srgbClr val="14B4CB"/>
                </a:solidFill>
              </a:rPr>
              <a:t> </a:t>
            </a:r>
            <a:r>
              <a:rPr lang="en-GB" dirty="0" err="1">
                <a:solidFill>
                  <a:srgbClr val="14B4CB"/>
                </a:solidFill>
              </a:rPr>
              <a:t>ülekoormuse</a:t>
            </a:r>
            <a:r>
              <a:rPr lang="en-GB" dirty="0">
                <a:solidFill>
                  <a:srgbClr val="14B4CB"/>
                </a:solidFill>
              </a:rPr>
              <a:t> </a:t>
            </a:r>
            <a:r>
              <a:rPr lang="en-GB" dirty="0" err="1">
                <a:solidFill>
                  <a:srgbClr val="14B4CB"/>
                </a:solidFill>
              </a:rPr>
              <a:t>mõju</a:t>
            </a:r>
            <a:r>
              <a:rPr lang="en-GB" dirty="0">
                <a:solidFill>
                  <a:srgbClr val="14B4CB"/>
                </a:solidFill>
              </a:rPr>
              <a:t> </a:t>
            </a:r>
            <a:r>
              <a:rPr lang="en-GB" b="1" dirty="0" err="1">
                <a:solidFill>
                  <a:srgbClr val="14B4CB"/>
                </a:solidFill>
              </a:rPr>
              <a:t>füüsilisele</a:t>
            </a:r>
            <a:r>
              <a:rPr lang="en-GB" b="1" dirty="0">
                <a:solidFill>
                  <a:srgbClr val="14B4CB"/>
                </a:solidFill>
              </a:rPr>
              <a:t> </a:t>
            </a:r>
            <a:r>
              <a:rPr lang="en-GB" b="1" dirty="0" err="1">
                <a:solidFill>
                  <a:srgbClr val="14B4CB"/>
                </a:solidFill>
              </a:rPr>
              <a:t>tervisele</a:t>
            </a:r>
            <a:endParaRPr lang="en-GB" b="1"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1</a:t>
            </a:r>
          </a:p>
        </p:txBody>
      </p:sp>
    </p:spTree>
    <p:extLst>
      <p:ext uri="{BB962C8B-B14F-4D97-AF65-F5344CB8AC3E}">
        <p14:creationId xmlns:p14="http://schemas.microsoft.com/office/powerpoint/2010/main" val="3594373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14535F-0555-6741-CF3B-A51EEC496C11}"/>
              </a:ext>
            </a:extLst>
          </p:cNvPr>
          <p:cNvSpPr>
            <a:spLocks noGrp="1"/>
          </p:cNvSpPr>
          <p:nvPr>
            <p:ph type="body" sz="quarter" idx="18"/>
          </p:nvPr>
        </p:nvSpPr>
        <p:spPr>
          <a:xfrm>
            <a:off x="713768" y="1950098"/>
            <a:ext cx="9204673" cy="4254759"/>
          </a:xfrm>
        </p:spPr>
        <p:txBody>
          <a:bodyPr>
            <a:normAutofit fontScale="70000" lnSpcReduction="20000"/>
          </a:bodyPr>
          <a:lstStyle/>
          <a:p>
            <a:r>
              <a:rPr lang="en-GB" sz="2600" b="1" dirty="0" err="1" smtClean="0"/>
              <a:t>Kuidas</a:t>
            </a:r>
            <a:r>
              <a:rPr lang="en-GB" sz="2600" b="1" dirty="0" smtClean="0"/>
              <a:t> </a:t>
            </a:r>
            <a:r>
              <a:rPr lang="en-GB" sz="2600" b="1" dirty="0" err="1" smtClean="0"/>
              <a:t>vähendada</a:t>
            </a:r>
            <a:r>
              <a:rPr lang="en-GB" sz="2600" b="1" dirty="0" smtClean="0"/>
              <a:t> </a:t>
            </a:r>
            <a:r>
              <a:rPr lang="en-GB" sz="2600" b="1" dirty="0" err="1" smtClean="0"/>
              <a:t>digitaalset</a:t>
            </a:r>
            <a:r>
              <a:rPr lang="en-GB" sz="2600" b="1" dirty="0" smtClean="0"/>
              <a:t> </a:t>
            </a:r>
            <a:r>
              <a:rPr lang="en-GB" sz="2600" b="1" dirty="0" err="1" smtClean="0"/>
              <a:t>silmade</a:t>
            </a:r>
            <a:r>
              <a:rPr lang="en-GB" sz="2600" b="1" dirty="0" smtClean="0"/>
              <a:t> </a:t>
            </a:r>
            <a:r>
              <a:rPr lang="en-GB" sz="2600" b="1" dirty="0" err="1" smtClean="0"/>
              <a:t>koormust</a:t>
            </a:r>
            <a:r>
              <a:rPr lang="en-GB" sz="2600" b="1" dirty="0" smtClean="0"/>
              <a:t>:</a:t>
            </a:r>
            <a:endParaRPr lang="en-GB" sz="2600" b="1" dirty="0"/>
          </a:p>
          <a:p>
            <a:pPr marL="457200" indent="-457200">
              <a:buFont typeface="+mj-lt"/>
              <a:buAutoNum type="arabicPeriod"/>
            </a:pPr>
            <a:r>
              <a:rPr lang="en-GB" sz="2600" dirty="0" err="1" smtClean="0"/>
              <a:t>Harjuta</a:t>
            </a:r>
            <a:r>
              <a:rPr lang="en-GB" sz="2600" dirty="0" smtClean="0"/>
              <a:t> </a:t>
            </a:r>
            <a:r>
              <a:rPr lang="en-GB" sz="2600" dirty="0"/>
              <a:t>20-20-20 </a:t>
            </a:r>
            <a:r>
              <a:rPr lang="en-GB" sz="2600" dirty="0" err="1"/>
              <a:t>reeglit</a:t>
            </a:r>
            <a:r>
              <a:rPr lang="en-GB" sz="2600" dirty="0"/>
              <a:t> </a:t>
            </a:r>
            <a:r>
              <a:rPr lang="en-GB" sz="2600" dirty="0" err="1" smtClean="0"/>
              <a:t>tervislikuks</a:t>
            </a:r>
            <a:r>
              <a:rPr lang="en-GB" sz="2600" dirty="0" smtClean="0"/>
              <a:t> </a:t>
            </a:r>
            <a:r>
              <a:rPr lang="en-GB" sz="2600" dirty="0" err="1" smtClean="0"/>
              <a:t>digiseadme</a:t>
            </a:r>
            <a:r>
              <a:rPr lang="en-GB" sz="2600" dirty="0" smtClean="0"/>
              <a:t> </a:t>
            </a:r>
            <a:r>
              <a:rPr lang="en-GB" sz="2600" dirty="0" err="1" smtClean="0"/>
              <a:t>kasutamiseks</a:t>
            </a:r>
            <a:r>
              <a:rPr lang="en-GB" sz="2600" dirty="0" smtClean="0"/>
              <a:t>, </a:t>
            </a:r>
            <a:r>
              <a:rPr lang="en-GB" sz="2600" dirty="0" err="1"/>
              <a:t>st</a:t>
            </a:r>
            <a:r>
              <a:rPr lang="en-GB" sz="2600" dirty="0"/>
              <a:t> </a:t>
            </a:r>
            <a:r>
              <a:rPr lang="en-GB" sz="2600" dirty="0" smtClean="0"/>
              <a:t>tee </a:t>
            </a:r>
            <a:r>
              <a:rPr lang="en-GB" sz="2600" dirty="0" err="1"/>
              <a:t>iga</a:t>
            </a:r>
            <a:r>
              <a:rPr lang="en-GB" sz="2600" dirty="0"/>
              <a:t> 20 </a:t>
            </a:r>
            <a:r>
              <a:rPr lang="en-GB" sz="2600" dirty="0" err="1"/>
              <a:t>minuti</a:t>
            </a:r>
            <a:r>
              <a:rPr lang="en-GB" sz="2600" dirty="0"/>
              <a:t> </a:t>
            </a:r>
            <a:r>
              <a:rPr lang="en-GB" sz="2600" dirty="0" err="1"/>
              <a:t>tagant</a:t>
            </a:r>
            <a:r>
              <a:rPr lang="en-GB" sz="2600" dirty="0"/>
              <a:t> 20-sekundiline paus </a:t>
            </a:r>
            <a:r>
              <a:rPr lang="en-GB" sz="2600" dirty="0" err="1" smtClean="0"/>
              <a:t>ekraanist</a:t>
            </a:r>
            <a:r>
              <a:rPr lang="en-GB" sz="2600" dirty="0" smtClean="0"/>
              <a:t> </a:t>
            </a:r>
            <a:r>
              <a:rPr lang="en-GB" sz="2600" dirty="0" err="1"/>
              <a:t>ja</a:t>
            </a:r>
            <a:r>
              <a:rPr lang="en-GB" sz="2600" dirty="0"/>
              <a:t> </a:t>
            </a:r>
            <a:r>
              <a:rPr lang="en-GB" sz="2600" dirty="0" err="1" smtClean="0"/>
              <a:t>vaata</a:t>
            </a:r>
            <a:r>
              <a:rPr lang="en-GB" sz="2600" dirty="0" smtClean="0"/>
              <a:t> </a:t>
            </a:r>
            <a:r>
              <a:rPr lang="en-GB" sz="2600" dirty="0" err="1"/>
              <a:t>midagi</a:t>
            </a:r>
            <a:r>
              <a:rPr lang="en-GB" sz="2600" dirty="0"/>
              <a:t> </a:t>
            </a:r>
            <a:r>
              <a:rPr lang="en-GB" sz="2600" dirty="0" smtClean="0"/>
              <a:t>20 </a:t>
            </a:r>
            <a:r>
              <a:rPr lang="en-GB" sz="2600" dirty="0" err="1" smtClean="0"/>
              <a:t>jala</a:t>
            </a:r>
            <a:r>
              <a:rPr lang="en-GB" sz="2600" dirty="0" smtClean="0"/>
              <a:t> </a:t>
            </a:r>
            <a:r>
              <a:rPr lang="en-GB" sz="2600" dirty="0" err="1" smtClean="0"/>
              <a:t>ehk</a:t>
            </a:r>
            <a:r>
              <a:rPr lang="en-GB" sz="2600" dirty="0" smtClean="0"/>
              <a:t> 6 </a:t>
            </a:r>
            <a:r>
              <a:rPr lang="en-GB" sz="2600" dirty="0" err="1" smtClean="0"/>
              <a:t>meetri</a:t>
            </a:r>
            <a:r>
              <a:rPr lang="en-GB" sz="2600" dirty="0" smtClean="0"/>
              <a:t> </a:t>
            </a:r>
            <a:r>
              <a:rPr lang="en-GB" sz="2600" dirty="0" err="1" smtClean="0"/>
              <a:t>kaugusel</a:t>
            </a:r>
            <a:r>
              <a:rPr lang="en-GB" sz="2600" dirty="0" smtClean="0"/>
              <a:t>. </a:t>
            </a:r>
            <a:r>
              <a:rPr lang="en-GB" sz="2600" dirty="0" err="1" smtClean="0"/>
              <a:t>Võiksid</a:t>
            </a:r>
            <a:r>
              <a:rPr lang="en-GB" sz="2600" dirty="0" smtClean="0"/>
              <a:t> </a:t>
            </a:r>
            <a:r>
              <a:rPr lang="en-GB" sz="2600" dirty="0" err="1"/>
              <a:t>seadistada</a:t>
            </a:r>
            <a:r>
              <a:rPr lang="en-GB" sz="2600" dirty="0"/>
              <a:t> </a:t>
            </a:r>
            <a:r>
              <a:rPr lang="en-GB" sz="2600" dirty="0" err="1"/>
              <a:t>iga</a:t>
            </a:r>
            <a:r>
              <a:rPr lang="en-GB" sz="2600" dirty="0"/>
              <a:t> 20 </a:t>
            </a:r>
            <a:r>
              <a:rPr lang="en-GB" sz="2600" dirty="0" err="1"/>
              <a:t>minuti</a:t>
            </a:r>
            <a:r>
              <a:rPr lang="en-GB" sz="2600" dirty="0"/>
              <a:t> </a:t>
            </a:r>
            <a:r>
              <a:rPr lang="en-GB" sz="2600" dirty="0" err="1"/>
              <a:t>järel</a:t>
            </a:r>
            <a:r>
              <a:rPr lang="en-GB" sz="2600" dirty="0"/>
              <a:t> </a:t>
            </a:r>
            <a:r>
              <a:rPr lang="en-GB" sz="2600" dirty="0" err="1"/>
              <a:t>meeldetuletuseks</a:t>
            </a:r>
            <a:r>
              <a:rPr lang="en-GB" sz="2600" dirty="0"/>
              <a:t> </a:t>
            </a:r>
            <a:r>
              <a:rPr lang="en-GB" sz="2600" dirty="0" err="1"/>
              <a:t>taimeri</a:t>
            </a:r>
            <a:r>
              <a:rPr lang="en-GB" sz="2600" dirty="0" smtClean="0"/>
              <a:t>.</a:t>
            </a:r>
            <a:endParaRPr lang="en-GB" sz="2600" dirty="0"/>
          </a:p>
          <a:p>
            <a:pPr marL="457200" indent="-457200">
              <a:buFont typeface="+mj-lt"/>
              <a:buAutoNum type="arabicPeriod"/>
            </a:pPr>
            <a:r>
              <a:rPr lang="fi-FI" sz="2600" dirty="0"/>
              <a:t>S</a:t>
            </a:r>
            <a:r>
              <a:rPr lang="fi-FI" sz="2600" dirty="0" smtClean="0"/>
              <a:t>eadista laevalgustust</a:t>
            </a:r>
            <a:r>
              <a:rPr lang="fi-FI" sz="2600" dirty="0"/>
              <a:t>, et vähendada ekraani pimestamist</a:t>
            </a:r>
            <a:r>
              <a:rPr lang="fi-FI" sz="2600" dirty="0" smtClean="0"/>
              <a:t>.</a:t>
            </a:r>
            <a:endParaRPr lang="en-GB" sz="2600" dirty="0"/>
          </a:p>
          <a:p>
            <a:pPr marL="457200" indent="-457200">
              <a:buFont typeface="+mj-lt"/>
              <a:buAutoNum type="arabicPeriod"/>
            </a:pPr>
            <a:r>
              <a:rPr lang="fi-FI" sz="2600" dirty="0" smtClean="0"/>
              <a:t>Suurenda seadmes </a:t>
            </a:r>
            <a:r>
              <a:rPr lang="fi-FI" sz="2600" dirty="0"/>
              <a:t>teksti suurust, et </a:t>
            </a:r>
            <a:r>
              <a:rPr lang="fi-FI" sz="2600" dirty="0" smtClean="0"/>
              <a:t>saaksid </a:t>
            </a:r>
            <a:r>
              <a:rPr lang="fi-FI" sz="2600" dirty="0"/>
              <a:t>mugavalt </a:t>
            </a:r>
            <a:r>
              <a:rPr lang="fi-FI" sz="2600" dirty="0" smtClean="0"/>
              <a:t>lugeda</a:t>
            </a:r>
          </a:p>
          <a:p>
            <a:pPr marL="457200" indent="-457200">
              <a:buFont typeface="+mj-lt"/>
              <a:buAutoNum type="arabicPeriod"/>
            </a:pPr>
            <a:r>
              <a:rPr lang="en-GB" sz="2600" dirty="0" err="1" smtClean="0"/>
              <a:t>Veendu</a:t>
            </a:r>
            <a:r>
              <a:rPr lang="en-GB" sz="2600" dirty="0" smtClean="0"/>
              <a:t>, </a:t>
            </a:r>
            <a:r>
              <a:rPr lang="en-GB" sz="2600" dirty="0"/>
              <a:t>et </a:t>
            </a:r>
            <a:r>
              <a:rPr lang="en-GB" sz="2600" dirty="0" err="1" smtClean="0"/>
              <a:t>pilgutad</a:t>
            </a:r>
            <a:r>
              <a:rPr lang="en-GB" sz="2600" dirty="0" smtClean="0"/>
              <a:t> </a:t>
            </a:r>
            <a:r>
              <a:rPr lang="en-GB" sz="2600" dirty="0"/>
              <a:t>- </a:t>
            </a:r>
            <a:r>
              <a:rPr lang="en-GB" sz="2600" dirty="0" err="1"/>
              <a:t>kui</a:t>
            </a:r>
            <a:r>
              <a:rPr lang="en-GB" sz="2600" dirty="0"/>
              <a:t> me </a:t>
            </a:r>
            <a:r>
              <a:rPr lang="en-GB" sz="2600" dirty="0" err="1"/>
              <a:t>vaatame</a:t>
            </a:r>
            <a:r>
              <a:rPr lang="en-GB" sz="2600" dirty="0"/>
              <a:t> </a:t>
            </a:r>
            <a:r>
              <a:rPr lang="en-GB" sz="2600" dirty="0" err="1"/>
              <a:t>digiseadmeid</a:t>
            </a:r>
            <a:r>
              <a:rPr lang="en-GB" sz="2600" dirty="0"/>
              <a:t>, </a:t>
            </a:r>
            <a:r>
              <a:rPr lang="en-GB" sz="2600" dirty="0" err="1"/>
              <a:t>võime</a:t>
            </a:r>
            <a:r>
              <a:rPr lang="en-GB" sz="2600" dirty="0"/>
              <a:t> </a:t>
            </a:r>
            <a:r>
              <a:rPr lang="en-GB" sz="2600" dirty="0" err="1" smtClean="0"/>
              <a:t>pilgutada</a:t>
            </a:r>
            <a:r>
              <a:rPr lang="en-GB" sz="2600" dirty="0" smtClean="0"/>
              <a:t> </a:t>
            </a:r>
            <a:r>
              <a:rPr lang="en-GB" sz="2600" dirty="0" err="1"/>
              <a:t>harvemini</a:t>
            </a:r>
            <a:r>
              <a:rPr lang="en-GB" sz="2600" dirty="0"/>
              <a:t>, </a:t>
            </a:r>
            <a:r>
              <a:rPr lang="en-GB" sz="2600" dirty="0" err="1"/>
              <a:t>mis</a:t>
            </a:r>
            <a:r>
              <a:rPr lang="en-GB" sz="2600" dirty="0"/>
              <a:t> </a:t>
            </a:r>
            <a:r>
              <a:rPr lang="en-GB" sz="2600" dirty="0" err="1"/>
              <a:t>põhjustab</a:t>
            </a:r>
            <a:r>
              <a:rPr lang="en-GB" sz="2600" dirty="0"/>
              <a:t> </a:t>
            </a:r>
            <a:r>
              <a:rPr lang="en-GB" sz="2600" dirty="0" err="1"/>
              <a:t>silmade</a:t>
            </a:r>
            <a:r>
              <a:rPr lang="en-GB" sz="2600" dirty="0"/>
              <a:t> </a:t>
            </a:r>
            <a:r>
              <a:rPr lang="en-GB" sz="2600" dirty="0" err="1"/>
              <a:t>kuivamist</a:t>
            </a:r>
            <a:r>
              <a:rPr lang="en-GB" sz="2600" dirty="0"/>
              <a:t>. </a:t>
            </a:r>
            <a:r>
              <a:rPr lang="en-GB" sz="2600" dirty="0" err="1"/>
              <a:t>Kui</a:t>
            </a:r>
            <a:r>
              <a:rPr lang="en-GB" sz="2600" dirty="0"/>
              <a:t> </a:t>
            </a:r>
            <a:r>
              <a:rPr lang="en-GB" sz="2600" dirty="0" err="1"/>
              <a:t>silmade</a:t>
            </a:r>
            <a:r>
              <a:rPr lang="en-GB" sz="2600" dirty="0"/>
              <a:t> </a:t>
            </a:r>
            <a:r>
              <a:rPr lang="en-GB" sz="2600" dirty="0" err="1"/>
              <a:t>kuivus</a:t>
            </a:r>
            <a:r>
              <a:rPr lang="en-GB" sz="2600" dirty="0"/>
              <a:t> </a:t>
            </a:r>
            <a:r>
              <a:rPr lang="en-GB" sz="2600" dirty="0" err="1" smtClean="0"/>
              <a:t>häirib</a:t>
            </a:r>
            <a:r>
              <a:rPr lang="en-GB" sz="2600" dirty="0" smtClean="0"/>
              <a:t>, </a:t>
            </a:r>
            <a:r>
              <a:rPr lang="en-GB" sz="2600" dirty="0" err="1"/>
              <a:t>võib</a:t>
            </a:r>
            <a:r>
              <a:rPr lang="en-GB" sz="2600" dirty="0"/>
              <a:t> </a:t>
            </a:r>
            <a:r>
              <a:rPr lang="en-GB" sz="2600" dirty="0" err="1"/>
              <a:t>silmatilkade</a:t>
            </a:r>
            <a:r>
              <a:rPr lang="en-GB" sz="2600" dirty="0"/>
              <a:t> </a:t>
            </a:r>
            <a:r>
              <a:rPr lang="en-GB" sz="2600" dirty="0" err="1"/>
              <a:t>kasutamine</a:t>
            </a:r>
            <a:r>
              <a:rPr lang="en-GB" sz="2600" dirty="0"/>
              <a:t> </a:t>
            </a:r>
            <a:r>
              <a:rPr lang="en-GB" sz="2600" dirty="0" err="1"/>
              <a:t>aidata</a:t>
            </a:r>
            <a:r>
              <a:rPr lang="en-GB" sz="2600" dirty="0" smtClean="0"/>
              <a:t>.</a:t>
            </a:r>
          </a:p>
          <a:p>
            <a:pPr marL="457200" indent="-457200">
              <a:buFont typeface="+mj-lt"/>
              <a:buAutoNum type="arabicPeriod"/>
            </a:pPr>
            <a:r>
              <a:rPr lang="en-GB" sz="2600" dirty="0" err="1" smtClean="0"/>
              <a:t>Käi</a:t>
            </a:r>
            <a:r>
              <a:rPr lang="en-GB" sz="2600" dirty="0" smtClean="0"/>
              <a:t> </a:t>
            </a:r>
            <a:r>
              <a:rPr lang="en-GB" sz="2600" dirty="0" err="1"/>
              <a:t>regulaarselt</a:t>
            </a:r>
            <a:r>
              <a:rPr lang="en-GB" sz="2600" dirty="0"/>
              <a:t> </a:t>
            </a:r>
            <a:r>
              <a:rPr lang="en-GB" sz="2600" dirty="0" err="1" smtClean="0"/>
              <a:t>silmi</a:t>
            </a:r>
            <a:r>
              <a:rPr lang="en-GB" sz="2600" dirty="0" smtClean="0"/>
              <a:t> </a:t>
            </a:r>
            <a:r>
              <a:rPr lang="en-GB" sz="2600" dirty="0" err="1"/>
              <a:t>kontrollimas</a:t>
            </a:r>
            <a:r>
              <a:rPr lang="en-GB" sz="2600" dirty="0"/>
              <a:t>. </a:t>
            </a:r>
            <a:r>
              <a:rPr lang="en-GB" sz="2600" dirty="0" err="1"/>
              <a:t>Halb</a:t>
            </a:r>
            <a:r>
              <a:rPr lang="en-GB" sz="2600" dirty="0"/>
              <a:t> </a:t>
            </a:r>
            <a:r>
              <a:rPr lang="en-GB" sz="2600" dirty="0" err="1" smtClean="0"/>
              <a:t>nähtavus</a:t>
            </a:r>
            <a:r>
              <a:rPr lang="en-GB" sz="2600" dirty="0" smtClean="0"/>
              <a:t> </a:t>
            </a:r>
            <a:r>
              <a:rPr lang="en-GB" sz="2600" dirty="0" err="1" smtClean="0"/>
              <a:t>tekitab</a:t>
            </a:r>
            <a:r>
              <a:rPr lang="en-GB" sz="2600" dirty="0" smtClean="0"/>
              <a:t> </a:t>
            </a:r>
            <a:r>
              <a:rPr lang="en-GB" sz="2600" dirty="0" err="1"/>
              <a:t>silmade</a:t>
            </a:r>
            <a:r>
              <a:rPr lang="en-GB" sz="2600" dirty="0"/>
              <a:t> </a:t>
            </a:r>
            <a:r>
              <a:rPr lang="en-GB" sz="2600" dirty="0" err="1" smtClean="0"/>
              <a:t>pinge</a:t>
            </a:r>
            <a:r>
              <a:rPr lang="en-GB" sz="2600" dirty="0" smtClean="0"/>
              <a:t>. </a:t>
            </a:r>
            <a:r>
              <a:rPr lang="en-GB" sz="2600" dirty="0" err="1"/>
              <a:t>Regulaarne</a:t>
            </a:r>
            <a:r>
              <a:rPr lang="en-GB" sz="2600" dirty="0"/>
              <a:t> </a:t>
            </a:r>
            <a:r>
              <a:rPr lang="en-GB" sz="2600" dirty="0" err="1"/>
              <a:t>kontroll</a:t>
            </a:r>
            <a:r>
              <a:rPr lang="en-GB" sz="2600" dirty="0"/>
              <a:t> </a:t>
            </a:r>
            <a:r>
              <a:rPr lang="en-GB" sz="2600" dirty="0" err="1"/>
              <a:t>aitab</a:t>
            </a:r>
            <a:r>
              <a:rPr lang="en-GB" sz="2600" dirty="0"/>
              <a:t> </a:t>
            </a:r>
            <a:r>
              <a:rPr lang="en-GB" sz="2600" dirty="0" err="1"/>
              <a:t>tagada</a:t>
            </a:r>
            <a:r>
              <a:rPr lang="en-GB" sz="2600" dirty="0"/>
              <a:t> </a:t>
            </a:r>
            <a:r>
              <a:rPr lang="en-GB" sz="2600" dirty="0" err="1" smtClean="0"/>
              <a:t>õigeaegse</a:t>
            </a:r>
            <a:r>
              <a:rPr lang="en-GB" sz="2600" dirty="0" smtClean="0"/>
              <a:t> </a:t>
            </a:r>
            <a:r>
              <a:rPr lang="en-GB" sz="2600" dirty="0" err="1" smtClean="0"/>
              <a:t>prilliretsepti</a:t>
            </a:r>
            <a:r>
              <a:rPr lang="en-GB" sz="2600" dirty="0" smtClean="0"/>
              <a:t>, </a:t>
            </a:r>
            <a:r>
              <a:rPr lang="en-GB" sz="2600" dirty="0" err="1"/>
              <a:t>kui</a:t>
            </a:r>
            <a:r>
              <a:rPr lang="en-GB" sz="2600" dirty="0"/>
              <a:t> </a:t>
            </a:r>
            <a:r>
              <a:rPr lang="en-GB" sz="2600" dirty="0" err="1"/>
              <a:t>neid</a:t>
            </a:r>
            <a:r>
              <a:rPr lang="en-GB" sz="2600" dirty="0"/>
              <a:t> </a:t>
            </a:r>
            <a:r>
              <a:rPr lang="en-GB" sz="2600" dirty="0" err="1"/>
              <a:t>vajate</a:t>
            </a:r>
            <a:r>
              <a:rPr lang="en-GB" sz="2600" dirty="0" smtClean="0"/>
              <a:t>.</a:t>
            </a:r>
            <a:endParaRPr lang="en-GB" sz="2600" dirty="0"/>
          </a:p>
          <a:p>
            <a:endParaRPr lang="en-US" sz="2600" dirty="0"/>
          </a:p>
          <a:p>
            <a:pPr marL="0"/>
            <a:r>
              <a:rPr lang="fi-FI" sz="2600" dirty="0"/>
              <a:t>Kas </a:t>
            </a:r>
            <a:r>
              <a:rPr lang="fi-FI" sz="2600" dirty="0" smtClean="0"/>
              <a:t>sul on </a:t>
            </a:r>
            <a:r>
              <a:rPr lang="fi-FI" sz="2600" dirty="0"/>
              <a:t>muid soovitusi nägemiskahjustuste minimeerimiseks</a:t>
            </a:r>
            <a:r>
              <a:rPr lang="fi-FI" sz="2600" dirty="0" smtClean="0"/>
              <a:t>?</a:t>
            </a:r>
            <a:endParaRPr lang="en-US" sz="2600" dirty="0"/>
          </a:p>
          <a:p>
            <a:pPr marL="0"/>
            <a:r>
              <a:rPr lang="en-US" sz="2600" dirty="0" smtClean="0"/>
              <a:t>__________________________________________________________________________________________________________________________________________________________________________________________________________________________________________</a:t>
            </a:r>
            <a:endParaRPr lang="en-US" sz="2600" dirty="0"/>
          </a:p>
          <a:p>
            <a:endParaRPr lang="en-GB" dirty="0"/>
          </a:p>
        </p:txBody>
      </p:sp>
      <p:sp>
        <p:nvSpPr>
          <p:cNvPr id="3" name="Text Placeholder 2">
            <a:extLst>
              <a:ext uri="{FF2B5EF4-FFF2-40B4-BE49-F238E27FC236}">
                <a16:creationId xmlns:a16="http://schemas.microsoft.com/office/drawing/2014/main" id="{B74B4BA2-C60E-ED15-8CA6-D90FC4874BAB}"/>
              </a:ext>
            </a:extLst>
          </p:cNvPr>
          <p:cNvSpPr>
            <a:spLocks noGrp="1"/>
          </p:cNvSpPr>
          <p:nvPr>
            <p:ph type="body" sz="quarter" idx="16"/>
          </p:nvPr>
        </p:nvSpPr>
        <p:spPr/>
        <p:txBody>
          <a:bodyPr>
            <a:normAutofit fontScale="47500" lnSpcReduction="20000"/>
          </a:bodyPr>
          <a:lstStyle/>
          <a:p>
            <a:r>
              <a:rPr lang="en-GB" sz="6000" dirty="0" smtClean="0"/>
              <a:t>ÜLESANNE</a:t>
            </a:r>
            <a:r>
              <a:rPr lang="en-GB" sz="6000" dirty="0"/>
              <a:t>: </a:t>
            </a:r>
            <a:r>
              <a:rPr lang="en-GB" sz="6000" dirty="0" err="1" smtClean="0"/>
              <a:t>kontrollnimekiri</a:t>
            </a:r>
            <a:r>
              <a:rPr lang="en-GB" sz="6000" dirty="0" smtClean="0"/>
              <a:t> </a:t>
            </a:r>
            <a:r>
              <a:rPr lang="en-GB" sz="6000" dirty="0" err="1" smtClean="0"/>
              <a:t>silmade</a:t>
            </a:r>
            <a:r>
              <a:rPr lang="en-GB" sz="6000" dirty="0" smtClean="0"/>
              <a:t> </a:t>
            </a:r>
            <a:r>
              <a:rPr lang="en-GB" sz="6000" dirty="0" err="1" smtClean="0"/>
              <a:t>koormuse</a:t>
            </a:r>
            <a:r>
              <a:rPr lang="en-GB" sz="6000" dirty="0" smtClean="0"/>
              <a:t> </a:t>
            </a:r>
            <a:r>
              <a:rPr lang="en-GB" sz="6000" dirty="0" err="1" smtClean="0"/>
              <a:t>vähendamiseks</a:t>
            </a:r>
            <a:endParaRPr lang="en-GB" sz="6000" dirty="0"/>
          </a:p>
          <a:p>
            <a:endParaRPr lang="en-GB" dirty="0"/>
          </a:p>
        </p:txBody>
      </p:sp>
    </p:spTree>
    <p:extLst>
      <p:ext uri="{BB962C8B-B14F-4D97-AF65-F5344CB8AC3E}">
        <p14:creationId xmlns:p14="http://schemas.microsoft.com/office/powerpoint/2010/main" val="3006869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en-GB" sz="2000" dirty="0" err="1"/>
              <a:t>Ergonoomiat</a:t>
            </a:r>
            <a:r>
              <a:rPr lang="en-GB" sz="2000" dirty="0"/>
              <a:t> </a:t>
            </a:r>
            <a:r>
              <a:rPr lang="en-GB" sz="2000" dirty="0" err="1"/>
              <a:t>seostatakse</a:t>
            </a:r>
            <a:r>
              <a:rPr lang="en-GB" sz="2000" dirty="0"/>
              <a:t> </a:t>
            </a:r>
            <a:r>
              <a:rPr lang="en-GB" sz="2000" dirty="0" err="1"/>
              <a:t>tavaliselt</a:t>
            </a:r>
            <a:r>
              <a:rPr lang="en-GB" sz="2000" dirty="0"/>
              <a:t> </a:t>
            </a:r>
            <a:r>
              <a:rPr lang="en-GB" sz="2000" dirty="0" err="1"/>
              <a:t>ainult</a:t>
            </a:r>
            <a:r>
              <a:rPr lang="en-GB" sz="2000" dirty="0"/>
              <a:t> </a:t>
            </a:r>
            <a:r>
              <a:rPr lang="en-GB" sz="2000" dirty="0" err="1" smtClean="0"/>
              <a:t>kontoriga</a:t>
            </a:r>
            <a:r>
              <a:rPr lang="en-GB" sz="2000" dirty="0"/>
              <a:t>. Kuna </a:t>
            </a:r>
            <a:r>
              <a:rPr lang="en-GB" sz="2000" dirty="0" err="1"/>
              <a:t>üha</a:t>
            </a:r>
            <a:r>
              <a:rPr lang="en-GB" sz="2000" dirty="0"/>
              <a:t> </a:t>
            </a:r>
            <a:r>
              <a:rPr lang="en-GB" sz="2000" dirty="0" err="1"/>
              <a:t>enam</a:t>
            </a:r>
            <a:r>
              <a:rPr lang="en-GB" sz="2000" dirty="0"/>
              <a:t> </a:t>
            </a:r>
            <a:r>
              <a:rPr lang="en-GB" sz="2000" dirty="0" err="1"/>
              <a:t>inimesi</a:t>
            </a:r>
            <a:r>
              <a:rPr lang="en-GB" sz="2000" dirty="0"/>
              <a:t> </a:t>
            </a:r>
            <a:r>
              <a:rPr lang="en-GB" sz="2000" dirty="0" err="1"/>
              <a:t>töötab</a:t>
            </a:r>
            <a:r>
              <a:rPr lang="en-GB" sz="2000" dirty="0"/>
              <a:t> </a:t>
            </a:r>
            <a:r>
              <a:rPr lang="en-GB" sz="2000" dirty="0" err="1"/>
              <a:t>kaugtööga</a:t>
            </a:r>
            <a:r>
              <a:rPr lang="en-GB" sz="2000" dirty="0"/>
              <a:t>, on </a:t>
            </a:r>
            <a:r>
              <a:rPr lang="en-GB" sz="2000" b="1" dirty="0" err="1">
                <a:solidFill>
                  <a:srgbClr val="14B4CB"/>
                </a:solidFill>
              </a:rPr>
              <a:t>hea</a:t>
            </a:r>
            <a:r>
              <a:rPr lang="en-GB" sz="2000" b="1" dirty="0">
                <a:solidFill>
                  <a:srgbClr val="14B4CB"/>
                </a:solidFill>
              </a:rPr>
              <a:t> </a:t>
            </a:r>
            <a:r>
              <a:rPr lang="en-GB" sz="2000" b="1" dirty="0" err="1" smtClean="0">
                <a:solidFill>
                  <a:srgbClr val="14B4CB"/>
                </a:solidFill>
              </a:rPr>
              <a:t>ergonoomika</a:t>
            </a:r>
            <a:r>
              <a:rPr lang="en-GB" sz="2000" b="1" dirty="0" smtClean="0">
                <a:solidFill>
                  <a:srgbClr val="14B4CB"/>
                </a:solidFill>
              </a:rPr>
              <a:t> </a:t>
            </a:r>
            <a:r>
              <a:rPr lang="en-GB" sz="2000" dirty="0" err="1" smtClean="0"/>
              <a:t>tähtsus</a:t>
            </a:r>
            <a:r>
              <a:rPr lang="en-GB" sz="2000" dirty="0" smtClean="0"/>
              <a:t> </a:t>
            </a:r>
            <a:r>
              <a:rPr lang="en-GB" sz="2000" dirty="0" err="1"/>
              <a:t>kodus</a:t>
            </a:r>
            <a:r>
              <a:rPr lang="en-GB" sz="2000" dirty="0"/>
              <a:t> </a:t>
            </a:r>
            <a:r>
              <a:rPr lang="en-GB" sz="2000" dirty="0" err="1"/>
              <a:t>töötades</a:t>
            </a:r>
            <a:r>
              <a:rPr lang="en-GB" sz="2000" dirty="0"/>
              <a:t> </a:t>
            </a:r>
            <a:r>
              <a:rPr lang="en-GB" sz="2000" dirty="0" err="1"/>
              <a:t>üha</a:t>
            </a:r>
            <a:r>
              <a:rPr lang="en-GB" sz="2000" dirty="0"/>
              <a:t> </a:t>
            </a:r>
            <a:r>
              <a:rPr lang="en-GB" sz="2000" dirty="0" err="1"/>
              <a:t>ilmsem</a:t>
            </a:r>
            <a:r>
              <a:rPr lang="en-GB" sz="2000" dirty="0"/>
              <a:t>.</a:t>
            </a:r>
          </a:p>
          <a:p>
            <a:r>
              <a:rPr lang="en-GB" sz="2000" dirty="0" err="1"/>
              <a:t>Kui</a:t>
            </a:r>
            <a:r>
              <a:rPr lang="en-GB" sz="2000" dirty="0"/>
              <a:t> </a:t>
            </a:r>
            <a:r>
              <a:rPr lang="en-GB" sz="2000" dirty="0" err="1"/>
              <a:t>töötajad</a:t>
            </a:r>
            <a:r>
              <a:rPr lang="en-GB" sz="2000" dirty="0"/>
              <a:t> </a:t>
            </a:r>
            <a:r>
              <a:rPr lang="en-GB" sz="2000" dirty="0" err="1"/>
              <a:t>veedavad</a:t>
            </a:r>
            <a:r>
              <a:rPr lang="en-GB" sz="2000" dirty="0"/>
              <a:t> </a:t>
            </a:r>
            <a:r>
              <a:rPr lang="en-GB" sz="2000" dirty="0" err="1"/>
              <a:t>liiga</a:t>
            </a:r>
            <a:r>
              <a:rPr lang="en-GB" sz="2000" dirty="0"/>
              <a:t> </a:t>
            </a:r>
            <a:r>
              <a:rPr lang="en-GB" sz="2000" dirty="0" err="1"/>
              <a:t>palju</a:t>
            </a:r>
            <a:r>
              <a:rPr lang="en-GB" sz="2000" dirty="0"/>
              <a:t> </a:t>
            </a:r>
            <a:r>
              <a:rPr lang="en-GB" sz="2000" dirty="0" err="1"/>
              <a:t>aega</a:t>
            </a:r>
            <a:r>
              <a:rPr lang="en-GB" sz="2000" dirty="0"/>
              <a:t> </a:t>
            </a:r>
            <a:r>
              <a:rPr lang="en-GB" sz="2000" dirty="0" err="1" smtClean="0"/>
              <a:t>digiseadmeid</a:t>
            </a:r>
            <a:r>
              <a:rPr lang="en-GB" sz="2000" dirty="0" smtClean="0"/>
              <a:t> </a:t>
            </a:r>
            <a:r>
              <a:rPr lang="en-GB" sz="2000" dirty="0" err="1"/>
              <a:t>vaadates</a:t>
            </a:r>
            <a:r>
              <a:rPr lang="en-GB" sz="2000" dirty="0"/>
              <a:t>, </a:t>
            </a:r>
            <a:r>
              <a:rPr lang="en-GB" sz="2000" dirty="0" err="1"/>
              <a:t>võib</a:t>
            </a:r>
            <a:r>
              <a:rPr lang="en-GB" sz="2000" dirty="0"/>
              <a:t> see </a:t>
            </a:r>
            <a:r>
              <a:rPr lang="en-GB" sz="2000" dirty="0" err="1"/>
              <a:t>põhjustada</a:t>
            </a:r>
            <a:r>
              <a:rPr lang="en-GB" sz="2000" dirty="0"/>
              <a:t> </a:t>
            </a:r>
            <a:r>
              <a:rPr lang="en-GB" sz="2000" b="1" dirty="0" err="1">
                <a:solidFill>
                  <a:srgbClr val="14B4CB"/>
                </a:solidFill>
              </a:rPr>
              <a:t>kaela</a:t>
            </a:r>
            <a:r>
              <a:rPr lang="en-GB" sz="2000" b="1" dirty="0">
                <a:solidFill>
                  <a:srgbClr val="14B4CB"/>
                </a:solidFill>
              </a:rPr>
              <a:t>- </a:t>
            </a:r>
            <a:r>
              <a:rPr lang="en-GB" sz="2000" b="1" dirty="0" err="1">
                <a:solidFill>
                  <a:srgbClr val="14B4CB"/>
                </a:solidFill>
              </a:rPr>
              <a:t>ja</a:t>
            </a:r>
            <a:r>
              <a:rPr lang="en-GB" sz="2000" b="1" dirty="0">
                <a:solidFill>
                  <a:srgbClr val="14B4CB"/>
                </a:solidFill>
              </a:rPr>
              <a:t> </a:t>
            </a:r>
            <a:r>
              <a:rPr lang="en-GB" sz="2000" b="1" dirty="0" err="1">
                <a:solidFill>
                  <a:srgbClr val="14B4CB"/>
                </a:solidFill>
              </a:rPr>
              <a:t>seljavalu</a:t>
            </a:r>
            <a:r>
              <a:rPr lang="en-GB" sz="2000" b="1" dirty="0">
                <a:solidFill>
                  <a:srgbClr val="14B4CB"/>
                </a:solidFill>
              </a:rPr>
              <a:t>, </a:t>
            </a:r>
            <a:r>
              <a:rPr lang="en-GB" sz="2000" b="1" dirty="0" err="1">
                <a:solidFill>
                  <a:srgbClr val="14B4CB"/>
                </a:solidFill>
              </a:rPr>
              <a:t>aga</a:t>
            </a:r>
            <a:r>
              <a:rPr lang="en-GB" sz="2000" b="1" dirty="0">
                <a:solidFill>
                  <a:srgbClr val="14B4CB"/>
                </a:solidFill>
              </a:rPr>
              <a:t> </a:t>
            </a:r>
            <a:r>
              <a:rPr lang="en-GB" sz="2000" b="1" dirty="0" err="1">
                <a:solidFill>
                  <a:srgbClr val="14B4CB"/>
                </a:solidFill>
              </a:rPr>
              <a:t>ka</a:t>
            </a:r>
            <a:r>
              <a:rPr lang="en-GB" sz="2000" b="1" dirty="0">
                <a:solidFill>
                  <a:srgbClr val="14B4CB"/>
                </a:solidFill>
              </a:rPr>
              <a:t> </a:t>
            </a:r>
            <a:r>
              <a:rPr lang="en-GB" sz="2000" b="1" dirty="0" err="1">
                <a:solidFill>
                  <a:srgbClr val="14B4CB"/>
                </a:solidFill>
              </a:rPr>
              <a:t>valu</a:t>
            </a:r>
            <a:r>
              <a:rPr lang="en-GB" sz="2000" b="1" dirty="0">
                <a:solidFill>
                  <a:srgbClr val="14B4CB"/>
                </a:solidFill>
              </a:rPr>
              <a:t> </a:t>
            </a:r>
            <a:r>
              <a:rPr lang="en-GB" sz="2000" b="1" dirty="0" err="1">
                <a:solidFill>
                  <a:srgbClr val="14B4CB"/>
                </a:solidFill>
              </a:rPr>
              <a:t>küünarnukkides</a:t>
            </a:r>
            <a:r>
              <a:rPr lang="en-GB" sz="2000" b="1" dirty="0">
                <a:solidFill>
                  <a:srgbClr val="14B4CB"/>
                </a:solidFill>
              </a:rPr>
              <a:t>, </a:t>
            </a:r>
            <a:r>
              <a:rPr lang="en-GB" sz="2000" b="1" dirty="0" err="1">
                <a:solidFill>
                  <a:srgbClr val="14B4CB"/>
                </a:solidFill>
              </a:rPr>
              <a:t>randmetes</a:t>
            </a:r>
            <a:r>
              <a:rPr lang="en-GB" sz="2000" b="1" dirty="0">
                <a:solidFill>
                  <a:srgbClr val="14B4CB"/>
                </a:solidFill>
              </a:rPr>
              <a:t> </a:t>
            </a:r>
            <a:r>
              <a:rPr lang="en-GB" sz="2000" b="1" dirty="0" err="1">
                <a:solidFill>
                  <a:srgbClr val="14B4CB"/>
                </a:solidFill>
              </a:rPr>
              <a:t>ja</a:t>
            </a:r>
            <a:r>
              <a:rPr lang="en-GB" sz="2000" b="1" dirty="0">
                <a:solidFill>
                  <a:srgbClr val="14B4CB"/>
                </a:solidFill>
              </a:rPr>
              <a:t> </a:t>
            </a:r>
            <a:r>
              <a:rPr lang="en-GB" sz="2000" b="1" dirty="0" err="1" smtClean="0">
                <a:solidFill>
                  <a:srgbClr val="14B4CB"/>
                </a:solidFill>
              </a:rPr>
              <a:t>kätes</a:t>
            </a:r>
            <a:r>
              <a:rPr lang="en-GB" sz="2000" dirty="0" smtClean="0"/>
              <a:t>. </a:t>
            </a:r>
            <a:r>
              <a:rPr lang="en-GB" sz="2000" dirty="0" err="1"/>
              <a:t>Lisaks</a:t>
            </a:r>
            <a:r>
              <a:rPr lang="en-GB" sz="2000" dirty="0"/>
              <a:t> </a:t>
            </a:r>
            <a:r>
              <a:rPr lang="en-GB" sz="2000" dirty="0" err="1"/>
              <a:t>võib</a:t>
            </a:r>
            <a:r>
              <a:rPr lang="en-GB" sz="2000" dirty="0"/>
              <a:t> </a:t>
            </a:r>
            <a:r>
              <a:rPr lang="en-GB" sz="2000" dirty="0" err="1"/>
              <a:t>sülearvuti</a:t>
            </a:r>
            <a:r>
              <a:rPr lang="en-GB" sz="2000" dirty="0"/>
              <a:t> </a:t>
            </a:r>
            <a:r>
              <a:rPr lang="en-GB" sz="2000" dirty="0" err="1"/>
              <a:t>ja</a:t>
            </a:r>
            <a:r>
              <a:rPr lang="en-GB" sz="2000" dirty="0"/>
              <a:t> </a:t>
            </a:r>
            <a:r>
              <a:rPr lang="en-GB" sz="2000" dirty="0" err="1" smtClean="0"/>
              <a:t>nutitelefoni</a:t>
            </a:r>
            <a:r>
              <a:rPr lang="en-GB" sz="2000" dirty="0" smtClean="0"/>
              <a:t> </a:t>
            </a:r>
            <a:r>
              <a:rPr lang="en-GB" sz="2000" dirty="0" err="1"/>
              <a:t>kasutamine</a:t>
            </a:r>
            <a:r>
              <a:rPr lang="en-GB" sz="2000" dirty="0"/>
              <a:t> </a:t>
            </a:r>
            <a:r>
              <a:rPr lang="en-GB" sz="2000" dirty="0" err="1" smtClean="0"/>
              <a:t>sundida</a:t>
            </a:r>
            <a:r>
              <a:rPr lang="en-GB" sz="2000" dirty="0" smtClean="0"/>
              <a:t> </a:t>
            </a:r>
            <a:r>
              <a:rPr lang="en-GB" sz="2000" dirty="0" err="1"/>
              <a:t>inimesi</a:t>
            </a:r>
            <a:r>
              <a:rPr lang="en-GB" sz="2000" dirty="0"/>
              <a:t> </a:t>
            </a:r>
            <a:r>
              <a:rPr lang="en-GB" sz="2000" dirty="0" err="1"/>
              <a:t>istuma</a:t>
            </a:r>
            <a:r>
              <a:rPr lang="en-GB" sz="2000" dirty="0"/>
              <a:t> </a:t>
            </a:r>
            <a:r>
              <a:rPr lang="en-GB" sz="2000" dirty="0" err="1" smtClean="0"/>
              <a:t>ja</a:t>
            </a:r>
            <a:r>
              <a:rPr lang="en-GB" sz="2000" dirty="0" smtClean="0"/>
              <a:t> </a:t>
            </a:r>
            <a:r>
              <a:rPr lang="en-GB" sz="2000" dirty="0" err="1" smtClean="0"/>
              <a:t>töötama</a:t>
            </a:r>
            <a:r>
              <a:rPr lang="en-GB" sz="2000" dirty="0" smtClean="0"/>
              <a:t> </a:t>
            </a:r>
            <a:r>
              <a:rPr lang="en-GB" sz="2000" dirty="0" err="1" smtClean="0"/>
              <a:t>kehvas</a:t>
            </a:r>
            <a:r>
              <a:rPr lang="en-GB" sz="2000" dirty="0" smtClean="0"/>
              <a:t> </a:t>
            </a:r>
            <a:r>
              <a:rPr lang="en-GB" sz="2000" dirty="0" err="1" smtClean="0"/>
              <a:t>ergonoomilises</a:t>
            </a:r>
            <a:r>
              <a:rPr lang="en-GB" sz="2000" dirty="0" smtClean="0"/>
              <a:t> </a:t>
            </a:r>
            <a:r>
              <a:rPr lang="en-GB" sz="2000" dirty="0" err="1" smtClean="0"/>
              <a:t>asendis</a:t>
            </a:r>
            <a:r>
              <a:rPr lang="en-GB" sz="2000" dirty="0" smtClean="0"/>
              <a:t>. </a:t>
            </a:r>
            <a:r>
              <a:rPr lang="en-GB" sz="2000" dirty="0" err="1" smtClean="0"/>
              <a:t>Näiteks</a:t>
            </a:r>
            <a:r>
              <a:rPr lang="en-GB" sz="2000" dirty="0" smtClean="0"/>
              <a:t> </a:t>
            </a:r>
            <a:r>
              <a:rPr lang="en-GB" sz="2000" dirty="0" err="1" smtClean="0"/>
              <a:t>arvutikasutusest</a:t>
            </a:r>
            <a:r>
              <a:rPr lang="en-GB" sz="2000" dirty="0" smtClean="0"/>
              <a:t> </a:t>
            </a:r>
            <a:r>
              <a:rPr lang="en-GB" sz="2000" dirty="0" err="1"/>
              <a:t>tingitud</a:t>
            </a:r>
            <a:r>
              <a:rPr lang="en-GB" sz="2000" dirty="0"/>
              <a:t> </a:t>
            </a:r>
            <a:r>
              <a:rPr lang="en-GB" sz="2000" dirty="0" err="1" smtClean="0"/>
              <a:t>seljavalu</a:t>
            </a:r>
            <a:r>
              <a:rPr lang="en-GB" sz="2000" dirty="0" smtClean="0"/>
              <a:t> on </a:t>
            </a:r>
            <a:r>
              <a:rPr lang="en-GB" sz="2000" dirty="0" err="1"/>
              <a:t>sageli</a:t>
            </a:r>
            <a:r>
              <a:rPr lang="en-GB" sz="2000" dirty="0"/>
              <a:t> </a:t>
            </a:r>
            <a:r>
              <a:rPr lang="en-GB" sz="2000" dirty="0" err="1"/>
              <a:t>tingitud</a:t>
            </a:r>
            <a:r>
              <a:rPr lang="en-GB" sz="2000" dirty="0"/>
              <a:t> </a:t>
            </a:r>
            <a:r>
              <a:rPr lang="en-GB" sz="2000" dirty="0" err="1"/>
              <a:t>kehvast</a:t>
            </a:r>
            <a:r>
              <a:rPr lang="en-GB" sz="2000" dirty="0"/>
              <a:t> </a:t>
            </a:r>
            <a:r>
              <a:rPr lang="en-GB" sz="2000" dirty="0" err="1"/>
              <a:t>kehahoiakust</a:t>
            </a:r>
            <a:r>
              <a:rPr lang="en-GB" sz="2000" dirty="0"/>
              <a:t>. </a:t>
            </a:r>
            <a:r>
              <a:rPr lang="en-GB" sz="2000" dirty="0" err="1"/>
              <a:t>Samuti</a:t>
            </a:r>
            <a:r>
              <a:rPr lang="en-GB" sz="2000" dirty="0"/>
              <a:t> on </a:t>
            </a:r>
            <a:r>
              <a:rPr lang="en-GB" sz="2000" dirty="0" err="1" smtClean="0"/>
              <a:t>teada</a:t>
            </a:r>
            <a:r>
              <a:rPr lang="en-GB" sz="2000" dirty="0" smtClean="0"/>
              <a:t> </a:t>
            </a:r>
            <a:r>
              <a:rPr lang="en-GB" sz="2000" dirty="0" err="1" smtClean="0"/>
              <a:t>selfi-küünarnukk</a:t>
            </a:r>
            <a:r>
              <a:rPr lang="en-GB" sz="2000" dirty="0" smtClean="0"/>
              <a:t> </a:t>
            </a:r>
            <a:r>
              <a:rPr lang="en-GB" sz="2000" dirty="0" err="1"/>
              <a:t>või</a:t>
            </a:r>
            <a:r>
              <a:rPr lang="en-GB" sz="2000" dirty="0"/>
              <a:t> </a:t>
            </a:r>
            <a:r>
              <a:rPr lang="en-GB" sz="2000" dirty="0" err="1" smtClean="0"/>
              <a:t>tekstimispöial</a:t>
            </a:r>
            <a:r>
              <a:rPr lang="en-GB" sz="2000" dirty="0" smtClean="0"/>
              <a:t>, </a:t>
            </a:r>
            <a:r>
              <a:rPr lang="en-GB" sz="2000" dirty="0" err="1"/>
              <a:t>mis</a:t>
            </a:r>
            <a:r>
              <a:rPr lang="en-GB" sz="2000" dirty="0"/>
              <a:t> on </a:t>
            </a:r>
            <a:r>
              <a:rPr lang="en-GB" sz="2000" dirty="0" err="1"/>
              <a:t>põhjustatud</a:t>
            </a:r>
            <a:r>
              <a:rPr lang="en-GB" sz="2000" dirty="0"/>
              <a:t> </a:t>
            </a:r>
            <a:r>
              <a:rPr lang="en-GB" sz="2000" dirty="0" err="1"/>
              <a:t>tehnoloogia</a:t>
            </a:r>
            <a:r>
              <a:rPr lang="en-GB" sz="2000" dirty="0"/>
              <a:t> </a:t>
            </a:r>
            <a:r>
              <a:rPr lang="en-GB" sz="2000" dirty="0" err="1"/>
              <a:t>liigsest</a:t>
            </a:r>
            <a:r>
              <a:rPr lang="en-GB" sz="2000" dirty="0"/>
              <a:t> </a:t>
            </a:r>
            <a:r>
              <a:rPr lang="en-GB" sz="2000" dirty="0" err="1"/>
              <a:t>kasutamisest</a:t>
            </a:r>
            <a:r>
              <a:rPr lang="en-GB" sz="2000" dirty="0"/>
              <a:t>. </a:t>
            </a:r>
            <a:r>
              <a:rPr lang="en-GB" sz="2000" dirty="0" err="1"/>
              <a:t>Juhtidel</a:t>
            </a:r>
            <a:r>
              <a:rPr lang="en-GB" sz="2000" dirty="0"/>
              <a:t> on </a:t>
            </a:r>
            <a:r>
              <a:rPr lang="en-GB" sz="2000" dirty="0" err="1"/>
              <a:t>oluline</a:t>
            </a:r>
            <a:r>
              <a:rPr lang="en-GB" sz="2000" dirty="0"/>
              <a:t> </a:t>
            </a:r>
            <a:r>
              <a:rPr lang="en-GB" sz="2000" dirty="0" err="1"/>
              <a:t>tagada</a:t>
            </a:r>
            <a:r>
              <a:rPr lang="en-GB" sz="2000" dirty="0"/>
              <a:t>, et </a:t>
            </a:r>
            <a:r>
              <a:rPr lang="en-GB" sz="2000" dirty="0" err="1"/>
              <a:t>töötajate</a:t>
            </a:r>
            <a:r>
              <a:rPr lang="en-GB" sz="2000" dirty="0"/>
              <a:t> </a:t>
            </a:r>
            <a:r>
              <a:rPr lang="en-GB" sz="2000" dirty="0" err="1"/>
              <a:t>tööruum</a:t>
            </a:r>
            <a:r>
              <a:rPr lang="en-GB" sz="2000" dirty="0"/>
              <a:t> </a:t>
            </a:r>
            <a:r>
              <a:rPr lang="en-GB" sz="2000" dirty="0" err="1" smtClean="0"/>
              <a:t>oleks</a:t>
            </a:r>
            <a:r>
              <a:rPr lang="en-GB" sz="2000" dirty="0" smtClean="0"/>
              <a:t> </a:t>
            </a:r>
            <a:r>
              <a:rPr lang="en-GB" sz="2000" dirty="0" err="1"/>
              <a:t>ergonoomiliselt</a:t>
            </a:r>
            <a:r>
              <a:rPr lang="en-GB" sz="2000" dirty="0"/>
              <a:t> </a:t>
            </a:r>
            <a:r>
              <a:rPr lang="en-GB" sz="2000" dirty="0" err="1" smtClean="0"/>
              <a:t>korrektne</a:t>
            </a:r>
            <a:r>
              <a:rPr lang="en-GB" sz="2000" dirty="0" smtClean="0"/>
              <a:t> </a:t>
            </a:r>
            <a:r>
              <a:rPr lang="en-GB" sz="2000" dirty="0" err="1" smtClean="0"/>
              <a:t>nii</a:t>
            </a:r>
            <a:r>
              <a:rPr lang="en-GB" sz="2000" dirty="0" smtClean="0"/>
              <a:t> </a:t>
            </a:r>
            <a:r>
              <a:rPr lang="en-GB" sz="2000" dirty="0" err="1" smtClean="0"/>
              <a:t>kontoris</a:t>
            </a:r>
            <a:r>
              <a:rPr lang="en-GB" sz="2000" dirty="0" smtClean="0"/>
              <a:t> </a:t>
            </a:r>
            <a:r>
              <a:rPr lang="en-GB" sz="2000" dirty="0" err="1" smtClean="0"/>
              <a:t>kui</a:t>
            </a:r>
            <a:r>
              <a:rPr lang="en-GB" sz="2000" dirty="0" smtClean="0"/>
              <a:t> </a:t>
            </a:r>
            <a:r>
              <a:rPr lang="en-GB" sz="2000" dirty="0" err="1" smtClean="0"/>
              <a:t>ka</a:t>
            </a:r>
            <a:r>
              <a:rPr lang="en-GB" sz="2000" dirty="0" smtClean="0"/>
              <a:t> </a:t>
            </a:r>
            <a:r>
              <a:rPr lang="en-GB" sz="2000" dirty="0" err="1" smtClean="0"/>
              <a:t>kodus</a:t>
            </a:r>
            <a:r>
              <a:rPr lang="en-GB" sz="2000" dirty="0" smtClean="0"/>
              <a:t>.</a:t>
            </a:r>
            <a:endParaRPr lang="en-GB" sz="2000" dirty="0"/>
          </a:p>
          <a:p>
            <a:r>
              <a:rPr lang="en-GB" sz="1000" dirty="0" smtClean="0"/>
              <a:t>(</a:t>
            </a:r>
            <a:r>
              <a:rPr lang="en-GB" sz="1000" dirty="0"/>
              <a:t>1) https://www.kaspersky.com/resource-center/preemptive-safety/impacts-of-technology-on-health </a:t>
            </a:r>
          </a:p>
          <a:p>
            <a:endParaRPr lang="en-GB"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normAutofit fontScale="92500" lnSpcReduction="20000"/>
          </a:bodyPr>
          <a:lstStyle/>
          <a:p>
            <a:r>
              <a:rPr lang="en-GB" dirty="0" err="1" smtClean="0"/>
              <a:t>Vajadus</a:t>
            </a:r>
            <a:r>
              <a:rPr lang="en-GB" dirty="0" smtClean="0"/>
              <a:t> </a:t>
            </a:r>
            <a:r>
              <a:rPr lang="en-GB" dirty="0" err="1" smtClean="0"/>
              <a:t>töölaua</a:t>
            </a:r>
            <a:r>
              <a:rPr lang="en-GB" dirty="0" smtClean="0"/>
              <a:t> </a:t>
            </a:r>
            <a:r>
              <a:rPr lang="en-GB" dirty="0" err="1" smtClean="0"/>
              <a:t>õige</a:t>
            </a:r>
            <a:r>
              <a:rPr lang="en-GB" dirty="0" smtClean="0"/>
              <a:t> </a:t>
            </a:r>
            <a:r>
              <a:rPr lang="en-GB" dirty="0" err="1" smtClean="0"/>
              <a:t>ergonoomika</a:t>
            </a:r>
            <a:r>
              <a:rPr lang="en-GB" dirty="0" smtClean="0"/>
              <a:t> </a:t>
            </a:r>
            <a:r>
              <a:rPr lang="en-GB" dirty="0" err="1" smtClean="0"/>
              <a:t>järele</a:t>
            </a:r>
            <a:r>
              <a:rPr lang="en-GB" dirty="0" smtClean="0"/>
              <a:t> </a:t>
            </a:r>
            <a:endParaRPr lang="en-GB" dirty="0"/>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p:txBody>
          <a:bodyPr>
            <a:normAutofit/>
          </a:bodyPr>
          <a:lstStyle/>
          <a:p>
            <a:r>
              <a:rPr lang="en-GB" dirty="0" err="1" smtClean="0">
                <a:solidFill>
                  <a:srgbClr val="14B4CB"/>
                </a:solidFill>
              </a:rPr>
              <a:t>Kuidas</a:t>
            </a:r>
            <a:r>
              <a:rPr lang="en-GB" dirty="0" smtClean="0">
                <a:solidFill>
                  <a:srgbClr val="14B4CB"/>
                </a:solidFill>
              </a:rPr>
              <a:t> </a:t>
            </a:r>
            <a:r>
              <a:rPr lang="en-GB" dirty="0" err="1">
                <a:solidFill>
                  <a:srgbClr val="14B4CB"/>
                </a:solidFill>
              </a:rPr>
              <a:t>minimeerida</a:t>
            </a:r>
            <a:r>
              <a:rPr lang="en-GB" dirty="0">
                <a:solidFill>
                  <a:srgbClr val="14B4CB"/>
                </a:solidFill>
              </a:rPr>
              <a:t> </a:t>
            </a:r>
            <a:r>
              <a:rPr lang="en-GB" dirty="0" err="1">
                <a:solidFill>
                  <a:srgbClr val="14B4CB"/>
                </a:solidFill>
              </a:rPr>
              <a:t>digitaalse</a:t>
            </a:r>
            <a:r>
              <a:rPr lang="en-GB" dirty="0">
                <a:solidFill>
                  <a:srgbClr val="14B4CB"/>
                </a:solidFill>
              </a:rPr>
              <a:t> </a:t>
            </a:r>
            <a:r>
              <a:rPr lang="en-GB" dirty="0" err="1">
                <a:solidFill>
                  <a:srgbClr val="14B4CB"/>
                </a:solidFill>
              </a:rPr>
              <a:t>ülekoormuse</a:t>
            </a:r>
            <a:r>
              <a:rPr lang="en-GB" dirty="0">
                <a:solidFill>
                  <a:srgbClr val="14B4CB"/>
                </a:solidFill>
              </a:rPr>
              <a:t> </a:t>
            </a:r>
            <a:r>
              <a:rPr lang="en-GB" dirty="0" err="1">
                <a:solidFill>
                  <a:srgbClr val="14B4CB"/>
                </a:solidFill>
              </a:rPr>
              <a:t>mõju</a:t>
            </a:r>
            <a:r>
              <a:rPr lang="en-GB" dirty="0">
                <a:solidFill>
                  <a:srgbClr val="14B4CB"/>
                </a:solidFill>
              </a:rPr>
              <a:t> </a:t>
            </a:r>
            <a:r>
              <a:rPr lang="en-GB" b="1" dirty="0" err="1">
                <a:solidFill>
                  <a:srgbClr val="14B4CB"/>
                </a:solidFill>
              </a:rPr>
              <a:t>füüsilisele</a:t>
            </a:r>
            <a:r>
              <a:rPr lang="en-GB" b="1" dirty="0">
                <a:solidFill>
                  <a:srgbClr val="14B4CB"/>
                </a:solidFill>
              </a:rPr>
              <a:t> </a:t>
            </a:r>
            <a:r>
              <a:rPr lang="en-GB" b="1" dirty="0" err="1">
                <a:solidFill>
                  <a:srgbClr val="14B4CB"/>
                </a:solidFill>
              </a:rPr>
              <a:t>tervisele</a:t>
            </a:r>
            <a:endParaRPr lang="en-GB" b="1" dirty="0"/>
          </a:p>
          <a:p>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2</a:t>
            </a:r>
          </a:p>
        </p:txBody>
      </p:sp>
      <p:sp>
        <p:nvSpPr>
          <p:cNvPr id="6"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9400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C4BD80-CF71-1613-5C98-527811F96D9E}"/>
              </a:ext>
            </a:extLst>
          </p:cNvPr>
          <p:cNvSpPr>
            <a:spLocks noGrp="1"/>
          </p:cNvSpPr>
          <p:nvPr>
            <p:ph type="body" sz="quarter" idx="18"/>
          </p:nvPr>
        </p:nvSpPr>
        <p:spPr/>
        <p:txBody>
          <a:bodyPr>
            <a:normAutofit fontScale="77500" lnSpcReduction="20000"/>
          </a:bodyPr>
          <a:lstStyle/>
          <a:p>
            <a:pPr marL="457200" indent="-457200">
              <a:buFont typeface="+mj-lt"/>
              <a:buAutoNum type="arabicPeriod"/>
            </a:pPr>
            <a:r>
              <a:rPr lang="fi-FI" sz="2000" dirty="0"/>
              <a:t>Selja- ja kaelavalu leevendamiseks </a:t>
            </a:r>
            <a:r>
              <a:rPr lang="fi-FI" sz="2000" dirty="0" smtClean="0"/>
              <a:t>seadme kasutamisle kohanda </a:t>
            </a:r>
            <a:r>
              <a:rPr lang="fi-FI" sz="2000" dirty="0"/>
              <a:t>oma </a:t>
            </a:r>
            <a:r>
              <a:rPr lang="fi-FI" sz="2000" dirty="0" smtClean="0"/>
              <a:t>kehahoiakut.</a:t>
            </a:r>
            <a:endParaRPr lang="en-GB" sz="2000" dirty="0"/>
          </a:p>
          <a:p>
            <a:pPr marL="457200" indent="-457200">
              <a:buFont typeface="+mj-lt"/>
              <a:buAutoNum type="arabicPeriod"/>
            </a:pPr>
            <a:r>
              <a:rPr lang="en-GB" sz="2000" dirty="0" smtClean="0"/>
              <a:t>Leia </a:t>
            </a:r>
            <a:r>
              <a:rPr lang="en-GB" sz="2000" dirty="0" err="1" smtClean="0"/>
              <a:t>arvuti</a:t>
            </a:r>
            <a:r>
              <a:rPr lang="en-GB" sz="2000" dirty="0" smtClean="0"/>
              <a:t> </a:t>
            </a:r>
            <a:r>
              <a:rPr lang="en-GB" sz="2000" dirty="0" err="1" smtClean="0"/>
              <a:t>taga</a:t>
            </a:r>
            <a:r>
              <a:rPr lang="en-GB" sz="2000" dirty="0" smtClean="0"/>
              <a:t> </a:t>
            </a:r>
            <a:r>
              <a:rPr lang="en-GB" sz="2000" dirty="0" err="1" smtClean="0"/>
              <a:t>istudes</a:t>
            </a:r>
            <a:r>
              <a:rPr lang="en-GB" sz="2000" dirty="0" smtClean="0"/>
              <a:t> </a:t>
            </a:r>
            <a:r>
              <a:rPr lang="en-GB" sz="2000" dirty="0" err="1" smtClean="0"/>
              <a:t>õige</a:t>
            </a:r>
            <a:r>
              <a:rPr lang="en-GB" sz="2000" dirty="0" smtClean="0"/>
              <a:t> </a:t>
            </a:r>
            <a:r>
              <a:rPr lang="en-GB" sz="2000" dirty="0" err="1" smtClean="0"/>
              <a:t>asend</a:t>
            </a:r>
            <a:r>
              <a:rPr lang="en-GB" sz="2000" dirty="0"/>
              <a:t>, </a:t>
            </a:r>
            <a:r>
              <a:rPr lang="en-GB" sz="2000" dirty="0" err="1"/>
              <a:t>tagades</a:t>
            </a:r>
            <a:r>
              <a:rPr lang="en-GB" sz="2000" dirty="0"/>
              <a:t>, et l</a:t>
            </a:r>
            <a:r>
              <a:rPr lang="en-GB" sz="2000" dirty="0" smtClean="0"/>
              <a:t>aud</a:t>
            </a:r>
            <a:r>
              <a:rPr lang="en-GB" sz="2000" dirty="0"/>
              <a:t>, </a:t>
            </a:r>
            <a:r>
              <a:rPr lang="en-GB" sz="2000" dirty="0" err="1"/>
              <a:t>iste</a:t>
            </a:r>
            <a:r>
              <a:rPr lang="en-GB" sz="2000" dirty="0"/>
              <a:t> </a:t>
            </a:r>
            <a:r>
              <a:rPr lang="en-GB" sz="2000" dirty="0" err="1"/>
              <a:t>ja</a:t>
            </a:r>
            <a:r>
              <a:rPr lang="en-GB" sz="2000" dirty="0"/>
              <a:t> </a:t>
            </a:r>
            <a:r>
              <a:rPr lang="en-GB" sz="2000" dirty="0" err="1"/>
              <a:t>ekraani</a:t>
            </a:r>
            <a:r>
              <a:rPr lang="en-GB" sz="2000" dirty="0"/>
              <a:t> </a:t>
            </a:r>
            <a:r>
              <a:rPr lang="en-GB" sz="2000" dirty="0" err="1"/>
              <a:t>asetus</a:t>
            </a:r>
            <a:r>
              <a:rPr lang="en-GB" sz="2000" dirty="0"/>
              <a:t> on </a:t>
            </a:r>
            <a:r>
              <a:rPr lang="en-GB" sz="2000" dirty="0" err="1" smtClean="0"/>
              <a:t>optimaalne</a:t>
            </a:r>
            <a:r>
              <a:rPr lang="en-GB" sz="2000" dirty="0" smtClean="0"/>
              <a:t>. </a:t>
            </a:r>
            <a:r>
              <a:rPr lang="en-GB" sz="2000" dirty="0" err="1" smtClean="0">
                <a:hlinkClick r:id="rId2"/>
              </a:rPr>
              <a:t>Loe</a:t>
            </a:r>
            <a:r>
              <a:rPr lang="en-GB" sz="2000" dirty="0" smtClean="0">
                <a:hlinkClick r:id="rId2"/>
              </a:rPr>
              <a:t> </a:t>
            </a:r>
            <a:r>
              <a:rPr lang="en-GB" sz="2000" dirty="0" err="1" smtClean="0">
                <a:hlinkClick r:id="rId2"/>
              </a:rPr>
              <a:t>lisaks</a:t>
            </a:r>
            <a:r>
              <a:rPr lang="en-GB" sz="2000" dirty="0" smtClean="0">
                <a:hlinkClick r:id="rId2"/>
              </a:rPr>
              <a:t> </a:t>
            </a:r>
            <a:r>
              <a:rPr lang="en-GB" sz="2000" dirty="0" err="1" smtClean="0">
                <a:hlinkClick r:id="rId2"/>
              </a:rPr>
              <a:t>siit</a:t>
            </a:r>
            <a:r>
              <a:rPr lang="en-GB" sz="2000" dirty="0" smtClean="0">
                <a:hlinkClick r:id="rId2"/>
              </a:rPr>
              <a:t>.</a:t>
            </a:r>
            <a:endParaRPr lang="en-GB" sz="2000" dirty="0" smtClean="0"/>
          </a:p>
          <a:p>
            <a:pPr marL="457200" indent="-457200">
              <a:buFont typeface="+mj-lt"/>
              <a:buAutoNum type="arabicPeriod"/>
            </a:pPr>
            <a:r>
              <a:rPr lang="en-GB" sz="2000" dirty="0" err="1"/>
              <a:t>Selle</a:t>
            </a:r>
            <a:r>
              <a:rPr lang="en-GB" sz="2000" dirty="0"/>
              <a:t> </a:t>
            </a:r>
            <a:r>
              <a:rPr lang="en-GB" sz="2000" dirty="0" err="1"/>
              <a:t>asemel</a:t>
            </a:r>
            <a:r>
              <a:rPr lang="en-GB" sz="2000" dirty="0"/>
              <a:t>, et </a:t>
            </a:r>
            <a:r>
              <a:rPr lang="en-GB" sz="2000" dirty="0" err="1"/>
              <a:t>hoida</a:t>
            </a:r>
            <a:r>
              <a:rPr lang="en-GB" sz="2000" dirty="0"/>
              <a:t> </a:t>
            </a:r>
            <a:r>
              <a:rPr lang="en-GB" sz="2000" dirty="0" err="1"/>
              <a:t>telefoni</a:t>
            </a:r>
            <a:r>
              <a:rPr lang="en-GB" sz="2000" dirty="0"/>
              <a:t> </a:t>
            </a:r>
            <a:r>
              <a:rPr lang="en-GB" sz="2000" dirty="0" err="1"/>
              <a:t>süles</a:t>
            </a:r>
            <a:r>
              <a:rPr lang="en-GB" sz="2000" dirty="0"/>
              <a:t>, </a:t>
            </a:r>
            <a:r>
              <a:rPr lang="en-GB" sz="2000" dirty="0" err="1" smtClean="0"/>
              <a:t>saad</a:t>
            </a:r>
            <a:r>
              <a:rPr lang="en-GB" sz="2000" dirty="0" smtClean="0"/>
              <a:t> </a:t>
            </a:r>
            <a:r>
              <a:rPr lang="en-GB" sz="2000" dirty="0" err="1"/>
              <a:t>vähendada</a:t>
            </a:r>
            <a:r>
              <a:rPr lang="en-GB" sz="2000" dirty="0"/>
              <a:t> </a:t>
            </a:r>
            <a:r>
              <a:rPr lang="en-GB" sz="2000" dirty="0" err="1"/>
              <a:t>kaelaprobleeme</a:t>
            </a:r>
            <a:r>
              <a:rPr lang="en-GB" sz="2000" dirty="0"/>
              <a:t>, </a:t>
            </a:r>
            <a:r>
              <a:rPr lang="en-GB" sz="2000" dirty="0" err="1"/>
              <a:t>kui</a:t>
            </a:r>
            <a:r>
              <a:rPr lang="en-GB" sz="2000" dirty="0"/>
              <a:t> </a:t>
            </a:r>
            <a:r>
              <a:rPr lang="en-GB" sz="2000" dirty="0" err="1" smtClean="0"/>
              <a:t>hoiad</a:t>
            </a:r>
            <a:r>
              <a:rPr lang="en-GB" sz="2000" dirty="0" smtClean="0"/>
              <a:t> </a:t>
            </a:r>
            <a:r>
              <a:rPr lang="en-GB" sz="2000" dirty="0" err="1"/>
              <a:t>seda</a:t>
            </a:r>
            <a:r>
              <a:rPr lang="en-GB" sz="2000" dirty="0"/>
              <a:t> </a:t>
            </a:r>
            <a:r>
              <a:rPr lang="en-GB" sz="2000" dirty="0" err="1"/>
              <a:t>enda</a:t>
            </a:r>
            <a:r>
              <a:rPr lang="en-GB" sz="2000" dirty="0"/>
              <a:t> </a:t>
            </a:r>
            <a:r>
              <a:rPr lang="en-GB" sz="2000" dirty="0" err="1"/>
              <a:t>ees</a:t>
            </a:r>
            <a:r>
              <a:rPr lang="en-GB" sz="2000" dirty="0"/>
              <a:t>. </a:t>
            </a:r>
            <a:r>
              <a:rPr lang="en-GB" sz="2000" dirty="0" err="1"/>
              <a:t>Seadme</a:t>
            </a:r>
            <a:r>
              <a:rPr lang="en-GB" sz="2000" dirty="0"/>
              <a:t> </a:t>
            </a:r>
            <a:r>
              <a:rPr lang="en-GB" sz="2000" dirty="0" err="1"/>
              <a:t>paigutamine</a:t>
            </a:r>
            <a:r>
              <a:rPr lang="en-GB" sz="2000" dirty="0"/>
              <a:t> </a:t>
            </a:r>
            <a:r>
              <a:rPr lang="en-GB" sz="2000" dirty="0" err="1"/>
              <a:t>nii</a:t>
            </a:r>
            <a:r>
              <a:rPr lang="en-GB" sz="2000" dirty="0"/>
              <a:t>, et see on </a:t>
            </a:r>
            <a:r>
              <a:rPr lang="en-GB" sz="2000" dirty="0" err="1" smtClean="0"/>
              <a:t>näo</a:t>
            </a:r>
            <a:r>
              <a:rPr lang="en-GB" sz="2000" dirty="0" smtClean="0"/>
              <a:t> </a:t>
            </a:r>
            <a:r>
              <a:rPr lang="en-GB" sz="2000" dirty="0" err="1"/>
              <a:t>ees</a:t>
            </a:r>
            <a:r>
              <a:rPr lang="en-GB" sz="2000" dirty="0"/>
              <a:t> </a:t>
            </a:r>
            <a:r>
              <a:rPr lang="en-GB" sz="2000" dirty="0" err="1"/>
              <a:t>ja</a:t>
            </a:r>
            <a:r>
              <a:rPr lang="en-GB" sz="2000" dirty="0"/>
              <a:t> </a:t>
            </a:r>
            <a:r>
              <a:rPr lang="en-GB" sz="2000" dirty="0" smtClean="0"/>
              <a:t>pea </a:t>
            </a:r>
            <a:r>
              <a:rPr lang="en-GB" sz="2000" dirty="0" err="1"/>
              <a:t>istub</a:t>
            </a:r>
            <a:r>
              <a:rPr lang="en-GB" sz="2000" dirty="0"/>
              <a:t> </a:t>
            </a:r>
            <a:r>
              <a:rPr lang="en-GB" sz="2000" dirty="0" err="1"/>
              <a:t>otse</a:t>
            </a:r>
            <a:r>
              <a:rPr lang="en-GB" sz="2000" dirty="0"/>
              <a:t> </a:t>
            </a:r>
            <a:r>
              <a:rPr lang="en-GB" sz="2000" dirty="0" err="1"/>
              <a:t>õlgadel</a:t>
            </a:r>
            <a:r>
              <a:rPr lang="en-GB" sz="2000" dirty="0"/>
              <a:t>, on </a:t>
            </a:r>
            <a:r>
              <a:rPr lang="en-GB" sz="2000" dirty="0" err="1"/>
              <a:t>kaelale</a:t>
            </a:r>
            <a:r>
              <a:rPr lang="en-GB" sz="2000" dirty="0"/>
              <a:t> </a:t>
            </a:r>
            <a:r>
              <a:rPr lang="en-GB" sz="2000" dirty="0" err="1"/>
              <a:t>kasulik</a:t>
            </a:r>
            <a:r>
              <a:rPr lang="en-GB" sz="2000" dirty="0" smtClean="0"/>
              <a:t>.</a:t>
            </a:r>
          </a:p>
          <a:p>
            <a:pPr marL="457200" indent="-457200">
              <a:buFont typeface="+mj-lt"/>
              <a:buAutoNum type="arabicPeriod"/>
            </a:pPr>
            <a:r>
              <a:rPr lang="en-GB" sz="2000" dirty="0" err="1" smtClean="0"/>
              <a:t>Kaalu</a:t>
            </a:r>
            <a:r>
              <a:rPr lang="en-GB" sz="2000" dirty="0" smtClean="0"/>
              <a:t> </a:t>
            </a:r>
            <a:r>
              <a:rPr lang="en-GB" sz="2000" dirty="0" err="1" smtClean="0"/>
              <a:t>võimalust</a:t>
            </a:r>
            <a:r>
              <a:rPr lang="en-GB" sz="2000" dirty="0" smtClean="0"/>
              <a:t> </a:t>
            </a:r>
            <a:r>
              <a:rPr lang="en-GB" sz="2000" dirty="0" err="1" smtClean="0"/>
              <a:t>laua</a:t>
            </a:r>
            <a:r>
              <a:rPr lang="en-GB" sz="2000" dirty="0" smtClean="0"/>
              <a:t> </a:t>
            </a:r>
            <a:r>
              <a:rPr lang="en-GB" sz="2000" dirty="0" err="1" smtClean="0"/>
              <a:t>taga</a:t>
            </a:r>
            <a:r>
              <a:rPr lang="en-GB" sz="2000" dirty="0" smtClean="0"/>
              <a:t> siesta, </a:t>
            </a:r>
            <a:r>
              <a:rPr lang="en-GB" sz="2000" dirty="0" err="1" smtClean="0"/>
              <a:t>kui</a:t>
            </a:r>
            <a:r>
              <a:rPr lang="en-GB" sz="2000" dirty="0" smtClean="0"/>
              <a:t> </a:t>
            </a:r>
            <a:r>
              <a:rPr lang="en-GB" sz="2000" dirty="0" err="1" smtClean="0"/>
              <a:t>saad</a:t>
            </a:r>
            <a:r>
              <a:rPr lang="en-GB" sz="2000" dirty="0" smtClean="0"/>
              <a:t> </a:t>
            </a:r>
            <a:r>
              <a:rPr lang="en-GB" sz="2000" dirty="0" err="1" smtClean="0"/>
              <a:t>muuta</a:t>
            </a:r>
            <a:r>
              <a:rPr lang="en-GB" sz="2000" dirty="0" smtClean="0"/>
              <a:t> </a:t>
            </a:r>
            <a:r>
              <a:rPr lang="en-GB" sz="2000" dirty="0" err="1" smtClean="0"/>
              <a:t>laua</a:t>
            </a:r>
            <a:r>
              <a:rPr lang="en-GB" sz="2000" dirty="0" smtClean="0"/>
              <a:t> </a:t>
            </a:r>
            <a:r>
              <a:rPr lang="en-GB" sz="2000" dirty="0" err="1" smtClean="0"/>
              <a:t>kõrgust</a:t>
            </a:r>
            <a:r>
              <a:rPr lang="en-GB" sz="2000" dirty="0" smtClean="0"/>
              <a:t> </a:t>
            </a:r>
            <a:r>
              <a:rPr lang="en-GB" sz="2000" dirty="0" err="1" smtClean="0"/>
              <a:t>vastavaka</a:t>
            </a:r>
            <a:r>
              <a:rPr lang="en-GB" sz="2000" dirty="0" smtClean="0"/>
              <a:t>. See </a:t>
            </a:r>
            <a:r>
              <a:rPr lang="en-GB" sz="2000" dirty="0" err="1" smtClean="0"/>
              <a:t>võimaldab</a:t>
            </a:r>
            <a:r>
              <a:rPr lang="en-GB" sz="2000" dirty="0" smtClean="0"/>
              <a:t> </a:t>
            </a:r>
            <a:r>
              <a:rPr lang="en-GB" sz="2000" dirty="0" err="1" smtClean="0"/>
              <a:t>arvutiekraani</a:t>
            </a:r>
            <a:r>
              <a:rPr lang="en-GB" sz="2000" dirty="0" smtClean="0"/>
              <a:t> </a:t>
            </a:r>
            <a:r>
              <a:rPr lang="en-GB" sz="2000" dirty="0" err="1" smtClean="0"/>
              <a:t>otse</a:t>
            </a:r>
            <a:r>
              <a:rPr lang="en-GB" sz="2000" dirty="0" smtClean="0"/>
              <a:t> </a:t>
            </a:r>
            <a:r>
              <a:rPr lang="en-GB" sz="2000" dirty="0" err="1" smtClean="0"/>
              <a:t>vaadata</a:t>
            </a:r>
            <a:r>
              <a:rPr lang="en-GB" sz="2000" dirty="0" smtClean="0"/>
              <a:t> </a:t>
            </a:r>
            <a:r>
              <a:rPr lang="en-GB" sz="2000" dirty="0" err="1"/>
              <a:t>ja</a:t>
            </a:r>
            <a:r>
              <a:rPr lang="en-GB" sz="2000" dirty="0"/>
              <a:t> </a:t>
            </a:r>
            <a:r>
              <a:rPr lang="en-GB" sz="2000" dirty="0" err="1" smtClean="0"/>
              <a:t>aitab</a:t>
            </a:r>
            <a:r>
              <a:rPr lang="en-GB" sz="2000" dirty="0" smtClean="0"/>
              <a:t> </a:t>
            </a:r>
            <a:r>
              <a:rPr lang="en-GB" sz="2000" dirty="0" err="1"/>
              <a:t>vältida</a:t>
            </a:r>
            <a:r>
              <a:rPr lang="en-GB" sz="2000" dirty="0"/>
              <a:t> </a:t>
            </a:r>
            <a:r>
              <a:rPr lang="en-GB" sz="2000" dirty="0" err="1" smtClean="0"/>
              <a:t>päev</a:t>
            </a:r>
            <a:r>
              <a:rPr lang="en-GB" sz="2000" dirty="0" smtClean="0"/>
              <a:t> </a:t>
            </a:r>
            <a:r>
              <a:rPr lang="en-GB" sz="2000" dirty="0" err="1" smtClean="0"/>
              <a:t>otsa</a:t>
            </a:r>
            <a:r>
              <a:rPr lang="en-GB" sz="2000" dirty="0" smtClean="0"/>
              <a:t> </a:t>
            </a:r>
            <a:r>
              <a:rPr lang="en-GB" sz="2000" dirty="0" err="1" smtClean="0"/>
              <a:t>istumisest</a:t>
            </a:r>
            <a:r>
              <a:rPr lang="en-GB" sz="2000" dirty="0" smtClean="0"/>
              <a:t> </a:t>
            </a:r>
            <a:r>
              <a:rPr lang="en-GB" sz="2000" dirty="0" err="1"/>
              <a:t>tulenevaid</a:t>
            </a:r>
            <a:r>
              <a:rPr lang="en-GB" sz="2000" dirty="0"/>
              <a:t> </a:t>
            </a:r>
            <a:r>
              <a:rPr lang="en-GB" sz="2000" dirty="0" err="1" smtClean="0"/>
              <a:t>terviseprobleeme</a:t>
            </a:r>
            <a:r>
              <a:rPr lang="en-GB" sz="2000" dirty="0" smtClean="0"/>
              <a:t>.</a:t>
            </a:r>
          </a:p>
          <a:p>
            <a:pPr marL="457200" indent="-457200">
              <a:buFont typeface="+mj-lt"/>
              <a:buAutoNum type="arabicPeriod"/>
            </a:pPr>
            <a:r>
              <a:rPr lang="en-GB" sz="2000" dirty="0" err="1"/>
              <a:t>Kui</a:t>
            </a:r>
            <a:r>
              <a:rPr lang="en-GB" sz="2000" dirty="0"/>
              <a:t> </a:t>
            </a:r>
            <a:r>
              <a:rPr lang="en-GB" sz="2000" dirty="0" err="1" smtClean="0"/>
              <a:t>teksti</a:t>
            </a:r>
            <a:r>
              <a:rPr lang="en-GB" sz="2000" dirty="0" smtClean="0"/>
              <a:t> </a:t>
            </a:r>
            <a:r>
              <a:rPr lang="en-GB" sz="2000" dirty="0" err="1" smtClean="0"/>
              <a:t>pöidlaga</a:t>
            </a:r>
            <a:r>
              <a:rPr lang="en-GB" sz="2000" dirty="0" smtClean="0"/>
              <a:t> </a:t>
            </a:r>
            <a:r>
              <a:rPr lang="en-GB" sz="2000" dirty="0" err="1" smtClean="0"/>
              <a:t>kirjutamine</a:t>
            </a:r>
            <a:r>
              <a:rPr lang="en-GB" sz="2000" dirty="0" smtClean="0"/>
              <a:t> </a:t>
            </a:r>
            <a:r>
              <a:rPr lang="en-GB" sz="2000" dirty="0" err="1" smtClean="0"/>
              <a:t>põhjustab</a:t>
            </a:r>
            <a:r>
              <a:rPr lang="en-GB" sz="2000" dirty="0" smtClean="0"/>
              <a:t> </a:t>
            </a:r>
            <a:r>
              <a:rPr lang="en-GB" sz="2000" dirty="0" err="1"/>
              <a:t>valu</a:t>
            </a:r>
            <a:r>
              <a:rPr lang="en-GB" sz="2000" dirty="0"/>
              <a:t>, </a:t>
            </a:r>
            <a:r>
              <a:rPr lang="en-GB" sz="2000" dirty="0" err="1" smtClean="0"/>
              <a:t>pead</a:t>
            </a:r>
            <a:r>
              <a:rPr lang="en-GB" sz="2000" dirty="0" smtClean="0"/>
              <a:t> </a:t>
            </a:r>
            <a:r>
              <a:rPr lang="en-GB" sz="2000" dirty="0" err="1"/>
              <a:t>võib</a:t>
            </a:r>
            <a:r>
              <a:rPr lang="en-GB" sz="2000" dirty="0"/>
              <a:t>-olla </a:t>
            </a:r>
            <a:r>
              <a:rPr lang="en-GB" sz="2000" dirty="0" err="1"/>
              <a:t>kasutama</a:t>
            </a:r>
            <a:r>
              <a:rPr lang="en-GB" sz="2000" dirty="0"/>
              <a:t> </a:t>
            </a:r>
            <a:r>
              <a:rPr lang="en-GB" sz="2000" dirty="0" err="1" smtClean="0"/>
              <a:t>teksti</a:t>
            </a:r>
            <a:r>
              <a:rPr lang="en-GB" sz="2000" dirty="0" smtClean="0"/>
              <a:t> </a:t>
            </a:r>
            <a:r>
              <a:rPr lang="en-GB" sz="2000" dirty="0" err="1"/>
              <a:t>kirjutamiseks</a:t>
            </a:r>
            <a:r>
              <a:rPr lang="en-GB" sz="2000" dirty="0"/>
              <a:t> </a:t>
            </a:r>
            <a:r>
              <a:rPr lang="en-GB" sz="2000" dirty="0" err="1"/>
              <a:t>teisi</a:t>
            </a:r>
            <a:r>
              <a:rPr lang="en-GB" sz="2000" dirty="0"/>
              <a:t> </a:t>
            </a:r>
            <a:r>
              <a:rPr lang="en-GB" sz="2000" dirty="0" err="1"/>
              <a:t>sõrmi</a:t>
            </a:r>
            <a:r>
              <a:rPr lang="en-GB" sz="2000" dirty="0"/>
              <a:t> </a:t>
            </a:r>
            <a:r>
              <a:rPr lang="en-GB" sz="2000" dirty="0" err="1"/>
              <a:t>või</a:t>
            </a:r>
            <a:r>
              <a:rPr lang="en-GB" sz="2000" dirty="0"/>
              <a:t> </a:t>
            </a:r>
            <a:r>
              <a:rPr lang="en-GB" sz="2000" dirty="0" err="1" smtClean="0"/>
              <a:t>pliiatsit</a:t>
            </a:r>
            <a:r>
              <a:rPr lang="en-GB" sz="2000" dirty="0" smtClean="0"/>
              <a:t>.</a:t>
            </a:r>
            <a:endParaRPr lang="en-GB" sz="2000" dirty="0"/>
          </a:p>
          <a:p>
            <a:pPr marL="457200" indent="-457200">
              <a:buFont typeface="+mj-lt"/>
              <a:buAutoNum type="arabicPeriod"/>
            </a:pPr>
            <a:r>
              <a:rPr lang="en-GB" sz="2000" dirty="0" err="1"/>
              <a:t>Regulaarsed</a:t>
            </a:r>
            <a:r>
              <a:rPr lang="en-GB" sz="2000" dirty="0"/>
              <a:t> </a:t>
            </a:r>
            <a:r>
              <a:rPr lang="en-GB" sz="2000" dirty="0" err="1"/>
              <a:t>ekraanipausid</a:t>
            </a:r>
            <a:r>
              <a:rPr lang="en-GB" sz="2000" dirty="0"/>
              <a:t>, </a:t>
            </a:r>
            <a:r>
              <a:rPr lang="en-GB" sz="2000" dirty="0" err="1"/>
              <a:t>mis</a:t>
            </a:r>
            <a:r>
              <a:rPr lang="en-GB" sz="2000" dirty="0"/>
              <a:t> </a:t>
            </a:r>
            <a:r>
              <a:rPr lang="en-GB" sz="2000" dirty="0" err="1"/>
              <a:t>võimaldavad</a:t>
            </a:r>
            <a:r>
              <a:rPr lang="en-GB" sz="2000" dirty="0"/>
              <a:t> </a:t>
            </a:r>
            <a:r>
              <a:rPr lang="en-GB" sz="2000" dirty="0" err="1"/>
              <a:t>jalutada</a:t>
            </a:r>
            <a:r>
              <a:rPr lang="en-GB" sz="2000" dirty="0"/>
              <a:t>, </a:t>
            </a:r>
            <a:r>
              <a:rPr lang="en-GB" sz="2000" dirty="0" err="1"/>
              <a:t>püsti</a:t>
            </a:r>
            <a:r>
              <a:rPr lang="en-GB" sz="2000" dirty="0"/>
              <a:t> </a:t>
            </a:r>
            <a:r>
              <a:rPr lang="en-GB" sz="2000" dirty="0" err="1"/>
              <a:t>tõusta</a:t>
            </a:r>
            <a:r>
              <a:rPr lang="en-GB" sz="2000" dirty="0"/>
              <a:t> </a:t>
            </a:r>
            <a:r>
              <a:rPr lang="en-GB" sz="2000" dirty="0" err="1"/>
              <a:t>või</a:t>
            </a:r>
            <a:r>
              <a:rPr lang="en-GB" sz="2000" dirty="0"/>
              <a:t> </a:t>
            </a:r>
            <a:r>
              <a:rPr lang="en-GB" sz="2000" dirty="0" err="1"/>
              <a:t>venitada</a:t>
            </a:r>
            <a:r>
              <a:rPr lang="en-GB" sz="2000" dirty="0"/>
              <a:t>, </a:t>
            </a:r>
            <a:r>
              <a:rPr lang="en-GB" sz="2000" dirty="0" err="1"/>
              <a:t>aitavad</a:t>
            </a:r>
            <a:r>
              <a:rPr lang="en-GB" sz="2000" dirty="0"/>
              <a:t> </a:t>
            </a:r>
            <a:r>
              <a:rPr lang="en-GB" sz="2000" dirty="0" err="1"/>
              <a:t>leevendada</a:t>
            </a:r>
            <a:r>
              <a:rPr lang="en-GB" sz="2000" dirty="0"/>
              <a:t> </a:t>
            </a:r>
            <a:r>
              <a:rPr lang="en-GB" sz="2000" dirty="0" err="1"/>
              <a:t>lihasvalu</a:t>
            </a:r>
            <a:r>
              <a:rPr lang="en-GB" sz="2000" dirty="0"/>
              <a:t> </a:t>
            </a:r>
            <a:r>
              <a:rPr lang="en-GB" sz="2000" dirty="0" err="1"/>
              <a:t>ja</a:t>
            </a:r>
            <a:r>
              <a:rPr lang="en-GB" sz="2000" dirty="0"/>
              <a:t> </a:t>
            </a:r>
            <a:r>
              <a:rPr lang="en-GB" sz="2000" dirty="0" err="1"/>
              <a:t>stressi</a:t>
            </a:r>
            <a:r>
              <a:rPr lang="en-GB" sz="2000" dirty="0" smtClean="0"/>
              <a:t>.</a:t>
            </a:r>
          </a:p>
          <a:p>
            <a:pPr marL="0" indent="0"/>
            <a:endParaRPr lang="en-GB" sz="2000" dirty="0"/>
          </a:p>
          <a:p>
            <a:r>
              <a:rPr lang="en-US" dirty="0" err="1"/>
              <a:t>Kas</a:t>
            </a:r>
            <a:r>
              <a:rPr lang="en-US" dirty="0"/>
              <a:t> </a:t>
            </a:r>
            <a:r>
              <a:rPr lang="en-US" dirty="0" err="1" smtClean="0"/>
              <a:t>sul</a:t>
            </a:r>
            <a:r>
              <a:rPr lang="en-US" dirty="0" smtClean="0"/>
              <a:t> </a:t>
            </a:r>
            <a:r>
              <a:rPr lang="en-US" dirty="0"/>
              <a:t>on </a:t>
            </a:r>
            <a:r>
              <a:rPr lang="en-US" dirty="0" err="1"/>
              <a:t>muid</a:t>
            </a:r>
            <a:r>
              <a:rPr lang="en-US" dirty="0"/>
              <a:t> </a:t>
            </a:r>
            <a:r>
              <a:rPr lang="en-US" dirty="0" err="1"/>
              <a:t>soovitusi</a:t>
            </a:r>
            <a:r>
              <a:rPr lang="en-US" dirty="0"/>
              <a:t>, </a:t>
            </a:r>
            <a:r>
              <a:rPr lang="en-US" dirty="0" err="1"/>
              <a:t>mis</a:t>
            </a:r>
            <a:r>
              <a:rPr lang="en-US" dirty="0"/>
              <a:t> </a:t>
            </a:r>
            <a:r>
              <a:rPr lang="en-US" dirty="0" err="1" smtClean="0"/>
              <a:t>aitaks</a:t>
            </a:r>
            <a:r>
              <a:rPr lang="en-US" dirty="0" smtClean="0"/>
              <a:t> </a:t>
            </a:r>
            <a:r>
              <a:rPr lang="en-US" dirty="0" err="1"/>
              <a:t>vähendada</a:t>
            </a:r>
            <a:r>
              <a:rPr lang="en-US" dirty="0"/>
              <a:t> </a:t>
            </a:r>
            <a:r>
              <a:rPr lang="en-US" dirty="0" err="1"/>
              <a:t>liigsest</a:t>
            </a:r>
            <a:r>
              <a:rPr lang="en-US" dirty="0"/>
              <a:t> </a:t>
            </a:r>
            <a:r>
              <a:rPr lang="en-US" dirty="0" err="1" smtClean="0"/>
              <a:t>digivahenddite</a:t>
            </a:r>
            <a:r>
              <a:rPr lang="en-US" dirty="0" smtClean="0"/>
              <a:t> </a:t>
            </a:r>
            <a:r>
              <a:rPr lang="en-US" dirty="0" err="1" smtClean="0"/>
              <a:t>kasutusest</a:t>
            </a:r>
            <a:r>
              <a:rPr lang="en-US" dirty="0" smtClean="0"/>
              <a:t> </a:t>
            </a:r>
            <a:r>
              <a:rPr lang="en-US" dirty="0" err="1"/>
              <a:t>tingitud</a:t>
            </a:r>
            <a:r>
              <a:rPr lang="en-US" dirty="0"/>
              <a:t> </a:t>
            </a:r>
            <a:r>
              <a:rPr lang="en-US" dirty="0" err="1"/>
              <a:t>lihasprobleeme</a:t>
            </a:r>
            <a:r>
              <a:rPr lang="en-US" dirty="0" smtClean="0"/>
              <a:t>:</a:t>
            </a:r>
          </a:p>
          <a:p>
            <a:r>
              <a:rPr lang="en-US"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dirty="0"/>
          </a:p>
          <a:p>
            <a:endParaRPr lang="en-GB" dirty="0"/>
          </a:p>
        </p:txBody>
      </p:sp>
      <p:sp>
        <p:nvSpPr>
          <p:cNvPr id="3" name="Text Placeholder 2">
            <a:extLst>
              <a:ext uri="{FF2B5EF4-FFF2-40B4-BE49-F238E27FC236}">
                <a16:creationId xmlns:a16="http://schemas.microsoft.com/office/drawing/2014/main" id="{D340130F-3138-2D5B-332A-87DD4324515B}"/>
              </a:ext>
            </a:extLst>
          </p:cNvPr>
          <p:cNvSpPr>
            <a:spLocks noGrp="1"/>
          </p:cNvSpPr>
          <p:nvPr>
            <p:ph type="body" sz="quarter" idx="16"/>
          </p:nvPr>
        </p:nvSpPr>
        <p:spPr/>
        <p:txBody>
          <a:bodyPr>
            <a:normAutofit fontScale="70000" lnSpcReduction="20000"/>
          </a:bodyPr>
          <a:lstStyle/>
          <a:p>
            <a:r>
              <a:rPr lang="en-GB" dirty="0" smtClean="0"/>
              <a:t>ÜLESANNE: </a:t>
            </a:r>
            <a:r>
              <a:rPr lang="fi-FI" dirty="0" smtClean="0"/>
              <a:t> </a:t>
            </a:r>
            <a:r>
              <a:rPr lang="fi-FI" dirty="0"/>
              <a:t>näpunäited - kuidas minimeerida luu- ja lihaskonna probleeme</a:t>
            </a:r>
            <a:endParaRPr lang="en-GB" dirty="0"/>
          </a:p>
        </p:txBody>
      </p:sp>
    </p:spTree>
    <p:extLst>
      <p:ext uri="{BB962C8B-B14F-4D97-AF65-F5344CB8AC3E}">
        <p14:creationId xmlns:p14="http://schemas.microsoft.com/office/powerpoint/2010/main" val="386139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B98953A-3F1F-4441-1EC8-1BD57C187DE4}"/>
              </a:ext>
            </a:extLst>
          </p:cNvPr>
          <p:cNvPicPr>
            <a:picLocks noGrp="1" noChangeAspect="1"/>
          </p:cNvPicPr>
          <p:nvPr>
            <p:ph type="pic" sz="quarter" idx="10"/>
          </p:nvPr>
        </p:nvPicPr>
        <p:blipFill>
          <a:blip r:embed="rId2"/>
          <a:srcRect l="7263" r="7263"/>
          <a:stretch>
            <a:fillRect/>
          </a:stretch>
        </p:blipFill>
        <p:spPr/>
      </p:pic>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lstStyle/>
          <a:p>
            <a:r>
              <a:rPr lang="en-GB" sz="2400" dirty="0"/>
              <a:t>	 </a:t>
            </a:r>
            <a:r>
              <a:rPr lang="en-GB" sz="2400" dirty="0" smtClean="0"/>
              <a:t>4 </a:t>
            </a:r>
            <a:r>
              <a:rPr lang="en-GB" sz="2400" dirty="0" err="1" smtClean="0"/>
              <a:t>sammu</a:t>
            </a:r>
            <a:r>
              <a:rPr lang="en-GB" sz="2400" dirty="0"/>
              <a:t>, </a:t>
            </a:r>
            <a:r>
              <a:rPr lang="en-GB" sz="2400" dirty="0" err="1"/>
              <a:t>mida</a:t>
            </a:r>
            <a:r>
              <a:rPr lang="en-GB" sz="2400" dirty="0"/>
              <a:t> </a:t>
            </a:r>
            <a:r>
              <a:rPr lang="en-GB" sz="2400" dirty="0" err="1" smtClean="0"/>
              <a:t>järgides</a:t>
            </a:r>
            <a:r>
              <a:rPr lang="en-GB" sz="2400" dirty="0" smtClean="0"/>
              <a:t> </a:t>
            </a:r>
            <a:r>
              <a:rPr lang="en-GB" sz="2400" dirty="0" err="1" smtClean="0"/>
              <a:t>saad</a:t>
            </a:r>
            <a:r>
              <a:rPr lang="en-GB" sz="2400" dirty="0" smtClean="0"/>
              <a:t> </a:t>
            </a:r>
            <a:r>
              <a:rPr lang="en-GB" sz="2400" dirty="0" err="1"/>
              <a:t>vältida</a:t>
            </a:r>
            <a:r>
              <a:rPr lang="en-GB" sz="2400" dirty="0"/>
              <a:t> </a:t>
            </a:r>
            <a:r>
              <a:rPr lang="en-GB" sz="2400" dirty="0" err="1"/>
              <a:t>digitaalset</a:t>
            </a:r>
            <a:r>
              <a:rPr lang="en-GB" sz="2400" dirty="0"/>
              <a:t> </a:t>
            </a:r>
            <a:r>
              <a:rPr lang="en-GB" sz="2400" dirty="0" err="1" smtClean="0"/>
              <a:t>läbipõlemist</a:t>
            </a:r>
            <a:r>
              <a:rPr lang="en-GB" sz="2400" dirty="0" smtClean="0"/>
              <a:t>:</a:t>
            </a:r>
            <a:endParaRPr lang="en-GB" sz="2400" dirty="0"/>
          </a:p>
          <a:p>
            <a:endParaRPr lang="en-GB" sz="2400" dirty="0"/>
          </a:p>
          <a:p>
            <a:pPr marL="0" indent="0"/>
            <a:r>
              <a:rPr lang="en-GB" sz="2800" dirty="0"/>
              <a:t>	</a:t>
            </a:r>
            <a:r>
              <a:rPr lang="en-GB" sz="2400" b="1" dirty="0" smtClean="0"/>
              <a:t>1</a:t>
            </a:r>
            <a:r>
              <a:rPr lang="en-GB" sz="2400" b="1" dirty="0"/>
              <a:t>. </a:t>
            </a:r>
            <a:r>
              <a:rPr lang="en-GB" sz="2400" b="1" dirty="0" err="1" smtClean="0"/>
              <a:t>Hinda</a:t>
            </a:r>
            <a:r>
              <a:rPr lang="en-GB" sz="2400" b="1" dirty="0" smtClean="0"/>
              <a:t>, </a:t>
            </a:r>
            <a:r>
              <a:rPr lang="en-GB" sz="2400" b="1" dirty="0" err="1" smtClean="0"/>
              <a:t>mitu</a:t>
            </a:r>
            <a:r>
              <a:rPr lang="en-GB" sz="2400" b="1" dirty="0" smtClean="0"/>
              <a:t> </a:t>
            </a:r>
            <a:r>
              <a:rPr lang="en-GB" sz="2400" b="1" dirty="0" err="1" smtClean="0"/>
              <a:t>tundi</a:t>
            </a:r>
            <a:r>
              <a:rPr lang="en-GB" sz="2400" b="1" dirty="0" smtClean="0"/>
              <a:t> </a:t>
            </a:r>
            <a:r>
              <a:rPr lang="en-GB" sz="2400" b="1" dirty="0" err="1" smtClean="0"/>
              <a:t>päevas</a:t>
            </a:r>
            <a:r>
              <a:rPr lang="en-GB" sz="2400" b="1" dirty="0" smtClean="0"/>
              <a:t> </a:t>
            </a:r>
            <a:r>
              <a:rPr lang="en-GB" sz="2400" b="1" dirty="0" err="1" smtClean="0"/>
              <a:t>oled</a:t>
            </a:r>
            <a:r>
              <a:rPr lang="en-GB" sz="2400" b="1" dirty="0" smtClean="0"/>
              <a:t> </a:t>
            </a:r>
            <a:r>
              <a:rPr lang="en-GB" sz="2400" b="1" dirty="0" err="1" smtClean="0"/>
              <a:t>nutiseadmes</a:t>
            </a:r>
            <a:endParaRPr lang="en-GB" sz="2400" b="1" dirty="0"/>
          </a:p>
          <a:p>
            <a:pPr marL="0" indent="0"/>
            <a:r>
              <a:rPr lang="en-GB" sz="2400" b="1" dirty="0"/>
              <a:t>	</a:t>
            </a:r>
            <a:r>
              <a:rPr lang="en-GB" sz="2400" b="1" dirty="0" smtClean="0"/>
              <a:t>2</a:t>
            </a:r>
            <a:r>
              <a:rPr lang="en-GB" sz="2400" b="1" dirty="0"/>
              <a:t>. </a:t>
            </a:r>
            <a:r>
              <a:rPr lang="en-GB" sz="2400" b="1" dirty="0" err="1" smtClean="0"/>
              <a:t>Lülita</a:t>
            </a:r>
            <a:r>
              <a:rPr lang="en-GB" sz="2400" b="1" dirty="0" smtClean="0"/>
              <a:t> </a:t>
            </a:r>
            <a:r>
              <a:rPr lang="en-GB" sz="2400" b="1" dirty="0" err="1" smtClean="0"/>
              <a:t>tihemini</a:t>
            </a:r>
            <a:r>
              <a:rPr lang="en-GB" sz="2400" b="1" dirty="0" smtClean="0"/>
              <a:t> </a:t>
            </a:r>
            <a:r>
              <a:rPr lang="en-GB" sz="2400" b="1" dirty="0" err="1" smtClean="0"/>
              <a:t>välja</a:t>
            </a:r>
            <a:endParaRPr lang="en-GB" sz="2400" b="1" dirty="0" smtClean="0"/>
          </a:p>
          <a:p>
            <a:pPr marL="0" indent="0"/>
            <a:r>
              <a:rPr lang="en-GB" sz="2400" b="1" dirty="0"/>
              <a:t>	</a:t>
            </a:r>
            <a:r>
              <a:rPr lang="en-GB" sz="2400" b="1" dirty="0" smtClean="0"/>
              <a:t>3</a:t>
            </a:r>
            <a:r>
              <a:rPr lang="en-GB" sz="2400" b="1" dirty="0"/>
              <a:t>. </a:t>
            </a:r>
            <a:r>
              <a:rPr lang="en-GB" sz="2400" b="1" dirty="0" err="1" smtClean="0"/>
              <a:t>Vähenda</a:t>
            </a:r>
            <a:r>
              <a:rPr lang="en-GB" sz="2400" b="1" dirty="0" smtClean="0"/>
              <a:t> </a:t>
            </a:r>
            <a:r>
              <a:rPr lang="en-GB" sz="2400" b="1" dirty="0" err="1"/>
              <a:t>tähelepanu</a:t>
            </a:r>
            <a:r>
              <a:rPr lang="en-GB" sz="2400" b="1" dirty="0"/>
              <a:t> </a:t>
            </a:r>
            <a:r>
              <a:rPr lang="en-GB" sz="2400" b="1" dirty="0" err="1" smtClean="0"/>
              <a:t>häirimist</a:t>
            </a:r>
            <a:endParaRPr lang="en-GB" sz="2400" b="1" dirty="0" smtClean="0"/>
          </a:p>
          <a:p>
            <a:pPr marL="0" indent="0"/>
            <a:r>
              <a:rPr lang="en-GB" sz="2400" b="1" dirty="0"/>
              <a:t>	</a:t>
            </a:r>
            <a:r>
              <a:rPr lang="en-GB" sz="2400" b="1" dirty="0" smtClean="0"/>
              <a:t>4</a:t>
            </a:r>
            <a:r>
              <a:rPr lang="en-GB" sz="2400" b="1" dirty="0"/>
              <a:t>. </a:t>
            </a:r>
            <a:r>
              <a:rPr lang="en-GB" sz="2400" b="1" dirty="0" smtClean="0"/>
              <a:t>Leia </a:t>
            </a:r>
            <a:r>
              <a:rPr lang="en-GB" sz="2400" b="1" dirty="0" err="1" smtClean="0"/>
              <a:t>tasakaal</a:t>
            </a:r>
            <a:r>
              <a:rPr lang="en-GB" sz="2400" b="1" dirty="0" smtClean="0"/>
              <a:t> </a:t>
            </a:r>
            <a:r>
              <a:rPr lang="en-GB" sz="2400" b="1" dirty="0" err="1" smtClean="0"/>
              <a:t>virtuaalmaailma</a:t>
            </a:r>
            <a:r>
              <a:rPr lang="en-GB" sz="2400" b="1" dirty="0" smtClean="0"/>
              <a:t> </a:t>
            </a:r>
            <a:r>
              <a:rPr lang="en-GB" sz="2400" b="1" dirty="0" err="1" smtClean="0"/>
              <a:t>ja</a:t>
            </a:r>
            <a:r>
              <a:rPr lang="en-GB" sz="2400" b="1" dirty="0" smtClean="0"/>
              <a:t> </a:t>
            </a:r>
            <a:r>
              <a:rPr lang="en-GB" sz="2400" b="1" dirty="0" err="1" smtClean="0"/>
              <a:t>päriselu</a:t>
            </a:r>
            <a:r>
              <a:rPr lang="en-GB" sz="2400" b="1" dirty="0" smtClean="0"/>
              <a:t> </a:t>
            </a:r>
            <a:r>
              <a:rPr lang="en-GB" sz="2400" b="1" dirty="0" err="1" smtClean="0"/>
              <a:t>vahel</a:t>
            </a:r>
            <a:endParaRPr lang="en-GB" sz="2400" b="1" dirty="0"/>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a:xfrm>
            <a:off x="712183" y="495859"/>
            <a:ext cx="7540566" cy="1136171"/>
          </a:xfrm>
        </p:spPr>
        <p:txBody>
          <a:bodyPr>
            <a:normAutofit/>
          </a:bodyPr>
          <a:lstStyle/>
          <a:p>
            <a:r>
              <a:rPr lang="en-US" dirty="0" err="1"/>
              <a:t>Samm-sammuline</a:t>
            </a:r>
            <a:r>
              <a:rPr lang="en-US" dirty="0"/>
              <a:t> </a:t>
            </a:r>
            <a:r>
              <a:rPr lang="en-US" dirty="0" err="1" smtClean="0"/>
              <a:t>juhis</a:t>
            </a:r>
            <a:r>
              <a:rPr lang="en-US" dirty="0" smtClean="0"/>
              <a:t> </a:t>
            </a:r>
            <a:r>
              <a:rPr lang="en-US" dirty="0" err="1" smtClean="0"/>
              <a:t>digiheaolu</a:t>
            </a:r>
            <a:r>
              <a:rPr lang="en-US" dirty="0" smtClean="0"/>
              <a:t> </a:t>
            </a:r>
            <a:r>
              <a:rPr lang="en-US" dirty="0" err="1"/>
              <a:t>tagamiseks</a:t>
            </a:r>
            <a:endParaRPr lang="en-US" dirty="0"/>
          </a:p>
        </p:txBody>
      </p:sp>
    </p:spTree>
    <p:extLst>
      <p:ext uri="{BB962C8B-B14F-4D97-AF65-F5344CB8AC3E}">
        <p14:creationId xmlns:p14="http://schemas.microsoft.com/office/powerpoint/2010/main" val="3433049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and tablet on a table&#10;&#10;Description automatically generated">
            <a:extLst>
              <a:ext uri="{FF2B5EF4-FFF2-40B4-BE49-F238E27FC236}">
                <a16:creationId xmlns:a16="http://schemas.microsoft.com/office/drawing/2014/main" id="{08103B8D-DFE0-ED4A-3225-9FB2E1E47541}"/>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DCF37153-D686-4ED7-B1E5-1E96092BDE02}"/>
              </a:ext>
            </a:extLst>
          </p:cNvPr>
          <p:cNvSpPr>
            <a:spLocks noGrp="1"/>
          </p:cNvSpPr>
          <p:nvPr>
            <p:ph type="body" sz="quarter" idx="34"/>
          </p:nvPr>
        </p:nvSpPr>
        <p:spPr/>
        <p:txBody>
          <a:bodyPr/>
          <a:lstStyle/>
          <a:p>
            <a:r>
              <a:rPr lang="es-ES" sz="4000" dirty="0" smtClean="0"/>
              <a:t>1. SAMM</a:t>
            </a:r>
            <a:endParaRPr lang="en-GB" sz="4000" dirty="0"/>
          </a:p>
        </p:txBody>
      </p:sp>
      <p:sp>
        <p:nvSpPr>
          <p:cNvPr id="4" name="Text Placeholder 3">
            <a:extLst>
              <a:ext uri="{FF2B5EF4-FFF2-40B4-BE49-F238E27FC236}">
                <a16:creationId xmlns:a16="http://schemas.microsoft.com/office/drawing/2014/main" id="{9B96BA2C-B9D6-04DA-EC22-7111E80BBDC3}"/>
              </a:ext>
            </a:extLst>
          </p:cNvPr>
          <p:cNvSpPr>
            <a:spLocks noGrp="1"/>
          </p:cNvSpPr>
          <p:nvPr>
            <p:ph type="body" sz="quarter" idx="18"/>
          </p:nvPr>
        </p:nvSpPr>
        <p:spPr>
          <a:xfrm>
            <a:off x="6650836" y="1627094"/>
            <a:ext cx="5088446" cy="4703226"/>
          </a:xfrm>
        </p:spPr>
        <p:txBody>
          <a:bodyPr>
            <a:normAutofit lnSpcReduction="10000"/>
          </a:bodyPr>
          <a:lstStyle/>
          <a:p>
            <a:pPr marL="342900" indent="-342900">
              <a:buAutoNum type="arabicPeriod"/>
            </a:pPr>
            <a:r>
              <a:rPr lang="fi-FI" sz="2000" b="1" dirty="0"/>
              <a:t>Hinda ja jälgi oma harjumusi</a:t>
            </a:r>
            <a:r>
              <a:rPr lang="en-GB" sz="2000" dirty="0"/>
              <a:t>. </a:t>
            </a:r>
            <a:r>
              <a:rPr lang="en-GB" sz="2000" dirty="0" err="1"/>
              <a:t>Oluline</a:t>
            </a:r>
            <a:r>
              <a:rPr lang="en-GB" sz="2000" dirty="0"/>
              <a:t> on </a:t>
            </a:r>
            <a:r>
              <a:rPr lang="en-GB" sz="2000" dirty="0" err="1"/>
              <a:t>mõista</a:t>
            </a:r>
            <a:r>
              <a:rPr lang="en-GB" sz="2000" dirty="0"/>
              <a:t>, </a:t>
            </a:r>
            <a:r>
              <a:rPr lang="en-GB" sz="2000" dirty="0" err="1" smtClean="0"/>
              <a:t>kuidas</a:t>
            </a:r>
            <a:r>
              <a:rPr lang="en-GB" sz="2000" dirty="0" smtClean="0"/>
              <a:t> </a:t>
            </a:r>
            <a:r>
              <a:rPr lang="en-GB" sz="2000" dirty="0" err="1" smtClean="0"/>
              <a:t>oma</a:t>
            </a:r>
            <a:r>
              <a:rPr lang="en-GB" sz="2000" dirty="0" smtClean="0"/>
              <a:t> </a:t>
            </a:r>
            <a:r>
              <a:rPr lang="en-GB" sz="2000" dirty="0" err="1"/>
              <a:t>seadmeid</a:t>
            </a:r>
            <a:r>
              <a:rPr lang="en-GB" sz="2000" dirty="0"/>
              <a:t> </a:t>
            </a:r>
            <a:r>
              <a:rPr lang="en-GB" sz="2000" dirty="0" err="1" smtClean="0"/>
              <a:t>kasutad</a:t>
            </a:r>
            <a:r>
              <a:rPr lang="en-GB" sz="2000" dirty="0" smtClean="0"/>
              <a:t>. </a:t>
            </a:r>
            <a:r>
              <a:rPr lang="en-GB" sz="2000" dirty="0" err="1"/>
              <a:t>Kui</a:t>
            </a:r>
            <a:r>
              <a:rPr lang="en-GB" sz="2000" dirty="0"/>
              <a:t> </a:t>
            </a:r>
            <a:r>
              <a:rPr lang="en-GB" sz="2000" dirty="0" err="1"/>
              <a:t>palju</a:t>
            </a:r>
            <a:r>
              <a:rPr lang="en-GB" sz="2000" dirty="0"/>
              <a:t> </a:t>
            </a:r>
            <a:r>
              <a:rPr lang="en-GB" sz="2000" dirty="0" err="1"/>
              <a:t>aega</a:t>
            </a:r>
            <a:r>
              <a:rPr lang="en-GB" sz="2000" dirty="0"/>
              <a:t> </a:t>
            </a:r>
            <a:r>
              <a:rPr lang="en-GB" sz="2000" dirty="0" err="1" smtClean="0"/>
              <a:t>sellele</a:t>
            </a:r>
            <a:r>
              <a:rPr lang="en-GB" sz="2000" dirty="0" smtClean="0"/>
              <a:t> </a:t>
            </a:r>
            <a:r>
              <a:rPr lang="en-GB" sz="2000" dirty="0" err="1" smtClean="0"/>
              <a:t>kulutad</a:t>
            </a:r>
            <a:r>
              <a:rPr lang="en-GB" sz="2000" dirty="0" smtClean="0"/>
              <a:t>? </a:t>
            </a:r>
            <a:r>
              <a:rPr lang="en-GB" sz="2000" dirty="0" err="1"/>
              <a:t>Milliseid</a:t>
            </a:r>
            <a:r>
              <a:rPr lang="en-GB" sz="2000" dirty="0"/>
              <a:t> programme </a:t>
            </a:r>
            <a:r>
              <a:rPr lang="en-GB" sz="2000" dirty="0" err="1"/>
              <a:t>või</a:t>
            </a:r>
            <a:r>
              <a:rPr lang="en-GB" sz="2000" dirty="0"/>
              <a:t> </a:t>
            </a:r>
            <a:r>
              <a:rPr lang="en-GB" sz="2000" dirty="0" err="1"/>
              <a:t>rakendusi</a:t>
            </a:r>
            <a:r>
              <a:rPr lang="en-GB" sz="2000" dirty="0"/>
              <a:t> </a:t>
            </a:r>
            <a:r>
              <a:rPr lang="en-GB" sz="2000" dirty="0" err="1" smtClean="0"/>
              <a:t>kasutad</a:t>
            </a:r>
            <a:r>
              <a:rPr lang="en-GB" sz="2000" dirty="0" smtClean="0"/>
              <a:t>? Tee </a:t>
            </a:r>
            <a:r>
              <a:rPr lang="en-GB" sz="2000" dirty="0"/>
              <a:t>see test, et </a:t>
            </a:r>
            <a:r>
              <a:rPr lang="en-GB" sz="2000" dirty="0" err="1"/>
              <a:t>teada</a:t>
            </a:r>
            <a:r>
              <a:rPr lang="en-GB" sz="2000" dirty="0"/>
              <a:t> </a:t>
            </a:r>
            <a:r>
              <a:rPr lang="en-GB" sz="2000" dirty="0" err="1"/>
              <a:t>saada</a:t>
            </a:r>
            <a:r>
              <a:rPr lang="en-GB" sz="2000" dirty="0"/>
              <a:t>, </a:t>
            </a:r>
            <a:r>
              <a:rPr lang="en-GB" sz="2000" dirty="0" err="1"/>
              <a:t>kas</a:t>
            </a:r>
            <a:r>
              <a:rPr lang="en-GB" sz="2000" dirty="0"/>
              <a:t> </a:t>
            </a:r>
            <a:r>
              <a:rPr lang="en-GB" sz="2000" dirty="0" err="1" smtClean="0"/>
              <a:t>sinu</a:t>
            </a:r>
            <a:r>
              <a:rPr lang="en-GB" sz="2000" dirty="0" smtClean="0"/>
              <a:t> </a:t>
            </a:r>
            <a:r>
              <a:rPr lang="en-GB" sz="2000" dirty="0" err="1" smtClean="0"/>
              <a:t>nutitelefoni</a:t>
            </a:r>
            <a:r>
              <a:rPr lang="en-GB" sz="2000" dirty="0" smtClean="0"/>
              <a:t> </a:t>
            </a:r>
            <a:r>
              <a:rPr lang="en-GB" sz="2000" dirty="0" err="1" smtClean="0"/>
              <a:t>kasutust</a:t>
            </a:r>
            <a:r>
              <a:rPr lang="en-GB" sz="2000" dirty="0" smtClean="0"/>
              <a:t> </a:t>
            </a:r>
            <a:r>
              <a:rPr lang="en-GB" sz="2000" dirty="0" err="1"/>
              <a:t>võib</a:t>
            </a:r>
            <a:r>
              <a:rPr lang="en-GB" sz="2000" dirty="0"/>
              <a:t> </a:t>
            </a:r>
            <a:r>
              <a:rPr lang="en-GB" sz="2000" dirty="0" err="1"/>
              <a:t>pidada</a:t>
            </a:r>
            <a:r>
              <a:rPr lang="en-GB" sz="2000" dirty="0"/>
              <a:t> </a:t>
            </a:r>
            <a:r>
              <a:rPr lang="en-GB" sz="2000" dirty="0" err="1"/>
              <a:t>sõltuvuseks</a:t>
            </a:r>
            <a:r>
              <a:rPr lang="en-GB" sz="2000" dirty="0"/>
              <a:t>: </a:t>
            </a:r>
            <a:r>
              <a:rPr lang="en-GB" sz="2000" dirty="0" smtClean="0">
                <a:hlinkClick r:id="rId3"/>
              </a:rPr>
              <a:t>https</a:t>
            </a:r>
            <a:r>
              <a:rPr lang="en-GB" sz="2000" dirty="0">
                <a:hlinkClick r:id="rId3"/>
              </a:rPr>
              <a:t>://virtual-addiction.com/smartphone-compulsion-test/</a:t>
            </a:r>
            <a:endParaRPr lang="en-GB" sz="2000" dirty="0"/>
          </a:p>
          <a:p>
            <a:endParaRPr lang="en-GB" sz="2000" dirty="0"/>
          </a:p>
          <a:p>
            <a:pPr marL="342900" indent="-342900">
              <a:buAutoNum type="arabicPeriod" startAt="2"/>
            </a:pPr>
            <a:r>
              <a:rPr lang="en-GB" sz="2000" b="1" dirty="0" smtClean="0"/>
              <a:t>Sea </a:t>
            </a:r>
            <a:r>
              <a:rPr lang="en-GB" sz="2000" b="1" dirty="0" err="1" smtClean="0"/>
              <a:t>piirid</a:t>
            </a:r>
            <a:r>
              <a:rPr lang="en-GB" sz="2000" b="1" dirty="0" smtClean="0"/>
              <a:t>. </a:t>
            </a:r>
            <a:r>
              <a:rPr lang="en-GB" sz="2000" dirty="0" smtClean="0"/>
              <a:t>Tee </a:t>
            </a:r>
            <a:r>
              <a:rPr lang="en-GB" sz="2000" dirty="0" err="1" smtClean="0"/>
              <a:t>tööd</a:t>
            </a:r>
            <a:r>
              <a:rPr lang="en-GB" sz="2000" dirty="0" smtClean="0"/>
              <a:t> </a:t>
            </a:r>
            <a:r>
              <a:rPr lang="en-GB" sz="2000" dirty="0" err="1" smtClean="0"/>
              <a:t>vaid</a:t>
            </a:r>
            <a:r>
              <a:rPr lang="en-GB" sz="2000" dirty="0" smtClean="0"/>
              <a:t> </a:t>
            </a:r>
            <a:r>
              <a:rPr lang="en-GB" sz="2000" dirty="0" err="1" smtClean="0"/>
              <a:t>töötundide</a:t>
            </a:r>
            <a:r>
              <a:rPr lang="en-GB" sz="2000" dirty="0" smtClean="0"/>
              <a:t> </a:t>
            </a:r>
            <a:r>
              <a:rPr lang="en-GB" sz="2000" dirty="0" err="1" smtClean="0"/>
              <a:t>ajal</a:t>
            </a:r>
            <a:r>
              <a:rPr lang="en-GB" sz="2000" dirty="0" smtClean="0"/>
              <a:t>. </a:t>
            </a:r>
            <a:endParaRPr lang="en-GB" sz="2000" dirty="0"/>
          </a:p>
          <a:p>
            <a:pPr marL="342900" indent="-342900">
              <a:buAutoNum type="arabicPeriod" startAt="2"/>
            </a:pPr>
            <a:endParaRPr lang="en-GB" sz="2000" dirty="0"/>
          </a:p>
          <a:p>
            <a:pPr marL="342900" indent="-342900">
              <a:buAutoNum type="arabicPeriod" startAt="2"/>
            </a:pPr>
            <a:r>
              <a:rPr lang="en-GB" sz="2000" b="1" dirty="0" err="1" smtClean="0"/>
              <a:t>Üks</a:t>
            </a:r>
            <a:r>
              <a:rPr lang="en-GB" sz="2000" b="1" dirty="0" smtClean="0"/>
              <a:t> </a:t>
            </a:r>
            <a:r>
              <a:rPr lang="en-GB" sz="2000" b="1" dirty="0" err="1" smtClean="0"/>
              <a:t>ülesanne</a:t>
            </a:r>
            <a:r>
              <a:rPr lang="en-GB" sz="2000" b="1" dirty="0" smtClean="0"/>
              <a:t> </a:t>
            </a:r>
            <a:r>
              <a:rPr lang="en-GB" sz="2000" b="1" dirty="0" err="1" smtClean="0"/>
              <a:t>korraga</a:t>
            </a:r>
            <a:r>
              <a:rPr lang="en-GB" sz="2000" dirty="0"/>
              <a:t>. </a:t>
            </a:r>
            <a:r>
              <a:rPr lang="en-GB" sz="2000" dirty="0" err="1"/>
              <a:t>Uuringud</a:t>
            </a:r>
            <a:r>
              <a:rPr lang="en-GB" sz="2000" dirty="0"/>
              <a:t> </a:t>
            </a:r>
            <a:r>
              <a:rPr lang="en-GB" sz="2000" dirty="0" err="1"/>
              <a:t>näitavad</a:t>
            </a:r>
            <a:r>
              <a:rPr lang="en-GB" sz="2000" dirty="0"/>
              <a:t>, et </a:t>
            </a:r>
            <a:r>
              <a:rPr lang="en-GB" sz="2000" dirty="0" err="1" smtClean="0"/>
              <a:t>rööprähklemine</a:t>
            </a:r>
            <a:r>
              <a:rPr lang="en-GB" sz="2000" dirty="0" smtClean="0"/>
              <a:t> </a:t>
            </a:r>
            <a:r>
              <a:rPr lang="en-GB" sz="2000" dirty="0" err="1" smtClean="0"/>
              <a:t>vähendab</a:t>
            </a:r>
            <a:r>
              <a:rPr lang="en-GB" sz="2000" dirty="0" smtClean="0"/>
              <a:t> </a:t>
            </a:r>
            <a:r>
              <a:rPr lang="en-GB" sz="2000" dirty="0" err="1" smtClean="0"/>
              <a:t>tulemuslikkust</a:t>
            </a:r>
            <a:r>
              <a:rPr lang="en-GB" sz="2000" dirty="0" smtClean="0"/>
              <a:t> </a:t>
            </a:r>
            <a:r>
              <a:rPr lang="en-GB" sz="2000" dirty="0" err="1"/>
              <a:t>kuni</a:t>
            </a:r>
            <a:r>
              <a:rPr lang="en-GB" sz="2000" dirty="0"/>
              <a:t> 40%. </a:t>
            </a:r>
            <a:r>
              <a:rPr lang="en-GB" sz="2000" dirty="0" err="1"/>
              <a:t>Parem</a:t>
            </a:r>
            <a:r>
              <a:rPr lang="en-GB" sz="2000" dirty="0"/>
              <a:t> on </a:t>
            </a:r>
            <a:r>
              <a:rPr lang="en-GB" sz="2000" dirty="0" err="1"/>
              <a:t>keskenduda</a:t>
            </a:r>
            <a:r>
              <a:rPr lang="en-GB" sz="2000" dirty="0"/>
              <a:t> </a:t>
            </a:r>
            <a:r>
              <a:rPr lang="en-GB" sz="2000" dirty="0" err="1" smtClean="0"/>
              <a:t>ülesannetele</a:t>
            </a:r>
            <a:r>
              <a:rPr lang="en-GB" sz="2000" dirty="0" smtClean="0"/>
              <a:t> </a:t>
            </a:r>
            <a:r>
              <a:rPr lang="en-GB" sz="2000" dirty="0" err="1" smtClean="0"/>
              <a:t>järgemööda</a:t>
            </a:r>
            <a:r>
              <a:rPr lang="en-GB" sz="2000" dirty="0" smtClean="0"/>
              <a:t>.</a:t>
            </a:r>
            <a:endParaRPr lang="en-GB" dirty="0"/>
          </a:p>
        </p:txBody>
      </p:sp>
      <p:sp>
        <p:nvSpPr>
          <p:cNvPr id="5" name="Text Placeholder 4">
            <a:extLst>
              <a:ext uri="{FF2B5EF4-FFF2-40B4-BE49-F238E27FC236}">
                <a16:creationId xmlns:a16="http://schemas.microsoft.com/office/drawing/2014/main" id="{659C25F9-B9EC-CAA9-C718-4A2607BF61B6}"/>
              </a:ext>
            </a:extLst>
          </p:cNvPr>
          <p:cNvSpPr>
            <a:spLocks noGrp="1"/>
          </p:cNvSpPr>
          <p:nvPr>
            <p:ph type="body" sz="quarter" idx="16"/>
          </p:nvPr>
        </p:nvSpPr>
        <p:spPr/>
        <p:txBody>
          <a:bodyPr>
            <a:normAutofit fontScale="77500" lnSpcReduction="20000"/>
          </a:bodyPr>
          <a:lstStyle/>
          <a:p>
            <a:r>
              <a:rPr lang="en-GB" dirty="0" err="1" smtClean="0"/>
              <a:t>Hinda</a:t>
            </a:r>
            <a:r>
              <a:rPr lang="en-GB" dirty="0" smtClean="0"/>
              <a:t> </a:t>
            </a:r>
            <a:r>
              <a:rPr lang="en-GB" dirty="0" err="1" smtClean="0"/>
              <a:t>oma</a:t>
            </a:r>
            <a:r>
              <a:rPr lang="en-GB" dirty="0" smtClean="0"/>
              <a:t> </a:t>
            </a:r>
            <a:r>
              <a:rPr lang="en-GB" dirty="0" err="1" smtClean="0"/>
              <a:t>aega</a:t>
            </a:r>
            <a:r>
              <a:rPr lang="en-GB" dirty="0" smtClean="0"/>
              <a:t> </a:t>
            </a:r>
            <a:r>
              <a:rPr lang="en-GB" dirty="0" err="1" smtClean="0"/>
              <a:t>nutiseadmes</a:t>
            </a:r>
            <a:endParaRPr lang="en-GB" dirty="0"/>
          </a:p>
        </p:txBody>
      </p:sp>
      <p:sp>
        <p:nvSpPr>
          <p:cNvPr id="2"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361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err="1" smtClean="0"/>
              <a:t>Õpieesmärgid</a:t>
            </a:r>
            <a:endParaRPr lang="en-GB" sz="36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smtClean="0"/>
              <a:t>01</a:t>
            </a:r>
            <a:endParaRPr lang="en-GB" dirty="0"/>
          </a:p>
        </p:txBody>
      </p:sp>
    </p:spTree>
    <p:extLst>
      <p:ext uri="{BB962C8B-B14F-4D97-AF65-F5344CB8AC3E}">
        <p14:creationId xmlns:p14="http://schemas.microsoft.com/office/powerpoint/2010/main" val="2074621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s tied together with a phone and a charger&#10;&#10;Description automatically generated">
            <a:extLst>
              <a:ext uri="{FF2B5EF4-FFF2-40B4-BE49-F238E27FC236}">
                <a16:creationId xmlns:a16="http://schemas.microsoft.com/office/drawing/2014/main" id="{2DC39CBC-BDEC-D837-CFEC-BAE398D14DEE}"/>
              </a:ext>
            </a:extLst>
          </p:cNvPr>
          <p:cNvPicPr>
            <a:picLocks noGrp="1" noChangeAspect="1"/>
          </p:cNvPicPr>
          <p:nvPr>
            <p:ph type="pic" sz="quarter" idx="33"/>
          </p:nvPr>
        </p:nvPicPr>
        <p:blipFill>
          <a:blip r:embed="rId2"/>
          <a:srcRect l="20759" r="20759"/>
          <a:stretch>
            <a:fillRect/>
          </a:stretch>
        </p:blipFill>
        <p:spPr/>
      </p:pic>
      <p:sp>
        <p:nvSpPr>
          <p:cNvPr id="3" name="Text Placeholder 2">
            <a:extLst>
              <a:ext uri="{FF2B5EF4-FFF2-40B4-BE49-F238E27FC236}">
                <a16:creationId xmlns:a16="http://schemas.microsoft.com/office/drawing/2014/main" id="{43A994A8-940E-788F-0A79-28F42D88EE4D}"/>
              </a:ext>
            </a:extLst>
          </p:cNvPr>
          <p:cNvSpPr>
            <a:spLocks noGrp="1"/>
          </p:cNvSpPr>
          <p:nvPr>
            <p:ph type="body" sz="quarter" idx="34"/>
          </p:nvPr>
        </p:nvSpPr>
        <p:spPr/>
        <p:txBody>
          <a:bodyPr/>
          <a:lstStyle/>
          <a:p>
            <a:r>
              <a:rPr lang="es-ES" sz="4000" dirty="0" smtClean="0"/>
              <a:t>2. SAMM</a:t>
            </a:r>
            <a:endParaRPr lang="en-GB" sz="4000" dirty="0"/>
          </a:p>
        </p:txBody>
      </p:sp>
      <p:sp>
        <p:nvSpPr>
          <p:cNvPr id="4" name="Text Placeholder 3">
            <a:extLst>
              <a:ext uri="{FF2B5EF4-FFF2-40B4-BE49-F238E27FC236}">
                <a16:creationId xmlns:a16="http://schemas.microsoft.com/office/drawing/2014/main" id="{257D43D1-4166-F1A9-B478-81058C370B74}"/>
              </a:ext>
            </a:extLst>
          </p:cNvPr>
          <p:cNvSpPr>
            <a:spLocks noGrp="1"/>
          </p:cNvSpPr>
          <p:nvPr>
            <p:ph type="body" sz="quarter" idx="18"/>
          </p:nvPr>
        </p:nvSpPr>
        <p:spPr/>
        <p:txBody>
          <a:bodyPr/>
          <a:lstStyle/>
          <a:p>
            <a:pPr marL="342900" lvl="0" indent="-342900">
              <a:lnSpc>
                <a:spcPct val="115000"/>
              </a:lnSpc>
              <a:buFont typeface="+mj-lt"/>
              <a:buAutoNum type="arabicPeriod"/>
            </a:pPr>
            <a:r>
              <a:rPr lang="en-GB" sz="2000" b="1" dirty="0" err="1" smtClean="0">
                <a:latin typeface="Arial" panose="020B0604020202020204" pitchFamily="34" charset="0"/>
                <a:ea typeface="Calibri" panose="020F0502020204030204" pitchFamily="34" charset="0"/>
                <a:cs typeface="Times New Roman" panose="02020603050405020304" pitchFamily="18" charset="0"/>
              </a:rPr>
              <a:t>Piira</a:t>
            </a:r>
            <a:r>
              <a:rPr lang="en-GB" sz="2000" b="1" dirty="0" smtClean="0">
                <a:latin typeface="Arial" panose="020B0604020202020204" pitchFamily="34" charset="0"/>
                <a:ea typeface="Calibri" panose="020F0502020204030204" pitchFamily="34" charset="0"/>
                <a:cs typeface="Times New Roman" panose="02020603050405020304" pitchFamily="18" charset="0"/>
              </a:rPr>
              <a:t> </a:t>
            </a:r>
            <a:r>
              <a:rPr lang="en-GB" sz="2000" b="1" dirty="0" err="1">
                <a:latin typeface="Arial" panose="020B0604020202020204" pitchFamily="34" charset="0"/>
                <a:ea typeface="Calibri" panose="020F0502020204030204" pitchFamily="34" charset="0"/>
                <a:cs typeface="Times New Roman" panose="02020603050405020304" pitchFamily="18" charset="0"/>
              </a:rPr>
              <a:t>oma</a:t>
            </a:r>
            <a:r>
              <a:rPr lang="en-GB" sz="2000" b="1" dirty="0">
                <a:latin typeface="Arial" panose="020B0604020202020204" pitchFamily="34" charset="0"/>
                <a:ea typeface="Calibri" panose="020F0502020204030204" pitchFamily="34" charset="0"/>
                <a:cs typeface="Times New Roman" panose="02020603050405020304" pitchFamily="18" charset="0"/>
              </a:rPr>
              <a:t> </a:t>
            </a:r>
            <a:r>
              <a:rPr lang="en-GB" sz="2000" b="1" dirty="0" err="1">
                <a:latin typeface="Arial" panose="020B0604020202020204" pitchFamily="34" charset="0"/>
                <a:ea typeface="Calibri" panose="020F0502020204030204" pitchFamily="34" charset="0"/>
                <a:cs typeface="Times New Roman" panose="02020603050405020304" pitchFamily="18" charset="0"/>
              </a:rPr>
              <a:t>telefoni</a:t>
            </a:r>
            <a:r>
              <a:rPr lang="en-GB" sz="2000" b="1" dirty="0">
                <a:latin typeface="Arial" panose="020B0604020202020204" pitchFamily="34" charset="0"/>
                <a:ea typeface="Calibri" panose="020F0502020204030204" pitchFamily="34" charset="0"/>
                <a:cs typeface="Times New Roman" panose="02020603050405020304" pitchFamily="18" charset="0"/>
              </a:rPr>
              <a:t> </a:t>
            </a:r>
            <a:r>
              <a:rPr lang="en-GB" sz="2000" b="1" dirty="0" err="1" smtClean="0">
                <a:latin typeface="Arial" panose="020B0604020202020204" pitchFamily="34" charset="0"/>
                <a:ea typeface="Calibri" panose="020F0502020204030204" pitchFamily="34" charset="0"/>
                <a:cs typeface="Times New Roman" panose="02020603050405020304" pitchFamily="18" charset="0"/>
              </a:rPr>
              <a:t>kasutamist</a:t>
            </a:r>
            <a:r>
              <a:rPr lang="en-GB" sz="2000" b="1" dirty="0" smtClean="0">
                <a:latin typeface="Arial" panose="020B0604020202020204" pitchFamily="34" charset="0"/>
                <a:ea typeface="Calibri" panose="020F0502020204030204" pitchFamily="34" charset="0"/>
                <a:cs typeface="Times New Roman" panose="02020603050405020304" pitchFamily="18" charset="0"/>
              </a:rPr>
              <a:t> </a:t>
            </a:r>
            <a:r>
              <a:rPr lang="en-GB" sz="2000" b="1" dirty="0" err="1" smtClean="0">
                <a:latin typeface="Arial" panose="020B0604020202020204" pitchFamily="34" charset="0"/>
                <a:ea typeface="Calibri" panose="020F0502020204030204" pitchFamily="34" charset="0"/>
                <a:cs typeface="Times New Roman" panose="02020603050405020304" pitchFamily="18" charset="0"/>
              </a:rPr>
              <a:t>ööpäevas</a:t>
            </a:r>
            <a:r>
              <a:rPr lang="en-GB" sz="2000" dirty="0" smtClean="0">
                <a:latin typeface="Arial" panose="020B0604020202020204" pitchFamily="34" charset="0"/>
                <a:ea typeface="Calibri" panose="020F0502020204030204" pitchFamily="34" charset="0"/>
                <a:cs typeface="Times New Roman" panose="02020603050405020304" pitchFamily="18" charset="0"/>
              </a:rPr>
              <a:t> </a:t>
            </a:r>
            <a:r>
              <a:rPr lang="en-GB" sz="2000" dirty="0" err="1" smtClean="0">
                <a:latin typeface="Arial" panose="020B0604020202020204" pitchFamily="34" charset="0"/>
                <a:ea typeface="Calibri" panose="020F0502020204030204" pitchFamily="34" charset="0"/>
                <a:cs typeface="Times New Roman" panose="02020603050405020304" pitchFamily="18" charset="0"/>
              </a:rPr>
              <a:t>seadmevaba</a:t>
            </a:r>
            <a:r>
              <a:rPr lang="en-GB" sz="2000" dirty="0" smtClean="0">
                <a:latin typeface="Arial" panose="020B0604020202020204" pitchFamily="34" charset="0"/>
                <a:ea typeface="Calibri" panose="020F0502020204030204" pitchFamily="34" charset="0"/>
                <a:cs typeface="Times New Roman" panose="02020603050405020304" pitchFamily="18" charset="0"/>
              </a:rPr>
              <a:t> ala </a:t>
            </a:r>
            <a:r>
              <a:rPr lang="en-GB" sz="2000" dirty="0" err="1">
                <a:latin typeface="Arial" panose="020B0604020202020204" pitchFamily="34" charset="0"/>
                <a:ea typeface="Calibri" panose="020F0502020204030204" pitchFamily="34" charset="0"/>
                <a:cs typeface="Times New Roman" panose="02020603050405020304" pitchFamily="18" charset="0"/>
              </a:rPr>
              <a:t>või</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seadmevaba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smtClean="0">
                <a:latin typeface="Arial" panose="020B0604020202020204" pitchFamily="34" charset="0"/>
                <a:ea typeface="Calibri" panose="020F0502020204030204" pitchFamily="34" charset="0"/>
                <a:cs typeface="Times New Roman" panose="02020603050405020304" pitchFamily="18" charset="0"/>
              </a:rPr>
              <a:t>ajaga</a:t>
            </a:r>
            <a:r>
              <a:rPr lang="en-GB" sz="2000" dirty="0" smtClean="0">
                <a:latin typeface="Arial" panose="020B0604020202020204" pitchFamily="34" charset="0"/>
                <a:ea typeface="Calibri" panose="020F0502020204030204" pitchFamily="34" charset="0"/>
                <a:cs typeface="Times New Roman" panose="02020603050405020304" pitchFamily="18"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smtClean="0">
                <a:latin typeface="Arial" panose="020B0604020202020204" pitchFamily="34" charset="0"/>
                <a:ea typeface="Calibri" panose="020F0502020204030204" pitchFamily="34" charset="0"/>
                <a:cs typeface="Times New Roman" panose="02020603050405020304" pitchFamily="18" charset="0"/>
              </a:rPr>
              <a:t>Pea pause</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Lühikeste</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smtClean="0">
                <a:latin typeface="Arial" panose="020B0604020202020204" pitchFamily="34" charset="0"/>
                <a:ea typeface="Calibri" panose="020F0502020204030204" pitchFamily="34" charset="0"/>
                <a:cs typeface="Times New Roman" panose="02020603050405020304" pitchFamily="18" charset="0"/>
              </a:rPr>
              <a:t>vahepauside</a:t>
            </a:r>
            <a:r>
              <a:rPr lang="en-GB" sz="2000" dirty="0" smtClean="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tegemine</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vähendab</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läbipõlemise</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võimalust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aitab</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säilitada</a:t>
            </a:r>
            <a:r>
              <a:rPr lang="en-GB" sz="2000" dirty="0">
                <a:latin typeface="Arial" panose="020B0604020202020204" pitchFamily="34" charset="0"/>
                <a:ea typeface="Calibri" panose="020F0502020204030204" pitchFamily="34" charset="0"/>
                <a:cs typeface="Times New Roman" panose="02020603050405020304" pitchFamily="18" charset="0"/>
              </a:rPr>
              <a:t> head </a:t>
            </a:r>
            <a:r>
              <a:rPr lang="en-GB" sz="2000" dirty="0" err="1">
                <a:latin typeface="Arial" panose="020B0604020202020204" pitchFamily="34" charset="0"/>
                <a:ea typeface="Calibri" panose="020F0502020204030204" pitchFamily="34" charset="0"/>
                <a:cs typeface="Times New Roman" panose="02020603050405020304" pitchFamily="18" charset="0"/>
              </a:rPr>
              <a:t>vaimset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tervist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ja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smtClean="0">
                <a:latin typeface="Arial" panose="020B0604020202020204" pitchFamily="34" charset="0"/>
                <a:ea typeface="Calibri" panose="020F0502020204030204" pitchFamily="34" charset="0"/>
                <a:cs typeface="Times New Roman" panose="02020603050405020304" pitchFamily="18" charset="0"/>
              </a:rPr>
              <a:t>aitab</a:t>
            </a:r>
            <a:r>
              <a:rPr lang="en-GB" sz="2000" dirty="0" smtClean="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digitaalse</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ülekoormuse</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vastu</a:t>
            </a:r>
            <a:r>
              <a:rPr lang="en-GB" sz="2000" dirty="0" smtClean="0">
                <a:latin typeface="Arial" panose="020B0604020202020204" pitchFamily="34" charset="0"/>
                <a:ea typeface="Calibri" panose="020F0502020204030204" pitchFamily="34" charset="0"/>
                <a:cs typeface="Times New Roman" panose="02020603050405020304" pitchFamily="18"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 Placeholder 4">
            <a:extLst>
              <a:ext uri="{FF2B5EF4-FFF2-40B4-BE49-F238E27FC236}">
                <a16:creationId xmlns:a16="http://schemas.microsoft.com/office/drawing/2014/main" id="{8375E18C-4927-33A4-CB98-F8341C9E036D}"/>
              </a:ext>
            </a:extLst>
          </p:cNvPr>
          <p:cNvSpPr>
            <a:spLocks noGrp="1"/>
          </p:cNvSpPr>
          <p:nvPr>
            <p:ph type="body" sz="quarter" idx="16"/>
          </p:nvPr>
        </p:nvSpPr>
        <p:spPr/>
        <p:txBody>
          <a:bodyPr>
            <a:normAutofit lnSpcReduction="10000"/>
          </a:bodyPr>
          <a:lstStyle/>
          <a:p>
            <a:r>
              <a:rPr lang="en-GB" dirty="0" err="1"/>
              <a:t>Lülita</a:t>
            </a:r>
            <a:r>
              <a:rPr lang="en-GB" dirty="0"/>
              <a:t> </a:t>
            </a:r>
            <a:r>
              <a:rPr lang="en-GB" dirty="0" err="1"/>
              <a:t>tihemini</a:t>
            </a:r>
            <a:r>
              <a:rPr lang="en-GB" dirty="0"/>
              <a:t> </a:t>
            </a:r>
            <a:r>
              <a:rPr lang="en-GB" dirty="0" err="1"/>
              <a:t>välja</a:t>
            </a:r>
            <a:endParaRPr lang="en-GB" dirty="0"/>
          </a:p>
        </p:txBody>
      </p:sp>
    </p:spTree>
    <p:extLst>
      <p:ext uri="{BB962C8B-B14F-4D97-AF65-F5344CB8AC3E}">
        <p14:creationId xmlns:p14="http://schemas.microsoft.com/office/powerpoint/2010/main" val="94360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phone&#10;&#10;Description automatically generated">
            <a:extLst>
              <a:ext uri="{FF2B5EF4-FFF2-40B4-BE49-F238E27FC236}">
                <a16:creationId xmlns:a16="http://schemas.microsoft.com/office/drawing/2014/main" id="{FCC56FF8-F79C-150E-E8DE-7424DECAC479}"/>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A292086D-42FB-F768-4B63-929C55A5DD96}"/>
              </a:ext>
            </a:extLst>
          </p:cNvPr>
          <p:cNvSpPr>
            <a:spLocks noGrp="1"/>
          </p:cNvSpPr>
          <p:nvPr>
            <p:ph type="body" sz="quarter" idx="34"/>
          </p:nvPr>
        </p:nvSpPr>
        <p:spPr/>
        <p:txBody>
          <a:bodyPr/>
          <a:lstStyle/>
          <a:p>
            <a:r>
              <a:rPr lang="es-ES" sz="4000" dirty="0" smtClean="0"/>
              <a:t>3. SAMM</a:t>
            </a:r>
            <a:endParaRPr lang="en-GB" sz="4000" dirty="0"/>
          </a:p>
        </p:txBody>
      </p:sp>
      <p:sp>
        <p:nvSpPr>
          <p:cNvPr id="4" name="Text Placeholder 3">
            <a:extLst>
              <a:ext uri="{FF2B5EF4-FFF2-40B4-BE49-F238E27FC236}">
                <a16:creationId xmlns:a16="http://schemas.microsoft.com/office/drawing/2014/main" id="{2D39DF7E-5DE3-BD76-1EB0-747168A50B53}"/>
              </a:ext>
            </a:extLst>
          </p:cNvPr>
          <p:cNvSpPr>
            <a:spLocks noGrp="1"/>
          </p:cNvSpPr>
          <p:nvPr>
            <p:ph type="body" sz="quarter" idx="18"/>
          </p:nvPr>
        </p:nvSpPr>
        <p:spPr/>
        <p:txBody>
          <a:bodyPr/>
          <a:lstStyle/>
          <a:p>
            <a:pPr marL="457200" indent="-457200">
              <a:buAutoNum type="arabicPeriod"/>
            </a:pPr>
            <a:r>
              <a:rPr lang="fi-FI" sz="2400" b="1" dirty="0"/>
              <a:t>Halda oma rakendusi ja teavitusi, </a:t>
            </a:r>
            <a:r>
              <a:rPr lang="fi-FI" sz="2400" dirty="0"/>
              <a:t>et vähendada tähelepanu hajutamist</a:t>
            </a:r>
            <a:r>
              <a:rPr lang="en-GB" sz="2400" dirty="0" smtClean="0"/>
              <a:t>.</a:t>
            </a:r>
            <a:endParaRPr lang="en-GB" sz="2400" dirty="0"/>
          </a:p>
          <a:p>
            <a:pPr marL="457200" indent="-457200">
              <a:buAutoNum type="arabicPeriod" startAt="2"/>
            </a:pPr>
            <a:r>
              <a:rPr lang="fi-FI" sz="2400" b="1" dirty="0" smtClean="0"/>
              <a:t>Minimeeri </a:t>
            </a:r>
            <a:r>
              <a:rPr lang="fi-FI" sz="2400" b="1" dirty="0"/>
              <a:t>oma seadme kasutamist, </a:t>
            </a:r>
            <a:r>
              <a:rPr lang="fi-FI" sz="2400" dirty="0"/>
              <a:t>kui olete koos teistega ja töövälisel ajal.</a:t>
            </a:r>
            <a:endParaRPr lang="en-GB" sz="2400" dirty="0"/>
          </a:p>
          <a:p>
            <a:pPr marL="457200" indent="-457200">
              <a:buAutoNum type="arabicPeriod" startAt="3"/>
            </a:pPr>
            <a:r>
              <a:rPr lang="fi-FI" sz="2400" b="1" dirty="0" smtClean="0"/>
              <a:t>Ära hoia nutitelefoni oma vaateväljas</a:t>
            </a:r>
            <a:r>
              <a:rPr lang="fi-FI" sz="2400" dirty="0" smtClean="0"/>
              <a:t>, siis ei tule ka meelde seda liiga tihti kasutada.</a:t>
            </a:r>
            <a:endParaRPr lang="en-GB" b="1" dirty="0"/>
          </a:p>
          <a:p>
            <a:endParaRPr lang="en-GB" dirty="0"/>
          </a:p>
        </p:txBody>
      </p:sp>
      <p:sp>
        <p:nvSpPr>
          <p:cNvPr id="5" name="Text Placeholder 4">
            <a:extLst>
              <a:ext uri="{FF2B5EF4-FFF2-40B4-BE49-F238E27FC236}">
                <a16:creationId xmlns:a16="http://schemas.microsoft.com/office/drawing/2014/main" id="{39A3ABE2-0272-A05D-B7CC-3ACEED825D86}"/>
              </a:ext>
            </a:extLst>
          </p:cNvPr>
          <p:cNvSpPr>
            <a:spLocks noGrp="1"/>
          </p:cNvSpPr>
          <p:nvPr>
            <p:ph type="body" sz="quarter" idx="16"/>
          </p:nvPr>
        </p:nvSpPr>
        <p:spPr/>
        <p:txBody>
          <a:bodyPr>
            <a:normAutofit fontScale="77500" lnSpcReduction="20000"/>
          </a:bodyPr>
          <a:lstStyle/>
          <a:p>
            <a:r>
              <a:rPr lang="en-GB" dirty="0" err="1" smtClean="0"/>
              <a:t>Vähenda</a:t>
            </a:r>
            <a:r>
              <a:rPr lang="en-GB" dirty="0" smtClean="0"/>
              <a:t> </a:t>
            </a:r>
            <a:r>
              <a:rPr lang="en-GB" dirty="0" err="1" smtClean="0"/>
              <a:t>tähelepanu</a:t>
            </a:r>
            <a:r>
              <a:rPr lang="en-GB" dirty="0" smtClean="0"/>
              <a:t> </a:t>
            </a:r>
            <a:r>
              <a:rPr lang="en-GB" dirty="0" err="1" smtClean="0"/>
              <a:t>häirimist</a:t>
            </a:r>
            <a:r>
              <a:rPr lang="en-GB" dirty="0" smtClean="0"/>
              <a:t> </a:t>
            </a:r>
            <a:endParaRPr lang="en-GB" dirty="0"/>
          </a:p>
        </p:txBody>
      </p:sp>
    </p:spTree>
    <p:extLst>
      <p:ext uri="{BB962C8B-B14F-4D97-AF65-F5344CB8AC3E}">
        <p14:creationId xmlns:p14="http://schemas.microsoft.com/office/powerpoint/2010/main" val="1242394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jumping in the air&#10;&#10;Description automatically generated">
            <a:extLst>
              <a:ext uri="{FF2B5EF4-FFF2-40B4-BE49-F238E27FC236}">
                <a16:creationId xmlns:a16="http://schemas.microsoft.com/office/drawing/2014/main" id="{7BF55107-1D0C-FD9D-20A4-0AE49891ADF7}"/>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68786F10-C6F7-66B1-185B-BB35E0E2ADF6}"/>
              </a:ext>
            </a:extLst>
          </p:cNvPr>
          <p:cNvSpPr>
            <a:spLocks noGrp="1"/>
          </p:cNvSpPr>
          <p:nvPr>
            <p:ph type="body" sz="quarter" idx="34"/>
          </p:nvPr>
        </p:nvSpPr>
        <p:spPr/>
        <p:txBody>
          <a:bodyPr/>
          <a:lstStyle/>
          <a:p>
            <a:r>
              <a:rPr lang="es-ES" sz="4000" dirty="0" smtClean="0"/>
              <a:t>4. SAMM</a:t>
            </a:r>
            <a:endParaRPr lang="en-GB" sz="4000" dirty="0"/>
          </a:p>
        </p:txBody>
      </p:sp>
      <p:sp>
        <p:nvSpPr>
          <p:cNvPr id="4" name="Text Placeholder 3">
            <a:extLst>
              <a:ext uri="{FF2B5EF4-FFF2-40B4-BE49-F238E27FC236}">
                <a16:creationId xmlns:a16="http://schemas.microsoft.com/office/drawing/2014/main" id="{7E6F3A6D-50BC-EB27-E56B-1261D44B7127}"/>
              </a:ext>
            </a:extLst>
          </p:cNvPr>
          <p:cNvSpPr>
            <a:spLocks noGrp="1"/>
          </p:cNvSpPr>
          <p:nvPr>
            <p:ph type="body" sz="quarter" idx="18"/>
          </p:nvPr>
        </p:nvSpPr>
        <p:spPr/>
        <p:txBody>
          <a:bodyPr/>
          <a:lstStyle/>
          <a:p>
            <a:pPr marL="342900" lvl="0" indent="-342900">
              <a:lnSpc>
                <a:spcPct val="115000"/>
              </a:lnSpc>
              <a:buFont typeface="+mj-lt"/>
              <a:buAutoNum type="arabicPeriod"/>
            </a:pPr>
            <a:r>
              <a:rPr lang="en-GB" sz="2000" b="1" dirty="0" err="1" smtClean="0">
                <a:effectLst/>
                <a:latin typeface="Arial" panose="020B0604020202020204" pitchFamily="34" charset="0"/>
                <a:ea typeface="Calibri" panose="020F0502020204030204" pitchFamily="34" charset="0"/>
                <a:cs typeface="Times New Roman" panose="02020603050405020304" pitchFamily="18" charset="0"/>
              </a:rPr>
              <a:t>Tegutse</a:t>
            </a:r>
            <a:r>
              <a:rPr lang="en-GB" sz="2000" b="1" dirty="0" smtClean="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smtClean="0">
                <a:effectLst/>
                <a:latin typeface="Arial" panose="020B0604020202020204" pitchFamily="34" charset="0"/>
                <a:ea typeface="Calibri" panose="020F0502020204030204" pitchFamily="34" charset="0"/>
                <a:cs typeface="Times New Roman" panose="02020603050405020304" pitchFamily="18" charset="0"/>
              </a:rPr>
              <a:t>rohkem</a:t>
            </a:r>
            <a:r>
              <a:rPr lang="en-GB" sz="2000" b="1" dirty="0" smtClean="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smtClean="0">
                <a:effectLst/>
                <a:latin typeface="Arial" panose="020B0604020202020204" pitchFamily="34" charset="0"/>
                <a:ea typeface="Calibri" panose="020F0502020204030204" pitchFamily="34" charset="0"/>
                <a:cs typeface="Times New Roman" panose="02020603050405020304" pitchFamily="18" charset="0"/>
              </a:rPr>
              <a:t>päriselus</a:t>
            </a:r>
            <a:r>
              <a:rPr lang="en-GB" sz="20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fi-FI" sz="2000" b="1" dirty="0" smtClean="0">
                <a:latin typeface="Arial" panose="020B0604020202020204" pitchFamily="34" charset="0"/>
                <a:ea typeface="Calibri" panose="020F0502020204030204" pitchFamily="34" charset="0"/>
                <a:cs typeface="Times New Roman" panose="02020603050405020304" pitchFamily="18" charset="0"/>
              </a:rPr>
              <a:t>Eelista silmast silma </a:t>
            </a:r>
            <a:r>
              <a:rPr lang="fi-FI" sz="2000" b="1" dirty="0">
                <a:latin typeface="Arial" panose="020B0604020202020204" pitchFamily="34" charset="0"/>
                <a:ea typeface="Calibri" panose="020F0502020204030204" pitchFamily="34" charset="0"/>
                <a:cs typeface="Times New Roman" panose="02020603050405020304" pitchFamily="18" charset="0"/>
              </a:rPr>
              <a:t>suhtlemist </a:t>
            </a:r>
            <a:r>
              <a:rPr lang="fi-FI" sz="2000" dirty="0" smtClean="0">
                <a:latin typeface="Arial" panose="020B0604020202020204" pitchFamily="34" charset="0"/>
                <a:ea typeface="Calibri" panose="020F0502020204030204" pitchFamily="34" charset="0"/>
                <a:cs typeface="Times New Roman" panose="02020603050405020304" pitchFamily="18" charset="0"/>
              </a:rPr>
              <a:t>veebisuhtlusele</a:t>
            </a:r>
            <a:r>
              <a:rPr lang="en-GB" sz="20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err="1" smtClean="0">
                <a:effectLst/>
                <a:latin typeface="Arial" panose="020B0604020202020204" pitchFamily="34" charset="0"/>
                <a:ea typeface="Calibri" panose="020F0502020204030204" pitchFamily="34" charset="0"/>
                <a:cs typeface="Arial" panose="020B0604020202020204" pitchFamily="34" charset="0"/>
              </a:rPr>
              <a:t>Vähenda</a:t>
            </a:r>
            <a:r>
              <a:rPr lang="en-GB" sz="2000" dirty="0" smtClean="0">
                <a:effectLst/>
                <a:latin typeface="Arial" panose="020B0604020202020204" pitchFamily="34" charset="0"/>
                <a:ea typeface="Calibri" panose="020F0502020204030204" pitchFamily="34" charset="0"/>
                <a:cs typeface="Arial" panose="020B0604020202020204" pitchFamily="34" charset="0"/>
              </a:rPr>
              <a:t> </a:t>
            </a:r>
            <a:r>
              <a:rPr lang="en-GB" sz="2000" b="1" dirty="0" err="1" smtClean="0">
                <a:effectLst/>
                <a:latin typeface="Arial" panose="020B0604020202020204" pitchFamily="34" charset="0"/>
                <a:ea typeface="Calibri" panose="020F0502020204030204" pitchFamily="34" charset="0"/>
                <a:cs typeface="Arial" panose="020B0604020202020204" pitchFamily="34" charset="0"/>
              </a:rPr>
              <a:t>digiseadmete</a:t>
            </a:r>
            <a:r>
              <a:rPr lang="en-GB" sz="2000" b="1" dirty="0" smtClean="0">
                <a:effectLst/>
                <a:latin typeface="Arial" panose="020B0604020202020204" pitchFamily="34" charset="0"/>
                <a:ea typeface="Calibri" panose="020F0502020204030204" pitchFamily="34" charset="0"/>
                <a:cs typeface="Arial" panose="020B0604020202020204" pitchFamily="34" charset="0"/>
              </a:rPr>
              <a:t> </a:t>
            </a:r>
            <a:r>
              <a:rPr lang="en-GB" sz="2000" b="1" dirty="0" err="1" smtClean="0">
                <a:effectLst/>
                <a:latin typeface="Arial" panose="020B0604020202020204" pitchFamily="34" charset="0"/>
                <a:ea typeface="Calibri" panose="020F0502020204030204" pitchFamily="34" charset="0"/>
                <a:cs typeface="Arial" panose="020B0604020202020204" pitchFamily="34" charset="0"/>
              </a:rPr>
              <a:t>kasutamist</a:t>
            </a:r>
            <a:r>
              <a:rPr lang="en-GB" sz="2000" b="1" dirty="0" smtClean="0">
                <a:effectLst/>
                <a:latin typeface="Arial" panose="020B0604020202020204" pitchFamily="34" charset="0"/>
                <a:ea typeface="Calibri" panose="020F0502020204030204" pitchFamily="34" charset="0"/>
                <a:cs typeface="Arial" panose="020B0604020202020204" pitchFamily="34" charset="0"/>
              </a:rPr>
              <a:t> </a:t>
            </a:r>
            <a:r>
              <a:rPr lang="en-GB" sz="2000" dirty="0" err="1" smtClean="0">
                <a:effectLst/>
                <a:latin typeface="Arial" panose="020B0604020202020204" pitchFamily="34" charset="0"/>
                <a:ea typeface="Calibri" panose="020F0502020204030204" pitchFamily="34" charset="0"/>
                <a:cs typeface="Arial" panose="020B0604020202020204" pitchFamily="34" charset="0"/>
              </a:rPr>
              <a:t>vabal</a:t>
            </a:r>
            <a:r>
              <a:rPr lang="en-GB" sz="2000" dirty="0" smtClean="0">
                <a:effectLst/>
                <a:latin typeface="Arial" panose="020B0604020202020204" pitchFamily="34" charset="0"/>
                <a:ea typeface="Calibri" panose="020F0502020204030204" pitchFamily="34" charset="0"/>
                <a:cs typeface="Arial" panose="020B0604020202020204" pitchFamily="34" charset="0"/>
              </a:rPr>
              <a:t> </a:t>
            </a:r>
            <a:r>
              <a:rPr lang="en-GB" sz="2000" dirty="0" err="1" smtClean="0">
                <a:effectLst/>
                <a:latin typeface="Arial" panose="020B0604020202020204" pitchFamily="34" charset="0"/>
                <a:ea typeface="Calibri" panose="020F0502020204030204" pitchFamily="34" charset="0"/>
                <a:cs typeface="Arial" panose="020B0604020202020204" pitchFamily="34" charset="0"/>
              </a:rPr>
              <a:t>ajal</a:t>
            </a:r>
            <a:r>
              <a:rPr lang="en-GB" sz="2000" dirty="0" smtClean="0">
                <a:effectLst/>
                <a:latin typeface="Arial" panose="020B0604020202020204" pitchFamily="34" charset="0"/>
                <a:ea typeface="Calibri" panose="020F0502020204030204" pitchFamily="34" charset="0"/>
                <a:cs typeface="Arial" panose="020B0604020202020204" pitchFamily="34" charset="0"/>
              </a:rPr>
              <a:t>.</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5" name="Text Placeholder 4">
            <a:extLst>
              <a:ext uri="{FF2B5EF4-FFF2-40B4-BE49-F238E27FC236}">
                <a16:creationId xmlns:a16="http://schemas.microsoft.com/office/drawing/2014/main" id="{DFCD0713-83DA-CEFD-2AE7-4BCB2DC8A945}"/>
              </a:ext>
            </a:extLst>
          </p:cNvPr>
          <p:cNvSpPr>
            <a:spLocks noGrp="1"/>
          </p:cNvSpPr>
          <p:nvPr>
            <p:ph type="body" sz="quarter" idx="16"/>
          </p:nvPr>
        </p:nvSpPr>
        <p:spPr/>
        <p:txBody>
          <a:bodyPr>
            <a:normAutofit lnSpcReduction="10000"/>
          </a:bodyPr>
          <a:lstStyle/>
          <a:p>
            <a:r>
              <a:rPr lang="en-GB" dirty="0"/>
              <a:t>Leia </a:t>
            </a:r>
            <a:r>
              <a:rPr lang="en-GB" dirty="0" err="1"/>
              <a:t>tasakaal</a:t>
            </a:r>
            <a:r>
              <a:rPr lang="en-GB" dirty="0"/>
              <a:t> </a:t>
            </a:r>
            <a:r>
              <a:rPr lang="en-GB" dirty="0" err="1"/>
              <a:t>suhtlemisel</a:t>
            </a:r>
            <a:endParaRPr lang="en-GB" dirty="0"/>
          </a:p>
        </p:txBody>
      </p:sp>
      <p:sp>
        <p:nvSpPr>
          <p:cNvPr id="2"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304800" y="3048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8" name="Rectangle 4"/>
          <p:cNvSpPr>
            <a:spLocks noChangeArrowheads="1"/>
          </p:cNvSpPr>
          <p:nvPr/>
        </p:nvSpPr>
        <p:spPr bwMode="auto">
          <a:xfrm>
            <a:off x="457200" y="4572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78511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C570CF-0663-5133-7872-A5759C817C8C}"/>
              </a:ext>
            </a:extLst>
          </p:cNvPr>
          <p:cNvSpPr>
            <a:spLocks noGrp="1"/>
          </p:cNvSpPr>
          <p:nvPr>
            <p:ph type="body" sz="quarter" idx="22"/>
          </p:nvPr>
        </p:nvSpPr>
        <p:spPr>
          <a:xfrm>
            <a:off x="1128639" y="3003050"/>
            <a:ext cx="3380731" cy="2235523"/>
          </a:xfrm>
        </p:spPr>
        <p:txBody>
          <a:bodyPr/>
          <a:lstStyle/>
          <a:p>
            <a:r>
              <a:rPr lang="en-GB" dirty="0" err="1"/>
              <a:t>Mõned</a:t>
            </a:r>
            <a:r>
              <a:rPr lang="en-GB" dirty="0"/>
              <a:t> </a:t>
            </a:r>
            <a:r>
              <a:rPr lang="en-GB" dirty="0" err="1"/>
              <a:t>vahendid</a:t>
            </a:r>
            <a:r>
              <a:rPr lang="en-GB" dirty="0"/>
              <a:t>, </a:t>
            </a:r>
            <a:r>
              <a:rPr lang="en-GB" dirty="0" err="1"/>
              <a:t>mis</a:t>
            </a:r>
            <a:r>
              <a:rPr lang="en-GB" dirty="0"/>
              <a:t> </a:t>
            </a:r>
            <a:r>
              <a:rPr lang="en-GB" dirty="0" err="1"/>
              <a:t>võivad</a:t>
            </a:r>
            <a:r>
              <a:rPr lang="en-GB" dirty="0"/>
              <a:t> olla </a:t>
            </a:r>
            <a:r>
              <a:rPr lang="en-GB" dirty="0" err="1"/>
              <a:t>kasulikud</a:t>
            </a:r>
            <a:endParaRPr lang="en-GB" dirty="0"/>
          </a:p>
        </p:txBody>
      </p:sp>
      <p:sp>
        <p:nvSpPr>
          <p:cNvPr id="4" name="Text Placeholder 3">
            <a:extLst>
              <a:ext uri="{FF2B5EF4-FFF2-40B4-BE49-F238E27FC236}">
                <a16:creationId xmlns:a16="http://schemas.microsoft.com/office/drawing/2014/main" id="{8B1406C1-E316-5163-F7A0-DD31CFFACC8A}"/>
              </a:ext>
            </a:extLst>
          </p:cNvPr>
          <p:cNvSpPr>
            <a:spLocks noGrp="1"/>
          </p:cNvSpPr>
          <p:nvPr>
            <p:ph type="body" sz="quarter" idx="20"/>
          </p:nvPr>
        </p:nvSpPr>
        <p:spPr>
          <a:xfrm>
            <a:off x="6096000" y="1528176"/>
            <a:ext cx="5132263" cy="4536454"/>
          </a:xfrm>
        </p:spPr>
        <p:txBody>
          <a:bodyPr/>
          <a:lstStyle/>
          <a:p>
            <a:pPr marL="342900" lvl="0" indent="-342900">
              <a:lnSpc>
                <a:spcPct val="115000"/>
              </a:lnSpc>
              <a:buClr>
                <a:srgbClr val="8A4199"/>
              </a:buClr>
              <a:buFont typeface="Arial" panose="020B0604020202020204" pitchFamily="34" charset="0"/>
              <a:buChar char="•"/>
            </a:pPr>
            <a:r>
              <a:rPr lang="en-GB" dirty="0" err="1" smtClean="0">
                <a:effectLst/>
                <a:latin typeface="Arial" panose="020B0604020202020204" pitchFamily="34" charset="0"/>
                <a:ea typeface="Calibri" panose="020F0502020204030204" pitchFamily="34" charset="0"/>
                <a:cs typeface="Times New Roman" panose="02020603050405020304" pitchFamily="18" charset="0"/>
              </a:rPr>
              <a:t>Ajaseire</a:t>
            </a:r>
            <a:r>
              <a:rPr lang="en-GB" dirty="0" smtClean="0">
                <a:effectLst/>
                <a:latin typeface="Arial" panose="020B0604020202020204" pitchFamily="34" charset="0"/>
                <a:ea typeface="Calibri" panose="020F0502020204030204" pitchFamily="34" charset="0"/>
                <a:cs typeface="Times New Roman" panose="02020603050405020304" pitchFamily="18" charset="0"/>
              </a:rPr>
              <a:t> </a:t>
            </a:r>
            <a:r>
              <a:rPr lang="en-GB" dirty="0" err="1" smtClean="0">
                <a:effectLst/>
                <a:latin typeface="Arial" panose="020B0604020202020204" pitchFamily="34" charset="0"/>
                <a:ea typeface="Calibri" panose="020F0502020204030204" pitchFamily="34" charset="0"/>
                <a:cs typeface="Times New Roman" panose="02020603050405020304" pitchFamily="18" charset="0"/>
              </a:rPr>
              <a:t>vahendid</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näiteks</a:t>
            </a:r>
            <a:r>
              <a:rPr lang="en-GB" dirty="0" smtClean="0">
                <a:effectLst/>
                <a:latin typeface="Arial" panose="020B0604020202020204" pitchFamily="34" charset="0"/>
                <a:ea typeface="Calibri" panose="020F0502020204030204" pitchFamily="34" charset="0"/>
                <a:cs typeface="Times New Roman" panose="02020603050405020304" pitchFamily="18" charset="0"/>
              </a:rPr>
              <a:t> </a:t>
            </a:r>
            <a:r>
              <a:rPr lang="en-GB" dirty="0" err="1">
                <a:effectLst/>
                <a:latin typeface="Arial" panose="020B0604020202020204" pitchFamily="34" charset="0"/>
                <a:ea typeface="Calibri" panose="020F0502020204030204" pitchFamily="34" charset="0"/>
                <a:cs typeface="Times New Roman" panose="02020603050405020304" pitchFamily="18" charset="0"/>
              </a:rPr>
              <a:t>RescueTime</a:t>
            </a:r>
            <a:r>
              <a:rPr lang="en-GB" dirty="0">
                <a:effectLst/>
                <a:latin typeface="Arial" panose="020B0604020202020204" pitchFamily="34" charset="0"/>
                <a:ea typeface="Calibri" panose="020F0502020204030204" pitchFamily="34" charset="0"/>
                <a:cs typeface="Times New Roman" panose="02020603050405020304" pitchFamily="18" charset="0"/>
              </a:rPr>
              <a:t>, </a:t>
            </a:r>
            <a:r>
              <a:rPr lang="en-GB" dirty="0" err="1" smtClean="0">
                <a:effectLst/>
                <a:latin typeface="Arial" panose="020B0604020202020204" pitchFamily="34" charset="0"/>
                <a:ea typeface="Calibri" panose="020F0502020204030204" pitchFamily="34" charset="0"/>
                <a:cs typeface="Times New Roman" panose="02020603050405020304" pitchFamily="18" charset="0"/>
              </a:rPr>
              <a:t>Pomodoro</a:t>
            </a:r>
            <a:r>
              <a:rPr lang="en-GB" dirty="0">
                <a:latin typeface="Arial" panose="020B0604020202020204" pitchFamily="34" charset="0"/>
                <a:ea typeface="Calibri" panose="020F0502020204030204" pitchFamily="34" charset="0"/>
                <a:cs typeface="Times New Roman" panose="02020603050405020304" pitchFamily="18" charset="0"/>
              </a:rPr>
              <a:t>. Need </a:t>
            </a:r>
            <a:r>
              <a:rPr lang="en-GB" dirty="0" err="1">
                <a:latin typeface="Arial" panose="020B0604020202020204" pitchFamily="34" charset="0"/>
                <a:ea typeface="Calibri" panose="020F0502020204030204" pitchFamily="34" charset="0"/>
                <a:cs typeface="Times New Roman" panose="02020603050405020304" pitchFamily="18" charset="0"/>
              </a:rPr>
              <a:t>platvormid</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aitavad</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tuvastada</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kus</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kulutad</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kõige</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rohkem</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aega</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aitavad</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oma</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tööd</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tõhusamalt</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prioriseerida</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ja</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a:latin typeface="Arial" panose="020B0604020202020204" pitchFamily="34" charset="0"/>
                <a:ea typeface="Calibri" panose="020F0502020204030204" pitchFamily="34" charset="0"/>
                <a:cs typeface="Times New Roman" panose="02020603050405020304" pitchFamily="18" charset="0"/>
              </a:rPr>
              <a:t>regulaarselt</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pidada</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vajalikke</a:t>
            </a:r>
            <a:r>
              <a:rPr lang="en-GB" dirty="0" smtClean="0">
                <a:latin typeface="Arial" panose="020B0604020202020204" pitchFamily="34" charset="0"/>
                <a:ea typeface="Calibri" panose="020F0502020204030204" pitchFamily="34" charset="0"/>
                <a:cs typeface="Times New Roman" panose="02020603050405020304" pitchFamily="18" charset="0"/>
              </a:rPr>
              <a:t> pause.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8A4199"/>
              </a:buClr>
              <a:buFont typeface="Arial" panose="020B0604020202020204" pitchFamily="34" charset="0"/>
              <a:buChar char="•"/>
            </a:pPr>
            <a:r>
              <a:rPr lang="en-GB" dirty="0" err="1" smtClean="0">
                <a:latin typeface="Arial" panose="020B0604020202020204" pitchFamily="34" charset="0"/>
                <a:ea typeface="Calibri" panose="020F0502020204030204" pitchFamily="34" charset="0"/>
                <a:cs typeface="Times New Roman" panose="02020603050405020304" pitchFamily="18" charset="0"/>
              </a:rPr>
              <a:t>Ajajuhtimise</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vahendid</a:t>
            </a:r>
            <a:r>
              <a:rPr lang="en-GB" dirty="0" smtClean="0">
                <a:latin typeface="Arial" panose="020B0604020202020204" pitchFamily="34" charset="0"/>
                <a:ea typeface="Calibri" panose="020F0502020204030204" pitchFamily="34" charset="0"/>
                <a:cs typeface="Times New Roman" panose="02020603050405020304" pitchFamily="18" charset="0"/>
              </a:rPr>
              <a:t>, </a:t>
            </a:r>
            <a:r>
              <a:rPr lang="en-GB" dirty="0" err="1" smtClean="0">
                <a:latin typeface="Arial" panose="020B0604020202020204" pitchFamily="34" charset="0"/>
                <a:ea typeface="Calibri" panose="020F0502020204030204" pitchFamily="34" charset="0"/>
                <a:cs typeface="Times New Roman" panose="02020603050405020304" pitchFamily="18" charset="0"/>
              </a:rPr>
              <a:t>näiteks</a:t>
            </a:r>
            <a:r>
              <a:rPr lang="en-GB" dirty="0" smtClean="0">
                <a:effectLst/>
                <a:latin typeface="Arial" panose="020B0604020202020204" pitchFamily="34" charset="0"/>
                <a:ea typeface="Calibri" panose="020F0502020204030204" pitchFamily="34" charset="0"/>
                <a:cs typeface="Times New Roman" panose="02020603050405020304" pitchFamily="18" charset="0"/>
              </a:rPr>
              <a:t> </a:t>
            </a:r>
            <a:r>
              <a:rPr lang="en-GB" dirty="0">
                <a:effectLst/>
                <a:latin typeface="Arial" panose="020B0604020202020204" pitchFamily="34" charset="0"/>
                <a:ea typeface="Calibri" panose="020F0502020204030204" pitchFamily="34" charset="0"/>
                <a:cs typeface="Times New Roman" panose="02020603050405020304" pitchFamily="18" charset="0"/>
              </a:rPr>
              <a:t>Asana, </a:t>
            </a:r>
            <a:r>
              <a:rPr lang="en-GB" dirty="0" smtClean="0">
                <a:effectLst/>
                <a:latin typeface="Arial" panose="020B0604020202020204" pitchFamily="34" charset="0"/>
                <a:ea typeface="Calibri" panose="020F0502020204030204" pitchFamily="34" charset="0"/>
                <a:cs typeface="Times New Roman" panose="02020603050405020304" pitchFamily="18" charset="0"/>
              </a:rPr>
              <a:t>Trello</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lvl="0">
              <a:lnSpc>
                <a:spcPct val="115000"/>
              </a:lnSpc>
              <a:buClr>
                <a:srgbClr val="8A4199"/>
              </a:buCl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112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822484-B3FC-51CA-DF27-7A969BFFB21E}"/>
              </a:ext>
            </a:extLst>
          </p:cNvPr>
          <p:cNvSpPr>
            <a:spLocks noGrp="1"/>
          </p:cNvSpPr>
          <p:nvPr>
            <p:ph type="body" sz="quarter" idx="18"/>
          </p:nvPr>
        </p:nvSpPr>
        <p:spPr>
          <a:xfrm>
            <a:off x="929028" y="469726"/>
            <a:ext cx="10834986" cy="3071760"/>
          </a:xfrm>
        </p:spPr>
        <p:txBody>
          <a:bodyPr>
            <a:normAutofit lnSpcReduction="10000"/>
          </a:bodyPr>
          <a:lstStyle/>
          <a:p>
            <a:pPr>
              <a:lnSpc>
                <a:spcPct val="115000"/>
              </a:lnSpc>
              <a:spcAft>
                <a:spcPts val="1000"/>
              </a:spcAft>
            </a:pPr>
            <a:r>
              <a:rPr lang="en-GB" sz="3000" b="1"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Digiheaolu</a:t>
            </a:r>
            <a:r>
              <a:rPr lang="en-GB" sz="3000" b="1"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GB" sz="3000" b="1"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tagamine</a:t>
            </a:r>
            <a:r>
              <a:rPr lang="en-GB" sz="3000" b="1"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on </a:t>
            </a:r>
            <a:r>
              <a:rPr lang="en-GB" sz="3000" b="1"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meie</a:t>
            </a:r>
            <a:r>
              <a:rPr lang="en-GB" sz="3000" b="1"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GB" sz="3000" b="1"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enda</a:t>
            </a:r>
            <a:r>
              <a:rPr lang="en-GB" sz="3000" b="1"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GB" sz="3000" b="1"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teha</a:t>
            </a:r>
            <a:endParaRPr lang="en-GB" sz="3000" b="1" dirty="0">
              <a:solidFill>
                <a:srgbClr val="8A4199"/>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400" dirty="0" err="1">
                <a:latin typeface="Calibri" panose="020F0502020204030204" pitchFamily="34" charset="0"/>
                <a:ea typeface="Times New Roman" panose="02020603050405020304" pitchFamily="18" charset="0"/>
                <a:cs typeface="Calibri" panose="020F0502020204030204" pitchFamily="34" charset="0"/>
              </a:rPr>
              <a:t>T</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öötajate</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digitaalseks</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heaoluks</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a:latin typeface="Calibri" panose="020F0502020204030204" pitchFamily="34" charset="0"/>
                <a:ea typeface="Times New Roman" panose="02020603050405020304" pitchFamily="18" charset="0"/>
                <a:cs typeface="Calibri" panose="020F0502020204030204" pitchFamily="34" charset="0"/>
              </a:rPr>
              <a:t>on </a:t>
            </a:r>
            <a:r>
              <a:rPr lang="en-GB" sz="2400" dirty="0" err="1">
                <a:latin typeface="Calibri" panose="020F0502020204030204" pitchFamily="34" charset="0"/>
                <a:ea typeface="Times New Roman" panose="02020603050405020304" pitchFamily="18" charset="0"/>
                <a:cs typeface="Calibri" panose="020F0502020204030204" pitchFamily="34" charset="0"/>
              </a:rPr>
              <a:t>oluline</a:t>
            </a:r>
            <a:r>
              <a:rPr lang="en-GB" sz="2400" dirty="0">
                <a:latin typeface="Calibri" panose="020F0502020204030204" pitchFamily="34" charset="0"/>
                <a:ea typeface="Times New Roman" panose="02020603050405020304" pitchFamily="18" charset="0"/>
                <a:cs typeface="Calibri" panose="020F0502020204030204" pitchFamily="34" charset="0"/>
              </a:rPr>
              <a:t>, et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ettevõte</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pakuks</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toetust</a:t>
            </a:r>
            <a:r>
              <a:rPr lang="en-GB" sz="2400" dirty="0">
                <a:latin typeface="Calibri" panose="020F0502020204030204" pitchFamily="34" charset="0"/>
                <a:ea typeface="Times New Roman" panose="02020603050405020304" pitchFamily="18" charset="0"/>
                <a:cs typeface="Calibri" panose="020F0502020204030204" pitchFamily="34" charset="0"/>
              </a:rPr>
              <a:t>, et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tagada</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töö</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ja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eraelu</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tasakaal</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positiivne</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suhtumine</a:t>
            </a:r>
            <a:r>
              <a:rPr lang="en-GB" sz="2400" dirty="0" smtClean="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ja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smtClean="0">
                <a:latin typeface="Calibri" panose="020F0502020204030204" pitchFamily="34" charset="0"/>
                <a:ea typeface="Times New Roman" panose="02020603050405020304" pitchFamily="18" charset="0"/>
                <a:cs typeface="Calibri" panose="020F0502020204030204" pitchFamily="34" charset="0"/>
              </a:rPr>
              <a:t>tulemuslikkus</a:t>
            </a:r>
            <a:r>
              <a:rPr lang="en-GB" sz="2400" dirty="0" smtClean="0">
                <a:latin typeface="Calibri" panose="020F0502020204030204" pitchFamily="34" charset="0"/>
                <a:ea typeface="Times New Roman" panose="02020603050405020304" pitchFamily="18" charset="0"/>
                <a:cs typeface="Calibri" panose="020F0502020204030204" pitchFamily="34" charset="0"/>
              </a:rPr>
              <a:t>.</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400" dirty="0" err="1" smtClean="0">
                <a:latin typeface="Calibri" panose="020F0502020204030204" pitchFamily="34" charset="0"/>
                <a:ea typeface="Calibri" panose="020F0502020204030204" pitchFamily="34" charset="0"/>
                <a:cs typeface="Calibri" panose="020F0502020204030204" pitchFamily="34" charset="0"/>
              </a:rPr>
              <a:t>Organisatsioonis</a:t>
            </a:r>
            <a:r>
              <a:rPr lang="en-GB" sz="2400" dirty="0" smtClean="0">
                <a:latin typeface="Calibri" panose="020F0502020204030204" pitchFamily="34" charset="0"/>
                <a:ea typeface="Calibri" panose="020F0502020204030204" pitchFamily="34" charset="0"/>
                <a:cs typeface="Calibri" panose="020F0502020204030204" pitchFamily="34" charset="0"/>
              </a:rPr>
              <a:t> </a:t>
            </a:r>
            <a:r>
              <a:rPr lang="en-GB" sz="2400" dirty="0">
                <a:latin typeface="Calibri" panose="020F0502020204030204" pitchFamily="34" charset="0"/>
                <a:ea typeface="Calibri" panose="020F0502020204030204" pitchFamily="34" charset="0"/>
                <a:cs typeface="Calibri" panose="020F0502020204030204" pitchFamily="34" charset="0"/>
              </a:rPr>
              <a:t>on </a:t>
            </a:r>
            <a:r>
              <a:rPr lang="en-GB" sz="2400" dirty="0" err="1">
                <a:latin typeface="Calibri" panose="020F0502020204030204" pitchFamily="34" charset="0"/>
                <a:ea typeface="Calibri" panose="020F0502020204030204" pitchFamily="34" charset="0"/>
                <a:cs typeface="Calibri" panose="020F0502020204030204" pitchFamily="34" charset="0"/>
              </a:rPr>
              <a:t>vaja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smtClean="0">
                <a:latin typeface="Calibri" panose="020F0502020204030204" pitchFamily="34" charset="0"/>
                <a:ea typeface="Calibri" panose="020F0502020204030204" pitchFamily="34" charset="0"/>
                <a:cs typeface="Calibri" panose="020F0502020204030204" pitchFamily="34" charset="0"/>
              </a:rPr>
              <a:t>välja</a:t>
            </a:r>
            <a:r>
              <a:rPr lang="en-GB" sz="2400" dirty="0" smtClean="0">
                <a:latin typeface="Calibri" panose="020F0502020204030204" pitchFamily="34" charset="0"/>
                <a:ea typeface="Calibri" panose="020F0502020204030204" pitchFamily="34" charset="0"/>
                <a:cs typeface="Calibri" panose="020F0502020204030204" pitchFamily="34" charset="0"/>
              </a:rPr>
              <a:t> </a:t>
            </a:r>
            <a:r>
              <a:rPr lang="en-GB" sz="2400" dirty="0" err="1" smtClean="0">
                <a:latin typeface="Calibri" panose="020F0502020204030204" pitchFamily="34" charset="0"/>
                <a:ea typeface="Calibri" panose="020F0502020204030204" pitchFamily="34" charset="0"/>
                <a:cs typeface="Calibri" panose="020F0502020204030204" pitchFamily="34" charset="0"/>
              </a:rPr>
              <a:t>töötada</a:t>
            </a:r>
            <a:r>
              <a:rPr lang="en-GB" sz="2400" dirty="0" smtClean="0">
                <a:latin typeface="Calibri" panose="020F0502020204030204" pitchFamily="34" charset="0"/>
                <a:ea typeface="Calibri" panose="020F0502020204030204" pitchFamily="34" charset="0"/>
                <a:cs typeface="Calibri" panose="020F0502020204030204" pitchFamily="34" charset="0"/>
              </a:rPr>
              <a:t> </a:t>
            </a:r>
            <a:r>
              <a:rPr lang="en-GB" sz="2400" dirty="0" err="1" smtClean="0">
                <a:latin typeface="Calibri" panose="020F0502020204030204" pitchFamily="34" charset="0"/>
                <a:ea typeface="Calibri" panose="020F0502020204030204" pitchFamily="34" charset="0"/>
                <a:cs typeface="Calibri" panose="020F0502020204030204" pitchFamily="34" charset="0"/>
              </a:rPr>
              <a:t>tegevuskava</a:t>
            </a:r>
            <a:r>
              <a:rPr lang="en-GB" sz="2400" dirty="0" smtClean="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kõigi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töötajate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digitaalse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heaolu</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edendamiseks</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sealhulgas</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piiride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seadmiseks</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ja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tehnoloogia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kasutamise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juhtimiseks</a:t>
            </a:r>
            <a:r>
              <a:rPr lang="en-GB" sz="2400" dirty="0">
                <a:latin typeface="Calibri" panose="020F0502020204030204" pitchFamily="34" charset="0"/>
                <a:ea typeface="Calibri" panose="020F0502020204030204" pitchFamily="34" charset="0"/>
                <a:cs typeface="Calibri" panose="020F0502020204030204" pitchFamily="34" charset="0"/>
              </a:rPr>
              <a:t>.</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244B9BF8-363E-6FA5-4EDE-8EE394F46136}"/>
              </a:ext>
            </a:extLst>
          </p:cNvPr>
          <p:cNvSpPr>
            <a:spLocks noGrp="1"/>
          </p:cNvSpPr>
          <p:nvPr>
            <p:ph type="body" sz="quarter" idx="16"/>
          </p:nvPr>
        </p:nvSpPr>
        <p:spPr>
          <a:xfrm>
            <a:off x="475370" y="4002614"/>
            <a:ext cx="11013542" cy="2385660"/>
          </a:xfrm>
        </p:spPr>
        <p:txBody>
          <a:bodyPr>
            <a:normAutofit/>
          </a:bodyPr>
          <a:lstStyle/>
          <a:p>
            <a:pPr>
              <a:lnSpc>
                <a:spcPct val="115000"/>
              </a:lnSpc>
              <a:spcAft>
                <a:spcPts val="1000"/>
              </a:spcAft>
            </a:pPr>
            <a:r>
              <a:rPr lang="fi-FI" sz="2000" dirty="0" smtClean="0">
                <a:latin typeface="Arial" panose="020B0604020202020204" pitchFamily="34" charset="0"/>
                <a:ea typeface="Times New Roman" panose="02020603050405020304" pitchFamily="18" charset="0"/>
                <a:cs typeface="Times New Roman" panose="02020603050405020304" pitchFamily="18" charset="0"/>
              </a:rPr>
              <a:t>On lihtsam muuta oma harjumusi, </a:t>
            </a:r>
            <a:r>
              <a:rPr lang="fi-FI" sz="2000" dirty="0">
                <a:latin typeface="Arial" panose="020B0604020202020204" pitchFamily="34" charset="0"/>
                <a:ea typeface="Times New Roman" panose="02020603050405020304" pitchFamily="18" charset="0"/>
                <a:cs typeface="Times New Roman" panose="02020603050405020304" pitchFamily="18" charset="0"/>
              </a:rPr>
              <a:t>kui </a:t>
            </a:r>
            <a:r>
              <a:rPr lang="fi-FI" sz="2000" dirty="0" smtClean="0">
                <a:latin typeface="Arial" panose="020B0604020202020204" pitchFamily="34" charset="0"/>
                <a:ea typeface="Times New Roman" panose="02020603050405020304" pitchFamily="18" charset="0"/>
                <a:cs typeface="Times New Roman" panose="02020603050405020304" pitchFamily="18" charset="0"/>
              </a:rPr>
              <a:t>kolleegid </a:t>
            </a:r>
            <a:r>
              <a:rPr lang="fi-FI" sz="2000" dirty="0">
                <a:latin typeface="Arial" panose="020B0604020202020204" pitchFamily="34" charset="0"/>
                <a:ea typeface="Times New Roman" panose="02020603050405020304" pitchFamily="18" charset="0"/>
                <a:cs typeface="Times New Roman" panose="02020603050405020304" pitchFamily="18" charset="0"/>
              </a:rPr>
              <a:t>käituvad samamoodi.</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i-FI" sz="2000" dirty="0" smtClean="0">
                <a:latin typeface="Arial" panose="020B0604020202020204" pitchFamily="34" charset="0"/>
                <a:ea typeface="Times New Roman" panose="02020603050405020304" pitchFamily="18" charset="0"/>
                <a:cs typeface="Times New Roman" panose="02020603050405020304" pitchFamily="18" charset="0"/>
              </a:rPr>
              <a:t>Loogem norme </a:t>
            </a:r>
            <a:r>
              <a:rPr lang="fi-FI" sz="2000" dirty="0">
                <a:latin typeface="Arial" panose="020B0604020202020204" pitchFamily="34" charset="0"/>
                <a:ea typeface="Times New Roman" panose="02020603050405020304" pitchFamily="18" charset="0"/>
                <a:cs typeface="Times New Roman" panose="02020603050405020304" pitchFamily="18" charset="0"/>
              </a:rPr>
              <a:t>ja </a:t>
            </a:r>
            <a:r>
              <a:rPr lang="fi-FI" sz="2000" dirty="0" smtClean="0">
                <a:latin typeface="Arial" panose="020B0604020202020204" pitchFamily="34" charset="0"/>
                <a:ea typeface="Times New Roman" panose="02020603050405020304" pitchFamily="18" charset="0"/>
                <a:cs typeface="Times New Roman" panose="02020603050405020304" pitchFamily="18" charset="0"/>
              </a:rPr>
              <a:t>tavasid üheskoos!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rrow: Down 6">
            <a:extLst>
              <a:ext uri="{FF2B5EF4-FFF2-40B4-BE49-F238E27FC236}">
                <a16:creationId xmlns:a16="http://schemas.microsoft.com/office/drawing/2014/main" id="{96D8FC47-E25E-9D43-E5B0-F5A2505AA3A8}"/>
              </a:ext>
            </a:extLst>
          </p:cNvPr>
          <p:cNvSpPr/>
          <p:nvPr/>
        </p:nvSpPr>
        <p:spPr>
          <a:xfrm>
            <a:off x="5845479" y="4972833"/>
            <a:ext cx="501042" cy="551145"/>
          </a:xfrm>
          <a:prstGeom prst="downArrow">
            <a:avLst/>
          </a:prstGeom>
          <a:solidFill>
            <a:srgbClr val="14B4CB"/>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394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p:txBody>
          <a:bodyPr>
            <a:normAutofit/>
          </a:bodyPr>
          <a:lstStyle/>
          <a:p>
            <a:r>
              <a:rPr lang="en-GB" sz="2800" dirty="0" err="1"/>
              <a:t>Vaja</a:t>
            </a:r>
            <a:r>
              <a:rPr lang="en-GB" sz="2800" dirty="0"/>
              <a:t> on </a:t>
            </a:r>
            <a:r>
              <a:rPr lang="en-GB" sz="2800" dirty="0" err="1"/>
              <a:t>organisatsioonilist</a:t>
            </a:r>
            <a:r>
              <a:rPr lang="en-GB" sz="2800" dirty="0"/>
              <a:t> </a:t>
            </a:r>
            <a:r>
              <a:rPr lang="en-GB" sz="2800" dirty="0" err="1" smtClean="0"/>
              <a:t>toetust</a:t>
            </a:r>
            <a:r>
              <a:rPr lang="en-GB" sz="2800" dirty="0" smtClean="0"/>
              <a:t>:</a:t>
            </a:r>
            <a:endParaRPr lang="en-GB" sz="2800" dirty="0"/>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p:txBody>
          <a:bodyPr>
            <a:normAutofit lnSpcReduction="10000"/>
          </a:bodyPr>
          <a:lstStyle/>
          <a:p>
            <a:r>
              <a:rPr lang="en-US" dirty="0" err="1" smtClean="0"/>
              <a:t>Vaja</a:t>
            </a:r>
            <a:r>
              <a:rPr lang="en-US" dirty="0" smtClean="0"/>
              <a:t> on </a:t>
            </a:r>
            <a:r>
              <a:rPr lang="en-US" dirty="0" err="1" smtClean="0"/>
              <a:t>tegevuskava</a:t>
            </a:r>
            <a:r>
              <a:rPr lang="en-US" dirty="0" smtClean="0"/>
              <a:t>!</a:t>
            </a:r>
            <a:endParaRPr lang="en-US" dirty="0"/>
          </a:p>
        </p:txBody>
      </p:sp>
      <p:grpSp>
        <p:nvGrpSpPr>
          <p:cNvPr id="4" name="Group 3">
            <a:extLst>
              <a:ext uri="{FF2B5EF4-FFF2-40B4-BE49-F238E27FC236}">
                <a16:creationId xmlns:a16="http://schemas.microsoft.com/office/drawing/2014/main" id="{57940204-1982-442C-88CB-0065FB570984}"/>
              </a:ext>
            </a:extLst>
          </p:cNvPr>
          <p:cNvGrpSpPr/>
          <p:nvPr/>
        </p:nvGrpSpPr>
        <p:grpSpPr>
          <a:xfrm>
            <a:off x="5132736" y="3015601"/>
            <a:ext cx="1926528" cy="1832526"/>
            <a:chOff x="859827" y="237682"/>
            <a:chExt cx="1187580" cy="1185794"/>
          </a:xfrm>
        </p:grpSpPr>
        <p:sp>
          <p:nvSpPr>
            <p:cNvPr id="5" name="Rectangle: Rounded Corners 4">
              <a:extLst>
                <a:ext uri="{FF2B5EF4-FFF2-40B4-BE49-F238E27FC236}">
                  <a16:creationId xmlns:a16="http://schemas.microsoft.com/office/drawing/2014/main" id="{268FAA2B-D687-48BE-9CED-9F4C30CD7362}"/>
                </a:ext>
              </a:extLst>
            </p:cNvPr>
            <p:cNvSpPr/>
            <p:nvPr/>
          </p:nvSpPr>
          <p:spPr>
            <a:xfrm>
              <a:off x="859827" y="237682"/>
              <a:ext cx="1187580" cy="1185794"/>
            </a:xfrm>
            <a:prstGeom prst="roundRect">
              <a:avLst>
                <a:gd name="adj" fmla="val 10000"/>
              </a:avLst>
            </a:prstGeom>
            <a:solidFill>
              <a:srgbClr val="14B4C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50FFBA4C-C1F8-407F-A5F6-2DEF909C1880}"/>
                </a:ext>
              </a:extLst>
            </p:cNvPr>
            <p:cNvSpPr txBox="1"/>
            <p:nvPr/>
          </p:nvSpPr>
          <p:spPr>
            <a:xfrm>
              <a:off x="882317" y="237682"/>
              <a:ext cx="1118118" cy="1116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2400" dirty="0" err="1"/>
                <a:t>Digitaalse</a:t>
              </a:r>
              <a:r>
                <a:rPr lang="en-GB" sz="2400" dirty="0"/>
                <a:t> </a:t>
              </a:r>
              <a:r>
                <a:rPr lang="en-GB" sz="2400" dirty="0" err="1"/>
                <a:t>ülekoormuse</a:t>
              </a:r>
              <a:r>
                <a:rPr lang="en-GB" sz="2400" dirty="0"/>
                <a:t> </a:t>
              </a:r>
              <a:r>
                <a:rPr lang="en-GB" sz="2400" dirty="0" err="1"/>
                <a:t>oht</a:t>
              </a:r>
              <a:endParaRPr lang="en-GB" sz="2400" kern="1200" dirty="0"/>
            </a:p>
          </p:txBody>
        </p:sp>
      </p:grpSp>
      <p:grpSp>
        <p:nvGrpSpPr>
          <p:cNvPr id="7" name="Group 6">
            <a:extLst>
              <a:ext uri="{FF2B5EF4-FFF2-40B4-BE49-F238E27FC236}">
                <a16:creationId xmlns:a16="http://schemas.microsoft.com/office/drawing/2014/main" id="{2B7B48CF-B678-4891-B208-04F4813DF391}"/>
              </a:ext>
            </a:extLst>
          </p:cNvPr>
          <p:cNvGrpSpPr/>
          <p:nvPr/>
        </p:nvGrpSpPr>
        <p:grpSpPr>
          <a:xfrm>
            <a:off x="8969615" y="3016524"/>
            <a:ext cx="2146565" cy="1832526"/>
            <a:chOff x="3814638" y="118664"/>
            <a:chExt cx="1668958" cy="1423830"/>
          </a:xfrm>
          <a:solidFill>
            <a:srgbClr val="14B4CB"/>
          </a:solidFill>
        </p:grpSpPr>
        <p:sp>
          <p:nvSpPr>
            <p:cNvPr id="8" name="Rectangle: Rounded Corners 7">
              <a:extLst>
                <a:ext uri="{FF2B5EF4-FFF2-40B4-BE49-F238E27FC236}">
                  <a16:creationId xmlns:a16="http://schemas.microsoft.com/office/drawing/2014/main" id="{3F4A9EA7-8C71-49CC-8870-6E8EC82E5DA5}"/>
                </a:ext>
              </a:extLst>
            </p:cNvPr>
            <p:cNvSpPr/>
            <p:nvPr/>
          </p:nvSpPr>
          <p:spPr>
            <a:xfrm>
              <a:off x="3814638" y="118664"/>
              <a:ext cx="1668958" cy="142383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B28E064-642B-4788-8580-8D0384B02C73}"/>
                </a:ext>
              </a:extLst>
            </p:cNvPr>
            <p:cNvSpPr txBox="1"/>
            <p:nvPr/>
          </p:nvSpPr>
          <p:spPr>
            <a:xfrm>
              <a:off x="3856341" y="160367"/>
              <a:ext cx="1585552" cy="13404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i-FI" sz="2400" dirty="0"/>
                <a:t>Vaja on digitaalse heaolu </a:t>
              </a:r>
              <a:r>
                <a:rPr lang="fi-FI" sz="2400" dirty="0" smtClean="0"/>
                <a:t>plaani</a:t>
              </a:r>
              <a:endParaRPr lang="en-GB" sz="2400" kern="1200" dirty="0"/>
            </a:p>
          </p:txBody>
        </p:sp>
      </p:grpSp>
      <p:grpSp>
        <p:nvGrpSpPr>
          <p:cNvPr id="11" name="Group 10">
            <a:extLst>
              <a:ext uri="{FF2B5EF4-FFF2-40B4-BE49-F238E27FC236}">
                <a16:creationId xmlns:a16="http://schemas.microsoft.com/office/drawing/2014/main" id="{9FFC5C5A-0B8C-4246-878C-C331E80CE114}"/>
              </a:ext>
            </a:extLst>
          </p:cNvPr>
          <p:cNvGrpSpPr/>
          <p:nvPr/>
        </p:nvGrpSpPr>
        <p:grpSpPr>
          <a:xfrm>
            <a:off x="1075820" y="2937797"/>
            <a:ext cx="2352132" cy="1857579"/>
            <a:chOff x="-878764" y="211086"/>
            <a:chExt cx="1289086" cy="1175784"/>
          </a:xfrm>
          <a:solidFill>
            <a:srgbClr val="14B4CB"/>
          </a:solidFill>
        </p:grpSpPr>
        <p:sp>
          <p:nvSpPr>
            <p:cNvPr id="12" name="Rectangle: Rounded Corners 11">
              <a:extLst>
                <a:ext uri="{FF2B5EF4-FFF2-40B4-BE49-F238E27FC236}">
                  <a16:creationId xmlns:a16="http://schemas.microsoft.com/office/drawing/2014/main" id="{4BA8CCB5-E40E-482F-A74F-CFB00989CCE5}"/>
                </a:ext>
              </a:extLst>
            </p:cNvPr>
            <p:cNvSpPr/>
            <p:nvPr/>
          </p:nvSpPr>
          <p:spPr>
            <a:xfrm>
              <a:off x="-878764" y="211086"/>
              <a:ext cx="1289086" cy="1175784"/>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58444973-7785-4EE6-B2AA-0C08F1E41851}"/>
                </a:ext>
              </a:extLst>
            </p:cNvPr>
            <p:cNvSpPr txBox="1"/>
            <p:nvPr/>
          </p:nvSpPr>
          <p:spPr>
            <a:xfrm>
              <a:off x="-844326" y="260333"/>
              <a:ext cx="1220210" cy="110690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dirty="0" err="1" smtClean="0"/>
                <a:t>Tööelu</a:t>
              </a:r>
              <a:r>
                <a:rPr lang="en-GB" sz="2400" kern="1200" dirty="0" smtClean="0"/>
                <a:t> </a:t>
              </a:r>
              <a:r>
                <a:rPr lang="en-GB" sz="2400" kern="1200" dirty="0" err="1" smtClean="0"/>
                <a:t>muutub</a:t>
              </a:r>
              <a:r>
                <a:rPr lang="en-GB" sz="2400" kern="1200" dirty="0" smtClean="0"/>
                <a:t> </a:t>
              </a:r>
              <a:r>
                <a:rPr lang="en-GB" sz="2400" kern="1200" dirty="0" err="1" smtClean="0"/>
                <a:t>aina</a:t>
              </a:r>
              <a:r>
                <a:rPr lang="en-GB" sz="2400" kern="1200" dirty="0" smtClean="0"/>
                <a:t> </a:t>
              </a:r>
              <a:r>
                <a:rPr lang="en-GB" sz="2400" kern="1200" dirty="0" err="1" smtClean="0"/>
                <a:t>enam</a:t>
              </a:r>
              <a:r>
                <a:rPr lang="en-GB" sz="2400" kern="1200" dirty="0" smtClean="0"/>
                <a:t> </a:t>
              </a:r>
              <a:r>
                <a:rPr lang="en-GB" sz="2400" kern="1200" dirty="0" err="1" smtClean="0"/>
                <a:t>digitaalseks</a:t>
              </a:r>
              <a:endParaRPr lang="en-GB" sz="2400" kern="1200" dirty="0"/>
            </a:p>
          </p:txBody>
        </p:sp>
      </p:grpSp>
      <p:grpSp>
        <p:nvGrpSpPr>
          <p:cNvPr id="14" name="Group 13">
            <a:extLst>
              <a:ext uri="{FF2B5EF4-FFF2-40B4-BE49-F238E27FC236}">
                <a16:creationId xmlns:a16="http://schemas.microsoft.com/office/drawing/2014/main" id="{DF09005C-D72D-4E94-B5AB-2DAF9804A502}"/>
              </a:ext>
            </a:extLst>
          </p:cNvPr>
          <p:cNvGrpSpPr/>
          <p:nvPr/>
        </p:nvGrpSpPr>
        <p:grpSpPr>
          <a:xfrm>
            <a:off x="3930275" y="3643026"/>
            <a:ext cx="698111" cy="413901"/>
            <a:chOff x="1458786" y="623629"/>
            <a:chExt cx="353819" cy="413901"/>
          </a:xfrm>
          <a:solidFill>
            <a:srgbClr val="14B4CB"/>
          </a:solidFill>
        </p:grpSpPr>
        <p:sp>
          <p:nvSpPr>
            <p:cNvPr id="15" name="Arrow: Right 14">
              <a:extLst>
                <a:ext uri="{FF2B5EF4-FFF2-40B4-BE49-F238E27FC236}">
                  <a16:creationId xmlns:a16="http://schemas.microsoft.com/office/drawing/2014/main" id="{F906D679-E615-4533-AE6C-D3151CCA832A}"/>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Arrow: Right 4">
              <a:extLst>
                <a:ext uri="{FF2B5EF4-FFF2-40B4-BE49-F238E27FC236}">
                  <a16:creationId xmlns:a16="http://schemas.microsoft.com/office/drawing/2014/main" id="{D20E003C-91A8-4B78-93EC-0210C8833F05}"/>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grpSp>
        <p:nvGrpSpPr>
          <p:cNvPr id="2" name="Group 1">
            <a:extLst>
              <a:ext uri="{FF2B5EF4-FFF2-40B4-BE49-F238E27FC236}">
                <a16:creationId xmlns:a16="http://schemas.microsoft.com/office/drawing/2014/main" id="{3A635D79-1487-E181-A0BA-6CED78805F57}"/>
              </a:ext>
            </a:extLst>
          </p:cNvPr>
          <p:cNvGrpSpPr/>
          <p:nvPr/>
        </p:nvGrpSpPr>
        <p:grpSpPr>
          <a:xfrm>
            <a:off x="7665384" y="3659635"/>
            <a:ext cx="698111" cy="413901"/>
            <a:chOff x="1458786" y="623629"/>
            <a:chExt cx="353819" cy="413901"/>
          </a:xfrm>
          <a:solidFill>
            <a:srgbClr val="14B4CB"/>
          </a:solidFill>
        </p:grpSpPr>
        <p:sp>
          <p:nvSpPr>
            <p:cNvPr id="3" name="Arrow: Right 2">
              <a:extLst>
                <a:ext uri="{FF2B5EF4-FFF2-40B4-BE49-F238E27FC236}">
                  <a16:creationId xmlns:a16="http://schemas.microsoft.com/office/drawing/2014/main" id="{1FC56D19-6646-EA97-75E5-ED1DBEA721BB}"/>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Arrow: Right 4">
              <a:extLst>
                <a:ext uri="{FF2B5EF4-FFF2-40B4-BE49-F238E27FC236}">
                  <a16:creationId xmlns:a16="http://schemas.microsoft.com/office/drawing/2014/main" id="{F5ADA790-E2E4-6732-FA54-D3CB1CF8899C}"/>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spTree>
    <p:extLst>
      <p:ext uri="{BB962C8B-B14F-4D97-AF65-F5344CB8AC3E}">
        <p14:creationId xmlns:p14="http://schemas.microsoft.com/office/powerpoint/2010/main" val="179013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working on a calendar&#10;&#10;Description automatically generated">
            <a:extLst>
              <a:ext uri="{FF2B5EF4-FFF2-40B4-BE49-F238E27FC236}">
                <a16:creationId xmlns:a16="http://schemas.microsoft.com/office/drawing/2014/main" id="{9C2A8342-9642-35C7-B687-A0ABA3C148B8}"/>
              </a:ext>
            </a:extLst>
          </p:cNvPr>
          <p:cNvPicPr>
            <a:picLocks noGrp="1" noChangeAspect="1"/>
          </p:cNvPicPr>
          <p:nvPr>
            <p:ph type="pic" sz="quarter" idx="21"/>
          </p:nvPr>
        </p:nvPicPr>
        <p:blipFill>
          <a:blip r:embed="rId2"/>
          <a:srcRect t="6797" b="6797"/>
          <a:stretch>
            <a:fillRect/>
          </a:stretch>
        </p:blipFill>
        <p:spPr/>
      </p:pic>
      <p:sp>
        <p:nvSpPr>
          <p:cNvPr id="3" name="Text Placeholder 2">
            <a:extLst>
              <a:ext uri="{FF2B5EF4-FFF2-40B4-BE49-F238E27FC236}">
                <a16:creationId xmlns:a16="http://schemas.microsoft.com/office/drawing/2014/main" id="{EC38223D-A340-4A6A-A1DD-816903BFE2DF}"/>
              </a:ext>
            </a:extLst>
          </p:cNvPr>
          <p:cNvSpPr>
            <a:spLocks noGrp="1"/>
          </p:cNvSpPr>
          <p:nvPr>
            <p:ph type="body" sz="quarter" idx="19"/>
          </p:nvPr>
        </p:nvSpPr>
        <p:spPr>
          <a:xfrm>
            <a:off x="503238" y="421023"/>
            <a:ext cx="4695063" cy="1031996"/>
          </a:xfrm>
        </p:spPr>
        <p:txBody>
          <a:bodyPr>
            <a:noAutofit/>
          </a:bodyPr>
          <a:lstStyle/>
          <a:p>
            <a:r>
              <a:rPr lang="fi-FI" sz="3200" b="1" dirty="0" smtClean="0">
                <a:solidFill>
                  <a:srgbClr val="ECECEC"/>
                </a:solidFill>
              </a:rPr>
              <a:t>Vaja on digitaalse heaolu plaani</a:t>
            </a:r>
            <a:endParaRPr lang="fi-FI" sz="3200" b="1" dirty="0">
              <a:solidFill>
                <a:srgbClr val="ECECEC"/>
              </a:solidFill>
            </a:endParaRPr>
          </a:p>
        </p:txBody>
      </p:sp>
      <p:sp>
        <p:nvSpPr>
          <p:cNvPr id="4" name="Text Placeholder 3">
            <a:extLst>
              <a:ext uri="{FF2B5EF4-FFF2-40B4-BE49-F238E27FC236}">
                <a16:creationId xmlns:a16="http://schemas.microsoft.com/office/drawing/2014/main" id="{C3780C2B-B0F4-4552-8029-F6A7BCF42E9E}"/>
              </a:ext>
            </a:extLst>
          </p:cNvPr>
          <p:cNvSpPr>
            <a:spLocks noGrp="1"/>
          </p:cNvSpPr>
          <p:nvPr>
            <p:ph type="body" sz="quarter" idx="20"/>
          </p:nvPr>
        </p:nvSpPr>
        <p:spPr>
          <a:xfrm>
            <a:off x="503238" y="1766170"/>
            <a:ext cx="4332233" cy="2614632"/>
          </a:xfrm>
        </p:spPr>
        <p:txBody>
          <a:bodyPr>
            <a:normAutofit/>
          </a:bodyPr>
          <a:lstStyle/>
          <a:p>
            <a:r>
              <a:rPr lang="en-GB" dirty="0" err="1"/>
              <a:t>Digitaalse</a:t>
            </a:r>
            <a:r>
              <a:rPr lang="en-GB" dirty="0"/>
              <a:t> </a:t>
            </a:r>
            <a:r>
              <a:rPr lang="en-GB" dirty="0" err="1"/>
              <a:t>heaolu</a:t>
            </a:r>
            <a:r>
              <a:rPr lang="en-GB" dirty="0"/>
              <a:t> </a:t>
            </a:r>
            <a:r>
              <a:rPr lang="en-GB" dirty="0" err="1" smtClean="0"/>
              <a:t>plaan</a:t>
            </a:r>
            <a:r>
              <a:rPr lang="en-GB" dirty="0" smtClean="0"/>
              <a:t> peaks </a:t>
            </a:r>
            <a:r>
              <a:rPr lang="en-GB" dirty="0" err="1"/>
              <a:t>olema</a:t>
            </a:r>
            <a:r>
              <a:rPr lang="en-GB" dirty="0"/>
              <a:t> </a:t>
            </a:r>
            <a:r>
              <a:rPr lang="en-GB" dirty="0" err="1"/>
              <a:t>kohandatud</a:t>
            </a:r>
            <a:r>
              <a:rPr lang="en-GB" dirty="0"/>
              <a:t> </a:t>
            </a:r>
            <a:r>
              <a:rPr lang="en-GB" dirty="0" err="1" smtClean="0"/>
              <a:t>töökoha</a:t>
            </a:r>
            <a:r>
              <a:rPr lang="en-GB" dirty="0" smtClean="0"/>
              <a:t> </a:t>
            </a:r>
            <a:r>
              <a:rPr lang="en-GB" dirty="0" err="1" smtClean="0"/>
              <a:t>vajadustele</a:t>
            </a:r>
            <a:r>
              <a:rPr lang="en-GB" dirty="0" smtClean="0"/>
              <a:t> </a:t>
            </a:r>
            <a:r>
              <a:rPr lang="en-GB" dirty="0" err="1"/>
              <a:t>ja</a:t>
            </a:r>
            <a:r>
              <a:rPr lang="en-GB" dirty="0"/>
              <a:t> </a:t>
            </a:r>
            <a:r>
              <a:rPr lang="en-GB" dirty="0" err="1" smtClean="0"/>
              <a:t>eesmärkidele</a:t>
            </a:r>
            <a:r>
              <a:rPr lang="en-GB" dirty="0" smtClean="0"/>
              <a:t> </a:t>
            </a:r>
            <a:r>
              <a:rPr lang="en-GB" dirty="0" err="1" smtClean="0"/>
              <a:t>vastavalt</a:t>
            </a:r>
            <a:r>
              <a:rPr lang="en-GB" dirty="0" smtClean="0"/>
              <a:t>, </a:t>
            </a:r>
            <a:r>
              <a:rPr lang="en-GB" dirty="0" err="1"/>
              <a:t>võttes</a:t>
            </a:r>
            <a:r>
              <a:rPr lang="en-GB" dirty="0"/>
              <a:t> </a:t>
            </a:r>
            <a:r>
              <a:rPr lang="en-GB" dirty="0" err="1"/>
              <a:t>arvesse</a:t>
            </a:r>
            <a:r>
              <a:rPr lang="en-GB" dirty="0"/>
              <a:t> </a:t>
            </a:r>
            <a:r>
              <a:rPr lang="en-GB" dirty="0" err="1" smtClean="0"/>
              <a:t>organisatsiooni</a:t>
            </a:r>
            <a:r>
              <a:rPr lang="en-GB" dirty="0" smtClean="0"/>
              <a:t> </a:t>
            </a:r>
            <a:r>
              <a:rPr lang="en-GB" dirty="0" err="1"/>
              <a:t>kontekstist</a:t>
            </a:r>
            <a:r>
              <a:rPr lang="en-GB" dirty="0"/>
              <a:t> </a:t>
            </a:r>
            <a:r>
              <a:rPr lang="en-GB" dirty="0" err="1"/>
              <a:t>tulenevaid</a:t>
            </a:r>
            <a:r>
              <a:rPr lang="en-GB" dirty="0"/>
              <a:t> </a:t>
            </a:r>
            <a:r>
              <a:rPr lang="en-GB" dirty="0" err="1"/>
              <a:t>ainulaadseid</a:t>
            </a:r>
            <a:r>
              <a:rPr lang="en-GB" dirty="0"/>
              <a:t> </a:t>
            </a:r>
            <a:r>
              <a:rPr lang="en-GB" dirty="0" err="1"/>
              <a:t>väljakutseid</a:t>
            </a:r>
            <a:r>
              <a:rPr lang="en-GB" dirty="0"/>
              <a:t> </a:t>
            </a:r>
            <a:r>
              <a:rPr lang="en-GB" dirty="0" err="1"/>
              <a:t>ja</a:t>
            </a:r>
            <a:r>
              <a:rPr lang="en-GB" dirty="0"/>
              <a:t> </a:t>
            </a:r>
            <a:r>
              <a:rPr lang="en-GB" dirty="0" err="1"/>
              <a:t>võimalusi</a:t>
            </a:r>
            <a:r>
              <a:rPr lang="en-GB" dirty="0"/>
              <a:t>.</a:t>
            </a:r>
            <a:endParaRPr lang="en-GB" sz="2400" dirty="0"/>
          </a:p>
        </p:txBody>
      </p:sp>
    </p:spTree>
    <p:extLst>
      <p:ext uri="{BB962C8B-B14F-4D97-AF65-F5344CB8AC3E}">
        <p14:creationId xmlns:p14="http://schemas.microsoft.com/office/powerpoint/2010/main" val="3569635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a:xfrm>
            <a:off x="4007559" y="4083485"/>
            <a:ext cx="2507741" cy="1589528"/>
          </a:xfrm>
        </p:spPr>
        <p:txBody>
          <a:bodyPr/>
          <a:lstStyle/>
          <a:p>
            <a:r>
              <a:rPr lang="en-GB" sz="1800" dirty="0" err="1" smtClean="0">
                <a:latin typeface="Arial" panose="020B0604020202020204" pitchFamily="34" charset="0"/>
                <a:ea typeface="Calibri" panose="020F0502020204030204" pitchFamily="34" charset="0"/>
              </a:rPr>
              <a:t>D</a:t>
            </a:r>
            <a:r>
              <a:rPr lang="en-GB" sz="1800" dirty="0" err="1" smtClean="0">
                <a:effectLst/>
                <a:latin typeface="Arial" panose="020B0604020202020204" pitchFamily="34" charset="0"/>
                <a:ea typeface="Calibri" panose="020F0502020204030204" pitchFamily="34" charset="0"/>
              </a:rPr>
              <a:t>igiheaolu</a:t>
            </a:r>
            <a:r>
              <a:rPr lang="en-GB" sz="1800" dirty="0" smtClean="0">
                <a:effectLst/>
                <a:latin typeface="Arial" panose="020B0604020202020204" pitchFamily="34" charset="0"/>
                <a:ea typeface="Calibri" panose="020F0502020204030204" pitchFamily="34" charset="0"/>
              </a:rPr>
              <a:t> </a:t>
            </a:r>
            <a:r>
              <a:rPr lang="en-GB" sz="1800" dirty="0" err="1" smtClean="0">
                <a:effectLst/>
                <a:latin typeface="Arial" panose="020B0604020202020204" pitchFamily="34" charset="0"/>
                <a:ea typeface="Calibri" panose="020F0502020204030204" pitchFamily="34" charset="0"/>
              </a:rPr>
              <a:t>plaan</a:t>
            </a:r>
            <a:endParaRPr lang="en-GB" sz="1800" dirty="0" smtClean="0">
              <a:effectLst/>
              <a:latin typeface="Arial" panose="020B0604020202020204" pitchFamily="34" charset="0"/>
              <a:ea typeface="Calibri" panose="020F0502020204030204" pitchFamily="34" charset="0"/>
            </a:endParaRPr>
          </a:p>
          <a:p>
            <a:r>
              <a:rPr lang="en-GB" sz="1800" dirty="0" smtClean="0">
                <a:effectLst/>
                <a:latin typeface="Arial" panose="020B0604020202020204" pitchFamily="34" charset="0"/>
                <a:ea typeface="Calibri" panose="020F0502020204030204" pitchFamily="34" charset="0"/>
              </a:rPr>
              <a:t> </a:t>
            </a:r>
            <a:r>
              <a:rPr lang="fi-FI" sz="1800" dirty="0" smtClean="0">
                <a:latin typeface="Arial" panose="020B0604020202020204" pitchFamily="34" charset="0"/>
                <a:ea typeface="Calibri" panose="020F0502020204030204" pitchFamily="34" charset="0"/>
              </a:rPr>
              <a:t>on </a:t>
            </a:r>
            <a:r>
              <a:rPr lang="fi-FI" sz="1800" dirty="0">
                <a:latin typeface="Arial" panose="020B0604020202020204" pitchFamily="34" charset="0"/>
                <a:ea typeface="Calibri" panose="020F0502020204030204" pitchFamily="34" charset="0"/>
              </a:rPr>
              <a:t>oluline vahend digitaalse ülekoormuse vältimiseks</a:t>
            </a:r>
            <a:endParaRPr lang="en-GB" dirty="0"/>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p:txBody>
          <a:bodyPr>
            <a:normAutofit/>
          </a:bodyPr>
          <a:lstStyle/>
          <a:p>
            <a:pPr marL="457200" indent="-457200">
              <a:buAutoNum type="arabicPeriod"/>
            </a:pPr>
            <a:r>
              <a:rPr lang="fi-FI" sz="2400" b="1" dirty="0" smtClean="0"/>
              <a:t>Eesmärkide määratlemist</a:t>
            </a:r>
          </a:p>
          <a:p>
            <a:pPr marL="457200" indent="-457200">
              <a:buAutoNum type="arabicPeriod"/>
            </a:pPr>
            <a:endParaRPr lang="fi-FI" sz="2400" b="1" dirty="0"/>
          </a:p>
          <a:p>
            <a:pPr marL="457200" indent="-457200">
              <a:buAutoNum type="arabicPeriod"/>
            </a:pPr>
            <a:r>
              <a:rPr lang="fi-FI" sz="2400" b="1" dirty="0"/>
              <a:t>Praeguse tehnoloogiakasutuse </a:t>
            </a:r>
            <a:r>
              <a:rPr lang="fi-FI" sz="2400" b="1" dirty="0" smtClean="0"/>
              <a:t>hindamist</a:t>
            </a:r>
          </a:p>
          <a:p>
            <a:pPr marL="457200" indent="-457200">
              <a:buAutoNum type="arabicPeriod"/>
            </a:pPr>
            <a:endParaRPr lang="fi-FI" sz="2400" b="1" dirty="0"/>
          </a:p>
          <a:p>
            <a:pPr marL="457200" indent="-457200">
              <a:buAutoNum type="arabicPeriod"/>
            </a:pPr>
            <a:r>
              <a:rPr lang="fi-FI" sz="2400" b="1" dirty="0" smtClean="0"/>
              <a:t>Võimalike </a:t>
            </a:r>
            <a:r>
              <a:rPr lang="fi-FI" sz="2400" b="1" dirty="0"/>
              <a:t>sammude </a:t>
            </a:r>
            <a:r>
              <a:rPr lang="fi-FI" sz="2400" b="1" dirty="0" smtClean="0"/>
              <a:t>tegemist parendamise suunas</a:t>
            </a:r>
          </a:p>
          <a:p>
            <a:pPr marL="457200" indent="-457200">
              <a:buAutoNum type="arabicPeriod"/>
            </a:pPr>
            <a:endParaRPr lang="fi-FI" sz="2400" b="1" dirty="0"/>
          </a:p>
          <a:p>
            <a:pPr marL="457200" indent="-457200">
              <a:buAutoNum type="arabicPeriod"/>
            </a:pPr>
            <a:r>
              <a:rPr lang="fi-FI" sz="2400" b="1" dirty="0" smtClean="0"/>
              <a:t>Jälgimine ja pidev arendus </a:t>
            </a:r>
            <a:endParaRPr lang="fi-FI" sz="2400" b="1" dirty="0"/>
          </a:p>
          <a:p>
            <a:endParaRPr lang="en-GB" dirty="0"/>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838471"/>
          </a:xfrm>
        </p:spPr>
        <p:txBody>
          <a:bodyPr>
            <a:normAutofit fontScale="92500"/>
          </a:bodyPr>
          <a:lstStyle/>
          <a:p>
            <a:r>
              <a:rPr lang="en-GB" dirty="0" err="1" smtClean="0"/>
              <a:t>Digiheaolu</a:t>
            </a:r>
            <a:r>
              <a:rPr lang="en-GB" dirty="0" smtClean="0"/>
              <a:t> </a:t>
            </a:r>
            <a:r>
              <a:rPr lang="en-GB" dirty="0" err="1" smtClean="0"/>
              <a:t>plaan</a:t>
            </a:r>
            <a:r>
              <a:rPr lang="en-GB" dirty="0" smtClean="0"/>
              <a:t> </a:t>
            </a:r>
            <a:r>
              <a:rPr lang="en-GB" dirty="0" err="1" smtClean="0"/>
              <a:t>sisaldab</a:t>
            </a:r>
            <a:endParaRPr lang="en-GB" dirty="0"/>
          </a:p>
          <a:p>
            <a:endParaRPr lang="en-GB" dirty="0"/>
          </a:p>
        </p:txBody>
      </p:sp>
    </p:spTree>
    <p:extLst>
      <p:ext uri="{BB962C8B-B14F-4D97-AF65-F5344CB8AC3E}">
        <p14:creationId xmlns:p14="http://schemas.microsoft.com/office/powerpoint/2010/main" val="934416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placing a block on top of a stair&#10;&#10;Description automatically generated">
            <a:extLst>
              <a:ext uri="{FF2B5EF4-FFF2-40B4-BE49-F238E27FC236}">
                <a16:creationId xmlns:a16="http://schemas.microsoft.com/office/drawing/2014/main" id="{177A62DD-E506-CB93-A873-2F51B282542C}"/>
              </a:ext>
            </a:extLst>
          </p:cNvPr>
          <p:cNvPicPr>
            <a:picLocks noGrp="1" noChangeAspect="1"/>
          </p:cNvPicPr>
          <p:nvPr>
            <p:ph type="pic" sz="quarter" idx="33"/>
          </p:nvPr>
        </p:nvPicPr>
        <p:blipFill>
          <a:blip r:embed="rId2"/>
          <a:srcRect l="20814" r="20814"/>
          <a:stretch>
            <a:fillRect/>
          </a:stretch>
        </p:blipFill>
        <p:spPr/>
      </p:pic>
      <p:sp>
        <p:nvSpPr>
          <p:cNvPr id="3" name="Text Placeholder 2">
            <a:extLst>
              <a:ext uri="{FF2B5EF4-FFF2-40B4-BE49-F238E27FC236}">
                <a16:creationId xmlns:a16="http://schemas.microsoft.com/office/drawing/2014/main" id="{1A684ED0-4758-C1A3-841E-DA73852E4607}"/>
              </a:ext>
            </a:extLst>
          </p:cNvPr>
          <p:cNvSpPr>
            <a:spLocks noGrp="1"/>
          </p:cNvSpPr>
          <p:nvPr>
            <p:ph type="body" sz="quarter" idx="34"/>
          </p:nvPr>
        </p:nvSpPr>
        <p:spPr>
          <a:xfrm>
            <a:off x="3985257" y="4897276"/>
            <a:ext cx="2507741" cy="1026368"/>
          </a:xfrm>
        </p:spPr>
        <p:txBody>
          <a:bodyPr/>
          <a:lstStyle/>
          <a:p>
            <a:r>
              <a:rPr lang="es-ES" sz="4000" dirty="0"/>
              <a:t>1. </a:t>
            </a:r>
            <a:endParaRPr lang="en-GB" sz="4000" dirty="0"/>
          </a:p>
        </p:txBody>
      </p:sp>
      <p:sp>
        <p:nvSpPr>
          <p:cNvPr id="4" name="Text Placeholder 3">
            <a:extLst>
              <a:ext uri="{FF2B5EF4-FFF2-40B4-BE49-F238E27FC236}">
                <a16:creationId xmlns:a16="http://schemas.microsoft.com/office/drawing/2014/main" id="{00BB81B1-0382-560A-B2E0-DB05AB888010}"/>
              </a:ext>
            </a:extLst>
          </p:cNvPr>
          <p:cNvSpPr>
            <a:spLocks noGrp="1"/>
          </p:cNvSpPr>
          <p:nvPr>
            <p:ph type="body" sz="quarter" idx="18"/>
          </p:nvPr>
        </p:nvSpPr>
        <p:spPr/>
        <p:txBody>
          <a:bodyPr>
            <a:normAutofit/>
          </a:bodyPr>
          <a:lstStyle/>
          <a:p>
            <a:r>
              <a:rPr lang="en-GB" sz="2400" dirty="0" smtClean="0">
                <a:latin typeface="Arial" panose="020B0604020202020204" pitchFamily="34" charset="0"/>
                <a:ea typeface="Times New Roman" panose="02020603050405020304" pitchFamily="18" charset="0"/>
                <a:cs typeface="Times New Roman" panose="02020603050405020304" pitchFamily="18" charset="0"/>
              </a:rPr>
              <a:t>On </a:t>
            </a:r>
            <a:r>
              <a:rPr lang="en-GB" sz="2400" dirty="0" err="1" smtClean="0">
                <a:latin typeface="Arial" panose="020B0604020202020204" pitchFamily="34" charset="0"/>
                <a:ea typeface="Times New Roman" panose="02020603050405020304" pitchFamily="18" charset="0"/>
                <a:cs typeface="Times New Roman" panose="02020603050405020304" pitchFamily="18" charset="0"/>
              </a:rPr>
              <a:t>oluline</a:t>
            </a:r>
            <a:r>
              <a:rPr lang="en-GB" sz="2400" dirty="0" smtClean="0">
                <a:latin typeface="Arial" panose="020B0604020202020204" pitchFamily="34" charset="0"/>
                <a:ea typeface="Times New Roman" panose="02020603050405020304" pitchFamily="18" charset="0"/>
                <a:cs typeface="Times New Roman" panose="02020603050405020304" pitchFamily="18" charset="0"/>
              </a:rPr>
              <a:t> </a:t>
            </a:r>
            <a:r>
              <a:rPr lang="en-GB" sz="2400" dirty="0" err="1" smtClean="0">
                <a:latin typeface="Arial" panose="020B0604020202020204" pitchFamily="34" charset="0"/>
                <a:ea typeface="Times New Roman" panose="02020603050405020304" pitchFamily="18" charset="0"/>
                <a:cs typeface="Times New Roman" panose="02020603050405020304" pitchFamily="18" charset="0"/>
              </a:rPr>
              <a:t>avada</a:t>
            </a:r>
            <a:r>
              <a:rPr lang="en-GB" sz="2400" dirty="0" smtClean="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arutelu</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digitaalse</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heaolu</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üle</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smtClean="0">
                <a:latin typeface="Arial" panose="020B0604020202020204" pitchFamily="34" charset="0"/>
                <a:ea typeface="Times New Roman" panose="02020603050405020304" pitchFamily="18" charset="0"/>
                <a:cs typeface="Times New Roman" panose="02020603050405020304" pitchFamily="18" charset="0"/>
              </a:rPr>
              <a:t>oma</a:t>
            </a:r>
            <a:r>
              <a:rPr lang="en-GB" sz="2400" dirty="0" smtClean="0">
                <a:latin typeface="Arial" panose="020B0604020202020204" pitchFamily="34" charset="0"/>
                <a:ea typeface="Times New Roman" panose="02020603050405020304" pitchFamily="18" charset="0"/>
                <a:cs typeface="Times New Roman" panose="02020603050405020304" pitchFamily="18" charset="0"/>
              </a:rPr>
              <a:t> </a:t>
            </a:r>
            <a:r>
              <a:rPr lang="en-GB" sz="2400" dirty="0" err="1" smtClean="0">
                <a:latin typeface="Arial" panose="020B0604020202020204" pitchFamily="34" charset="0"/>
                <a:ea typeface="Times New Roman" panose="02020603050405020304" pitchFamily="18" charset="0"/>
                <a:cs typeface="Times New Roman" panose="02020603050405020304" pitchFamily="18" charset="0"/>
              </a:rPr>
              <a:t>organisatsioonis</a:t>
            </a:r>
            <a:r>
              <a:rPr lang="en-GB" sz="2400" dirty="0">
                <a:latin typeface="Arial" panose="020B0604020202020204" pitchFamily="34" charset="0"/>
                <a:ea typeface="Times New Roman" panose="02020603050405020304" pitchFamily="18" charset="0"/>
                <a:cs typeface="Times New Roman" panose="02020603050405020304" pitchFamily="18" charset="0"/>
              </a:rPr>
              <a:t>:	</a:t>
            </a:r>
            <a:endParaRPr lang="en-GB" sz="2400" i="1" dirty="0">
              <a:latin typeface="Arial" panose="020B0604020202020204" pitchFamily="34" charset="0"/>
              <a:ea typeface="Times New Roman" panose="02020603050405020304" pitchFamily="18" charset="0"/>
              <a:cs typeface="Times New Roman" panose="02020603050405020304" pitchFamily="18" charset="0"/>
            </a:endParaRPr>
          </a:p>
          <a:p>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	</a:t>
            </a:r>
            <a:r>
              <a:rPr lang="fi-FI" sz="2400" i="1" dirty="0">
                <a:latin typeface="Arial" panose="020B0604020202020204" pitchFamily="34" charset="0"/>
                <a:ea typeface="Times New Roman" panose="02020603050405020304" pitchFamily="18" charset="0"/>
                <a:cs typeface="Times New Roman" panose="02020603050405020304" pitchFamily="18" charset="0"/>
              </a:rPr>
              <a:t>Kuidas teie organisatsioonis asju tehakse ja mis on </a:t>
            </a:r>
            <a:r>
              <a:rPr lang="fi-FI" sz="2400" i="1" dirty="0" smtClean="0">
                <a:latin typeface="Arial" panose="020B0604020202020204" pitchFamily="34" charset="0"/>
                <a:ea typeface="Times New Roman" panose="02020603050405020304" pitchFamily="18" charset="0"/>
                <a:cs typeface="Times New Roman" panose="02020603050405020304" pitchFamily="18" charset="0"/>
              </a:rPr>
              <a:t>tegelik </a:t>
            </a:r>
            <a:r>
              <a:rPr lang="fi-FI" sz="2400" i="1" dirty="0">
                <a:latin typeface="Arial" panose="020B0604020202020204" pitchFamily="34" charset="0"/>
                <a:ea typeface="Times New Roman" panose="02020603050405020304" pitchFamily="18" charset="0"/>
                <a:cs typeface="Times New Roman" panose="02020603050405020304" pitchFamily="18" charset="0"/>
              </a:rPr>
              <a:t>soov?</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E6C8541B-2107-468A-A3A8-2DBA06DF95E1}"/>
              </a:ext>
            </a:extLst>
          </p:cNvPr>
          <p:cNvSpPr>
            <a:spLocks noGrp="1"/>
          </p:cNvSpPr>
          <p:nvPr>
            <p:ph type="body" sz="quarter" idx="16"/>
          </p:nvPr>
        </p:nvSpPr>
        <p:spPr/>
        <p:txBody>
          <a:bodyPr>
            <a:normAutofit fontScale="92500"/>
          </a:bodyPr>
          <a:lstStyle/>
          <a:p>
            <a:r>
              <a:rPr lang="fi-FI" dirty="0"/>
              <a:t>Eesmärkide määratlemist</a:t>
            </a:r>
          </a:p>
        </p:txBody>
      </p:sp>
    </p:spTree>
    <p:extLst>
      <p:ext uri="{BB962C8B-B14F-4D97-AF65-F5344CB8AC3E}">
        <p14:creationId xmlns:p14="http://schemas.microsoft.com/office/powerpoint/2010/main" val="2861773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on a wooden surface&#10;&#10;Description automatically generated">
            <a:extLst>
              <a:ext uri="{FF2B5EF4-FFF2-40B4-BE49-F238E27FC236}">
                <a16:creationId xmlns:a16="http://schemas.microsoft.com/office/drawing/2014/main" id="{5871A74E-BDD6-4CDE-4A4D-D1D476AB3CA8}"/>
              </a:ext>
            </a:extLst>
          </p:cNvPr>
          <p:cNvPicPr>
            <a:picLocks noGrp="1" noChangeAspect="1"/>
          </p:cNvPicPr>
          <p:nvPr>
            <p:ph type="pic" sz="quarter" idx="33"/>
          </p:nvPr>
        </p:nvPicPr>
        <p:blipFill>
          <a:blip r:embed="rId2"/>
          <a:srcRect t="12006" b="12006"/>
          <a:stretch>
            <a:fillRect/>
          </a:stretch>
        </p:blipFill>
        <p:spPr/>
      </p:pic>
      <p:sp>
        <p:nvSpPr>
          <p:cNvPr id="3" name="Text Placeholder 2">
            <a:extLst>
              <a:ext uri="{FF2B5EF4-FFF2-40B4-BE49-F238E27FC236}">
                <a16:creationId xmlns:a16="http://schemas.microsoft.com/office/drawing/2014/main" id="{01981E44-AB12-758D-25F0-76EAEF4C9E96}"/>
              </a:ext>
            </a:extLst>
          </p:cNvPr>
          <p:cNvSpPr>
            <a:spLocks noGrp="1"/>
          </p:cNvSpPr>
          <p:nvPr>
            <p:ph type="body" sz="quarter" idx="34"/>
          </p:nvPr>
        </p:nvSpPr>
        <p:spPr>
          <a:xfrm>
            <a:off x="3985257" y="4897276"/>
            <a:ext cx="2507741" cy="1026368"/>
          </a:xfrm>
        </p:spPr>
        <p:txBody>
          <a:bodyPr/>
          <a:lstStyle/>
          <a:p>
            <a:r>
              <a:rPr lang="es-ES" sz="4000" dirty="0"/>
              <a:t>2.</a:t>
            </a:r>
            <a:endParaRPr lang="en-GB" sz="4000" dirty="0"/>
          </a:p>
        </p:txBody>
      </p:sp>
      <p:sp>
        <p:nvSpPr>
          <p:cNvPr id="4" name="Text Placeholder 3">
            <a:extLst>
              <a:ext uri="{FF2B5EF4-FFF2-40B4-BE49-F238E27FC236}">
                <a16:creationId xmlns:a16="http://schemas.microsoft.com/office/drawing/2014/main" id="{C827ED1E-D8FE-DC4B-E4BF-54EC37D8306A}"/>
              </a:ext>
            </a:extLst>
          </p:cNvPr>
          <p:cNvSpPr>
            <a:spLocks noGrp="1"/>
          </p:cNvSpPr>
          <p:nvPr>
            <p:ph type="body" sz="quarter" idx="18"/>
          </p:nvPr>
        </p:nvSpPr>
        <p:spPr>
          <a:xfrm>
            <a:off x="6650836" y="2016690"/>
            <a:ext cx="4918863" cy="3906954"/>
          </a:xfrm>
        </p:spPr>
        <p:txBody>
          <a:bodyPr/>
          <a:lstStyle/>
          <a:p>
            <a:pPr marL="342900" indent="-342900">
              <a:buFont typeface="Arial" panose="020B0604020202020204" pitchFamily="34" charset="0"/>
              <a:buChar char="•"/>
            </a:pPr>
            <a:r>
              <a:rPr lang="en-GB" dirty="0" err="1"/>
              <a:t>Kasutage</a:t>
            </a:r>
            <a:r>
              <a:rPr lang="en-GB" dirty="0"/>
              <a:t> </a:t>
            </a:r>
            <a:r>
              <a:rPr lang="en-GB" dirty="0" err="1"/>
              <a:t>olemasolevat</a:t>
            </a:r>
            <a:r>
              <a:rPr lang="en-GB" dirty="0"/>
              <a:t> </a:t>
            </a:r>
            <a:r>
              <a:rPr lang="en-GB" dirty="0" err="1"/>
              <a:t>teavet</a:t>
            </a:r>
            <a:r>
              <a:rPr lang="en-GB" dirty="0"/>
              <a:t>, </a:t>
            </a:r>
            <a:r>
              <a:rPr lang="en-GB" dirty="0" err="1"/>
              <a:t>mis</a:t>
            </a:r>
            <a:r>
              <a:rPr lang="en-GB" dirty="0"/>
              <a:t> on </a:t>
            </a:r>
            <a:r>
              <a:rPr lang="en-GB" dirty="0" err="1"/>
              <a:t>kogutud</a:t>
            </a:r>
            <a:r>
              <a:rPr lang="en-GB" dirty="0"/>
              <a:t> </a:t>
            </a:r>
            <a:r>
              <a:rPr lang="en-GB" dirty="0" err="1"/>
              <a:t>personaliuuringute</a:t>
            </a:r>
            <a:r>
              <a:rPr lang="en-GB" dirty="0"/>
              <a:t>, </a:t>
            </a:r>
            <a:r>
              <a:rPr lang="en-GB" dirty="0" err="1"/>
              <a:t>töötajatega</a:t>
            </a:r>
            <a:r>
              <a:rPr lang="en-GB" dirty="0"/>
              <a:t> </a:t>
            </a:r>
            <a:r>
              <a:rPr lang="en-GB" dirty="0" err="1"/>
              <a:t>peetavate</a:t>
            </a:r>
            <a:r>
              <a:rPr lang="en-GB" dirty="0"/>
              <a:t> </a:t>
            </a:r>
            <a:r>
              <a:rPr lang="en-GB" dirty="0" err="1"/>
              <a:t>arenguvestluste</a:t>
            </a:r>
            <a:r>
              <a:rPr lang="en-GB" dirty="0"/>
              <a:t>, </a:t>
            </a:r>
            <a:r>
              <a:rPr lang="en-GB" dirty="0" err="1"/>
              <a:t>töötervishoiu</a:t>
            </a:r>
            <a:r>
              <a:rPr lang="en-GB" dirty="0"/>
              <a:t> </a:t>
            </a:r>
            <a:r>
              <a:rPr lang="en-GB" dirty="0" err="1"/>
              <a:t>teabe</a:t>
            </a:r>
            <a:r>
              <a:rPr lang="en-GB" dirty="0"/>
              <a:t>, </a:t>
            </a:r>
            <a:r>
              <a:rPr lang="en-GB" dirty="0" err="1"/>
              <a:t>riskianalüüsi</a:t>
            </a:r>
            <a:r>
              <a:rPr lang="en-GB" dirty="0"/>
              <a:t> </a:t>
            </a:r>
            <a:r>
              <a:rPr lang="en-GB" dirty="0" err="1"/>
              <a:t>jne</a:t>
            </a:r>
            <a:r>
              <a:rPr lang="en-GB" dirty="0"/>
              <a:t> </a:t>
            </a:r>
            <a:r>
              <a:rPr lang="en-GB" dirty="0" err="1"/>
              <a:t>abil</a:t>
            </a:r>
            <a:r>
              <a:rPr lang="en-GB" dirty="0"/>
              <a:t>.</a:t>
            </a:r>
          </a:p>
          <a:p>
            <a:pPr marL="342900" indent="-342900">
              <a:buFont typeface="Arial" panose="020B0604020202020204" pitchFamily="34" charset="0"/>
              <a:buChar char="•"/>
            </a:pPr>
            <a:r>
              <a:rPr lang="fi-FI" dirty="0"/>
              <a:t>Hinnata, kas praeguse olukorra kohta on piisavalt teavet ja vajaduse korral koguda lisateavet.</a:t>
            </a:r>
            <a:endParaRPr lang="en-GB" dirty="0"/>
          </a:p>
        </p:txBody>
      </p:sp>
      <p:sp>
        <p:nvSpPr>
          <p:cNvPr id="5" name="Text Placeholder 4">
            <a:extLst>
              <a:ext uri="{FF2B5EF4-FFF2-40B4-BE49-F238E27FC236}">
                <a16:creationId xmlns:a16="http://schemas.microsoft.com/office/drawing/2014/main" id="{AD4893C9-2B19-EB5B-ABEA-C65CBC6B180F}"/>
              </a:ext>
            </a:extLst>
          </p:cNvPr>
          <p:cNvSpPr>
            <a:spLocks noGrp="1"/>
          </p:cNvSpPr>
          <p:nvPr>
            <p:ph type="body" sz="quarter" idx="16"/>
          </p:nvPr>
        </p:nvSpPr>
        <p:spPr>
          <a:xfrm>
            <a:off x="6629890" y="731710"/>
            <a:ext cx="4918863" cy="1162403"/>
          </a:xfrm>
        </p:spPr>
        <p:txBody>
          <a:bodyPr>
            <a:normAutofit/>
          </a:bodyPr>
          <a:lstStyle/>
          <a:p>
            <a:r>
              <a:rPr lang="fi-FI" dirty="0"/>
              <a:t>T</a:t>
            </a:r>
            <a:r>
              <a:rPr lang="fi-FI" dirty="0" smtClean="0"/>
              <a:t>ehnoloogiakasutuse ja selle mõjude hindamist</a:t>
            </a:r>
            <a:endParaRPr lang="fi-FI" dirty="0"/>
          </a:p>
        </p:txBody>
      </p:sp>
    </p:spTree>
    <p:extLst>
      <p:ext uri="{BB962C8B-B14F-4D97-AF65-F5344CB8AC3E}">
        <p14:creationId xmlns:p14="http://schemas.microsoft.com/office/powerpoint/2010/main" val="244454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a:xfrm>
            <a:off x="734714" y="2193890"/>
            <a:ext cx="6423886" cy="4664110"/>
          </a:xfrm>
        </p:spPr>
        <p:txBody>
          <a:bodyPr>
            <a:noAutofit/>
          </a:bodyPr>
          <a:lstStyle/>
          <a:p>
            <a:pPr marL="514350" indent="-514350">
              <a:buAutoNum type="arabicPlain"/>
            </a:pPr>
            <a:r>
              <a:rPr lang="en-US" sz="2600" dirty="0" smtClean="0"/>
              <a:t>Aru </a:t>
            </a:r>
            <a:r>
              <a:rPr lang="en-US" sz="2600" dirty="0" err="1" smtClean="0"/>
              <a:t>saada</a:t>
            </a:r>
            <a:r>
              <a:rPr lang="en-US" sz="2600" dirty="0" smtClean="0"/>
              <a:t> </a:t>
            </a:r>
            <a:r>
              <a:rPr lang="en-US" sz="2600" dirty="0" err="1" smtClean="0"/>
              <a:t>digiheaolu</a:t>
            </a:r>
            <a:r>
              <a:rPr lang="en-US" sz="2600" dirty="0" smtClean="0"/>
              <a:t> </a:t>
            </a:r>
            <a:r>
              <a:rPr lang="en-US" sz="2600" dirty="0" err="1" smtClean="0"/>
              <a:t>mõistest</a:t>
            </a:r>
            <a:endParaRPr lang="en-US" sz="2600" dirty="0" smtClean="0"/>
          </a:p>
          <a:p>
            <a:pPr marL="514350" indent="-514350">
              <a:buAutoNum type="arabicPlain"/>
            </a:pPr>
            <a:r>
              <a:rPr lang="en-US" sz="2600" dirty="0" err="1" smtClean="0"/>
              <a:t>Märgata</a:t>
            </a:r>
            <a:r>
              <a:rPr lang="en-US" sz="2600" dirty="0" smtClean="0"/>
              <a:t> </a:t>
            </a:r>
            <a:r>
              <a:rPr lang="en-US" sz="2600" dirty="0" err="1" smtClean="0"/>
              <a:t>digitaalse</a:t>
            </a:r>
            <a:r>
              <a:rPr lang="en-US" sz="2600" dirty="0" smtClean="0"/>
              <a:t> </a:t>
            </a:r>
            <a:r>
              <a:rPr lang="en-US" sz="2600" dirty="0" err="1"/>
              <a:t>ülekoormuse</a:t>
            </a:r>
            <a:r>
              <a:rPr lang="en-US" sz="2600" dirty="0"/>
              <a:t> </a:t>
            </a:r>
            <a:r>
              <a:rPr lang="en-US" sz="2600" dirty="0" err="1" smtClean="0"/>
              <a:t>tunnuseid</a:t>
            </a:r>
            <a:endParaRPr lang="en-US" sz="2600" dirty="0" smtClean="0"/>
          </a:p>
          <a:p>
            <a:pPr marL="514350" indent="-514350">
              <a:buAutoNum type="arabicPlain"/>
            </a:pPr>
            <a:r>
              <a:rPr lang="nn-NO" sz="2600" dirty="0" smtClean="0"/>
              <a:t>Töötada välja digiheaolu </a:t>
            </a:r>
            <a:r>
              <a:rPr lang="nn-NO" sz="2600" dirty="0"/>
              <a:t>edendamise </a:t>
            </a:r>
            <a:r>
              <a:rPr lang="nn-NO" sz="2600" dirty="0" smtClean="0"/>
              <a:t>tegevuskava</a:t>
            </a:r>
          </a:p>
          <a:p>
            <a:pPr marL="514350" indent="-514350">
              <a:buAutoNum type="arabicPlain"/>
            </a:pPr>
            <a:r>
              <a:rPr lang="en-US" sz="2600" dirty="0" err="1"/>
              <a:t>K</a:t>
            </a:r>
            <a:r>
              <a:rPr lang="en-US" sz="2600" dirty="0" err="1" smtClean="0"/>
              <a:t>indlaks</a:t>
            </a:r>
            <a:r>
              <a:rPr lang="en-US" sz="2600" dirty="0" smtClean="0"/>
              <a:t> </a:t>
            </a:r>
            <a:r>
              <a:rPr lang="en-US" sz="2600" dirty="0" err="1" smtClean="0"/>
              <a:t>teha</a:t>
            </a:r>
            <a:r>
              <a:rPr lang="en-US" sz="2600" dirty="0" smtClean="0"/>
              <a:t> </a:t>
            </a:r>
            <a:r>
              <a:rPr lang="en-US" sz="2600" dirty="0" err="1" smtClean="0"/>
              <a:t>digitaalse</a:t>
            </a:r>
            <a:r>
              <a:rPr lang="en-US" sz="2600" dirty="0" smtClean="0"/>
              <a:t> </a:t>
            </a:r>
            <a:r>
              <a:rPr lang="en-US" sz="2600" dirty="0" err="1"/>
              <a:t>heaolukava</a:t>
            </a:r>
            <a:r>
              <a:rPr lang="en-US" sz="2600" dirty="0"/>
              <a:t> </a:t>
            </a:r>
            <a:r>
              <a:rPr lang="en-US" sz="2600" dirty="0" err="1" smtClean="0"/>
              <a:t>komponendid</a:t>
            </a:r>
            <a:endParaRPr lang="en-US" sz="2600" dirty="0" smtClean="0"/>
          </a:p>
          <a:p>
            <a:pPr marL="514350" indent="-514350">
              <a:buAutoNum type="arabicPlain"/>
            </a:pPr>
            <a:r>
              <a:rPr lang="en-US" sz="2600" dirty="0" err="1" smtClean="0"/>
              <a:t>Töötada</a:t>
            </a:r>
            <a:r>
              <a:rPr lang="en-US" sz="2600" dirty="0" smtClean="0"/>
              <a:t> </a:t>
            </a:r>
            <a:r>
              <a:rPr lang="en-US" sz="2600" dirty="0" err="1"/>
              <a:t>välja</a:t>
            </a:r>
            <a:r>
              <a:rPr lang="en-US" sz="2600" dirty="0"/>
              <a:t> </a:t>
            </a:r>
            <a:r>
              <a:rPr lang="en-US" sz="2600" dirty="0" err="1"/>
              <a:t>digitaalse</a:t>
            </a:r>
            <a:r>
              <a:rPr lang="en-US" sz="2600" dirty="0"/>
              <a:t> </a:t>
            </a:r>
            <a:r>
              <a:rPr lang="en-US" sz="2600" dirty="0" err="1"/>
              <a:t>heaolu</a:t>
            </a:r>
            <a:r>
              <a:rPr lang="en-US" sz="2600" dirty="0"/>
              <a:t> kava</a:t>
            </a:r>
            <a:endParaRPr lang="en-US" sz="2800" dirty="0"/>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a:xfrm>
            <a:off x="734714" y="344285"/>
            <a:ext cx="10834985" cy="580518"/>
          </a:xfrm>
        </p:spPr>
        <p:txBody>
          <a:bodyPr>
            <a:noAutofit/>
          </a:bodyPr>
          <a:lstStyle/>
          <a:p>
            <a:r>
              <a:rPr lang="en-US" sz="4400" dirty="0">
                <a:solidFill>
                  <a:srgbClr val="14B4CB"/>
                </a:solidFill>
              </a:rPr>
              <a:t>01         </a:t>
            </a:r>
            <a:r>
              <a:rPr lang="en-US" sz="4400" dirty="0" err="1" smtClean="0">
                <a:solidFill>
                  <a:srgbClr val="14B4CB"/>
                </a:solidFill>
              </a:rPr>
              <a:t>Õpieesmärgid</a:t>
            </a:r>
            <a:endParaRPr lang="en-US" sz="4400" dirty="0">
              <a:solidFill>
                <a:srgbClr val="14B4CB"/>
              </a:solidFill>
            </a:endParaRPr>
          </a:p>
        </p:txBody>
      </p:sp>
      <p:pic>
        <p:nvPicPr>
          <p:cNvPr id="4" name="Picture Placeholder 5">
            <a:extLst>
              <a:ext uri="{FF2B5EF4-FFF2-40B4-BE49-F238E27FC236}">
                <a16:creationId xmlns:a16="http://schemas.microsoft.com/office/drawing/2014/main" id="{AE89FF0E-F445-DA46-B009-A015C9F2A17D}"/>
              </a:ext>
            </a:extLst>
          </p:cNvPr>
          <p:cNvPicPr>
            <a:picLocks noChangeAspect="1"/>
          </p:cNvPicPr>
          <p:nvPr/>
        </p:nvPicPr>
        <p:blipFill rotWithShape="1">
          <a:blip r:embed="rId2"/>
          <a:srcRect t="39" b="39"/>
          <a:stretch/>
        </p:blipFill>
        <p:spPr>
          <a:xfrm>
            <a:off x="7158600" y="0"/>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pic>
      <p:cxnSp>
        <p:nvCxnSpPr>
          <p:cNvPr id="3" name="Straight Connector 2">
            <a:extLst>
              <a:ext uri="{FF2B5EF4-FFF2-40B4-BE49-F238E27FC236}">
                <a16:creationId xmlns:a16="http://schemas.microsoft.com/office/drawing/2014/main" id="{E14D87FF-3B10-C342-B5E1-B5F00765EBF3}"/>
              </a:ext>
            </a:extLst>
          </p:cNvPr>
          <p:cNvCxnSpPr/>
          <p:nvPr/>
        </p:nvCxnSpPr>
        <p:spPr>
          <a:xfrm>
            <a:off x="2111003" y="0"/>
            <a:ext cx="0" cy="1244600"/>
          </a:xfrm>
          <a:prstGeom prst="line">
            <a:avLst/>
          </a:prstGeom>
          <a:ln w="60325">
            <a:solidFill>
              <a:srgbClr val="8A41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974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aph of a line of wooden cubes&#10;&#10;Description automatically generated">
            <a:extLst>
              <a:ext uri="{FF2B5EF4-FFF2-40B4-BE49-F238E27FC236}">
                <a16:creationId xmlns:a16="http://schemas.microsoft.com/office/drawing/2014/main" id="{50AA6911-0C9D-B772-2A10-F2532B3F05E7}"/>
              </a:ext>
            </a:extLst>
          </p:cNvPr>
          <p:cNvPicPr>
            <a:picLocks noGrp="1" noChangeAspect="1"/>
          </p:cNvPicPr>
          <p:nvPr>
            <p:ph type="pic" sz="quarter" idx="33"/>
          </p:nvPr>
        </p:nvPicPr>
        <p:blipFill>
          <a:blip r:embed="rId2"/>
          <a:srcRect l="25005" r="25005"/>
          <a:stretch>
            <a:fillRect/>
          </a:stretch>
        </p:blipFill>
        <p:spPr/>
      </p:pic>
      <p:sp>
        <p:nvSpPr>
          <p:cNvPr id="3" name="Text Placeholder 2">
            <a:extLst>
              <a:ext uri="{FF2B5EF4-FFF2-40B4-BE49-F238E27FC236}">
                <a16:creationId xmlns:a16="http://schemas.microsoft.com/office/drawing/2014/main" id="{D22615F5-7B48-D598-A917-EC921D03544C}"/>
              </a:ext>
            </a:extLst>
          </p:cNvPr>
          <p:cNvSpPr>
            <a:spLocks noGrp="1"/>
          </p:cNvSpPr>
          <p:nvPr>
            <p:ph type="body" sz="quarter" idx="34"/>
          </p:nvPr>
        </p:nvSpPr>
        <p:spPr>
          <a:xfrm>
            <a:off x="3985257" y="4897275"/>
            <a:ext cx="2507741" cy="1026368"/>
          </a:xfrm>
        </p:spPr>
        <p:txBody>
          <a:bodyPr/>
          <a:lstStyle/>
          <a:p>
            <a:r>
              <a:rPr lang="es-ES" sz="4000" dirty="0"/>
              <a:t>3.</a:t>
            </a:r>
            <a:endParaRPr lang="en-GB" sz="4000" dirty="0"/>
          </a:p>
        </p:txBody>
      </p:sp>
      <p:sp>
        <p:nvSpPr>
          <p:cNvPr id="4" name="Text Placeholder 3">
            <a:extLst>
              <a:ext uri="{FF2B5EF4-FFF2-40B4-BE49-F238E27FC236}">
                <a16:creationId xmlns:a16="http://schemas.microsoft.com/office/drawing/2014/main" id="{8DDC1AB8-B50A-ADD5-BFD3-2D09C487FEF8}"/>
              </a:ext>
            </a:extLst>
          </p:cNvPr>
          <p:cNvSpPr>
            <a:spLocks noGrp="1"/>
          </p:cNvSpPr>
          <p:nvPr>
            <p:ph type="body" sz="quarter" idx="18"/>
          </p:nvPr>
        </p:nvSpPr>
        <p:spPr>
          <a:xfrm>
            <a:off x="6650836" y="2304788"/>
            <a:ext cx="4918863" cy="3618855"/>
          </a:xfrm>
        </p:spPr>
        <p:txBody>
          <a:bodyPr/>
          <a:lstStyle/>
          <a:p>
            <a:pPr marL="342900" indent="-342900">
              <a:buFont typeface="Wingdings" panose="05000000000000000000" pitchFamily="2" charset="2"/>
              <a:buChar char="Ø"/>
            </a:pPr>
            <a:r>
              <a:rPr lang="en-GB" sz="2400" dirty="0" err="1" smtClean="0"/>
              <a:t>Eesmärgid</a:t>
            </a:r>
            <a:endParaRPr lang="en-GB" sz="2400" dirty="0"/>
          </a:p>
          <a:p>
            <a:pPr marL="342900" indent="-342900">
              <a:buFont typeface="Wingdings" panose="05000000000000000000" pitchFamily="2" charset="2"/>
              <a:buChar char="Ø"/>
            </a:pPr>
            <a:r>
              <a:rPr lang="en-GB" sz="2400" dirty="0" err="1" smtClean="0"/>
              <a:t>Tehtavad</a:t>
            </a:r>
            <a:r>
              <a:rPr lang="en-GB" sz="2400" dirty="0" smtClean="0"/>
              <a:t> </a:t>
            </a:r>
            <a:r>
              <a:rPr lang="en-GB" sz="2400" dirty="0" err="1" smtClean="0"/>
              <a:t>tegevused</a:t>
            </a:r>
            <a:endParaRPr lang="en-GB" sz="2400" dirty="0"/>
          </a:p>
          <a:p>
            <a:pPr marL="342900" indent="-342900">
              <a:buFont typeface="Wingdings" panose="05000000000000000000" pitchFamily="2" charset="2"/>
              <a:buChar char="Ø"/>
            </a:pPr>
            <a:r>
              <a:rPr lang="en-GB" sz="2400" dirty="0" err="1" smtClean="0"/>
              <a:t>Vajalikud</a:t>
            </a:r>
            <a:r>
              <a:rPr lang="en-GB" sz="2400" dirty="0" smtClean="0"/>
              <a:t> </a:t>
            </a:r>
            <a:r>
              <a:rPr lang="en-GB" sz="2400" dirty="0" err="1" smtClean="0"/>
              <a:t>vahendid</a:t>
            </a:r>
            <a:endParaRPr lang="en-GB" sz="2400" dirty="0"/>
          </a:p>
          <a:p>
            <a:pPr marL="342900" indent="-342900">
              <a:buFont typeface="Wingdings" panose="05000000000000000000" pitchFamily="2" charset="2"/>
              <a:buChar char="Ø"/>
            </a:pPr>
            <a:r>
              <a:rPr lang="en-GB" sz="2400" dirty="0" err="1" smtClean="0"/>
              <a:t>Vastutav</a:t>
            </a:r>
            <a:r>
              <a:rPr lang="en-GB" sz="2400" dirty="0" smtClean="0"/>
              <a:t> </a:t>
            </a:r>
            <a:r>
              <a:rPr lang="en-GB" sz="2400" dirty="0" err="1" smtClean="0"/>
              <a:t>täitja</a:t>
            </a:r>
            <a:r>
              <a:rPr lang="en-GB" sz="2400" dirty="0" smtClean="0"/>
              <a:t> (</a:t>
            </a:r>
            <a:r>
              <a:rPr lang="en-GB" sz="2400" dirty="0" err="1" smtClean="0"/>
              <a:t>üksus</a:t>
            </a:r>
            <a:r>
              <a:rPr lang="en-GB" sz="2400" dirty="0" smtClean="0"/>
              <a:t>, </a:t>
            </a:r>
            <a:r>
              <a:rPr lang="en-GB" sz="2400" dirty="0" err="1" smtClean="0"/>
              <a:t>isik</a:t>
            </a:r>
            <a:r>
              <a:rPr lang="en-GB" sz="2400" dirty="0" smtClean="0"/>
              <a:t>)</a:t>
            </a:r>
            <a:endParaRPr lang="en-GB" sz="2400" dirty="0"/>
          </a:p>
          <a:p>
            <a:pPr marL="342900" indent="-342900">
              <a:buFont typeface="Wingdings" panose="05000000000000000000" pitchFamily="2" charset="2"/>
              <a:buChar char="Ø"/>
            </a:pPr>
            <a:r>
              <a:rPr lang="en-GB" sz="2400" dirty="0" err="1" smtClean="0"/>
              <a:t>Ajakava</a:t>
            </a:r>
            <a:endParaRPr lang="en-GB" sz="2400" dirty="0"/>
          </a:p>
          <a:p>
            <a:pPr marL="342900" indent="-342900">
              <a:buFont typeface="Wingdings" panose="05000000000000000000" pitchFamily="2" charset="2"/>
              <a:buChar char="Ø"/>
            </a:pPr>
            <a:r>
              <a:rPr lang="en-GB" sz="2400" dirty="0" err="1"/>
              <a:t>Järelmeetmed</a:t>
            </a:r>
            <a:r>
              <a:rPr lang="en-GB" sz="2400" dirty="0"/>
              <a:t>: </a:t>
            </a:r>
            <a:r>
              <a:rPr lang="en-GB" sz="2400" dirty="0" err="1" smtClean="0"/>
              <a:t>meetodid</a:t>
            </a:r>
            <a:r>
              <a:rPr lang="en-GB" sz="2400" dirty="0" smtClean="0"/>
              <a:t> </a:t>
            </a:r>
            <a:r>
              <a:rPr lang="en-GB" sz="2400" dirty="0" err="1"/>
              <a:t>ja</a:t>
            </a:r>
            <a:r>
              <a:rPr lang="en-GB" sz="2400" dirty="0"/>
              <a:t> </a:t>
            </a:r>
            <a:r>
              <a:rPr lang="en-GB" sz="2400" dirty="0" err="1"/>
              <a:t>näitajad</a:t>
            </a:r>
            <a:endParaRPr lang="en-GB" dirty="0"/>
          </a:p>
        </p:txBody>
      </p:sp>
      <p:sp>
        <p:nvSpPr>
          <p:cNvPr id="6" name="Text Placeholder 2">
            <a:extLst>
              <a:ext uri="{FF2B5EF4-FFF2-40B4-BE49-F238E27FC236}">
                <a16:creationId xmlns:a16="http://schemas.microsoft.com/office/drawing/2014/main" id="{3A6268A2-6FDE-99B3-8916-488485C127E2}"/>
              </a:ext>
            </a:extLst>
          </p:cNvPr>
          <p:cNvSpPr>
            <a:spLocks noGrp="1"/>
          </p:cNvSpPr>
          <p:nvPr>
            <p:ph type="body" sz="quarter" idx="16"/>
          </p:nvPr>
        </p:nvSpPr>
        <p:spPr>
          <a:xfrm>
            <a:off x="6629400" y="731838"/>
            <a:ext cx="4919663" cy="959176"/>
          </a:xfrm>
        </p:spPr>
        <p:txBody>
          <a:bodyPr>
            <a:normAutofit fontScale="77500" lnSpcReduction="20000"/>
          </a:bodyPr>
          <a:lstStyle/>
          <a:p>
            <a:r>
              <a:rPr lang="fi-FI" dirty="0"/>
              <a:t>Võimalike sammude tegemist parendamise suunas</a:t>
            </a:r>
          </a:p>
          <a:p>
            <a:endParaRPr lang="en-GB" dirty="0"/>
          </a:p>
        </p:txBody>
      </p:sp>
      <p:sp>
        <p:nvSpPr>
          <p:cNvPr id="2"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9331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B6B792-6F3F-19BB-C7F2-F1F166C37685}"/>
              </a:ext>
            </a:extLst>
          </p:cNvPr>
          <p:cNvSpPr>
            <a:spLocks noGrp="1"/>
          </p:cNvSpPr>
          <p:nvPr>
            <p:ph type="body" sz="quarter" idx="34"/>
          </p:nvPr>
        </p:nvSpPr>
        <p:spPr>
          <a:xfrm>
            <a:off x="3985257" y="4897276"/>
            <a:ext cx="2507741" cy="1026368"/>
          </a:xfrm>
        </p:spPr>
        <p:txBody>
          <a:bodyPr/>
          <a:lstStyle/>
          <a:p>
            <a:r>
              <a:rPr lang="es-ES" sz="4000" dirty="0"/>
              <a:t>4. </a:t>
            </a:r>
            <a:endParaRPr lang="en-GB" sz="4000" dirty="0"/>
          </a:p>
        </p:txBody>
      </p:sp>
      <p:sp>
        <p:nvSpPr>
          <p:cNvPr id="4" name="Text Placeholder 3">
            <a:extLst>
              <a:ext uri="{FF2B5EF4-FFF2-40B4-BE49-F238E27FC236}">
                <a16:creationId xmlns:a16="http://schemas.microsoft.com/office/drawing/2014/main" id="{27394FC2-3F13-728D-1BA7-877DBC0BDB28}"/>
              </a:ext>
            </a:extLst>
          </p:cNvPr>
          <p:cNvSpPr>
            <a:spLocks noGrp="1"/>
          </p:cNvSpPr>
          <p:nvPr>
            <p:ph type="body" sz="quarter" idx="18"/>
          </p:nvPr>
        </p:nvSpPr>
        <p:spPr/>
        <p:txBody>
          <a:bodyPr/>
          <a:lstStyle/>
          <a:p>
            <a:endParaRPr lang="en-GB" dirty="0"/>
          </a:p>
          <a:p>
            <a:pPr marL="342900" indent="-342900">
              <a:buFont typeface="Arial" panose="020B0604020202020204" pitchFamily="34" charset="0"/>
              <a:buChar char="•"/>
            </a:pPr>
            <a:r>
              <a:rPr lang="fi-FI" dirty="0" smtClean="0"/>
              <a:t>Järgi </a:t>
            </a:r>
            <a:r>
              <a:rPr lang="fi-FI" dirty="0"/>
              <a:t>ja </a:t>
            </a:r>
            <a:r>
              <a:rPr lang="fi-FI" dirty="0" smtClean="0"/>
              <a:t>ajakohasta oma plaani</a:t>
            </a:r>
            <a:r>
              <a:rPr lang="en-GB" dirty="0" smtClean="0"/>
              <a:t>!</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fi-FI" dirty="0"/>
              <a:t>See on uus teema ja on oht, et </a:t>
            </a:r>
            <a:r>
              <a:rPr lang="fi-FI" dirty="0" smtClean="0"/>
              <a:t>digiheaolu teema võib varju jääda. Aga </a:t>
            </a:r>
            <a:r>
              <a:rPr lang="fi-FI" dirty="0"/>
              <a:t>see on </a:t>
            </a:r>
            <a:r>
              <a:rPr lang="fi-FI" dirty="0" smtClean="0"/>
              <a:t>tulnud, </a:t>
            </a:r>
            <a:r>
              <a:rPr lang="fi-FI" dirty="0"/>
              <a:t>et jääda.</a:t>
            </a:r>
            <a:endParaRPr lang="en-GB" dirty="0"/>
          </a:p>
        </p:txBody>
      </p:sp>
      <p:sp>
        <p:nvSpPr>
          <p:cNvPr id="5" name="Text Placeholder 4">
            <a:extLst>
              <a:ext uri="{FF2B5EF4-FFF2-40B4-BE49-F238E27FC236}">
                <a16:creationId xmlns:a16="http://schemas.microsoft.com/office/drawing/2014/main" id="{1539DFCE-9F20-2EC1-BEF8-FEBC661C69CC}"/>
              </a:ext>
            </a:extLst>
          </p:cNvPr>
          <p:cNvSpPr>
            <a:spLocks noGrp="1"/>
          </p:cNvSpPr>
          <p:nvPr>
            <p:ph type="body" sz="quarter" idx="16"/>
          </p:nvPr>
        </p:nvSpPr>
        <p:spPr>
          <a:xfrm>
            <a:off x="6629890" y="731710"/>
            <a:ext cx="4918863" cy="909199"/>
          </a:xfrm>
        </p:spPr>
        <p:txBody>
          <a:bodyPr/>
          <a:lstStyle/>
          <a:p>
            <a:r>
              <a:rPr lang="en-GB" sz="2800" dirty="0" err="1" smtClean="0">
                <a:latin typeface="Arial" panose="020B0604020202020204" pitchFamily="34" charset="0"/>
                <a:ea typeface="Calibri" panose="020F0502020204030204" pitchFamily="34" charset="0"/>
                <a:cs typeface="Times New Roman" panose="02020603050405020304" pitchFamily="18" charset="0"/>
              </a:rPr>
              <a:t>Jälgimine</a:t>
            </a:r>
            <a:r>
              <a:rPr lang="en-GB" sz="2800" dirty="0" smtClean="0">
                <a:latin typeface="Arial" panose="020B0604020202020204" pitchFamily="34" charset="0"/>
                <a:ea typeface="Calibri" panose="020F0502020204030204" pitchFamily="34" charset="0"/>
                <a:cs typeface="Times New Roman" panose="02020603050405020304" pitchFamily="18" charset="0"/>
              </a:rPr>
              <a:t> </a:t>
            </a:r>
            <a:r>
              <a:rPr lang="en-GB" sz="2800" dirty="0" err="1" smtClean="0">
                <a:latin typeface="Arial" panose="020B0604020202020204" pitchFamily="34" charset="0"/>
                <a:ea typeface="Calibri" panose="020F0502020204030204" pitchFamily="34" charset="0"/>
                <a:cs typeface="Times New Roman" panose="02020603050405020304" pitchFamily="18" charset="0"/>
              </a:rPr>
              <a:t>ja</a:t>
            </a:r>
            <a:r>
              <a:rPr lang="en-GB" sz="2800" dirty="0" smtClean="0">
                <a:latin typeface="Arial" panose="020B0604020202020204" pitchFamily="34" charset="0"/>
                <a:ea typeface="Calibri" panose="020F0502020204030204" pitchFamily="34" charset="0"/>
                <a:cs typeface="Times New Roman" panose="02020603050405020304" pitchFamily="18" charset="0"/>
              </a:rPr>
              <a:t> </a:t>
            </a:r>
            <a:r>
              <a:rPr lang="en-GB" sz="2800" dirty="0" err="1" smtClean="0">
                <a:latin typeface="Arial" panose="020B0604020202020204" pitchFamily="34" charset="0"/>
                <a:ea typeface="Calibri" panose="020F0502020204030204" pitchFamily="34" charset="0"/>
                <a:cs typeface="Times New Roman" panose="02020603050405020304" pitchFamily="18" charset="0"/>
              </a:rPr>
              <a:t>pidev</a:t>
            </a:r>
            <a:r>
              <a:rPr lang="en-GB" sz="2800" dirty="0" smtClean="0">
                <a:latin typeface="Arial" panose="020B0604020202020204" pitchFamily="34" charset="0"/>
                <a:ea typeface="Calibri" panose="020F0502020204030204" pitchFamily="34" charset="0"/>
                <a:cs typeface="Times New Roman" panose="02020603050405020304" pitchFamily="18" charset="0"/>
              </a:rPr>
              <a:t> </a:t>
            </a:r>
            <a:r>
              <a:rPr lang="en-GB" sz="2800" dirty="0" err="1" smtClean="0">
                <a:latin typeface="Arial" panose="020B0604020202020204" pitchFamily="34" charset="0"/>
                <a:ea typeface="Calibri" panose="020F0502020204030204" pitchFamily="34" charset="0"/>
                <a:cs typeface="Times New Roman" panose="02020603050405020304" pitchFamily="18" charset="0"/>
              </a:rPr>
              <a:t>arendus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Placeholder 10" descr="A group of people working on a computer&#10;&#10;Description automatically generated">
            <a:extLst>
              <a:ext uri="{FF2B5EF4-FFF2-40B4-BE49-F238E27FC236}">
                <a16:creationId xmlns:a16="http://schemas.microsoft.com/office/drawing/2014/main" id="{1A7D3D4D-AFF0-990D-8F6E-783546567F3B}"/>
              </a:ext>
            </a:extLst>
          </p:cNvPr>
          <p:cNvPicPr>
            <a:picLocks noGrp="1" noChangeAspect="1"/>
          </p:cNvPicPr>
          <p:nvPr>
            <p:ph type="pic" sz="quarter" idx="33"/>
          </p:nvPr>
        </p:nvPicPr>
        <p:blipFill>
          <a:blip r:embed="rId2"/>
          <a:srcRect l="20756" r="20756"/>
          <a:stretch>
            <a:fillRect/>
          </a:stretch>
        </p:blipFill>
        <p:spPr>
          <a:xfrm>
            <a:off x="16252" y="381417"/>
            <a:ext cx="5222875" cy="5953125"/>
          </a:xfrm>
        </p:spPr>
      </p:pic>
    </p:spTree>
    <p:extLst>
      <p:ext uri="{BB962C8B-B14F-4D97-AF65-F5344CB8AC3E}">
        <p14:creationId xmlns:p14="http://schemas.microsoft.com/office/powerpoint/2010/main" val="3156896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65B41F-D237-89FB-8FFB-7D9AEEA40A8B}"/>
              </a:ext>
            </a:extLst>
          </p:cNvPr>
          <p:cNvSpPr>
            <a:spLocks noGrp="1"/>
          </p:cNvSpPr>
          <p:nvPr>
            <p:ph type="body" sz="quarter" idx="13"/>
          </p:nvPr>
        </p:nvSpPr>
        <p:spPr>
          <a:xfrm>
            <a:off x="3911600" y="1557866"/>
            <a:ext cx="4368800" cy="3742267"/>
          </a:xfrm>
        </p:spPr>
        <p:txBody>
          <a:bodyPr>
            <a:normAutofit fontScale="92500"/>
          </a:bodyPr>
          <a:lstStyle/>
          <a:p>
            <a:r>
              <a:rPr lang="en-GB" i="0" dirty="0" err="1" smtClean="0"/>
              <a:t>Arutage</a:t>
            </a:r>
            <a:r>
              <a:rPr lang="en-GB" i="0" dirty="0" smtClean="0"/>
              <a:t> </a:t>
            </a:r>
            <a:r>
              <a:rPr lang="en-GB" i="0" dirty="0" err="1" smtClean="0"/>
              <a:t>didgitaalse</a:t>
            </a:r>
            <a:r>
              <a:rPr lang="en-GB" i="0" dirty="0" smtClean="0"/>
              <a:t> </a:t>
            </a:r>
            <a:r>
              <a:rPr lang="en-GB" i="0" dirty="0" err="1" smtClean="0"/>
              <a:t>heaolu</a:t>
            </a:r>
            <a:r>
              <a:rPr lang="en-GB" i="0" dirty="0" smtClean="0"/>
              <a:t> </a:t>
            </a:r>
            <a:r>
              <a:rPr lang="en-GB" i="0" dirty="0" err="1" smtClean="0"/>
              <a:t>üle</a:t>
            </a:r>
            <a:r>
              <a:rPr lang="en-GB" i="0" dirty="0" smtClean="0"/>
              <a:t> </a:t>
            </a:r>
            <a:r>
              <a:rPr lang="en-GB" i="0" dirty="0" err="1" smtClean="0"/>
              <a:t>iganädalastel</a:t>
            </a:r>
            <a:r>
              <a:rPr lang="en-GB" i="0" dirty="0" smtClean="0"/>
              <a:t> </a:t>
            </a:r>
            <a:r>
              <a:rPr lang="en-GB" i="0" dirty="0" err="1" smtClean="0"/>
              <a:t>koosolekutel</a:t>
            </a:r>
            <a:r>
              <a:rPr lang="en-GB" i="0" dirty="0" smtClean="0"/>
              <a:t>.</a:t>
            </a:r>
            <a:endParaRPr lang="en-GB" i="0" dirty="0"/>
          </a:p>
          <a:p>
            <a:r>
              <a:rPr lang="en-GB" i="0" dirty="0" err="1" smtClean="0"/>
              <a:t>Teavitage</a:t>
            </a:r>
            <a:r>
              <a:rPr lang="en-GB" i="0" dirty="0" smtClean="0"/>
              <a:t> </a:t>
            </a:r>
            <a:r>
              <a:rPr lang="en-GB" i="0" dirty="0" err="1"/>
              <a:t>arengutest</a:t>
            </a:r>
            <a:r>
              <a:rPr lang="en-GB" i="0" dirty="0"/>
              <a:t> </a:t>
            </a:r>
            <a:r>
              <a:rPr lang="en-GB" i="0" dirty="0" err="1"/>
              <a:t>ja</a:t>
            </a:r>
            <a:r>
              <a:rPr lang="en-GB" i="0" dirty="0"/>
              <a:t> </a:t>
            </a:r>
            <a:r>
              <a:rPr lang="en-GB" i="0" dirty="0" err="1"/>
              <a:t>headest</a:t>
            </a:r>
            <a:r>
              <a:rPr lang="en-GB" i="0" dirty="0"/>
              <a:t> </a:t>
            </a:r>
            <a:r>
              <a:rPr lang="en-GB" i="0" dirty="0" err="1" smtClean="0"/>
              <a:t>tavadest</a:t>
            </a:r>
            <a:r>
              <a:rPr lang="en-GB" i="0" dirty="0" smtClean="0"/>
              <a:t> </a:t>
            </a:r>
            <a:r>
              <a:rPr lang="en-GB" i="0" dirty="0" err="1" smtClean="0"/>
              <a:t>siseveebis</a:t>
            </a:r>
            <a:r>
              <a:rPr lang="en-GB" i="0" dirty="0" smtClean="0"/>
              <a:t>.</a:t>
            </a:r>
            <a:endParaRPr lang="en-GB" i="0" dirty="0"/>
          </a:p>
          <a:p>
            <a:r>
              <a:rPr lang="en-GB" i="0" dirty="0" err="1"/>
              <a:t>Tuletage</a:t>
            </a:r>
            <a:r>
              <a:rPr lang="en-GB" i="0" dirty="0"/>
              <a:t> </a:t>
            </a:r>
            <a:r>
              <a:rPr lang="en-GB" i="0" dirty="0" err="1"/>
              <a:t>eri</a:t>
            </a:r>
            <a:r>
              <a:rPr lang="en-GB" i="0" dirty="0"/>
              <a:t> </a:t>
            </a:r>
            <a:r>
              <a:rPr lang="en-GB" i="0" dirty="0" err="1" smtClean="0"/>
              <a:t>tasandi</a:t>
            </a:r>
            <a:r>
              <a:rPr lang="en-GB" i="0" dirty="0" smtClean="0"/>
              <a:t> </a:t>
            </a:r>
            <a:r>
              <a:rPr lang="en-GB" i="0" dirty="0" err="1"/>
              <a:t>juhtidele</a:t>
            </a:r>
            <a:r>
              <a:rPr lang="en-GB" i="0" dirty="0"/>
              <a:t> </a:t>
            </a:r>
            <a:r>
              <a:rPr lang="en-GB" i="0" dirty="0" err="1"/>
              <a:t>meelde</a:t>
            </a:r>
            <a:r>
              <a:rPr lang="en-GB" i="0" dirty="0"/>
              <a:t>, et </a:t>
            </a:r>
            <a:r>
              <a:rPr lang="en-GB" i="0" dirty="0" err="1" smtClean="0"/>
              <a:t>nad</a:t>
            </a:r>
            <a:r>
              <a:rPr lang="en-GB" i="0" dirty="0" smtClean="0"/>
              <a:t> </a:t>
            </a:r>
            <a:r>
              <a:rPr lang="en-GB" i="0" dirty="0" err="1"/>
              <a:t>hoiaksid</a:t>
            </a:r>
            <a:r>
              <a:rPr lang="en-GB" i="0" dirty="0"/>
              <a:t> </a:t>
            </a:r>
            <a:r>
              <a:rPr lang="en-GB" i="0" dirty="0" err="1"/>
              <a:t>seda</a:t>
            </a:r>
            <a:r>
              <a:rPr lang="en-GB" i="0" dirty="0"/>
              <a:t> </a:t>
            </a:r>
            <a:r>
              <a:rPr lang="en-GB" i="0" dirty="0" err="1"/>
              <a:t>teemat</a:t>
            </a:r>
            <a:r>
              <a:rPr lang="en-GB" i="0" dirty="0"/>
              <a:t> </a:t>
            </a:r>
            <a:r>
              <a:rPr lang="en-GB" i="0" dirty="0" err="1"/>
              <a:t>päevakorras</a:t>
            </a:r>
            <a:r>
              <a:rPr lang="en-GB" i="0" dirty="0"/>
              <a:t>.</a:t>
            </a:r>
            <a:endParaRPr lang="en-GB" dirty="0"/>
          </a:p>
        </p:txBody>
      </p:sp>
      <p:sp>
        <p:nvSpPr>
          <p:cNvPr id="9" name="TextBox 8">
            <a:extLst>
              <a:ext uri="{FF2B5EF4-FFF2-40B4-BE49-F238E27FC236}">
                <a16:creationId xmlns:a16="http://schemas.microsoft.com/office/drawing/2014/main" id="{9CB6A7BE-C4EC-9611-BF58-F387D8B87B3E}"/>
              </a:ext>
            </a:extLst>
          </p:cNvPr>
          <p:cNvSpPr txBox="1"/>
          <p:nvPr/>
        </p:nvSpPr>
        <p:spPr>
          <a:xfrm>
            <a:off x="465551" y="718428"/>
            <a:ext cx="6093912"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err="1" smtClean="0">
                <a:ln>
                  <a:noFill/>
                </a:ln>
                <a:solidFill>
                  <a:srgbClr val="8A4199"/>
                </a:solidFill>
                <a:effectLst/>
                <a:uLnTx/>
                <a:uFillTx/>
                <a:latin typeface="Arial" panose="020B0604020202020204" pitchFamily="34" charset="0"/>
                <a:ea typeface="Calibri" panose="020F0502020204030204" pitchFamily="34" charset="0"/>
                <a:cs typeface="Times New Roman" panose="02020603050405020304" pitchFamily="18" charset="0"/>
              </a:rPr>
              <a:t>Suhtle</a:t>
            </a:r>
            <a:r>
              <a:rPr kumimoji="0" lang="en-GB" sz="2800" b="1" i="0" u="none" strike="noStrike" kern="1200" cap="none" spc="0" normalizeH="0" baseline="0" noProof="0" dirty="0" smtClean="0">
                <a:ln>
                  <a:noFill/>
                </a:ln>
                <a:solidFill>
                  <a:srgbClr val="8A4199"/>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GB" sz="2800" b="1" i="0" u="none" strike="noStrike" kern="1200" cap="none" spc="0" normalizeH="0" baseline="0" noProof="0" dirty="0">
              <a:ln>
                <a:noFill/>
              </a:ln>
              <a:solidFill>
                <a:srgbClr val="8A41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6634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tanding in front of a diagram&#10;&#10;Description automatically generated">
            <a:extLst>
              <a:ext uri="{FF2B5EF4-FFF2-40B4-BE49-F238E27FC236}">
                <a16:creationId xmlns:a16="http://schemas.microsoft.com/office/drawing/2014/main" id="{3BE57BFF-5474-D552-A750-50465571E8F0}"/>
              </a:ext>
            </a:extLst>
          </p:cNvPr>
          <p:cNvPicPr>
            <a:picLocks noGrp="1" noChangeAspect="1"/>
          </p:cNvPicPr>
          <p:nvPr>
            <p:ph type="pic" sz="quarter" idx="15"/>
          </p:nvPr>
        </p:nvPicPr>
        <p:blipFill>
          <a:blip r:embed="rId2"/>
          <a:srcRect l="7697" r="7697"/>
          <a:stretch>
            <a:fillRect/>
          </a:stretch>
        </p:blipFill>
        <p:spPr/>
      </p:pic>
      <p:sp>
        <p:nvSpPr>
          <p:cNvPr id="3" name="Text Placeholder 2">
            <a:extLst>
              <a:ext uri="{FF2B5EF4-FFF2-40B4-BE49-F238E27FC236}">
                <a16:creationId xmlns:a16="http://schemas.microsoft.com/office/drawing/2014/main" id="{A7160EDC-1F89-1AD6-E477-992B86EB2CD1}"/>
              </a:ext>
            </a:extLst>
          </p:cNvPr>
          <p:cNvSpPr>
            <a:spLocks noGrp="1"/>
          </p:cNvSpPr>
          <p:nvPr>
            <p:ph type="body" sz="quarter" idx="17"/>
          </p:nvPr>
        </p:nvSpPr>
        <p:spPr/>
        <p:txBody>
          <a:bodyPr/>
          <a:lstStyle/>
          <a:p>
            <a:r>
              <a:rPr lang="en-GB" b="1" dirty="0" err="1" smtClean="0"/>
              <a:t>Kokkuvõte</a:t>
            </a:r>
            <a:endParaRPr lang="en-GB" b="1" dirty="0"/>
          </a:p>
        </p:txBody>
      </p:sp>
      <p:sp>
        <p:nvSpPr>
          <p:cNvPr id="4" name="Text Placeholder 3">
            <a:extLst>
              <a:ext uri="{FF2B5EF4-FFF2-40B4-BE49-F238E27FC236}">
                <a16:creationId xmlns:a16="http://schemas.microsoft.com/office/drawing/2014/main" id="{8A3EC7B9-3F14-9A67-055D-BC2A3EB90B8E}"/>
              </a:ext>
            </a:extLst>
          </p:cNvPr>
          <p:cNvSpPr>
            <a:spLocks noGrp="1"/>
          </p:cNvSpPr>
          <p:nvPr>
            <p:ph type="body" sz="quarter" idx="18"/>
          </p:nvPr>
        </p:nvSpPr>
        <p:spPr/>
        <p:txBody>
          <a:bodyPr/>
          <a:lstStyle/>
          <a:p>
            <a:r>
              <a:rPr lang="es-ES" b="1"/>
              <a:t>04</a:t>
            </a:r>
            <a:endParaRPr lang="en-GB" b="1" dirty="0"/>
          </a:p>
        </p:txBody>
      </p:sp>
      <p:sp>
        <p:nvSpPr>
          <p:cNvPr id="7" name="TextBox 6">
            <a:extLst>
              <a:ext uri="{FF2B5EF4-FFF2-40B4-BE49-F238E27FC236}">
                <a16:creationId xmlns:a16="http://schemas.microsoft.com/office/drawing/2014/main" id="{29861B20-659D-20F0-45CF-2325713E548B}"/>
              </a:ext>
            </a:extLst>
          </p:cNvPr>
          <p:cNvSpPr txBox="1"/>
          <p:nvPr/>
        </p:nvSpPr>
        <p:spPr>
          <a:xfrm>
            <a:off x="661247" y="2148840"/>
            <a:ext cx="6231043" cy="3046988"/>
          </a:xfrm>
          <a:prstGeom prst="rect">
            <a:avLst/>
          </a:prstGeom>
          <a:solidFill>
            <a:schemeClr val="bg1"/>
          </a:solidFill>
        </p:spPr>
        <p:txBody>
          <a:bodyPr wrap="square" rtlCol="0">
            <a:spAutoFit/>
          </a:bodyPr>
          <a:lstStyle/>
          <a:p>
            <a:r>
              <a:rPr lang="en-GB" sz="2400" dirty="0" err="1">
                <a:solidFill>
                  <a:srgbClr val="595959"/>
                </a:solidFill>
              </a:rPr>
              <a:t>D</a:t>
            </a:r>
            <a:r>
              <a:rPr lang="en-GB" sz="2400" dirty="0" err="1" smtClean="0">
                <a:solidFill>
                  <a:srgbClr val="595959"/>
                </a:solidFill>
              </a:rPr>
              <a:t>igitaalse</a:t>
            </a:r>
            <a:r>
              <a:rPr lang="en-GB" sz="2400" dirty="0" smtClean="0">
                <a:solidFill>
                  <a:srgbClr val="595959"/>
                </a:solidFill>
              </a:rPr>
              <a:t> </a:t>
            </a:r>
            <a:r>
              <a:rPr lang="en-GB" sz="2400" dirty="0" err="1">
                <a:solidFill>
                  <a:srgbClr val="595959"/>
                </a:solidFill>
              </a:rPr>
              <a:t>heaolu</a:t>
            </a:r>
            <a:r>
              <a:rPr lang="en-GB" sz="2400" dirty="0">
                <a:solidFill>
                  <a:srgbClr val="595959"/>
                </a:solidFill>
              </a:rPr>
              <a:t> </a:t>
            </a:r>
            <a:r>
              <a:rPr lang="en-GB" sz="2400" dirty="0" err="1">
                <a:solidFill>
                  <a:srgbClr val="595959"/>
                </a:solidFill>
              </a:rPr>
              <a:t>säilitamine</a:t>
            </a:r>
            <a:r>
              <a:rPr lang="en-GB" sz="2400" dirty="0">
                <a:solidFill>
                  <a:srgbClr val="595959"/>
                </a:solidFill>
              </a:rPr>
              <a:t> </a:t>
            </a:r>
            <a:r>
              <a:rPr lang="en-GB" sz="2400" dirty="0" err="1">
                <a:solidFill>
                  <a:srgbClr val="595959"/>
                </a:solidFill>
              </a:rPr>
              <a:t>ja</a:t>
            </a:r>
            <a:r>
              <a:rPr lang="en-GB" sz="2400" dirty="0">
                <a:solidFill>
                  <a:srgbClr val="595959"/>
                </a:solidFill>
              </a:rPr>
              <a:t> </a:t>
            </a:r>
            <a:r>
              <a:rPr lang="en-GB" sz="2400" dirty="0" err="1">
                <a:solidFill>
                  <a:srgbClr val="595959"/>
                </a:solidFill>
              </a:rPr>
              <a:t>digitaalse</a:t>
            </a:r>
            <a:r>
              <a:rPr lang="en-GB" sz="2400" dirty="0">
                <a:solidFill>
                  <a:srgbClr val="595959"/>
                </a:solidFill>
              </a:rPr>
              <a:t> </a:t>
            </a:r>
            <a:r>
              <a:rPr lang="en-GB" sz="2400" dirty="0" err="1">
                <a:solidFill>
                  <a:srgbClr val="595959"/>
                </a:solidFill>
              </a:rPr>
              <a:t>ülekoormuse</a:t>
            </a:r>
            <a:r>
              <a:rPr lang="en-GB" sz="2400" dirty="0">
                <a:solidFill>
                  <a:srgbClr val="595959"/>
                </a:solidFill>
              </a:rPr>
              <a:t> </a:t>
            </a:r>
            <a:r>
              <a:rPr lang="en-GB" sz="2400" dirty="0" err="1">
                <a:solidFill>
                  <a:srgbClr val="595959"/>
                </a:solidFill>
              </a:rPr>
              <a:t>vältimine</a:t>
            </a:r>
            <a:r>
              <a:rPr lang="en-GB" sz="2400" dirty="0">
                <a:solidFill>
                  <a:srgbClr val="595959"/>
                </a:solidFill>
              </a:rPr>
              <a:t> </a:t>
            </a:r>
            <a:r>
              <a:rPr lang="en-GB" sz="2400" dirty="0" smtClean="0">
                <a:solidFill>
                  <a:srgbClr val="595959"/>
                </a:solidFill>
              </a:rPr>
              <a:t>on </a:t>
            </a:r>
            <a:r>
              <a:rPr lang="en-GB" sz="2400" dirty="0" err="1" smtClean="0">
                <a:solidFill>
                  <a:srgbClr val="595959"/>
                </a:solidFill>
              </a:rPr>
              <a:t>ülioluline</a:t>
            </a:r>
            <a:r>
              <a:rPr lang="en-GB" sz="2400" dirty="0">
                <a:solidFill>
                  <a:srgbClr val="595959"/>
                </a:solidFill>
              </a:rPr>
              <a:t>, et </a:t>
            </a:r>
            <a:r>
              <a:rPr lang="en-GB" sz="2400" dirty="0" err="1">
                <a:solidFill>
                  <a:srgbClr val="595959"/>
                </a:solidFill>
              </a:rPr>
              <a:t>tagada</a:t>
            </a:r>
            <a:r>
              <a:rPr lang="en-GB" sz="2400" dirty="0">
                <a:solidFill>
                  <a:srgbClr val="595959"/>
                </a:solidFill>
              </a:rPr>
              <a:t> </a:t>
            </a:r>
            <a:r>
              <a:rPr lang="en-GB" sz="2400" dirty="0" err="1">
                <a:solidFill>
                  <a:srgbClr val="595959"/>
                </a:solidFill>
              </a:rPr>
              <a:t>tervislik</a:t>
            </a:r>
            <a:r>
              <a:rPr lang="en-GB" sz="2400" dirty="0">
                <a:solidFill>
                  <a:srgbClr val="595959"/>
                </a:solidFill>
              </a:rPr>
              <a:t> </a:t>
            </a:r>
            <a:r>
              <a:rPr lang="en-GB" sz="2400" dirty="0" err="1">
                <a:solidFill>
                  <a:srgbClr val="595959"/>
                </a:solidFill>
              </a:rPr>
              <a:t>elu</a:t>
            </a:r>
            <a:r>
              <a:rPr lang="en-GB" sz="2400" dirty="0">
                <a:solidFill>
                  <a:srgbClr val="595959"/>
                </a:solidFill>
              </a:rPr>
              <a:t>- </a:t>
            </a:r>
            <a:r>
              <a:rPr lang="en-GB" sz="2400" dirty="0" err="1">
                <a:solidFill>
                  <a:srgbClr val="595959"/>
                </a:solidFill>
              </a:rPr>
              <a:t>ja</a:t>
            </a:r>
            <a:r>
              <a:rPr lang="en-GB" sz="2400" dirty="0">
                <a:solidFill>
                  <a:srgbClr val="595959"/>
                </a:solidFill>
              </a:rPr>
              <a:t> </a:t>
            </a:r>
            <a:r>
              <a:rPr lang="en-GB" sz="2400" dirty="0" err="1">
                <a:solidFill>
                  <a:srgbClr val="595959"/>
                </a:solidFill>
              </a:rPr>
              <a:t>tööstiil</a:t>
            </a:r>
            <a:r>
              <a:rPr lang="en-GB" sz="2400" dirty="0">
                <a:solidFill>
                  <a:srgbClr val="595959"/>
                </a:solidFill>
              </a:rPr>
              <a:t>. </a:t>
            </a:r>
            <a:r>
              <a:rPr lang="en-GB" sz="2400" dirty="0" err="1" smtClean="0">
                <a:solidFill>
                  <a:srgbClr val="595959"/>
                </a:solidFill>
              </a:rPr>
              <a:t>Loodetavasti</a:t>
            </a:r>
            <a:r>
              <a:rPr lang="en-GB" sz="2400" dirty="0" smtClean="0">
                <a:solidFill>
                  <a:srgbClr val="595959"/>
                </a:solidFill>
              </a:rPr>
              <a:t> </a:t>
            </a:r>
            <a:r>
              <a:rPr lang="en-GB" sz="2400" dirty="0" err="1" smtClean="0">
                <a:solidFill>
                  <a:srgbClr val="595959"/>
                </a:solidFill>
              </a:rPr>
              <a:t>andis</a:t>
            </a:r>
            <a:r>
              <a:rPr lang="en-GB" sz="2400" dirty="0" smtClean="0">
                <a:solidFill>
                  <a:srgbClr val="595959"/>
                </a:solidFill>
              </a:rPr>
              <a:t> see </a:t>
            </a:r>
            <a:r>
              <a:rPr lang="en-GB" sz="2400" dirty="0" err="1" smtClean="0">
                <a:solidFill>
                  <a:srgbClr val="595959"/>
                </a:solidFill>
              </a:rPr>
              <a:t>moodul</a:t>
            </a:r>
            <a:r>
              <a:rPr lang="en-GB" sz="2400" dirty="0" smtClean="0">
                <a:solidFill>
                  <a:srgbClr val="595959"/>
                </a:solidFill>
              </a:rPr>
              <a:t> </a:t>
            </a:r>
            <a:r>
              <a:rPr lang="en-GB" sz="2400" dirty="0" err="1" smtClean="0">
                <a:solidFill>
                  <a:srgbClr val="595959"/>
                </a:solidFill>
              </a:rPr>
              <a:t>ideid</a:t>
            </a:r>
            <a:r>
              <a:rPr lang="en-GB" sz="2400" dirty="0" smtClean="0">
                <a:solidFill>
                  <a:srgbClr val="595959"/>
                </a:solidFill>
              </a:rPr>
              <a:t> </a:t>
            </a:r>
            <a:r>
              <a:rPr lang="en-GB" sz="2400" dirty="0" err="1">
                <a:solidFill>
                  <a:srgbClr val="595959"/>
                </a:solidFill>
              </a:rPr>
              <a:t>ja</a:t>
            </a:r>
            <a:r>
              <a:rPr lang="en-GB" sz="2400" dirty="0">
                <a:solidFill>
                  <a:srgbClr val="595959"/>
                </a:solidFill>
              </a:rPr>
              <a:t> </a:t>
            </a:r>
            <a:r>
              <a:rPr lang="en-GB" sz="2400" dirty="0" err="1" smtClean="0">
                <a:solidFill>
                  <a:srgbClr val="595959"/>
                </a:solidFill>
              </a:rPr>
              <a:t>näiteid</a:t>
            </a:r>
            <a:r>
              <a:rPr lang="en-GB" sz="2400" dirty="0" smtClean="0">
                <a:solidFill>
                  <a:srgbClr val="595959"/>
                </a:solidFill>
              </a:rPr>
              <a:t> </a:t>
            </a:r>
            <a:r>
              <a:rPr lang="en-GB" sz="2400" dirty="0" err="1">
                <a:solidFill>
                  <a:srgbClr val="595959"/>
                </a:solidFill>
              </a:rPr>
              <a:t>digitaalse</a:t>
            </a:r>
            <a:r>
              <a:rPr lang="en-GB" sz="2400" dirty="0">
                <a:solidFill>
                  <a:srgbClr val="595959"/>
                </a:solidFill>
              </a:rPr>
              <a:t> </a:t>
            </a:r>
            <a:r>
              <a:rPr lang="en-GB" sz="2400" dirty="0" err="1">
                <a:solidFill>
                  <a:srgbClr val="595959"/>
                </a:solidFill>
              </a:rPr>
              <a:t>ülekoormuse</a:t>
            </a:r>
            <a:r>
              <a:rPr lang="en-GB" sz="2400" dirty="0">
                <a:solidFill>
                  <a:srgbClr val="595959"/>
                </a:solidFill>
              </a:rPr>
              <a:t> </a:t>
            </a:r>
            <a:r>
              <a:rPr lang="en-GB" sz="2400" dirty="0" err="1" smtClean="0">
                <a:solidFill>
                  <a:srgbClr val="595959"/>
                </a:solidFill>
              </a:rPr>
              <a:t>vältimiseks</a:t>
            </a:r>
            <a:r>
              <a:rPr lang="en-GB" sz="2400" dirty="0" smtClean="0">
                <a:solidFill>
                  <a:srgbClr val="595959"/>
                </a:solidFill>
              </a:rPr>
              <a:t>, </a:t>
            </a:r>
            <a:r>
              <a:rPr lang="en-GB" sz="2400" dirty="0" err="1" smtClean="0">
                <a:solidFill>
                  <a:srgbClr val="595959"/>
                </a:solidFill>
              </a:rPr>
              <a:t>tõestas</a:t>
            </a:r>
            <a:r>
              <a:rPr lang="en-GB" sz="2400" dirty="0" smtClean="0">
                <a:solidFill>
                  <a:srgbClr val="595959"/>
                </a:solidFill>
              </a:rPr>
              <a:t> </a:t>
            </a:r>
            <a:r>
              <a:rPr lang="en-GB" sz="2400" dirty="0" err="1">
                <a:solidFill>
                  <a:srgbClr val="595959"/>
                </a:solidFill>
              </a:rPr>
              <a:t>digitaalse</a:t>
            </a:r>
            <a:r>
              <a:rPr lang="en-GB" sz="2400" dirty="0">
                <a:solidFill>
                  <a:srgbClr val="595959"/>
                </a:solidFill>
              </a:rPr>
              <a:t> </a:t>
            </a:r>
            <a:r>
              <a:rPr lang="en-GB" sz="2400" dirty="0" err="1">
                <a:solidFill>
                  <a:srgbClr val="595959"/>
                </a:solidFill>
              </a:rPr>
              <a:t>heaolu</a:t>
            </a:r>
            <a:r>
              <a:rPr lang="en-GB" sz="2400" dirty="0">
                <a:solidFill>
                  <a:srgbClr val="595959"/>
                </a:solidFill>
              </a:rPr>
              <a:t> </a:t>
            </a:r>
            <a:r>
              <a:rPr lang="en-GB" sz="2400" dirty="0" err="1">
                <a:solidFill>
                  <a:srgbClr val="595959"/>
                </a:solidFill>
              </a:rPr>
              <a:t>plaani</a:t>
            </a:r>
            <a:r>
              <a:rPr lang="en-GB" sz="2400" dirty="0">
                <a:solidFill>
                  <a:srgbClr val="595959"/>
                </a:solidFill>
              </a:rPr>
              <a:t> </a:t>
            </a:r>
            <a:r>
              <a:rPr lang="en-GB" sz="2400" dirty="0" err="1">
                <a:solidFill>
                  <a:srgbClr val="595959"/>
                </a:solidFill>
              </a:rPr>
              <a:t>olulisust</a:t>
            </a:r>
            <a:r>
              <a:rPr lang="en-GB" sz="2400" dirty="0">
                <a:solidFill>
                  <a:srgbClr val="595959"/>
                </a:solidFill>
              </a:rPr>
              <a:t> </a:t>
            </a:r>
            <a:r>
              <a:rPr lang="en-GB" sz="2400" dirty="0" err="1" smtClean="0">
                <a:solidFill>
                  <a:srgbClr val="595959"/>
                </a:solidFill>
              </a:rPr>
              <a:t>ja</a:t>
            </a:r>
            <a:r>
              <a:rPr lang="en-GB" sz="2400" dirty="0" smtClean="0">
                <a:solidFill>
                  <a:srgbClr val="595959"/>
                </a:solidFill>
              </a:rPr>
              <a:t> </a:t>
            </a:r>
            <a:r>
              <a:rPr lang="en-GB" sz="2400" dirty="0" err="1" smtClean="0">
                <a:solidFill>
                  <a:srgbClr val="595959"/>
                </a:solidFill>
              </a:rPr>
              <a:t>andis</a:t>
            </a:r>
            <a:r>
              <a:rPr lang="en-GB" sz="2400" dirty="0" smtClean="0">
                <a:solidFill>
                  <a:srgbClr val="595959"/>
                </a:solidFill>
              </a:rPr>
              <a:t> </a:t>
            </a:r>
            <a:r>
              <a:rPr lang="en-GB" sz="2400" dirty="0" err="1" smtClean="0">
                <a:solidFill>
                  <a:srgbClr val="595959"/>
                </a:solidFill>
              </a:rPr>
              <a:t>soovitusi</a:t>
            </a:r>
            <a:r>
              <a:rPr lang="en-GB" sz="2400" dirty="0" smtClean="0">
                <a:solidFill>
                  <a:srgbClr val="595959"/>
                </a:solidFill>
              </a:rPr>
              <a:t> </a:t>
            </a:r>
            <a:r>
              <a:rPr lang="en-GB" sz="2400" dirty="0" err="1" smtClean="0">
                <a:solidFill>
                  <a:srgbClr val="595959"/>
                </a:solidFill>
              </a:rPr>
              <a:t>selle</a:t>
            </a:r>
            <a:r>
              <a:rPr lang="en-GB" sz="2400" dirty="0" smtClean="0">
                <a:solidFill>
                  <a:srgbClr val="595959"/>
                </a:solidFill>
              </a:rPr>
              <a:t> </a:t>
            </a:r>
            <a:r>
              <a:rPr lang="en-GB" sz="2400" dirty="0" err="1">
                <a:solidFill>
                  <a:srgbClr val="595959"/>
                </a:solidFill>
              </a:rPr>
              <a:t>plaani</a:t>
            </a:r>
            <a:r>
              <a:rPr lang="en-GB" sz="2400" dirty="0">
                <a:solidFill>
                  <a:srgbClr val="595959"/>
                </a:solidFill>
              </a:rPr>
              <a:t> </a:t>
            </a:r>
            <a:r>
              <a:rPr lang="en-GB" sz="2400" dirty="0" err="1">
                <a:solidFill>
                  <a:srgbClr val="595959"/>
                </a:solidFill>
              </a:rPr>
              <a:t>väljatöötamiseks</a:t>
            </a:r>
            <a:r>
              <a:rPr lang="en-GB" sz="2400" dirty="0">
                <a:solidFill>
                  <a:srgbClr val="595959"/>
                </a:solidFill>
              </a:rPr>
              <a:t> </a:t>
            </a:r>
            <a:r>
              <a:rPr lang="en-GB" sz="2400" dirty="0" err="1">
                <a:solidFill>
                  <a:srgbClr val="595959"/>
                </a:solidFill>
              </a:rPr>
              <a:t>töökohal</a:t>
            </a:r>
            <a:r>
              <a:rPr lang="en-GB" sz="2400" dirty="0">
                <a:solidFill>
                  <a:srgbClr val="595959"/>
                </a:solidFill>
              </a:rPr>
              <a:t>, </a:t>
            </a:r>
            <a:r>
              <a:rPr lang="en-GB" sz="2400" dirty="0" smtClean="0">
                <a:solidFill>
                  <a:srgbClr val="595959"/>
                </a:solidFill>
              </a:rPr>
              <a:t>et </a:t>
            </a:r>
            <a:r>
              <a:rPr lang="en-GB" sz="2400" dirty="0" err="1" smtClean="0">
                <a:solidFill>
                  <a:srgbClr val="595959"/>
                </a:solidFill>
              </a:rPr>
              <a:t>tagada</a:t>
            </a:r>
            <a:r>
              <a:rPr lang="en-GB" sz="2400" dirty="0" smtClean="0">
                <a:solidFill>
                  <a:srgbClr val="595959"/>
                </a:solidFill>
              </a:rPr>
              <a:t> </a:t>
            </a:r>
            <a:r>
              <a:rPr lang="en-GB" sz="2400" dirty="0" err="1">
                <a:solidFill>
                  <a:srgbClr val="595959"/>
                </a:solidFill>
              </a:rPr>
              <a:t>töötajatele</a:t>
            </a:r>
            <a:r>
              <a:rPr lang="en-GB" sz="2400" dirty="0">
                <a:solidFill>
                  <a:srgbClr val="595959"/>
                </a:solidFill>
              </a:rPr>
              <a:t> </a:t>
            </a:r>
            <a:r>
              <a:rPr lang="en-GB" sz="2400" dirty="0" err="1" smtClean="0">
                <a:solidFill>
                  <a:srgbClr val="595959"/>
                </a:solidFill>
              </a:rPr>
              <a:t>vajalik</a:t>
            </a:r>
            <a:r>
              <a:rPr lang="en-GB" sz="2400" dirty="0" smtClean="0">
                <a:solidFill>
                  <a:srgbClr val="595959"/>
                </a:solidFill>
              </a:rPr>
              <a:t> </a:t>
            </a:r>
            <a:r>
              <a:rPr lang="en-GB" sz="2400" dirty="0" err="1" smtClean="0">
                <a:solidFill>
                  <a:srgbClr val="595959"/>
                </a:solidFill>
              </a:rPr>
              <a:t>tasakaal</a:t>
            </a:r>
            <a:r>
              <a:rPr lang="en-GB" sz="2400" dirty="0" smtClean="0">
                <a:solidFill>
                  <a:srgbClr val="595959"/>
                </a:solidFill>
              </a:rPr>
              <a:t> </a:t>
            </a:r>
            <a:r>
              <a:rPr lang="en-GB" sz="2400" dirty="0" err="1" smtClean="0">
                <a:solidFill>
                  <a:srgbClr val="595959"/>
                </a:solidFill>
              </a:rPr>
              <a:t>töö</a:t>
            </a:r>
            <a:r>
              <a:rPr lang="en-GB" sz="2400" dirty="0" smtClean="0">
                <a:solidFill>
                  <a:srgbClr val="595959"/>
                </a:solidFill>
              </a:rPr>
              <a:t> </a:t>
            </a:r>
            <a:r>
              <a:rPr lang="en-GB" sz="2400" dirty="0" err="1" smtClean="0">
                <a:solidFill>
                  <a:srgbClr val="595959"/>
                </a:solidFill>
              </a:rPr>
              <a:t>ja</a:t>
            </a:r>
            <a:r>
              <a:rPr lang="en-GB" sz="2400" dirty="0" smtClean="0">
                <a:solidFill>
                  <a:srgbClr val="595959"/>
                </a:solidFill>
              </a:rPr>
              <a:t> </a:t>
            </a:r>
            <a:r>
              <a:rPr lang="en-GB" sz="2400" dirty="0" err="1" smtClean="0">
                <a:solidFill>
                  <a:srgbClr val="595959"/>
                </a:solidFill>
              </a:rPr>
              <a:t>eraelu</a:t>
            </a:r>
            <a:r>
              <a:rPr lang="en-GB" sz="2400" dirty="0" smtClean="0">
                <a:solidFill>
                  <a:srgbClr val="595959"/>
                </a:solidFill>
              </a:rPr>
              <a:t> </a:t>
            </a:r>
            <a:r>
              <a:rPr lang="en-GB" sz="2400" dirty="0" err="1" smtClean="0">
                <a:solidFill>
                  <a:srgbClr val="595959"/>
                </a:solidFill>
              </a:rPr>
              <a:t>vahel</a:t>
            </a:r>
            <a:r>
              <a:rPr lang="en-GB" sz="2400" dirty="0" smtClean="0">
                <a:solidFill>
                  <a:srgbClr val="595959"/>
                </a:solidFill>
              </a:rPr>
              <a:t>.</a:t>
            </a:r>
            <a:endParaRPr lang="en-GB" sz="2400" dirty="0">
              <a:solidFill>
                <a:srgbClr val="595959"/>
              </a:solidFill>
            </a:endParaRPr>
          </a:p>
        </p:txBody>
      </p:sp>
    </p:spTree>
    <p:extLst>
      <p:ext uri="{BB962C8B-B14F-4D97-AF65-F5344CB8AC3E}">
        <p14:creationId xmlns:p14="http://schemas.microsoft.com/office/powerpoint/2010/main" val="3787685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CD7DD4-9814-B595-4452-A810D949DC68}"/>
              </a:ext>
            </a:extLst>
          </p:cNvPr>
          <p:cNvSpPr>
            <a:spLocks noGrp="1"/>
          </p:cNvSpPr>
          <p:nvPr>
            <p:ph type="body" sz="quarter" idx="18"/>
          </p:nvPr>
        </p:nvSpPr>
        <p:spPr/>
        <p:txBody>
          <a:bodyPr>
            <a:normAutofit/>
          </a:bodyPr>
          <a:lstStyle/>
          <a:p>
            <a:pPr marL="0" indent="0" algn="ctr" defTabSz="914400" rtl="0" eaLnBrk="1" latinLnBrk="0" hangingPunct="1">
              <a:lnSpc>
                <a:spcPct val="90000"/>
              </a:lnSpc>
              <a:spcBef>
                <a:spcPts val="1000"/>
              </a:spcBef>
              <a:buFont typeface="Arial" panose="020B0604020202020204" pitchFamily="34" charset="0"/>
              <a:buNone/>
            </a:pPr>
            <a:r>
              <a:rPr lang="en-GB" dirty="0" smtClean="0"/>
              <a:t>project</a:t>
            </a:r>
            <a:r>
              <a:rPr lang="en-GB" b="1" dirty="0" smtClean="0"/>
              <a:t>balance</a:t>
            </a:r>
            <a:r>
              <a:rPr lang="en-GB" dirty="0" smtClean="0"/>
              <a:t>.eu</a:t>
            </a:r>
            <a:endParaRPr lang="en-GB" dirty="0"/>
          </a:p>
        </p:txBody>
      </p:sp>
      <p:sp>
        <p:nvSpPr>
          <p:cNvPr id="22" name="Text Placeholder 21">
            <a:extLst>
              <a:ext uri="{FF2B5EF4-FFF2-40B4-BE49-F238E27FC236}">
                <a16:creationId xmlns:a16="http://schemas.microsoft.com/office/drawing/2014/main" id="{5964C763-79FF-7E69-4B91-ECBFBCB60A93}"/>
              </a:ext>
            </a:extLst>
          </p:cNvPr>
          <p:cNvSpPr>
            <a:spLocks noGrp="1"/>
          </p:cNvSpPr>
          <p:nvPr>
            <p:ph type="body" sz="quarter" idx="20"/>
          </p:nvPr>
        </p:nvSpPr>
        <p:spPr/>
        <p:txBody>
          <a:bodyPr>
            <a:normAutofit fontScale="62500" lnSpcReduction="20000"/>
          </a:bodyPr>
          <a:lstStyle/>
          <a:p>
            <a:r>
              <a:rPr lang="en-GB" dirty="0" err="1"/>
              <a:t>Jätka</a:t>
            </a:r>
            <a:r>
              <a:rPr lang="en-GB" dirty="0"/>
              <a:t> </a:t>
            </a:r>
            <a:r>
              <a:rPr lang="en-GB" dirty="0" smtClean="0"/>
              <a:t>4. </a:t>
            </a:r>
            <a:r>
              <a:rPr lang="en-GB" dirty="0" err="1" smtClean="0"/>
              <a:t>peatükiga</a:t>
            </a:r>
            <a:endParaRPr lang="en-GB" dirty="0"/>
          </a:p>
        </p:txBody>
      </p:sp>
      <p:grpSp>
        <p:nvGrpSpPr>
          <p:cNvPr id="4" name="Graphic 3">
            <a:extLst>
              <a:ext uri="{FF2B5EF4-FFF2-40B4-BE49-F238E27FC236}">
                <a16:creationId xmlns:a16="http://schemas.microsoft.com/office/drawing/2014/main" id="{C4ACF31E-621C-D189-7352-677A3DAF9FE2}"/>
              </a:ext>
            </a:extLst>
          </p:cNvPr>
          <p:cNvGrpSpPr/>
          <p:nvPr/>
        </p:nvGrpSpPr>
        <p:grpSpPr>
          <a:xfrm>
            <a:off x="1832466" y="5096758"/>
            <a:ext cx="280634" cy="280634"/>
            <a:chOff x="1950027" y="2499889"/>
            <a:chExt cx="850463" cy="850463"/>
          </a:xfrm>
        </p:grpSpPr>
        <p:sp>
          <p:nvSpPr>
            <p:cNvPr id="5" name="Freeform 4">
              <a:extLst>
                <a:ext uri="{FF2B5EF4-FFF2-40B4-BE49-F238E27FC236}">
                  <a16:creationId xmlns:a16="http://schemas.microsoft.com/office/drawing/2014/main" id="{D6A72B2A-3513-398F-D187-1001A376518B}"/>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A96C6E1C-2DB5-8145-BB63-B47F526CE2C7}"/>
                </a:ext>
              </a:extLst>
            </p:cNvPr>
            <p:cNvGrpSpPr/>
            <p:nvPr/>
          </p:nvGrpSpPr>
          <p:grpSpPr>
            <a:xfrm>
              <a:off x="2107521" y="2657382"/>
              <a:ext cx="535476" cy="535477"/>
              <a:chOff x="2107521" y="2657382"/>
              <a:chExt cx="535476" cy="535477"/>
            </a:xfrm>
            <a:solidFill>
              <a:srgbClr val="FFFFFF"/>
            </a:solidFill>
          </p:grpSpPr>
          <p:sp>
            <p:nvSpPr>
              <p:cNvPr id="7" name="Freeform 6">
                <a:extLst>
                  <a:ext uri="{FF2B5EF4-FFF2-40B4-BE49-F238E27FC236}">
                    <a16:creationId xmlns:a16="http://schemas.microsoft.com/office/drawing/2014/main" id="{CFF7B232-6FFB-511D-DF3F-D432ADDE3735}"/>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8CAC8350-D9B3-310F-2FED-EFC836A358E1}"/>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DFCEA249-85A8-4DB2-7E52-D21E8D21C4C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D11AB0A-1DD1-E9DD-A79A-557D9302F564}"/>
              </a:ext>
            </a:extLst>
          </p:cNvPr>
          <p:cNvGrpSpPr/>
          <p:nvPr/>
        </p:nvGrpSpPr>
        <p:grpSpPr>
          <a:xfrm>
            <a:off x="2178374" y="5096758"/>
            <a:ext cx="280634" cy="280634"/>
            <a:chOff x="2998302" y="2499889"/>
            <a:chExt cx="850463" cy="850463"/>
          </a:xfrm>
        </p:grpSpPr>
        <p:sp>
          <p:nvSpPr>
            <p:cNvPr id="14" name="Freeform 13">
              <a:extLst>
                <a:ext uri="{FF2B5EF4-FFF2-40B4-BE49-F238E27FC236}">
                  <a16:creationId xmlns:a16="http://schemas.microsoft.com/office/drawing/2014/main" id="{F5E7C90A-422D-53A3-1AA1-0057EDB323BC}"/>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A5D68E6-CA59-4091-1032-BECBA87243D7}"/>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9E7E748B-3D02-DCDE-5903-66FB4B0FDBEC}"/>
              </a:ext>
            </a:extLst>
          </p:cNvPr>
          <p:cNvGrpSpPr/>
          <p:nvPr/>
        </p:nvGrpSpPr>
        <p:grpSpPr>
          <a:xfrm>
            <a:off x="794328" y="5096758"/>
            <a:ext cx="280634" cy="280842"/>
            <a:chOff x="-1196056" y="2499889"/>
            <a:chExt cx="850463" cy="851093"/>
          </a:xfrm>
        </p:grpSpPr>
        <p:sp>
          <p:nvSpPr>
            <p:cNvPr id="17" name="Freeform 16">
              <a:extLst>
                <a:ext uri="{FF2B5EF4-FFF2-40B4-BE49-F238E27FC236}">
                  <a16:creationId xmlns:a16="http://schemas.microsoft.com/office/drawing/2014/main" id="{5B3CA641-B4BE-FE5F-17FD-1095846A3A04}"/>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B6B8298-196F-BB3B-5D86-2FB4BE7BD965}"/>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32F04AD9-2275-8018-F801-356D6D6C1E9C}"/>
              </a:ext>
            </a:extLst>
          </p:cNvPr>
          <p:cNvGrpSpPr/>
          <p:nvPr/>
        </p:nvGrpSpPr>
        <p:grpSpPr>
          <a:xfrm>
            <a:off x="1486351" y="5096758"/>
            <a:ext cx="280634" cy="280634"/>
            <a:chOff x="5339337" y="8702010"/>
            <a:chExt cx="280634" cy="280634"/>
          </a:xfrm>
          <a:solidFill>
            <a:srgbClr val="12B4CB"/>
          </a:solidFill>
        </p:grpSpPr>
        <p:sp>
          <p:nvSpPr>
            <p:cNvPr id="20" name="Freeform 19">
              <a:extLst>
                <a:ext uri="{FF2B5EF4-FFF2-40B4-BE49-F238E27FC236}">
                  <a16:creationId xmlns:a16="http://schemas.microsoft.com/office/drawing/2014/main" id="{DEB8E37F-E738-B6BA-9CBB-A66FB3EC523D}"/>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1" name="Graphic 20" descr="World with solid fill">
              <a:extLst>
                <a:ext uri="{FF2B5EF4-FFF2-40B4-BE49-F238E27FC236}">
                  <a16:creationId xmlns:a16="http://schemas.microsoft.com/office/drawing/2014/main" id="{B0EBD445-681C-9C20-2C93-2CFD48978A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356616" y="8719289"/>
              <a:ext cx="246077" cy="246077"/>
            </a:xfrm>
            <a:prstGeom prst="rect">
              <a:avLst/>
            </a:prstGeom>
          </p:spPr>
        </p:pic>
      </p:grpSp>
      <p:sp>
        <p:nvSpPr>
          <p:cNvPr id="25" name="Text Placeholder 2">
            <a:extLst>
              <a:ext uri="{FF2B5EF4-FFF2-40B4-BE49-F238E27FC236}">
                <a16:creationId xmlns:a16="http://schemas.microsoft.com/office/drawing/2014/main" id="{9561EECB-C60B-D93E-146E-860B91EC07CA}"/>
              </a:ext>
            </a:extLst>
          </p:cNvPr>
          <p:cNvSpPr txBox="1">
            <a:spLocks/>
          </p:cNvSpPr>
          <p:nvPr/>
        </p:nvSpPr>
        <p:spPr>
          <a:xfrm>
            <a:off x="642678" y="4380793"/>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smtClean="0">
                <a:solidFill>
                  <a:srgbClr val="14B4CB"/>
                </a:solidFill>
              </a:rPr>
              <a:t>Balance </a:t>
            </a:r>
            <a:r>
              <a:rPr lang="en-GB" sz="2200" b="1" dirty="0" err="1" smtClean="0">
                <a:solidFill>
                  <a:srgbClr val="14B4CB"/>
                </a:solidFill>
              </a:rPr>
              <a:t>somes</a:t>
            </a:r>
            <a:endParaRPr lang="en-GB" sz="2200" b="1" dirty="0">
              <a:solidFill>
                <a:srgbClr val="14B4CB"/>
              </a:solidFill>
            </a:endParaRPr>
          </a:p>
        </p:txBody>
      </p:sp>
      <p:sp>
        <p:nvSpPr>
          <p:cNvPr id="23" name="Text Placeholder 22">
            <a:extLst>
              <a:ext uri="{FF2B5EF4-FFF2-40B4-BE49-F238E27FC236}">
                <a16:creationId xmlns:a16="http://schemas.microsoft.com/office/drawing/2014/main" id="{7FE3FE42-8BEA-0512-6620-3F5AF12A3A56}"/>
              </a:ext>
            </a:extLst>
          </p:cNvPr>
          <p:cNvSpPr>
            <a:spLocks noGrp="1"/>
          </p:cNvSpPr>
          <p:nvPr>
            <p:ph type="body" sz="quarter" idx="19"/>
          </p:nvPr>
        </p:nvSpPr>
        <p:spPr/>
        <p:txBody>
          <a:bodyPr>
            <a:normAutofit fontScale="77500" lnSpcReduction="20000"/>
          </a:bodyPr>
          <a:lstStyle/>
          <a:p>
            <a:r>
              <a:rPr lang="en-GB" dirty="0" err="1" smtClean="0"/>
              <a:t>Kuidas</a:t>
            </a:r>
            <a:r>
              <a:rPr lang="en-GB" dirty="0" smtClean="0"/>
              <a:t> </a:t>
            </a:r>
            <a:r>
              <a:rPr lang="en-GB" dirty="0" err="1" smtClean="0"/>
              <a:t>toetada</a:t>
            </a:r>
            <a:r>
              <a:rPr lang="en-GB" dirty="0" smtClean="0"/>
              <a:t> </a:t>
            </a:r>
            <a:r>
              <a:rPr lang="en-GB" dirty="0" err="1" smtClean="0"/>
              <a:t>meeskonna</a:t>
            </a:r>
            <a:r>
              <a:rPr lang="en-GB" dirty="0" smtClean="0"/>
              <a:t> </a:t>
            </a:r>
            <a:r>
              <a:rPr lang="en-GB" dirty="0" err="1" smtClean="0"/>
              <a:t>mitmekesisust</a:t>
            </a:r>
            <a:endParaRPr lang="en-GB" dirty="0"/>
          </a:p>
        </p:txBody>
      </p:sp>
    </p:spTree>
    <p:extLst>
      <p:ext uri="{BB962C8B-B14F-4D97-AF65-F5344CB8AC3E}">
        <p14:creationId xmlns:p14="http://schemas.microsoft.com/office/powerpoint/2010/main" val="119193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4200" b="1" dirty="0" err="1" smtClean="0"/>
              <a:t>Sissejuhatus</a:t>
            </a:r>
            <a:endParaRPr lang="en-GB" sz="4200" b="1" dirty="0" smtClean="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A8AFB3-F93E-79DB-FADC-326E932B1150}"/>
              </a:ext>
            </a:extLst>
          </p:cNvPr>
          <p:cNvSpPr>
            <a:spLocks noGrp="1"/>
          </p:cNvSpPr>
          <p:nvPr>
            <p:ph type="body" sz="quarter" idx="18"/>
          </p:nvPr>
        </p:nvSpPr>
        <p:spPr/>
        <p:txBody>
          <a:bodyPr anchor="ctr">
            <a:normAutofit lnSpcReduction="10000"/>
          </a:bodyPr>
          <a:lstStyle/>
          <a:p>
            <a:pPr>
              <a:lnSpc>
                <a:spcPct val="150000"/>
              </a:lnSpc>
            </a:pPr>
            <a:r>
              <a:rPr lang="en-GB" sz="2400" dirty="0" err="1"/>
              <a:t>E</a:t>
            </a:r>
            <a:r>
              <a:rPr lang="en-GB" sz="2400" dirty="0" err="1" smtClean="0"/>
              <a:t>esmärk</a:t>
            </a:r>
            <a:r>
              <a:rPr lang="en-GB" sz="2400" dirty="0" smtClean="0"/>
              <a:t> </a:t>
            </a:r>
            <a:r>
              <a:rPr lang="en-GB" sz="2400" dirty="0"/>
              <a:t>on </a:t>
            </a:r>
            <a:r>
              <a:rPr lang="en-GB" sz="2400" dirty="0" err="1"/>
              <a:t>näidata</a:t>
            </a:r>
            <a:r>
              <a:rPr lang="en-GB" sz="2400" dirty="0"/>
              <a:t>, </a:t>
            </a:r>
            <a:r>
              <a:rPr lang="en-GB" sz="2400" dirty="0" err="1"/>
              <a:t>kui</a:t>
            </a:r>
            <a:r>
              <a:rPr lang="en-GB" sz="2400" dirty="0"/>
              <a:t> </a:t>
            </a:r>
            <a:r>
              <a:rPr lang="en-GB" sz="2400" dirty="0" err="1"/>
              <a:t>oluline</a:t>
            </a:r>
            <a:r>
              <a:rPr lang="en-GB" sz="2400" dirty="0"/>
              <a:t> on </a:t>
            </a:r>
            <a:r>
              <a:rPr lang="en-GB" sz="2400" dirty="0" err="1"/>
              <a:t>säilitada</a:t>
            </a:r>
            <a:r>
              <a:rPr lang="en-GB" sz="2400" dirty="0"/>
              <a:t> </a:t>
            </a:r>
            <a:r>
              <a:rPr lang="en-GB" sz="2400" dirty="0" err="1"/>
              <a:t>digitaalne</a:t>
            </a:r>
            <a:r>
              <a:rPr lang="en-GB" sz="2400" dirty="0"/>
              <a:t> </a:t>
            </a:r>
            <a:r>
              <a:rPr lang="en-GB" sz="2400" dirty="0" err="1" smtClean="0"/>
              <a:t>heaolu</a:t>
            </a:r>
            <a:r>
              <a:rPr lang="en-GB" sz="2400" dirty="0" smtClean="0"/>
              <a:t>, </a:t>
            </a:r>
            <a:r>
              <a:rPr lang="en-GB" sz="2400" dirty="0" err="1"/>
              <a:t>kuidas</a:t>
            </a:r>
            <a:r>
              <a:rPr lang="en-GB" sz="2400" dirty="0"/>
              <a:t> </a:t>
            </a:r>
            <a:r>
              <a:rPr lang="en-GB" sz="2400" dirty="0" err="1"/>
              <a:t>muuta</a:t>
            </a:r>
            <a:r>
              <a:rPr lang="en-GB" sz="2400" dirty="0"/>
              <a:t> </a:t>
            </a:r>
            <a:r>
              <a:rPr lang="en-GB" sz="2400" dirty="0" err="1"/>
              <a:t>ja</a:t>
            </a:r>
            <a:r>
              <a:rPr lang="en-GB" sz="2400" dirty="0"/>
              <a:t> </a:t>
            </a:r>
            <a:r>
              <a:rPr lang="en-GB" sz="2400" dirty="0" err="1"/>
              <a:t>parandada</a:t>
            </a:r>
            <a:r>
              <a:rPr lang="en-GB" sz="2400" dirty="0"/>
              <a:t> </a:t>
            </a:r>
            <a:r>
              <a:rPr lang="en-GB" sz="2400" dirty="0" err="1"/>
              <a:t>oma</a:t>
            </a:r>
            <a:r>
              <a:rPr lang="en-GB" sz="2400" dirty="0"/>
              <a:t> </a:t>
            </a:r>
            <a:r>
              <a:rPr lang="en-GB" sz="2400" dirty="0" err="1"/>
              <a:t>harjumusi</a:t>
            </a:r>
            <a:r>
              <a:rPr lang="en-GB" sz="2400" dirty="0"/>
              <a:t>, et </a:t>
            </a:r>
            <a:r>
              <a:rPr lang="en-GB" sz="2400" dirty="0" err="1"/>
              <a:t>tagada</a:t>
            </a:r>
            <a:r>
              <a:rPr lang="en-GB" sz="2400" dirty="0"/>
              <a:t> </a:t>
            </a:r>
            <a:r>
              <a:rPr lang="en-GB" sz="2400" dirty="0" err="1" smtClean="0"/>
              <a:t>digiteenuste</a:t>
            </a:r>
            <a:r>
              <a:rPr lang="en-GB" sz="2400" dirty="0" smtClean="0"/>
              <a:t> </a:t>
            </a:r>
            <a:r>
              <a:rPr lang="en-GB" sz="2400" dirty="0" err="1"/>
              <a:t>tervislik</a:t>
            </a:r>
            <a:r>
              <a:rPr lang="en-GB" sz="2400" dirty="0"/>
              <a:t> </a:t>
            </a:r>
            <a:r>
              <a:rPr lang="en-GB" sz="2400" dirty="0" err="1"/>
              <a:t>kasutamine</a:t>
            </a:r>
            <a:r>
              <a:rPr lang="en-GB" sz="2400" dirty="0"/>
              <a:t>. </a:t>
            </a:r>
            <a:endParaRPr lang="en-GB" sz="2400" dirty="0" smtClean="0"/>
          </a:p>
          <a:p>
            <a:pPr>
              <a:lnSpc>
                <a:spcPct val="150000"/>
              </a:lnSpc>
            </a:pPr>
            <a:r>
              <a:rPr lang="en-GB" sz="2400" dirty="0" err="1" smtClean="0"/>
              <a:t>Selles</a:t>
            </a:r>
            <a:r>
              <a:rPr lang="en-GB" sz="2400" dirty="0" smtClean="0"/>
              <a:t> </a:t>
            </a:r>
            <a:r>
              <a:rPr lang="en-GB" sz="2400" dirty="0" err="1" smtClean="0"/>
              <a:t>peatükis</a:t>
            </a:r>
            <a:r>
              <a:rPr lang="en-GB" sz="2400" dirty="0" smtClean="0"/>
              <a:t> </a:t>
            </a:r>
            <a:r>
              <a:rPr lang="en-GB" sz="2400" dirty="0" err="1" smtClean="0"/>
              <a:t>õpime</a:t>
            </a:r>
            <a:r>
              <a:rPr lang="en-GB" sz="2400" dirty="0" smtClean="0"/>
              <a:t>:</a:t>
            </a:r>
          </a:p>
          <a:p>
            <a:pPr marL="342900" indent="-342900">
              <a:lnSpc>
                <a:spcPct val="150000"/>
              </a:lnSpc>
              <a:buFont typeface="Arial" panose="020B0604020202020204" pitchFamily="34" charset="0"/>
              <a:buChar char="•"/>
            </a:pPr>
            <a:r>
              <a:rPr lang="en-GB" sz="2400" dirty="0" err="1" smtClean="0"/>
              <a:t>mis</a:t>
            </a:r>
            <a:r>
              <a:rPr lang="en-GB" sz="2400" dirty="0" smtClean="0"/>
              <a:t> </a:t>
            </a:r>
            <a:r>
              <a:rPr lang="en-GB" sz="2400" dirty="0"/>
              <a:t>on </a:t>
            </a:r>
            <a:r>
              <a:rPr lang="en-GB" sz="2400" dirty="0" err="1" smtClean="0"/>
              <a:t>digiheaolu</a:t>
            </a:r>
            <a:r>
              <a:rPr lang="en-GB" sz="2400" dirty="0"/>
              <a:t>, </a:t>
            </a:r>
            <a:endParaRPr lang="en-GB" sz="2400" dirty="0" smtClean="0"/>
          </a:p>
          <a:p>
            <a:pPr marL="342900" indent="-342900">
              <a:lnSpc>
                <a:spcPct val="150000"/>
              </a:lnSpc>
              <a:buFont typeface="Arial" panose="020B0604020202020204" pitchFamily="34" charset="0"/>
              <a:buChar char="•"/>
            </a:pPr>
            <a:r>
              <a:rPr lang="en-GB" sz="2400" dirty="0" err="1" smtClean="0"/>
              <a:t>kuidas</a:t>
            </a:r>
            <a:r>
              <a:rPr lang="en-GB" sz="2400" dirty="0" smtClean="0"/>
              <a:t> </a:t>
            </a:r>
            <a:r>
              <a:rPr lang="en-GB" sz="2400" dirty="0"/>
              <a:t>see </a:t>
            </a:r>
            <a:r>
              <a:rPr lang="en-GB" sz="2400" dirty="0" err="1"/>
              <a:t>võib</a:t>
            </a:r>
            <a:r>
              <a:rPr lang="en-GB" sz="2400" dirty="0"/>
              <a:t> </a:t>
            </a:r>
            <a:r>
              <a:rPr lang="en-GB" sz="2400" dirty="0" err="1"/>
              <a:t>meie</a:t>
            </a:r>
            <a:r>
              <a:rPr lang="en-GB" sz="2400" dirty="0"/>
              <a:t> </a:t>
            </a:r>
            <a:r>
              <a:rPr lang="en-GB" sz="2400" dirty="0" err="1"/>
              <a:t>elu</a:t>
            </a:r>
            <a:r>
              <a:rPr lang="en-GB" sz="2400" dirty="0"/>
              <a:t> </a:t>
            </a:r>
            <a:r>
              <a:rPr lang="en-GB" sz="2400" dirty="0" err="1"/>
              <a:t>parandada</a:t>
            </a:r>
            <a:r>
              <a:rPr lang="en-GB" sz="2400" dirty="0"/>
              <a:t> </a:t>
            </a:r>
            <a:r>
              <a:rPr lang="en-GB" sz="2400" dirty="0" err="1"/>
              <a:t>ja</a:t>
            </a:r>
            <a:r>
              <a:rPr lang="en-GB" sz="2400" dirty="0"/>
              <a:t> </a:t>
            </a:r>
            <a:endParaRPr lang="en-GB" sz="2400" dirty="0" smtClean="0"/>
          </a:p>
          <a:p>
            <a:pPr marL="342900" indent="-342900">
              <a:lnSpc>
                <a:spcPct val="150000"/>
              </a:lnSpc>
              <a:buFont typeface="Arial" panose="020B0604020202020204" pitchFamily="34" charset="0"/>
              <a:buChar char="•"/>
            </a:pPr>
            <a:r>
              <a:rPr lang="en-GB" sz="2400" dirty="0" err="1" smtClean="0"/>
              <a:t>kuidas</a:t>
            </a:r>
            <a:r>
              <a:rPr lang="en-GB" sz="2400" dirty="0" smtClean="0"/>
              <a:t> </a:t>
            </a:r>
            <a:r>
              <a:rPr lang="en-GB" sz="2400" dirty="0" err="1"/>
              <a:t>kavandada</a:t>
            </a:r>
            <a:r>
              <a:rPr lang="en-GB" sz="2400" dirty="0"/>
              <a:t> </a:t>
            </a:r>
            <a:r>
              <a:rPr lang="en-GB" sz="2400" dirty="0" err="1"/>
              <a:t>digitaalse</a:t>
            </a:r>
            <a:r>
              <a:rPr lang="en-GB" sz="2400" dirty="0"/>
              <a:t> </a:t>
            </a:r>
            <a:r>
              <a:rPr lang="en-GB" sz="2400" dirty="0" err="1"/>
              <a:t>heaolu</a:t>
            </a:r>
            <a:r>
              <a:rPr lang="en-GB" sz="2400" dirty="0"/>
              <a:t> kava.</a:t>
            </a:r>
          </a:p>
        </p:txBody>
      </p:sp>
      <p:sp>
        <p:nvSpPr>
          <p:cNvPr id="3" name="Text Placeholder 2">
            <a:extLst>
              <a:ext uri="{FF2B5EF4-FFF2-40B4-BE49-F238E27FC236}">
                <a16:creationId xmlns:a16="http://schemas.microsoft.com/office/drawing/2014/main" id="{63E631A9-635C-F93D-559D-41173204AD8C}"/>
              </a:ext>
            </a:extLst>
          </p:cNvPr>
          <p:cNvSpPr>
            <a:spLocks noGrp="1"/>
          </p:cNvSpPr>
          <p:nvPr>
            <p:ph type="body" sz="quarter" idx="16"/>
          </p:nvPr>
        </p:nvSpPr>
        <p:spPr>
          <a:xfrm>
            <a:off x="0" y="412137"/>
            <a:ext cx="10834985" cy="580518"/>
          </a:xfrm>
        </p:spPr>
        <p:txBody>
          <a:bodyPr>
            <a:normAutofit fontScale="85000" lnSpcReduction="20000"/>
          </a:bodyPr>
          <a:lstStyle/>
          <a:p>
            <a:r>
              <a:rPr lang="en-GB" dirty="0">
                <a:solidFill>
                  <a:srgbClr val="14B4CB"/>
                </a:solidFill>
              </a:rPr>
              <a:t>         </a:t>
            </a:r>
            <a:r>
              <a:rPr lang="en-GB" sz="5200" dirty="0" err="1">
                <a:solidFill>
                  <a:srgbClr val="14B4CB"/>
                </a:solidFill>
              </a:rPr>
              <a:t>M</a:t>
            </a:r>
            <a:r>
              <a:rPr lang="en-GB" sz="5200" dirty="0" err="1" smtClean="0">
                <a:solidFill>
                  <a:srgbClr val="14B4CB"/>
                </a:solidFill>
              </a:rPr>
              <a:t>illest</a:t>
            </a:r>
            <a:r>
              <a:rPr lang="en-GB" sz="5200" dirty="0" smtClean="0">
                <a:solidFill>
                  <a:srgbClr val="14B4CB"/>
                </a:solidFill>
              </a:rPr>
              <a:t> </a:t>
            </a:r>
            <a:r>
              <a:rPr lang="en-GB" sz="5200" dirty="0" err="1" smtClean="0">
                <a:solidFill>
                  <a:srgbClr val="14B4CB"/>
                </a:solidFill>
              </a:rPr>
              <a:t>tuleb</a:t>
            </a:r>
            <a:r>
              <a:rPr lang="en-GB" sz="5200" dirty="0" smtClean="0">
                <a:solidFill>
                  <a:srgbClr val="14B4CB"/>
                </a:solidFill>
              </a:rPr>
              <a:t> </a:t>
            </a:r>
            <a:r>
              <a:rPr lang="en-GB" sz="5200" dirty="0" err="1" smtClean="0">
                <a:solidFill>
                  <a:srgbClr val="14B4CB"/>
                </a:solidFill>
              </a:rPr>
              <a:t>juttu</a:t>
            </a:r>
            <a:r>
              <a:rPr lang="en-GB" sz="5200" dirty="0" smtClean="0">
                <a:solidFill>
                  <a:srgbClr val="14B4CB"/>
                </a:solidFill>
              </a:rPr>
              <a:t>?</a:t>
            </a:r>
            <a:endParaRPr lang="en-GB" sz="5200" dirty="0">
              <a:solidFill>
                <a:srgbClr val="14B4CB"/>
              </a:solidFill>
            </a:endParaRPr>
          </a:p>
          <a:p>
            <a:endParaRPr lang="en-GB" dirty="0"/>
          </a:p>
        </p:txBody>
      </p:sp>
    </p:spTree>
    <p:extLst>
      <p:ext uri="{BB962C8B-B14F-4D97-AF65-F5344CB8AC3E}">
        <p14:creationId xmlns:p14="http://schemas.microsoft.com/office/powerpoint/2010/main" val="212805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err="1" smtClean="0"/>
              <a:t>Digiheaolu</a:t>
            </a:r>
            <a:endParaRPr lang="en-GB" sz="36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1416459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F23C4-16ED-C3C9-C030-C90EC1F93C62}"/>
              </a:ext>
            </a:extLst>
          </p:cNvPr>
          <p:cNvSpPr>
            <a:spLocks noGrp="1"/>
          </p:cNvSpPr>
          <p:nvPr>
            <p:ph type="body" sz="quarter" idx="13"/>
          </p:nvPr>
        </p:nvSpPr>
        <p:spPr>
          <a:xfrm>
            <a:off x="3751653" y="720651"/>
            <a:ext cx="4496608" cy="4931620"/>
          </a:xfrm>
        </p:spPr>
        <p:txBody>
          <a:bodyPr>
            <a:normAutofit lnSpcReduction="10000"/>
          </a:bodyPr>
          <a:lstStyle/>
          <a:p>
            <a:r>
              <a:rPr lang="en-GB" sz="2400" dirty="0"/>
              <a:t/>
            </a:r>
            <a:br>
              <a:rPr lang="en-GB" sz="2400" dirty="0"/>
            </a:br>
            <a:endParaRPr lang="en-GB" sz="2400" dirty="0"/>
          </a:p>
          <a:p>
            <a:r>
              <a:rPr lang="en-GB" sz="2400" dirty="0" err="1" smtClean="0"/>
              <a:t>eluviis</a:t>
            </a:r>
            <a:r>
              <a:rPr lang="en-GB" sz="2400" dirty="0"/>
              <a:t>, </a:t>
            </a:r>
            <a:r>
              <a:rPr lang="en-GB" sz="2400" dirty="0" err="1"/>
              <a:t>kui</a:t>
            </a:r>
            <a:r>
              <a:rPr lang="en-GB" sz="2400" dirty="0"/>
              <a:t> </a:t>
            </a:r>
            <a:r>
              <a:rPr lang="en-GB" sz="2400" dirty="0" err="1"/>
              <a:t>tehnoloogia</a:t>
            </a:r>
            <a:r>
              <a:rPr lang="en-GB" sz="2400" dirty="0"/>
              <a:t> </a:t>
            </a:r>
            <a:r>
              <a:rPr lang="en-GB" sz="2400" dirty="0" err="1"/>
              <a:t>kasutamisel</a:t>
            </a:r>
            <a:r>
              <a:rPr lang="en-GB" sz="2400" dirty="0"/>
              <a:t> </a:t>
            </a:r>
            <a:r>
              <a:rPr lang="en-GB" sz="2400" dirty="0" err="1"/>
              <a:t>inimene</a:t>
            </a:r>
            <a:r>
              <a:rPr lang="en-GB" sz="2400" dirty="0"/>
              <a:t> </a:t>
            </a:r>
            <a:r>
              <a:rPr lang="en-GB" sz="2400" dirty="0" err="1"/>
              <a:t>mõtleb</a:t>
            </a:r>
            <a:r>
              <a:rPr lang="en-GB" sz="2400" dirty="0"/>
              <a:t> </a:t>
            </a:r>
            <a:r>
              <a:rPr lang="en-GB" sz="2400" dirty="0" err="1"/>
              <a:t>ka</a:t>
            </a:r>
            <a:r>
              <a:rPr lang="en-GB" sz="2400" dirty="0"/>
              <a:t> </a:t>
            </a:r>
            <a:r>
              <a:rPr lang="en-GB" sz="2400" dirty="0" err="1"/>
              <a:t>enda</a:t>
            </a:r>
            <a:r>
              <a:rPr lang="en-GB" sz="2400" dirty="0"/>
              <a:t> </a:t>
            </a:r>
            <a:r>
              <a:rPr lang="en-GB" sz="2400" dirty="0" err="1"/>
              <a:t>tervise</a:t>
            </a:r>
            <a:r>
              <a:rPr lang="en-GB" sz="2400" dirty="0"/>
              <a:t> </a:t>
            </a:r>
            <a:r>
              <a:rPr lang="en-GB" sz="2400" dirty="0" err="1"/>
              <a:t>ja</a:t>
            </a:r>
            <a:r>
              <a:rPr lang="en-GB" sz="2400" dirty="0"/>
              <a:t> </a:t>
            </a:r>
            <a:r>
              <a:rPr lang="en-GB" sz="2400" dirty="0" err="1"/>
              <a:t>heaolu</a:t>
            </a:r>
            <a:r>
              <a:rPr lang="en-GB" sz="2400" dirty="0"/>
              <a:t> </a:t>
            </a:r>
            <a:r>
              <a:rPr lang="en-GB" sz="2400" dirty="0" err="1" smtClean="0"/>
              <a:t>peale</a:t>
            </a:r>
            <a:r>
              <a:rPr lang="en-GB" sz="2400" dirty="0" smtClean="0"/>
              <a:t>, et </a:t>
            </a:r>
            <a:r>
              <a:rPr lang="en-GB" sz="2400" dirty="0" err="1"/>
              <a:t>keha</a:t>
            </a:r>
            <a:r>
              <a:rPr lang="en-GB" sz="2400" dirty="0"/>
              <a:t>, </a:t>
            </a:r>
            <a:r>
              <a:rPr lang="en-GB" sz="2400" dirty="0" err="1"/>
              <a:t>meel</a:t>
            </a:r>
            <a:r>
              <a:rPr lang="en-GB" sz="2400" dirty="0"/>
              <a:t> </a:t>
            </a:r>
            <a:r>
              <a:rPr lang="en-GB" sz="2400" dirty="0" err="1"/>
              <a:t>ja</a:t>
            </a:r>
            <a:r>
              <a:rPr lang="en-GB" sz="2400" dirty="0"/>
              <a:t> </a:t>
            </a:r>
            <a:r>
              <a:rPr lang="en-GB" sz="2400" dirty="0" err="1"/>
              <a:t>vaim</a:t>
            </a:r>
            <a:r>
              <a:rPr lang="en-GB" sz="2400" dirty="0"/>
              <a:t> </a:t>
            </a:r>
            <a:r>
              <a:rPr lang="en-GB" sz="2400" dirty="0" err="1"/>
              <a:t>oleksid</a:t>
            </a:r>
            <a:r>
              <a:rPr lang="en-GB" sz="2400" dirty="0"/>
              <a:t> </a:t>
            </a:r>
            <a:r>
              <a:rPr lang="en-GB" sz="2400" dirty="0" err="1"/>
              <a:t>parimas</a:t>
            </a:r>
            <a:r>
              <a:rPr lang="en-GB" sz="2400" dirty="0"/>
              <a:t> </a:t>
            </a:r>
            <a:r>
              <a:rPr lang="en-GB" sz="2400" dirty="0" err="1" smtClean="0"/>
              <a:t>ühenduses</a:t>
            </a:r>
            <a:r>
              <a:rPr lang="en-GB" sz="2400" dirty="0" smtClean="0"/>
              <a:t> </a:t>
            </a:r>
            <a:r>
              <a:rPr lang="en-GB" sz="2400" dirty="0" err="1" smtClean="0"/>
              <a:t>elamaks</a:t>
            </a:r>
            <a:r>
              <a:rPr lang="en-GB" sz="2400" dirty="0" smtClean="0"/>
              <a:t> </a:t>
            </a:r>
            <a:r>
              <a:rPr lang="en-GB" sz="2400" dirty="0" err="1"/>
              <a:t>võimalikult</a:t>
            </a:r>
            <a:r>
              <a:rPr lang="en-GB" sz="2400" dirty="0"/>
              <a:t> </a:t>
            </a:r>
            <a:r>
              <a:rPr lang="en-GB" sz="2400" dirty="0" err="1"/>
              <a:t>hästi</a:t>
            </a:r>
            <a:r>
              <a:rPr lang="en-GB" sz="2400" dirty="0"/>
              <a:t> </a:t>
            </a:r>
            <a:r>
              <a:rPr lang="en-GB" sz="2400" dirty="0" err="1"/>
              <a:t>inim</a:t>
            </a:r>
            <a:r>
              <a:rPr lang="en-GB" sz="2400" dirty="0"/>
              <a:t>-, </a:t>
            </a:r>
            <a:r>
              <a:rPr lang="en-GB" sz="2400" dirty="0" err="1"/>
              <a:t>loodus</a:t>
            </a:r>
            <a:r>
              <a:rPr lang="en-GB" sz="2400" dirty="0"/>
              <a:t>- </a:t>
            </a:r>
            <a:r>
              <a:rPr lang="en-GB" sz="2400" dirty="0" err="1"/>
              <a:t>ja</a:t>
            </a:r>
            <a:r>
              <a:rPr lang="en-GB" sz="2400" dirty="0"/>
              <a:t> </a:t>
            </a:r>
            <a:r>
              <a:rPr lang="en-GB" sz="2400" dirty="0" err="1" smtClean="0"/>
              <a:t>digikogukonnas</a:t>
            </a:r>
            <a:r>
              <a:rPr lang="en-GB" sz="2400" dirty="0" smtClean="0"/>
              <a:t>.</a:t>
            </a:r>
            <a:endParaRPr lang="en-GB" sz="2400" dirty="0"/>
          </a:p>
          <a:p>
            <a:pPr>
              <a:lnSpc>
                <a:spcPct val="140000"/>
              </a:lnSpc>
            </a:pPr>
            <a:r>
              <a:rPr lang="en-GB" sz="2200" dirty="0" err="1" smtClean="0">
                <a:latin typeface="Helvetica" pitchFamily="2" charset="0"/>
              </a:rPr>
              <a:t>Ideaalis</a:t>
            </a:r>
            <a:r>
              <a:rPr lang="en-GB" sz="2200" dirty="0" smtClean="0">
                <a:latin typeface="Helvetica" pitchFamily="2" charset="0"/>
              </a:rPr>
              <a:t> </a:t>
            </a:r>
            <a:r>
              <a:rPr lang="en-GB" sz="2200" dirty="0">
                <a:latin typeface="Helvetica" pitchFamily="2" charset="0"/>
              </a:rPr>
              <a:t>on see </a:t>
            </a:r>
            <a:r>
              <a:rPr lang="en-GB" sz="2200" dirty="0" err="1">
                <a:latin typeface="Helvetica" pitchFamily="2" charset="0"/>
              </a:rPr>
              <a:t>optimaalne</a:t>
            </a:r>
            <a:r>
              <a:rPr lang="en-GB" sz="2200" dirty="0">
                <a:latin typeface="Helvetica" pitchFamily="2" charset="0"/>
              </a:rPr>
              <a:t> </a:t>
            </a:r>
            <a:r>
              <a:rPr lang="en-GB" sz="2200" dirty="0" err="1" smtClean="0">
                <a:latin typeface="Helvetica" pitchFamily="2" charset="0"/>
              </a:rPr>
              <a:t>tervise</a:t>
            </a:r>
            <a:r>
              <a:rPr lang="en-GB" sz="2200" dirty="0" smtClean="0">
                <a:latin typeface="Helvetica" pitchFamily="2" charset="0"/>
              </a:rPr>
              <a:t> </a:t>
            </a:r>
            <a:r>
              <a:rPr lang="en-GB" sz="2200" dirty="0" err="1">
                <a:latin typeface="Helvetica" pitchFamily="2" charset="0"/>
              </a:rPr>
              <a:t>ja</a:t>
            </a:r>
            <a:r>
              <a:rPr lang="en-GB" sz="2200" dirty="0">
                <a:latin typeface="Helvetica" pitchFamily="2" charset="0"/>
              </a:rPr>
              <a:t> </a:t>
            </a:r>
            <a:r>
              <a:rPr lang="en-GB" sz="2200" dirty="0" err="1">
                <a:latin typeface="Helvetica" pitchFamily="2" charset="0"/>
              </a:rPr>
              <a:t>heaolu</a:t>
            </a:r>
            <a:r>
              <a:rPr lang="en-GB" sz="2200" dirty="0">
                <a:latin typeface="Helvetica" pitchFamily="2" charset="0"/>
              </a:rPr>
              <a:t> </a:t>
            </a:r>
            <a:r>
              <a:rPr lang="en-GB" sz="2200" dirty="0" err="1">
                <a:latin typeface="Helvetica" pitchFamily="2" charset="0"/>
              </a:rPr>
              <a:t>seisund</a:t>
            </a:r>
            <a:r>
              <a:rPr lang="en-GB" sz="2200" dirty="0">
                <a:latin typeface="Helvetica" pitchFamily="2" charset="0"/>
              </a:rPr>
              <a:t>, </a:t>
            </a:r>
            <a:r>
              <a:rPr lang="en-GB" sz="2200" dirty="0" err="1">
                <a:latin typeface="Helvetica" pitchFamily="2" charset="0"/>
              </a:rPr>
              <a:t>mida</a:t>
            </a:r>
            <a:r>
              <a:rPr lang="en-GB" sz="2200" dirty="0">
                <a:latin typeface="Helvetica" pitchFamily="2" charset="0"/>
              </a:rPr>
              <a:t> </a:t>
            </a:r>
            <a:r>
              <a:rPr lang="en-GB" sz="2200" dirty="0" err="1">
                <a:latin typeface="Helvetica" pitchFamily="2" charset="0"/>
              </a:rPr>
              <a:t>iga</a:t>
            </a:r>
            <a:r>
              <a:rPr lang="en-GB" sz="2200" dirty="0">
                <a:latin typeface="Helvetica" pitchFamily="2" charset="0"/>
              </a:rPr>
              <a:t> </a:t>
            </a:r>
            <a:r>
              <a:rPr lang="en-GB" sz="2200" dirty="0" err="1">
                <a:latin typeface="Helvetica" pitchFamily="2" charset="0"/>
              </a:rPr>
              <a:t>tehnoloogiat</a:t>
            </a:r>
            <a:r>
              <a:rPr lang="en-GB" sz="2200" dirty="0">
                <a:latin typeface="Helvetica" pitchFamily="2" charset="0"/>
              </a:rPr>
              <a:t> </a:t>
            </a:r>
            <a:r>
              <a:rPr lang="en-GB" sz="2200" dirty="0" err="1">
                <a:latin typeface="Helvetica" pitchFamily="2" charset="0"/>
              </a:rPr>
              <a:t>kasutav</a:t>
            </a:r>
            <a:r>
              <a:rPr lang="en-GB" sz="2200" dirty="0">
                <a:latin typeface="Helvetica" pitchFamily="2" charset="0"/>
              </a:rPr>
              <a:t> </a:t>
            </a:r>
            <a:r>
              <a:rPr lang="en-GB" sz="2200" dirty="0" err="1">
                <a:latin typeface="Helvetica" pitchFamily="2" charset="0"/>
              </a:rPr>
              <a:t>inimene</a:t>
            </a:r>
            <a:r>
              <a:rPr lang="en-GB" sz="2200" dirty="0">
                <a:latin typeface="Helvetica" pitchFamily="2" charset="0"/>
              </a:rPr>
              <a:t> on </a:t>
            </a:r>
            <a:r>
              <a:rPr lang="en-GB" sz="2200" dirty="0" err="1">
                <a:latin typeface="Helvetica" pitchFamily="2" charset="0"/>
              </a:rPr>
              <a:t>võimeline</a:t>
            </a:r>
            <a:r>
              <a:rPr lang="en-GB" sz="2200" dirty="0">
                <a:latin typeface="Helvetica" pitchFamily="2" charset="0"/>
              </a:rPr>
              <a:t> </a:t>
            </a:r>
            <a:r>
              <a:rPr lang="en-GB" sz="2200" dirty="0" err="1">
                <a:latin typeface="Helvetica" pitchFamily="2" charset="0"/>
              </a:rPr>
              <a:t>saavutama</a:t>
            </a:r>
            <a:r>
              <a:rPr lang="en-GB" sz="2200" dirty="0" smtClean="0">
                <a:latin typeface="Helvetica" pitchFamily="2" charset="0"/>
              </a:rPr>
              <a:t>. </a:t>
            </a:r>
            <a:endParaRPr lang="en-GB" sz="2200" dirty="0">
              <a:effectLst/>
              <a:latin typeface="Helvetica" pitchFamily="2" charset="0"/>
            </a:endParaRPr>
          </a:p>
        </p:txBody>
      </p:sp>
      <p:sp>
        <p:nvSpPr>
          <p:cNvPr id="8" name="Freeform 7">
            <a:extLst>
              <a:ext uri="{FF2B5EF4-FFF2-40B4-BE49-F238E27FC236}">
                <a16:creationId xmlns:a16="http://schemas.microsoft.com/office/drawing/2014/main" id="{25C26B22-458D-7AC8-5366-DDF981CF70D4}"/>
              </a:ext>
            </a:extLst>
          </p:cNvPr>
          <p:cNvSpPr/>
          <p:nvPr/>
        </p:nvSpPr>
        <p:spPr>
          <a:xfrm>
            <a:off x="1757456" y="2633623"/>
            <a:ext cx="1843087" cy="133422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4485" cap="flat">
            <a:solidFill>
              <a:srgbClr val="8A4199"/>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FA8CB4D-65DB-8243-8FB7-045C1ECCF506}"/>
              </a:ext>
            </a:extLst>
          </p:cNvPr>
          <p:cNvSpPr txBox="1"/>
          <p:nvPr/>
        </p:nvSpPr>
        <p:spPr>
          <a:xfrm>
            <a:off x="486137" y="428263"/>
            <a:ext cx="2927404" cy="584775"/>
          </a:xfrm>
          <a:prstGeom prst="rect">
            <a:avLst/>
          </a:prstGeom>
          <a:noFill/>
        </p:spPr>
        <p:txBody>
          <a:bodyPr wrap="none" rtlCol="0">
            <a:spAutoFit/>
          </a:bodyPr>
          <a:lstStyle/>
          <a:p>
            <a:r>
              <a:rPr lang="en-ES" sz="3200" b="1" dirty="0" smtClean="0">
                <a:solidFill>
                  <a:srgbClr val="8A4199"/>
                </a:solidFill>
              </a:rPr>
              <a:t>Digi</a:t>
            </a:r>
            <a:r>
              <a:rPr lang="en-GB" sz="3200" b="1" dirty="0" err="1" smtClean="0">
                <a:solidFill>
                  <a:srgbClr val="8A4199"/>
                </a:solidFill>
              </a:rPr>
              <a:t>heaolu</a:t>
            </a:r>
            <a:r>
              <a:rPr lang="en-GB" sz="3200" b="1" dirty="0" smtClean="0">
                <a:solidFill>
                  <a:srgbClr val="8A4199"/>
                </a:solidFill>
              </a:rPr>
              <a:t> on</a:t>
            </a:r>
            <a:r>
              <a:rPr lang="en-ES" sz="3200" b="1" dirty="0" smtClean="0">
                <a:solidFill>
                  <a:srgbClr val="8A4199"/>
                </a:solidFill>
              </a:rPr>
              <a:t>… </a:t>
            </a:r>
            <a:endParaRPr lang="en-ES" sz="3200" b="1" dirty="0">
              <a:solidFill>
                <a:srgbClr val="8A4199"/>
              </a:solidFill>
            </a:endParaRPr>
          </a:p>
        </p:txBody>
      </p:sp>
      <p:sp>
        <p:nvSpPr>
          <p:cNvPr id="6" name="TextBox 5">
            <a:extLst>
              <a:ext uri="{FF2B5EF4-FFF2-40B4-BE49-F238E27FC236}">
                <a16:creationId xmlns:a16="http://schemas.microsoft.com/office/drawing/2014/main" id="{2AA71D26-504A-E84D-86B6-6039B18A1A49}"/>
              </a:ext>
            </a:extLst>
          </p:cNvPr>
          <p:cNvSpPr txBox="1"/>
          <p:nvPr/>
        </p:nvSpPr>
        <p:spPr>
          <a:xfrm>
            <a:off x="7939126" y="5491817"/>
            <a:ext cx="3831305" cy="523220"/>
          </a:xfrm>
          <a:prstGeom prst="rect">
            <a:avLst/>
          </a:prstGeom>
          <a:noFill/>
        </p:spPr>
        <p:txBody>
          <a:bodyPr wrap="none" rtlCol="0">
            <a:spAutoFit/>
          </a:bodyPr>
          <a:lstStyle/>
          <a:p>
            <a:r>
              <a:rPr lang="en-GB" sz="2800" i="1" dirty="0">
                <a:solidFill>
                  <a:srgbClr val="8A4199"/>
                </a:solidFill>
              </a:rPr>
              <a:t>Royal, et al., 2017, </a:t>
            </a:r>
            <a:r>
              <a:rPr lang="en-GB" sz="2800" i="1" dirty="0" err="1" smtClean="0">
                <a:solidFill>
                  <a:srgbClr val="8A4199"/>
                </a:solidFill>
              </a:rPr>
              <a:t>lk</a:t>
            </a:r>
            <a:r>
              <a:rPr lang="en-GB" sz="2800" i="1" dirty="0" smtClean="0">
                <a:solidFill>
                  <a:srgbClr val="8A4199"/>
                </a:solidFill>
              </a:rPr>
              <a:t> 106</a:t>
            </a:r>
            <a:endParaRPr lang="en-ES" sz="2800" i="1" dirty="0">
              <a:solidFill>
                <a:srgbClr val="8A4199"/>
              </a:solidFill>
            </a:endParaRPr>
          </a:p>
        </p:txBody>
      </p:sp>
    </p:spTree>
    <p:extLst>
      <p:ext uri="{BB962C8B-B14F-4D97-AF65-F5344CB8AC3E}">
        <p14:creationId xmlns:p14="http://schemas.microsoft.com/office/powerpoint/2010/main" val="332572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normAutofit/>
          </a:bodyPr>
          <a:lstStyle/>
          <a:p>
            <a:r>
              <a:rPr lang="fi-FI" dirty="0" smtClean="0"/>
              <a:t>Digiheaolu </a:t>
            </a:r>
            <a:r>
              <a:rPr lang="fi-FI" dirty="0"/>
              <a:t>on </a:t>
            </a:r>
            <a:r>
              <a:rPr lang="fi-FI" dirty="0" smtClean="0"/>
              <a:t>võimekus </a:t>
            </a:r>
            <a:r>
              <a:rPr lang="fi-FI" dirty="0"/>
              <a:t>hoolitseda</a:t>
            </a:r>
            <a:endParaRPr lang="en-GB" dirty="0"/>
          </a:p>
          <a:p>
            <a:r>
              <a:rPr lang="en-GB" dirty="0"/>
              <a:t>•	</a:t>
            </a:r>
            <a:r>
              <a:rPr lang="en-GB" dirty="0" err="1" smtClean="0"/>
              <a:t>oma</a:t>
            </a:r>
            <a:r>
              <a:rPr lang="en-GB" dirty="0" smtClean="0"/>
              <a:t> </a:t>
            </a:r>
            <a:r>
              <a:rPr lang="en-GB" dirty="0" err="1" smtClean="0"/>
              <a:t>tervise</a:t>
            </a:r>
            <a:r>
              <a:rPr lang="en-GB" dirty="0" smtClean="0"/>
              <a:t>, </a:t>
            </a:r>
            <a:endParaRPr lang="en-GB" dirty="0"/>
          </a:p>
          <a:p>
            <a:r>
              <a:rPr lang="en-GB" dirty="0"/>
              <a:t>•	</a:t>
            </a:r>
            <a:r>
              <a:rPr lang="en-GB" dirty="0" err="1" smtClean="0"/>
              <a:t>turvalisuse</a:t>
            </a:r>
            <a:r>
              <a:rPr lang="en-GB" dirty="0" smtClean="0"/>
              <a:t>, </a:t>
            </a:r>
            <a:endParaRPr lang="en-GB" dirty="0"/>
          </a:p>
          <a:p>
            <a:r>
              <a:rPr lang="en-GB" dirty="0"/>
              <a:t>•	</a:t>
            </a:r>
            <a:r>
              <a:rPr lang="en-GB" dirty="0" err="1" smtClean="0"/>
              <a:t>suhete</a:t>
            </a:r>
            <a:r>
              <a:rPr lang="en-GB" dirty="0" smtClean="0"/>
              <a:t>, </a:t>
            </a:r>
            <a:endParaRPr lang="en-GB" dirty="0"/>
          </a:p>
          <a:p>
            <a:r>
              <a:rPr lang="en-GB" dirty="0"/>
              <a:t>•	</a:t>
            </a:r>
            <a:r>
              <a:rPr lang="en-GB" dirty="0" err="1" smtClean="0"/>
              <a:t>töö</a:t>
            </a:r>
            <a:r>
              <a:rPr lang="en-GB" dirty="0" smtClean="0"/>
              <a:t> </a:t>
            </a:r>
            <a:r>
              <a:rPr lang="en-GB" dirty="0" err="1" smtClean="0"/>
              <a:t>ja</a:t>
            </a:r>
            <a:r>
              <a:rPr lang="en-GB" dirty="0" smtClean="0"/>
              <a:t> </a:t>
            </a:r>
            <a:r>
              <a:rPr lang="en-GB" dirty="0" err="1" smtClean="0"/>
              <a:t>eraelu</a:t>
            </a:r>
            <a:r>
              <a:rPr lang="en-GB" dirty="0" smtClean="0"/>
              <a:t> </a:t>
            </a:r>
            <a:r>
              <a:rPr lang="en-GB" dirty="0" err="1" smtClean="0"/>
              <a:t>tasakaalu</a:t>
            </a:r>
            <a:r>
              <a:rPr lang="en-GB" dirty="0" smtClean="0"/>
              <a:t> </a:t>
            </a:r>
            <a:r>
              <a:rPr lang="en-GB" dirty="0" err="1" smtClean="0"/>
              <a:t>eest</a:t>
            </a:r>
            <a:endParaRPr lang="en-GB" dirty="0"/>
          </a:p>
          <a:p>
            <a:r>
              <a:rPr lang="en-GB" dirty="0"/>
              <a:t> 	                                    </a:t>
            </a:r>
            <a:r>
              <a:rPr lang="en-GB" dirty="0" smtClean="0"/>
              <a:t>….</a:t>
            </a:r>
            <a:r>
              <a:rPr lang="en-GB" dirty="0" err="1" smtClean="0"/>
              <a:t>digikeskkonnas</a:t>
            </a:r>
            <a:r>
              <a:rPr lang="en-GB" dirty="0" smtClean="0"/>
              <a:t>.</a:t>
            </a:r>
            <a:endParaRPr lang="en-GB" dirty="0"/>
          </a:p>
          <a:p>
            <a:endParaRPr lang="en-US" dirty="0"/>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p:txBody>
          <a:bodyPr/>
          <a:lstStyle/>
          <a:p>
            <a:r>
              <a:rPr lang="en-US" dirty="0" err="1" smtClean="0"/>
              <a:t>Teisisõnu</a:t>
            </a:r>
            <a:endParaRPr lang="en-US" dirty="0"/>
          </a:p>
        </p:txBody>
      </p:sp>
      <p:pic>
        <p:nvPicPr>
          <p:cNvPr id="6" name="Picture Placeholder 5" descr="A person standing in a field with her arms raised&#10;&#10;Description automatically generated">
            <a:extLst>
              <a:ext uri="{FF2B5EF4-FFF2-40B4-BE49-F238E27FC236}">
                <a16:creationId xmlns:a16="http://schemas.microsoft.com/office/drawing/2014/main" id="{D1727BD9-B6BD-EA4C-118A-EDA909FCB086}"/>
              </a:ext>
            </a:extLst>
          </p:cNvPr>
          <p:cNvPicPr>
            <a:picLocks noGrp="1" noChangeAspect="1"/>
          </p:cNvPicPr>
          <p:nvPr>
            <p:ph type="pic" sz="quarter" idx="10"/>
          </p:nvPr>
        </p:nvPicPr>
        <p:blipFill>
          <a:blip r:embed="rId2"/>
          <a:srcRect l="6295" r="6295"/>
          <a:stretch>
            <a:fillRect/>
          </a:stretch>
        </p:blipFill>
        <p:spPr>
          <a:xfrm>
            <a:off x="7061200" y="1347788"/>
            <a:ext cx="5130800" cy="3913187"/>
          </a:xfrm>
        </p:spPr>
      </p:pic>
      <p:sp>
        <p:nvSpPr>
          <p:cNvPr id="2"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0383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2400</TotalTime>
  <Words>2731</Words>
  <Application>Microsoft Office PowerPoint</Application>
  <PresentationFormat>Widescreen</PresentationFormat>
  <Paragraphs>246</Paragraphs>
  <Slides>44</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Arial</vt:lpstr>
      <vt:lpstr>Calibri</vt:lpstr>
      <vt:lpstr>Calibri Light</vt:lpstr>
      <vt:lpstr>Helvetica</vt:lpstr>
      <vt:lpstr>Montserrat</vt:lpstr>
      <vt:lpstr>Montserrat Light</vt:lpstr>
      <vt:lpstr>Open Sans</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Marge Kõrvits</cp:lastModifiedBy>
  <cp:revision>104</cp:revision>
  <dcterms:created xsi:type="dcterms:W3CDTF">2022-08-04T07:13:02Z</dcterms:created>
  <dcterms:modified xsi:type="dcterms:W3CDTF">2023-10-19T15:45:11Z</dcterms:modified>
</cp:coreProperties>
</file>