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341" r:id="rId5"/>
    <p:sldId id="259" r:id="rId6"/>
    <p:sldId id="342" r:id="rId7"/>
    <p:sldId id="260" r:id="rId8"/>
    <p:sldId id="261" r:id="rId9"/>
    <p:sldId id="262" r:id="rId10"/>
    <p:sldId id="263" r:id="rId11"/>
    <p:sldId id="264" r:id="rId12"/>
    <p:sldId id="265" r:id="rId13"/>
    <p:sldId id="343" r:id="rId14"/>
    <p:sldId id="344" r:id="rId15"/>
    <p:sldId id="268" r:id="rId16"/>
    <p:sldId id="345" r:id="rId17"/>
    <p:sldId id="270" r:id="rId18"/>
    <p:sldId id="271" r:id="rId19"/>
    <p:sldId id="272" r:id="rId20"/>
    <p:sldId id="346" r:id="rId21"/>
    <p:sldId id="348" r:id="rId22"/>
    <p:sldId id="349" r:id="rId23"/>
    <p:sldId id="274" r:id="rId24"/>
    <p:sldId id="347" r:id="rId25"/>
    <p:sldId id="279" r:id="rId26"/>
    <p:sldId id="280" r:id="rId27"/>
  </p:sldIdLst>
  <p:sldSz cx="12192000" cy="6858000"/>
  <p:notesSz cx="6858000" cy="9144000"/>
  <p:embeddedFontLst>
    <p:embeddedFont>
      <p:font typeface="Arial Unicode MS" panose="020B0604020202020204" pitchFamily="34" charset="-128"/>
      <p:regular r:id="rId29"/>
    </p:embeddedFont>
    <p:embeddedFont>
      <p:font typeface="Calibri" panose="020F0502020204030204" pitchFamily="34" charset="0"/>
      <p:regular r:id="rId30"/>
      <p:bold r:id="rId31"/>
      <p:italic r:id="rId32"/>
      <p:boldItalic r:id="rId33"/>
    </p:embeddedFont>
    <p:embeddedFont>
      <p:font typeface="Montserrat" panose="020B0604020202020204" charset="0"/>
      <p:regular r:id="rId34"/>
      <p:bold r:id="rId35"/>
      <p:italic r:id="rId36"/>
      <p:boldItalic r:id="rId37"/>
    </p:embeddedFont>
    <p:embeddedFont>
      <p:font typeface="Montserrat Light"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B4CDShZcF8QWva1980+f93mp6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1"/>
        <p:cNvGrpSpPr/>
        <p:nvPr/>
      </p:nvGrpSpPr>
      <p:grpSpPr>
        <a:xfrm>
          <a:off x="0" y="0"/>
          <a:ext cx="0" cy="0"/>
          <a:chOff x="0" y="0"/>
          <a:chExt cx="0" cy="0"/>
        </a:xfrm>
      </p:grpSpPr>
      <p:sp>
        <p:nvSpPr>
          <p:cNvPr id="12" name="Google Shape;12;p33"/>
          <p:cNvSpPr/>
          <p:nvPr/>
        </p:nvSpPr>
        <p:spPr>
          <a:xfrm>
            <a:off x="0" y="6334297"/>
            <a:ext cx="12192000" cy="5237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33"/>
          <p:cNvSpPr/>
          <p:nvPr/>
        </p:nvSpPr>
        <p:spPr>
          <a:xfrm>
            <a:off x="-8050" y="-908165"/>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0">
                <a:srgbClr val="754483"/>
              </a:gs>
              <a:gs pos="9000">
                <a:srgbClr val="754483"/>
              </a:gs>
              <a:gs pos="28000">
                <a:srgbClr val="8A4199"/>
              </a:gs>
              <a:gs pos="52999">
                <a:srgbClr val="8A4199"/>
              </a:gs>
              <a:gs pos="79000">
                <a:srgbClr val="754483"/>
              </a:gs>
              <a:gs pos="100000">
                <a:srgbClr val="754483"/>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33"/>
          <p:cNvGrpSpPr/>
          <p:nvPr/>
        </p:nvGrpSpPr>
        <p:grpSpPr>
          <a:xfrm>
            <a:off x="240633" y="3102390"/>
            <a:ext cx="3148393" cy="998194"/>
            <a:chOff x="2464177" y="4939099"/>
            <a:chExt cx="2638924" cy="836668"/>
          </a:xfrm>
        </p:grpSpPr>
        <p:sp>
          <p:nvSpPr>
            <p:cNvPr id="15" name="Google Shape;15;p33"/>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3"/>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3"/>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3"/>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3"/>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3"/>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3"/>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3"/>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3"/>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 name="Google Shape;24;p33"/>
            <p:cNvGrpSpPr/>
            <p:nvPr/>
          </p:nvGrpSpPr>
          <p:grpSpPr>
            <a:xfrm>
              <a:off x="4243740" y="5657885"/>
              <a:ext cx="823237" cy="104309"/>
              <a:chOff x="4243740" y="5657885"/>
              <a:chExt cx="823237" cy="104309"/>
            </a:xfrm>
          </p:grpSpPr>
          <p:sp>
            <p:nvSpPr>
              <p:cNvPr id="25" name="Google Shape;25;p33"/>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3"/>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3"/>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3"/>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3"/>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3"/>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3"/>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33"/>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33"/>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3"/>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3"/>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33"/>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33"/>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33"/>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33"/>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33"/>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 name="Google Shape;41;p33"/>
          <p:cNvSpPr/>
          <p:nvPr/>
        </p:nvSpPr>
        <p:spPr>
          <a:xfrm>
            <a:off x="4873315" y="145919"/>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33"/>
          <p:cNvPicPr preferRelativeResize="0"/>
          <p:nvPr/>
        </p:nvPicPr>
        <p:blipFill rotWithShape="1">
          <a:blip r:embed="rId2">
            <a:alphaModFix/>
          </a:blip>
          <a:srcRect r="44449"/>
          <a:stretch/>
        </p:blipFill>
        <p:spPr>
          <a:xfrm>
            <a:off x="9700384" y="5884447"/>
            <a:ext cx="2021756" cy="464267"/>
          </a:xfrm>
          <a:prstGeom prst="rect">
            <a:avLst/>
          </a:prstGeom>
          <a:noFill/>
          <a:ln>
            <a:noFill/>
          </a:ln>
        </p:spPr>
      </p:pic>
      <p:cxnSp>
        <p:nvCxnSpPr>
          <p:cNvPr id="43" name="Google Shape;43;p33"/>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44" name="Google Shape;44;p33"/>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45" name="Google Shape;45;p33"/>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body" idx="2"/>
          </p:nvPr>
        </p:nvSpPr>
        <p:spPr>
          <a:xfrm>
            <a:off x="6819185" y="3571222"/>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5400"/>
              <a:buNone/>
              <a:defRPr sz="5400" b="1">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3"/>
          </p:nvPr>
        </p:nvSpPr>
        <p:spPr>
          <a:xfrm>
            <a:off x="6819185" y="2952699"/>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0"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33"/>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arge Photo Slide - Blue">
  <p:cSld name="Large Photo Slide - Blue">
    <p:spTree>
      <p:nvGrpSpPr>
        <p:cNvPr id="1" name="Shape 105"/>
        <p:cNvGrpSpPr/>
        <p:nvPr/>
      </p:nvGrpSpPr>
      <p:grpSpPr>
        <a:xfrm>
          <a:off x="0" y="0"/>
          <a:ext cx="0" cy="0"/>
          <a:chOff x="0" y="0"/>
          <a:chExt cx="0" cy="0"/>
        </a:xfrm>
      </p:grpSpPr>
      <p:sp>
        <p:nvSpPr>
          <p:cNvPr id="106" name="Google Shape;106;p35"/>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5"/>
          <p:cNvSpPr>
            <a:spLocks noGrp="1"/>
          </p:cNvSpPr>
          <p:nvPr>
            <p:ph type="pic" idx="2"/>
          </p:nvPr>
        </p:nvSpPr>
        <p:spPr>
          <a:xfrm>
            <a:off x="0" y="0"/>
            <a:ext cx="12192000" cy="6858000"/>
          </a:xfrm>
          <a:prstGeom prst="rect">
            <a:avLst/>
          </a:prstGeom>
          <a:noFill/>
          <a:ln>
            <a:noFill/>
          </a:ln>
        </p:spPr>
      </p:sp>
      <p:sp>
        <p:nvSpPr>
          <p:cNvPr id="108" name="Google Shape;108;p35"/>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5"/>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5"/>
          <p:cNvSpPr txBox="1">
            <a:spLocks noGrp="1"/>
          </p:cNvSpPr>
          <p:nvPr>
            <p:ph type="body" idx="3"/>
          </p:nvPr>
        </p:nvSpPr>
        <p:spPr>
          <a:xfrm>
            <a:off x="503238" y="1624369"/>
            <a:ext cx="4332233" cy="2506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 Page">
  <p:cSld name="Back Page">
    <p:spTree>
      <p:nvGrpSpPr>
        <p:cNvPr id="1" name="Shape 111"/>
        <p:cNvGrpSpPr/>
        <p:nvPr/>
      </p:nvGrpSpPr>
      <p:grpSpPr>
        <a:xfrm>
          <a:off x="0" y="0"/>
          <a:ext cx="0" cy="0"/>
          <a:chOff x="0" y="0"/>
          <a:chExt cx="0" cy="0"/>
        </a:xfrm>
      </p:grpSpPr>
      <p:sp>
        <p:nvSpPr>
          <p:cNvPr id="112" name="Google Shape;112;p48"/>
          <p:cNvSpPr/>
          <p:nvPr/>
        </p:nvSpPr>
        <p:spPr>
          <a:xfrm>
            <a:off x="0" y="6120882"/>
            <a:ext cx="12192000" cy="7371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8"/>
          <p:cNvSpPr/>
          <p:nvPr/>
        </p:nvSpPr>
        <p:spPr>
          <a:xfrm flipH="1">
            <a:off x="5823197" y="-363432"/>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14" name="Google Shape;114;p48"/>
          <p:cNvGrpSpPr/>
          <p:nvPr/>
        </p:nvGrpSpPr>
        <p:grpSpPr>
          <a:xfrm>
            <a:off x="8805395" y="3468716"/>
            <a:ext cx="3148393" cy="998194"/>
            <a:chOff x="2464177" y="4939099"/>
            <a:chExt cx="2638924" cy="836668"/>
          </a:xfrm>
        </p:grpSpPr>
        <p:sp>
          <p:nvSpPr>
            <p:cNvPr id="115" name="Google Shape;115;p48"/>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48"/>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48"/>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8"/>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8"/>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8"/>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8"/>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8"/>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4" name="Google Shape;124;p48"/>
            <p:cNvGrpSpPr/>
            <p:nvPr/>
          </p:nvGrpSpPr>
          <p:grpSpPr>
            <a:xfrm>
              <a:off x="4243740" y="5657885"/>
              <a:ext cx="823237" cy="104309"/>
              <a:chOff x="4243740" y="5657885"/>
              <a:chExt cx="823237" cy="104309"/>
            </a:xfrm>
          </p:grpSpPr>
          <p:sp>
            <p:nvSpPr>
              <p:cNvPr id="125" name="Google Shape;125;p48"/>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8"/>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8"/>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8"/>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8"/>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8"/>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8"/>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8"/>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48"/>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48"/>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8"/>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8"/>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48"/>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48"/>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48"/>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8"/>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41" name="Google Shape;141;p48"/>
          <p:cNvSpPr/>
          <p:nvPr/>
        </p:nvSpPr>
        <p:spPr>
          <a:xfrm>
            <a:off x="6095999" y="550944"/>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8"/>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8"/>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4" name="Google Shape;144;p48"/>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145" name="Google Shape;145;p48"/>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146" name="Google Shape;146;p48"/>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8"/>
          <p:cNvSpPr txBox="1">
            <a:spLocks noGrp="1"/>
          </p:cNvSpPr>
          <p:nvPr>
            <p:ph type="body" idx="2"/>
          </p:nvPr>
        </p:nvSpPr>
        <p:spPr>
          <a:xfrm>
            <a:off x="642678" y="1620925"/>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2800"/>
              <a:buNone/>
              <a:defRPr sz="28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8"/>
          <p:cNvSpPr txBox="1">
            <a:spLocks noGrp="1"/>
          </p:cNvSpPr>
          <p:nvPr>
            <p:ph type="body" idx="3"/>
          </p:nvPr>
        </p:nvSpPr>
        <p:spPr>
          <a:xfrm>
            <a:off x="642678" y="811349"/>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A4199"/>
              </a:buClr>
              <a:buSzPts val="5000"/>
              <a:buNone/>
              <a:defRPr sz="500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712630" y="1762164"/>
            <a:ext cx="53833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712183" y="495859"/>
            <a:ext cx="538381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37"/>
          <p:cNvPicPr preferRelativeResize="0"/>
          <p:nvPr/>
        </p:nvPicPr>
        <p:blipFill rotWithShape="1">
          <a:blip r:embed="rId2">
            <a:alphaModFix/>
          </a:blip>
          <a:srcRect l="-18315" t="15976" r="29196" b="11083"/>
          <a:stretch/>
        </p:blipFill>
        <p:spPr>
          <a:xfrm>
            <a:off x="3752900" y="1166099"/>
            <a:ext cx="8439100" cy="5375657"/>
          </a:xfrm>
          <a:prstGeom prst="rect">
            <a:avLst/>
          </a:prstGeom>
          <a:noFill/>
          <a:ln>
            <a:noFill/>
          </a:ln>
        </p:spPr>
      </p:pic>
      <p:sp>
        <p:nvSpPr>
          <p:cNvPr id="153" name="Google Shape;153;p37"/>
          <p:cNvSpPr>
            <a:spLocks noGrp="1"/>
          </p:cNvSpPr>
          <p:nvPr>
            <p:ph type="pic" idx="3"/>
          </p:nvPr>
        </p:nvSpPr>
        <p:spPr>
          <a:xfrm>
            <a:off x="7061200" y="1339039"/>
            <a:ext cx="5130800" cy="3913188"/>
          </a:xfrm>
          <a:prstGeom prst="rect">
            <a:avLst/>
          </a:prstGeom>
          <a:solidFill>
            <a:schemeClr val="lt1"/>
          </a:solidFill>
          <a:ln>
            <a:noFill/>
          </a:ln>
        </p:spPr>
      </p:sp>
      <p:cxnSp>
        <p:nvCxnSpPr>
          <p:cNvPr id="154" name="Google Shape;154;p3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55"/>
        <p:cNvGrpSpPr/>
        <p:nvPr/>
      </p:nvGrpSpPr>
      <p:grpSpPr>
        <a:xfrm>
          <a:off x="0" y="0"/>
          <a:ext cx="0" cy="0"/>
          <a:chOff x="0" y="0"/>
          <a:chExt cx="0" cy="0"/>
        </a:xfrm>
      </p:grpSpPr>
      <p:sp>
        <p:nvSpPr>
          <p:cNvPr id="156" name="Google Shape;156;p38"/>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pic>
        <p:nvPicPr>
          <p:cNvPr id="157" name="Google Shape;157;p38" descr="iPhone6_mockup_front_white.png"/>
          <p:cNvPicPr preferRelativeResize="0"/>
          <p:nvPr/>
        </p:nvPicPr>
        <p:blipFill rotWithShape="1">
          <a:blip r:embed="rId2">
            <a:alphaModFix/>
          </a:blip>
          <a:srcRect/>
          <a:stretch/>
        </p:blipFill>
        <p:spPr>
          <a:xfrm>
            <a:off x="8064807" y="280050"/>
            <a:ext cx="3742800" cy="5854425"/>
          </a:xfrm>
          <a:prstGeom prst="rect">
            <a:avLst/>
          </a:prstGeom>
          <a:noFill/>
          <a:ln>
            <a:noFill/>
          </a:ln>
        </p:spPr>
      </p:pic>
      <p:sp>
        <p:nvSpPr>
          <p:cNvPr id="158" name="Google Shape;158;p38"/>
          <p:cNvSpPr>
            <a:spLocks noGrp="1"/>
          </p:cNvSpPr>
          <p:nvPr>
            <p:ph type="pic" idx="2"/>
          </p:nvPr>
        </p:nvSpPr>
        <p:spPr>
          <a:xfrm>
            <a:off x="8800948" y="1208396"/>
            <a:ext cx="2266512" cy="3978298"/>
          </a:xfrm>
          <a:prstGeom prst="rect">
            <a:avLst/>
          </a:prstGeom>
          <a:solidFill>
            <a:schemeClr val="lt1"/>
          </a:solidFill>
          <a:ln>
            <a:noFill/>
          </a:ln>
        </p:spPr>
      </p:sp>
      <p:sp>
        <p:nvSpPr>
          <p:cNvPr id="159" name="Google Shape;159;p38"/>
          <p:cNvSpPr txBox="1">
            <a:spLocks noGrp="1"/>
          </p:cNvSpPr>
          <p:nvPr>
            <p:ph type="body" idx="1"/>
          </p:nvPr>
        </p:nvSpPr>
        <p:spPr>
          <a:xfrm>
            <a:off x="712630" y="1762164"/>
            <a:ext cx="73121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a:spLocks noGrp="1"/>
          </p:cNvSpPr>
          <p:nvPr>
            <p:ph type="body" idx="3"/>
          </p:nvPr>
        </p:nvSpPr>
        <p:spPr>
          <a:xfrm>
            <a:off x="712183" y="495859"/>
            <a:ext cx="731277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1" name="Google Shape;161;p38"/>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162"/>
        <p:cNvGrpSpPr/>
        <p:nvPr/>
      </p:nvGrpSpPr>
      <p:grpSpPr>
        <a:xfrm>
          <a:off x="0" y="0"/>
          <a:ext cx="0" cy="0"/>
          <a:chOff x="0" y="0"/>
          <a:chExt cx="0" cy="0"/>
        </a:xfrm>
      </p:grpSpPr>
      <p:sp>
        <p:nvSpPr>
          <p:cNvPr id="163" name="Google Shape;163;p49"/>
          <p:cNvSpPr/>
          <p:nvPr/>
        </p:nvSpPr>
        <p:spPr>
          <a:xfrm>
            <a:off x="0" y="0"/>
            <a:ext cx="12192000" cy="6858001"/>
          </a:xfrm>
          <a:prstGeom prst="rect">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49"/>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Calibri"/>
                <a:ea typeface="Calibri"/>
                <a:cs typeface="Calibri"/>
                <a:sym typeface="Calibri"/>
              </a:rPr>
              <a:t>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65" name="Google Shape;165;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22 point  -  Main Text Body </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66" name="Google Shape;166;p49"/>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BALANCE </a:t>
            </a:r>
            <a:r>
              <a:rPr lang="en-US" sz="2400" b="0" i="0" u="none" strike="noStrike" cap="none">
                <a:solidFill>
                  <a:schemeClr val="lt1"/>
                </a:solidFill>
                <a:latin typeface="Calibri"/>
                <a:ea typeface="Calibri"/>
                <a:cs typeface="Calibri"/>
                <a:sym typeface="Calibri"/>
              </a:rPr>
              <a:t>PowerPoint is….</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67" name="Google Shape;167;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8" name="Google Shape;168;p49"/>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9" name="Google Shape;169;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70" name="Google Shape;170;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01">
  <p:cSld name="1_Text Slide 01">
    <p:spTree>
      <p:nvGrpSpPr>
        <p:cNvPr id="1" name="Shape 171"/>
        <p:cNvGrpSpPr/>
        <p:nvPr/>
      </p:nvGrpSpPr>
      <p:grpSpPr>
        <a:xfrm>
          <a:off x="0" y="0"/>
          <a:ext cx="0" cy="0"/>
          <a:chOff x="0" y="0"/>
          <a:chExt cx="0" cy="0"/>
        </a:xfrm>
      </p:grpSpPr>
      <p:cxnSp>
        <p:nvCxnSpPr>
          <p:cNvPr id="172" name="Google Shape;172;p50"/>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73" name="Google Shape;173;p50"/>
          <p:cNvSpPr txBox="1">
            <a:spLocks noGrp="1"/>
          </p:cNvSpPr>
          <p:nvPr>
            <p:ph type="body" idx="1"/>
          </p:nvPr>
        </p:nvSpPr>
        <p:spPr>
          <a:xfrm>
            <a:off x="634224" y="1600200"/>
            <a:ext cx="6289090"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0"/>
          <p:cNvSpPr txBox="1">
            <a:spLocks noGrp="1"/>
          </p:cNvSpPr>
          <p:nvPr>
            <p:ph type="body" idx="2"/>
          </p:nvPr>
        </p:nvSpPr>
        <p:spPr>
          <a:xfrm>
            <a:off x="713768" y="421468"/>
            <a:ext cx="6289089"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0"/>
          <p:cNvSpPr>
            <a:spLocks noGrp="1"/>
          </p:cNvSpPr>
          <p:nvPr>
            <p:ph type="pic" idx="3"/>
          </p:nvPr>
        </p:nvSpPr>
        <p:spPr>
          <a:xfrm>
            <a:off x="7158600" y="287233"/>
            <a:ext cx="5033400" cy="5949282"/>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rge Photo Slide - Pruple">
  <p:cSld name="Large Photo Slide - Pruple">
    <p:spTree>
      <p:nvGrpSpPr>
        <p:cNvPr id="1" name="Shape 176"/>
        <p:cNvGrpSpPr/>
        <p:nvPr/>
      </p:nvGrpSpPr>
      <p:grpSpPr>
        <a:xfrm>
          <a:off x="0" y="0"/>
          <a:ext cx="0" cy="0"/>
          <a:chOff x="0" y="0"/>
          <a:chExt cx="0" cy="0"/>
        </a:xfrm>
      </p:grpSpPr>
      <p:sp>
        <p:nvSpPr>
          <p:cNvPr id="177" name="Google Shape;177;p51"/>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1"/>
          <p:cNvSpPr>
            <a:spLocks noGrp="1"/>
          </p:cNvSpPr>
          <p:nvPr>
            <p:ph type="pic" idx="2"/>
          </p:nvPr>
        </p:nvSpPr>
        <p:spPr>
          <a:xfrm>
            <a:off x="0" y="0"/>
            <a:ext cx="12192000" cy="6858000"/>
          </a:xfrm>
          <a:prstGeom prst="rect">
            <a:avLst/>
          </a:prstGeom>
          <a:noFill/>
          <a:ln>
            <a:noFill/>
          </a:ln>
        </p:spPr>
      </p:sp>
      <p:sp>
        <p:nvSpPr>
          <p:cNvPr id="179" name="Google Shape;179;p51"/>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1"/>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1"/>
          <p:cNvSpPr txBox="1">
            <a:spLocks noGrp="1"/>
          </p:cNvSpPr>
          <p:nvPr>
            <p:ph type="body" idx="3"/>
          </p:nvPr>
        </p:nvSpPr>
        <p:spPr>
          <a:xfrm>
            <a:off x="503238" y="1624369"/>
            <a:ext cx="4332233"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ullet Slide - Purple">
  <p:cSld name="Bullet Slide - Purple">
    <p:spTree>
      <p:nvGrpSpPr>
        <p:cNvPr id="1" name="Shape 182"/>
        <p:cNvGrpSpPr/>
        <p:nvPr/>
      </p:nvGrpSpPr>
      <p:grpSpPr>
        <a:xfrm>
          <a:off x="0" y="0"/>
          <a:ext cx="0" cy="0"/>
          <a:chOff x="0" y="0"/>
          <a:chExt cx="0" cy="0"/>
        </a:xfrm>
      </p:grpSpPr>
      <p:sp>
        <p:nvSpPr>
          <p:cNvPr id="183" name="Google Shape;183;p52"/>
          <p:cNvSpPr txBox="1">
            <a:spLocks noGrp="1"/>
          </p:cNvSpPr>
          <p:nvPr>
            <p:ph type="body" idx="1"/>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53693"/>
              </a:buClr>
              <a:buSzPts val="3600"/>
              <a:buNone/>
              <a:defRPr sz="3600" i="0">
                <a:solidFill>
                  <a:srgbClr val="85369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52"/>
          <p:cNvCxnSpPr/>
          <p:nvPr/>
        </p:nvCxnSpPr>
        <p:spPr>
          <a:xfrm>
            <a:off x="5346936" y="-25722"/>
            <a:ext cx="0" cy="6853558"/>
          </a:xfrm>
          <a:prstGeom prst="straightConnector1">
            <a:avLst/>
          </a:prstGeom>
          <a:noFill/>
          <a:ln w="12700" cap="flat" cmpd="sng">
            <a:solidFill>
              <a:srgbClr val="853693"/>
            </a:solidFill>
            <a:prstDash val="solid"/>
            <a:miter lim="800000"/>
            <a:headEnd type="none" w="sm" len="sm"/>
            <a:tailEnd type="none" w="sm" len="sm"/>
          </a:ln>
        </p:spPr>
      </p:cxnSp>
      <p:sp>
        <p:nvSpPr>
          <p:cNvPr id="185" name="Google Shape;185;p52"/>
          <p:cNvSpPr/>
          <p:nvPr/>
        </p:nvSpPr>
        <p:spPr>
          <a:xfrm>
            <a:off x="4783395" y="415207"/>
            <a:ext cx="1154422" cy="1154422"/>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6" name="Google Shape;186;p52"/>
          <p:cNvSpPr txBox="1">
            <a:spLocks noGrp="1"/>
          </p:cNvSpPr>
          <p:nvPr>
            <p:ph type="body" idx="2"/>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2"/>
          <p:cNvSpPr txBox="1">
            <a:spLocks noGrp="1"/>
          </p:cNvSpPr>
          <p:nvPr>
            <p:ph type="body" idx="3"/>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2"/>
          <p:cNvSpPr txBox="1">
            <a:spLocks noGrp="1"/>
          </p:cNvSpPr>
          <p:nvPr>
            <p:ph type="body" idx="4"/>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 name="Google Shape;189;p52"/>
          <p:cNvGrpSpPr/>
          <p:nvPr/>
        </p:nvGrpSpPr>
        <p:grpSpPr>
          <a:xfrm rot="-5400000">
            <a:off x="-2634369" y="1453682"/>
            <a:ext cx="6094941" cy="3794344"/>
            <a:chOff x="706438" y="3430450"/>
            <a:chExt cx="6094941" cy="3794344"/>
          </a:xfrm>
        </p:grpSpPr>
        <p:sp>
          <p:nvSpPr>
            <p:cNvPr id="190" name="Google Shape;190;p52"/>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191" name="Google Shape;191;p52"/>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192" name="Google Shape;192;p52"/>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ullet Slide - Blue">
  <p:cSld name="Bullet Slide - Blue">
    <p:spTree>
      <p:nvGrpSpPr>
        <p:cNvPr id="1" name="Shape 193"/>
        <p:cNvGrpSpPr/>
        <p:nvPr/>
      </p:nvGrpSpPr>
      <p:grpSpPr>
        <a:xfrm>
          <a:off x="0" y="0"/>
          <a:ext cx="0" cy="0"/>
          <a:chOff x="0" y="0"/>
          <a:chExt cx="0" cy="0"/>
        </a:xfrm>
      </p:grpSpPr>
      <p:sp>
        <p:nvSpPr>
          <p:cNvPr id="194" name="Google Shape;194;p5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4B4CB"/>
              </a:buClr>
              <a:buSzPts val="3600"/>
              <a:buNone/>
              <a:defRPr sz="3600" i="0">
                <a:solidFill>
                  <a:srgbClr val="14B4C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53"/>
          <p:cNvCxnSpPr/>
          <p:nvPr/>
        </p:nvCxnSpPr>
        <p:spPr>
          <a:xfrm>
            <a:off x="5346936" y="-25722"/>
            <a:ext cx="0" cy="6853558"/>
          </a:xfrm>
          <a:prstGeom prst="straightConnector1">
            <a:avLst/>
          </a:prstGeom>
          <a:noFill/>
          <a:ln w="12700" cap="flat" cmpd="sng">
            <a:solidFill>
              <a:srgbClr val="14B4CB"/>
            </a:solidFill>
            <a:prstDash val="solid"/>
            <a:miter lim="800000"/>
            <a:headEnd type="none" w="sm" len="sm"/>
            <a:tailEnd type="none" w="sm" len="sm"/>
          </a:ln>
        </p:spPr>
      </p:cxnSp>
      <p:sp>
        <p:nvSpPr>
          <p:cNvPr id="197" name="Google Shape;197;p5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3"/>
          <p:cNvSpPr/>
          <p:nvPr/>
        </p:nvSpPr>
        <p:spPr>
          <a:xfrm>
            <a:off x="4783395" y="415207"/>
            <a:ext cx="1154422" cy="1154422"/>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99" name="Google Shape;199;p5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0" name="Google Shape;200;p53"/>
          <p:cNvGrpSpPr/>
          <p:nvPr/>
        </p:nvGrpSpPr>
        <p:grpSpPr>
          <a:xfrm rot="-5400000">
            <a:off x="-2634369" y="1453682"/>
            <a:ext cx="6094941" cy="3794344"/>
            <a:chOff x="706438" y="3430450"/>
            <a:chExt cx="6094941" cy="3794344"/>
          </a:xfrm>
        </p:grpSpPr>
        <p:sp>
          <p:nvSpPr>
            <p:cNvPr id="201" name="Google Shape;201;p53"/>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202" name="Google Shape;202;p53"/>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203" name="Google Shape;203;p53"/>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36135078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s">
  <p:cSld name="Contents">
    <p:spTree>
      <p:nvGrpSpPr>
        <p:cNvPr id="1" name="Shape 50"/>
        <p:cNvGrpSpPr/>
        <p:nvPr/>
      </p:nvGrpSpPr>
      <p:grpSpPr>
        <a:xfrm>
          <a:off x="0" y="0"/>
          <a:ext cx="0" cy="0"/>
          <a:chOff x="0" y="0"/>
          <a:chExt cx="0" cy="0"/>
        </a:xfrm>
      </p:grpSpPr>
      <p:sp>
        <p:nvSpPr>
          <p:cNvPr id="51" name="Google Shape;51;p34"/>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4"/>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4"/>
          <p:cNvSpPr/>
          <p:nvPr/>
        </p:nvSpPr>
        <p:spPr>
          <a:xfrm>
            <a:off x="5268246" y="5929183"/>
            <a:ext cx="6062706"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US" sz="800" b="0" i="0" u="none" strike="noStrike" cap="none">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cxnSp>
        <p:nvCxnSpPr>
          <p:cNvPr id="54" name="Google Shape;54;p34"/>
          <p:cNvCxnSpPr/>
          <p:nvPr/>
        </p:nvCxnSpPr>
        <p:spPr>
          <a:xfrm>
            <a:off x="2405317" y="1450776"/>
            <a:ext cx="9786141" cy="0"/>
          </a:xfrm>
          <a:prstGeom prst="straightConnector1">
            <a:avLst/>
          </a:prstGeom>
          <a:noFill/>
          <a:ln w="28575" cap="flat" cmpd="sng">
            <a:solidFill>
              <a:srgbClr val="14B4CB"/>
            </a:solidFill>
            <a:prstDash val="solid"/>
            <a:miter lim="800000"/>
            <a:headEnd type="none" w="sm" len="sm"/>
            <a:tailEnd type="none" w="sm" len="sm"/>
          </a:ln>
        </p:spPr>
      </p:cxnSp>
      <p:sp>
        <p:nvSpPr>
          <p:cNvPr id="55" name="Google Shape;55;p34"/>
          <p:cNvSpPr/>
          <p:nvPr/>
        </p:nvSpPr>
        <p:spPr>
          <a:xfrm rot="-2700000">
            <a:off x="2898398" y="1457637"/>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 name="Google Shape;56;p34"/>
          <p:cNvPicPr preferRelativeResize="0"/>
          <p:nvPr/>
        </p:nvPicPr>
        <p:blipFill rotWithShape="1">
          <a:blip r:embed="rId2">
            <a:alphaModFix/>
          </a:blip>
          <a:srcRect r="44449"/>
          <a:stretch/>
        </p:blipFill>
        <p:spPr>
          <a:xfrm>
            <a:off x="3325164" y="5929183"/>
            <a:ext cx="1543462" cy="354434"/>
          </a:xfrm>
          <a:prstGeom prst="rect">
            <a:avLst/>
          </a:prstGeom>
          <a:noFill/>
          <a:ln>
            <a:noFill/>
          </a:ln>
        </p:spPr>
      </p:pic>
      <p:sp>
        <p:nvSpPr>
          <p:cNvPr id="57" name="Google Shape;57;p34"/>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4"/>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4"/>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4"/>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7"/>
        <p:cNvGrpSpPr/>
        <p:nvPr/>
      </p:nvGrpSpPr>
      <p:grpSpPr>
        <a:xfrm>
          <a:off x="0" y="0"/>
          <a:ext cx="0" cy="0"/>
          <a:chOff x="0" y="0"/>
          <a:chExt cx="0" cy="0"/>
        </a:xfrm>
      </p:grpSpPr>
      <p:sp>
        <p:nvSpPr>
          <p:cNvPr id="68" name="Google Shape;68;p47"/>
          <p:cNvSpPr/>
          <p:nvPr/>
        </p:nvSpPr>
        <p:spPr>
          <a:xfrm>
            <a:off x="0" y="1244599"/>
            <a:ext cx="12191999" cy="5613401"/>
          </a:xfrm>
          <a:custGeom>
            <a:avLst/>
            <a:gdLst/>
            <a:ahLst/>
            <a:cxnLst/>
            <a:rect l="l" t="t" r="r" b="b"/>
            <a:pathLst>
              <a:path w="12191999" h="3896062" extrusionOk="0">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alibri"/>
              <a:ea typeface="Calibri"/>
              <a:cs typeface="Calibri"/>
              <a:sym typeface="Calibri"/>
            </a:endParaRPr>
          </a:p>
        </p:txBody>
      </p:sp>
      <p:cxnSp>
        <p:nvCxnSpPr>
          <p:cNvPr id="69" name="Google Shape;69;p4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70" name="Google Shape;70;p47"/>
          <p:cNvSpPr txBox="1">
            <a:spLocks noGrp="1"/>
          </p:cNvSpPr>
          <p:nvPr>
            <p:ph type="body" idx="1"/>
          </p:nvPr>
        </p:nvSpPr>
        <p:spPr>
          <a:xfrm>
            <a:off x="713768" y="2449285"/>
            <a:ext cx="7756143" cy="37555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 name="Google Shape;72;p47"/>
          <p:cNvGrpSpPr/>
          <p:nvPr/>
        </p:nvGrpSpPr>
        <p:grpSpPr>
          <a:xfrm rot="-5400000">
            <a:off x="8725648" y="1465280"/>
            <a:ext cx="6094941" cy="3794344"/>
            <a:chOff x="706438" y="3430450"/>
            <a:chExt cx="6094941" cy="3794344"/>
          </a:xfrm>
        </p:grpSpPr>
        <p:sp>
          <p:nvSpPr>
            <p:cNvPr id="73" name="Google Shape;73;p47"/>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74" name="Google Shape;74;p47"/>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75" name="Google Shape;75;p47"/>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Slide - Blue">
  <p:cSld name="Quote Slide - Blue">
    <p:spTree>
      <p:nvGrpSpPr>
        <p:cNvPr id="1" name="Shape 76"/>
        <p:cNvGrpSpPr/>
        <p:nvPr/>
      </p:nvGrpSpPr>
      <p:grpSpPr>
        <a:xfrm>
          <a:off x="0" y="0"/>
          <a:ext cx="0" cy="0"/>
          <a:chOff x="0" y="0"/>
          <a:chExt cx="0" cy="0"/>
        </a:xfrm>
      </p:grpSpPr>
      <p:sp>
        <p:nvSpPr>
          <p:cNvPr id="77" name="Google Shape;77;p36"/>
          <p:cNvSpPr/>
          <p:nvPr/>
        </p:nvSpPr>
        <p:spPr>
          <a:xfrm>
            <a:off x="3130350" y="209349"/>
            <a:ext cx="5931299" cy="5931299"/>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6"/>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6"/>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Welcome Slide 1">
  <p:cSld name="8_Welcome Slide 1">
    <p:spTree>
      <p:nvGrpSpPr>
        <p:cNvPr id="1" name="Shape 80"/>
        <p:cNvGrpSpPr/>
        <p:nvPr/>
      </p:nvGrpSpPr>
      <p:grpSpPr>
        <a:xfrm>
          <a:off x="0" y="0"/>
          <a:ext cx="0" cy="0"/>
          <a:chOff x="0" y="0"/>
          <a:chExt cx="0" cy="0"/>
        </a:xfrm>
      </p:grpSpPr>
      <p:sp>
        <p:nvSpPr>
          <p:cNvPr id="81" name="Google Shape;81;p46"/>
          <p:cNvSpPr/>
          <p:nvPr/>
        </p:nvSpPr>
        <p:spPr>
          <a:xfrm>
            <a:off x="-2" y="1532287"/>
            <a:ext cx="12192002" cy="4641046"/>
          </a:xfrm>
          <a:prstGeom prst="rect">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2" name="Google Shape;82;p46"/>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83" name="Google Shape;83;p4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2 Divider">
  <p:cSld name="02 Divider">
    <p:spTree>
      <p:nvGrpSpPr>
        <p:cNvPr id="1" name="Shape 85"/>
        <p:cNvGrpSpPr/>
        <p:nvPr/>
      </p:nvGrpSpPr>
      <p:grpSpPr>
        <a:xfrm>
          <a:off x="0" y="0"/>
          <a:ext cx="0" cy="0"/>
          <a:chOff x="0" y="0"/>
          <a:chExt cx="0" cy="0"/>
        </a:xfrm>
      </p:grpSpPr>
      <p:sp>
        <p:nvSpPr>
          <p:cNvPr id="86" name="Google Shape;86;p40"/>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40"/>
          <p:cNvSpPr>
            <a:spLocks noGrp="1"/>
          </p:cNvSpPr>
          <p:nvPr>
            <p:ph type="pic" idx="2"/>
          </p:nvPr>
        </p:nvSpPr>
        <p:spPr>
          <a:xfrm>
            <a:off x="7158600" y="287233"/>
            <a:ext cx="5033400" cy="5949282"/>
          </a:xfrm>
          <a:prstGeom prst="rect">
            <a:avLst/>
          </a:prstGeom>
          <a:noFill/>
          <a:ln>
            <a:noFill/>
          </a:ln>
        </p:spPr>
      </p:sp>
      <p:sp>
        <p:nvSpPr>
          <p:cNvPr id="88" name="Google Shape;88;p40"/>
          <p:cNvSpPr/>
          <p:nvPr/>
        </p:nvSpPr>
        <p:spPr>
          <a:xfrm>
            <a:off x="2127131" y="20050"/>
            <a:ext cx="45719" cy="2021021"/>
          </a:xfrm>
          <a:prstGeom prst="rect">
            <a:avLst/>
          </a:prstGeom>
          <a:solidFill>
            <a:srgbClr val="8A4199"/>
          </a:solidFill>
          <a:ln w="12700" cap="flat" cmpd="sng">
            <a:solidFill>
              <a:srgbClr val="8A41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0"/>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0"/>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 Purple">
  <p:cSld name="Quote Slide - Purple">
    <p:spTree>
      <p:nvGrpSpPr>
        <p:cNvPr id="1" name="Shape 91"/>
        <p:cNvGrpSpPr/>
        <p:nvPr/>
      </p:nvGrpSpPr>
      <p:grpSpPr>
        <a:xfrm>
          <a:off x="0" y="0"/>
          <a:ext cx="0" cy="0"/>
          <a:chOff x="0" y="0"/>
          <a:chExt cx="0" cy="0"/>
        </a:xfrm>
      </p:grpSpPr>
      <p:sp>
        <p:nvSpPr>
          <p:cNvPr id="92" name="Google Shape;92;p39"/>
          <p:cNvSpPr/>
          <p:nvPr/>
        </p:nvSpPr>
        <p:spPr>
          <a:xfrm>
            <a:off x="3130350" y="209349"/>
            <a:ext cx="5931299" cy="5931299"/>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39"/>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9"/>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Photo Slide 02">
  <p:cSld name="Text/Photo Slide 02">
    <p:spTree>
      <p:nvGrpSpPr>
        <p:cNvPr id="1" name="Shape 95"/>
        <p:cNvGrpSpPr/>
        <p:nvPr/>
      </p:nvGrpSpPr>
      <p:grpSpPr>
        <a:xfrm>
          <a:off x="0" y="0"/>
          <a:ext cx="0" cy="0"/>
          <a:chOff x="0" y="0"/>
          <a:chExt cx="0" cy="0"/>
        </a:xfrm>
      </p:grpSpPr>
      <p:sp>
        <p:nvSpPr>
          <p:cNvPr id="96" name="Google Shape;96;p41"/>
          <p:cNvSpPr/>
          <p:nvPr/>
        </p:nvSpPr>
        <p:spPr>
          <a:xfrm>
            <a:off x="4007560" y="3657853"/>
            <a:ext cx="2507741" cy="2507741"/>
          </a:xfrm>
          <a:prstGeom prst="ellipse">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a:spLocks noGrp="1"/>
          </p:cNvSpPr>
          <p:nvPr>
            <p:ph type="pic" idx="2"/>
          </p:nvPr>
        </p:nvSpPr>
        <p:spPr>
          <a:xfrm>
            <a:off x="16472" y="377764"/>
            <a:ext cx="5222656" cy="5952556"/>
          </a:xfrm>
          <a:prstGeom prst="rect">
            <a:avLst/>
          </a:prstGeom>
          <a:noFill/>
          <a:ln>
            <a:noFill/>
          </a:ln>
        </p:spPr>
      </p:sp>
      <p:sp>
        <p:nvSpPr>
          <p:cNvPr id="98" name="Google Shape;98;p41"/>
          <p:cNvSpPr txBox="1">
            <a:spLocks noGrp="1"/>
          </p:cNvSpPr>
          <p:nvPr>
            <p:ph type="body" idx="1"/>
          </p:nvPr>
        </p:nvSpPr>
        <p:spPr>
          <a:xfrm>
            <a:off x="4007559" y="4646645"/>
            <a:ext cx="2507741" cy="1026368"/>
          </a:xfrm>
          <a:prstGeom prst="rect">
            <a:avLst/>
          </a:prstGeom>
          <a:noFill/>
          <a:ln>
            <a:noFill/>
          </a:ln>
        </p:spPr>
        <p:txBody>
          <a:bodyPr spcFirstLastPara="1" wrap="square" lIns="91425" tIns="45700" rIns="91425" bIns="45700" anchor="t" anchorCtr="0">
            <a:noAutofit/>
          </a:bodyPr>
          <a:lstStyle>
            <a:lvl1pPr marL="457200" lvl="0" indent="-228600" algn="ctr">
              <a:lnSpc>
                <a:spcPct val="101666"/>
              </a:lnSpc>
              <a:spcBef>
                <a:spcPts val="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1"/>
          <p:cNvSpPr txBox="1">
            <a:spLocks noGrp="1"/>
          </p:cNvSpPr>
          <p:nvPr>
            <p:ph type="body" idx="3"/>
          </p:nvPr>
        </p:nvSpPr>
        <p:spPr>
          <a:xfrm>
            <a:off x="6650836" y="1894114"/>
            <a:ext cx="4918863"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1"/>
          <p:cNvSpPr txBox="1">
            <a:spLocks noGrp="1"/>
          </p:cNvSpPr>
          <p:nvPr>
            <p:ph type="body" idx="4"/>
          </p:nvPr>
        </p:nvSpPr>
        <p:spPr>
          <a:xfrm>
            <a:off x="6629890" y="731711"/>
            <a:ext cx="4918863"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01"/>
        <p:cNvGrpSpPr/>
        <p:nvPr/>
      </p:nvGrpSpPr>
      <p:grpSpPr>
        <a:xfrm>
          <a:off x="0" y="0"/>
          <a:ext cx="0" cy="0"/>
          <a:chOff x="0" y="0"/>
          <a:chExt cx="0" cy="0"/>
        </a:xfrm>
      </p:grpSpPr>
      <p:cxnSp>
        <p:nvCxnSpPr>
          <p:cNvPr id="102" name="Google Shape;102;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03" name="Google Shape;103;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p:nvPr/>
        </p:nvSpPr>
        <p:spPr>
          <a:xfrm>
            <a:off x="9055571" y="6311900"/>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9" name="Google Shape;9;p32"/>
          <p:cNvCxnSpPr/>
          <p:nvPr/>
        </p:nvCxnSpPr>
        <p:spPr>
          <a:xfrm>
            <a:off x="0" y="6552265"/>
            <a:ext cx="9029700" cy="0"/>
          </a:xfrm>
          <a:prstGeom prst="straightConnector1">
            <a:avLst/>
          </a:prstGeom>
          <a:noFill/>
          <a:ln w="28575" cap="flat" cmpd="sng">
            <a:solidFill>
              <a:srgbClr val="12B4CB"/>
            </a:solidFill>
            <a:prstDash val="solid"/>
            <a:miter lim="800000"/>
            <a:headEnd type="none" w="sm" len="sm"/>
            <a:tailEnd type="none" w="sm" len="sm"/>
          </a:ln>
        </p:spPr>
      </p:cxnSp>
      <p:sp>
        <p:nvSpPr>
          <p:cNvPr id="10" name="Google Shape;10;p32"/>
          <p:cNvSpPr/>
          <p:nvPr/>
        </p:nvSpPr>
        <p:spPr>
          <a:xfrm rot="-2700000">
            <a:off x="493081" y="6565542"/>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mtUlRYXJ0vI"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kwiXh3dzR4"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humanrights.ee/app/uploads/2021/08/DI-in-times-of-crisis-guide.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volinik.ee/wp-content/uploads/2021/05/checklist.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a:t>www.</a:t>
            </a:r>
            <a:r>
              <a:rPr lang="en-US" b="1"/>
              <a:t>balance</a:t>
            </a:r>
            <a:r>
              <a:rPr lang="en-US"/>
              <a:t>.eu</a:t>
            </a:r>
            <a:endParaRPr/>
          </a:p>
          <a:p>
            <a:pPr marL="0" lvl="0" indent="0" algn="ctr" rtl="0">
              <a:lnSpc>
                <a:spcPct val="90000"/>
              </a:lnSpc>
              <a:spcBef>
                <a:spcPts val="1000"/>
              </a:spcBef>
              <a:spcAft>
                <a:spcPts val="0"/>
              </a:spcAft>
              <a:buClr>
                <a:schemeClr val="lt1"/>
              </a:buClr>
              <a:buSzPts val="3200"/>
              <a:buNone/>
            </a:pPr>
            <a:endParaRPr/>
          </a:p>
        </p:txBody>
      </p:sp>
      <p:sp>
        <p:nvSpPr>
          <p:cNvPr id="209" name="Google Shape;209;p1"/>
          <p:cNvSpPr txBox="1">
            <a:spLocks noGrp="1"/>
          </p:cNvSpPr>
          <p:nvPr>
            <p:ph type="body" idx="2"/>
          </p:nvPr>
        </p:nvSpPr>
        <p:spPr>
          <a:xfrm>
            <a:off x="6737542" y="234376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5400"/>
              <a:buNone/>
            </a:pPr>
            <a:r>
              <a:rPr lang="en-US" dirty="0" err="1"/>
              <a:t>Monimuotoiset</a:t>
            </a:r>
            <a:r>
              <a:rPr lang="en-US" dirty="0"/>
              <a:t> </a:t>
            </a:r>
            <a:r>
              <a:rPr lang="en-US" dirty="0" err="1"/>
              <a:t>tiimit</a:t>
            </a:r>
            <a:r>
              <a:rPr lang="en-US" dirty="0"/>
              <a:t> ja </a:t>
            </a:r>
            <a:r>
              <a:rPr lang="en-US" dirty="0" err="1"/>
              <a:t>työelämän</a:t>
            </a:r>
            <a:r>
              <a:rPr lang="en-US" dirty="0"/>
              <a:t> </a:t>
            </a:r>
            <a:r>
              <a:rPr lang="en-US" dirty="0" err="1"/>
              <a:t>tasapaino</a:t>
            </a:r>
            <a:r>
              <a:rPr lang="en-US" dirty="0"/>
              <a:t> </a:t>
            </a:r>
            <a:endParaRPr dirty="0"/>
          </a:p>
        </p:txBody>
      </p:sp>
      <p:sp>
        <p:nvSpPr>
          <p:cNvPr id="210" name="Google Shape;210;p1"/>
          <p:cNvSpPr txBox="1">
            <a:spLocks noGrp="1"/>
          </p:cNvSpPr>
          <p:nvPr>
            <p:ph type="body" idx="3"/>
          </p:nvPr>
        </p:nvSpPr>
        <p:spPr>
          <a:xfrm>
            <a:off x="6737542" y="1826028"/>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4B4CB"/>
              </a:buClr>
              <a:buSzPts val="3600"/>
              <a:buNone/>
            </a:pPr>
            <a:r>
              <a:rPr lang="en-US" dirty="0">
                <a:solidFill>
                  <a:srgbClr val="14B4CB"/>
                </a:solidFill>
              </a:rPr>
              <a:t>MODUULI 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body" idx="1"/>
          </p:nvPr>
        </p:nvSpPr>
        <p:spPr>
          <a:xfrm>
            <a:off x="3229897" y="1775190"/>
            <a:ext cx="5732206" cy="3742267"/>
          </a:xfrm>
          <a:prstGeom prst="rect">
            <a:avLst/>
          </a:prstGeom>
          <a:noFill/>
          <a:ln>
            <a:noFill/>
          </a:ln>
        </p:spPr>
        <p:txBody>
          <a:bodyPr spcFirstLastPara="1" wrap="square" lIns="91425" tIns="45700" rIns="91425" bIns="45700" anchor="t" anchorCtr="0">
            <a:normAutofit/>
          </a:bodyPr>
          <a:lstStyle/>
          <a:p>
            <a:pPr marL="457200" lvl="0" indent="-228600" algn="ctr" rtl="0">
              <a:lnSpc>
                <a:spcPct val="90000"/>
              </a:lnSpc>
              <a:spcBef>
                <a:spcPts val="1000"/>
              </a:spcBef>
              <a:spcAft>
                <a:spcPts val="0"/>
              </a:spcAft>
              <a:buClr>
                <a:schemeClr val="lt1"/>
              </a:buClr>
              <a:buSzPts val="3000"/>
              <a:buNone/>
            </a:pPr>
            <a:r>
              <a:rPr lang="en-US" sz="3200" i="0" dirty="0"/>
              <a:t>INTERSEKTIONAALISUUS</a:t>
            </a:r>
            <a:endParaRPr dirty="0"/>
          </a:p>
          <a:p>
            <a:pPr marL="457200" lvl="0" indent="-228600" algn="ctr" rtl="0">
              <a:lnSpc>
                <a:spcPct val="90000"/>
              </a:lnSpc>
              <a:spcBef>
                <a:spcPts val="1000"/>
              </a:spcBef>
              <a:spcAft>
                <a:spcPts val="0"/>
              </a:spcAft>
              <a:buClr>
                <a:schemeClr val="lt1"/>
              </a:buClr>
              <a:buSzPts val="3000"/>
              <a:buNone/>
            </a:pPr>
            <a:r>
              <a:rPr lang="en-US" sz="2400" i="0" dirty="0" err="1"/>
              <a:t>Jokaisella</a:t>
            </a:r>
            <a:r>
              <a:rPr lang="en-US" sz="2400" i="0" dirty="0"/>
              <a:t> </a:t>
            </a:r>
            <a:r>
              <a:rPr lang="en-US" sz="2400" i="0" dirty="0" err="1"/>
              <a:t>yksilöllä</a:t>
            </a:r>
            <a:r>
              <a:rPr lang="en-US" sz="2400" i="0" dirty="0"/>
              <a:t> on </a:t>
            </a:r>
            <a:r>
              <a:rPr lang="en-US" sz="2400" i="0" dirty="0" err="1"/>
              <a:t>useita</a:t>
            </a:r>
            <a:r>
              <a:rPr lang="en-US" sz="2400" i="0" dirty="0"/>
              <a:t> </a:t>
            </a:r>
            <a:r>
              <a:rPr lang="en-US" sz="2400" i="0" dirty="0" err="1"/>
              <a:t>moninaisuuden</a:t>
            </a:r>
            <a:r>
              <a:rPr lang="en-US" sz="2400" i="0" dirty="0"/>
              <a:t> </a:t>
            </a:r>
            <a:r>
              <a:rPr lang="en-US" sz="2400" i="0" dirty="0" err="1"/>
              <a:t>ulottuvuuksia</a:t>
            </a:r>
            <a:r>
              <a:rPr lang="en-US" sz="2400" i="0" dirty="0"/>
              <a:t>. Ne </a:t>
            </a:r>
            <a:r>
              <a:rPr lang="en-US" sz="2400" i="0" dirty="0" err="1"/>
              <a:t>ovat</a:t>
            </a:r>
            <a:r>
              <a:rPr lang="en-US" sz="2400" i="0" dirty="0"/>
              <a:t> </a:t>
            </a:r>
            <a:r>
              <a:rPr lang="en-US" sz="2400" i="0" dirty="0" err="1"/>
              <a:t>kytkeytyneitä</a:t>
            </a:r>
            <a:r>
              <a:rPr lang="en-US" sz="2400" i="0" dirty="0"/>
              <a:t> </a:t>
            </a:r>
            <a:r>
              <a:rPr lang="en-US" sz="2400" i="0" dirty="0" err="1"/>
              <a:t>toisiinsa</a:t>
            </a:r>
            <a:r>
              <a:rPr lang="en-US" sz="2400" i="0" dirty="0"/>
              <a:t> ja </a:t>
            </a:r>
            <a:r>
              <a:rPr lang="en-US" sz="2400" i="0" dirty="0" err="1"/>
              <a:t>keskenään</a:t>
            </a:r>
            <a:r>
              <a:rPr lang="en-US" sz="2400" i="0" dirty="0"/>
              <a:t> </a:t>
            </a:r>
            <a:r>
              <a:rPr lang="en-US" sz="2400" i="0" dirty="0" err="1"/>
              <a:t>vuorovaikutuksessa</a:t>
            </a:r>
            <a:r>
              <a:rPr lang="en-US" sz="2400" i="0" dirty="0"/>
              <a:t>. Ne </a:t>
            </a:r>
            <a:r>
              <a:rPr lang="en-US" sz="2400" i="0" dirty="0" err="1"/>
              <a:t>johtavat</a:t>
            </a:r>
            <a:r>
              <a:rPr lang="en-US" sz="2400" i="0" dirty="0"/>
              <a:t> </a:t>
            </a:r>
            <a:r>
              <a:rPr lang="en-US" sz="2400" i="0" dirty="0" err="1"/>
              <a:t>ainutlaatuisiin</a:t>
            </a:r>
            <a:r>
              <a:rPr lang="en-US" sz="2400" i="0" dirty="0"/>
              <a:t>  </a:t>
            </a:r>
            <a:r>
              <a:rPr lang="en-US" sz="2400" i="0" dirty="0" err="1"/>
              <a:t>kokemuksiin</a:t>
            </a:r>
            <a:r>
              <a:rPr lang="en-US" sz="2400" i="0" dirty="0"/>
              <a:t> ja </a:t>
            </a:r>
            <a:r>
              <a:rPr lang="en-US" sz="2400" i="0" dirty="0" err="1"/>
              <a:t>ainutlaatuisiin</a:t>
            </a:r>
            <a:r>
              <a:rPr lang="en-US" sz="2400" i="0" dirty="0"/>
              <a:t> </a:t>
            </a:r>
            <a:r>
              <a:rPr lang="en-US" sz="2400" i="0" dirty="0" err="1"/>
              <a:t>ihmisiin</a:t>
            </a:r>
            <a:r>
              <a:rPr lang="en-US" sz="2400" i="0" dirty="0"/>
              <a:t>! ☺ </a:t>
            </a:r>
            <a:endParaRPr sz="2400" i="0" dirty="0"/>
          </a:p>
        </p:txBody>
      </p:sp>
      <p:sp>
        <p:nvSpPr>
          <p:cNvPr id="294" name="Google Shape;294;p54"/>
          <p:cNvSpPr/>
          <p:nvPr/>
        </p:nvSpPr>
        <p:spPr>
          <a:xfrm>
            <a:off x="324465" y="609600"/>
            <a:ext cx="3215148" cy="324464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54"/>
          <p:cNvSpPr txBox="1"/>
          <p:nvPr/>
        </p:nvSpPr>
        <p:spPr>
          <a:xfrm>
            <a:off x="245808" y="1252166"/>
            <a:ext cx="3097160" cy="2264169"/>
          </a:xfrm>
          <a:prstGeom prst="rect">
            <a:avLst/>
          </a:prstGeom>
          <a:noFill/>
          <a:ln>
            <a:noFill/>
          </a:ln>
        </p:spPr>
        <p:txBody>
          <a:bodyPr spcFirstLastPara="1" wrap="square" lIns="91425" tIns="45700" rIns="91425" bIns="45700" anchor="t" anchorCtr="0">
            <a:spAutoFit/>
          </a:bodyPr>
          <a:lstStyle/>
          <a:p>
            <a:pPr marL="457200" marR="0" lvl="0" indent="-228600" algn="ctr" rtl="0">
              <a:lnSpc>
                <a:spcPct val="90000"/>
              </a:lnSpc>
              <a:spcBef>
                <a:spcPts val="0"/>
              </a:spcBef>
              <a:spcAft>
                <a:spcPts val="0"/>
              </a:spcAft>
              <a:buClr>
                <a:srgbClr val="FFFFFF"/>
              </a:buClr>
              <a:buSzPts val="3000"/>
              <a:buFont typeface="Arial"/>
              <a:buNone/>
            </a:pPr>
            <a:r>
              <a:rPr lang="en-US" sz="2200" i="1" dirty="0" err="1">
                <a:solidFill>
                  <a:srgbClr val="FFFFFF"/>
                </a:solidFill>
                <a:latin typeface="Calibri"/>
                <a:ea typeface="Calibri"/>
                <a:cs typeface="Calibri"/>
                <a:sym typeface="Calibri"/>
              </a:rPr>
              <a:t>Älä</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unohda</a:t>
            </a:r>
            <a:r>
              <a:rPr lang="en-US" sz="2200" b="0" i="1" u="none" strike="noStrike" cap="none" dirty="0">
                <a:solidFill>
                  <a:srgbClr val="FFFFFF"/>
                </a:solidFill>
                <a:latin typeface="Calibri"/>
                <a:ea typeface="Calibri"/>
                <a:cs typeface="Calibri"/>
                <a:sym typeface="Calibri"/>
              </a:rPr>
              <a:t>: </a:t>
            </a:r>
            <a:endParaRPr dirty="0"/>
          </a:p>
          <a:p>
            <a:pPr marL="457200" marR="0" lvl="0" indent="-228600" algn="ctr" rtl="0">
              <a:lnSpc>
                <a:spcPct val="90000"/>
              </a:lnSpc>
              <a:spcBef>
                <a:spcPts val="1000"/>
              </a:spcBef>
              <a:spcAft>
                <a:spcPts val="0"/>
              </a:spcAft>
              <a:buClr>
                <a:srgbClr val="FFFFFF"/>
              </a:buClr>
              <a:buSzPts val="3000"/>
              <a:buFont typeface="Arial"/>
              <a:buNone/>
            </a:pPr>
            <a:r>
              <a:rPr lang="en-US" sz="2200" i="1" dirty="0" err="1">
                <a:solidFill>
                  <a:srgbClr val="FFFFFF"/>
                </a:solidFill>
                <a:latin typeface="Calibri"/>
                <a:ea typeface="Calibri"/>
                <a:cs typeface="Calibri"/>
                <a:sym typeface="Calibri"/>
              </a:rPr>
              <a:t>Jokainen</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yksilö</a:t>
            </a:r>
            <a:r>
              <a:rPr lang="en-US" sz="2200" i="1" dirty="0">
                <a:solidFill>
                  <a:srgbClr val="FFFFFF"/>
                </a:solidFill>
                <a:latin typeface="Calibri"/>
                <a:ea typeface="Calibri"/>
                <a:cs typeface="Calibri"/>
                <a:sym typeface="Calibri"/>
              </a:rPr>
              <a:t> on </a:t>
            </a:r>
            <a:r>
              <a:rPr lang="en-US" sz="2200" i="1" dirty="0" err="1">
                <a:solidFill>
                  <a:srgbClr val="FFFFFF"/>
                </a:solidFill>
                <a:latin typeface="Calibri"/>
                <a:ea typeface="Calibri"/>
                <a:cs typeface="Calibri"/>
                <a:sym typeface="Calibri"/>
              </a:rPr>
              <a:t>ainutlaatuinen</a:t>
            </a:r>
            <a:r>
              <a:rPr lang="en-US" sz="2200" i="1" dirty="0">
                <a:solidFill>
                  <a:srgbClr val="FFFFFF"/>
                </a:solidFill>
                <a:latin typeface="Calibri"/>
                <a:ea typeface="Calibri"/>
                <a:cs typeface="Calibri"/>
                <a:sym typeface="Calibri"/>
              </a:rPr>
              <a:t> ja </a:t>
            </a:r>
            <a:r>
              <a:rPr lang="en-US" sz="2200" i="1" dirty="0" err="1">
                <a:solidFill>
                  <a:srgbClr val="FFFFFF"/>
                </a:solidFill>
                <a:latin typeface="Calibri"/>
                <a:ea typeface="Calibri"/>
                <a:cs typeface="Calibri"/>
                <a:sym typeface="Calibri"/>
              </a:rPr>
              <a:t>nämä</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ulottuvuudet</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ovat</a:t>
            </a:r>
            <a:r>
              <a:rPr lang="en-US" sz="2200" i="1" dirty="0">
                <a:solidFill>
                  <a:srgbClr val="FFFFFF"/>
                </a:solidFill>
                <a:latin typeface="Calibri"/>
                <a:ea typeface="Calibri"/>
                <a:cs typeface="Calibri"/>
                <a:sym typeface="Calibri"/>
              </a:rPr>
              <a:t> vain </a:t>
            </a:r>
            <a:r>
              <a:rPr lang="en-US" sz="2200" i="1" dirty="0" err="1">
                <a:solidFill>
                  <a:srgbClr val="FFFFFF"/>
                </a:solidFill>
                <a:latin typeface="Calibri"/>
                <a:ea typeface="Calibri"/>
                <a:cs typeface="Calibri"/>
                <a:sym typeface="Calibri"/>
              </a:rPr>
              <a:t>esimerkkejä</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jonkun</a:t>
            </a:r>
            <a:r>
              <a:rPr lang="en-US" sz="2200" i="1" dirty="0">
                <a:solidFill>
                  <a:srgbClr val="FFFFFF"/>
                </a:solidFill>
                <a:latin typeface="Calibri"/>
                <a:ea typeface="Calibri"/>
                <a:cs typeface="Calibri"/>
                <a:sym typeface="Calibri"/>
              </a:rPr>
              <a:t> </a:t>
            </a:r>
            <a:r>
              <a:rPr lang="en-US" sz="2200" i="1" dirty="0" err="1">
                <a:solidFill>
                  <a:srgbClr val="FFFFFF"/>
                </a:solidFill>
                <a:latin typeface="Calibri"/>
                <a:ea typeface="Calibri"/>
                <a:cs typeface="Calibri"/>
                <a:sym typeface="Calibri"/>
              </a:rPr>
              <a:t>identiteetistä</a:t>
            </a:r>
            <a:r>
              <a:rPr lang="en-US" sz="2200" i="1" dirty="0">
                <a:solidFill>
                  <a:srgbClr val="FFFFFF"/>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96" name="Google Shape;296;p54"/>
          <p:cNvPicPr preferRelativeResize="0"/>
          <p:nvPr/>
        </p:nvPicPr>
        <p:blipFill rotWithShape="1">
          <a:blip r:embed="rId3">
            <a:alphaModFix/>
          </a:blip>
          <a:srcRect l="40207" t="23292" r="39692" b="15857"/>
          <a:stretch/>
        </p:blipFill>
        <p:spPr>
          <a:xfrm>
            <a:off x="8514735" y="2694434"/>
            <a:ext cx="3677265" cy="4143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body" idx="1"/>
          </p:nvPr>
        </p:nvSpPr>
        <p:spPr>
          <a:xfrm>
            <a:off x="678506" y="1599812"/>
            <a:ext cx="10834986" cy="4959608"/>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000"/>
              </a:spcBef>
              <a:spcAft>
                <a:spcPts val="0"/>
              </a:spcAft>
              <a:buSzPts val="1000"/>
              <a:buFont typeface="Wingdings" panose="05000000000000000000" pitchFamily="2" charset="2"/>
              <a:buChar char="Ø"/>
            </a:pPr>
            <a:r>
              <a:rPr lang="en-US" sz="2000" dirty="0" err="1"/>
              <a:t>Henkilökeskeinen</a:t>
            </a:r>
            <a:r>
              <a:rPr lang="en-US" sz="2000" dirty="0"/>
              <a:t> </a:t>
            </a:r>
            <a:r>
              <a:rPr lang="en-US" sz="2000" dirty="0" err="1"/>
              <a:t>näkökulma</a:t>
            </a:r>
            <a:r>
              <a:rPr lang="en-US" sz="2000" dirty="0">
                <a:solidFill>
                  <a:schemeClr val="lt1"/>
                </a:solidFill>
                <a:latin typeface="Calibri"/>
                <a:ea typeface="Calibri"/>
                <a:cs typeface="Calibri"/>
                <a:sym typeface="Calibri"/>
              </a:rPr>
              <a:t>: </a:t>
            </a:r>
            <a:r>
              <a:rPr lang="en-US" sz="2000" dirty="0" err="1"/>
              <a:t>jokainen</a:t>
            </a:r>
            <a:r>
              <a:rPr lang="en-US" sz="2000" dirty="0"/>
              <a:t> </a:t>
            </a:r>
            <a:r>
              <a:rPr lang="en-US" sz="2000" dirty="0" err="1"/>
              <a:t>henkilö</a:t>
            </a:r>
            <a:r>
              <a:rPr lang="en-US" sz="2000" dirty="0"/>
              <a:t> ja </a:t>
            </a:r>
            <a:r>
              <a:rPr lang="en-US" sz="2000" dirty="0" err="1"/>
              <a:t>hänen</a:t>
            </a:r>
            <a:r>
              <a:rPr lang="en-US" sz="2000" dirty="0"/>
              <a:t> </a:t>
            </a:r>
            <a:r>
              <a:rPr lang="en-US" sz="2000" dirty="0" err="1"/>
              <a:t>tarpeensa</a:t>
            </a:r>
            <a:r>
              <a:rPr lang="en-US" sz="2000" dirty="0"/>
              <a:t> </a:t>
            </a:r>
            <a:r>
              <a:rPr lang="en-US" sz="2000" dirty="0" err="1"/>
              <a:t>ovat</a:t>
            </a:r>
            <a:r>
              <a:rPr lang="en-US" sz="2000" dirty="0"/>
              <a:t> </a:t>
            </a:r>
            <a:r>
              <a:rPr lang="en-US" sz="2000" dirty="0" err="1"/>
              <a:t>ainutlaatuiset</a:t>
            </a:r>
            <a:r>
              <a:rPr lang="en-US" sz="2000" dirty="0"/>
              <a:t>. </a:t>
            </a:r>
            <a:r>
              <a:rPr lang="en-US" sz="2000" dirty="0" err="1"/>
              <a:t>Jotta</a:t>
            </a:r>
            <a:r>
              <a:rPr lang="en-US" sz="2000" dirty="0"/>
              <a:t> </a:t>
            </a:r>
            <a:r>
              <a:rPr lang="en-US" sz="2000" dirty="0" err="1"/>
              <a:t>työn</a:t>
            </a:r>
            <a:r>
              <a:rPr lang="en-US" sz="2000" dirty="0"/>
              <a:t> ja </a:t>
            </a:r>
            <a:r>
              <a:rPr lang="en-US" sz="2000" dirty="0" err="1"/>
              <a:t>yksityiselämän</a:t>
            </a:r>
            <a:r>
              <a:rPr lang="en-US" sz="2000" dirty="0"/>
              <a:t> </a:t>
            </a:r>
            <a:r>
              <a:rPr lang="en-US" sz="2000" dirty="0" err="1"/>
              <a:t>välistä</a:t>
            </a:r>
            <a:r>
              <a:rPr lang="en-US" sz="2000" dirty="0"/>
              <a:t> </a:t>
            </a:r>
            <a:r>
              <a:rPr lang="en-US" sz="2000" dirty="0" err="1"/>
              <a:t>tasapainoa</a:t>
            </a:r>
            <a:r>
              <a:rPr lang="en-US" sz="2000" dirty="0"/>
              <a:t> </a:t>
            </a:r>
            <a:r>
              <a:rPr lang="en-US" sz="2000" dirty="0" err="1"/>
              <a:t>voidaan</a:t>
            </a:r>
            <a:r>
              <a:rPr lang="en-US" sz="2000" dirty="0"/>
              <a:t> </a:t>
            </a:r>
            <a:r>
              <a:rPr lang="en-US" sz="2000" dirty="0" err="1"/>
              <a:t>edistää</a:t>
            </a:r>
            <a:r>
              <a:rPr lang="en-US" sz="2000" dirty="0"/>
              <a:t> </a:t>
            </a:r>
            <a:r>
              <a:rPr lang="en-US" sz="2000" dirty="0" err="1"/>
              <a:t>tehokkaasti</a:t>
            </a:r>
            <a:r>
              <a:rPr lang="en-US" sz="2000" dirty="0"/>
              <a:t>, on </a:t>
            </a:r>
            <a:r>
              <a:rPr lang="en-US" sz="2000" dirty="0" err="1"/>
              <a:t>keskeistä</a:t>
            </a:r>
            <a:r>
              <a:rPr lang="en-US" sz="2000" dirty="0"/>
              <a:t> </a:t>
            </a:r>
            <a:r>
              <a:rPr lang="en-US" sz="2000" dirty="0" err="1"/>
              <a:t>tunnistaa</a:t>
            </a:r>
            <a:r>
              <a:rPr lang="en-US" sz="2000" dirty="0"/>
              <a:t> ja </a:t>
            </a:r>
            <a:r>
              <a:rPr lang="en-US" sz="2000" dirty="0" err="1"/>
              <a:t>nostaa</a:t>
            </a:r>
            <a:r>
              <a:rPr lang="en-US" sz="2000" dirty="0"/>
              <a:t> </a:t>
            </a:r>
            <a:r>
              <a:rPr lang="en-US" sz="2000" dirty="0" err="1"/>
              <a:t>esille</a:t>
            </a:r>
            <a:r>
              <a:rPr lang="en-US" sz="2000" dirty="0"/>
              <a:t> </a:t>
            </a:r>
            <a:r>
              <a:rPr lang="en-US" sz="2000" dirty="0" err="1"/>
              <a:t>erilaisten</a:t>
            </a:r>
            <a:r>
              <a:rPr lang="en-US" sz="2000" dirty="0"/>
              <a:t> </a:t>
            </a:r>
            <a:r>
              <a:rPr lang="en-US" sz="2000" dirty="0" err="1"/>
              <a:t>työntekijöiden</a:t>
            </a:r>
            <a:r>
              <a:rPr lang="en-US" sz="2000" dirty="0"/>
              <a:t> </a:t>
            </a:r>
            <a:r>
              <a:rPr lang="en-US" sz="2000" dirty="0" err="1"/>
              <a:t>tarpeita</a:t>
            </a:r>
            <a:r>
              <a:rPr lang="en-US" sz="2000" dirty="0"/>
              <a:t>. </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0"/>
              </a:spcAft>
              <a:buSzPts val="1000"/>
              <a:buFont typeface="Wingdings" panose="05000000000000000000" pitchFamily="2" charset="2"/>
              <a:buChar char="Ø"/>
            </a:pPr>
            <a:r>
              <a:rPr lang="en-US" sz="2000" dirty="0" err="1">
                <a:solidFill>
                  <a:schemeClr val="lt1"/>
                </a:solidFill>
                <a:latin typeface="Calibri"/>
                <a:ea typeface="Calibri"/>
                <a:cs typeface="Calibri"/>
                <a:sym typeface="Calibri"/>
              </a:rPr>
              <a:t>Ymmärtää</a:t>
            </a:r>
            <a:r>
              <a:rPr lang="en-US" sz="2000" dirty="0">
                <a:solidFill>
                  <a:schemeClr val="lt1"/>
                </a:solidFill>
                <a:latin typeface="Calibri"/>
                <a:ea typeface="Calibri"/>
                <a:cs typeface="Calibri"/>
                <a:sym typeface="Calibri"/>
              </a:rPr>
              <a:t> ja </a:t>
            </a:r>
            <a:r>
              <a:rPr lang="en-US" sz="2000" dirty="0" err="1">
                <a:solidFill>
                  <a:schemeClr val="lt1"/>
                </a:solidFill>
                <a:latin typeface="Calibri"/>
                <a:ea typeface="Calibri"/>
                <a:cs typeface="Calibri"/>
                <a:sym typeface="Calibri"/>
              </a:rPr>
              <a:t>tunnustaa</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erilaiset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haasteet</a:t>
            </a:r>
            <a:r>
              <a:rPr lang="en-US" sz="2000" dirty="0"/>
              <a:t> ja </a:t>
            </a:r>
            <a:r>
              <a:rPr lang="en-US" sz="2000" dirty="0" err="1"/>
              <a:t>vaatimukset</a:t>
            </a:r>
            <a:r>
              <a:rPr lang="en-US" sz="2000" dirty="0"/>
              <a:t>, </a:t>
            </a:r>
            <a:r>
              <a:rPr lang="en-US" sz="2000" dirty="0" err="1"/>
              <a:t>joita</a:t>
            </a:r>
            <a:r>
              <a:rPr lang="en-US" sz="2000" dirty="0"/>
              <a:t> </a:t>
            </a:r>
            <a:r>
              <a:rPr lang="en-US" sz="2000" dirty="0" err="1"/>
              <a:t>yksilöillä</a:t>
            </a:r>
            <a:r>
              <a:rPr lang="en-US" sz="2000" dirty="0"/>
              <a:t> </a:t>
            </a:r>
            <a:r>
              <a:rPr lang="en-US" sz="2000" dirty="0" err="1"/>
              <a:t>saattaa</a:t>
            </a:r>
            <a:r>
              <a:rPr lang="en-US" sz="2000" dirty="0"/>
              <a:t> olla </a:t>
            </a:r>
            <a:r>
              <a:rPr lang="en-US" sz="2000" dirty="0" err="1"/>
              <a:t>liittyen</a:t>
            </a:r>
            <a:r>
              <a:rPr lang="en-US" sz="2000" dirty="0"/>
              <a:t>  </a:t>
            </a:r>
            <a:r>
              <a:rPr lang="en-US" sz="2000" dirty="0" err="1"/>
              <a:t>sukupuoleen</a:t>
            </a:r>
            <a:r>
              <a:rPr lang="en-US" sz="2000" dirty="0"/>
              <a:t>, </a:t>
            </a:r>
            <a:r>
              <a:rPr lang="en-US" sz="2000" dirty="0" err="1"/>
              <a:t>uskontoon</a:t>
            </a:r>
            <a:r>
              <a:rPr lang="en-US" sz="2000" dirty="0"/>
              <a:t>, </a:t>
            </a:r>
            <a:r>
              <a:rPr lang="en-US" sz="2000" dirty="0" err="1"/>
              <a:t>etnisyyteen</a:t>
            </a:r>
            <a:r>
              <a:rPr lang="en-US" sz="2000" dirty="0"/>
              <a:t>, </a:t>
            </a:r>
            <a:r>
              <a:rPr lang="en-US" sz="2000" dirty="0" err="1"/>
              <a:t>kansallisuuteen</a:t>
            </a:r>
            <a:r>
              <a:rPr lang="en-US" sz="2000" dirty="0"/>
              <a:t>, </a:t>
            </a:r>
            <a:r>
              <a:rPr lang="en-US" sz="2000" dirty="0" err="1"/>
              <a:t>rotuun</a:t>
            </a:r>
            <a:r>
              <a:rPr lang="en-US" sz="2000" dirty="0"/>
              <a:t>, </a:t>
            </a:r>
            <a:r>
              <a:rPr lang="en-US" sz="2000" dirty="0" err="1"/>
              <a:t>sosioekonomiseen</a:t>
            </a:r>
            <a:r>
              <a:rPr lang="en-US" sz="2000" dirty="0"/>
              <a:t> </a:t>
            </a:r>
            <a:r>
              <a:rPr lang="en-US" sz="2000" dirty="0" err="1"/>
              <a:t>taustaan</a:t>
            </a:r>
            <a:r>
              <a:rPr lang="en-US" sz="2000" dirty="0"/>
              <a:t>, </a:t>
            </a:r>
            <a:r>
              <a:rPr lang="en-US" sz="2000" dirty="0" err="1"/>
              <a:t>vammautuneisuuteen</a:t>
            </a:r>
            <a:r>
              <a:rPr lang="en-US" sz="2000" dirty="0"/>
              <a:t> tai </a:t>
            </a:r>
            <a:r>
              <a:rPr lang="en-US" sz="2000" dirty="0" err="1"/>
              <a:t>sukupuoliseen</a:t>
            </a:r>
            <a:r>
              <a:rPr lang="en-US" sz="2000" dirty="0"/>
              <a:t> </a:t>
            </a:r>
            <a:r>
              <a:rPr lang="en-US" sz="2000" dirty="0" err="1"/>
              <a:t>suuntautumiseen</a:t>
            </a:r>
            <a:r>
              <a:rPr lang="en-US" sz="2000" dirty="0"/>
              <a:t> ja </a:t>
            </a:r>
            <a:r>
              <a:rPr lang="en-US" sz="2000" dirty="0" err="1"/>
              <a:t>auttaa</a:t>
            </a:r>
            <a:r>
              <a:rPr lang="en-US" sz="2000" dirty="0"/>
              <a:t> </a:t>
            </a:r>
            <a:r>
              <a:rPr lang="en-US" sz="2000" dirty="0" err="1"/>
              <a:t>luomaan</a:t>
            </a:r>
            <a:r>
              <a:rPr lang="en-US" sz="2000" dirty="0"/>
              <a:t> </a:t>
            </a:r>
            <a:r>
              <a:rPr lang="en-US" sz="2000" dirty="0" err="1"/>
              <a:t>tukeva</a:t>
            </a:r>
            <a:r>
              <a:rPr lang="en-US" sz="2000" dirty="0"/>
              <a:t> ja </a:t>
            </a:r>
            <a:r>
              <a:rPr lang="en-US" sz="2000" dirty="0" err="1"/>
              <a:t>osallistava</a:t>
            </a:r>
            <a:r>
              <a:rPr lang="en-US" sz="2000" dirty="0"/>
              <a:t> </a:t>
            </a:r>
            <a:r>
              <a:rPr lang="en-US" sz="2000" dirty="0" err="1"/>
              <a:t>työympäristö</a:t>
            </a:r>
            <a:r>
              <a:rPr lang="en-US" sz="2000" dirty="0"/>
              <a:t>. </a:t>
            </a:r>
            <a:endParaRPr sz="2000" dirty="0">
              <a:solidFill>
                <a:schemeClr val="lt1"/>
              </a:solidFill>
              <a:latin typeface="Calibri"/>
              <a:ea typeface="Calibri"/>
              <a:cs typeface="Calibri"/>
              <a:sym typeface="Calibri"/>
            </a:endParaRPr>
          </a:p>
          <a:p>
            <a:pPr marL="342900" lvl="0" indent="-342900" algn="just">
              <a:lnSpc>
                <a:spcPct val="100000"/>
              </a:lnSpc>
              <a:spcBef>
                <a:spcPts val="1800"/>
              </a:spcBef>
              <a:buSzPts val="1000"/>
              <a:buFont typeface="Wingdings" panose="05000000000000000000" pitchFamily="2" charset="2"/>
              <a:buChar char="Ø"/>
            </a:pPr>
            <a:r>
              <a:rPr lang="en-US" sz="2000" dirty="0" err="1"/>
              <a:t>T</a:t>
            </a:r>
            <a:r>
              <a:rPr lang="en-US" sz="2000" dirty="0" err="1">
                <a:solidFill>
                  <a:schemeClr val="lt1"/>
                </a:solidFill>
                <a:latin typeface="Calibri"/>
                <a:ea typeface="Calibri"/>
                <a:cs typeface="Calibri"/>
                <a:sym typeface="Calibri"/>
              </a:rPr>
              <a:t>ietoisuuden</a:t>
            </a:r>
            <a:r>
              <a:rPr lang="en-US" sz="2000" dirty="0">
                <a:solidFill>
                  <a:schemeClr val="lt1"/>
                </a:solidFill>
                <a:latin typeface="Calibri"/>
                <a:ea typeface="Calibri"/>
                <a:cs typeface="Calibri"/>
                <a:sym typeface="Calibri"/>
              </a:rPr>
              <a:t> ja </a:t>
            </a:r>
            <a:r>
              <a:rPr lang="en-US" sz="2000" dirty="0" err="1">
                <a:solidFill>
                  <a:schemeClr val="lt1"/>
                </a:solidFill>
                <a:latin typeface="Calibri"/>
                <a:ea typeface="Calibri"/>
                <a:cs typeface="Calibri"/>
                <a:sym typeface="Calibri"/>
              </a:rPr>
              <a:t>empatian</a:t>
            </a:r>
            <a:r>
              <a:rPr lang="en-US" sz="2000" dirty="0"/>
              <a:t> kehittäminen </a:t>
            </a:r>
            <a:r>
              <a:rPr lang="en-US" sz="2000" dirty="0" err="1"/>
              <a:t>erilaisia</a:t>
            </a:r>
            <a:r>
              <a:rPr lang="en-US" sz="2000" dirty="0"/>
              <a:t> </a:t>
            </a:r>
            <a:r>
              <a:rPr lang="en-US" sz="2000" dirty="0" err="1"/>
              <a:t>tarpeita</a:t>
            </a:r>
            <a:r>
              <a:rPr lang="en-US" sz="2000" dirty="0"/>
              <a:t> </a:t>
            </a:r>
            <a:r>
              <a:rPr lang="en-US" sz="2000" dirty="0" err="1"/>
              <a:t>kohtaan</a:t>
            </a:r>
            <a:r>
              <a:rPr lang="en-US" sz="2000" dirty="0"/>
              <a:t> </a:t>
            </a:r>
            <a:r>
              <a:rPr lang="en-US" sz="2000" dirty="0" err="1"/>
              <a:t>antaa</a:t>
            </a:r>
            <a:r>
              <a:rPr lang="en-US" sz="2000" dirty="0"/>
              <a:t> </a:t>
            </a:r>
            <a:r>
              <a:rPr lang="en-US" sz="2000" dirty="0" err="1"/>
              <a:t>työpaikan</a:t>
            </a:r>
            <a:r>
              <a:rPr lang="en-US" sz="2000" dirty="0"/>
              <a:t> </a:t>
            </a:r>
            <a:r>
              <a:rPr lang="en-US" sz="2000" dirty="0" err="1"/>
              <a:t>j</a:t>
            </a:r>
            <a:r>
              <a:rPr lang="en-US" sz="2000" dirty="0" err="1">
                <a:solidFill>
                  <a:schemeClr val="lt1"/>
                </a:solidFill>
                <a:latin typeface="Calibri"/>
                <a:ea typeface="Calibri"/>
                <a:cs typeface="Calibri"/>
                <a:sym typeface="Calibri"/>
              </a:rPr>
              <a:t>ohtajille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mahdollisuuden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tarjota</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asianmukaista</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tukea</a:t>
            </a:r>
            <a:r>
              <a:rPr lang="en-US" sz="2000" dirty="0">
                <a:solidFill>
                  <a:schemeClr val="lt1"/>
                </a:solidFill>
                <a:latin typeface="Calibri"/>
                <a:ea typeface="Calibri"/>
                <a:cs typeface="Calibri"/>
                <a:sym typeface="Calibri"/>
              </a:rPr>
              <a:t>. </a:t>
            </a:r>
          </a:p>
          <a:p>
            <a:pPr marL="342900" lvl="0" indent="-342900" algn="just">
              <a:lnSpc>
                <a:spcPct val="100000"/>
              </a:lnSpc>
              <a:spcBef>
                <a:spcPts val="1800"/>
              </a:spcBef>
              <a:buSzPts val="1000"/>
              <a:buFont typeface="Wingdings" panose="05000000000000000000" pitchFamily="2" charset="2"/>
              <a:buChar char="Ø"/>
            </a:pPr>
            <a:r>
              <a:rPr lang="fi-FI" sz="2000" dirty="0"/>
              <a:t>Ainutlaatuisiin tarpeisiin vastaamisen strategioita ovat tiimin jäsenten aktiivinen kuunteleminen, avoin viestintä ja yksilöllisiin olosuhteisiin perustuvat räätälöidyt ratkaisut.</a:t>
            </a:r>
            <a:endParaRPr sz="2000" dirty="0">
              <a:solidFill>
                <a:schemeClr val="lt1"/>
              </a:solidFill>
              <a:latin typeface="Calibri"/>
              <a:ea typeface="Calibri"/>
              <a:cs typeface="Calibri"/>
              <a:sym typeface="Calibri"/>
            </a:endParaRPr>
          </a:p>
        </p:txBody>
      </p:sp>
      <p:sp>
        <p:nvSpPr>
          <p:cNvPr id="302" name="Google Shape;302;p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8A4199"/>
              </a:buClr>
              <a:buSzPts val="3600"/>
              <a:buNone/>
            </a:pPr>
            <a:r>
              <a:rPr lang="en-US" dirty="0" err="1"/>
              <a:t>Ainutlaatuisten</a:t>
            </a:r>
            <a:r>
              <a:rPr lang="en-US" dirty="0"/>
              <a:t> </a:t>
            </a:r>
            <a:r>
              <a:rPr lang="en-US" dirty="0" err="1"/>
              <a:t>tarpeiden</a:t>
            </a:r>
            <a:r>
              <a:rPr lang="en-US" dirty="0"/>
              <a:t> </a:t>
            </a:r>
            <a:r>
              <a:rPr lang="en-US" dirty="0" err="1"/>
              <a:t>tunnistaminen</a:t>
            </a:r>
            <a:r>
              <a:rPr lang="en-US" dirty="0"/>
              <a:t> ja </a:t>
            </a:r>
            <a:r>
              <a:rPr lang="en-US" dirty="0" err="1"/>
              <a:t>niihin</a:t>
            </a:r>
            <a:r>
              <a:rPr lang="en-US" dirty="0"/>
              <a:t> </a:t>
            </a:r>
            <a:r>
              <a:rPr lang="en-US" dirty="0" err="1"/>
              <a:t>vastaaminen</a:t>
            </a:r>
            <a:r>
              <a:rPr lang="en-US" dirty="0"/>
              <a: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8"/>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a:t>Millaisia</a:t>
            </a:r>
            <a:r>
              <a:rPr lang="en-US" dirty="0"/>
              <a:t> </a:t>
            </a:r>
            <a:r>
              <a:rPr lang="en-US" dirty="0" err="1"/>
              <a:t>edellisiin</a:t>
            </a:r>
            <a:r>
              <a:rPr lang="en-US" dirty="0"/>
              <a:t> </a:t>
            </a:r>
            <a:r>
              <a:rPr lang="en-US" dirty="0" err="1"/>
              <a:t>ulottuvuuksiin</a:t>
            </a:r>
            <a:r>
              <a:rPr lang="en-US" dirty="0"/>
              <a:t> </a:t>
            </a:r>
            <a:r>
              <a:rPr lang="en-US" dirty="0" err="1"/>
              <a:t>liittyviä</a:t>
            </a:r>
            <a:r>
              <a:rPr lang="en-US" dirty="0"/>
              <a:t> </a:t>
            </a:r>
            <a:r>
              <a:rPr lang="en-US" dirty="0" err="1"/>
              <a:t>esteitä</a:t>
            </a:r>
            <a:r>
              <a:rPr lang="en-US" dirty="0"/>
              <a:t> SINUN </a:t>
            </a:r>
            <a:r>
              <a:rPr lang="en-US" dirty="0" err="1"/>
              <a:t>mieleesi</a:t>
            </a:r>
            <a:r>
              <a:rPr lang="en-US" dirty="0"/>
              <a:t> </a:t>
            </a:r>
            <a:r>
              <a:rPr lang="en-US" dirty="0" err="1"/>
              <a:t>tulee</a:t>
            </a:r>
            <a:r>
              <a:rPr lang="en-US" dirty="0"/>
              <a:t>? </a:t>
            </a:r>
            <a:endParaRPr dirty="0"/>
          </a:p>
        </p:txBody>
      </p:sp>
      <p:sp>
        <p:nvSpPr>
          <p:cNvPr id="308" name="Google Shape;308;p8"/>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Google Shape;308;p8">
            <a:extLst>
              <a:ext uri="{FF2B5EF4-FFF2-40B4-BE49-F238E27FC236}">
                <a16:creationId xmlns:a16="http://schemas.microsoft.com/office/drawing/2014/main" id="{F80E6655-FE1C-D228-05B2-4B05F2F7AF1D}"/>
              </a:ext>
            </a:extLst>
          </p:cNvPr>
          <p:cNvSpPr/>
          <p:nvPr/>
        </p:nvSpPr>
        <p:spPr>
          <a:xfrm rot="10800000">
            <a:off x="8006806" y="4217704"/>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l="23297" r="23297"/>
          <a:stretch>
            <a:fillRect/>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874770" y="1571542"/>
            <a:ext cx="4918863" cy="4029530"/>
          </a:xfrm>
        </p:spPr>
        <p:txBody>
          <a:bodyPr>
            <a:normAutofit fontScale="92500" lnSpcReduction="20000"/>
          </a:bodyPr>
          <a:lstStyle/>
          <a:p>
            <a:r>
              <a:rPr lang="en-GB" dirty="0"/>
              <a:t>•</a:t>
            </a:r>
            <a:r>
              <a:rPr lang="en-GB" b="1" dirty="0"/>
              <a:t>	</a:t>
            </a:r>
            <a:r>
              <a:rPr lang="en-GB" b="1" dirty="0" err="1"/>
              <a:t>Sukupuoli</a:t>
            </a:r>
            <a:r>
              <a:rPr lang="en-GB" b="1" dirty="0"/>
              <a:t>: </a:t>
            </a:r>
            <a:r>
              <a:rPr lang="en-GB" dirty="0" err="1"/>
              <a:t>Naiset</a:t>
            </a:r>
            <a:r>
              <a:rPr lang="en-GB" dirty="0"/>
              <a:t> tai </a:t>
            </a:r>
            <a:r>
              <a:rPr lang="en-GB" dirty="0" err="1"/>
              <a:t>ei-binääriset</a:t>
            </a:r>
            <a:r>
              <a:rPr lang="en-GB" dirty="0"/>
              <a:t> </a:t>
            </a:r>
            <a:r>
              <a:rPr lang="en-GB" dirty="0" err="1"/>
              <a:t>ihmiset</a:t>
            </a:r>
            <a:r>
              <a:rPr lang="en-GB" dirty="0"/>
              <a:t> </a:t>
            </a:r>
            <a:r>
              <a:rPr lang="en-GB" dirty="0" err="1"/>
              <a:t>voivat</a:t>
            </a:r>
            <a:r>
              <a:rPr lang="en-GB" dirty="0"/>
              <a:t> </a:t>
            </a:r>
            <a:r>
              <a:rPr lang="en-GB" dirty="0" err="1"/>
              <a:t>kohdata</a:t>
            </a:r>
            <a:r>
              <a:rPr lang="en-GB" dirty="0"/>
              <a:t> </a:t>
            </a:r>
            <a:r>
              <a:rPr lang="en-GB" dirty="0" err="1"/>
              <a:t>sosiaalisiin</a:t>
            </a:r>
            <a:r>
              <a:rPr lang="en-GB" dirty="0"/>
              <a:t> </a:t>
            </a:r>
            <a:r>
              <a:rPr lang="en-GB" dirty="0" err="1"/>
              <a:t>odotuksiin</a:t>
            </a:r>
            <a:r>
              <a:rPr lang="en-GB" dirty="0"/>
              <a:t> </a:t>
            </a:r>
            <a:r>
              <a:rPr lang="en-GB" dirty="0" err="1"/>
              <a:t>liittyviä</a:t>
            </a:r>
            <a:r>
              <a:rPr lang="en-GB" dirty="0"/>
              <a:t> </a:t>
            </a:r>
            <a:r>
              <a:rPr lang="en-GB" dirty="0" err="1"/>
              <a:t>haasteita</a:t>
            </a:r>
            <a:r>
              <a:rPr lang="en-GB" dirty="0"/>
              <a:t>, </a:t>
            </a:r>
            <a:r>
              <a:rPr lang="en-GB" dirty="0" err="1"/>
              <a:t>kuten</a:t>
            </a:r>
            <a:r>
              <a:rPr lang="en-GB" dirty="0"/>
              <a:t> </a:t>
            </a:r>
            <a:r>
              <a:rPr lang="en-GB" dirty="0" err="1"/>
              <a:t>odotuksiin</a:t>
            </a:r>
            <a:r>
              <a:rPr lang="en-GB" dirty="0"/>
              <a:t> </a:t>
            </a:r>
            <a:r>
              <a:rPr lang="en-GB" dirty="0" err="1"/>
              <a:t>huolenpitovastuiden</a:t>
            </a:r>
            <a:r>
              <a:rPr lang="en-GB" dirty="0"/>
              <a:t> </a:t>
            </a:r>
            <a:r>
              <a:rPr lang="en-GB" dirty="0" err="1"/>
              <a:t>ja</a:t>
            </a:r>
            <a:r>
              <a:rPr lang="en-GB" dirty="0"/>
              <a:t> </a:t>
            </a:r>
            <a:r>
              <a:rPr lang="en-GB" dirty="0" err="1"/>
              <a:t>työn</a:t>
            </a:r>
            <a:r>
              <a:rPr lang="en-GB" dirty="0"/>
              <a:t> </a:t>
            </a:r>
            <a:r>
              <a:rPr lang="en-GB" dirty="0" err="1"/>
              <a:t>ja</a:t>
            </a:r>
            <a:r>
              <a:rPr lang="en-GB" dirty="0"/>
              <a:t> </a:t>
            </a:r>
            <a:r>
              <a:rPr lang="en-GB" dirty="0" err="1"/>
              <a:t>yksityiselämän</a:t>
            </a:r>
            <a:r>
              <a:rPr lang="en-GB" dirty="0"/>
              <a:t> </a:t>
            </a:r>
            <a:r>
              <a:rPr lang="en-GB" dirty="0" err="1"/>
              <a:t>yhteensovittamisesta</a:t>
            </a:r>
            <a:r>
              <a:rPr lang="en-GB" dirty="0"/>
              <a:t>. </a:t>
            </a:r>
          </a:p>
          <a:p>
            <a:r>
              <a:rPr lang="en-GB" dirty="0"/>
              <a:t>•	</a:t>
            </a:r>
            <a:r>
              <a:rPr lang="en-GB" b="1" dirty="0" err="1"/>
              <a:t>Uskonto</a:t>
            </a:r>
            <a:r>
              <a:rPr lang="en-GB" b="1" dirty="0"/>
              <a:t> &amp; </a:t>
            </a:r>
            <a:r>
              <a:rPr lang="en-GB" b="1" dirty="0" err="1"/>
              <a:t>uskomukset</a:t>
            </a:r>
            <a:r>
              <a:rPr lang="en-GB" b="1" dirty="0"/>
              <a:t>: </a:t>
            </a:r>
            <a:r>
              <a:rPr lang="en-GB" dirty="0" err="1"/>
              <a:t>Työntekijät</a:t>
            </a:r>
            <a:r>
              <a:rPr lang="en-GB" dirty="0"/>
              <a:t>, </a:t>
            </a:r>
            <a:r>
              <a:rPr lang="en-GB" dirty="0" err="1"/>
              <a:t>joilla</a:t>
            </a:r>
            <a:r>
              <a:rPr lang="en-GB" dirty="0"/>
              <a:t> on </a:t>
            </a:r>
            <a:r>
              <a:rPr lang="en-GB" dirty="0" err="1"/>
              <a:t>uskonnollisia</a:t>
            </a:r>
            <a:r>
              <a:rPr lang="en-GB" dirty="0"/>
              <a:t> </a:t>
            </a:r>
            <a:r>
              <a:rPr lang="en-GB" dirty="0" err="1"/>
              <a:t>velvoitteita</a:t>
            </a:r>
            <a:r>
              <a:rPr lang="en-GB" dirty="0"/>
              <a:t>, </a:t>
            </a:r>
            <a:r>
              <a:rPr lang="en-GB" dirty="0" err="1"/>
              <a:t>saattavat</a:t>
            </a:r>
            <a:r>
              <a:rPr lang="en-GB" dirty="0"/>
              <a:t> </a:t>
            </a:r>
            <a:r>
              <a:rPr lang="en-GB" dirty="0" err="1"/>
              <a:t>tarvita</a:t>
            </a:r>
            <a:r>
              <a:rPr lang="en-GB" dirty="0"/>
              <a:t> </a:t>
            </a:r>
            <a:r>
              <a:rPr lang="en-GB" dirty="0" err="1"/>
              <a:t>erityisiä</a:t>
            </a:r>
            <a:r>
              <a:rPr lang="en-GB" dirty="0"/>
              <a:t> </a:t>
            </a:r>
            <a:r>
              <a:rPr lang="en-GB" dirty="0" err="1"/>
              <a:t>tilaratkaisuita</a:t>
            </a:r>
            <a:r>
              <a:rPr lang="en-GB" dirty="0"/>
              <a:t> </a:t>
            </a:r>
            <a:r>
              <a:rPr lang="en-GB" dirty="0" err="1"/>
              <a:t>rukousaikoina</a:t>
            </a:r>
            <a:r>
              <a:rPr lang="en-GB" dirty="0"/>
              <a:t> tai </a:t>
            </a:r>
            <a:r>
              <a:rPr lang="en-GB" dirty="0" err="1"/>
              <a:t>pyhinä</a:t>
            </a:r>
            <a:endParaRPr lang="en-GB" dirty="0"/>
          </a:p>
          <a:p>
            <a:r>
              <a:rPr lang="en-GB" dirty="0"/>
              <a:t>•	</a:t>
            </a:r>
            <a:r>
              <a:rPr lang="en-GB" b="1" dirty="0" err="1"/>
              <a:t>Etnisyys</a:t>
            </a:r>
            <a:r>
              <a:rPr lang="en-GB" b="1" dirty="0"/>
              <a:t>, </a:t>
            </a:r>
            <a:r>
              <a:rPr lang="en-GB" b="1" dirty="0" err="1"/>
              <a:t>kansalaisuus</a:t>
            </a:r>
            <a:r>
              <a:rPr lang="en-GB" b="1" dirty="0"/>
              <a:t> &amp; </a:t>
            </a:r>
            <a:r>
              <a:rPr lang="en-GB" b="1" dirty="0" err="1"/>
              <a:t>rotu</a:t>
            </a:r>
            <a:r>
              <a:rPr lang="en-GB" b="1" dirty="0"/>
              <a:t>: </a:t>
            </a:r>
            <a:r>
              <a:rPr lang="en-GB" dirty="0" err="1"/>
              <a:t>Rodulliseen</a:t>
            </a:r>
            <a:r>
              <a:rPr lang="en-GB" dirty="0"/>
              <a:t> tai </a:t>
            </a:r>
            <a:r>
              <a:rPr lang="en-GB" dirty="0" err="1"/>
              <a:t>etniseen</a:t>
            </a:r>
            <a:r>
              <a:rPr lang="en-GB" dirty="0"/>
              <a:t> </a:t>
            </a:r>
            <a:r>
              <a:rPr lang="en-GB" dirty="0" err="1"/>
              <a:t>vähemmistöön</a:t>
            </a:r>
            <a:r>
              <a:rPr lang="en-GB" dirty="0"/>
              <a:t> </a:t>
            </a:r>
            <a:r>
              <a:rPr lang="en-GB" dirty="0" err="1"/>
              <a:t>kuuluvat</a:t>
            </a:r>
            <a:r>
              <a:rPr lang="en-GB" dirty="0"/>
              <a:t> </a:t>
            </a:r>
            <a:r>
              <a:rPr lang="en-GB" dirty="0" err="1"/>
              <a:t>voivat</a:t>
            </a:r>
            <a:r>
              <a:rPr lang="en-GB" dirty="0"/>
              <a:t> </a:t>
            </a:r>
            <a:r>
              <a:rPr lang="en-GB" dirty="0" err="1"/>
              <a:t>kohdata</a:t>
            </a:r>
            <a:r>
              <a:rPr lang="en-GB" dirty="0"/>
              <a:t> </a:t>
            </a:r>
            <a:r>
              <a:rPr lang="en-GB" dirty="0" err="1"/>
              <a:t>systeemisiä</a:t>
            </a:r>
            <a:r>
              <a:rPr lang="en-GB" dirty="0"/>
              <a:t> </a:t>
            </a:r>
            <a:r>
              <a:rPr lang="en-GB" dirty="0" err="1"/>
              <a:t>esteitä</a:t>
            </a:r>
            <a:r>
              <a:rPr lang="en-GB" dirty="0"/>
              <a:t> </a:t>
            </a:r>
            <a:r>
              <a:rPr lang="en-GB" dirty="0" err="1"/>
              <a:t>ja</a:t>
            </a:r>
            <a:r>
              <a:rPr lang="en-GB" dirty="0"/>
              <a:t> </a:t>
            </a:r>
            <a:r>
              <a:rPr lang="en-GB" dirty="0" err="1"/>
              <a:t>vinoumia</a:t>
            </a:r>
            <a:r>
              <a:rPr lang="en-GB" dirty="0"/>
              <a:t>, </a:t>
            </a:r>
            <a:r>
              <a:rPr lang="en-GB" dirty="0" err="1"/>
              <a:t>jotka</a:t>
            </a:r>
            <a:r>
              <a:rPr lang="en-GB" dirty="0"/>
              <a:t> </a:t>
            </a:r>
            <a:r>
              <a:rPr lang="en-GB" dirty="0" err="1"/>
              <a:t>vaikuttavat</a:t>
            </a:r>
            <a:r>
              <a:rPr lang="en-GB" dirty="0"/>
              <a:t> </a:t>
            </a:r>
            <a:r>
              <a:rPr lang="en-GB" dirty="0" err="1"/>
              <a:t>heidän</a:t>
            </a:r>
            <a:r>
              <a:rPr lang="en-GB" dirty="0"/>
              <a:t> </a:t>
            </a:r>
            <a:r>
              <a:rPr lang="en-GB" dirty="0" err="1"/>
              <a:t>työn</a:t>
            </a:r>
            <a:r>
              <a:rPr lang="en-GB" dirty="0"/>
              <a:t> </a:t>
            </a:r>
            <a:r>
              <a:rPr lang="en-GB" dirty="0" err="1"/>
              <a:t>ja</a:t>
            </a:r>
            <a:r>
              <a:rPr lang="en-GB" dirty="0"/>
              <a:t> </a:t>
            </a:r>
            <a:r>
              <a:rPr lang="en-GB" dirty="0" err="1"/>
              <a:t>yksityiselämänsä</a:t>
            </a:r>
            <a:r>
              <a:rPr lang="en-GB" dirty="0"/>
              <a:t> </a:t>
            </a:r>
            <a:r>
              <a:rPr lang="en-GB" dirty="0" err="1"/>
              <a:t>väliseen</a:t>
            </a:r>
            <a:r>
              <a:rPr lang="en-GB" dirty="0"/>
              <a:t> </a:t>
            </a:r>
            <a:r>
              <a:rPr lang="en-GB" dirty="0" err="1"/>
              <a:t>tasapainoon</a:t>
            </a:r>
            <a:r>
              <a:rPr lang="en-GB" dirty="0"/>
              <a:t>. </a:t>
            </a: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32500" lnSpcReduction="20000"/>
          </a:bodyPr>
          <a:lstStyle/>
          <a:p>
            <a:pPr marL="228600" indent="0"/>
            <a:r>
              <a:rPr lang="en-GB" sz="7400" dirty="0" err="1"/>
              <a:t>Moninaiset</a:t>
            </a:r>
            <a:r>
              <a:rPr lang="en-GB" sz="7400" dirty="0"/>
              <a:t> </a:t>
            </a:r>
            <a:r>
              <a:rPr lang="en-GB" sz="7400" dirty="0" err="1"/>
              <a:t>työntekijät</a:t>
            </a:r>
            <a:r>
              <a:rPr lang="en-GB" sz="7400" dirty="0"/>
              <a:t> </a:t>
            </a:r>
            <a:r>
              <a:rPr lang="en-GB" sz="7400" dirty="0" err="1"/>
              <a:t>voivat</a:t>
            </a:r>
            <a:r>
              <a:rPr lang="en-GB" sz="7400" dirty="0"/>
              <a:t> </a:t>
            </a:r>
            <a:r>
              <a:rPr lang="en-GB" sz="7400" dirty="0" err="1"/>
              <a:t>kohdata</a:t>
            </a:r>
            <a:r>
              <a:rPr lang="en-GB" sz="7400" dirty="0"/>
              <a:t> </a:t>
            </a:r>
            <a:r>
              <a:rPr lang="en-GB" sz="7400" dirty="0" err="1"/>
              <a:t>työn</a:t>
            </a:r>
            <a:r>
              <a:rPr lang="en-GB" sz="7400" dirty="0"/>
              <a:t> </a:t>
            </a:r>
            <a:r>
              <a:rPr lang="en-GB" sz="7400" dirty="0" err="1"/>
              <a:t>ja</a:t>
            </a:r>
            <a:r>
              <a:rPr lang="en-GB" sz="7400" dirty="0"/>
              <a:t> </a:t>
            </a:r>
            <a:r>
              <a:rPr lang="en-GB" sz="7400" dirty="0" err="1"/>
              <a:t>yksityiselämän</a:t>
            </a:r>
            <a:r>
              <a:rPr lang="en-GB" sz="7400" dirty="0"/>
              <a:t> </a:t>
            </a:r>
            <a:r>
              <a:rPr lang="en-GB" sz="7400" dirty="0" err="1"/>
              <a:t>tasapainon</a:t>
            </a:r>
            <a:r>
              <a:rPr lang="en-GB" sz="7400" dirty="0"/>
              <a:t> </a:t>
            </a:r>
            <a:r>
              <a:rPr lang="en-GB" sz="7400" dirty="0" err="1"/>
              <a:t>kannalta</a:t>
            </a:r>
            <a:r>
              <a:rPr lang="en-GB" sz="7400" dirty="0"/>
              <a:t> </a:t>
            </a:r>
            <a:r>
              <a:rPr lang="en-GB" sz="7400" dirty="0" err="1"/>
              <a:t>erilaisia</a:t>
            </a:r>
            <a:r>
              <a:rPr lang="en-GB" sz="7400" dirty="0"/>
              <a:t> </a:t>
            </a:r>
            <a:r>
              <a:rPr lang="en-GB" sz="7400" dirty="0" err="1"/>
              <a:t>esteitä</a:t>
            </a:r>
            <a:r>
              <a:rPr lang="en-GB" sz="7400" dirty="0"/>
              <a:t>. </a:t>
            </a:r>
            <a:r>
              <a:rPr lang="en-GB" sz="7400" i="1" dirty="0" err="1"/>
              <a:t>Esimerkkejä</a:t>
            </a:r>
            <a:r>
              <a:rPr lang="en-GB" sz="7400" i="1" dirty="0"/>
              <a:t> (1/2):</a:t>
            </a:r>
          </a:p>
          <a:p>
            <a:endParaRPr lang="en-GB" dirty="0"/>
          </a:p>
        </p:txBody>
      </p:sp>
    </p:spTree>
    <p:extLst>
      <p:ext uri="{BB962C8B-B14F-4D97-AF65-F5344CB8AC3E}">
        <p14:creationId xmlns:p14="http://schemas.microsoft.com/office/powerpoint/2010/main" val="233173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t="4407" b="4407"/>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288833" y="1324947"/>
            <a:ext cx="5766317" cy="5141167"/>
          </a:xfrm>
        </p:spPr>
        <p:txBody>
          <a:bodyPr>
            <a:normAutofit fontScale="77500" lnSpcReduction="20000"/>
          </a:bodyPr>
          <a:lstStyle/>
          <a:p>
            <a:r>
              <a:rPr lang="en-GB" dirty="0"/>
              <a:t>•</a:t>
            </a:r>
            <a:r>
              <a:rPr lang="en-GB" sz="2400" dirty="0"/>
              <a:t>	</a:t>
            </a:r>
            <a:r>
              <a:rPr lang="en-GB" sz="2400" b="1" dirty="0" err="1"/>
              <a:t>Sosioekonominen</a:t>
            </a:r>
            <a:r>
              <a:rPr lang="en-GB" sz="2400" b="1" dirty="0"/>
              <a:t> </a:t>
            </a:r>
            <a:r>
              <a:rPr lang="en-GB" sz="2400" b="1" dirty="0" err="1"/>
              <a:t>tausta</a:t>
            </a:r>
            <a:r>
              <a:rPr lang="en-GB" sz="2400" b="1" dirty="0"/>
              <a:t>: </a:t>
            </a:r>
            <a:r>
              <a:rPr lang="en-GB" sz="2400" dirty="0"/>
              <a:t>Matalan </a:t>
            </a:r>
            <a:r>
              <a:rPr lang="en-GB" sz="2400" dirty="0" err="1"/>
              <a:t>sosioekonomisen</a:t>
            </a:r>
            <a:r>
              <a:rPr lang="en-GB" sz="2400" dirty="0"/>
              <a:t> </a:t>
            </a:r>
            <a:r>
              <a:rPr lang="en-GB" sz="2400" dirty="0" err="1"/>
              <a:t>taustan</a:t>
            </a:r>
            <a:r>
              <a:rPr lang="en-GB" sz="2400" dirty="0"/>
              <a:t> </a:t>
            </a:r>
            <a:r>
              <a:rPr lang="en-GB" sz="2400" dirty="0" err="1"/>
              <a:t>omaavat</a:t>
            </a:r>
            <a:r>
              <a:rPr lang="en-GB" sz="2400" dirty="0"/>
              <a:t> </a:t>
            </a:r>
            <a:r>
              <a:rPr lang="en-GB" sz="2400" dirty="0" err="1"/>
              <a:t>työntekijät</a:t>
            </a:r>
            <a:r>
              <a:rPr lang="en-GB" sz="2400" dirty="0"/>
              <a:t> </a:t>
            </a:r>
            <a:r>
              <a:rPr lang="en-GB" sz="2400" dirty="0" err="1"/>
              <a:t>voivat</a:t>
            </a:r>
            <a:r>
              <a:rPr lang="en-GB" sz="2400" dirty="0"/>
              <a:t> </a:t>
            </a:r>
            <a:r>
              <a:rPr lang="en-GB" sz="2400" dirty="0" err="1"/>
              <a:t>kokea</a:t>
            </a:r>
            <a:r>
              <a:rPr lang="en-GB" sz="2400" dirty="0"/>
              <a:t> </a:t>
            </a:r>
            <a:r>
              <a:rPr lang="en-GB" sz="2400" dirty="0" err="1"/>
              <a:t>taloudellisia</a:t>
            </a:r>
            <a:r>
              <a:rPr lang="en-GB" sz="2400" dirty="0"/>
              <a:t> </a:t>
            </a:r>
            <a:r>
              <a:rPr lang="en-GB" sz="2400" dirty="0" err="1"/>
              <a:t>painetekijöitä</a:t>
            </a:r>
            <a:r>
              <a:rPr lang="en-GB" sz="2400" dirty="0"/>
              <a:t> </a:t>
            </a:r>
            <a:r>
              <a:rPr lang="en-GB" sz="2400" dirty="0" err="1"/>
              <a:t>ja</a:t>
            </a:r>
            <a:r>
              <a:rPr lang="en-GB" sz="2400" dirty="0"/>
              <a:t> </a:t>
            </a:r>
            <a:r>
              <a:rPr lang="en-GB" sz="2400" dirty="0" err="1"/>
              <a:t>hankaluuksia</a:t>
            </a:r>
            <a:r>
              <a:rPr lang="en-GB" sz="2400" dirty="0"/>
              <a:t> </a:t>
            </a:r>
            <a:r>
              <a:rPr lang="en-GB" sz="2400" dirty="0" err="1"/>
              <a:t>hankkia</a:t>
            </a:r>
            <a:r>
              <a:rPr lang="en-GB" sz="2400" dirty="0"/>
              <a:t> </a:t>
            </a:r>
            <a:r>
              <a:rPr lang="en-GB" sz="2400" dirty="0" err="1"/>
              <a:t>erilaisia</a:t>
            </a:r>
            <a:r>
              <a:rPr lang="en-GB" sz="2400" dirty="0"/>
              <a:t> </a:t>
            </a:r>
            <a:r>
              <a:rPr lang="en-GB" sz="2400" dirty="0" err="1"/>
              <a:t>hyödykkeitä</a:t>
            </a:r>
            <a:r>
              <a:rPr lang="en-GB" sz="2400" dirty="0"/>
              <a:t>. </a:t>
            </a:r>
            <a:r>
              <a:rPr lang="en-GB" sz="2400" dirty="0" err="1"/>
              <a:t>Tällä</a:t>
            </a:r>
            <a:r>
              <a:rPr lang="en-GB" sz="2400" dirty="0"/>
              <a:t> </a:t>
            </a:r>
            <a:r>
              <a:rPr lang="en-GB" sz="2400" dirty="0" err="1"/>
              <a:t>voi</a:t>
            </a:r>
            <a:r>
              <a:rPr lang="en-GB" sz="2400" dirty="0"/>
              <a:t> olla </a:t>
            </a:r>
            <a:r>
              <a:rPr lang="en-GB" sz="2400" dirty="0" err="1"/>
              <a:t>vaikutusta</a:t>
            </a:r>
            <a:r>
              <a:rPr lang="en-GB" sz="2400" dirty="0"/>
              <a:t> </a:t>
            </a:r>
            <a:r>
              <a:rPr lang="en-GB" sz="2400" dirty="0" err="1"/>
              <a:t>työn</a:t>
            </a:r>
            <a:r>
              <a:rPr lang="en-GB" sz="2400" dirty="0"/>
              <a:t> </a:t>
            </a:r>
            <a:r>
              <a:rPr lang="en-GB" sz="2400" dirty="0" err="1"/>
              <a:t>ja</a:t>
            </a:r>
            <a:r>
              <a:rPr lang="en-GB" sz="2400" dirty="0"/>
              <a:t> </a:t>
            </a:r>
            <a:r>
              <a:rPr lang="en-GB" sz="2400" dirty="0" err="1"/>
              <a:t>yksityiselämän</a:t>
            </a:r>
            <a:r>
              <a:rPr lang="en-GB" sz="2400" dirty="0"/>
              <a:t> </a:t>
            </a:r>
            <a:r>
              <a:rPr lang="en-GB" sz="2400" dirty="0" err="1"/>
              <a:t>tasapainoon</a:t>
            </a:r>
            <a:r>
              <a:rPr lang="en-GB" sz="2400" dirty="0"/>
              <a:t>. </a:t>
            </a:r>
          </a:p>
          <a:p>
            <a:r>
              <a:rPr lang="en-GB" sz="2400" dirty="0"/>
              <a:t>•	</a:t>
            </a:r>
            <a:r>
              <a:rPr lang="en-GB" sz="2400" b="1" dirty="0" err="1"/>
              <a:t>Vammaisuus</a:t>
            </a:r>
            <a:r>
              <a:rPr lang="en-GB" sz="2400" dirty="0"/>
              <a:t>: </a:t>
            </a:r>
            <a:r>
              <a:rPr lang="en-GB" sz="2400" dirty="0" err="1"/>
              <a:t>Vammaisilla</a:t>
            </a:r>
            <a:r>
              <a:rPr lang="en-GB" sz="2400" dirty="0"/>
              <a:t> </a:t>
            </a:r>
            <a:r>
              <a:rPr lang="en-GB" sz="2400" dirty="0" err="1"/>
              <a:t>ihmisillä</a:t>
            </a:r>
            <a:r>
              <a:rPr lang="en-GB" sz="2400" dirty="0"/>
              <a:t> </a:t>
            </a:r>
            <a:r>
              <a:rPr lang="en-GB" sz="2400" dirty="0" err="1"/>
              <a:t>voi</a:t>
            </a:r>
            <a:r>
              <a:rPr lang="en-GB" sz="2400" dirty="0"/>
              <a:t> olla </a:t>
            </a:r>
            <a:r>
              <a:rPr lang="en-GB" sz="2400" dirty="0" err="1"/>
              <a:t>tarve</a:t>
            </a:r>
            <a:r>
              <a:rPr lang="en-GB" sz="2400" dirty="0"/>
              <a:t> </a:t>
            </a:r>
            <a:r>
              <a:rPr lang="en-GB" sz="2400" dirty="0" err="1"/>
              <a:t>erityisiin</a:t>
            </a:r>
            <a:r>
              <a:rPr lang="en-GB" sz="2400" dirty="0"/>
              <a:t> </a:t>
            </a:r>
            <a:r>
              <a:rPr lang="en-GB" sz="2400" dirty="0" err="1"/>
              <a:t>asumisjärjestelyihin</a:t>
            </a:r>
            <a:r>
              <a:rPr lang="en-GB" sz="2400" dirty="0"/>
              <a:t>, </a:t>
            </a:r>
            <a:r>
              <a:rPr lang="en-GB" sz="2400" dirty="0" err="1"/>
              <a:t>jotta</a:t>
            </a:r>
            <a:r>
              <a:rPr lang="en-GB" sz="2400" dirty="0"/>
              <a:t> he </a:t>
            </a:r>
            <a:r>
              <a:rPr lang="en-GB" sz="2400" dirty="0" err="1"/>
              <a:t>voivat</a:t>
            </a:r>
            <a:r>
              <a:rPr lang="en-GB" sz="2400" dirty="0"/>
              <a:t> </a:t>
            </a:r>
            <a:r>
              <a:rPr lang="en-GB" sz="2400" dirty="0" err="1"/>
              <a:t>suoriutua</a:t>
            </a:r>
            <a:r>
              <a:rPr lang="en-GB" sz="2400" dirty="0"/>
              <a:t> </a:t>
            </a:r>
            <a:r>
              <a:rPr lang="en-GB" sz="2400" dirty="0" err="1"/>
              <a:t>tehtävistään</a:t>
            </a:r>
            <a:r>
              <a:rPr lang="en-GB" sz="2400" dirty="0"/>
              <a:t> </a:t>
            </a:r>
            <a:r>
              <a:rPr lang="en-GB" sz="2400" dirty="0" err="1"/>
              <a:t>tehokkaasti</a:t>
            </a:r>
            <a:r>
              <a:rPr lang="en-GB" sz="2400" dirty="0"/>
              <a:t> </a:t>
            </a:r>
            <a:r>
              <a:rPr lang="en-GB" sz="2400" dirty="0" err="1"/>
              <a:t>ja</a:t>
            </a:r>
            <a:r>
              <a:rPr lang="en-GB" sz="2400" dirty="0"/>
              <a:t> </a:t>
            </a:r>
            <a:r>
              <a:rPr lang="en-GB" sz="2400" dirty="0" err="1"/>
              <a:t>pitää</a:t>
            </a:r>
            <a:r>
              <a:rPr lang="en-GB" sz="2400" dirty="0"/>
              <a:t> </a:t>
            </a:r>
            <a:r>
              <a:rPr lang="en-GB" sz="2400" dirty="0" err="1"/>
              <a:t>yllä</a:t>
            </a:r>
            <a:r>
              <a:rPr lang="en-GB" sz="2400" dirty="0"/>
              <a:t> </a:t>
            </a:r>
            <a:r>
              <a:rPr lang="en-GB" sz="2400" dirty="0" err="1"/>
              <a:t>työn</a:t>
            </a:r>
            <a:r>
              <a:rPr lang="en-GB" sz="2400" dirty="0"/>
              <a:t> </a:t>
            </a:r>
            <a:r>
              <a:rPr lang="en-GB" sz="2400" dirty="0" err="1"/>
              <a:t>ja</a:t>
            </a:r>
            <a:r>
              <a:rPr lang="en-GB" sz="2400" dirty="0"/>
              <a:t> </a:t>
            </a:r>
            <a:r>
              <a:rPr lang="en-GB" sz="2400" dirty="0" err="1"/>
              <a:t>yksityiselämän</a:t>
            </a:r>
            <a:r>
              <a:rPr lang="en-GB" sz="2400" dirty="0"/>
              <a:t> </a:t>
            </a:r>
            <a:r>
              <a:rPr lang="en-GB" sz="2400" dirty="0" err="1"/>
              <a:t>tasapainoa</a:t>
            </a:r>
            <a:r>
              <a:rPr lang="en-GB" sz="2400" dirty="0"/>
              <a:t>. </a:t>
            </a:r>
          </a:p>
          <a:p>
            <a:r>
              <a:rPr lang="en-GB" sz="2400" dirty="0"/>
              <a:t>•	</a:t>
            </a:r>
            <a:r>
              <a:rPr lang="en-GB" sz="2400" b="1" dirty="0" err="1"/>
              <a:t>Sukupuolinen</a:t>
            </a:r>
            <a:r>
              <a:rPr lang="en-GB" sz="2400" b="1" dirty="0"/>
              <a:t> </a:t>
            </a:r>
            <a:r>
              <a:rPr lang="en-GB" sz="2400" b="1" dirty="0" err="1"/>
              <a:t>suuntautuminen</a:t>
            </a:r>
            <a:r>
              <a:rPr lang="en-GB" sz="2400" b="1" dirty="0"/>
              <a:t>: </a:t>
            </a:r>
            <a:r>
              <a:rPr lang="en-GB" sz="2400" dirty="0"/>
              <a:t>LGBTQ+ </a:t>
            </a:r>
            <a:r>
              <a:rPr lang="en-GB" sz="2400" dirty="0" err="1"/>
              <a:t>henkilöt</a:t>
            </a:r>
            <a:r>
              <a:rPr lang="en-GB" sz="2400" dirty="0"/>
              <a:t> </a:t>
            </a:r>
            <a:r>
              <a:rPr lang="en-GB" sz="2400" dirty="0" err="1"/>
              <a:t>voivat</a:t>
            </a:r>
            <a:r>
              <a:rPr lang="en-GB" sz="2400" dirty="0"/>
              <a:t> </a:t>
            </a:r>
            <a:r>
              <a:rPr lang="en-GB" sz="2400" dirty="0" err="1"/>
              <a:t>kohdata</a:t>
            </a:r>
            <a:r>
              <a:rPr lang="en-GB" sz="2400" dirty="0"/>
              <a:t> </a:t>
            </a:r>
            <a:r>
              <a:rPr lang="en-GB" sz="2400" dirty="0" err="1"/>
              <a:t>ainutlaatuisia</a:t>
            </a:r>
            <a:r>
              <a:rPr lang="en-GB" sz="2400" dirty="0"/>
              <a:t> </a:t>
            </a:r>
            <a:r>
              <a:rPr lang="en-GB" sz="2400" dirty="0" err="1"/>
              <a:t>haasteita</a:t>
            </a:r>
            <a:r>
              <a:rPr lang="en-GB" sz="2400" dirty="0"/>
              <a:t> </a:t>
            </a:r>
            <a:r>
              <a:rPr lang="en-GB" sz="2400" dirty="0" err="1"/>
              <a:t>hyväksymiseen</a:t>
            </a:r>
            <a:r>
              <a:rPr lang="en-GB" sz="2400" dirty="0"/>
              <a:t> </a:t>
            </a:r>
            <a:r>
              <a:rPr lang="en-GB" sz="2400" dirty="0" err="1"/>
              <a:t>ja</a:t>
            </a:r>
            <a:r>
              <a:rPr lang="en-GB" sz="2400" dirty="0"/>
              <a:t> </a:t>
            </a:r>
            <a:r>
              <a:rPr lang="en-GB" sz="2400" dirty="0" err="1"/>
              <a:t>tukeen</a:t>
            </a:r>
            <a:r>
              <a:rPr lang="en-GB" sz="2400" dirty="0"/>
              <a:t>.</a:t>
            </a:r>
          </a:p>
          <a:p>
            <a:r>
              <a:rPr lang="en-GB" sz="2400" dirty="0"/>
              <a:t>•	</a:t>
            </a:r>
            <a:r>
              <a:rPr lang="en-GB" sz="2400" b="1" dirty="0" err="1"/>
              <a:t>Ikä</a:t>
            </a:r>
            <a:r>
              <a:rPr lang="en-GB" sz="2400" b="1" dirty="0"/>
              <a:t>: </a:t>
            </a:r>
            <a:r>
              <a:rPr lang="en-GB" sz="2400" dirty="0"/>
              <a:t>Eri-</a:t>
            </a:r>
            <a:r>
              <a:rPr lang="en-GB" sz="2400" dirty="0" err="1"/>
              <a:t>ikäisillä</a:t>
            </a:r>
            <a:r>
              <a:rPr lang="en-GB" sz="2400" dirty="0"/>
              <a:t> on </a:t>
            </a:r>
            <a:r>
              <a:rPr lang="en-GB" sz="2400" dirty="0" err="1"/>
              <a:t>erilaisia</a:t>
            </a:r>
            <a:r>
              <a:rPr lang="en-GB" sz="2400" dirty="0"/>
              <a:t> </a:t>
            </a:r>
            <a:r>
              <a:rPr lang="en-GB" sz="2400" dirty="0" err="1"/>
              <a:t>työn</a:t>
            </a:r>
            <a:r>
              <a:rPr lang="en-GB" sz="2400" dirty="0"/>
              <a:t> </a:t>
            </a:r>
            <a:r>
              <a:rPr lang="en-GB" sz="2400" dirty="0" err="1"/>
              <a:t>ja</a:t>
            </a:r>
            <a:r>
              <a:rPr lang="en-GB" sz="2400" dirty="0"/>
              <a:t> </a:t>
            </a:r>
            <a:r>
              <a:rPr lang="en-GB" sz="2400" dirty="0" err="1"/>
              <a:t>yksityiselämän</a:t>
            </a:r>
            <a:r>
              <a:rPr lang="en-GB" sz="2400" dirty="0"/>
              <a:t> </a:t>
            </a:r>
            <a:r>
              <a:rPr lang="en-GB" sz="2400" dirty="0" err="1"/>
              <a:t>tasapainoon</a:t>
            </a:r>
            <a:r>
              <a:rPr lang="en-GB" sz="2400" dirty="0"/>
              <a:t> </a:t>
            </a:r>
            <a:r>
              <a:rPr lang="en-GB" sz="2400" dirty="0" err="1"/>
              <a:t>liittyviä</a:t>
            </a:r>
            <a:r>
              <a:rPr lang="en-GB" sz="2400" dirty="0"/>
              <a:t> </a:t>
            </a:r>
            <a:r>
              <a:rPr lang="en-GB" sz="2400" dirty="0" err="1"/>
              <a:t>tarpeita</a:t>
            </a:r>
            <a:r>
              <a:rPr lang="en-GB" sz="2400" dirty="0"/>
              <a:t>, </a:t>
            </a:r>
            <a:r>
              <a:rPr lang="en-GB" sz="2400" dirty="0" err="1"/>
              <a:t>kuten</a:t>
            </a:r>
            <a:r>
              <a:rPr lang="en-GB" sz="2400" dirty="0"/>
              <a:t> </a:t>
            </a:r>
            <a:r>
              <a:rPr lang="en-GB" sz="2400" dirty="0" err="1"/>
              <a:t>joustavat</a:t>
            </a:r>
            <a:r>
              <a:rPr lang="en-GB" sz="2400" dirty="0"/>
              <a:t> </a:t>
            </a:r>
            <a:r>
              <a:rPr lang="en-GB" sz="2400" dirty="0" err="1"/>
              <a:t>työajat</a:t>
            </a:r>
            <a:r>
              <a:rPr lang="en-GB" sz="2400" dirty="0"/>
              <a:t> </a:t>
            </a:r>
            <a:r>
              <a:rPr lang="en-GB" sz="2400" dirty="0" err="1"/>
              <a:t>muista</a:t>
            </a:r>
            <a:r>
              <a:rPr lang="en-GB" sz="2400" dirty="0"/>
              <a:t> (</a:t>
            </a:r>
            <a:r>
              <a:rPr lang="en-GB" sz="2400" dirty="0" err="1"/>
              <a:t>lapset</a:t>
            </a:r>
            <a:r>
              <a:rPr lang="en-GB" sz="2400" dirty="0"/>
              <a:t>, </a:t>
            </a:r>
            <a:r>
              <a:rPr lang="en-GB" sz="2400" dirty="0" err="1"/>
              <a:t>ikääntyneet</a:t>
            </a:r>
            <a:r>
              <a:rPr lang="en-GB" sz="2400" dirty="0"/>
              <a:t> </a:t>
            </a:r>
            <a:r>
              <a:rPr lang="en-GB" sz="2400" dirty="0" err="1"/>
              <a:t>vanhemmat</a:t>
            </a:r>
            <a:r>
              <a:rPr lang="en-GB" sz="2400" dirty="0"/>
              <a:t>) </a:t>
            </a:r>
            <a:r>
              <a:rPr lang="en-GB" sz="2400" dirty="0" err="1"/>
              <a:t>huolehtiville</a:t>
            </a:r>
            <a:r>
              <a:rPr lang="en-GB" sz="2400" dirty="0"/>
              <a:t> tai </a:t>
            </a:r>
            <a:r>
              <a:rPr lang="en-GB" sz="2400" dirty="0" err="1"/>
              <a:t>vaiheittain</a:t>
            </a:r>
            <a:r>
              <a:rPr lang="en-GB" sz="2400" dirty="0"/>
              <a:t> </a:t>
            </a:r>
            <a:r>
              <a:rPr lang="en-GB" sz="2400" dirty="0" err="1"/>
              <a:t>eläkkeelle</a:t>
            </a:r>
            <a:r>
              <a:rPr lang="en-GB" sz="2400" dirty="0"/>
              <a:t> </a:t>
            </a:r>
            <a:r>
              <a:rPr lang="en-GB" sz="2400" dirty="0" err="1"/>
              <a:t>siirtyminen</a:t>
            </a:r>
            <a:r>
              <a:rPr lang="en-GB" sz="2400" dirty="0"/>
              <a:t> </a:t>
            </a:r>
            <a:r>
              <a:rPr lang="en-GB" sz="2400" dirty="0" err="1"/>
              <a:t>ikääntyville</a:t>
            </a:r>
            <a:r>
              <a:rPr lang="en-GB" sz="2400" dirty="0"/>
              <a:t>. </a:t>
            </a:r>
          </a:p>
          <a:p>
            <a:pPr marL="228600" indent="0"/>
            <a:r>
              <a:rPr lang="en-GB" sz="2400" i="1" dirty="0" err="1">
                <a:solidFill>
                  <a:srgbClr val="8A4199"/>
                </a:solidFill>
              </a:rPr>
              <a:t>Näiden</a:t>
            </a:r>
            <a:r>
              <a:rPr lang="en-GB" sz="2400" i="1" dirty="0">
                <a:solidFill>
                  <a:srgbClr val="8A4199"/>
                </a:solidFill>
              </a:rPr>
              <a:t> </a:t>
            </a:r>
            <a:r>
              <a:rPr lang="en-GB" sz="2400" i="1" dirty="0" err="1">
                <a:solidFill>
                  <a:srgbClr val="8A4199"/>
                </a:solidFill>
              </a:rPr>
              <a:t>esteiden</a:t>
            </a:r>
            <a:r>
              <a:rPr lang="en-GB" sz="2400" i="1" dirty="0">
                <a:solidFill>
                  <a:srgbClr val="8A4199"/>
                </a:solidFill>
              </a:rPr>
              <a:t> </a:t>
            </a:r>
            <a:r>
              <a:rPr lang="en-GB" sz="2400" i="1" dirty="0" err="1">
                <a:solidFill>
                  <a:srgbClr val="8A4199"/>
                </a:solidFill>
              </a:rPr>
              <a:t>tunnistaminen</a:t>
            </a:r>
            <a:r>
              <a:rPr lang="en-GB" sz="2400" i="1" dirty="0">
                <a:solidFill>
                  <a:srgbClr val="8A4199"/>
                </a:solidFill>
              </a:rPr>
              <a:t> </a:t>
            </a:r>
            <a:r>
              <a:rPr lang="en-GB" sz="2400" i="1" dirty="0" err="1">
                <a:solidFill>
                  <a:srgbClr val="8A4199"/>
                </a:solidFill>
              </a:rPr>
              <a:t>ja</a:t>
            </a:r>
            <a:r>
              <a:rPr lang="en-GB" sz="2400" i="1" dirty="0">
                <a:solidFill>
                  <a:srgbClr val="8A4199"/>
                </a:solidFill>
              </a:rPr>
              <a:t> </a:t>
            </a:r>
            <a:r>
              <a:rPr lang="en-GB" sz="2400" i="1" dirty="0" err="1">
                <a:solidFill>
                  <a:srgbClr val="8A4199"/>
                </a:solidFill>
              </a:rPr>
              <a:t>esiinnostaminen</a:t>
            </a:r>
            <a:r>
              <a:rPr lang="en-GB" sz="2400" i="1" dirty="0">
                <a:solidFill>
                  <a:srgbClr val="8A4199"/>
                </a:solidFill>
              </a:rPr>
              <a:t> on </a:t>
            </a:r>
            <a:r>
              <a:rPr lang="en-GB" sz="2400" i="1" dirty="0" err="1">
                <a:solidFill>
                  <a:srgbClr val="8A4199"/>
                </a:solidFill>
              </a:rPr>
              <a:t>olennaista</a:t>
            </a:r>
            <a:r>
              <a:rPr lang="en-GB" sz="2400" i="1" dirty="0">
                <a:solidFill>
                  <a:srgbClr val="8A4199"/>
                </a:solidFill>
              </a:rPr>
              <a:t> </a:t>
            </a:r>
            <a:r>
              <a:rPr lang="en-GB" sz="2400" i="1" dirty="0" err="1">
                <a:solidFill>
                  <a:srgbClr val="8A4199"/>
                </a:solidFill>
              </a:rPr>
              <a:t>osallistavan</a:t>
            </a:r>
            <a:r>
              <a:rPr lang="en-GB" sz="2400" i="1" dirty="0">
                <a:solidFill>
                  <a:srgbClr val="8A4199"/>
                </a:solidFill>
              </a:rPr>
              <a:t> </a:t>
            </a:r>
            <a:r>
              <a:rPr lang="en-GB" sz="2400" i="1" dirty="0" err="1">
                <a:solidFill>
                  <a:srgbClr val="8A4199"/>
                </a:solidFill>
              </a:rPr>
              <a:t>ja</a:t>
            </a:r>
            <a:r>
              <a:rPr lang="en-GB" sz="2400" i="1" dirty="0">
                <a:solidFill>
                  <a:srgbClr val="8A4199"/>
                </a:solidFill>
              </a:rPr>
              <a:t> </a:t>
            </a:r>
            <a:r>
              <a:rPr lang="en-GB" sz="2400" i="1" dirty="0" err="1">
                <a:solidFill>
                  <a:srgbClr val="8A4199"/>
                </a:solidFill>
              </a:rPr>
              <a:t>tukevan</a:t>
            </a:r>
            <a:r>
              <a:rPr lang="en-GB" sz="2400" i="1" dirty="0">
                <a:solidFill>
                  <a:srgbClr val="8A4199"/>
                </a:solidFill>
              </a:rPr>
              <a:t> </a:t>
            </a:r>
            <a:r>
              <a:rPr lang="en-GB" sz="2400" i="1" dirty="0" err="1">
                <a:solidFill>
                  <a:srgbClr val="8A4199"/>
                </a:solidFill>
              </a:rPr>
              <a:t>työympäristön</a:t>
            </a:r>
            <a:r>
              <a:rPr lang="en-GB" sz="2400" i="1" dirty="0">
                <a:solidFill>
                  <a:srgbClr val="8A4199"/>
                </a:solidFill>
              </a:rPr>
              <a:t> </a:t>
            </a:r>
            <a:r>
              <a:rPr lang="en-GB" sz="2400" i="1" dirty="0" err="1">
                <a:solidFill>
                  <a:srgbClr val="8A4199"/>
                </a:solidFill>
              </a:rPr>
              <a:t>kannalta</a:t>
            </a:r>
            <a:r>
              <a:rPr lang="en-GB" sz="2400" i="1" dirty="0">
                <a:solidFill>
                  <a:srgbClr val="8A4199"/>
                </a:solidFill>
              </a:rPr>
              <a:t>. </a:t>
            </a: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288833" y="154930"/>
            <a:ext cx="4918863" cy="1274372"/>
          </a:xfrm>
        </p:spPr>
        <p:txBody>
          <a:bodyPr>
            <a:normAutofit fontScale="32500" lnSpcReduction="20000"/>
          </a:bodyPr>
          <a:lstStyle/>
          <a:p>
            <a:pPr marL="228600" indent="0"/>
            <a:r>
              <a:rPr lang="en-GB" sz="7400" dirty="0" err="1"/>
              <a:t>Moninaiset</a:t>
            </a:r>
            <a:r>
              <a:rPr lang="en-GB" sz="7400" dirty="0"/>
              <a:t> </a:t>
            </a:r>
            <a:r>
              <a:rPr lang="en-GB" sz="7400" dirty="0" err="1"/>
              <a:t>työntekijät</a:t>
            </a:r>
            <a:r>
              <a:rPr lang="en-GB" sz="7400" dirty="0"/>
              <a:t> </a:t>
            </a:r>
            <a:r>
              <a:rPr lang="en-GB" sz="7400" dirty="0" err="1"/>
              <a:t>voivat</a:t>
            </a:r>
            <a:r>
              <a:rPr lang="en-GB" sz="7400" dirty="0"/>
              <a:t> </a:t>
            </a:r>
            <a:r>
              <a:rPr lang="en-GB" sz="7400" dirty="0" err="1"/>
              <a:t>kohdata</a:t>
            </a:r>
            <a:r>
              <a:rPr lang="en-GB" sz="7400" dirty="0"/>
              <a:t> </a:t>
            </a:r>
            <a:r>
              <a:rPr lang="en-GB" sz="7400" dirty="0" err="1"/>
              <a:t>työn</a:t>
            </a:r>
            <a:r>
              <a:rPr lang="en-GB" sz="7400" dirty="0"/>
              <a:t> </a:t>
            </a:r>
            <a:r>
              <a:rPr lang="en-GB" sz="7400" dirty="0" err="1"/>
              <a:t>ja</a:t>
            </a:r>
            <a:r>
              <a:rPr lang="en-GB" sz="7400" dirty="0"/>
              <a:t> </a:t>
            </a:r>
            <a:r>
              <a:rPr lang="en-GB" sz="7400" dirty="0" err="1"/>
              <a:t>yksityiselämän</a:t>
            </a:r>
            <a:r>
              <a:rPr lang="en-GB" sz="7400" dirty="0"/>
              <a:t> </a:t>
            </a:r>
            <a:r>
              <a:rPr lang="en-GB" sz="7400" dirty="0" err="1"/>
              <a:t>tasapainon</a:t>
            </a:r>
            <a:r>
              <a:rPr lang="en-GB" sz="7400" dirty="0"/>
              <a:t> </a:t>
            </a:r>
            <a:r>
              <a:rPr lang="en-GB" sz="7400" dirty="0" err="1"/>
              <a:t>kannalta</a:t>
            </a:r>
            <a:r>
              <a:rPr lang="en-GB" sz="7400" dirty="0"/>
              <a:t> </a:t>
            </a:r>
            <a:r>
              <a:rPr lang="en-GB" sz="7400" dirty="0" err="1"/>
              <a:t>erilaisia</a:t>
            </a:r>
            <a:r>
              <a:rPr lang="en-GB" sz="7400" dirty="0"/>
              <a:t> </a:t>
            </a:r>
            <a:r>
              <a:rPr lang="en-GB" sz="7400" dirty="0" err="1"/>
              <a:t>esteitä</a:t>
            </a:r>
            <a:r>
              <a:rPr lang="en-GB" sz="7400" dirty="0"/>
              <a:t>. </a:t>
            </a:r>
            <a:r>
              <a:rPr lang="en-GB" sz="7400" i="1" dirty="0" err="1"/>
              <a:t>Esimerkkejä</a:t>
            </a:r>
            <a:r>
              <a:rPr lang="en-GB" sz="7400" i="1" dirty="0"/>
              <a:t> (2/2):</a:t>
            </a:r>
          </a:p>
          <a:p>
            <a:endParaRPr lang="en-GB" dirty="0"/>
          </a:p>
        </p:txBody>
      </p:sp>
    </p:spTree>
    <p:extLst>
      <p:ext uri="{BB962C8B-B14F-4D97-AF65-F5344CB8AC3E}">
        <p14:creationId xmlns:p14="http://schemas.microsoft.com/office/powerpoint/2010/main" val="365324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lt1"/>
              </a:buClr>
              <a:buSzPts val="2200"/>
              <a:buNone/>
            </a:pPr>
            <a:endParaRPr sz="2400" dirty="0"/>
          </a:p>
          <a:p>
            <a:pPr marL="228600" lvl="0" indent="-228600" algn="just" rtl="0">
              <a:lnSpc>
                <a:spcPct val="100000"/>
              </a:lnSpc>
              <a:spcBef>
                <a:spcPts val="0"/>
              </a:spcBef>
              <a:spcAft>
                <a:spcPts val="0"/>
              </a:spcAft>
              <a:buClr>
                <a:schemeClr val="lt1"/>
              </a:buClr>
              <a:buSzPts val="2200"/>
              <a:buNone/>
            </a:pPr>
            <a:r>
              <a:rPr lang="en-US" sz="2400" dirty="0"/>
              <a:t>•	</a:t>
            </a:r>
            <a:r>
              <a:rPr lang="en-US" sz="2400" dirty="0" err="1"/>
              <a:t>Laadi</a:t>
            </a:r>
            <a:r>
              <a:rPr lang="en-US" sz="2400" dirty="0"/>
              <a:t> </a:t>
            </a:r>
            <a:r>
              <a:rPr lang="en-US" sz="2400" b="1" dirty="0" err="1"/>
              <a:t>politiikkoja</a:t>
            </a:r>
            <a:r>
              <a:rPr lang="en-US" sz="2400" b="1" dirty="0"/>
              <a:t> ja </a:t>
            </a:r>
            <a:r>
              <a:rPr lang="en-US" sz="2400" b="1" dirty="0" err="1"/>
              <a:t>käytäntöjä</a:t>
            </a:r>
            <a:r>
              <a:rPr lang="en-US" sz="2400" dirty="0"/>
              <a:t>, </a:t>
            </a:r>
            <a:r>
              <a:rPr lang="en-US" sz="2400" dirty="0" err="1"/>
              <a:t>jotka</a:t>
            </a:r>
            <a:r>
              <a:rPr lang="en-US" sz="2400" dirty="0"/>
              <a:t> </a:t>
            </a:r>
            <a:r>
              <a:rPr lang="en-US" sz="2400" dirty="0" err="1"/>
              <a:t>vastaavat</a:t>
            </a:r>
            <a:r>
              <a:rPr lang="en-US" sz="2400" dirty="0"/>
              <a:t> </a:t>
            </a:r>
            <a:r>
              <a:rPr lang="en-US" sz="2400" dirty="0" err="1"/>
              <a:t>erilaisten</a:t>
            </a:r>
            <a:r>
              <a:rPr lang="en-US" sz="2400" dirty="0"/>
              <a:t> </a:t>
            </a:r>
            <a:r>
              <a:rPr lang="en-US" sz="2400" dirty="0" err="1"/>
              <a:t>työntekijöiden</a:t>
            </a:r>
            <a:r>
              <a:rPr lang="en-US" sz="2400" dirty="0"/>
              <a:t> </a:t>
            </a:r>
            <a:r>
              <a:rPr lang="en-US" sz="2400" dirty="0" err="1"/>
              <a:t>kokemiin</a:t>
            </a:r>
            <a:r>
              <a:rPr lang="en-US" sz="2400" dirty="0"/>
              <a:t> </a:t>
            </a:r>
            <a:r>
              <a:rPr lang="en-US" sz="2400" dirty="0" err="1"/>
              <a:t>esteisiin</a:t>
            </a:r>
            <a:r>
              <a:rPr lang="en-US" sz="2400" dirty="0"/>
              <a:t> </a:t>
            </a:r>
            <a:r>
              <a:rPr lang="en-US" sz="2400" dirty="0" err="1"/>
              <a:t>työn</a:t>
            </a:r>
            <a:r>
              <a:rPr lang="en-US" sz="2400" dirty="0"/>
              <a:t> ja </a:t>
            </a:r>
            <a:r>
              <a:rPr lang="en-US" sz="2400" dirty="0" err="1"/>
              <a:t>yksityiselämän</a:t>
            </a:r>
            <a:r>
              <a:rPr lang="en-US" sz="2400" dirty="0"/>
              <a:t> </a:t>
            </a:r>
            <a:r>
              <a:rPr lang="en-US" sz="2400" dirty="0" err="1"/>
              <a:t>väliselle</a:t>
            </a:r>
            <a:r>
              <a:rPr lang="en-US" sz="2400" dirty="0"/>
              <a:t> </a:t>
            </a:r>
            <a:r>
              <a:rPr lang="en-US" sz="2400" dirty="0" err="1"/>
              <a:t>tasapainolle</a:t>
            </a:r>
            <a:r>
              <a:rPr lang="en-US" sz="2400" dirty="0"/>
              <a:t>.</a:t>
            </a:r>
            <a:endParaRPr dirty="0"/>
          </a:p>
          <a:p>
            <a:pPr marL="228600" lvl="0" indent="-228600" algn="just" rtl="0">
              <a:lnSpc>
                <a:spcPct val="100000"/>
              </a:lnSpc>
              <a:spcBef>
                <a:spcPts val="0"/>
              </a:spcBef>
              <a:spcAft>
                <a:spcPts val="0"/>
              </a:spcAft>
              <a:buClr>
                <a:schemeClr val="lt1"/>
              </a:buClr>
              <a:buSzPts val="2200"/>
              <a:buNone/>
            </a:pPr>
            <a:r>
              <a:rPr lang="en-US" sz="2400" dirty="0"/>
              <a:t>•	</a:t>
            </a:r>
            <a:r>
              <a:rPr lang="en-US" sz="2400" dirty="0" err="1"/>
              <a:t>Tarjoa</a:t>
            </a:r>
            <a:r>
              <a:rPr lang="en-US" sz="2400" dirty="0"/>
              <a:t> </a:t>
            </a:r>
            <a:r>
              <a:rPr lang="en-US" sz="2400" b="1" dirty="0" err="1"/>
              <a:t>joustavia</a:t>
            </a:r>
            <a:r>
              <a:rPr lang="en-US" sz="2400" b="1" dirty="0"/>
              <a:t> </a:t>
            </a:r>
            <a:r>
              <a:rPr lang="en-US" sz="2400" b="1" dirty="0" err="1"/>
              <a:t>työjärjestelyjä</a:t>
            </a:r>
            <a:r>
              <a:rPr lang="en-US" sz="2400" dirty="0"/>
              <a:t>, </a:t>
            </a:r>
            <a:r>
              <a:rPr lang="en-US" sz="2400" dirty="0" err="1"/>
              <a:t>kuten</a:t>
            </a:r>
            <a:r>
              <a:rPr lang="en-US" sz="2400" dirty="0"/>
              <a:t> </a:t>
            </a:r>
            <a:r>
              <a:rPr lang="en-US" sz="2400" dirty="0" err="1"/>
              <a:t>etätyö</a:t>
            </a:r>
            <a:r>
              <a:rPr lang="en-US" sz="2400" dirty="0"/>
              <a:t>, </a:t>
            </a:r>
            <a:r>
              <a:rPr lang="en-US" sz="2400" dirty="0" err="1"/>
              <a:t>joustavat</a:t>
            </a:r>
            <a:r>
              <a:rPr lang="en-US" sz="2400" dirty="0"/>
              <a:t> </a:t>
            </a:r>
            <a:r>
              <a:rPr lang="en-US" sz="2400" dirty="0" err="1"/>
              <a:t>aikataulut</a:t>
            </a:r>
            <a:r>
              <a:rPr lang="en-US" sz="2400" dirty="0"/>
              <a:t> tai </a:t>
            </a:r>
            <a:r>
              <a:rPr lang="en-US" sz="2400" dirty="0" err="1"/>
              <a:t>työn</a:t>
            </a:r>
            <a:r>
              <a:rPr lang="en-US" sz="2400" dirty="0"/>
              <a:t> </a:t>
            </a:r>
            <a:r>
              <a:rPr lang="en-US" sz="2400" dirty="0" err="1"/>
              <a:t>jakaminen</a:t>
            </a:r>
            <a:r>
              <a:rPr lang="en-US" sz="2400" dirty="0"/>
              <a:t>.</a:t>
            </a:r>
            <a:endParaRPr dirty="0"/>
          </a:p>
          <a:p>
            <a:pPr marL="228600" lvl="0" indent="-228600" algn="just" rtl="0">
              <a:lnSpc>
                <a:spcPct val="100000"/>
              </a:lnSpc>
              <a:spcBef>
                <a:spcPts val="0"/>
              </a:spcBef>
              <a:spcAft>
                <a:spcPts val="0"/>
              </a:spcAft>
              <a:buClr>
                <a:schemeClr val="lt1"/>
              </a:buClr>
              <a:buSzPts val="2200"/>
              <a:buNone/>
            </a:pPr>
            <a:r>
              <a:rPr lang="en-US" sz="2400" dirty="0"/>
              <a:t>•	</a:t>
            </a:r>
            <a:r>
              <a:rPr lang="en-US" sz="2400" dirty="0" err="1"/>
              <a:t>Tarjoa</a:t>
            </a:r>
            <a:r>
              <a:rPr lang="en-US" sz="2400" dirty="0"/>
              <a:t> </a:t>
            </a:r>
            <a:r>
              <a:rPr lang="en-US" sz="2400" b="1" dirty="0" err="1"/>
              <a:t>tukea</a:t>
            </a:r>
            <a:r>
              <a:rPr lang="en-US" sz="2400" b="1" dirty="0"/>
              <a:t>: </a:t>
            </a:r>
            <a:r>
              <a:rPr lang="en-US" sz="2400" dirty="0" err="1"/>
              <a:t>ohjelmia</a:t>
            </a:r>
            <a:r>
              <a:rPr lang="en-US" sz="2400" dirty="0"/>
              <a:t>, </a:t>
            </a:r>
            <a:r>
              <a:rPr lang="en-US" sz="2400" dirty="0" err="1"/>
              <a:t>koulutusta</a:t>
            </a:r>
            <a:r>
              <a:rPr lang="en-US" sz="2400" dirty="0"/>
              <a:t>, </a:t>
            </a:r>
            <a:r>
              <a:rPr lang="en-US" sz="2400" dirty="0" err="1"/>
              <a:t>resursseja</a:t>
            </a:r>
            <a:r>
              <a:rPr lang="en-US" sz="2400" dirty="0"/>
              <a:t> ja </a:t>
            </a:r>
            <a:r>
              <a:rPr lang="en-US" sz="2400" dirty="0" err="1"/>
              <a:t>apua</a:t>
            </a:r>
            <a:r>
              <a:rPr lang="en-US" sz="2400" dirty="0"/>
              <a:t>. </a:t>
            </a:r>
            <a:endParaRPr dirty="0"/>
          </a:p>
          <a:p>
            <a:pPr marL="228600" lvl="0" indent="-228600" algn="just" rtl="0">
              <a:lnSpc>
                <a:spcPct val="100000"/>
              </a:lnSpc>
              <a:spcBef>
                <a:spcPts val="0"/>
              </a:spcBef>
              <a:spcAft>
                <a:spcPts val="0"/>
              </a:spcAft>
              <a:buClr>
                <a:schemeClr val="lt1"/>
              </a:buClr>
              <a:buSzPts val="2200"/>
              <a:buNone/>
            </a:pPr>
            <a:r>
              <a:rPr lang="en-US" sz="2400" dirty="0"/>
              <a:t>•	</a:t>
            </a:r>
            <a:r>
              <a:rPr lang="en-US" sz="2400" dirty="0" err="1"/>
              <a:t>Varmista</a:t>
            </a:r>
            <a:r>
              <a:rPr lang="en-US" sz="2400" dirty="0"/>
              <a:t> </a:t>
            </a:r>
            <a:r>
              <a:rPr lang="en-US" sz="2400" b="1" dirty="0" err="1"/>
              <a:t>osallisuus</a:t>
            </a:r>
            <a:r>
              <a:rPr lang="en-US" sz="2400" b="1" dirty="0"/>
              <a:t>, </a:t>
            </a:r>
            <a:r>
              <a:rPr lang="en-US" sz="2400" b="1" dirty="0" err="1"/>
              <a:t>tasa-arvo</a:t>
            </a:r>
            <a:r>
              <a:rPr lang="en-US" sz="2400" b="1" dirty="0"/>
              <a:t> ja </a:t>
            </a:r>
            <a:r>
              <a:rPr lang="en-US" sz="2400" b="1" dirty="0" err="1"/>
              <a:t>kunnioitus</a:t>
            </a:r>
            <a:r>
              <a:rPr lang="en-US" sz="2400" b="1" dirty="0"/>
              <a:t>. </a:t>
            </a:r>
            <a:r>
              <a:rPr lang="en-US" sz="2400" dirty="0"/>
              <a:t> </a:t>
            </a:r>
            <a:endParaRPr dirty="0"/>
          </a:p>
        </p:txBody>
      </p:sp>
      <p:sp>
        <p:nvSpPr>
          <p:cNvPr id="326" name="Google Shape;326;p1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8A4199"/>
              </a:buClr>
              <a:buSzPts val="3600"/>
              <a:buNone/>
            </a:pPr>
            <a:r>
              <a:rPr lang="en-US" dirty="0" err="1"/>
              <a:t>Työn</a:t>
            </a:r>
            <a:r>
              <a:rPr lang="en-US" dirty="0"/>
              <a:t> ja </a:t>
            </a:r>
            <a:r>
              <a:rPr lang="en-US" dirty="0" err="1"/>
              <a:t>yksityiselämän</a:t>
            </a:r>
            <a:r>
              <a:rPr lang="en-US" dirty="0"/>
              <a:t> </a:t>
            </a:r>
            <a:r>
              <a:rPr lang="en-US" dirty="0" err="1"/>
              <a:t>välisen</a:t>
            </a:r>
            <a:r>
              <a:rPr lang="en-US" dirty="0"/>
              <a:t> </a:t>
            </a:r>
            <a:r>
              <a:rPr lang="en-US" dirty="0" err="1"/>
              <a:t>tasapainon</a:t>
            </a:r>
            <a:r>
              <a:rPr lang="en-US" dirty="0"/>
              <a:t> </a:t>
            </a:r>
            <a:r>
              <a:rPr lang="en-US" dirty="0" err="1"/>
              <a:t>esteisiin</a:t>
            </a:r>
            <a:r>
              <a:rPr lang="en-US" dirty="0"/>
              <a:t> </a:t>
            </a:r>
            <a:r>
              <a:rPr lang="en-US" dirty="0" err="1"/>
              <a:t>vastaaminen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320438-E10A-581E-C3CD-48D528188A30}"/>
              </a:ext>
            </a:extLst>
          </p:cNvPr>
          <p:cNvPicPr>
            <a:picLocks noGrp="1" noChangeAspect="1"/>
          </p:cNvPicPr>
          <p:nvPr>
            <p:ph type="pic" idx="2"/>
          </p:nvPr>
        </p:nvPicPr>
        <p:blipFill>
          <a:blip r:embed="rId2"/>
          <a:srcRect l="19656" r="19656"/>
          <a:stretch>
            <a:fillRect/>
          </a:stretch>
        </p:blipFill>
        <p:spPr/>
      </p:pic>
      <p:sp>
        <p:nvSpPr>
          <p:cNvPr id="3" name="Text Placeholder 2">
            <a:extLst>
              <a:ext uri="{FF2B5EF4-FFF2-40B4-BE49-F238E27FC236}">
                <a16:creationId xmlns:a16="http://schemas.microsoft.com/office/drawing/2014/main" id="{966D4784-4532-7B51-93C9-21499BC52837}"/>
              </a:ext>
            </a:extLst>
          </p:cNvPr>
          <p:cNvSpPr>
            <a:spLocks noGrp="1"/>
          </p:cNvSpPr>
          <p:nvPr>
            <p:ph type="body" idx="1"/>
          </p:nvPr>
        </p:nvSpPr>
        <p:spPr>
          <a:xfrm>
            <a:off x="712630" y="1762163"/>
            <a:ext cx="7312170" cy="4312065"/>
          </a:xfrm>
        </p:spPr>
        <p:txBody>
          <a:bodyPr>
            <a:normAutofit fontScale="85000" lnSpcReduction="20000"/>
          </a:bodyPr>
          <a:lstStyle/>
          <a:p>
            <a:pPr marL="571500" indent="-342900">
              <a:buFont typeface="Arial" panose="020B0604020202020204" pitchFamily="34" charset="0"/>
              <a:buChar char="•"/>
            </a:pPr>
            <a:r>
              <a:rPr lang="fi-FI" dirty="0"/>
              <a:t>Osallistavan työympäristön edistäminen on elintärkeää monimuotoisuuden, osallisuuden sekä työn ja yksityiselämän tasapainon edistämiseksi. Juhlista monimuotoisuutta ja tunnista onnistumiset luodaksesi yhteenkuuluvuuden ja osallisuuden tunteen.</a:t>
            </a:r>
          </a:p>
          <a:p>
            <a:pPr marL="571500" indent="-342900">
              <a:buFont typeface="Arial" panose="020B0604020202020204" pitchFamily="34" charset="0"/>
              <a:buChar char="•"/>
            </a:pPr>
            <a:r>
              <a:rPr lang="en-GB" dirty="0" err="1"/>
              <a:t>Toimeenpane</a:t>
            </a:r>
            <a:r>
              <a:rPr lang="en-GB" dirty="0"/>
              <a:t> </a:t>
            </a:r>
            <a:r>
              <a:rPr lang="en-GB" dirty="0" err="1"/>
              <a:t>strategioita</a:t>
            </a:r>
            <a:r>
              <a:rPr lang="en-GB" dirty="0"/>
              <a:t>, </a:t>
            </a:r>
            <a:r>
              <a:rPr lang="en-GB" dirty="0" err="1"/>
              <a:t>jotka</a:t>
            </a:r>
            <a:r>
              <a:rPr lang="en-GB" dirty="0"/>
              <a:t> </a:t>
            </a:r>
            <a:r>
              <a:rPr lang="en-GB" dirty="0" err="1"/>
              <a:t>edistävät</a:t>
            </a:r>
            <a:r>
              <a:rPr lang="en-GB" dirty="0"/>
              <a:t> </a:t>
            </a:r>
            <a:r>
              <a:rPr lang="en-GB" dirty="0" err="1"/>
              <a:t>kunnioitusta,reiluutta</a:t>
            </a:r>
            <a:r>
              <a:rPr lang="en-GB" dirty="0"/>
              <a:t> </a:t>
            </a:r>
            <a:r>
              <a:rPr lang="en-GB" dirty="0" err="1"/>
              <a:t>ja</a:t>
            </a:r>
            <a:r>
              <a:rPr lang="en-GB" dirty="0"/>
              <a:t> </a:t>
            </a:r>
            <a:r>
              <a:rPr lang="en-GB" dirty="0" err="1"/>
              <a:t>yhtäläisiä</a:t>
            </a:r>
            <a:r>
              <a:rPr lang="en-GB" dirty="0"/>
              <a:t> </a:t>
            </a:r>
            <a:r>
              <a:rPr lang="en-GB" dirty="0" err="1"/>
              <a:t>mahdollisuuksia</a:t>
            </a:r>
            <a:r>
              <a:rPr lang="en-GB" dirty="0"/>
              <a:t> </a:t>
            </a:r>
            <a:r>
              <a:rPr lang="en-GB" dirty="0" err="1"/>
              <a:t>kaikille</a:t>
            </a:r>
            <a:r>
              <a:rPr lang="en-GB" dirty="0"/>
              <a:t> </a:t>
            </a:r>
            <a:r>
              <a:rPr lang="en-GB" dirty="0" err="1"/>
              <a:t>tiimiläisille</a:t>
            </a:r>
            <a:r>
              <a:rPr lang="en-GB" dirty="0"/>
              <a:t>. </a:t>
            </a:r>
          </a:p>
          <a:p>
            <a:pPr marL="571500" indent="-342900">
              <a:buFont typeface="Arial" panose="020B0604020202020204" pitchFamily="34" charset="0"/>
              <a:buChar char="•"/>
            </a:pPr>
            <a:r>
              <a:rPr lang="en-GB" dirty="0" err="1"/>
              <a:t>Rohkaise</a:t>
            </a:r>
            <a:r>
              <a:rPr lang="en-GB" dirty="0"/>
              <a:t> </a:t>
            </a:r>
            <a:r>
              <a:rPr lang="en-GB" dirty="0" err="1"/>
              <a:t>yhteistyötä</a:t>
            </a:r>
            <a:r>
              <a:rPr lang="en-GB" dirty="0"/>
              <a:t> </a:t>
            </a:r>
            <a:r>
              <a:rPr lang="en-GB" dirty="0" err="1"/>
              <a:t>ja</a:t>
            </a:r>
            <a:r>
              <a:rPr lang="en-GB" dirty="0"/>
              <a:t> </a:t>
            </a:r>
            <a:r>
              <a:rPr lang="en-GB" dirty="0" err="1"/>
              <a:t>ryhmätyötä</a:t>
            </a:r>
            <a:r>
              <a:rPr lang="en-GB" dirty="0"/>
              <a:t> </a:t>
            </a:r>
            <a:r>
              <a:rPr lang="en-GB" dirty="0" err="1"/>
              <a:t>erilaisten</a:t>
            </a:r>
            <a:r>
              <a:rPr lang="en-GB" dirty="0"/>
              <a:t> </a:t>
            </a:r>
            <a:r>
              <a:rPr lang="en-GB" dirty="0" err="1"/>
              <a:t>tiimiläisten</a:t>
            </a:r>
            <a:r>
              <a:rPr lang="en-GB" dirty="0"/>
              <a:t> </a:t>
            </a:r>
            <a:r>
              <a:rPr lang="en-GB" dirty="0" err="1"/>
              <a:t>kesken</a:t>
            </a:r>
            <a:r>
              <a:rPr lang="en-GB" dirty="0"/>
              <a:t> </a:t>
            </a:r>
            <a:r>
              <a:rPr lang="en-GB" dirty="0" err="1"/>
              <a:t>hyödyntääksesi</a:t>
            </a:r>
            <a:r>
              <a:rPr lang="en-GB" dirty="0"/>
              <a:t> </a:t>
            </a:r>
            <a:r>
              <a:rPr lang="en-GB" dirty="0" err="1"/>
              <a:t>heidän</a:t>
            </a:r>
            <a:r>
              <a:rPr lang="en-GB" dirty="0"/>
              <a:t> </a:t>
            </a:r>
            <a:r>
              <a:rPr lang="en-GB" dirty="0" err="1"/>
              <a:t>ainutlaatuisia</a:t>
            </a:r>
            <a:r>
              <a:rPr lang="en-GB" dirty="0"/>
              <a:t> </a:t>
            </a:r>
            <a:r>
              <a:rPr lang="en-GB" dirty="0" err="1"/>
              <a:t>näkökulmiaan</a:t>
            </a:r>
            <a:r>
              <a:rPr lang="en-GB" dirty="0"/>
              <a:t> </a:t>
            </a:r>
            <a:r>
              <a:rPr lang="en-GB" dirty="0" err="1"/>
              <a:t>ja</a:t>
            </a:r>
            <a:r>
              <a:rPr lang="en-GB" dirty="0"/>
              <a:t> </a:t>
            </a:r>
            <a:r>
              <a:rPr lang="en-GB" dirty="0" err="1"/>
              <a:t>taitojaan</a:t>
            </a:r>
            <a:r>
              <a:rPr lang="en-GB" dirty="0"/>
              <a:t>. </a:t>
            </a:r>
          </a:p>
          <a:p>
            <a:pPr marL="571500" indent="-342900">
              <a:buFont typeface="Arial" panose="020B0604020202020204" pitchFamily="34" charset="0"/>
              <a:buChar char="•"/>
            </a:pPr>
            <a:r>
              <a:rPr lang="en-GB" dirty="0" err="1"/>
              <a:t>Tarjoa</a:t>
            </a:r>
            <a:r>
              <a:rPr lang="en-GB" dirty="0"/>
              <a:t> </a:t>
            </a:r>
            <a:r>
              <a:rPr lang="en-GB" dirty="0" err="1"/>
              <a:t>moninaisuutta</a:t>
            </a:r>
            <a:r>
              <a:rPr lang="en-GB" dirty="0"/>
              <a:t> </a:t>
            </a:r>
            <a:r>
              <a:rPr lang="en-GB" dirty="0" err="1"/>
              <a:t>ja</a:t>
            </a:r>
            <a:r>
              <a:rPr lang="en-GB" dirty="0"/>
              <a:t> </a:t>
            </a:r>
            <a:r>
              <a:rPr lang="en-GB" dirty="0" err="1"/>
              <a:t>osallisuutta</a:t>
            </a:r>
            <a:r>
              <a:rPr lang="en-GB" dirty="0"/>
              <a:t> </a:t>
            </a:r>
            <a:r>
              <a:rPr lang="en-GB" dirty="0" err="1"/>
              <a:t>käsitteleviä</a:t>
            </a:r>
            <a:r>
              <a:rPr lang="en-GB" dirty="0"/>
              <a:t> </a:t>
            </a:r>
            <a:r>
              <a:rPr lang="en-GB" dirty="0" err="1"/>
              <a:t>koulutusohjelmia</a:t>
            </a:r>
            <a:r>
              <a:rPr lang="en-GB" dirty="0"/>
              <a:t> </a:t>
            </a:r>
            <a:r>
              <a:rPr lang="en-GB" dirty="0" err="1"/>
              <a:t>edistääksesi</a:t>
            </a:r>
            <a:r>
              <a:rPr lang="en-GB" dirty="0"/>
              <a:t> </a:t>
            </a:r>
            <a:r>
              <a:rPr lang="en-GB" dirty="0" err="1"/>
              <a:t>työntekijöiden</a:t>
            </a:r>
            <a:r>
              <a:rPr lang="en-GB" dirty="0"/>
              <a:t> </a:t>
            </a:r>
            <a:r>
              <a:rPr lang="en-GB" dirty="0" err="1"/>
              <a:t>tietoisuutta</a:t>
            </a:r>
            <a:r>
              <a:rPr lang="en-GB" dirty="0"/>
              <a:t> </a:t>
            </a:r>
            <a:r>
              <a:rPr lang="en-GB" dirty="0" err="1"/>
              <a:t>ja</a:t>
            </a:r>
            <a:r>
              <a:rPr lang="en-GB" dirty="0"/>
              <a:t> </a:t>
            </a:r>
            <a:r>
              <a:rPr lang="en-GB" dirty="0" err="1"/>
              <a:t>ymmärrystä</a:t>
            </a:r>
            <a:r>
              <a:rPr lang="en-GB" dirty="0"/>
              <a:t> </a:t>
            </a:r>
            <a:r>
              <a:rPr lang="en-GB" dirty="0" err="1"/>
              <a:t>ja</a:t>
            </a:r>
            <a:r>
              <a:rPr lang="en-GB" dirty="0"/>
              <a:t> </a:t>
            </a:r>
            <a:r>
              <a:rPr lang="en-GB" dirty="0" err="1"/>
              <a:t>luodaksesi</a:t>
            </a:r>
            <a:r>
              <a:rPr lang="en-GB" dirty="0"/>
              <a:t> </a:t>
            </a:r>
            <a:r>
              <a:rPr lang="en-GB" dirty="0" err="1"/>
              <a:t>osallistavaa</a:t>
            </a:r>
            <a:r>
              <a:rPr lang="en-GB" dirty="0"/>
              <a:t> </a:t>
            </a:r>
            <a:r>
              <a:rPr lang="en-GB" dirty="0" err="1"/>
              <a:t>työympäristöä</a:t>
            </a:r>
            <a:r>
              <a:rPr lang="en-GB" dirty="0"/>
              <a:t>. </a:t>
            </a:r>
          </a:p>
          <a:p>
            <a:pPr marL="571500" indent="-342900">
              <a:buFont typeface="Arial" panose="020B0604020202020204" pitchFamily="34" charset="0"/>
              <a:buChar char="•"/>
            </a:pPr>
            <a:r>
              <a:rPr lang="fi-FI" dirty="0"/>
              <a:t>Varmista johtajien sitoutuminen monimuotoisuuteen ja osallisuuteen näyttämällä esimerkkiä, puolustamalla aloitteita ja pitämällä johtajat vastuullisina osallistavan kulttuurin edistämisestä.</a:t>
            </a:r>
            <a:endParaRPr lang="en-GB" dirty="0"/>
          </a:p>
        </p:txBody>
      </p:sp>
      <p:sp>
        <p:nvSpPr>
          <p:cNvPr id="4" name="Text Placeholder 3">
            <a:extLst>
              <a:ext uri="{FF2B5EF4-FFF2-40B4-BE49-F238E27FC236}">
                <a16:creationId xmlns:a16="http://schemas.microsoft.com/office/drawing/2014/main" id="{D304A879-AF0D-1DDC-A38D-1F1383954535}"/>
              </a:ext>
            </a:extLst>
          </p:cNvPr>
          <p:cNvSpPr>
            <a:spLocks noGrp="1"/>
          </p:cNvSpPr>
          <p:nvPr>
            <p:ph type="body" idx="3"/>
          </p:nvPr>
        </p:nvSpPr>
        <p:spPr/>
        <p:txBody>
          <a:bodyPr>
            <a:normAutofit fontScale="92500" lnSpcReduction="10000"/>
          </a:bodyPr>
          <a:lstStyle/>
          <a:p>
            <a:r>
              <a:rPr lang="en-GB" sz="3600" dirty="0"/>
              <a:t>Creating an Inclusive Work Environment</a:t>
            </a:r>
            <a:endParaRPr lang="en-GB" dirty="0"/>
          </a:p>
          <a:p>
            <a:endParaRPr lang="en-GB" dirty="0"/>
          </a:p>
        </p:txBody>
      </p:sp>
    </p:spTree>
    <p:extLst>
      <p:ext uri="{BB962C8B-B14F-4D97-AF65-F5344CB8AC3E}">
        <p14:creationId xmlns:p14="http://schemas.microsoft.com/office/powerpoint/2010/main" val="286053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body" idx="1"/>
          </p:nvPr>
        </p:nvSpPr>
        <p:spPr>
          <a:xfrm>
            <a:off x="713768" y="1516250"/>
            <a:ext cx="10834986" cy="402953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nSpc>
                <a:spcPct val="107000"/>
              </a:lnSpc>
              <a:buSzPct val="45045"/>
              <a:buFont typeface="Arial" panose="020B0604020202020204" pitchFamily="34" charset="0"/>
              <a:buChar char="•"/>
            </a:pPr>
            <a:r>
              <a:rPr lang="fi-FI" sz="2400" dirty="0"/>
              <a:t>Kulttuurinen osaaminen on elintärkeää monimuotoisuuden, osallisuuden ja työn ja yksityiselämän tasapainon edistämisessä. </a:t>
            </a:r>
          </a:p>
          <a:p>
            <a:pPr marL="342900" lvl="0" indent="-342900">
              <a:lnSpc>
                <a:spcPct val="107000"/>
              </a:lnSpc>
              <a:buSzPct val="45045"/>
              <a:buFont typeface="Arial" panose="020B0604020202020204" pitchFamily="34" charset="0"/>
              <a:buChar char="•"/>
            </a:pPr>
            <a:r>
              <a:rPr lang="fi-FI" sz="2400" dirty="0"/>
              <a:t>Tarjoa kulttuurisen osaamisen koulutusta kaikille tiimin jäsenille parantaaksesi heidän ymmärrystään eri kulttuureista, uskomuksista ja käytännöistä. </a:t>
            </a:r>
          </a:p>
          <a:p>
            <a:pPr marL="342900" lvl="0" indent="-342900">
              <a:lnSpc>
                <a:spcPct val="107000"/>
              </a:lnSpc>
              <a:buSzPct val="45045"/>
              <a:buFont typeface="Arial" panose="020B0604020202020204" pitchFamily="34" charset="0"/>
              <a:buChar char="•"/>
            </a:pPr>
            <a:r>
              <a:rPr lang="fi-FI" sz="2400" dirty="0"/>
              <a:t>Kannusta avoimeen vuoropuheluun ja luo mahdollisuuksia oppimiseen ja kulttuurikokemusten jakamiseen. Juhlista monipuolisia kulttuuriperinteitä! </a:t>
            </a:r>
          </a:p>
          <a:p>
            <a:pPr marL="342900" lvl="0" indent="-342900">
              <a:lnSpc>
                <a:spcPct val="107000"/>
              </a:lnSpc>
              <a:buSzPct val="45045"/>
              <a:buFont typeface="Arial" panose="020B0604020202020204" pitchFamily="34" charset="0"/>
              <a:buChar char="•"/>
            </a:pPr>
            <a:r>
              <a:rPr lang="fi-FI" sz="2400" dirty="0"/>
              <a:t>Edistä osallisuutta ja erilaisten näkökulmien kunnioittamista varmistaen, että jokainen tuntee olevansa arvostettu ja arvostettu. </a:t>
            </a:r>
          </a:p>
          <a:p>
            <a:pPr marL="342900" lvl="0" indent="-342900">
              <a:lnSpc>
                <a:spcPct val="107000"/>
              </a:lnSpc>
              <a:buSzPct val="45045"/>
              <a:buFont typeface="Arial" panose="020B0604020202020204" pitchFamily="34" charset="0"/>
              <a:buChar char="•"/>
            </a:pPr>
            <a:r>
              <a:rPr lang="fi-FI" sz="2400" dirty="0"/>
              <a:t>Toteuta mentorointiohjelmia, jotka yhdistävät muun muassa eri taustoja, eri sukupuolia, eri ikäisiä ja eri uskontoja edustavia ihmisiä edistäen kulttuurienvälistä oppimista, empatiaa ja ymmärrystä.</a:t>
            </a:r>
            <a:endParaRPr dirty="0"/>
          </a:p>
        </p:txBody>
      </p:sp>
      <p:sp>
        <p:nvSpPr>
          <p:cNvPr id="338" name="Google Shape;338;p20"/>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fi-FI" dirty="0"/>
              <a:t>Kulttuurisen osaamisen ja ymmärtämisen edistäminen</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1"/>
          <p:cNvSpPr txBox="1">
            <a:spLocks noGrp="1"/>
          </p:cNvSpPr>
          <p:nvPr>
            <p:ph type="body" idx="1"/>
          </p:nvPr>
        </p:nvSpPr>
        <p:spPr>
          <a:xfrm>
            <a:off x="320842" y="1787733"/>
            <a:ext cx="11550316" cy="3763795"/>
          </a:xfrm>
          <a:prstGeom prst="rect">
            <a:avLst/>
          </a:prstGeom>
          <a:noFill/>
          <a:ln>
            <a:noFill/>
          </a:ln>
        </p:spPr>
        <p:txBody>
          <a:bodyPr spcFirstLastPara="1" wrap="square" lIns="91425" tIns="45700" rIns="91425" bIns="45700" anchor="t" anchorCtr="0">
            <a:noAutofit/>
          </a:bodyPr>
          <a:lstStyle/>
          <a:p>
            <a:pPr marL="228600" lvl="0" algn="just">
              <a:lnSpc>
                <a:spcPct val="100000"/>
              </a:lnSpc>
              <a:spcBef>
                <a:spcPts val="0"/>
              </a:spcBef>
              <a:buClr>
                <a:srgbClr val="595959"/>
              </a:buClr>
            </a:pPr>
            <a:r>
              <a:rPr lang="fi-FI" sz="2400" dirty="0"/>
              <a:t>Erilaisten tiimien jäsenten kohtaamien esteiden ratkaisemiseksi työpaikan johtajat voivat toteuttaa erilaisia strategioita </a:t>
            </a:r>
            <a:r>
              <a:rPr lang="en-US" sz="2400" dirty="0"/>
              <a:t>:</a:t>
            </a:r>
            <a:endParaRPr dirty="0"/>
          </a:p>
          <a:p>
            <a:pPr marL="228600" lvl="0" indent="-228600" algn="just" rtl="0">
              <a:lnSpc>
                <a:spcPct val="100000"/>
              </a:lnSpc>
              <a:spcBef>
                <a:spcPts val="0"/>
              </a:spcBef>
              <a:spcAft>
                <a:spcPts val="0"/>
              </a:spcAft>
              <a:buClr>
                <a:srgbClr val="595959"/>
              </a:buClr>
              <a:buSzPts val="2200"/>
              <a:buNone/>
            </a:pPr>
            <a:endParaRPr sz="2400" dirty="0"/>
          </a:p>
          <a:p>
            <a:pPr marL="228600" lvl="0" algn="just">
              <a:lnSpc>
                <a:spcPct val="100000"/>
              </a:lnSpc>
              <a:spcBef>
                <a:spcPts val="0"/>
              </a:spcBef>
              <a:buClr>
                <a:srgbClr val="595959"/>
              </a:buClr>
            </a:pPr>
            <a:r>
              <a:rPr lang="en-US" sz="2400" dirty="0"/>
              <a:t>•	</a:t>
            </a:r>
            <a:r>
              <a:rPr lang="en-US" sz="2400" dirty="0" err="1"/>
              <a:t>Sukupuoli</a:t>
            </a:r>
            <a:r>
              <a:rPr lang="en-US" sz="2400" dirty="0"/>
              <a:t>: </a:t>
            </a:r>
            <a:r>
              <a:rPr lang="fi-FI" sz="2400" dirty="0"/>
              <a:t>Tarjota perheystävällisiä politiikkoja, kuten joustavia työjärjestelyjä, etä- tai osa-aikavaihtoehtoja ja vanhempainvapaata, joilla tuetaan työ- ja perhe-elämän tasapainoa kaikille muita (</a:t>
            </a:r>
            <a:r>
              <a:rPr lang="fi-FI" sz="2400" dirty="0" err="1"/>
              <a:t>esmerkiksi</a:t>
            </a:r>
            <a:r>
              <a:rPr lang="fi-FI" sz="2400" dirty="0"/>
              <a:t> lapset, iäkkäät vanhemmat) hoitaville.</a:t>
            </a:r>
            <a:endParaRPr dirty="0"/>
          </a:p>
          <a:p>
            <a:pPr marL="228600" algn="just">
              <a:lnSpc>
                <a:spcPct val="100000"/>
              </a:lnSpc>
              <a:spcBef>
                <a:spcPts val="0"/>
              </a:spcBef>
              <a:buClr>
                <a:srgbClr val="595959"/>
              </a:buClr>
            </a:pPr>
            <a:r>
              <a:rPr lang="en-US" sz="2400" dirty="0"/>
              <a:t>•	</a:t>
            </a:r>
            <a:r>
              <a:rPr lang="fi-FI" sz="2400" dirty="0"/>
              <a:t>Uskonto ja uskomukset: Järjestä soveltuvat järjestelyt uskonnollisille tapahtumille, kuten joustava aikataulu tai nimetyt rukoustilat.</a:t>
            </a:r>
          </a:p>
          <a:p>
            <a:pPr marL="268288" indent="-268288" algn="just">
              <a:lnSpc>
                <a:spcPct val="100000"/>
              </a:lnSpc>
              <a:spcBef>
                <a:spcPts val="0"/>
              </a:spcBef>
              <a:buClr>
                <a:srgbClr val="595959"/>
              </a:buClr>
            </a:pPr>
            <a:r>
              <a:rPr lang="en-US" sz="2400" dirty="0"/>
              <a:t>• </a:t>
            </a:r>
            <a:r>
              <a:rPr lang="fi-FI" sz="2400" dirty="0"/>
              <a:t>Etnisyys, kansallisuus ja rotu: Edistää osallisuuden ja tasa-arvon kulttuuria tukemalla johtajuudessa monimuotoisuutta ja torjumalla ennakkoluuloja ja syrjintää. Edistää kielten monimuotoisuutta ja osallisuutta tarjoamalla kielikoulutusohjelmia tai käännöspalveluita</a:t>
            </a:r>
            <a:endParaRPr sz="2400" dirty="0"/>
          </a:p>
        </p:txBody>
      </p:sp>
      <p:sp>
        <p:nvSpPr>
          <p:cNvPr id="344" name="Google Shape;344;p11"/>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3600"/>
              <a:buNone/>
            </a:pPr>
            <a:r>
              <a:rPr lang="en-US" dirty="0" err="1"/>
              <a:t>Strategiat</a:t>
            </a:r>
            <a:r>
              <a:rPr lang="en-US" dirty="0"/>
              <a:t> &amp; </a:t>
            </a:r>
            <a:r>
              <a:rPr lang="en-US" dirty="0" err="1"/>
              <a:t>politiikat</a:t>
            </a:r>
            <a:r>
              <a:rPr lang="en-US" dirty="0"/>
              <a:t> </a:t>
            </a:r>
            <a:r>
              <a:rPr lang="en-US" dirty="0" err="1"/>
              <a:t>esteiden</a:t>
            </a:r>
            <a:r>
              <a:rPr lang="en-US" dirty="0"/>
              <a:t> </a:t>
            </a:r>
            <a:r>
              <a:rPr lang="en-US" dirty="0" err="1"/>
              <a:t>poistamiseksi</a:t>
            </a:r>
            <a:r>
              <a:rPr lang="en-US" dirty="0"/>
              <a:t> (1/2)</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body" idx="1"/>
          </p:nvPr>
        </p:nvSpPr>
        <p:spPr>
          <a:xfrm>
            <a:off x="320850" y="1574348"/>
            <a:ext cx="11550300" cy="4634400"/>
          </a:xfrm>
          <a:prstGeom prst="rect">
            <a:avLst/>
          </a:prstGeom>
          <a:noFill/>
          <a:ln>
            <a:noFill/>
          </a:ln>
        </p:spPr>
        <p:txBody>
          <a:bodyPr spcFirstLastPara="1" wrap="square" lIns="91425" tIns="45700" rIns="91425" bIns="45700" anchor="t" anchorCtr="0">
            <a:noAutofit/>
          </a:bodyPr>
          <a:lstStyle/>
          <a:p>
            <a:pPr marL="228600" lvl="0" algn="just">
              <a:lnSpc>
                <a:spcPct val="100000"/>
              </a:lnSpc>
              <a:spcBef>
                <a:spcPts val="0"/>
              </a:spcBef>
              <a:buClr>
                <a:srgbClr val="595959"/>
              </a:buClr>
            </a:pPr>
            <a:r>
              <a:rPr lang="en-US" sz="2400" dirty="0"/>
              <a:t>•	</a:t>
            </a:r>
            <a:r>
              <a:rPr lang="en-US" sz="2300" dirty="0" err="1"/>
              <a:t>Sosioekonominen</a:t>
            </a:r>
            <a:r>
              <a:rPr lang="en-US" sz="2300" dirty="0"/>
              <a:t> </a:t>
            </a:r>
            <a:r>
              <a:rPr lang="en-US" sz="2300" dirty="0" err="1"/>
              <a:t>tausta</a:t>
            </a:r>
            <a:r>
              <a:rPr lang="en-US" sz="2300" dirty="0"/>
              <a:t>: </a:t>
            </a:r>
            <a:r>
              <a:rPr lang="fi-FI" sz="2300" dirty="0"/>
              <a:t>Toteuta ohjelmia, jotka koskevat taloudellista hyvinvointia, kuten työntekijöiden avustusohjelmia tai </a:t>
            </a:r>
            <a:r>
              <a:rPr lang="fi-FI" sz="2300"/>
              <a:t>taloudenpitoa käsitteleviä koulutuksia</a:t>
            </a:r>
            <a:r>
              <a:rPr lang="fi-FI" sz="2300" dirty="0"/>
              <a:t>.</a:t>
            </a:r>
            <a:endParaRPr lang="fi-FI" sz="2300" b="1" dirty="0"/>
          </a:p>
          <a:p>
            <a:pPr marL="263525" indent="-263525">
              <a:buFont typeface="Arial" panose="020B0604020202020204" pitchFamily="34" charset="0"/>
              <a:buChar char="•"/>
            </a:pPr>
            <a:r>
              <a:rPr lang="fi-FI" sz="2300" dirty="0"/>
              <a:t>Vammaiset: Varmista työpaikan saavutettavuus, tarjoa toimivat tilat, kuten ergonomiset työasemat, avustavat tekniikat tai tarjoa muunneltuja työtehtäviä, ja edistä osallistamisen ja ymmärtämisen kulttuuria.</a:t>
            </a:r>
          </a:p>
          <a:p>
            <a:pPr marL="228600" lvl="0" indent="-228600" algn="just" rtl="0">
              <a:lnSpc>
                <a:spcPct val="100000"/>
              </a:lnSpc>
              <a:spcBef>
                <a:spcPts val="0"/>
              </a:spcBef>
              <a:spcAft>
                <a:spcPts val="0"/>
              </a:spcAft>
              <a:buClr>
                <a:srgbClr val="595959"/>
              </a:buClr>
              <a:buSzPts val="2200"/>
              <a:buNone/>
            </a:pPr>
            <a:r>
              <a:rPr lang="en-US" sz="2300" dirty="0"/>
              <a:t>•	</a:t>
            </a:r>
            <a:r>
              <a:rPr lang="en-US" sz="2300" dirty="0" err="1"/>
              <a:t>Sukupuolinen</a:t>
            </a:r>
            <a:r>
              <a:rPr lang="en-US" sz="2300" dirty="0"/>
              <a:t> </a:t>
            </a:r>
            <a:r>
              <a:rPr lang="en-US" sz="2300" dirty="0" err="1"/>
              <a:t>suuntautuneisuus</a:t>
            </a:r>
            <a:r>
              <a:rPr lang="en-US" sz="2300" dirty="0"/>
              <a:t>: Luo LGBTQ+ -</a:t>
            </a:r>
            <a:r>
              <a:rPr lang="en-US" sz="2300" dirty="0" err="1"/>
              <a:t>työntekijöiden</a:t>
            </a:r>
            <a:r>
              <a:rPr lang="en-US" sz="2300" dirty="0"/>
              <a:t> </a:t>
            </a:r>
            <a:r>
              <a:rPr lang="en-US" sz="2300" dirty="0" err="1"/>
              <a:t>osallisuutta</a:t>
            </a:r>
            <a:r>
              <a:rPr lang="en-US" sz="2300" dirty="0"/>
              <a:t> </a:t>
            </a:r>
            <a:r>
              <a:rPr lang="en-US" sz="2300" dirty="0" err="1"/>
              <a:t>tukevia</a:t>
            </a:r>
            <a:r>
              <a:rPr lang="en-US" sz="2300" dirty="0"/>
              <a:t> </a:t>
            </a:r>
            <a:r>
              <a:rPr lang="en-US" sz="2300" dirty="0" err="1"/>
              <a:t>politiikkoja</a:t>
            </a:r>
            <a:r>
              <a:rPr lang="en-US" sz="2300" dirty="0"/>
              <a:t> ja </a:t>
            </a:r>
            <a:r>
              <a:rPr lang="en-US" sz="2300" dirty="0" err="1"/>
              <a:t>käytäntöjä</a:t>
            </a:r>
            <a:r>
              <a:rPr lang="en-US" sz="2300" dirty="0"/>
              <a:t>, </a:t>
            </a:r>
            <a:r>
              <a:rPr lang="en-US" sz="2300" dirty="0" err="1"/>
              <a:t>edistä</a:t>
            </a:r>
            <a:r>
              <a:rPr lang="en-US" sz="2300" dirty="0"/>
              <a:t> </a:t>
            </a:r>
            <a:r>
              <a:rPr lang="en-US" sz="2300" dirty="0" err="1"/>
              <a:t>yhteistyötä</a:t>
            </a:r>
            <a:r>
              <a:rPr lang="en-US" sz="2300" dirty="0"/>
              <a:t> ja </a:t>
            </a:r>
            <a:r>
              <a:rPr lang="en-US" sz="2300" dirty="0" err="1"/>
              <a:t>tue</a:t>
            </a:r>
            <a:r>
              <a:rPr lang="en-US" sz="2300" dirty="0"/>
              <a:t> </a:t>
            </a:r>
            <a:r>
              <a:rPr lang="en-US" sz="2300" dirty="0" err="1"/>
              <a:t>turvallista</a:t>
            </a:r>
            <a:r>
              <a:rPr lang="en-US" sz="2300" dirty="0"/>
              <a:t> ja </a:t>
            </a:r>
            <a:r>
              <a:rPr lang="en-US" sz="2300" dirty="0" err="1"/>
              <a:t>hyväksyvää</a:t>
            </a:r>
            <a:r>
              <a:rPr lang="en-US" sz="2300" dirty="0"/>
              <a:t> </a:t>
            </a:r>
            <a:r>
              <a:rPr lang="en-US" sz="2300" dirty="0" err="1"/>
              <a:t>työympäristöä</a:t>
            </a:r>
            <a:r>
              <a:rPr lang="en-US" sz="2300" dirty="0"/>
              <a:t>. </a:t>
            </a:r>
            <a:r>
              <a:rPr lang="en-US" sz="2300" dirty="0" err="1"/>
              <a:t>Käytä</a:t>
            </a:r>
            <a:r>
              <a:rPr lang="en-US" sz="2300" dirty="0"/>
              <a:t> </a:t>
            </a:r>
            <a:r>
              <a:rPr lang="en-US" sz="2300" dirty="0" err="1"/>
              <a:t>kaikki</a:t>
            </a:r>
            <a:r>
              <a:rPr lang="en-US" sz="2300" dirty="0"/>
              <a:t> </a:t>
            </a:r>
            <a:r>
              <a:rPr lang="en-US" sz="2300" dirty="0" err="1"/>
              <a:t>huomioonottavaa</a:t>
            </a:r>
            <a:r>
              <a:rPr lang="en-US" sz="2300" dirty="0"/>
              <a:t> </a:t>
            </a:r>
            <a:r>
              <a:rPr lang="en-US" sz="2300" dirty="0" err="1"/>
              <a:t>kielenkäyttöä</a:t>
            </a:r>
            <a:r>
              <a:rPr lang="en-US" sz="2300" dirty="0"/>
              <a:t>. </a:t>
            </a:r>
            <a:endParaRPr sz="2300" dirty="0"/>
          </a:p>
          <a:p>
            <a:pPr marL="228600" lvl="0" indent="-228600" algn="just" rtl="0">
              <a:lnSpc>
                <a:spcPct val="100000"/>
              </a:lnSpc>
              <a:spcBef>
                <a:spcPts val="0"/>
              </a:spcBef>
              <a:spcAft>
                <a:spcPts val="0"/>
              </a:spcAft>
              <a:buClr>
                <a:srgbClr val="595959"/>
              </a:buClr>
              <a:buSzPts val="2200"/>
              <a:buNone/>
            </a:pPr>
            <a:r>
              <a:rPr lang="en-US" sz="2300" dirty="0"/>
              <a:t>•	</a:t>
            </a:r>
            <a:r>
              <a:rPr lang="en-US" sz="2300" dirty="0" err="1"/>
              <a:t>Ikä</a:t>
            </a:r>
            <a:r>
              <a:rPr lang="en-US" sz="2300" dirty="0"/>
              <a:t>: </a:t>
            </a:r>
            <a:r>
              <a:rPr lang="en-US" sz="2300" dirty="0" err="1"/>
              <a:t>Tarjoa</a:t>
            </a:r>
            <a:r>
              <a:rPr lang="en-US" sz="2300" dirty="0"/>
              <a:t> </a:t>
            </a:r>
            <a:r>
              <a:rPr lang="en-US" sz="2300" dirty="0" err="1"/>
              <a:t>iän</a:t>
            </a:r>
            <a:r>
              <a:rPr lang="en-US" sz="2300" dirty="0"/>
              <a:t> </a:t>
            </a:r>
            <a:r>
              <a:rPr lang="en-US" sz="2300" dirty="0" err="1"/>
              <a:t>huomioonottavia</a:t>
            </a:r>
            <a:r>
              <a:rPr lang="en-US" sz="2300" dirty="0"/>
              <a:t> </a:t>
            </a:r>
            <a:r>
              <a:rPr lang="en-US" sz="2300" dirty="0" err="1"/>
              <a:t>käytäntöjä</a:t>
            </a:r>
            <a:r>
              <a:rPr lang="en-US" sz="2300" dirty="0"/>
              <a:t>, </a:t>
            </a:r>
            <a:r>
              <a:rPr lang="en-US" sz="2300" dirty="0" err="1"/>
              <a:t>kuten</a:t>
            </a:r>
            <a:r>
              <a:rPr lang="en-US" sz="2300" dirty="0"/>
              <a:t> </a:t>
            </a:r>
            <a:r>
              <a:rPr lang="en-US" sz="2300" dirty="0" err="1"/>
              <a:t>vaiheittaisen</a:t>
            </a:r>
            <a:r>
              <a:rPr lang="en-US" sz="2300" dirty="0"/>
              <a:t> </a:t>
            </a:r>
            <a:r>
              <a:rPr lang="en-US" sz="2300" dirty="0" err="1"/>
              <a:t>eläköitymisen</a:t>
            </a:r>
            <a:r>
              <a:rPr lang="en-US" sz="2300" dirty="0"/>
              <a:t> </a:t>
            </a:r>
            <a:r>
              <a:rPr lang="en-US" sz="2300" dirty="0" err="1"/>
              <a:t>vaihtoehtoja</a:t>
            </a:r>
            <a:r>
              <a:rPr lang="en-US" sz="2300" dirty="0"/>
              <a:t> tai </a:t>
            </a:r>
            <a:r>
              <a:rPr lang="en-US" sz="2300" dirty="0" err="1"/>
              <a:t>sukupolvien</a:t>
            </a:r>
            <a:r>
              <a:rPr lang="en-US" sz="2300" dirty="0"/>
              <a:t> </a:t>
            </a:r>
            <a:r>
              <a:rPr lang="en-US" sz="2300" dirty="0" err="1"/>
              <a:t>välisiä</a:t>
            </a:r>
            <a:r>
              <a:rPr lang="en-US" sz="2300" dirty="0"/>
              <a:t> </a:t>
            </a:r>
            <a:r>
              <a:rPr lang="en-US" sz="2300" dirty="0" err="1"/>
              <a:t>mentorointiohjelmia</a:t>
            </a:r>
            <a:r>
              <a:rPr lang="en-US" sz="2300" dirty="0"/>
              <a:t> </a:t>
            </a:r>
            <a:r>
              <a:rPr lang="en-US" sz="2300" dirty="0" err="1"/>
              <a:t>tiedon</a:t>
            </a:r>
            <a:r>
              <a:rPr lang="en-US" sz="2300" dirty="0"/>
              <a:t> </a:t>
            </a:r>
            <a:r>
              <a:rPr lang="en-US" sz="2300" dirty="0" err="1"/>
              <a:t>jakamiseksi</a:t>
            </a:r>
            <a:r>
              <a:rPr lang="en-US" sz="2300" dirty="0"/>
              <a:t>. </a:t>
            </a:r>
            <a:endParaRPr sz="2300" dirty="0"/>
          </a:p>
          <a:p>
            <a:pPr marL="228600" lvl="0" indent="-228600" algn="just" rtl="0">
              <a:lnSpc>
                <a:spcPct val="100000"/>
              </a:lnSpc>
              <a:spcBef>
                <a:spcPts val="0"/>
              </a:spcBef>
              <a:spcAft>
                <a:spcPts val="0"/>
              </a:spcAft>
              <a:buClr>
                <a:srgbClr val="595959"/>
              </a:buClr>
              <a:buSzPts val="2200"/>
              <a:buNone/>
            </a:pPr>
            <a:endParaRPr sz="2300" dirty="0"/>
          </a:p>
          <a:p>
            <a:pPr marL="228600" lvl="0" indent="-228600" algn="just" rtl="0">
              <a:lnSpc>
                <a:spcPct val="100000"/>
              </a:lnSpc>
              <a:spcBef>
                <a:spcPts val="0"/>
              </a:spcBef>
              <a:spcAft>
                <a:spcPts val="0"/>
              </a:spcAft>
              <a:buClr>
                <a:srgbClr val="595959"/>
              </a:buClr>
              <a:buSzPts val="2200"/>
              <a:buNone/>
            </a:pPr>
            <a:r>
              <a:rPr lang="en-US" sz="2300" dirty="0" err="1"/>
              <a:t>Nämä</a:t>
            </a:r>
            <a:r>
              <a:rPr lang="en-US" sz="2300" dirty="0"/>
              <a:t> </a:t>
            </a:r>
            <a:r>
              <a:rPr lang="en-US" sz="2300" dirty="0" err="1"/>
              <a:t>strategiat</a:t>
            </a:r>
            <a:r>
              <a:rPr lang="en-US" sz="2300" dirty="0"/>
              <a:t> </a:t>
            </a:r>
            <a:r>
              <a:rPr lang="en-US" sz="2300" dirty="0" err="1"/>
              <a:t>auttavat</a:t>
            </a:r>
            <a:r>
              <a:rPr lang="en-US" sz="2300" dirty="0"/>
              <a:t> </a:t>
            </a:r>
            <a:r>
              <a:rPr lang="en-US" sz="2300" dirty="0" err="1"/>
              <a:t>luomaan</a:t>
            </a:r>
            <a:r>
              <a:rPr lang="en-US" sz="2300" dirty="0"/>
              <a:t> </a:t>
            </a:r>
            <a:r>
              <a:rPr lang="en-US" sz="2300" dirty="0" err="1"/>
              <a:t>ympäristön</a:t>
            </a:r>
            <a:r>
              <a:rPr lang="en-US" sz="2300" dirty="0"/>
              <a:t>, </a:t>
            </a:r>
            <a:r>
              <a:rPr lang="en-US" sz="2300" dirty="0" err="1"/>
              <a:t>joka</a:t>
            </a:r>
            <a:r>
              <a:rPr lang="en-US" sz="2300" dirty="0"/>
              <a:t> </a:t>
            </a:r>
            <a:r>
              <a:rPr lang="en-US" sz="2300" dirty="0" err="1"/>
              <a:t>tunnistaa</a:t>
            </a:r>
            <a:r>
              <a:rPr lang="en-US" sz="2300" dirty="0"/>
              <a:t> ja </a:t>
            </a:r>
            <a:r>
              <a:rPr lang="en-US" sz="2300" dirty="0" err="1"/>
              <a:t>tukee</a:t>
            </a:r>
            <a:r>
              <a:rPr lang="en-US" sz="2300" dirty="0"/>
              <a:t> </a:t>
            </a:r>
            <a:r>
              <a:rPr lang="en-US" sz="2300" dirty="0" err="1"/>
              <a:t>tiimiläisten</a:t>
            </a:r>
            <a:r>
              <a:rPr lang="en-US" sz="2300" dirty="0"/>
              <a:t> </a:t>
            </a:r>
            <a:r>
              <a:rPr lang="en-US" sz="2300" dirty="0" err="1"/>
              <a:t>erilaisten</a:t>
            </a:r>
            <a:r>
              <a:rPr lang="en-US" sz="2300" dirty="0"/>
              <a:t> </a:t>
            </a:r>
            <a:r>
              <a:rPr lang="en-US" sz="2300" dirty="0" err="1"/>
              <a:t>tarpeiden</a:t>
            </a:r>
            <a:r>
              <a:rPr lang="en-US" sz="2300" dirty="0"/>
              <a:t> </a:t>
            </a:r>
            <a:r>
              <a:rPr lang="en-US" sz="2300" dirty="0" err="1"/>
              <a:t>huomioonottamista</a:t>
            </a:r>
            <a:r>
              <a:rPr lang="en-US" sz="2300" dirty="0"/>
              <a:t> ja </a:t>
            </a:r>
            <a:r>
              <a:rPr lang="en-US" sz="2300" dirty="0" err="1"/>
              <a:t>edistää</a:t>
            </a:r>
            <a:r>
              <a:rPr lang="en-US" sz="2300" dirty="0"/>
              <a:t> </a:t>
            </a:r>
            <a:r>
              <a:rPr lang="en-US" sz="2300" dirty="0" err="1"/>
              <a:t>työn</a:t>
            </a:r>
            <a:r>
              <a:rPr lang="en-US" sz="2300" dirty="0"/>
              <a:t> ja </a:t>
            </a:r>
            <a:r>
              <a:rPr lang="en-US" sz="2300" dirty="0" err="1"/>
              <a:t>yksityiselämän</a:t>
            </a:r>
            <a:r>
              <a:rPr lang="en-US" sz="2300" dirty="0"/>
              <a:t> </a:t>
            </a:r>
            <a:r>
              <a:rPr lang="en-US" sz="2300" dirty="0" err="1"/>
              <a:t>välistä</a:t>
            </a:r>
            <a:r>
              <a:rPr lang="en-US" sz="2300" dirty="0"/>
              <a:t> </a:t>
            </a:r>
            <a:r>
              <a:rPr lang="en-US" sz="2300" dirty="0" err="1"/>
              <a:t>tasapainoa</a:t>
            </a:r>
            <a:r>
              <a:rPr lang="en-US" sz="2300" dirty="0"/>
              <a:t>. </a:t>
            </a:r>
          </a:p>
        </p:txBody>
      </p:sp>
      <p:sp>
        <p:nvSpPr>
          <p:cNvPr id="350" name="Google Shape;350;p5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indent="0">
              <a:spcBef>
                <a:spcPts val="0"/>
              </a:spcBef>
            </a:pPr>
            <a:r>
              <a:rPr lang="fi-FI" dirty="0"/>
              <a:t>Strategiat &amp; politiikat esteiden poistamiseksi (</a:t>
            </a:r>
            <a:r>
              <a:rPr lang="en-US" dirty="0"/>
              <a:t>2/2)</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a:t>SISÄLTÖ</a:t>
            </a:r>
            <a:endParaRPr dirty="0"/>
          </a:p>
        </p:txBody>
      </p:sp>
      <p:sp>
        <p:nvSpPr>
          <p:cNvPr id="216" name="Google Shape;216;p2"/>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17" name="Google Shape;217;p2"/>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a:hlinkClick r:id="rId3" action="ppaction://hlinksldjump"/>
              </a:rPr>
              <a:t>Osaamistavoitteet</a:t>
            </a:r>
            <a:endParaRPr dirty="0"/>
          </a:p>
        </p:txBody>
      </p:sp>
      <p:sp>
        <p:nvSpPr>
          <p:cNvPr id="218" name="Google Shape;218;p2"/>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19" name="Google Shape;219;p2"/>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a:hlinkClick r:id="rId4" action="ppaction://hlinksldjump"/>
              </a:rPr>
              <a:t>Johdanto</a:t>
            </a:r>
            <a:endParaRPr dirty="0"/>
          </a:p>
        </p:txBody>
      </p:sp>
      <p:sp>
        <p:nvSpPr>
          <p:cNvPr id="220" name="Google Shape;220;p2"/>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21" name="Google Shape;221;p2"/>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a:hlinkClick r:id="rId5" action="ppaction://hlinksldjump"/>
              </a:rPr>
              <a:t>Moninaisuus</a:t>
            </a:r>
            <a:r>
              <a:rPr lang="en-US" dirty="0">
                <a:hlinkClick r:id="rId5" action="ppaction://hlinksldjump"/>
              </a:rPr>
              <a:t> &amp; </a:t>
            </a:r>
            <a:r>
              <a:rPr lang="en-US" dirty="0" err="1">
                <a:hlinkClick r:id="rId5" action="ppaction://hlinksldjump"/>
              </a:rPr>
              <a:t>osallisuus</a:t>
            </a:r>
            <a:r>
              <a:rPr lang="en-US" dirty="0">
                <a:hlinkClick r:id="rId5" action="ppaction://hlinksldjump"/>
              </a:rPr>
              <a:t> </a:t>
            </a:r>
            <a:r>
              <a:rPr lang="en-US" dirty="0" err="1">
                <a:hlinkClick r:id="rId5" action="ppaction://hlinksldjump"/>
              </a:rPr>
              <a:t>työympäristössä</a:t>
            </a:r>
            <a:r>
              <a:rPr lang="en-US" dirty="0">
                <a:hlinkClick r:id="rId5" action="ppaction://hlinksldjump"/>
              </a:rPr>
              <a:t> </a:t>
            </a:r>
            <a:endParaRPr dirty="0"/>
          </a:p>
        </p:txBody>
      </p:sp>
      <p:sp>
        <p:nvSpPr>
          <p:cNvPr id="222" name="Google Shape;222;p2"/>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dirty="0"/>
              <a:t>04</a:t>
            </a:r>
            <a:endParaRPr dirty="0"/>
          </a:p>
        </p:txBody>
      </p:sp>
      <p:sp>
        <p:nvSpPr>
          <p:cNvPr id="225" name="Google Shape;225;p2"/>
          <p:cNvSpPr txBox="1">
            <a:spLocks noGrp="1"/>
          </p:cNvSpPr>
          <p:nvPr>
            <p:ph type="body" idx="14"/>
          </p:nvPr>
        </p:nvSpPr>
        <p:spPr>
          <a:xfrm>
            <a:off x="4147724" y="3978994"/>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err="1">
                <a:hlinkClick r:id="rId6" action="ppaction://hlinksldjump"/>
              </a:rPr>
              <a:t>Yhteenveto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F564F-2F9A-C6EB-82C3-02FEF7ED7325}"/>
              </a:ext>
            </a:extLst>
          </p:cNvPr>
          <p:cNvSpPr>
            <a:spLocks noGrp="1"/>
          </p:cNvSpPr>
          <p:nvPr>
            <p:ph type="body" idx="1"/>
          </p:nvPr>
        </p:nvSpPr>
        <p:spPr>
          <a:xfrm>
            <a:off x="251927" y="1463584"/>
            <a:ext cx="5844073" cy="5002529"/>
          </a:xfrm>
        </p:spPr>
        <p:txBody>
          <a:bodyPr>
            <a:normAutofit/>
          </a:bodyPr>
          <a:lstStyle/>
          <a:p>
            <a:pPr marL="228600" lvl="0" indent="-228600" algn="l" rtl="0">
              <a:lnSpc>
                <a:spcPct val="90000"/>
              </a:lnSpc>
              <a:spcBef>
                <a:spcPts val="0"/>
              </a:spcBef>
              <a:spcAft>
                <a:spcPts val="0"/>
              </a:spcAft>
              <a:buClr>
                <a:srgbClr val="595959"/>
              </a:buClr>
              <a:buSzPts val="2200"/>
              <a:buNone/>
            </a:pPr>
            <a:r>
              <a:rPr lang="en-GB" sz="2000" dirty="0"/>
              <a:t>•	</a:t>
            </a:r>
            <a:r>
              <a:rPr lang="en-GB" sz="2000" dirty="0" err="1"/>
              <a:t>Moninaisuuden</a:t>
            </a:r>
            <a:r>
              <a:rPr lang="en-GB" sz="2000" dirty="0"/>
              <a:t> </a:t>
            </a:r>
            <a:r>
              <a:rPr lang="en-GB" sz="2000" dirty="0" err="1"/>
              <a:t>ja</a:t>
            </a:r>
            <a:r>
              <a:rPr lang="en-GB" sz="2000" dirty="0"/>
              <a:t> </a:t>
            </a:r>
            <a:r>
              <a:rPr lang="en-GB" sz="2000" dirty="0" err="1"/>
              <a:t>osallisuuden</a:t>
            </a:r>
            <a:r>
              <a:rPr lang="en-GB" sz="2000" dirty="0"/>
              <a:t> </a:t>
            </a:r>
            <a:r>
              <a:rPr lang="en-GB" sz="2000" dirty="0" err="1"/>
              <a:t>tukemiseksi</a:t>
            </a:r>
            <a:r>
              <a:rPr lang="en-GB" sz="2000" dirty="0"/>
              <a:t> on </a:t>
            </a:r>
            <a:r>
              <a:rPr lang="en-GB" sz="2000" dirty="0" err="1"/>
              <a:t>välttämätöntä</a:t>
            </a:r>
            <a:r>
              <a:rPr lang="en-GB" sz="2000" dirty="0"/>
              <a:t> </a:t>
            </a:r>
            <a:r>
              <a:rPr lang="en-GB" sz="2000" dirty="0" err="1"/>
              <a:t>laatia</a:t>
            </a:r>
            <a:r>
              <a:rPr lang="en-GB" sz="2000" dirty="0"/>
              <a:t> </a:t>
            </a:r>
            <a:r>
              <a:rPr lang="en-GB" sz="2000" dirty="0" err="1"/>
              <a:t>perusteellinen</a:t>
            </a:r>
            <a:r>
              <a:rPr lang="en-GB" sz="2000" dirty="0"/>
              <a:t> </a:t>
            </a:r>
            <a:r>
              <a:rPr lang="en-GB" sz="2000" dirty="0" err="1"/>
              <a:t>suunnitelma</a:t>
            </a:r>
            <a:r>
              <a:rPr lang="en-GB" sz="2000" dirty="0"/>
              <a:t>, </a:t>
            </a:r>
            <a:r>
              <a:rPr lang="en-GB" sz="2000" dirty="0" err="1"/>
              <a:t>jossa</a:t>
            </a:r>
            <a:r>
              <a:rPr lang="en-GB" sz="2000" dirty="0"/>
              <a:t> </a:t>
            </a:r>
            <a:r>
              <a:rPr lang="en-GB" sz="2000" dirty="0" err="1"/>
              <a:t>otetaan</a:t>
            </a:r>
            <a:r>
              <a:rPr lang="en-GB" sz="2000" dirty="0"/>
              <a:t> </a:t>
            </a:r>
            <a:r>
              <a:rPr lang="en-GB" sz="2000" dirty="0" err="1"/>
              <a:t>huomioon</a:t>
            </a:r>
            <a:r>
              <a:rPr lang="en-GB" sz="2000" dirty="0"/>
              <a:t> </a:t>
            </a:r>
            <a:r>
              <a:rPr lang="en-GB" sz="2000" dirty="0" err="1"/>
              <a:t>kaikkien</a:t>
            </a:r>
            <a:r>
              <a:rPr lang="en-GB" sz="2000" dirty="0"/>
              <a:t> </a:t>
            </a:r>
            <a:r>
              <a:rPr lang="en-GB" sz="2000" dirty="0" err="1"/>
              <a:t>työntekijöiden</a:t>
            </a:r>
            <a:r>
              <a:rPr lang="en-GB" sz="2000" dirty="0"/>
              <a:t> </a:t>
            </a:r>
            <a:r>
              <a:rPr lang="en-GB" sz="2000" dirty="0" err="1"/>
              <a:t>tarpeet</a:t>
            </a:r>
            <a:r>
              <a:rPr lang="en-GB" sz="2000" dirty="0"/>
              <a:t>. </a:t>
            </a:r>
          </a:p>
          <a:p>
            <a:pPr marL="228600" lvl="0">
              <a:spcBef>
                <a:spcPts val="0"/>
              </a:spcBef>
            </a:pPr>
            <a:r>
              <a:rPr lang="en-GB" sz="2000" dirty="0"/>
              <a:t>•	</a:t>
            </a:r>
            <a:r>
              <a:rPr lang="fi-FI" sz="2000" dirty="0"/>
              <a:t>Aloita arvioimalla monimuotoisuuden ja osallisuuden nykytila työpaikallasi ottaen huomioon edustuksellisuus, osallisuus ja yleinen työympäristö.</a:t>
            </a:r>
            <a:endParaRPr lang="en-GB" sz="2000" dirty="0"/>
          </a:p>
          <a:p>
            <a:pPr marL="228600" lvl="0" indent="-228600" algn="l" rtl="0">
              <a:lnSpc>
                <a:spcPct val="90000"/>
              </a:lnSpc>
              <a:spcBef>
                <a:spcPts val="0"/>
              </a:spcBef>
              <a:spcAft>
                <a:spcPts val="0"/>
              </a:spcAft>
              <a:buClr>
                <a:srgbClr val="595959"/>
              </a:buClr>
              <a:buSzPts val="2200"/>
              <a:buNone/>
            </a:pPr>
            <a:r>
              <a:rPr lang="en-GB" sz="2000" dirty="0"/>
              <a:t>•	</a:t>
            </a:r>
            <a:r>
              <a:rPr lang="en-GB" sz="2000" dirty="0" err="1"/>
              <a:t>Tunnista</a:t>
            </a:r>
            <a:r>
              <a:rPr lang="en-GB" sz="2000" dirty="0"/>
              <a:t> </a:t>
            </a:r>
            <a:r>
              <a:rPr lang="en-GB" sz="2000" dirty="0" err="1"/>
              <a:t>kehittämiskohteet</a:t>
            </a:r>
            <a:r>
              <a:rPr lang="en-GB" sz="2000" dirty="0"/>
              <a:t> </a:t>
            </a:r>
            <a:r>
              <a:rPr lang="en-GB" sz="2000" dirty="0" err="1"/>
              <a:t>ja</a:t>
            </a:r>
            <a:r>
              <a:rPr lang="en-GB" sz="2000" dirty="0"/>
              <a:t> </a:t>
            </a:r>
            <a:r>
              <a:rPr lang="en-GB" sz="2000" dirty="0" err="1"/>
              <a:t>aseta</a:t>
            </a:r>
            <a:r>
              <a:rPr lang="en-GB" sz="2000" dirty="0"/>
              <a:t> </a:t>
            </a:r>
            <a:r>
              <a:rPr lang="en-GB" sz="2000" dirty="0" err="1"/>
              <a:t>yksityiskohtaiset</a:t>
            </a:r>
            <a:r>
              <a:rPr lang="en-GB" sz="2000" dirty="0"/>
              <a:t> </a:t>
            </a:r>
            <a:r>
              <a:rPr lang="en-GB" sz="2000" dirty="0" err="1"/>
              <a:t>tavoitteet</a:t>
            </a:r>
            <a:r>
              <a:rPr lang="en-GB" sz="2000" dirty="0"/>
              <a:t>, </a:t>
            </a:r>
            <a:r>
              <a:rPr lang="en-GB" sz="2000" dirty="0" err="1"/>
              <a:t>jotka</a:t>
            </a:r>
            <a:r>
              <a:rPr lang="en-GB" sz="2000" dirty="0"/>
              <a:t> </a:t>
            </a:r>
            <a:r>
              <a:rPr lang="en-GB" sz="2000" dirty="0" err="1"/>
              <a:t>tukevat</a:t>
            </a:r>
            <a:r>
              <a:rPr lang="en-GB" sz="2000" dirty="0"/>
              <a:t> </a:t>
            </a:r>
            <a:r>
              <a:rPr lang="en-GB" sz="2000" dirty="0" err="1"/>
              <a:t>moninaisuuden</a:t>
            </a:r>
            <a:r>
              <a:rPr lang="en-GB" sz="2000" dirty="0"/>
              <a:t>, </a:t>
            </a:r>
            <a:r>
              <a:rPr lang="en-GB" sz="2000" dirty="0" err="1"/>
              <a:t>osallisuuden</a:t>
            </a:r>
            <a:r>
              <a:rPr lang="en-GB" sz="2000" dirty="0"/>
              <a:t> </a:t>
            </a:r>
            <a:r>
              <a:rPr lang="en-GB" sz="2000" dirty="0" err="1"/>
              <a:t>sekä</a:t>
            </a:r>
            <a:r>
              <a:rPr lang="en-GB" sz="2000" dirty="0"/>
              <a:t> </a:t>
            </a:r>
            <a:r>
              <a:rPr lang="en-GB" sz="2000" dirty="0" err="1"/>
              <a:t>työn</a:t>
            </a:r>
            <a:r>
              <a:rPr lang="en-GB" sz="2000" dirty="0"/>
              <a:t> </a:t>
            </a:r>
            <a:r>
              <a:rPr lang="en-GB" sz="2000" dirty="0" err="1"/>
              <a:t>ja</a:t>
            </a:r>
            <a:r>
              <a:rPr lang="en-GB" sz="2000" dirty="0"/>
              <a:t> </a:t>
            </a:r>
            <a:r>
              <a:rPr lang="en-GB" sz="2000" dirty="0" err="1"/>
              <a:t>yksityiselämän</a:t>
            </a:r>
            <a:r>
              <a:rPr lang="en-GB" sz="2000" dirty="0"/>
              <a:t> </a:t>
            </a:r>
            <a:r>
              <a:rPr lang="en-GB" sz="2000" dirty="0" err="1"/>
              <a:t>tasapainon</a:t>
            </a:r>
            <a:r>
              <a:rPr lang="en-GB" sz="2000" dirty="0"/>
              <a:t> </a:t>
            </a:r>
            <a:r>
              <a:rPr lang="en-GB" sz="2000" dirty="0" err="1"/>
              <a:t>edistämistä</a:t>
            </a:r>
            <a:r>
              <a:rPr lang="en-GB" sz="2000" dirty="0"/>
              <a:t>.</a:t>
            </a:r>
          </a:p>
          <a:p>
            <a:pPr marL="228600" lvl="0" indent="-228600" algn="l" rtl="0">
              <a:lnSpc>
                <a:spcPct val="90000"/>
              </a:lnSpc>
              <a:spcBef>
                <a:spcPts val="0"/>
              </a:spcBef>
              <a:spcAft>
                <a:spcPts val="0"/>
              </a:spcAft>
              <a:buClr>
                <a:srgbClr val="595959"/>
              </a:buClr>
              <a:buSzPts val="2200"/>
              <a:buNone/>
            </a:pPr>
            <a:r>
              <a:rPr lang="en-GB" sz="2000" dirty="0"/>
              <a:t>•	</a:t>
            </a:r>
            <a:r>
              <a:rPr lang="en-GB" sz="2000" dirty="0" err="1"/>
              <a:t>Osallista</a:t>
            </a:r>
            <a:r>
              <a:rPr lang="en-GB" sz="2000" dirty="0"/>
              <a:t> </a:t>
            </a:r>
            <a:r>
              <a:rPr lang="en-GB" sz="2000" dirty="0" err="1"/>
              <a:t>keskeiset</a:t>
            </a:r>
            <a:r>
              <a:rPr lang="en-GB" sz="2000" dirty="0"/>
              <a:t> </a:t>
            </a:r>
            <a:r>
              <a:rPr lang="en-GB" sz="2000" dirty="0" err="1"/>
              <a:t>sidosryhmät</a:t>
            </a:r>
            <a:r>
              <a:rPr lang="en-GB" sz="2000" dirty="0"/>
              <a:t>, </a:t>
            </a:r>
            <a:r>
              <a:rPr lang="en-GB" sz="2000" dirty="0" err="1"/>
              <a:t>kuten</a:t>
            </a:r>
            <a:r>
              <a:rPr lang="en-GB" sz="2000" dirty="0"/>
              <a:t> </a:t>
            </a:r>
            <a:r>
              <a:rPr lang="en-GB" sz="2000" dirty="0" err="1"/>
              <a:t>työntekijät</a:t>
            </a:r>
            <a:r>
              <a:rPr lang="en-GB" sz="2000" dirty="0"/>
              <a:t>, </a:t>
            </a:r>
            <a:r>
              <a:rPr lang="en-GB" sz="2000" dirty="0" err="1"/>
              <a:t>HR:n</a:t>
            </a:r>
            <a:r>
              <a:rPr lang="en-GB" sz="2000" dirty="0"/>
              <a:t> </a:t>
            </a:r>
            <a:r>
              <a:rPr lang="en-GB" sz="2000" dirty="0" err="1"/>
              <a:t>edustajat</a:t>
            </a:r>
            <a:r>
              <a:rPr lang="en-GB" sz="2000" dirty="0"/>
              <a:t> </a:t>
            </a:r>
            <a:r>
              <a:rPr lang="en-GB" sz="2000" dirty="0" err="1"/>
              <a:t>ja</a:t>
            </a:r>
            <a:r>
              <a:rPr lang="en-GB" sz="2000" dirty="0"/>
              <a:t> </a:t>
            </a:r>
            <a:r>
              <a:rPr lang="en-GB" sz="2000" dirty="0" err="1"/>
              <a:t>johtajat</a:t>
            </a:r>
            <a:r>
              <a:rPr lang="en-GB" sz="2000" dirty="0"/>
              <a:t> </a:t>
            </a:r>
            <a:r>
              <a:rPr lang="en-GB" sz="2000" dirty="0" err="1"/>
              <a:t>saadaksesi</a:t>
            </a:r>
            <a:r>
              <a:rPr lang="en-GB" sz="2000" dirty="0"/>
              <a:t> </a:t>
            </a:r>
            <a:r>
              <a:rPr lang="en-GB" sz="2000" dirty="0" err="1"/>
              <a:t>asialle</a:t>
            </a:r>
            <a:r>
              <a:rPr lang="en-GB" sz="2000" dirty="0"/>
              <a:t> </a:t>
            </a:r>
            <a:r>
              <a:rPr lang="en-GB" sz="2000" dirty="0" err="1"/>
              <a:t>tukea</a:t>
            </a:r>
            <a:r>
              <a:rPr lang="en-GB" sz="2000" dirty="0"/>
              <a:t>. </a:t>
            </a:r>
          </a:p>
          <a:p>
            <a:pPr marL="228600" lvl="0" indent="-228600" algn="l" rtl="0">
              <a:lnSpc>
                <a:spcPct val="90000"/>
              </a:lnSpc>
              <a:spcBef>
                <a:spcPts val="0"/>
              </a:spcBef>
              <a:spcAft>
                <a:spcPts val="0"/>
              </a:spcAft>
              <a:buClr>
                <a:srgbClr val="595959"/>
              </a:buClr>
              <a:buSzPts val="2200"/>
              <a:buNone/>
            </a:pPr>
            <a:r>
              <a:rPr lang="en-GB" sz="2000" dirty="0"/>
              <a:t>•	</a:t>
            </a:r>
            <a:r>
              <a:rPr lang="en-GB" sz="2000" dirty="0" err="1"/>
              <a:t>Seuraa</a:t>
            </a:r>
            <a:r>
              <a:rPr lang="en-GB" sz="2000" dirty="0"/>
              <a:t> </a:t>
            </a:r>
            <a:r>
              <a:rPr lang="en-GB" sz="2000" dirty="0" err="1"/>
              <a:t>edistymistä</a:t>
            </a:r>
            <a:r>
              <a:rPr lang="en-GB" sz="2000" dirty="0"/>
              <a:t> </a:t>
            </a:r>
            <a:r>
              <a:rPr lang="en-GB" sz="2000" dirty="0" err="1"/>
              <a:t>säännöllisesti</a:t>
            </a:r>
            <a:r>
              <a:rPr lang="en-GB" sz="2000" dirty="0"/>
              <a:t> </a:t>
            </a:r>
            <a:r>
              <a:rPr lang="en-GB" sz="2000" dirty="0" err="1"/>
              <a:t>ja</a:t>
            </a:r>
            <a:r>
              <a:rPr lang="en-GB" sz="2000" dirty="0"/>
              <a:t> </a:t>
            </a:r>
            <a:r>
              <a:rPr lang="en-GB" sz="2000" dirty="0" err="1"/>
              <a:t>arvioi</a:t>
            </a:r>
            <a:r>
              <a:rPr lang="en-GB" sz="2000" dirty="0"/>
              <a:t> </a:t>
            </a:r>
            <a:r>
              <a:rPr lang="en-GB" sz="2000" dirty="0" err="1"/>
              <a:t>toteutettujen</a:t>
            </a:r>
            <a:r>
              <a:rPr lang="en-GB" sz="2000" dirty="0"/>
              <a:t> </a:t>
            </a:r>
            <a:r>
              <a:rPr lang="en-GB" sz="2000" dirty="0" err="1"/>
              <a:t>toimenpiteiden</a:t>
            </a:r>
            <a:r>
              <a:rPr lang="en-GB" sz="2000" dirty="0"/>
              <a:t> </a:t>
            </a:r>
            <a:r>
              <a:rPr lang="en-GB" sz="2000" dirty="0" err="1"/>
              <a:t>tehokkuutta</a:t>
            </a:r>
            <a:r>
              <a:rPr lang="en-GB" sz="2000" dirty="0"/>
              <a:t>. </a:t>
            </a:r>
          </a:p>
          <a:p>
            <a:pPr marL="228600" lvl="0">
              <a:spcBef>
                <a:spcPts val="0"/>
              </a:spcBef>
            </a:pPr>
            <a:r>
              <a:rPr lang="en-GB" sz="2000" dirty="0"/>
              <a:t>•	</a:t>
            </a:r>
            <a:r>
              <a:rPr lang="fi-FI" sz="2000" dirty="0"/>
              <a:t>Tee tarvittavat muutokset palautteen, tietojen ja muuttuvien tarpeiden perusteella.</a:t>
            </a:r>
            <a:endParaRPr lang="en-GB" sz="2000" dirty="0"/>
          </a:p>
        </p:txBody>
      </p:sp>
      <p:sp>
        <p:nvSpPr>
          <p:cNvPr id="3" name="Text Placeholder 2">
            <a:extLst>
              <a:ext uri="{FF2B5EF4-FFF2-40B4-BE49-F238E27FC236}">
                <a16:creationId xmlns:a16="http://schemas.microsoft.com/office/drawing/2014/main" id="{2F23771F-95D1-25A6-B13A-15D420F13B38}"/>
              </a:ext>
            </a:extLst>
          </p:cNvPr>
          <p:cNvSpPr>
            <a:spLocks noGrp="1"/>
          </p:cNvSpPr>
          <p:nvPr>
            <p:ph type="body" idx="2"/>
          </p:nvPr>
        </p:nvSpPr>
        <p:spPr>
          <a:xfrm>
            <a:off x="700779" y="58634"/>
            <a:ext cx="6360421" cy="1299974"/>
          </a:xfrm>
        </p:spPr>
        <p:txBody>
          <a:bodyPr>
            <a:normAutofit fontScale="92500"/>
          </a:bodyPr>
          <a:lstStyle/>
          <a:p>
            <a:pPr marL="263525" indent="-34925"/>
            <a:r>
              <a:rPr lang="en-GB" dirty="0" err="1"/>
              <a:t>Moninaisuutta</a:t>
            </a:r>
            <a:r>
              <a:rPr lang="en-GB" dirty="0"/>
              <a:t> </a:t>
            </a:r>
            <a:r>
              <a:rPr lang="en-GB" dirty="0" err="1"/>
              <a:t>ja</a:t>
            </a:r>
            <a:r>
              <a:rPr lang="en-GB" dirty="0"/>
              <a:t> </a:t>
            </a:r>
            <a:r>
              <a:rPr lang="en-GB" dirty="0" err="1"/>
              <a:t>osallisuutta</a:t>
            </a:r>
            <a:r>
              <a:rPr lang="en-GB" dirty="0"/>
              <a:t> </a:t>
            </a:r>
            <a:r>
              <a:rPr lang="en-GB" dirty="0" err="1"/>
              <a:t>tukevan</a:t>
            </a:r>
            <a:r>
              <a:rPr lang="en-GB" dirty="0"/>
              <a:t> </a:t>
            </a:r>
            <a:r>
              <a:rPr lang="en-GB" dirty="0" err="1"/>
              <a:t>suunnitelman</a:t>
            </a:r>
            <a:r>
              <a:rPr lang="en-GB" dirty="0"/>
              <a:t> </a:t>
            </a:r>
            <a:r>
              <a:rPr lang="en-GB" dirty="0" err="1"/>
              <a:t>laatiminen</a:t>
            </a:r>
            <a:r>
              <a:rPr lang="en-GB" dirty="0"/>
              <a:t> </a:t>
            </a:r>
          </a:p>
          <a:p>
            <a:endParaRPr lang="en-GB" dirty="0"/>
          </a:p>
        </p:txBody>
      </p:sp>
      <p:pic>
        <p:nvPicPr>
          <p:cNvPr id="6" name="Picture Placeholder 5">
            <a:extLst>
              <a:ext uri="{FF2B5EF4-FFF2-40B4-BE49-F238E27FC236}">
                <a16:creationId xmlns:a16="http://schemas.microsoft.com/office/drawing/2014/main" id="{381703DD-3987-5580-9549-A40E15487A1A}"/>
              </a:ext>
            </a:extLst>
          </p:cNvPr>
          <p:cNvPicPr>
            <a:picLocks noGrp="1" noChangeAspect="1"/>
          </p:cNvPicPr>
          <p:nvPr>
            <p:ph type="pic" idx="3"/>
          </p:nvPr>
        </p:nvPicPr>
        <p:blipFill>
          <a:blip r:embed="rId2"/>
          <a:srcRect l="6295" r="6295"/>
          <a:stretch>
            <a:fillRect/>
          </a:stretch>
        </p:blipFill>
        <p:spPr/>
      </p:pic>
    </p:spTree>
    <p:extLst>
      <p:ext uri="{BB962C8B-B14F-4D97-AF65-F5344CB8AC3E}">
        <p14:creationId xmlns:p14="http://schemas.microsoft.com/office/powerpoint/2010/main" val="52699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4FDF4F-6086-319A-BA6C-E66A49779296}"/>
              </a:ext>
            </a:extLst>
          </p:cNvPr>
          <p:cNvSpPr>
            <a:spLocks noGrp="1"/>
          </p:cNvSpPr>
          <p:nvPr>
            <p:ph type="body" idx="1"/>
          </p:nvPr>
        </p:nvSpPr>
        <p:spPr/>
        <p:txBody>
          <a:bodyPr/>
          <a:lstStyle/>
          <a:p>
            <a:pPr marL="228600" indent="0"/>
            <a:r>
              <a:rPr lang="en-GB" dirty="0"/>
              <a:t>“</a:t>
            </a:r>
            <a:r>
              <a:rPr lang="en-GB" dirty="0" err="1"/>
              <a:t>Yllättävä</a:t>
            </a:r>
            <a:r>
              <a:rPr lang="en-GB" dirty="0"/>
              <a:t> </a:t>
            </a:r>
            <a:r>
              <a:rPr lang="en-GB" dirty="0" err="1"/>
              <a:t>ratkaisu</a:t>
            </a:r>
            <a:r>
              <a:rPr lang="en-GB" dirty="0"/>
              <a:t> </a:t>
            </a:r>
            <a:r>
              <a:rPr lang="en-GB" dirty="0" err="1"/>
              <a:t>työpaikkojen</a:t>
            </a:r>
            <a:r>
              <a:rPr lang="en-GB" dirty="0"/>
              <a:t> </a:t>
            </a:r>
            <a:r>
              <a:rPr lang="en-GB" dirty="0" err="1"/>
              <a:t>moninaisuudelle</a:t>
            </a:r>
            <a:r>
              <a:rPr lang="en-GB" dirty="0"/>
              <a:t>”  |  </a:t>
            </a:r>
            <a:r>
              <a:rPr lang="en-GB" dirty="0" err="1"/>
              <a:t>Arwa</a:t>
            </a:r>
            <a:r>
              <a:rPr lang="en-GB" dirty="0"/>
              <a:t> </a:t>
            </a:r>
            <a:r>
              <a:rPr lang="en-GB" dirty="0" err="1"/>
              <a:t>Mahdaw</a:t>
            </a:r>
            <a:r>
              <a:rPr lang="en-GB" dirty="0"/>
              <a:t>  |  </a:t>
            </a:r>
            <a:r>
              <a:rPr lang="en-GB" dirty="0" err="1"/>
              <a:t>TEDxHampuri</a:t>
            </a:r>
            <a:r>
              <a:rPr lang="en-GB" dirty="0"/>
              <a:t> </a:t>
            </a:r>
          </a:p>
          <a:p>
            <a:pPr marL="228600" indent="0"/>
            <a:endParaRPr lang="en-GB" dirty="0"/>
          </a:p>
          <a:p>
            <a:r>
              <a:rPr lang="en-GB" sz="3200" dirty="0" err="1"/>
              <a:t>Klikkaa</a:t>
            </a:r>
            <a:r>
              <a:rPr lang="en-GB" sz="3200" dirty="0"/>
              <a:t> </a:t>
            </a:r>
            <a:r>
              <a:rPr lang="en-GB" sz="3200" b="1" dirty="0">
                <a:solidFill>
                  <a:srgbClr val="8A4199"/>
                </a:solidFill>
                <a:hlinkClick r:id="rId2"/>
              </a:rPr>
              <a:t>TÄSTÄ</a:t>
            </a:r>
            <a:r>
              <a:rPr lang="en-GB" sz="3200" dirty="0"/>
              <a:t> </a:t>
            </a:r>
            <a:r>
              <a:rPr lang="en-GB" sz="3200" dirty="0" err="1"/>
              <a:t>katsoaksesi</a:t>
            </a:r>
            <a:r>
              <a:rPr lang="en-GB" sz="3200" dirty="0"/>
              <a:t>!</a:t>
            </a:r>
          </a:p>
        </p:txBody>
      </p:sp>
      <p:sp>
        <p:nvSpPr>
          <p:cNvPr id="3" name="Text Placeholder 2">
            <a:extLst>
              <a:ext uri="{FF2B5EF4-FFF2-40B4-BE49-F238E27FC236}">
                <a16:creationId xmlns:a16="http://schemas.microsoft.com/office/drawing/2014/main" id="{A859825A-5C53-2436-1A97-D29018416488}"/>
              </a:ext>
            </a:extLst>
          </p:cNvPr>
          <p:cNvSpPr>
            <a:spLocks noGrp="1"/>
          </p:cNvSpPr>
          <p:nvPr>
            <p:ph type="body" idx="2"/>
          </p:nvPr>
        </p:nvSpPr>
        <p:spPr>
          <a:xfrm>
            <a:off x="712630" y="495858"/>
            <a:ext cx="5383370" cy="1266305"/>
          </a:xfrm>
        </p:spPr>
        <p:txBody>
          <a:bodyPr>
            <a:normAutofit/>
          </a:bodyPr>
          <a:lstStyle/>
          <a:p>
            <a:r>
              <a:rPr lang="en-GB" sz="4800" dirty="0" err="1"/>
              <a:t>Aktiviteetti</a:t>
            </a:r>
            <a:r>
              <a:rPr lang="en-GB" sz="4800" dirty="0"/>
              <a:t>: </a:t>
            </a:r>
            <a:r>
              <a:rPr lang="en-GB" sz="4800" dirty="0" err="1"/>
              <a:t>Katso</a:t>
            </a:r>
            <a:r>
              <a:rPr lang="en-GB" sz="4800" dirty="0"/>
              <a:t>!</a:t>
            </a:r>
          </a:p>
        </p:txBody>
      </p:sp>
      <p:pic>
        <p:nvPicPr>
          <p:cNvPr id="6" name="Picture Placeholder 5">
            <a:extLst>
              <a:ext uri="{FF2B5EF4-FFF2-40B4-BE49-F238E27FC236}">
                <a16:creationId xmlns:a16="http://schemas.microsoft.com/office/drawing/2014/main" id="{644D8DD0-66AA-0B61-B975-38456389F39A}"/>
              </a:ext>
            </a:extLst>
          </p:cNvPr>
          <p:cNvPicPr>
            <a:picLocks noGrp="1" noChangeAspect="1"/>
          </p:cNvPicPr>
          <p:nvPr>
            <p:ph type="pic" idx="3"/>
          </p:nvPr>
        </p:nvPicPr>
        <p:blipFill>
          <a:blip r:embed="rId3"/>
          <a:srcRect l="6623" r="6623"/>
          <a:stretch/>
        </p:blipFill>
        <p:spPr/>
      </p:pic>
    </p:spTree>
    <p:extLst>
      <p:ext uri="{BB962C8B-B14F-4D97-AF65-F5344CB8AC3E}">
        <p14:creationId xmlns:p14="http://schemas.microsoft.com/office/powerpoint/2010/main" val="109811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EBF3EDC-FAB8-F970-D280-01F2F1DFCA2E}"/>
              </a:ext>
            </a:extLst>
          </p:cNvPr>
          <p:cNvPicPr>
            <a:picLocks noGrp="1" noChangeAspect="1"/>
          </p:cNvPicPr>
          <p:nvPr>
            <p:ph type="pic" idx="2"/>
          </p:nvPr>
        </p:nvPicPr>
        <p:blipFill>
          <a:blip r:embed="rId2"/>
          <a:srcRect l="30460" r="30460"/>
          <a:stretch/>
        </p:blipFill>
        <p:spPr/>
      </p:pic>
      <p:sp>
        <p:nvSpPr>
          <p:cNvPr id="3" name="Text Placeholder 2">
            <a:extLst>
              <a:ext uri="{FF2B5EF4-FFF2-40B4-BE49-F238E27FC236}">
                <a16:creationId xmlns:a16="http://schemas.microsoft.com/office/drawing/2014/main" id="{5AD9A2A9-114B-98BE-454F-5036A2CD7F5B}"/>
              </a:ext>
            </a:extLst>
          </p:cNvPr>
          <p:cNvSpPr>
            <a:spLocks noGrp="1"/>
          </p:cNvSpPr>
          <p:nvPr>
            <p:ph type="body" idx="1"/>
          </p:nvPr>
        </p:nvSpPr>
        <p:spPr/>
        <p:txBody>
          <a:bodyPr/>
          <a:lstStyle/>
          <a:p>
            <a:r>
              <a:rPr lang="en-GB" dirty="0" err="1"/>
              <a:t>Työpaikkojen</a:t>
            </a:r>
            <a:r>
              <a:rPr lang="en-GB" dirty="0"/>
              <a:t> </a:t>
            </a:r>
            <a:r>
              <a:rPr lang="en-GB" dirty="0" err="1"/>
              <a:t>moninaisuuden</a:t>
            </a:r>
            <a:r>
              <a:rPr lang="en-GB" dirty="0"/>
              <a:t> </a:t>
            </a:r>
            <a:r>
              <a:rPr lang="en-GB" dirty="0" err="1"/>
              <a:t>esteitä</a:t>
            </a:r>
            <a:r>
              <a:rPr lang="en-GB" dirty="0"/>
              <a:t>: </a:t>
            </a:r>
          </a:p>
          <a:p>
            <a:pPr marL="571500" indent="-342900">
              <a:buFont typeface="Arial" panose="020B0604020202020204" pitchFamily="34" charset="0"/>
              <a:buChar char="•"/>
            </a:pPr>
            <a:r>
              <a:rPr lang="en-GB" dirty="0" err="1"/>
              <a:t>Tässä</a:t>
            </a:r>
            <a:r>
              <a:rPr lang="en-GB" dirty="0"/>
              <a:t> </a:t>
            </a:r>
            <a:r>
              <a:rPr lang="en-GB" dirty="0" err="1"/>
              <a:t>videossa</a:t>
            </a:r>
            <a:r>
              <a:rPr lang="en-GB" dirty="0"/>
              <a:t> </a:t>
            </a:r>
            <a:r>
              <a:rPr lang="en-GB" dirty="0" err="1"/>
              <a:t>perehdytään</a:t>
            </a:r>
            <a:r>
              <a:rPr lang="en-GB" dirty="0"/>
              <a:t> </a:t>
            </a:r>
            <a:r>
              <a:rPr lang="en-GB" dirty="0" err="1"/>
              <a:t>joihinkin</a:t>
            </a:r>
            <a:r>
              <a:rPr lang="en-GB" dirty="0"/>
              <a:t> </a:t>
            </a:r>
            <a:r>
              <a:rPr lang="en-GB" dirty="0" err="1"/>
              <a:t>syihin</a:t>
            </a:r>
            <a:r>
              <a:rPr lang="en-GB" dirty="0"/>
              <a:t>, </a:t>
            </a:r>
            <a:r>
              <a:rPr lang="en-GB" dirty="0" err="1"/>
              <a:t>jotka</a:t>
            </a:r>
            <a:r>
              <a:rPr lang="en-GB" dirty="0"/>
              <a:t> </a:t>
            </a:r>
            <a:r>
              <a:rPr lang="en-GB" dirty="0" err="1"/>
              <a:t>estävät</a:t>
            </a:r>
            <a:r>
              <a:rPr lang="en-GB" dirty="0"/>
              <a:t> </a:t>
            </a:r>
            <a:r>
              <a:rPr lang="en-GB" dirty="0" err="1"/>
              <a:t>työpaikkojen</a:t>
            </a:r>
            <a:r>
              <a:rPr lang="en-GB" dirty="0"/>
              <a:t> </a:t>
            </a:r>
            <a:r>
              <a:rPr lang="en-GB" dirty="0" err="1"/>
              <a:t>moninaisuutta</a:t>
            </a:r>
            <a:r>
              <a:rPr lang="en-GB" dirty="0"/>
              <a:t> </a:t>
            </a:r>
            <a:r>
              <a:rPr lang="en-GB" dirty="0" err="1"/>
              <a:t>ja</a:t>
            </a:r>
            <a:r>
              <a:rPr lang="en-GB" dirty="0"/>
              <a:t> </a:t>
            </a:r>
            <a:r>
              <a:rPr lang="en-GB" dirty="0" err="1"/>
              <a:t>osallistavuutta</a:t>
            </a:r>
            <a:r>
              <a:rPr lang="en-GB" dirty="0"/>
              <a:t>. </a:t>
            </a:r>
          </a:p>
          <a:p>
            <a:endParaRPr lang="en-GB" sz="2400" dirty="0"/>
          </a:p>
          <a:p>
            <a:r>
              <a:rPr lang="en-GB" sz="3600" dirty="0" err="1"/>
              <a:t>Klikkaa</a:t>
            </a:r>
            <a:r>
              <a:rPr lang="en-GB" sz="3600" dirty="0"/>
              <a:t> </a:t>
            </a:r>
            <a:r>
              <a:rPr lang="en-GB" sz="3600" b="1" dirty="0">
                <a:solidFill>
                  <a:srgbClr val="8A4199"/>
                </a:solidFill>
                <a:hlinkClick r:id="rId3">
                  <a:extLst>
                    <a:ext uri="{A12FA001-AC4F-418D-AE19-62706E023703}">
                      <ahyp:hlinkClr xmlns:ahyp="http://schemas.microsoft.com/office/drawing/2018/hyperlinkcolor" val="tx"/>
                    </a:ext>
                  </a:extLst>
                </a:hlinkClick>
              </a:rPr>
              <a:t>TÄSTÄ</a:t>
            </a:r>
            <a:r>
              <a:rPr lang="en-GB" sz="3600" dirty="0"/>
              <a:t> </a:t>
            </a:r>
            <a:r>
              <a:rPr lang="en-GB" sz="3600" dirty="0" err="1"/>
              <a:t>katsoaksesi</a:t>
            </a:r>
            <a:r>
              <a:rPr lang="en-GB" sz="3600" dirty="0"/>
              <a:t>!</a:t>
            </a:r>
          </a:p>
          <a:p>
            <a:endParaRPr lang="en-GB" dirty="0"/>
          </a:p>
        </p:txBody>
      </p:sp>
      <p:sp>
        <p:nvSpPr>
          <p:cNvPr id="4" name="Text Placeholder 3">
            <a:extLst>
              <a:ext uri="{FF2B5EF4-FFF2-40B4-BE49-F238E27FC236}">
                <a16:creationId xmlns:a16="http://schemas.microsoft.com/office/drawing/2014/main" id="{991BE308-FDD6-5B18-9B59-5B83832A4E7A}"/>
              </a:ext>
            </a:extLst>
          </p:cNvPr>
          <p:cNvSpPr>
            <a:spLocks noGrp="1"/>
          </p:cNvSpPr>
          <p:nvPr>
            <p:ph type="body" idx="3"/>
          </p:nvPr>
        </p:nvSpPr>
        <p:spPr/>
        <p:txBody>
          <a:bodyPr>
            <a:normAutofit/>
          </a:bodyPr>
          <a:lstStyle/>
          <a:p>
            <a:r>
              <a:rPr lang="en-GB" sz="4800" dirty="0" err="1"/>
              <a:t>Aktiviteetti</a:t>
            </a:r>
            <a:r>
              <a:rPr lang="en-GB" sz="4800" dirty="0"/>
              <a:t>: KATSO!</a:t>
            </a:r>
          </a:p>
        </p:txBody>
      </p:sp>
    </p:spTree>
    <p:extLst>
      <p:ext uri="{BB962C8B-B14F-4D97-AF65-F5344CB8AC3E}">
        <p14:creationId xmlns:p14="http://schemas.microsoft.com/office/powerpoint/2010/main" val="353406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txBox="1">
            <a:spLocks noGrp="1"/>
          </p:cNvSpPr>
          <p:nvPr>
            <p:ph type="body" idx="1"/>
          </p:nvPr>
        </p:nvSpPr>
        <p:spPr>
          <a:xfrm>
            <a:off x="473136" y="2561580"/>
            <a:ext cx="8847327" cy="3755572"/>
          </a:xfrm>
          <a:prstGeom prst="rect">
            <a:avLst/>
          </a:prstGeom>
          <a:noFill/>
          <a:ln>
            <a:noFill/>
          </a:ln>
        </p:spPr>
        <p:txBody>
          <a:bodyPr spcFirstLastPara="1" wrap="square" lIns="91425" tIns="45700" rIns="91425" bIns="45700" anchor="t" anchorCtr="0">
            <a:normAutofit/>
          </a:bodyPr>
          <a:lstStyle/>
          <a:p>
            <a:pPr marL="0" lvl="0" indent="0" algn="just">
              <a:lnSpc>
                <a:spcPct val="100000"/>
              </a:lnSpc>
              <a:spcBef>
                <a:spcPts val="0"/>
              </a:spcBef>
              <a:buSzPct val="99099"/>
            </a:pPr>
            <a:r>
              <a:rPr lang="en-US" sz="2400" dirty="0"/>
              <a:t>EU-</a:t>
            </a:r>
            <a:r>
              <a:rPr lang="en-US" sz="2400" dirty="0" err="1"/>
              <a:t>hanke</a:t>
            </a:r>
            <a:r>
              <a:rPr lang="en-US" sz="2400" dirty="0"/>
              <a:t>: Diversity and Inclusion in times of global crisis (Estonian Human Rights Center, Aga Khan Foundation / (Portugal) and Equality Strategies / Ireland)</a:t>
            </a:r>
          </a:p>
          <a:p>
            <a:pPr marL="0" lvl="0" indent="0" algn="just">
              <a:lnSpc>
                <a:spcPct val="100000"/>
              </a:lnSpc>
              <a:spcBef>
                <a:spcPts val="0"/>
              </a:spcBef>
              <a:buSzPct val="99099"/>
            </a:pPr>
            <a:r>
              <a:rPr lang="en-US" sz="2400" u="sng" dirty="0">
                <a:solidFill>
                  <a:schemeClr val="hlink"/>
                </a:solidFill>
                <a:hlinkClick r:id="rId3"/>
              </a:rPr>
              <a:t>https://humanrights.ee/app/uploads/2021/08/DI-in-times-of-crisis-guide.pdf</a:t>
            </a:r>
            <a:r>
              <a:rPr lang="en-US" sz="2400" dirty="0"/>
              <a:t> </a:t>
            </a:r>
          </a:p>
          <a:p>
            <a:pPr marL="0" lvl="0" indent="0" algn="just">
              <a:lnSpc>
                <a:spcPct val="100000"/>
              </a:lnSpc>
              <a:spcBef>
                <a:spcPts val="0"/>
              </a:spcBef>
              <a:buSzPct val="99099"/>
            </a:pPr>
            <a:endParaRPr lang="en-US" sz="2400" dirty="0"/>
          </a:p>
          <a:p>
            <a:pPr marL="228600" lvl="0" indent="-228600" algn="just" rtl="0">
              <a:lnSpc>
                <a:spcPct val="100000"/>
              </a:lnSpc>
              <a:spcBef>
                <a:spcPts val="0"/>
              </a:spcBef>
              <a:spcAft>
                <a:spcPts val="0"/>
              </a:spcAft>
              <a:buClr>
                <a:schemeClr val="lt1"/>
              </a:buClr>
              <a:buSzPct val="99099"/>
              <a:buNone/>
            </a:pPr>
            <a:r>
              <a:rPr lang="en-US" sz="2400" dirty="0" err="1"/>
              <a:t>Linkki</a:t>
            </a:r>
            <a:r>
              <a:rPr lang="en-US" sz="2400" dirty="0"/>
              <a:t> </a:t>
            </a:r>
            <a:r>
              <a:rPr lang="en-US" sz="2400" dirty="0" err="1"/>
              <a:t>tietovarantoon</a:t>
            </a:r>
            <a:r>
              <a:rPr lang="en-US" sz="2400" dirty="0"/>
              <a:t> (</a:t>
            </a:r>
            <a:r>
              <a:rPr lang="en-US" sz="2400" dirty="0" err="1"/>
              <a:t>Viro</a:t>
            </a:r>
            <a:r>
              <a:rPr lang="en-US" sz="2400" dirty="0"/>
              <a:t>):</a:t>
            </a:r>
            <a:endParaRPr dirty="0"/>
          </a:p>
          <a:p>
            <a:pPr marL="342900" lvl="0" indent="-342900" algn="just" rtl="0">
              <a:lnSpc>
                <a:spcPct val="100000"/>
              </a:lnSpc>
              <a:spcBef>
                <a:spcPts val="0"/>
              </a:spcBef>
              <a:spcAft>
                <a:spcPts val="0"/>
              </a:spcAft>
              <a:buClr>
                <a:schemeClr val="lt1"/>
              </a:buClr>
              <a:buSzPct val="99099"/>
              <a:buFont typeface="Arial"/>
              <a:buChar char="•"/>
            </a:pPr>
            <a:r>
              <a:rPr lang="en-US" sz="2400" dirty="0"/>
              <a:t>The Gender Equality and Equal Treatment Commissioner</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4"/>
              </a:rPr>
              <a:t>https://volinik.ee/wp-content/uploads/2021/05/checklist.pdf</a:t>
            </a:r>
            <a:endParaRPr dirty="0"/>
          </a:p>
          <a:p>
            <a:pPr marL="0" lvl="0" indent="0" algn="just" rtl="0">
              <a:lnSpc>
                <a:spcPct val="100000"/>
              </a:lnSpc>
              <a:spcBef>
                <a:spcPts val="0"/>
              </a:spcBef>
              <a:spcAft>
                <a:spcPts val="0"/>
              </a:spcAft>
              <a:buClr>
                <a:schemeClr val="lt1"/>
              </a:buClr>
              <a:buSzPct val="99099"/>
              <a:buNone/>
            </a:pPr>
            <a:endParaRPr dirty="0"/>
          </a:p>
          <a:p>
            <a:pPr marL="0" lvl="0" indent="0" algn="just" rtl="0">
              <a:lnSpc>
                <a:spcPct val="100000"/>
              </a:lnSpc>
              <a:spcBef>
                <a:spcPts val="0"/>
              </a:spcBef>
              <a:spcAft>
                <a:spcPts val="0"/>
              </a:spcAft>
              <a:buClr>
                <a:schemeClr val="lt1"/>
              </a:buClr>
              <a:buSzPct val="99099"/>
              <a:buNone/>
            </a:pPr>
            <a:endParaRPr sz="2400" dirty="0"/>
          </a:p>
        </p:txBody>
      </p:sp>
      <p:sp>
        <p:nvSpPr>
          <p:cNvPr id="362" name="Google Shape;362;p22"/>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err="1"/>
              <a:t>Esimerkkejä</a:t>
            </a:r>
            <a:r>
              <a:rPr lang="en-US" dirty="0"/>
              <a:t> </a:t>
            </a:r>
            <a:r>
              <a:rPr lang="en-US" dirty="0" err="1"/>
              <a:t>politiikoista</a:t>
            </a:r>
            <a:r>
              <a:rPr lang="en-US" dirty="0"/>
              <a:t> </a:t>
            </a:r>
            <a:r>
              <a:rPr lang="en-US" dirty="0" err="1"/>
              <a:t>joistakin</a:t>
            </a:r>
            <a:r>
              <a:rPr lang="en-US" dirty="0"/>
              <a:t> </a:t>
            </a:r>
            <a:r>
              <a:rPr lang="en-US" dirty="0" err="1"/>
              <a:t>maista</a:t>
            </a:r>
            <a:r>
              <a:rPr lang="en-US" dirty="0"/>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4200" b="1" dirty="0" err="1"/>
              <a:t>Yhteenveto</a:t>
            </a:r>
            <a:endParaRPr lang="en-GB" sz="4200" b="1" dirty="0"/>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04</a:t>
            </a:r>
          </a:p>
        </p:txBody>
      </p:sp>
    </p:spTree>
    <p:extLst>
      <p:ext uri="{BB962C8B-B14F-4D97-AF65-F5344CB8AC3E}">
        <p14:creationId xmlns:p14="http://schemas.microsoft.com/office/powerpoint/2010/main" val="111542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30"/>
          <p:cNvSpPr txBox="1">
            <a:spLocks noGrp="1"/>
          </p:cNvSpPr>
          <p:nvPr>
            <p:ph type="body" idx="3"/>
          </p:nvPr>
        </p:nvSpPr>
        <p:spPr>
          <a:xfrm>
            <a:off x="119780" y="139698"/>
            <a:ext cx="1148228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sz="3600" b="1" dirty="0"/>
              <a:t>YLEISKATSAUS </a:t>
            </a:r>
            <a:endParaRPr sz="3600" b="1" dirty="0"/>
          </a:p>
        </p:txBody>
      </p:sp>
      <p:pic>
        <p:nvPicPr>
          <p:cNvPr id="393" name="Google Shape;393;p30"/>
          <p:cNvPicPr preferRelativeResize="0"/>
          <p:nvPr/>
        </p:nvPicPr>
        <p:blipFill rotWithShape="1">
          <a:blip r:embed="rId3">
            <a:alphaModFix/>
          </a:blip>
          <a:srcRect t="23943" b="12688"/>
          <a:stretch/>
        </p:blipFill>
        <p:spPr>
          <a:xfrm>
            <a:off x="6381322" y="3175821"/>
            <a:ext cx="5810678" cy="3682179"/>
          </a:xfrm>
          <a:prstGeom prst="rect">
            <a:avLst/>
          </a:prstGeom>
          <a:solidFill>
            <a:schemeClr val="lt1"/>
          </a:solidFill>
          <a:ln>
            <a:noFill/>
          </a:ln>
        </p:spPr>
      </p:pic>
      <p:sp>
        <p:nvSpPr>
          <p:cNvPr id="394" name="Google Shape;394;p30"/>
          <p:cNvSpPr/>
          <p:nvPr/>
        </p:nvSpPr>
        <p:spPr>
          <a:xfrm>
            <a:off x="698090" y="3175822"/>
            <a:ext cx="5034116" cy="3682178"/>
          </a:xfrm>
          <a:custGeom>
            <a:avLst/>
            <a:gdLst/>
            <a:ahLst/>
            <a:cxnLst/>
            <a:rect l="l" t="t" r="r" b="b"/>
            <a:pathLst>
              <a:path w="5034116" h="3682178" fill="none" extrusionOk="0">
                <a:moveTo>
                  <a:pt x="0" y="1841089"/>
                </a:moveTo>
                <a:cubicBezTo>
                  <a:pt x="-33322" y="1016403"/>
                  <a:pt x="1263009" y="239245"/>
                  <a:pt x="2517058" y="0"/>
                </a:cubicBezTo>
                <a:cubicBezTo>
                  <a:pt x="4046905" y="-144015"/>
                  <a:pt x="5035848" y="927553"/>
                  <a:pt x="5034116" y="1841089"/>
                </a:cubicBezTo>
                <a:cubicBezTo>
                  <a:pt x="5011833" y="2925094"/>
                  <a:pt x="3970182" y="3573245"/>
                  <a:pt x="2517058" y="3682178"/>
                </a:cubicBezTo>
                <a:cubicBezTo>
                  <a:pt x="1152131" y="3501668"/>
                  <a:pt x="-35601" y="2663047"/>
                  <a:pt x="0" y="1841089"/>
                </a:cubicBezTo>
                <a:close/>
              </a:path>
              <a:path w="5034116" h="3682178" extrusionOk="0">
                <a:moveTo>
                  <a:pt x="0" y="1841089"/>
                </a:moveTo>
                <a:cubicBezTo>
                  <a:pt x="141358" y="708597"/>
                  <a:pt x="1062997" y="59020"/>
                  <a:pt x="2517058" y="0"/>
                </a:cubicBezTo>
                <a:cubicBezTo>
                  <a:pt x="3824362" y="53972"/>
                  <a:pt x="5017813" y="853758"/>
                  <a:pt x="5034116" y="1841089"/>
                </a:cubicBezTo>
                <a:cubicBezTo>
                  <a:pt x="5066828" y="2867623"/>
                  <a:pt x="3800366" y="3735534"/>
                  <a:pt x="2517058" y="3682178"/>
                </a:cubicBezTo>
                <a:cubicBezTo>
                  <a:pt x="1028586" y="3703357"/>
                  <a:pt x="167143" y="2976924"/>
                  <a:pt x="0" y="1841089"/>
                </a:cubicBezTo>
                <a:close/>
              </a:path>
            </a:pathLst>
          </a:custGeom>
          <a:solidFill>
            <a:schemeClr val="lt1"/>
          </a:solidFill>
          <a:ln w="25400" cap="flat" cmpd="sng">
            <a:solidFill>
              <a:srgbClr val="8A4199"/>
            </a:solidFill>
            <a:prstDash val="solid"/>
            <a:round/>
            <a:headEnd type="none" w="sm" len="sm"/>
            <a:tailEnd type="none" w="sm" len="sm"/>
          </a:ln>
        </p:spPr>
        <p:txBody>
          <a:bodyPr spcFirstLastPara="1" wrap="square" lIns="91425" tIns="45700" rIns="91425" bIns="45700" anchor="ctr" anchorCtr="0">
            <a:noAutofit/>
          </a:bodyPr>
          <a:lstStyle/>
          <a:p>
            <a:pPr marL="228600" marR="0" lvl="0" indent="0" algn="ctr" rtl="0">
              <a:lnSpc>
                <a:spcPct val="90000"/>
              </a:lnSpc>
              <a:spcBef>
                <a:spcPts val="0"/>
              </a:spcBef>
              <a:spcAft>
                <a:spcPts val="0"/>
              </a:spcAft>
              <a:buClr>
                <a:schemeClr val="lt1"/>
              </a:buClr>
              <a:buSzPts val="2200"/>
              <a:buFont typeface="Arial"/>
              <a:buNone/>
            </a:pPr>
            <a:r>
              <a:rPr lang="en-US" sz="2000" b="1" i="0" u="none" strike="noStrike" cap="none" dirty="0">
                <a:solidFill>
                  <a:srgbClr val="8A4199"/>
                </a:solidFill>
                <a:latin typeface="Calibri"/>
                <a:ea typeface="Calibri"/>
                <a:cs typeface="Calibri"/>
                <a:sym typeface="Calibri"/>
              </a:rPr>
              <a:t>ETHÄN UNOHDA!</a:t>
            </a:r>
            <a:endParaRPr dirty="0"/>
          </a:p>
          <a:p>
            <a:pPr marL="228600" marR="0" lvl="0" indent="0" algn="ctr" rtl="0">
              <a:lnSpc>
                <a:spcPct val="90000"/>
              </a:lnSpc>
              <a:spcBef>
                <a:spcPts val="0"/>
              </a:spcBef>
              <a:spcAft>
                <a:spcPts val="0"/>
              </a:spcAft>
              <a:buClr>
                <a:schemeClr val="lt1"/>
              </a:buClr>
              <a:buSzPts val="2200"/>
              <a:buFont typeface="Arial"/>
              <a:buNone/>
            </a:pPr>
            <a:endParaRP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n-US" sz="2000" b="1" dirty="0">
                <a:solidFill>
                  <a:srgbClr val="8A4199"/>
                </a:solidFill>
                <a:latin typeface="Calibri"/>
                <a:ea typeface="Calibri"/>
                <a:cs typeface="Calibri"/>
                <a:sym typeface="Calibri"/>
              </a:rPr>
              <a:t>Ota </a:t>
            </a:r>
            <a:r>
              <a:rPr lang="en-US" sz="2000" b="1" dirty="0" err="1">
                <a:solidFill>
                  <a:srgbClr val="8A4199"/>
                </a:solidFill>
                <a:latin typeface="Calibri"/>
                <a:ea typeface="Calibri"/>
                <a:cs typeface="Calibri"/>
                <a:sym typeface="Calibri"/>
              </a:rPr>
              <a:t>työntekijät</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aina</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mukaan</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päätöksentekoon</a:t>
            </a:r>
            <a:r>
              <a:rPr lang="en-US" sz="2000" b="1" dirty="0">
                <a:solidFill>
                  <a:srgbClr val="8A4199"/>
                </a:solidFill>
                <a:latin typeface="Calibri"/>
                <a:ea typeface="Calibri"/>
                <a:cs typeface="Calibri"/>
                <a:sym typeface="Calibri"/>
              </a:rPr>
              <a:t>. </a:t>
            </a:r>
            <a:endParaRPr dirty="0"/>
          </a:p>
          <a:p>
            <a:pPr marL="228600" marR="0" lvl="0" indent="0" algn="ctr" rtl="0">
              <a:lnSpc>
                <a:spcPct val="90000"/>
              </a:lnSpc>
              <a:spcBef>
                <a:spcPts val="0"/>
              </a:spcBef>
              <a:spcAft>
                <a:spcPts val="0"/>
              </a:spcAft>
              <a:buClr>
                <a:schemeClr val="lt1"/>
              </a:buClr>
              <a:buSzPts val="2200"/>
              <a:buFont typeface="Arial"/>
              <a:buNone/>
            </a:pPr>
            <a:endParaRP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n-US" sz="2000" b="1" dirty="0">
                <a:solidFill>
                  <a:srgbClr val="8A4199"/>
                </a:solidFill>
                <a:latin typeface="Calibri"/>
                <a:ea typeface="Calibri"/>
                <a:cs typeface="Calibri"/>
                <a:sym typeface="Calibri"/>
              </a:rPr>
              <a:t>Se on </a:t>
            </a:r>
            <a:r>
              <a:rPr lang="en-US" sz="2000" b="1" dirty="0" err="1">
                <a:solidFill>
                  <a:srgbClr val="8A4199"/>
                </a:solidFill>
                <a:latin typeface="Calibri"/>
                <a:ea typeface="Calibri"/>
                <a:cs typeface="Calibri"/>
                <a:sym typeface="Calibri"/>
              </a:rPr>
              <a:t>ainoa</a:t>
            </a:r>
            <a:r>
              <a:rPr lang="en-US" sz="2000" b="1" dirty="0">
                <a:solidFill>
                  <a:srgbClr val="8A4199"/>
                </a:solidFill>
                <a:latin typeface="Calibri"/>
                <a:ea typeface="Calibri"/>
                <a:cs typeface="Calibri"/>
                <a:sym typeface="Calibri"/>
              </a:rPr>
              <a:t> tapa </a:t>
            </a:r>
            <a:r>
              <a:rPr lang="en-US" sz="2000" b="1" dirty="0" err="1">
                <a:solidFill>
                  <a:srgbClr val="8A4199"/>
                </a:solidFill>
                <a:latin typeface="Calibri"/>
                <a:ea typeface="Calibri"/>
                <a:cs typeface="Calibri"/>
                <a:sym typeface="Calibri"/>
              </a:rPr>
              <a:t>oppia</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ymmärtää</a:t>
            </a:r>
            <a:r>
              <a:rPr lang="en-US" sz="2000" b="1" dirty="0">
                <a:solidFill>
                  <a:srgbClr val="8A4199"/>
                </a:solidFill>
                <a:latin typeface="Calibri"/>
                <a:ea typeface="Calibri"/>
                <a:cs typeface="Calibri"/>
                <a:sym typeface="Calibri"/>
              </a:rPr>
              <a:t> ja </a:t>
            </a:r>
            <a:r>
              <a:rPr lang="en-US" sz="2000" b="1" dirty="0" err="1">
                <a:solidFill>
                  <a:srgbClr val="8A4199"/>
                </a:solidFill>
                <a:latin typeface="Calibri"/>
                <a:ea typeface="Calibri"/>
                <a:cs typeface="Calibri"/>
                <a:sym typeface="Calibri"/>
              </a:rPr>
              <a:t>vastata</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heidän</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todellisiin</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tarpeisiinsa</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Kysy</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äläkä</a:t>
            </a:r>
            <a:r>
              <a:rPr lang="en-US" sz="2000" b="1" dirty="0">
                <a:solidFill>
                  <a:srgbClr val="8A4199"/>
                </a:solidFill>
                <a:latin typeface="Calibri"/>
                <a:ea typeface="Calibri"/>
                <a:cs typeface="Calibri"/>
                <a:sym typeface="Calibri"/>
              </a:rPr>
              <a:t> </a:t>
            </a:r>
            <a:r>
              <a:rPr lang="en-US" sz="2000" b="1" dirty="0" err="1">
                <a:solidFill>
                  <a:srgbClr val="8A4199"/>
                </a:solidFill>
                <a:latin typeface="Calibri"/>
                <a:ea typeface="Calibri"/>
                <a:cs typeface="Calibri"/>
                <a:sym typeface="Calibri"/>
              </a:rPr>
              <a:t>oleta</a:t>
            </a:r>
            <a:r>
              <a:rPr lang="en-US" sz="2000" b="1" dirty="0">
                <a:solidFill>
                  <a:srgbClr val="8A4199"/>
                </a:solidFill>
                <a:latin typeface="Calibri"/>
                <a:ea typeface="Calibri"/>
                <a:cs typeface="Calibri"/>
                <a:sym typeface="Calibri"/>
              </a:rPr>
              <a:t> </a:t>
            </a:r>
            <a:r>
              <a:rPr lang="en-US" sz="2000" b="1" i="0" u="none" strike="noStrike" cap="none" dirty="0">
                <a:solidFill>
                  <a:srgbClr val="8A4199"/>
                </a:solidFill>
                <a:latin typeface="Calibri"/>
                <a:ea typeface="Calibri"/>
                <a:cs typeface="Calibri"/>
                <a:sym typeface="Calibri"/>
              </a:rPr>
              <a:t>☺ </a:t>
            </a:r>
            <a:endParaRPr sz="2000" b="1" i="0" u="none" strike="noStrike" cap="none" dirty="0">
              <a:solidFill>
                <a:srgbClr val="8A4199"/>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3D8B76B8-6D24-4607-91B9-A1C8B77B8F1A}"/>
              </a:ext>
            </a:extLst>
          </p:cNvPr>
          <p:cNvSpPr>
            <a:spLocks noGrp="1" noChangeArrowheads="1"/>
          </p:cNvSpPr>
          <p:nvPr>
            <p:ph type="body" idx="1"/>
          </p:nvPr>
        </p:nvSpPr>
        <p:spPr bwMode="auto">
          <a:xfrm>
            <a:off x="459923" y="684023"/>
            <a:ext cx="10452588" cy="221599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000" b="0" i="0" u="none" strike="noStrike" cap="none" normalizeH="0" baseline="0" dirty="0">
                <a:ln>
                  <a:noFill/>
                </a:ln>
                <a:solidFill>
                  <a:srgbClr val="8A4199"/>
                </a:solidFill>
                <a:effectLst/>
                <a:latin typeface="Arial Unicode MS" panose="020B0604020202020204" pitchFamily="34" charset="-128"/>
              </a:rPr>
              <a:t>Monimuotoisuutta kunnioittavan osallistavan ja turvallisen työympäristön luominen edistää yhteistyötä ja on elintärkeää työn ja yksityiselämän tasapainon </a:t>
            </a:r>
            <a:r>
              <a:rPr lang="fi-FI" altLang="fi-FI" sz="2000" dirty="0">
                <a:solidFill>
                  <a:srgbClr val="8A4199"/>
                </a:solidFill>
                <a:latin typeface="Arial Unicode MS" panose="020B0604020202020204" pitchFamily="34" charset="-128"/>
              </a:rPr>
              <a:t>tukemi</a:t>
            </a:r>
            <a:r>
              <a:rPr kumimoji="0" lang="fi-FI" altLang="fi-FI" sz="2000" b="0" i="0" u="none" strike="noStrike" cap="none" normalizeH="0" baseline="0" dirty="0">
                <a:ln>
                  <a:noFill/>
                </a:ln>
                <a:solidFill>
                  <a:srgbClr val="8A4199"/>
                </a:solidFill>
                <a:effectLst/>
                <a:latin typeface="Arial Unicode MS" panose="020B0604020202020204" pitchFamily="34" charset="-128"/>
              </a:rPr>
              <a:t>selle. On tärkeää tunnistaa ja vastata erilaisten tiimin jäsenten ainutlaatuisiin tarpeisiin heidän sukupuolensa, uskonnon, etnisyyden, kansallisuuden, rodun, sosioekonomisen taustan, vammaisuuden, seksuaalisen suuntautumisen ja iän perusteella. Välineinä </a:t>
            </a:r>
            <a:r>
              <a:rPr lang="fi-FI" altLang="fi-FI" sz="2000" dirty="0">
                <a:solidFill>
                  <a:srgbClr val="8A4199"/>
                </a:solidFill>
                <a:latin typeface="Arial Unicode MS" panose="020B0604020202020204" pitchFamily="34" charset="-128"/>
              </a:rPr>
              <a:t>ovat </a:t>
            </a:r>
            <a:r>
              <a:rPr kumimoji="0" lang="fi-FI" altLang="fi-FI" sz="2000" b="0" i="0" u="none" strike="noStrike" cap="none" normalizeH="0" baseline="0" dirty="0">
                <a:ln>
                  <a:noFill/>
                </a:ln>
                <a:solidFill>
                  <a:srgbClr val="8A4199"/>
                </a:solidFill>
                <a:effectLst/>
                <a:latin typeface="Arial Unicode MS" panose="020B0604020202020204" pitchFamily="34" charset="-128"/>
              </a:rPr>
              <a:t>viestintästrategiat, tasa-arvopolitiikka, työjärjestelyt, empatia ja ymmärtäminen.</a:t>
            </a:r>
            <a:endParaRPr kumimoji="0" lang="fi-FI" altLang="fi-FI" sz="2000" b="0" i="0" u="none" strike="noStrike" cap="none" normalizeH="0" baseline="0" dirty="0">
              <a:ln>
                <a:noFill/>
              </a:ln>
              <a:solidFill>
                <a:srgbClr val="8A41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rgbClr val="8A4199"/>
              </a:solidFill>
              <a:effectLst/>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Font typeface="Arial"/>
              <a:buNone/>
            </a:pPr>
            <a:r>
              <a:rPr lang="en-US"/>
              <a:t>www.</a:t>
            </a:r>
            <a:r>
              <a:rPr lang="en-US" b="1"/>
              <a:t>balance</a:t>
            </a:r>
            <a:r>
              <a:rPr lang="en-US"/>
              <a:t>.eu</a:t>
            </a:r>
            <a:endParaRPr/>
          </a:p>
        </p:txBody>
      </p:sp>
      <p:sp>
        <p:nvSpPr>
          <p:cNvPr id="400" name="Google Shape;400;p31"/>
          <p:cNvSpPr txBox="1">
            <a:spLocks noGrp="1"/>
          </p:cNvSpPr>
          <p:nvPr>
            <p:ph type="body" idx="3"/>
          </p:nvPr>
        </p:nvSpPr>
        <p:spPr>
          <a:xfrm>
            <a:off x="642678" y="811348"/>
            <a:ext cx="3195485" cy="21464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A4199"/>
              </a:buClr>
              <a:buSzPts val="5000"/>
              <a:buNone/>
            </a:pPr>
            <a:r>
              <a:rPr lang="en-US" sz="2400" b="1" dirty="0" err="1"/>
              <a:t>Mene</a:t>
            </a:r>
            <a:r>
              <a:rPr lang="en-US" sz="2400" b="1" dirty="0"/>
              <a:t> </a:t>
            </a:r>
            <a:r>
              <a:rPr lang="en-US" sz="2400" b="1" dirty="0" err="1"/>
              <a:t>moduuliin</a:t>
            </a:r>
            <a:r>
              <a:rPr lang="en-US" sz="2400" b="1" dirty="0"/>
              <a:t> 5:</a:t>
            </a:r>
          </a:p>
          <a:p>
            <a:pPr marL="0" lvl="0" indent="0" algn="l" rtl="0">
              <a:lnSpc>
                <a:spcPct val="90000"/>
              </a:lnSpc>
              <a:spcBef>
                <a:spcPts val="0"/>
              </a:spcBef>
              <a:spcAft>
                <a:spcPts val="0"/>
              </a:spcAft>
              <a:buClr>
                <a:srgbClr val="8A4199"/>
              </a:buClr>
              <a:buSzPts val="5000"/>
              <a:buNone/>
            </a:pPr>
            <a:r>
              <a:rPr lang="en-US" sz="2400" dirty="0" err="1"/>
              <a:t>Yhteistyötä</a:t>
            </a:r>
            <a:r>
              <a:rPr lang="en-US" sz="2400" dirty="0"/>
              <a:t> </a:t>
            </a:r>
            <a:r>
              <a:rPr lang="en-US" sz="2400" dirty="0" err="1"/>
              <a:t>edistävät</a:t>
            </a:r>
            <a:r>
              <a:rPr lang="en-US" sz="2400" dirty="0"/>
              <a:t> </a:t>
            </a:r>
            <a:r>
              <a:rPr lang="en-US" sz="2400" dirty="0" err="1"/>
              <a:t>työympäristöt</a:t>
            </a:r>
            <a:endParaRPr sz="2400" dirty="0"/>
          </a:p>
        </p:txBody>
      </p:sp>
      <p:grpSp>
        <p:nvGrpSpPr>
          <p:cNvPr id="401" name="Google Shape;401;p31"/>
          <p:cNvGrpSpPr/>
          <p:nvPr/>
        </p:nvGrpSpPr>
        <p:grpSpPr>
          <a:xfrm>
            <a:off x="1832466" y="5096758"/>
            <a:ext cx="280634" cy="280634"/>
            <a:chOff x="1950027" y="2499889"/>
            <a:chExt cx="850463" cy="850463"/>
          </a:xfrm>
        </p:grpSpPr>
        <p:sp>
          <p:nvSpPr>
            <p:cNvPr id="402" name="Google Shape;402;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03" name="Google Shape;403;p31"/>
            <p:cNvGrpSpPr/>
            <p:nvPr/>
          </p:nvGrpSpPr>
          <p:grpSpPr>
            <a:xfrm>
              <a:off x="2107521" y="2657382"/>
              <a:ext cx="535476" cy="535477"/>
              <a:chOff x="2107521" y="2657382"/>
              <a:chExt cx="535476" cy="535477"/>
            </a:xfrm>
          </p:grpSpPr>
          <p:sp>
            <p:nvSpPr>
              <p:cNvPr id="404" name="Google Shape;404;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07" name="Google Shape;407;p31"/>
          <p:cNvGrpSpPr/>
          <p:nvPr/>
        </p:nvGrpSpPr>
        <p:grpSpPr>
          <a:xfrm>
            <a:off x="1140235" y="5096758"/>
            <a:ext cx="280634" cy="280634"/>
            <a:chOff x="-147782" y="2499889"/>
            <a:chExt cx="850463" cy="850463"/>
          </a:xfrm>
        </p:grpSpPr>
        <p:sp>
          <p:nvSpPr>
            <p:cNvPr id="408" name="Google Shape;408;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0" name="Google Shape;410;p31"/>
          <p:cNvGrpSpPr/>
          <p:nvPr/>
        </p:nvGrpSpPr>
        <p:grpSpPr>
          <a:xfrm>
            <a:off x="2178374" y="5096758"/>
            <a:ext cx="280634" cy="280634"/>
            <a:chOff x="2998302" y="2499889"/>
            <a:chExt cx="850463" cy="850463"/>
          </a:xfrm>
        </p:grpSpPr>
        <p:sp>
          <p:nvSpPr>
            <p:cNvPr id="411" name="Google Shape;411;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3" name="Google Shape;413;p31"/>
          <p:cNvGrpSpPr/>
          <p:nvPr/>
        </p:nvGrpSpPr>
        <p:grpSpPr>
          <a:xfrm>
            <a:off x="794328" y="5096758"/>
            <a:ext cx="280634" cy="280842"/>
            <a:chOff x="-1196056" y="2499889"/>
            <a:chExt cx="850463" cy="851092"/>
          </a:xfrm>
        </p:grpSpPr>
        <p:sp>
          <p:nvSpPr>
            <p:cNvPr id="414" name="Google Shape;414;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6" name="Google Shape;416;p31"/>
          <p:cNvGrpSpPr/>
          <p:nvPr/>
        </p:nvGrpSpPr>
        <p:grpSpPr>
          <a:xfrm>
            <a:off x="1486351" y="5096758"/>
            <a:ext cx="280634" cy="280634"/>
            <a:chOff x="5339337" y="8702010"/>
            <a:chExt cx="280634" cy="280634"/>
          </a:xfrm>
        </p:grpSpPr>
        <p:sp>
          <p:nvSpPr>
            <p:cNvPr id="417" name="Google Shape;417;p31"/>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8" name="Google Shape;418;p31"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
        <p:nvSpPr>
          <p:cNvPr id="420" name="Google Shape;420;p31"/>
          <p:cNvSpPr txBox="1"/>
          <p:nvPr/>
        </p:nvSpPr>
        <p:spPr>
          <a:xfrm>
            <a:off x="642678" y="4380793"/>
            <a:ext cx="3195486" cy="7311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B4CB"/>
              </a:buClr>
              <a:buSzPts val="2200"/>
              <a:buFont typeface="Arial"/>
              <a:buNone/>
            </a:pPr>
            <a:r>
              <a:rPr lang="en-US" sz="2200" b="1" i="0" u="none" strike="noStrike" cap="none">
                <a:solidFill>
                  <a:srgbClr val="14B4CB"/>
                </a:solidFill>
                <a:latin typeface="Calibri"/>
                <a:ea typeface="Calibri"/>
                <a:cs typeface="Calibri"/>
                <a:sym typeface="Calibri"/>
              </a:rPr>
              <a:t>Follow Our Journey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body" idx="1"/>
          </p:nvPr>
        </p:nvSpPr>
        <p:spPr>
          <a:xfrm>
            <a:off x="3107723" y="454080"/>
            <a:ext cx="8831844"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a:t>OSAAMISTAVOITTEET</a:t>
            </a:r>
            <a:endParaRPr dirty="0"/>
          </a:p>
        </p:txBody>
      </p:sp>
      <p:sp>
        <p:nvSpPr>
          <p:cNvPr id="231" name="Google Shape;231;p3"/>
          <p:cNvSpPr txBox="1">
            <a:spLocks noGrp="1"/>
          </p:cNvSpPr>
          <p:nvPr>
            <p:ph type="body" idx="2"/>
          </p:nvPr>
        </p:nvSpPr>
        <p:spPr>
          <a:xfrm>
            <a:off x="2438058" y="1659632"/>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32" name="Google Shape;232;p3"/>
          <p:cNvSpPr txBox="1">
            <a:spLocks noGrp="1"/>
          </p:cNvSpPr>
          <p:nvPr>
            <p:ph type="body" idx="3"/>
          </p:nvPr>
        </p:nvSpPr>
        <p:spPr>
          <a:xfrm>
            <a:off x="3183474" y="1650691"/>
            <a:ext cx="8831845" cy="692194"/>
          </a:xfrm>
          <a:prstGeom prst="rect">
            <a:avLst/>
          </a:prstGeom>
          <a:noFill/>
          <a:ln>
            <a:noFill/>
          </a:ln>
        </p:spPr>
        <p:txBody>
          <a:bodyPr spcFirstLastPara="1" wrap="square" lIns="91425" tIns="45700" rIns="91425" bIns="45700" anchor="ctr" anchorCtr="0">
            <a:normAutofit fontScale="92500" lnSpcReduction="20000"/>
          </a:bodyPr>
          <a:lstStyle/>
          <a:p>
            <a:pPr marL="0" lvl="0" indent="0" algn="just" rtl="0">
              <a:lnSpc>
                <a:spcPct val="90000"/>
              </a:lnSpc>
              <a:spcBef>
                <a:spcPts val="0"/>
              </a:spcBef>
              <a:spcAft>
                <a:spcPts val="0"/>
              </a:spcAft>
              <a:buClr>
                <a:srgbClr val="595959"/>
              </a:buClr>
              <a:buSzPts val="2200"/>
              <a:buNone/>
            </a:pPr>
            <a:r>
              <a:rPr lang="en-US" sz="1800" dirty="0" err="1"/>
              <a:t>Ymmärtää</a:t>
            </a:r>
            <a:r>
              <a:rPr lang="en-US" sz="1800" dirty="0"/>
              <a:t> </a:t>
            </a:r>
            <a:r>
              <a:rPr lang="en-US" sz="1800" dirty="0" err="1"/>
              <a:t>moninaisuuden</a:t>
            </a:r>
            <a:r>
              <a:rPr lang="en-US" sz="1800" dirty="0"/>
              <a:t> ja </a:t>
            </a:r>
            <a:r>
              <a:rPr lang="en-US" sz="1800" dirty="0" err="1"/>
              <a:t>osallisuuden</a:t>
            </a:r>
            <a:r>
              <a:rPr lang="en-US" sz="1800" dirty="0"/>
              <a:t> (</a:t>
            </a:r>
            <a:r>
              <a:rPr lang="en-US" sz="1800" dirty="0" err="1"/>
              <a:t>inkluusio</a:t>
            </a:r>
            <a:r>
              <a:rPr lang="en-US" sz="1800" dirty="0"/>
              <a:t>) </a:t>
            </a:r>
            <a:r>
              <a:rPr lang="en-US" sz="1800" dirty="0" err="1"/>
              <a:t>tärkeys</a:t>
            </a:r>
            <a:r>
              <a:rPr lang="en-US" sz="1800" dirty="0"/>
              <a:t> </a:t>
            </a:r>
            <a:r>
              <a:rPr lang="en-US" sz="1800" dirty="0" err="1"/>
              <a:t>edistettäessä</a:t>
            </a:r>
            <a:r>
              <a:rPr lang="en-US" sz="1800" dirty="0"/>
              <a:t> </a:t>
            </a:r>
            <a:r>
              <a:rPr lang="en-US" sz="1800" dirty="0" err="1"/>
              <a:t>työn</a:t>
            </a:r>
            <a:r>
              <a:rPr lang="en-US" sz="1800" dirty="0"/>
              <a:t> ja </a:t>
            </a:r>
            <a:r>
              <a:rPr lang="en-US" sz="1800" dirty="0" err="1"/>
              <a:t>arjen</a:t>
            </a:r>
            <a:r>
              <a:rPr lang="en-US" sz="1800" dirty="0"/>
              <a:t> </a:t>
            </a:r>
            <a:r>
              <a:rPr lang="en-US" sz="1800" dirty="0" err="1"/>
              <a:t>tasapainoa</a:t>
            </a:r>
            <a:r>
              <a:rPr lang="en-US" sz="1800" dirty="0"/>
              <a:t> </a:t>
            </a:r>
            <a:r>
              <a:rPr lang="en-US" sz="1800" dirty="0" err="1"/>
              <a:t>sekä</a:t>
            </a:r>
            <a:r>
              <a:rPr lang="en-US" sz="1800" dirty="0"/>
              <a:t> </a:t>
            </a:r>
            <a:r>
              <a:rPr lang="en-US" sz="1800" dirty="0" err="1"/>
              <a:t>ymmärtää</a:t>
            </a:r>
            <a:r>
              <a:rPr lang="en-US" sz="1800" dirty="0"/>
              <a:t>, </a:t>
            </a:r>
            <a:r>
              <a:rPr lang="en-US" sz="1800" dirty="0" err="1"/>
              <a:t>kuinka</a:t>
            </a:r>
            <a:r>
              <a:rPr lang="en-US" sz="1800" dirty="0"/>
              <a:t> </a:t>
            </a:r>
            <a:r>
              <a:rPr lang="en-US" sz="1800" dirty="0" err="1"/>
              <a:t>tunnistaa</a:t>
            </a:r>
            <a:r>
              <a:rPr lang="en-US" sz="1800" dirty="0"/>
              <a:t> ja </a:t>
            </a:r>
            <a:r>
              <a:rPr lang="en-US" sz="1800" dirty="0" err="1"/>
              <a:t>vastata</a:t>
            </a:r>
            <a:r>
              <a:rPr lang="en-US" sz="1800" dirty="0"/>
              <a:t> </a:t>
            </a:r>
            <a:r>
              <a:rPr lang="en-US" sz="1800" dirty="0" err="1"/>
              <a:t>monimuotoisen</a:t>
            </a:r>
            <a:r>
              <a:rPr lang="en-US" sz="1800" dirty="0"/>
              <a:t> </a:t>
            </a:r>
            <a:r>
              <a:rPr lang="en-US" sz="1800" dirty="0" err="1"/>
              <a:t>tiimin</a:t>
            </a:r>
            <a:r>
              <a:rPr lang="en-US" sz="1800" dirty="0"/>
              <a:t> </a:t>
            </a:r>
            <a:r>
              <a:rPr lang="en-US" sz="1800" dirty="0" err="1"/>
              <a:t>jäsenten</a:t>
            </a:r>
            <a:r>
              <a:rPr lang="en-US" sz="1800" dirty="0"/>
              <a:t> </a:t>
            </a:r>
            <a:r>
              <a:rPr lang="en-US" sz="1800" dirty="0" err="1"/>
              <a:t>yksilöllisiin</a:t>
            </a:r>
            <a:r>
              <a:rPr lang="en-US" sz="1800" dirty="0"/>
              <a:t> </a:t>
            </a:r>
            <a:r>
              <a:rPr lang="en-US" sz="1800" dirty="0" err="1"/>
              <a:t>tarpeisiin</a:t>
            </a:r>
            <a:r>
              <a:rPr lang="en-US" sz="1800" dirty="0"/>
              <a:t>.</a:t>
            </a:r>
            <a:endParaRPr dirty="0"/>
          </a:p>
        </p:txBody>
      </p:sp>
      <p:sp>
        <p:nvSpPr>
          <p:cNvPr id="233" name="Google Shape;233;p3"/>
          <p:cNvSpPr txBox="1">
            <a:spLocks noGrp="1"/>
          </p:cNvSpPr>
          <p:nvPr>
            <p:ph type="body" idx="4"/>
          </p:nvPr>
        </p:nvSpPr>
        <p:spPr>
          <a:xfrm>
            <a:off x="2438058" y="239680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34" name="Google Shape;234;p3"/>
          <p:cNvSpPr txBox="1">
            <a:spLocks noGrp="1"/>
          </p:cNvSpPr>
          <p:nvPr>
            <p:ph type="body" idx="5"/>
          </p:nvPr>
        </p:nvSpPr>
        <p:spPr>
          <a:xfrm>
            <a:off x="3183475" y="2374571"/>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err="1"/>
              <a:t>Tunnistaa</a:t>
            </a:r>
            <a:r>
              <a:rPr lang="en-US" sz="1800" dirty="0"/>
              <a:t> </a:t>
            </a:r>
            <a:r>
              <a:rPr lang="en-US" sz="1800" dirty="0" err="1"/>
              <a:t>työn</a:t>
            </a:r>
            <a:r>
              <a:rPr lang="en-US" sz="1800" dirty="0"/>
              <a:t> ja </a:t>
            </a:r>
            <a:r>
              <a:rPr lang="en-US" sz="1800" dirty="0" err="1"/>
              <a:t>yksityiselämän</a:t>
            </a:r>
            <a:r>
              <a:rPr lang="en-US" sz="1800" dirty="0"/>
              <a:t> </a:t>
            </a:r>
            <a:r>
              <a:rPr lang="en-US" sz="1800" dirty="0" err="1"/>
              <a:t>tasapainon</a:t>
            </a:r>
            <a:r>
              <a:rPr lang="en-US" sz="1800" dirty="0"/>
              <a:t> </a:t>
            </a:r>
            <a:r>
              <a:rPr lang="en-US" sz="1800" dirty="0" err="1"/>
              <a:t>yleisiä</a:t>
            </a:r>
            <a:r>
              <a:rPr lang="en-US" sz="1800" dirty="0"/>
              <a:t> </a:t>
            </a:r>
            <a:r>
              <a:rPr lang="en-US" sz="1800" dirty="0" err="1"/>
              <a:t>esteitä</a:t>
            </a:r>
            <a:r>
              <a:rPr lang="en-US" sz="1800" dirty="0"/>
              <a:t>, </a:t>
            </a:r>
            <a:r>
              <a:rPr lang="en-US" sz="1800" dirty="0" err="1"/>
              <a:t>kuten</a:t>
            </a:r>
            <a:r>
              <a:rPr lang="en-US" sz="1800" dirty="0"/>
              <a:t> </a:t>
            </a:r>
            <a:r>
              <a:rPr lang="en-US" sz="1800" dirty="0" err="1"/>
              <a:t>huolenpitovelvoitteet</a:t>
            </a:r>
            <a:r>
              <a:rPr lang="en-US" sz="1800" dirty="0"/>
              <a:t> </a:t>
            </a:r>
            <a:r>
              <a:rPr lang="en-US" sz="1800" dirty="0" err="1"/>
              <a:t>lapsista</a:t>
            </a:r>
            <a:r>
              <a:rPr lang="en-US" sz="1800" dirty="0"/>
              <a:t> tai </a:t>
            </a:r>
            <a:r>
              <a:rPr lang="en-US" sz="1800" dirty="0" err="1"/>
              <a:t>iäkkäistä</a:t>
            </a:r>
            <a:r>
              <a:rPr lang="en-US" sz="1800" dirty="0"/>
              <a:t> </a:t>
            </a:r>
            <a:r>
              <a:rPr lang="en-US" sz="1800" dirty="0" err="1"/>
              <a:t>vanhemmista</a:t>
            </a:r>
            <a:r>
              <a:rPr lang="en-US" sz="1800" dirty="0"/>
              <a:t>, </a:t>
            </a:r>
            <a:r>
              <a:rPr lang="en-US" sz="1800" dirty="0" err="1"/>
              <a:t>työkyvyn</a:t>
            </a:r>
            <a:r>
              <a:rPr lang="en-US" sz="1800" dirty="0"/>
              <a:t> </a:t>
            </a:r>
            <a:r>
              <a:rPr lang="en-US" sz="1800" dirty="0" err="1"/>
              <a:t>rajoitteet</a:t>
            </a:r>
            <a:r>
              <a:rPr lang="en-US" sz="1800" dirty="0"/>
              <a:t> tai </a:t>
            </a:r>
            <a:r>
              <a:rPr lang="en-US" sz="1800" dirty="0" err="1"/>
              <a:t>puutteellinen</a:t>
            </a:r>
            <a:r>
              <a:rPr lang="en-US" sz="1800" dirty="0"/>
              <a:t> </a:t>
            </a:r>
            <a:r>
              <a:rPr lang="en-US" sz="1800" dirty="0" err="1"/>
              <a:t>kielitaito</a:t>
            </a:r>
            <a:r>
              <a:rPr lang="en-US" sz="1800" dirty="0"/>
              <a:t> ja </a:t>
            </a:r>
            <a:r>
              <a:rPr lang="en-US" sz="1800" dirty="0" err="1"/>
              <a:t>löytää</a:t>
            </a:r>
            <a:r>
              <a:rPr lang="en-US" sz="1800" dirty="0"/>
              <a:t> </a:t>
            </a:r>
            <a:r>
              <a:rPr lang="en-US" sz="1800" dirty="0" err="1"/>
              <a:t>keinoja</a:t>
            </a:r>
            <a:r>
              <a:rPr lang="en-US" sz="1800" dirty="0"/>
              <a:t> </a:t>
            </a:r>
            <a:r>
              <a:rPr lang="en-US" sz="1800" dirty="0" err="1"/>
              <a:t>näiden</a:t>
            </a:r>
            <a:r>
              <a:rPr lang="en-US" sz="1800" dirty="0"/>
              <a:t> </a:t>
            </a:r>
            <a:r>
              <a:rPr lang="en-US" sz="1800" dirty="0" err="1"/>
              <a:t>esteiden</a:t>
            </a:r>
            <a:r>
              <a:rPr lang="en-US" sz="1800" dirty="0"/>
              <a:t> </a:t>
            </a:r>
            <a:r>
              <a:rPr lang="en-US" sz="1800" dirty="0" err="1"/>
              <a:t>ylittämiseen</a:t>
            </a:r>
            <a:r>
              <a:rPr lang="en-US" sz="1800" dirty="0"/>
              <a:t>. </a:t>
            </a:r>
            <a:endParaRPr dirty="0"/>
          </a:p>
        </p:txBody>
      </p:sp>
      <p:sp>
        <p:nvSpPr>
          <p:cNvPr id="235" name="Google Shape;235;p3"/>
          <p:cNvSpPr txBox="1">
            <a:spLocks noGrp="1"/>
          </p:cNvSpPr>
          <p:nvPr>
            <p:ph type="body" idx="6"/>
          </p:nvPr>
        </p:nvSpPr>
        <p:spPr>
          <a:xfrm>
            <a:off x="2438058" y="3196341"/>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36" name="Google Shape;236;p3"/>
          <p:cNvSpPr txBox="1">
            <a:spLocks noGrp="1"/>
          </p:cNvSpPr>
          <p:nvPr>
            <p:ph type="body" idx="7"/>
          </p:nvPr>
        </p:nvSpPr>
        <p:spPr>
          <a:xfrm>
            <a:off x="3183475" y="3219657"/>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err="1"/>
              <a:t>Ymmärtää</a:t>
            </a:r>
            <a:r>
              <a:rPr lang="en-US" sz="1800" dirty="0"/>
              <a:t> </a:t>
            </a:r>
            <a:r>
              <a:rPr lang="en-US" sz="1800" dirty="0" err="1"/>
              <a:t>organisaation</a:t>
            </a:r>
            <a:r>
              <a:rPr lang="en-US" sz="1800" dirty="0"/>
              <a:t> </a:t>
            </a:r>
            <a:r>
              <a:rPr lang="en-US" sz="1800" dirty="0" err="1"/>
              <a:t>politiikkojen</a:t>
            </a:r>
            <a:r>
              <a:rPr lang="en-US" sz="1800" dirty="0"/>
              <a:t> ja </a:t>
            </a:r>
            <a:r>
              <a:rPr lang="en-US" sz="1800" dirty="0" err="1"/>
              <a:t>käytäntöjen</a:t>
            </a:r>
            <a:r>
              <a:rPr lang="en-US" sz="1800" dirty="0"/>
              <a:t> </a:t>
            </a:r>
            <a:r>
              <a:rPr lang="en-US" sz="1800" dirty="0" err="1"/>
              <a:t>merkitys</a:t>
            </a:r>
            <a:r>
              <a:rPr lang="en-US" sz="1800" dirty="0"/>
              <a:t> </a:t>
            </a:r>
            <a:r>
              <a:rPr lang="en-US" sz="1800" dirty="0" err="1"/>
              <a:t>edistettäessä</a:t>
            </a:r>
            <a:r>
              <a:rPr lang="en-US" sz="1800" dirty="0"/>
              <a:t> </a:t>
            </a:r>
            <a:r>
              <a:rPr lang="en-US" sz="1800" dirty="0" err="1"/>
              <a:t>moninaisuutta</a:t>
            </a:r>
            <a:r>
              <a:rPr lang="en-US" sz="1800" dirty="0"/>
              <a:t> ja </a:t>
            </a:r>
            <a:r>
              <a:rPr lang="en-US" sz="1800" dirty="0" err="1"/>
              <a:t>osallisuutta</a:t>
            </a:r>
            <a:r>
              <a:rPr lang="en-US" sz="1800" dirty="0"/>
              <a:t> </a:t>
            </a:r>
            <a:r>
              <a:rPr lang="en-US" sz="1800" dirty="0" err="1"/>
              <a:t>sekä</a:t>
            </a:r>
            <a:r>
              <a:rPr lang="en-US" sz="1800" dirty="0"/>
              <a:t> </a:t>
            </a:r>
            <a:r>
              <a:rPr lang="en-US" sz="1800" dirty="0" err="1"/>
              <a:t>työn</a:t>
            </a:r>
            <a:r>
              <a:rPr lang="en-US" sz="1800" dirty="0"/>
              <a:t> ja </a:t>
            </a:r>
            <a:r>
              <a:rPr lang="en-US" sz="1800" dirty="0" err="1"/>
              <a:t>yksityiselämän</a:t>
            </a:r>
            <a:r>
              <a:rPr lang="en-US" sz="1800" dirty="0"/>
              <a:t> </a:t>
            </a:r>
            <a:r>
              <a:rPr lang="en-US" sz="1800" dirty="0" err="1"/>
              <a:t>tasapainoa</a:t>
            </a:r>
            <a:r>
              <a:rPr lang="en-US" sz="1800" dirty="0"/>
              <a:t>. </a:t>
            </a:r>
            <a:r>
              <a:rPr lang="en-US" sz="1800" dirty="0" err="1"/>
              <a:t>Keinoina</a:t>
            </a:r>
            <a:r>
              <a:rPr lang="en-US" sz="1800" dirty="0"/>
              <a:t> </a:t>
            </a:r>
            <a:r>
              <a:rPr lang="en-US" sz="1800" dirty="0" err="1"/>
              <a:t>voivat</a:t>
            </a:r>
            <a:r>
              <a:rPr lang="en-US" sz="1800" dirty="0"/>
              <a:t> olla </a:t>
            </a:r>
            <a:r>
              <a:rPr lang="en-US" sz="1800" dirty="0" err="1"/>
              <a:t>esimerkiksi</a:t>
            </a:r>
            <a:r>
              <a:rPr lang="en-US" sz="1800" dirty="0"/>
              <a:t> </a:t>
            </a:r>
            <a:r>
              <a:rPr lang="en-US" sz="1800" dirty="0" err="1"/>
              <a:t>joustavat</a:t>
            </a:r>
            <a:r>
              <a:rPr lang="en-US" sz="1800" dirty="0"/>
              <a:t> </a:t>
            </a:r>
            <a:r>
              <a:rPr lang="en-US" sz="1800" dirty="0" err="1"/>
              <a:t>työaikajärjestelyt</a:t>
            </a:r>
            <a:r>
              <a:rPr lang="en-US" sz="1800" dirty="0"/>
              <a:t>, </a:t>
            </a:r>
            <a:r>
              <a:rPr lang="en-US" sz="1800" dirty="0" err="1"/>
              <a:t>etuisuudet</a:t>
            </a:r>
            <a:r>
              <a:rPr lang="en-US" sz="1800" dirty="0"/>
              <a:t> ja </a:t>
            </a:r>
            <a:r>
              <a:rPr lang="en-US" sz="1800" dirty="0" err="1"/>
              <a:t>erilaiset</a:t>
            </a:r>
            <a:r>
              <a:rPr lang="en-US" sz="1800" dirty="0"/>
              <a:t> </a:t>
            </a:r>
            <a:r>
              <a:rPr lang="en-US" sz="1800" dirty="0" err="1"/>
              <a:t>vapaat</a:t>
            </a:r>
            <a:r>
              <a:rPr lang="en-US" sz="1800" dirty="0"/>
              <a:t> </a:t>
            </a:r>
            <a:r>
              <a:rPr lang="en-US" sz="1800" dirty="0" err="1"/>
              <a:t>sekä</a:t>
            </a:r>
            <a:r>
              <a:rPr lang="en-US" sz="1800" dirty="0"/>
              <a:t> </a:t>
            </a:r>
            <a:r>
              <a:rPr lang="en-US" sz="1800" dirty="0" err="1"/>
              <a:t>tilajärjestelyt</a:t>
            </a:r>
            <a:r>
              <a:rPr lang="en-US" sz="1800" dirty="0"/>
              <a:t>. </a:t>
            </a:r>
            <a:endParaRPr dirty="0"/>
          </a:p>
        </p:txBody>
      </p:sp>
      <p:sp>
        <p:nvSpPr>
          <p:cNvPr id="237" name="Google Shape;237;p3"/>
          <p:cNvSpPr txBox="1">
            <a:spLocks noGrp="1"/>
          </p:cNvSpPr>
          <p:nvPr>
            <p:ph type="body" idx="8"/>
          </p:nvPr>
        </p:nvSpPr>
        <p:spPr>
          <a:xfrm>
            <a:off x="2438058" y="3915199"/>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38" name="Google Shape;238;p3"/>
          <p:cNvSpPr txBox="1">
            <a:spLocks noGrp="1"/>
          </p:cNvSpPr>
          <p:nvPr>
            <p:ph type="body" idx="9"/>
          </p:nvPr>
        </p:nvSpPr>
        <p:spPr>
          <a:xfrm>
            <a:off x="3183477" y="3970460"/>
            <a:ext cx="8756090"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err="1"/>
              <a:t>Kehittää</a:t>
            </a:r>
            <a:r>
              <a:rPr lang="en-US" sz="1800" dirty="0"/>
              <a:t> </a:t>
            </a:r>
            <a:r>
              <a:rPr lang="en-US" sz="1800" dirty="0" err="1"/>
              <a:t>tehokas</a:t>
            </a:r>
            <a:r>
              <a:rPr lang="en-US" sz="1800" dirty="0"/>
              <a:t> </a:t>
            </a:r>
            <a:r>
              <a:rPr lang="en-US" sz="1800" dirty="0" err="1"/>
              <a:t>viestintästrategia</a:t>
            </a:r>
            <a:r>
              <a:rPr lang="en-US" sz="1800" dirty="0"/>
              <a:t>, </a:t>
            </a:r>
            <a:r>
              <a:rPr lang="en-US" sz="1800" dirty="0" err="1"/>
              <a:t>jolla</a:t>
            </a:r>
            <a:r>
              <a:rPr lang="en-US" sz="1800" dirty="0"/>
              <a:t> </a:t>
            </a:r>
            <a:r>
              <a:rPr lang="en-US" sz="1800" dirty="0" err="1"/>
              <a:t>tuetaan</a:t>
            </a:r>
            <a:r>
              <a:rPr lang="en-US" sz="1800" dirty="0"/>
              <a:t> </a:t>
            </a:r>
            <a:r>
              <a:rPr lang="en-US" sz="1800" dirty="0" err="1"/>
              <a:t>moninaisuutta</a:t>
            </a:r>
            <a:r>
              <a:rPr lang="en-US" sz="1800" dirty="0"/>
              <a:t> ja </a:t>
            </a:r>
            <a:r>
              <a:rPr lang="en-US" sz="1800" dirty="0" err="1"/>
              <a:t>osallisuutta</a:t>
            </a:r>
            <a:r>
              <a:rPr lang="en-US" sz="1800" dirty="0"/>
              <a:t> ja </a:t>
            </a:r>
            <a:r>
              <a:rPr lang="en-US" sz="1800" dirty="0" err="1"/>
              <a:t>vastataan</a:t>
            </a:r>
            <a:r>
              <a:rPr lang="en-US" sz="1800" dirty="0"/>
              <a:t> </a:t>
            </a:r>
            <a:r>
              <a:rPr lang="en-US" sz="1800" dirty="0" err="1"/>
              <a:t>erilaisten</a:t>
            </a:r>
            <a:r>
              <a:rPr lang="en-US" sz="1800" dirty="0"/>
              <a:t> </a:t>
            </a:r>
            <a:r>
              <a:rPr lang="en-US" sz="1800" dirty="0" err="1"/>
              <a:t>työntekijöiden</a:t>
            </a:r>
            <a:r>
              <a:rPr lang="en-US" sz="1800" dirty="0"/>
              <a:t> </a:t>
            </a:r>
            <a:r>
              <a:rPr lang="en-US" sz="1800" dirty="0" err="1"/>
              <a:t>tarpeisiin</a:t>
            </a:r>
            <a:r>
              <a:rPr lang="en-US" sz="1800" dirty="0"/>
              <a:t>. </a:t>
            </a:r>
            <a:r>
              <a:rPr lang="en-US" sz="1800" dirty="0" err="1"/>
              <a:t>Keinoina</a:t>
            </a:r>
            <a:r>
              <a:rPr lang="en-US" sz="1800" dirty="0"/>
              <a:t> </a:t>
            </a:r>
            <a:r>
              <a:rPr lang="en-US" sz="1800" dirty="0" err="1"/>
              <a:t>voivat</a:t>
            </a:r>
            <a:r>
              <a:rPr lang="en-US" sz="1800" dirty="0"/>
              <a:t> olla </a:t>
            </a:r>
            <a:r>
              <a:rPr lang="en-US" sz="1800" dirty="0" err="1"/>
              <a:t>muun</a:t>
            </a:r>
            <a:r>
              <a:rPr lang="en-US" sz="1800" dirty="0"/>
              <a:t> </a:t>
            </a:r>
            <a:r>
              <a:rPr lang="en-US" sz="1800" dirty="0" err="1"/>
              <a:t>muassa</a:t>
            </a:r>
            <a:r>
              <a:rPr lang="en-US" sz="1800" dirty="0"/>
              <a:t> </a:t>
            </a:r>
            <a:r>
              <a:rPr lang="en-US" sz="1800" dirty="0" err="1"/>
              <a:t>aktiivinen</a:t>
            </a:r>
            <a:r>
              <a:rPr lang="en-US" sz="1800" dirty="0"/>
              <a:t> </a:t>
            </a:r>
            <a:r>
              <a:rPr lang="en-US" sz="1800" dirty="0" err="1"/>
              <a:t>kuuntelu</a:t>
            </a:r>
            <a:r>
              <a:rPr lang="en-US" sz="1800" dirty="0"/>
              <a:t>, </a:t>
            </a:r>
            <a:r>
              <a:rPr lang="en-US" sz="1800" dirty="0" err="1"/>
              <a:t>kulttuurinen</a:t>
            </a:r>
            <a:r>
              <a:rPr lang="en-US" sz="1800" dirty="0"/>
              <a:t> </a:t>
            </a:r>
            <a:r>
              <a:rPr lang="en-US" sz="1800" dirty="0" err="1"/>
              <a:t>osaaminen</a:t>
            </a:r>
            <a:r>
              <a:rPr lang="en-US" sz="1800" dirty="0"/>
              <a:t> ja </a:t>
            </a:r>
            <a:r>
              <a:rPr lang="en-US" sz="1800" dirty="0" err="1"/>
              <a:t>empatia</a:t>
            </a:r>
            <a:r>
              <a:rPr lang="en-US" sz="1800" dirty="0"/>
              <a:t>. </a:t>
            </a:r>
            <a:endParaRPr dirty="0"/>
          </a:p>
        </p:txBody>
      </p:sp>
      <p:sp>
        <p:nvSpPr>
          <p:cNvPr id="239" name="Google Shape;239;p3"/>
          <p:cNvSpPr txBox="1">
            <a:spLocks noGrp="1"/>
          </p:cNvSpPr>
          <p:nvPr>
            <p:ph type="body" idx="13"/>
          </p:nvPr>
        </p:nvSpPr>
        <p:spPr>
          <a:xfrm>
            <a:off x="2438057" y="4667417"/>
            <a:ext cx="745417" cy="6551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40" name="Google Shape;240;p3"/>
          <p:cNvSpPr txBox="1">
            <a:spLocks noGrp="1"/>
          </p:cNvSpPr>
          <p:nvPr>
            <p:ph type="body" idx="14"/>
          </p:nvPr>
        </p:nvSpPr>
        <p:spPr>
          <a:xfrm>
            <a:off x="3221351" y="4769953"/>
            <a:ext cx="8756090" cy="874712"/>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err="1"/>
              <a:t>Laatia</a:t>
            </a:r>
            <a:r>
              <a:rPr lang="en-US" sz="1800" dirty="0"/>
              <a:t> </a:t>
            </a:r>
            <a:r>
              <a:rPr lang="en-US" sz="1800" dirty="0" err="1"/>
              <a:t>työpaikalle</a:t>
            </a:r>
            <a:r>
              <a:rPr lang="en-US" sz="1800" dirty="0"/>
              <a:t> </a:t>
            </a:r>
            <a:r>
              <a:rPr lang="en-US" sz="1800" dirty="0" err="1"/>
              <a:t>suunnitelma</a:t>
            </a:r>
            <a:r>
              <a:rPr lang="en-US" sz="1800" dirty="0"/>
              <a:t> </a:t>
            </a:r>
            <a:r>
              <a:rPr lang="en-US" sz="1800" dirty="0" err="1"/>
              <a:t>moninaisuuden</a:t>
            </a:r>
            <a:r>
              <a:rPr lang="en-US" sz="1800" dirty="0"/>
              <a:t> ja </a:t>
            </a:r>
            <a:r>
              <a:rPr lang="en-US" sz="1800" dirty="0" err="1"/>
              <a:t>osallisuuden</a:t>
            </a:r>
            <a:r>
              <a:rPr lang="en-US" sz="1800" dirty="0"/>
              <a:t> </a:t>
            </a:r>
            <a:r>
              <a:rPr lang="en-US" sz="1800" dirty="0" err="1"/>
              <a:t>edistämiseksi</a:t>
            </a:r>
            <a:r>
              <a:rPr lang="en-US" sz="1800" dirty="0"/>
              <a:t> ja </a:t>
            </a:r>
            <a:r>
              <a:rPr lang="en-US" sz="1800" dirty="0" err="1"/>
              <a:t>varmistaa</a:t>
            </a:r>
            <a:r>
              <a:rPr lang="en-US" sz="1800" dirty="0"/>
              <a:t>, </a:t>
            </a:r>
            <a:r>
              <a:rPr lang="en-US" sz="1800" dirty="0" err="1"/>
              <a:t>että</a:t>
            </a:r>
            <a:r>
              <a:rPr lang="en-US" sz="1800" dirty="0"/>
              <a:t> </a:t>
            </a:r>
            <a:r>
              <a:rPr lang="en-US" sz="1800" dirty="0" err="1"/>
              <a:t>työympäristö</a:t>
            </a:r>
            <a:r>
              <a:rPr lang="en-US" sz="1800" dirty="0"/>
              <a:t> </a:t>
            </a:r>
            <a:r>
              <a:rPr lang="en-US" sz="1800" dirty="0" err="1"/>
              <a:t>ottaa</a:t>
            </a:r>
            <a:r>
              <a:rPr lang="en-US" sz="1800" dirty="0"/>
              <a:t> </a:t>
            </a:r>
            <a:r>
              <a:rPr lang="en-US" sz="1800" dirty="0" err="1"/>
              <a:t>huomioon</a:t>
            </a:r>
            <a:r>
              <a:rPr lang="en-US" sz="1800" dirty="0"/>
              <a:t> </a:t>
            </a:r>
            <a:r>
              <a:rPr lang="en-US" sz="1800" dirty="0" err="1"/>
              <a:t>kaikkien</a:t>
            </a:r>
            <a:r>
              <a:rPr lang="en-US" sz="1800" dirty="0"/>
              <a:t> </a:t>
            </a:r>
            <a:r>
              <a:rPr lang="en-US" sz="1800" dirty="0" err="1"/>
              <a:t>työntekijöiden</a:t>
            </a:r>
            <a:r>
              <a:rPr lang="en-US" sz="1800" dirty="0"/>
              <a:t> </a:t>
            </a:r>
            <a:r>
              <a:rPr lang="en-US" sz="1800" dirty="0" err="1"/>
              <a:t>tarpeet</a:t>
            </a:r>
            <a:r>
              <a:rPr lang="en-US" sz="1800" dirty="0"/>
              <a:t> </a:t>
            </a:r>
            <a:r>
              <a:rPr lang="en-US" sz="1800" dirty="0" err="1"/>
              <a:t>kiinnittäen</a:t>
            </a:r>
            <a:r>
              <a:rPr lang="en-US" sz="1800" dirty="0"/>
              <a:t> </a:t>
            </a:r>
            <a:r>
              <a:rPr lang="en-US" sz="1800" dirty="0" err="1"/>
              <a:t>huomiota</a:t>
            </a:r>
            <a:r>
              <a:rPr lang="en-US" sz="1800" dirty="0"/>
              <a:t> </a:t>
            </a:r>
            <a:r>
              <a:rPr lang="en-US" sz="1800" dirty="0" err="1"/>
              <a:t>työn</a:t>
            </a:r>
            <a:r>
              <a:rPr lang="en-US" sz="1800" dirty="0"/>
              <a:t> ja </a:t>
            </a:r>
            <a:r>
              <a:rPr lang="en-US" sz="1800" dirty="0" err="1"/>
              <a:t>yksityiselämän</a:t>
            </a:r>
            <a:r>
              <a:rPr lang="en-US" sz="1800" dirty="0"/>
              <a:t> </a:t>
            </a:r>
            <a:r>
              <a:rPr lang="en-US" sz="1800" dirty="0" err="1"/>
              <a:t>esteisiin</a:t>
            </a:r>
            <a:r>
              <a:rPr lang="en-US" sz="1800" dirty="0"/>
              <a:t> ja </a:t>
            </a:r>
            <a:r>
              <a:rPr lang="en-US" sz="1800" dirty="0" err="1"/>
              <a:t>kulttuuriseen</a:t>
            </a:r>
            <a:r>
              <a:rPr lang="en-US" sz="1800" dirty="0"/>
              <a:t> </a:t>
            </a:r>
            <a:r>
              <a:rPr lang="en-US" sz="1800" dirty="0" err="1"/>
              <a:t>osaamiseen</a:t>
            </a:r>
            <a:r>
              <a:rPr lang="en-US" sz="1800" dirty="0"/>
              <a:t> ja </a:t>
            </a:r>
            <a:r>
              <a:rPr lang="en-US" sz="1800" dirty="0" err="1"/>
              <a:t>kulttuurien</a:t>
            </a:r>
            <a:r>
              <a:rPr lang="en-US" sz="1800" dirty="0"/>
              <a:t> </a:t>
            </a:r>
            <a:r>
              <a:rPr lang="en-US" sz="1800" dirty="0" err="1"/>
              <a:t>ymmärtämiseen</a:t>
            </a:r>
            <a:r>
              <a:rPr lang="en-US" sz="1800" dirty="0"/>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a:fillRect/>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3600" b="1" dirty="0" err="1"/>
              <a:t>Johdatus</a:t>
            </a:r>
            <a:r>
              <a:rPr lang="en-GB" sz="3600" b="1" dirty="0"/>
              <a:t> </a:t>
            </a:r>
            <a:r>
              <a:rPr lang="en-GB" sz="3600" b="1" dirty="0" err="1"/>
              <a:t>moduuliin</a:t>
            </a:r>
            <a:r>
              <a:rPr lang="en-GB" sz="3600" b="1" dirty="0"/>
              <a:t> 4 </a:t>
            </a:r>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01</a:t>
            </a:r>
          </a:p>
        </p:txBody>
      </p:sp>
    </p:spTree>
    <p:extLst>
      <p:ext uri="{BB962C8B-B14F-4D97-AF65-F5344CB8AC3E}">
        <p14:creationId xmlns:p14="http://schemas.microsoft.com/office/powerpoint/2010/main" val="207462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
          <p:cNvSpPr txBox="1">
            <a:spLocks noGrp="1"/>
          </p:cNvSpPr>
          <p:nvPr>
            <p:ph type="body" idx="1"/>
          </p:nvPr>
        </p:nvSpPr>
        <p:spPr>
          <a:xfrm>
            <a:off x="794495" y="347021"/>
            <a:ext cx="7756143" cy="37555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US" sz="4000" b="1" dirty="0" err="1">
                <a:solidFill>
                  <a:srgbClr val="14B4CB"/>
                </a:solidFill>
              </a:rPr>
              <a:t>Johdatus</a:t>
            </a:r>
            <a:r>
              <a:rPr lang="en-US" sz="4000" b="1" dirty="0">
                <a:solidFill>
                  <a:srgbClr val="14B4CB"/>
                </a:solidFill>
              </a:rPr>
              <a:t> </a:t>
            </a:r>
            <a:r>
              <a:rPr lang="en-US" sz="4000" b="1" dirty="0" err="1">
                <a:solidFill>
                  <a:srgbClr val="14B4CB"/>
                </a:solidFill>
              </a:rPr>
              <a:t>moduuliin</a:t>
            </a:r>
            <a:r>
              <a:rPr lang="en-US" sz="4000" b="1" dirty="0">
                <a:solidFill>
                  <a:srgbClr val="14B4CB"/>
                </a:solidFill>
              </a:rPr>
              <a:t> 4 </a:t>
            </a:r>
            <a:endParaRPr sz="4000" b="1" i="0" dirty="0">
              <a:solidFill>
                <a:srgbClr val="14B4CB"/>
              </a:solidFill>
            </a:endParaRPr>
          </a:p>
        </p:txBody>
      </p:sp>
      <p:sp>
        <p:nvSpPr>
          <p:cNvPr id="246" name="Google Shape;246;p4"/>
          <p:cNvSpPr/>
          <p:nvPr/>
        </p:nvSpPr>
        <p:spPr>
          <a:xfrm>
            <a:off x="0" y="903232"/>
            <a:ext cx="4099727" cy="393957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dirty="0" err="1">
                <a:solidFill>
                  <a:schemeClr val="lt1"/>
                </a:solidFill>
                <a:latin typeface="Calibri"/>
                <a:ea typeface="Calibri"/>
                <a:cs typeface="Calibri"/>
                <a:sym typeface="Calibri"/>
              </a:rPr>
              <a:t>Tervetuloa</a:t>
            </a:r>
            <a:r>
              <a:rPr lang="en-US" sz="2400" b="1" dirty="0">
                <a:solidFill>
                  <a:schemeClr val="lt1"/>
                </a:solidFill>
                <a:latin typeface="Calibri"/>
                <a:ea typeface="Calibri"/>
                <a:cs typeface="Calibri"/>
                <a:sym typeface="Calibri"/>
              </a:rPr>
              <a:t> BALANCE </a:t>
            </a:r>
            <a:r>
              <a:rPr lang="en-US" sz="2400" b="1" dirty="0" err="1">
                <a:solidFill>
                  <a:schemeClr val="lt1"/>
                </a:solidFill>
                <a:latin typeface="Calibri"/>
                <a:ea typeface="Calibri"/>
                <a:cs typeface="Calibri"/>
                <a:sym typeface="Calibri"/>
              </a:rPr>
              <a:t>verkkokurssin</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moduuliin</a:t>
            </a:r>
            <a:r>
              <a:rPr lang="en-US" sz="2400" b="1" dirty="0">
                <a:solidFill>
                  <a:schemeClr val="lt1"/>
                </a:solidFill>
                <a:latin typeface="Calibri"/>
                <a:ea typeface="Calibri"/>
                <a:cs typeface="Calibri"/>
                <a:sym typeface="Calibri"/>
              </a:rPr>
              <a:t> 4: </a:t>
            </a:r>
            <a:r>
              <a:rPr lang="en-US" sz="2400" b="1" i="0" u="none" strike="noStrike" cap="none" dirty="0">
                <a:solidFill>
                  <a:schemeClr val="lt1"/>
                </a:solidFill>
                <a:latin typeface="Calibri"/>
                <a:ea typeface="Calibri"/>
                <a:cs typeface="Calibri"/>
                <a:sym typeface="Calibri"/>
              </a:rPr>
              <a:t> </a:t>
            </a:r>
            <a:endParaRPr dirty="0"/>
          </a:p>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dirty="0" err="1">
                <a:solidFill>
                  <a:schemeClr val="lt1"/>
                </a:solidFill>
                <a:latin typeface="Calibri"/>
                <a:ea typeface="Calibri"/>
                <a:cs typeface="Calibri"/>
                <a:sym typeface="Calibri"/>
              </a:rPr>
              <a:t>Monimuotoiset</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tiimit</a:t>
            </a:r>
            <a:r>
              <a:rPr lang="en-US" sz="2400" b="1" dirty="0">
                <a:solidFill>
                  <a:schemeClr val="lt1"/>
                </a:solidFill>
                <a:latin typeface="Calibri"/>
                <a:ea typeface="Calibri"/>
                <a:cs typeface="Calibri"/>
                <a:sym typeface="Calibri"/>
              </a:rPr>
              <a:t> ja </a:t>
            </a:r>
            <a:r>
              <a:rPr lang="en-US" sz="2400" b="1" dirty="0" err="1">
                <a:solidFill>
                  <a:schemeClr val="lt1"/>
                </a:solidFill>
                <a:latin typeface="Calibri"/>
                <a:ea typeface="Calibri"/>
                <a:cs typeface="Calibri"/>
                <a:sym typeface="Calibri"/>
              </a:rPr>
              <a:t>työelämän</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tasapaino</a:t>
            </a:r>
            <a:r>
              <a:rPr lang="en-US" sz="2400" b="1" dirty="0">
                <a:solidFill>
                  <a:schemeClr val="lt1"/>
                </a:solidFill>
                <a:latin typeface="Calibri"/>
                <a:ea typeface="Calibri"/>
                <a:cs typeface="Calibri"/>
                <a:sym typeface="Calibri"/>
              </a:rPr>
              <a:t>! </a:t>
            </a:r>
            <a:endParaRPr dirty="0"/>
          </a:p>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sz="2400" b="0" i="0" u="none" strike="noStrike" cap="none" dirty="0">
              <a:solidFill>
                <a:schemeClr val="lt1"/>
              </a:solidFill>
              <a:latin typeface="Arial"/>
              <a:ea typeface="Arial"/>
              <a:cs typeface="Arial"/>
              <a:sym typeface="Arial"/>
            </a:endParaRPr>
          </a:p>
        </p:txBody>
      </p:sp>
      <p:sp>
        <p:nvSpPr>
          <p:cNvPr id="247" name="Google Shape;247;p4"/>
          <p:cNvSpPr/>
          <p:nvPr/>
        </p:nvSpPr>
        <p:spPr>
          <a:xfrm>
            <a:off x="3336053" y="1698170"/>
            <a:ext cx="5406013" cy="515983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Tämä</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moduuli</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käsittelee</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moninaisuuden</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osallisuuden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tärkeyttä</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edistettäessä</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työn</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yksityiselämän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välistä</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tasapainoa</a:t>
            </a:r>
            <a:r>
              <a:rPr lang="en-US" sz="1800" dirty="0">
                <a:solidFill>
                  <a:srgbClr val="14B4CB"/>
                </a:solidFill>
                <a:latin typeface="Calibri"/>
                <a:ea typeface="Calibri"/>
                <a:cs typeface="Calibri"/>
                <a:sym typeface="Calibri"/>
              </a:rPr>
              <a:t>! </a:t>
            </a:r>
            <a:endParaRPr dirty="0"/>
          </a:p>
          <a:p>
            <a:pPr marL="0" marR="0" lvl="0" indent="0" algn="ctr" rtl="0">
              <a:lnSpc>
                <a:spcPct val="100000"/>
              </a:lnSpc>
              <a:spcBef>
                <a:spcPts val="0"/>
              </a:spcBef>
              <a:spcAft>
                <a:spcPts val="0"/>
              </a:spcAft>
              <a:buNone/>
            </a:pPr>
            <a:endParaRPr sz="1800" b="0" i="0" u="none" strike="noStrike" cap="none" dirty="0">
              <a:solidFill>
                <a:srgbClr val="14B4CB"/>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dirty="0" err="1">
                <a:solidFill>
                  <a:srgbClr val="14B4CB"/>
                </a:solidFill>
                <a:latin typeface="Calibri"/>
                <a:ea typeface="Calibri"/>
                <a:cs typeface="Calibri"/>
                <a:sym typeface="Calibri"/>
              </a:rPr>
              <a:t>Moduulin</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lopussa</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sinulla</a:t>
            </a:r>
            <a:r>
              <a:rPr lang="en-US" sz="1800" b="0" i="0" u="none" strike="noStrike" cap="none" dirty="0">
                <a:solidFill>
                  <a:srgbClr val="14B4CB"/>
                </a:solidFill>
                <a:latin typeface="Calibri"/>
                <a:ea typeface="Calibri"/>
                <a:cs typeface="Calibri"/>
                <a:sym typeface="Calibri"/>
              </a:rPr>
              <a:t> on </a:t>
            </a:r>
            <a:r>
              <a:rPr lang="en-US" sz="1800" b="0" i="0" u="none" strike="noStrike" cap="none" dirty="0" err="1">
                <a:solidFill>
                  <a:srgbClr val="14B4CB"/>
                </a:solidFill>
                <a:latin typeface="Calibri"/>
                <a:ea typeface="Calibri"/>
                <a:cs typeface="Calibri"/>
                <a:sym typeface="Calibri"/>
              </a:rPr>
              <a:t>tietoa</a:t>
            </a:r>
            <a:r>
              <a:rPr lang="en-US" sz="1800" b="0" i="0" u="none" strike="noStrike" cap="none" dirty="0">
                <a:solidFill>
                  <a:srgbClr val="14B4CB"/>
                </a:solidFill>
                <a:latin typeface="Calibri"/>
                <a:ea typeface="Calibri"/>
                <a:cs typeface="Calibri"/>
                <a:sym typeface="Calibri"/>
              </a:rPr>
              <a:t> ja </a:t>
            </a:r>
            <a:r>
              <a:rPr lang="en-US" sz="1800" b="0" i="0" u="none" strike="noStrike" cap="none" dirty="0" err="1">
                <a:solidFill>
                  <a:srgbClr val="14B4CB"/>
                </a:solidFill>
                <a:latin typeface="Calibri"/>
                <a:ea typeface="Calibri"/>
                <a:cs typeface="Calibri"/>
                <a:sym typeface="Calibri"/>
              </a:rPr>
              <a:t>työkaluja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joiden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avulla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voit</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luoda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osallisuutta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edistävän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työympäristön</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tukea</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kaikkien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työntekijöiden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työn</a:t>
            </a:r>
            <a:r>
              <a:rPr lang="en-US" sz="1800" dirty="0">
                <a:solidFill>
                  <a:srgbClr val="14B4CB"/>
                </a:solidFill>
                <a:latin typeface="Calibri"/>
                <a:ea typeface="Calibri"/>
                <a:cs typeface="Calibri"/>
                <a:sym typeface="Calibri"/>
              </a:rPr>
              <a:t> ja </a:t>
            </a:r>
            <a:r>
              <a:rPr lang="en-US" sz="1800" dirty="0" err="1">
                <a:solidFill>
                  <a:srgbClr val="14B4CB"/>
                </a:solidFill>
                <a:latin typeface="Calibri"/>
                <a:ea typeface="Calibri"/>
                <a:cs typeface="Calibri"/>
                <a:sym typeface="Calibri"/>
              </a:rPr>
              <a:t>yksityiselämän</a:t>
            </a:r>
            <a:r>
              <a:rPr lang="en-US" sz="1800" dirty="0">
                <a:solidFill>
                  <a:srgbClr val="14B4CB"/>
                </a:solidFill>
                <a:latin typeface="Calibri"/>
                <a:ea typeface="Calibri"/>
                <a:cs typeface="Calibri"/>
                <a:sym typeface="Calibri"/>
              </a:rPr>
              <a:t> </a:t>
            </a:r>
            <a:r>
              <a:rPr lang="en-US" sz="1800" dirty="0" err="1">
                <a:solidFill>
                  <a:srgbClr val="14B4CB"/>
                </a:solidFill>
                <a:latin typeface="Calibri"/>
                <a:ea typeface="Calibri"/>
                <a:cs typeface="Calibri"/>
                <a:sym typeface="Calibri"/>
              </a:rPr>
              <a:t>tasapainoa</a:t>
            </a:r>
            <a:r>
              <a:rPr lang="en-US" sz="1800" dirty="0">
                <a:solidFill>
                  <a:srgbClr val="14B4CB"/>
                </a:solidFill>
                <a:latin typeface="Calibri"/>
                <a:ea typeface="Calibri"/>
                <a:cs typeface="Calibri"/>
                <a:sym typeface="Calibri"/>
              </a:rPr>
              <a:t>. </a:t>
            </a:r>
            <a:endParaRPr sz="1800" b="0" i="0" u="none" strike="noStrike" cap="none" dirty="0">
              <a:solidFill>
                <a:srgbClr val="14B4C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3600" b="1" dirty="0" err="1"/>
              <a:t>Moninaisuus</a:t>
            </a:r>
            <a:r>
              <a:rPr lang="en-GB" sz="3600" b="1" dirty="0"/>
              <a:t> &amp; </a:t>
            </a:r>
            <a:r>
              <a:rPr lang="en-GB" sz="3600" b="1" dirty="0" err="1"/>
              <a:t>osallisuus</a:t>
            </a:r>
            <a:endParaRPr lang="en-GB" sz="3600" b="1" dirty="0"/>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02</a:t>
            </a:r>
          </a:p>
        </p:txBody>
      </p:sp>
    </p:spTree>
    <p:extLst>
      <p:ext uri="{BB962C8B-B14F-4D97-AF65-F5344CB8AC3E}">
        <p14:creationId xmlns:p14="http://schemas.microsoft.com/office/powerpoint/2010/main" val="172690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a:t>Mitä</a:t>
            </a:r>
            <a:r>
              <a:rPr lang="en-US" dirty="0"/>
              <a:t> </a:t>
            </a:r>
            <a:r>
              <a:rPr lang="en-US" dirty="0" err="1"/>
              <a:t>osallisuus</a:t>
            </a:r>
            <a:r>
              <a:rPr lang="en-US" dirty="0"/>
              <a:t> (</a:t>
            </a:r>
            <a:r>
              <a:rPr lang="en-US" dirty="0" err="1"/>
              <a:t>inkluusio</a:t>
            </a:r>
            <a:r>
              <a:rPr lang="en-US" dirty="0"/>
              <a:t>) </a:t>
            </a:r>
            <a:r>
              <a:rPr lang="en-US" dirty="0" err="1"/>
              <a:t>sinulle</a:t>
            </a:r>
            <a:r>
              <a:rPr lang="en-US" dirty="0"/>
              <a:t> </a:t>
            </a:r>
            <a:r>
              <a:rPr lang="en-US" dirty="0" err="1"/>
              <a:t>tarkoittaa</a:t>
            </a:r>
            <a:r>
              <a:rPr lang="en-US" dirty="0"/>
              <a:t>?</a:t>
            </a:r>
            <a:endParaRPr dirty="0"/>
          </a:p>
        </p:txBody>
      </p:sp>
      <p:sp>
        <p:nvSpPr>
          <p:cNvPr id="253" name="Google Shape;253;p5"/>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8A4199"/>
          </a:solidFill>
          <a:ln w="9525" cap="flat" cmpd="sng">
            <a:solidFill>
              <a:srgbClr val="8A41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4" name="Google Shape;254;p5"/>
          <p:cNvPicPr preferRelativeResize="0"/>
          <p:nvPr/>
        </p:nvPicPr>
        <p:blipFill rotWithShape="1">
          <a:blip r:embed="rId3">
            <a:alphaModFix/>
          </a:blip>
          <a:srcRect/>
          <a:stretch/>
        </p:blipFill>
        <p:spPr>
          <a:xfrm>
            <a:off x="7455877" y="3300733"/>
            <a:ext cx="3789991" cy="4804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body" idx="1"/>
          </p:nvPr>
        </p:nvSpPr>
        <p:spPr>
          <a:xfrm>
            <a:off x="88231" y="1452880"/>
            <a:ext cx="12002170" cy="4775200"/>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1000"/>
              </a:spcBef>
              <a:spcAft>
                <a:spcPts val="0"/>
              </a:spcAft>
              <a:buSzPts val="1000"/>
              <a:buFont typeface="Noto Sans Symbols"/>
              <a:buChar char="∙"/>
            </a:pPr>
            <a:r>
              <a:rPr lang="en-US" dirty="0" err="1"/>
              <a:t>Moninaisuus</a:t>
            </a:r>
            <a:r>
              <a:rPr lang="en-US" dirty="0"/>
              <a:t> ja </a:t>
            </a:r>
            <a:r>
              <a:rPr lang="en-US" dirty="0" err="1"/>
              <a:t>osallisuus</a:t>
            </a:r>
            <a:r>
              <a:rPr lang="en-US" dirty="0"/>
              <a:t> </a:t>
            </a:r>
            <a:r>
              <a:rPr lang="en-US" dirty="0" err="1"/>
              <a:t>ovat</a:t>
            </a:r>
            <a:r>
              <a:rPr lang="en-US" dirty="0"/>
              <a:t> </a:t>
            </a:r>
            <a:r>
              <a:rPr lang="en-US" dirty="0" err="1"/>
              <a:t>olennaisia</a:t>
            </a:r>
            <a:r>
              <a:rPr lang="en-US" dirty="0"/>
              <a:t> </a:t>
            </a:r>
            <a:r>
              <a:rPr lang="en-US" dirty="0" err="1"/>
              <a:t>edistettäessä</a:t>
            </a:r>
            <a:r>
              <a:rPr lang="en-US" dirty="0"/>
              <a:t> </a:t>
            </a:r>
            <a:r>
              <a:rPr lang="en-US" dirty="0" err="1"/>
              <a:t>työn</a:t>
            </a:r>
            <a:r>
              <a:rPr lang="en-US" dirty="0"/>
              <a:t> ja </a:t>
            </a:r>
            <a:r>
              <a:rPr lang="en-US" dirty="0" err="1"/>
              <a:t>yksityiselämän</a:t>
            </a:r>
            <a:r>
              <a:rPr lang="en-US" dirty="0"/>
              <a:t> </a:t>
            </a:r>
            <a:r>
              <a:rPr lang="en-US" dirty="0" err="1"/>
              <a:t>tasapainoa</a:t>
            </a:r>
            <a:r>
              <a:rPr lang="en-US" dirty="0"/>
              <a:t> </a:t>
            </a:r>
            <a:r>
              <a:rPr lang="en-US" dirty="0" err="1"/>
              <a:t>työpaikalla</a:t>
            </a:r>
            <a:r>
              <a:rPr lang="en-US" dirty="0"/>
              <a:t>. </a:t>
            </a:r>
            <a:endParaRPr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dirty="0" err="1"/>
              <a:t>Moninaisuus</a:t>
            </a:r>
            <a:r>
              <a:rPr lang="en-US" dirty="0"/>
              <a:t> (d</a:t>
            </a:r>
            <a:r>
              <a:rPr lang="en-US" dirty="0">
                <a:solidFill>
                  <a:schemeClr val="lt1"/>
                </a:solidFill>
                <a:latin typeface="Calibri"/>
                <a:ea typeface="Calibri"/>
                <a:cs typeface="Calibri"/>
                <a:sym typeface="Calibri"/>
              </a:rPr>
              <a:t>iversity) </a:t>
            </a:r>
            <a:r>
              <a:rPr lang="en-US" dirty="0" err="1">
                <a:solidFill>
                  <a:schemeClr val="lt1"/>
                </a:solidFill>
                <a:latin typeface="Calibri"/>
                <a:ea typeface="Calibri"/>
                <a:cs typeface="Calibri"/>
                <a:sym typeface="Calibri"/>
              </a:rPr>
              <a:t>tarkoittaa</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tiimissä</a:t>
            </a:r>
            <a:r>
              <a:rPr lang="en-US" dirty="0">
                <a:solidFill>
                  <a:schemeClr val="lt1"/>
                </a:solidFill>
                <a:latin typeface="Calibri"/>
                <a:ea typeface="Calibri"/>
                <a:cs typeface="Calibri"/>
                <a:sym typeface="Calibri"/>
              </a:rPr>
              <a:t> tai </a:t>
            </a:r>
            <a:r>
              <a:rPr lang="en-US" dirty="0" err="1">
                <a:solidFill>
                  <a:schemeClr val="lt1"/>
                </a:solidFill>
                <a:latin typeface="Calibri"/>
                <a:ea typeface="Calibri"/>
                <a:cs typeface="Calibri"/>
                <a:sym typeface="Calibri"/>
              </a:rPr>
              <a:t>organisaatiossa</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olevia</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moninaisia</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taustoja</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kokemuksia</a:t>
            </a:r>
            <a:r>
              <a:rPr lang="en-US" dirty="0"/>
              <a:t> ja </a:t>
            </a:r>
            <a:r>
              <a:rPr lang="en-US" dirty="0" err="1"/>
              <a:t>perspektiivejä</a:t>
            </a:r>
            <a:r>
              <a:rPr lang="en-US" dirty="0"/>
              <a:t>.</a:t>
            </a:r>
            <a:endParaRPr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dirty="0" err="1"/>
              <a:t>Osallisuus</a:t>
            </a:r>
            <a:r>
              <a:rPr lang="en-US" dirty="0"/>
              <a:t> </a:t>
            </a:r>
            <a:r>
              <a:rPr lang="en-US" dirty="0" err="1"/>
              <a:t>tarkoittaa</a:t>
            </a:r>
            <a:r>
              <a:rPr lang="en-US" dirty="0"/>
              <a:t> </a:t>
            </a:r>
            <a:r>
              <a:rPr lang="en-US" dirty="0" err="1"/>
              <a:t>ympäristöä</a:t>
            </a:r>
            <a:r>
              <a:rPr lang="en-US" dirty="0"/>
              <a:t>, </a:t>
            </a:r>
            <a:r>
              <a:rPr lang="en-US" dirty="0" err="1"/>
              <a:t>jossa</a:t>
            </a:r>
            <a:r>
              <a:rPr lang="en-US" dirty="0"/>
              <a:t> </a:t>
            </a:r>
            <a:r>
              <a:rPr lang="en-US" dirty="0" err="1"/>
              <a:t>kaikki</a:t>
            </a:r>
            <a:r>
              <a:rPr lang="en-US" dirty="0"/>
              <a:t> </a:t>
            </a:r>
            <a:r>
              <a:rPr lang="en-US" dirty="0" err="1"/>
              <a:t>kokevat</a:t>
            </a:r>
            <a:r>
              <a:rPr lang="en-US" dirty="0"/>
              <a:t> </a:t>
            </a:r>
            <a:r>
              <a:rPr lang="en-US" dirty="0" err="1"/>
              <a:t>olevansa</a:t>
            </a:r>
            <a:r>
              <a:rPr lang="en-US" dirty="0"/>
              <a:t> </a:t>
            </a:r>
            <a:r>
              <a:rPr lang="en-US" dirty="0" err="1"/>
              <a:t>arvostettuja</a:t>
            </a:r>
            <a:r>
              <a:rPr lang="en-US" dirty="0"/>
              <a:t>, </a:t>
            </a:r>
            <a:r>
              <a:rPr lang="en-US" dirty="0" err="1"/>
              <a:t>kunnioitettuja</a:t>
            </a:r>
            <a:r>
              <a:rPr lang="en-US" dirty="0"/>
              <a:t> ja </a:t>
            </a:r>
            <a:r>
              <a:rPr lang="en-US" dirty="0" err="1"/>
              <a:t>mukaan</a:t>
            </a:r>
            <a:r>
              <a:rPr lang="en-US" dirty="0"/>
              <a:t> </a:t>
            </a:r>
            <a:r>
              <a:rPr lang="en-US" dirty="0" err="1"/>
              <a:t>otettuja</a:t>
            </a:r>
            <a:r>
              <a:rPr lang="en-US" dirty="0"/>
              <a:t> </a:t>
            </a:r>
            <a:r>
              <a:rPr lang="en-US" dirty="0" err="1"/>
              <a:t>riippumatta</a:t>
            </a:r>
            <a:r>
              <a:rPr lang="en-US" dirty="0"/>
              <a:t> </a:t>
            </a:r>
            <a:r>
              <a:rPr lang="en-US" dirty="0" err="1"/>
              <a:t>heidän</a:t>
            </a:r>
            <a:r>
              <a:rPr lang="en-US" dirty="0"/>
              <a:t> </a:t>
            </a:r>
            <a:r>
              <a:rPr lang="en-US" dirty="0" err="1"/>
              <a:t>erilaisuudestaan</a:t>
            </a:r>
            <a:r>
              <a:rPr lang="en-US" dirty="0">
                <a:solidFill>
                  <a:schemeClr val="lt1"/>
                </a:solidFill>
                <a:latin typeface="Calibri"/>
                <a:ea typeface="Calibri"/>
                <a:cs typeface="Calibri"/>
                <a:sym typeface="Calibri"/>
              </a:rPr>
              <a:t>.</a:t>
            </a:r>
            <a:endParaRPr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dirty="0" err="1">
                <a:solidFill>
                  <a:schemeClr val="lt1"/>
                </a:solidFill>
                <a:latin typeface="Calibri"/>
                <a:ea typeface="Calibri"/>
                <a:cs typeface="Calibri"/>
                <a:sym typeface="Calibri"/>
              </a:rPr>
              <a:t>Työpaikan</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moninaisuus</a:t>
            </a:r>
            <a:r>
              <a:rPr lang="en-US" dirty="0">
                <a:solidFill>
                  <a:schemeClr val="lt1"/>
                </a:solidFill>
                <a:latin typeface="Calibri"/>
                <a:ea typeface="Calibri"/>
                <a:cs typeface="Calibri"/>
                <a:sym typeface="Calibri"/>
              </a:rPr>
              <a:t> ja </a:t>
            </a:r>
            <a:r>
              <a:rPr lang="en-US" dirty="0" err="1"/>
              <a:t>osallisuus</a:t>
            </a:r>
            <a:r>
              <a:rPr lang="en-US" dirty="0"/>
              <a:t> </a:t>
            </a:r>
            <a:r>
              <a:rPr lang="en-US" dirty="0" err="1"/>
              <a:t>eivät</a:t>
            </a:r>
            <a:r>
              <a:rPr lang="en-US" dirty="0"/>
              <a:t> </a:t>
            </a:r>
            <a:r>
              <a:rPr lang="en-US" dirty="0" err="1"/>
              <a:t>rajoitu</a:t>
            </a:r>
            <a:r>
              <a:rPr lang="en-US" dirty="0"/>
              <a:t> </a:t>
            </a:r>
            <a:r>
              <a:rPr lang="en-US" dirty="0" err="1"/>
              <a:t>sosiaaliseen</a:t>
            </a:r>
            <a:r>
              <a:rPr lang="en-US" dirty="0"/>
              <a:t> </a:t>
            </a:r>
            <a:r>
              <a:rPr lang="en-US" dirty="0" err="1"/>
              <a:t>vastuullisuuteen</a:t>
            </a:r>
            <a:r>
              <a:rPr lang="en-US" dirty="0"/>
              <a:t>: ne </a:t>
            </a:r>
            <a:r>
              <a:rPr lang="en-US" dirty="0" err="1"/>
              <a:t>voivat</a:t>
            </a:r>
            <a:r>
              <a:rPr lang="en-US" dirty="0"/>
              <a:t> </a:t>
            </a:r>
            <a:r>
              <a:rPr lang="en-US" dirty="0" err="1"/>
              <a:t>johtaa</a:t>
            </a:r>
            <a:r>
              <a:rPr lang="en-US" dirty="0"/>
              <a:t> </a:t>
            </a:r>
            <a:r>
              <a:rPr lang="en-US" dirty="0" err="1"/>
              <a:t>myös</a:t>
            </a:r>
            <a:r>
              <a:rPr lang="en-US" dirty="0"/>
              <a:t> </a:t>
            </a:r>
            <a:r>
              <a:rPr lang="en-US" dirty="0" err="1"/>
              <a:t>parantuneeseen</a:t>
            </a:r>
            <a:r>
              <a:rPr lang="en-US" dirty="0"/>
              <a:t> </a:t>
            </a:r>
            <a:r>
              <a:rPr lang="en-US" dirty="0" err="1"/>
              <a:t>hyvinvointiin</a:t>
            </a:r>
            <a:r>
              <a:rPr lang="en-US" dirty="0"/>
              <a:t>, </a:t>
            </a:r>
            <a:r>
              <a:rPr lang="en-US" dirty="0" err="1"/>
              <a:t>tuottavuuteen</a:t>
            </a:r>
            <a:r>
              <a:rPr lang="en-US" dirty="0"/>
              <a:t> ja </a:t>
            </a:r>
            <a:r>
              <a:rPr lang="en-US" dirty="0" err="1"/>
              <a:t>henkilöstön</a:t>
            </a:r>
            <a:r>
              <a:rPr lang="en-US" dirty="0"/>
              <a:t> </a:t>
            </a:r>
            <a:r>
              <a:rPr lang="en-US" dirty="0" err="1"/>
              <a:t>tyytyväisyyteen</a:t>
            </a:r>
            <a:r>
              <a:rPr lang="en-US" dirty="0"/>
              <a:t>. </a:t>
            </a:r>
          </a:p>
          <a:p>
            <a:pPr marL="342900" lvl="0" indent="-342900" algn="l" rtl="0">
              <a:lnSpc>
                <a:spcPct val="107000"/>
              </a:lnSpc>
              <a:spcBef>
                <a:spcPts val="1800"/>
              </a:spcBef>
              <a:spcAft>
                <a:spcPts val="0"/>
              </a:spcAft>
              <a:buSzPts val="1000"/>
              <a:buFont typeface="Noto Sans Symbols"/>
              <a:buChar char="∙"/>
            </a:pPr>
            <a:r>
              <a:rPr lang="en-US" dirty="0" err="1">
                <a:solidFill>
                  <a:schemeClr val="lt1"/>
                </a:solidFill>
                <a:latin typeface="Calibri"/>
                <a:ea typeface="Calibri"/>
                <a:cs typeface="Calibri"/>
                <a:sym typeface="Calibri"/>
              </a:rPr>
              <a:t>Kun</a:t>
            </a:r>
            <a:r>
              <a:rPr lang="en-US" dirty="0">
                <a:solidFill>
                  <a:schemeClr val="lt1"/>
                </a:solidFill>
                <a:latin typeface="Calibri"/>
                <a:ea typeface="Calibri"/>
                <a:cs typeface="Calibri"/>
                <a:sym typeface="Calibri"/>
              </a:rPr>
              <a:t> </a:t>
            </a:r>
            <a:r>
              <a:rPr lang="en-US" dirty="0" err="1"/>
              <a:t>työntekijät</a:t>
            </a:r>
            <a:r>
              <a:rPr lang="en-US" dirty="0"/>
              <a:t> </a:t>
            </a:r>
            <a:r>
              <a:rPr lang="en-US" dirty="0" err="1">
                <a:solidFill>
                  <a:schemeClr val="lt1"/>
                </a:solidFill>
                <a:latin typeface="Calibri"/>
                <a:ea typeface="Calibri"/>
                <a:cs typeface="Calibri"/>
                <a:sym typeface="Calibri"/>
              </a:rPr>
              <a:t>kokevat</a:t>
            </a:r>
            <a:r>
              <a:rPr lang="en-US" dirty="0"/>
              <a:t>, </a:t>
            </a:r>
            <a:r>
              <a:rPr lang="en-US" dirty="0" err="1"/>
              <a:t>että</a:t>
            </a:r>
            <a:r>
              <a:rPr lang="en-US" dirty="0"/>
              <a:t> </a:t>
            </a:r>
            <a:r>
              <a:rPr lang="en-US" dirty="0" err="1"/>
              <a:t>heidät</a:t>
            </a:r>
            <a:r>
              <a:rPr lang="en-US" dirty="0"/>
              <a:t> </a:t>
            </a:r>
            <a:r>
              <a:rPr lang="en-US" dirty="0" err="1"/>
              <a:t>otetaan</a:t>
            </a:r>
            <a:r>
              <a:rPr lang="en-US" dirty="0"/>
              <a:t> </a:t>
            </a:r>
            <a:r>
              <a:rPr lang="en-US" dirty="0" err="1"/>
              <a:t>mukaan</a:t>
            </a:r>
            <a:r>
              <a:rPr lang="en-US" dirty="0"/>
              <a:t> ja </a:t>
            </a:r>
            <a:r>
              <a:rPr lang="en-US" dirty="0" err="1"/>
              <a:t>heitä</a:t>
            </a:r>
            <a:r>
              <a:rPr lang="en-US" dirty="0"/>
              <a:t> </a:t>
            </a:r>
            <a:r>
              <a:rPr lang="en-US" dirty="0" err="1"/>
              <a:t>tuetaan</a:t>
            </a:r>
            <a:r>
              <a:rPr lang="en-US" dirty="0"/>
              <a:t>, he </a:t>
            </a:r>
            <a:r>
              <a:rPr lang="en-US" dirty="0" err="1"/>
              <a:t>saavuttavat</a:t>
            </a:r>
            <a:r>
              <a:rPr lang="en-US" dirty="0"/>
              <a:t> </a:t>
            </a:r>
            <a:r>
              <a:rPr lang="en-US" dirty="0" err="1"/>
              <a:t>todennäköisemmin</a:t>
            </a:r>
            <a:r>
              <a:rPr lang="en-US" dirty="0"/>
              <a:t> </a:t>
            </a:r>
            <a:r>
              <a:rPr lang="en-US" dirty="0" err="1"/>
              <a:t>myös</a:t>
            </a:r>
            <a:r>
              <a:rPr lang="en-US" dirty="0"/>
              <a:t> </a:t>
            </a:r>
            <a:r>
              <a:rPr lang="en-US" dirty="0" err="1"/>
              <a:t>terveellisen</a:t>
            </a:r>
            <a:r>
              <a:rPr lang="en-US" dirty="0"/>
              <a:t> </a:t>
            </a:r>
            <a:r>
              <a:rPr lang="en-US" dirty="0" err="1"/>
              <a:t>työn</a:t>
            </a:r>
            <a:r>
              <a:rPr lang="en-US" dirty="0"/>
              <a:t> ja </a:t>
            </a:r>
            <a:r>
              <a:rPr lang="en-US" dirty="0" err="1"/>
              <a:t>yksityiselämän</a:t>
            </a:r>
            <a:r>
              <a:rPr lang="en-US" dirty="0"/>
              <a:t> </a:t>
            </a:r>
            <a:r>
              <a:rPr lang="en-US" dirty="0" err="1"/>
              <a:t>tasapainon</a:t>
            </a:r>
            <a:r>
              <a:rPr lang="en-US" dirty="0"/>
              <a:t>. </a:t>
            </a:r>
            <a:endParaRPr dirty="0">
              <a:solidFill>
                <a:schemeClr val="lt1"/>
              </a:solidFill>
              <a:latin typeface="Calibri"/>
              <a:ea typeface="Calibri"/>
              <a:cs typeface="Calibri"/>
              <a:sym typeface="Calibri"/>
            </a:endParaRPr>
          </a:p>
        </p:txBody>
      </p:sp>
      <p:sp>
        <p:nvSpPr>
          <p:cNvPr id="260" name="Google Shape;260;p6"/>
          <p:cNvSpPr txBox="1">
            <a:spLocks noGrp="1"/>
          </p:cNvSpPr>
          <p:nvPr>
            <p:ph type="body" idx="2"/>
          </p:nvPr>
        </p:nvSpPr>
        <p:spPr>
          <a:xfrm>
            <a:off x="678507"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err="1"/>
              <a:t>Moninaisuus</a:t>
            </a:r>
            <a:r>
              <a:rPr lang="en-US" dirty="0"/>
              <a:t> &amp; </a:t>
            </a:r>
            <a:r>
              <a:rPr lang="en-US" dirty="0" err="1"/>
              <a:t>osallisuus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body" idx="1"/>
          </p:nvPr>
        </p:nvSpPr>
        <p:spPr>
          <a:xfrm>
            <a:off x="3118370" y="268040"/>
            <a:ext cx="5955257" cy="845970"/>
          </a:xfrm>
          <a:prstGeom prst="rect">
            <a:avLst/>
          </a:prstGeom>
          <a:noFill/>
          <a:ln>
            <a:noFill/>
          </a:ln>
        </p:spPr>
        <p:txBody>
          <a:bodyPr spcFirstLastPara="1" wrap="square" lIns="91425" tIns="45700" rIns="91425" bIns="45700" anchor="ctr" anchorCtr="0">
            <a:normAutofit fontScale="62500" lnSpcReduction="20000"/>
          </a:bodyPr>
          <a:lstStyle/>
          <a:p>
            <a:pPr marL="0" lvl="0" indent="0" algn="l" rtl="0">
              <a:lnSpc>
                <a:spcPct val="90000"/>
              </a:lnSpc>
              <a:spcBef>
                <a:spcPts val="0"/>
              </a:spcBef>
              <a:spcAft>
                <a:spcPts val="0"/>
              </a:spcAft>
              <a:buClr>
                <a:schemeClr val="lt1"/>
              </a:buClr>
              <a:buSzPct val="108108"/>
              <a:buNone/>
            </a:pPr>
            <a:endParaRPr lang="en-US" dirty="0"/>
          </a:p>
          <a:p>
            <a:pPr marL="0" lvl="0" indent="0" algn="l" rtl="0">
              <a:lnSpc>
                <a:spcPct val="90000"/>
              </a:lnSpc>
              <a:spcBef>
                <a:spcPts val="0"/>
              </a:spcBef>
              <a:spcAft>
                <a:spcPts val="0"/>
              </a:spcAft>
              <a:buClr>
                <a:schemeClr val="lt1"/>
              </a:buClr>
              <a:buSzPct val="108108"/>
              <a:buNone/>
            </a:pPr>
            <a:r>
              <a:rPr lang="en-US" dirty="0" err="1"/>
              <a:t>Moninaisuuden</a:t>
            </a:r>
            <a:r>
              <a:rPr lang="en-US" dirty="0"/>
              <a:t> </a:t>
            </a:r>
            <a:r>
              <a:rPr lang="en-US" dirty="0" err="1"/>
              <a:t>ulottuvuuvuuksia</a:t>
            </a:r>
            <a:r>
              <a:rPr lang="en-US" dirty="0"/>
              <a:t> </a:t>
            </a:r>
            <a:endParaRPr dirty="0"/>
          </a:p>
        </p:txBody>
      </p:sp>
      <p:grpSp>
        <p:nvGrpSpPr>
          <p:cNvPr id="266" name="Google Shape;266;p9"/>
          <p:cNvGrpSpPr/>
          <p:nvPr/>
        </p:nvGrpSpPr>
        <p:grpSpPr>
          <a:xfrm>
            <a:off x="352926" y="1030644"/>
            <a:ext cx="10876552" cy="5311170"/>
            <a:chOff x="0" y="8088"/>
            <a:chExt cx="10876552" cy="5311170"/>
          </a:xfrm>
        </p:grpSpPr>
        <p:sp>
          <p:nvSpPr>
            <p:cNvPr id="267" name="Google Shape;267;p9"/>
            <p:cNvSpPr/>
            <p:nvPr/>
          </p:nvSpPr>
          <p:spPr>
            <a:xfrm>
              <a:off x="2742839" y="255682"/>
              <a:ext cx="1846403" cy="1834160"/>
            </a:xfrm>
            <a:prstGeom prst="ellipse">
              <a:avLst/>
            </a:prstGeom>
            <a:solidFill>
              <a:srgbClr val="C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660488" y="648553"/>
              <a:ext cx="2032031" cy="10874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txBox="1"/>
            <p:nvPr/>
          </p:nvSpPr>
          <p:spPr>
            <a:xfrm>
              <a:off x="2660488" y="648553"/>
              <a:ext cx="2032031" cy="108744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dirty="0" err="1">
                  <a:solidFill>
                    <a:schemeClr val="lt1"/>
                  </a:solidFill>
                  <a:latin typeface="Calibri"/>
                  <a:ea typeface="Calibri"/>
                  <a:cs typeface="Calibri"/>
                  <a:sym typeface="Calibri"/>
                </a:rPr>
                <a:t>Sukupuoli</a:t>
              </a:r>
              <a:endParaRPr sz="2800" b="0" i="0" u="none" strike="noStrike" cap="none" dirty="0">
                <a:solidFill>
                  <a:schemeClr val="lt1"/>
                </a:solidFill>
                <a:latin typeface="Calibri"/>
                <a:ea typeface="Calibri"/>
                <a:cs typeface="Calibri"/>
                <a:sym typeface="Calibri"/>
              </a:endParaRPr>
            </a:p>
          </p:txBody>
        </p:sp>
        <p:sp>
          <p:nvSpPr>
            <p:cNvPr id="270" name="Google Shape;270;p9"/>
            <p:cNvSpPr/>
            <p:nvPr/>
          </p:nvSpPr>
          <p:spPr>
            <a:xfrm>
              <a:off x="8159228" y="19661"/>
              <a:ext cx="2717324" cy="2619203"/>
            </a:xfrm>
            <a:prstGeom prst="ellipse">
              <a:avLst/>
            </a:prstGeom>
            <a:solidFill>
              <a:srgbClr val="7030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8319550" y="779183"/>
              <a:ext cx="2535783" cy="1108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txBox="1"/>
            <p:nvPr/>
          </p:nvSpPr>
          <p:spPr>
            <a:xfrm>
              <a:off x="8319550" y="779183"/>
              <a:ext cx="2535783" cy="110860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Etnisyys</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kansallisuus</a:t>
              </a:r>
              <a:r>
                <a:rPr lang="en-US" sz="2800" b="0" i="0" u="none" strike="noStrike" cap="none" dirty="0">
                  <a:solidFill>
                    <a:schemeClr val="lt1"/>
                  </a:solidFill>
                  <a:latin typeface="Calibri"/>
                  <a:ea typeface="Calibri"/>
                  <a:cs typeface="Calibri"/>
                  <a:sym typeface="Calibri"/>
                </a:rPr>
                <a:t> &amp; </a:t>
              </a:r>
              <a:r>
                <a:rPr lang="en-US" sz="2800" dirty="0" err="1">
                  <a:solidFill>
                    <a:schemeClr val="lt1"/>
                  </a:solidFill>
                  <a:latin typeface="Calibri"/>
                  <a:ea typeface="Calibri"/>
                  <a:cs typeface="Calibri"/>
                  <a:sym typeface="Calibri"/>
                </a:rPr>
                <a:t>rotu</a:t>
              </a:r>
              <a:endParaRPr sz="2800" b="0" i="0" u="none" strike="noStrike" cap="none" dirty="0">
                <a:solidFill>
                  <a:schemeClr val="lt1"/>
                </a:solidFill>
                <a:latin typeface="Calibri"/>
                <a:ea typeface="Calibri"/>
                <a:cs typeface="Calibri"/>
                <a:sym typeface="Calibri"/>
              </a:endParaRPr>
            </a:p>
          </p:txBody>
        </p:sp>
        <p:sp>
          <p:nvSpPr>
            <p:cNvPr id="273" name="Google Shape;273;p9"/>
            <p:cNvSpPr/>
            <p:nvPr/>
          </p:nvSpPr>
          <p:spPr>
            <a:xfrm>
              <a:off x="5317540" y="678422"/>
              <a:ext cx="2047862" cy="1930575"/>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4368146" y="943018"/>
              <a:ext cx="3816524"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txBox="1"/>
            <p:nvPr/>
          </p:nvSpPr>
          <p:spPr>
            <a:xfrm>
              <a:off x="4368146" y="943018"/>
              <a:ext cx="3816524"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dirty="0" err="1">
                  <a:solidFill>
                    <a:schemeClr val="lt1"/>
                  </a:solidFill>
                  <a:latin typeface="Calibri"/>
                  <a:ea typeface="Calibri"/>
                  <a:cs typeface="Calibri"/>
                  <a:sym typeface="Calibri"/>
                </a:rPr>
                <a:t>Ikä</a:t>
              </a:r>
              <a:endParaRPr sz="2800" b="0" i="0" u="none" strike="noStrike" cap="none" dirty="0">
                <a:solidFill>
                  <a:schemeClr val="lt1"/>
                </a:solidFill>
                <a:latin typeface="Calibri"/>
                <a:ea typeface="Calibri"/>
                <a:cs typeface="Calibri"/>
                <a:sym typeface="Calibri"/>
              </a:endParaRPr>
            </a:p>
          </p:txBody>
        </p:sp>
        <p:sp>
          <p:nvSpPr>
            <p:cNvPr id="276" name="Google Shape;276;p9"/>
            <p:cNvSpPr/>
            <p:nvPr/>
          </p:nvSpPr>
          <p:spPr>
            <a:xfrm>
              <a:off x="6386336" y="2406449"/>
              <a:ext cx="2867904" cy="2835497"/>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6471684" y="3186679"/>
              <a:ext cx="2697237"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txBox="1"/>
            <p:nvPr/>
          </p:nvSpPr>
          <p:spPr>
            <a:xfrm>
              <a:off x="6471684" y="3186679"/>
              <a:ext cx="2697237"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Sukupuolinen</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suuntautuminen</a:t>
              </a:r>
              <a:endParaRPr sz="2800" b="0" i="0" u="none" strike="noStrike" cap="none" dirty="0">
                <a:solidFill>
                  <a:schemeClr val="lt1"/>
                </a:solidFill>
                <a:latin typeface="Calibri"/>
                <a:ea typeface="Calibri"/>
                <a:cs typeface="Calibri"/>
                <a:sym typeface="Calibri"/>
              </a:endParaRPr>
            </a:p>
          </p:txBody>
        </p:sp>
        <p:sp>
          <p:nvSpPr>
            <p:cNvPr id="279" name="Google Shape;279;p9"/>
            <p:cNvSpPr/>
            <p:nvPr/>
          </p:nvSpPr>
          <p:spPr>
            <a:xfrm>
              <a:off x="3711954" y="2406449"/>
              <a:ext cx="2554525" cy="2414296"/>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2369859" y="2026487"/>
              <a:ext cx="2162305"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txBox="1"/>
            <p:nvPr/>
          </p:nvSpPr>
          <p:spPr>
            <a:xfrm>
              <a:off x="2369859" y="2026487"/>
              <a:ext cx="2162305"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282" name="Google Shape;282;p9"/>
            <p:cNvSpPr/>
            <p:nvPr/>
          </p:nvSpPr>
          <p:spPr>
            <a:xfrm>
              <a:off x="412443" y="2861668"/>
              <a:ext cx="2501713" cy="2457590"/>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3822282" y="3028180"/>
              <a:ext cx="2412421"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txBox="1"/>
            <p:nvPr/>
          </p:nvSpPr>
          <p:spPr>
            <a:xfrm>
              <a:off x="3822282" y="3028180"/>
              <a:ext cx="2412421"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Sosio</a:t>
              </a:r>
              <a:r>
                <a:rPr lang="en-US" sz="2800" b="0" i="0" u="none" strike="noStrike" cap="none" dirty="0">
                  <a:solidFill>
                    <a:schemeClr val="lt1"/>
                  </a:solidFill>
                  <a:latin typeface="Calibri"/>
                  <a:ea typeface="Calibri"/>
                  <a:cs typeface="Calibri"/>
                  <a:sym typeface="Calibri"/>
                </a:rPr>
                <a:t>-</a:t>
              </a: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ekonominen</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tausta</a:t>
              </a:r>
              <a:endParaRPr sz="2800" b="0" i="0" u="none" strike="noStrike" cap="none" dirty="0">
                <a:solidFill>
                  <a:schemeClr val="lt1"/>
                </a:solidFill>
                <a:latin typeface="Calibri"/>
                <a:ea typeface="Calibri"/>
                <a:cs typeface="Calibri"/>
                <a:sym typeface="Calibri"/>
              </a:endParaRPr>
            </a:p>
          </p:txBody>
        </p:sp>
        <p:sp>
          <p:nvSpPr>
            <p:cNvPr id="285" name="Google Shape;285;p9"/>
            <p:cNvSpPr/>
            <p:nvPr/>
          </p:nvSpPr>
          <p:spPr>
            <a:xfrm>
              <a:off x="0" y="8088"/>
              <a:ext cx="2320417" cy="2233670"/>
            </a:xfrm>
            <a:prstGeom prst="ellipse">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0" y="734057"/>
              <a:ext cx="2041498" cy="845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txBox="1"/>
            <p:nvPr/>
          </p:nvSpPr>
          <p:spPr>
            <a:xfrm>
              <a:off x="0" y="734057"/>
              <a:ext cx="2041498" cy="8457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dirty="0" err="1">
                  <a:solidFill>
                    <a:schemeClr val="lt1"/>
                  </a:solidFill>
                  <a:latin typeface="Calibri"/>
                  <a:ea typeface="Calibri"/>
                  <a:cs typeface="Calibri"/>
                  <a:sym typeface="Calibri"/>
                </a:rPr>
                <a:t>Uskonto</a:t>
              </a:r>
              <a:r>
                <a:rPr lang="en-US" sz="2800" b="0" i="0" u="none" strike="noStrike" cap="none" dirty="0">
                  <a:solidFill>
                    <a:schemeClr val="lt1"/>
                  </a:solidFill>
                  <a:latin typeface="Calibri"/>
                  <a:ea typeface="Calibri"/>
                  <a:cs typeface="Calibri"/>
                  <a:sym typeface="Calibri"/>
                </a:rPr>
                <a:t> &amp; </a:t>
              </a:r>
              <a:r>
                <a:rPr lang="en-US" sz="2800" dirty="0" err="1">
                  <a:solidFill>
                    <a:schemeClr val="lt1"/>
                  </a:solidFill>
                  <a:latin typeface="Calibri"/>
                  <a:ea typeface="Calibri"/>
                  <a:cs typeface="Calibri"/>
                  <a:sym typeface="Calibri"/>
                </a:rPr>
                <a:t>uskomukset</a:t>
              </a:r>
              <a:endParaRPr sz="2800" b="0" i="0" u="none" strike="noStrike" cap="none" dirty="0">
                <a:solidFill>
                  <a:schemeClr val="lt1"/>
                </a:solidFill>
                <a:latin typeface="Calibri"/>
                <a:ea typeface="Calibri"/>
                <a:cs typeface="Calibri"/>
                <a:sym typeface="Calibri"/>
              </a:endParaRPr>
            </a:p>
          </p:txBody>
        </p:sp>
      </p:grpSp>
      <p:sp>
        <p:nvSpPr>
          <p:cNvPr id="288" name="Google Shape;288;p9"/>
          <p:cNvSpPr txBox="1"/>
          <p:nvPr/>
        </p:nvSpPr>
        <p:spPr>
          <a:xfrm>
            <a:off x="1150375" y="4552336"/>
            <a:ext cx="194539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dirty="0" err="1">
                <a:solidFill>
                  <a:schemeClr val="lt1"/>
                </a:solidFill>
                <a:latin typeface="Calibri"/>
                <a:ea typeface="Calibri"/>
                <a:cs typeface="Calibri"/>
                <a:sym typeface="Calibri"/>
              </a:rPr>
              <a:t>Osaaminen</a:t>
            </a:r>
            <a:r>
              <a:rPr lang="en-US" sz="2800" dirty="0">
                <a:solidFill>
                  <a:schemeClr val="lt1"/>
                </a:solidFill>
                <a:latin typeface="Calibri"/>
                <a:ea typeface="Calibri"/>
                <a:cs typeface="Calibri"/>
                <a:sym typeface="Calibri"/>
              </a:rPr>
              <a:t> </a:t>
            </a:r>
            <a:r>
              <a:rPr lang="en-US" sz="2800" b="0" i="0" u="none" strike="noStrike" cap="none" dirty="0">
                <a:solidFill>
                  <a:schemeClr val="lt1"/>
                </a:solidFill>
                <a:latin typeface="Calibri"/>
                <a:ea typeface="Calibri"/>
                <a:cs typeface="Calibri"/>
                <a:sym typeface="Calibri"/>
              </a:rPr>
              <a:t> &amp; </a:t>
            </a:r>
            <a:r>
              <a:rPr lang="en-US" sz="2800" b="0" i="0" u="none" strike="noStrike" cap="none" dirty="0" err="1">
                <a:solidFill>
                  <a:schemeClr val="lt1"/>
                </a:solidFill>
                <a:latin typeface="Calibri"/>
                <a:ea typeface="Calibri"/>
                <a:cs typeface="Calibri"/>
                <a:sym typeface="Calibri"/>
              </a:rPr>
              <a:t>työkyvyn</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rajoitteet</a:t>
            </a:r>
            <a:endParaRPr sz="2800" b="0" i="0" u="none" strike="noStrike" cap="none"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1552</Words>
  <Application>Microsoft Office PowerPoint</Application>
  <PresentationFormat>Widescreen</PresentationFormat>
  <Paragraphs>139</Paragraphs>
  <Slides>26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Wingdings</vt:lpstr>
      <vt:lpstr>Noto Sans Symbols</vt:lpstr>
      <vt:lpstr>Arial Unicode MS</vt:lpstr>
      <vt:lpstr>Calibri</vt:lpstr>
      <vt:lpstr>Montserrat Light</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Matti Lappalainen</cp:lastModifiedBy>
  <cp:revision>47</cp:revision>
  <dcterms:created xsi:type="dcterms:W3CDTF">2022-08-04T07:13:02Z</dcterms:created>
  <dcterms:modified xsi:type="dcterms:W3CDTF">2023-08-15T06:01:05Z</dcterms:modified>
</cp:coreProperties>
</file>