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57" r:id="rId3"/>
    <p:sldId id="341" r:id="rId4"/>
    <p:sldId id="302" r:id="rId5"/>
    <p:sldId id="342" r:id="rId6"/>
    <p:sldId id="312" r:id="rId7"/>
    <p:sldId id="340" r:id="rId8"/>
    <p:sldId id="276" r:id="rId9"/>
    <p:sldId id="278" r:id="rId10"/>
    <p:sldId id="260" r:id="rId11"/>
    <p:sldId id="319" r:id="rId12"/>
    <p:sldId id="316" r:id="rId13"/>
    <p:sldId id="317" r:id="rId14"/>
    <p:sldId id="321" r:id="rId15"/>
    <p:sldId id="344" r:id="rId16"/>
    <p:sldId id="345" r:id="rId17"/>
    <p:sldId id="346" r:id="rId18"/>
    <p:sldId id="347" r:id="rId19"/>
    <p:sldId id="348" r:id="rId20"/>
    <p:sldId id="349" r:id="rId21"/>
    <p:sldId id="350" r:id="rId22"/>
    <p:sldId id="351" r:id="rId23"/>
    <p:sldId id="353" r:id="rId24"/>
    <p:sldId id="354" r:id="rId25"/>
    <p:sldId id="355" r:id="rId26"/>
    <p:sldId id="356" r:id="rId27"/>
    <p:sldId id="357" r:id="rId28"/>
    <p:sldId id="279" r:id="rId29"/>
    <p:sldId id="325" r:id="rId30"/>
    <p:sldId id="326" r:id="rId31"/>
    <p:sldId id="327" r:id="rId32"/>
    <p:sldId id="328" r:id="rId33"/>
    <p:sldId id="329" r:id="rId34"/>
    <p:sldId id="264" r:id="rId35"/>
    <p:sldId id="299" r:id="rId36"/>
    <p:sldId id="304" r:id="rId37"/>
    <p:sldId id="292" r:id="rId38"/>
    <p:sldId id="330" r:id="rId39"/>
    <p:sldId id="331" r:id="rId40"/>
    <p:sldId id="332" r:id="rId41"/>
    <p:sldId id="333" r:id="rId42"/>
    <p:sldId id="335" r:id="rId43"/>
    <p:sldId id="339" r:id="rId44"/>
    <p:sldId id="270" r:id="rId45"/>
  </p:sldIdLst>
  <p:sldSz cx="12192000" cy="6858000"/>
  <p:notesSz cx="6858000" cy="9144000"/>
  <p:defaultText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me Royo" initials="CR" lastIdx="3" clrIdx="0">
    <p:extLst>
      <p:ext uri="{19B8F6BF-5375-455C-9EA6-DF929625EA0E}">
        <p15:presenceInfo xmlns:p15="http://schemas.microsoft.com/office/powerpoint/2012/main" userId="S::carme.royo@eucen.eu::1cb02478-f809-4b68-ae0d-74f17611891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4199"/>
    <a:srgbClr val="595959"/>
    <a:srgbClr val="14B4CB"/>
    <a:srgbClr val="E6E6E6"/>
    <a:srgbClr val="ECECEC"/>
    <a:srgbClr val="40B8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51" autoAdjust="0"/>
    <p:restoredTop sz="94694" autoAdjust="0"/>
  </p:normalViewPr>
  <p:slideViewPr>
    <p:cSldViewPr snapToGrid="0" showGuides="1">
      <p:cViewPr varScale="1">
        <p:scale>
          <a:sx n="76" d="100"/>
          <a:sy n="76" d="100"/>
        </p:scale>
        <p:origin x="432" y="6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5F9E1-D4CF-4A7D-9A85-38CADC8DEF65}" type="datetimeFigureOut">
              <a:rPr lang="en-GB" smtClean="0"/>
              <a:t>15/08/2023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8DE70-751A-4508-BFD4-59709F0F83EE}" type="slidenum">
              <a:rPr lang="en-GB" smtClean="0"/>
              <a:t>‹#›</a:t>
            </a:fld>
            <a:endParaRPr lang="en-GB"/>
          </a:p>
        </p:txBody>
      </p:sp>
    </p:spTree>
    <p:extLst>
      <p:ext uri="{BB962C8B-B14F-4D97-AF65-F5344CB8AC3E}">
        <p14:creationId xmlns:p14="http://schemas.microsoft.com/office/powerpoint/2010/main" val="1935232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85FE04-BFF6-B6EC-3C62-4073CF99C8E5}"/>
              </a:ext>
            </a:extLst>
          </p:cNvPr>
          <p:cNvSpPr/>
          <p:nvPr userDrawn="1"/>
        </p:nvSpPr>
        <p:spPr>
          <a:xfrm>
            <a:off x="0" y="0"/>
            <a:ext cx="12192000" cy="6858001"/>
          </a:xfrm>
          <a:prstGeom prst="rect">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31F697-B9FA-0F6E-7173-426C9D38A33A}"/>
              </a:ext>
            </a:extLst>
          </p:cNvPr>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BALANCE</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4" name="Rectangle 3">
            <a:extLst>
              <a:ext uri="{FF2B5EF4-FFF2-40B4-BE49-F238E27FC236}">
                <a16:creationId xmlns:a16="http://schemas.microsoft.com/office/drawing/2014/main" id="{38C9A1A1-7030-A957-EC8F-F9D5CA33C1FF}"/>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5" name="Rectangle 4">
            <a:extLst>
              <a:ext uri="{FF2B5EF4-FFF2-40B4-BE49-F238E27FC236}">
                <a16:creationId xmlns:a16="http://schemas.microsoft.com/office/drawing/2014/main" id="{13822BE3-D499-A5B4-86A5-31AEBB7CCC42}"/>
              </a:ext>
            </a:extLst>
          </p:cNvPr>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BALANCE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36" name="Straight Connector 35">
            <a:extLst>
              <a:ext uri="{FF2B5EF4-FFF2-40B4-BE49-F238E27FC236}">
                <a16:creationId xmlns:a16="http://schemas.microsoft.com/office/drawing/2014/main" id="{A39FF33A-8CAB-9CD4-A1CF-796BBF83AC54}"/>
              </a:ext>
            </a:extLst>
          </p:cNvPr>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78560F-0E17-490F-EB60-F7DDEB518658}"/>
              </a:ext>
            </a:extLst>
          </p:cNvPr>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FE88495F-4B7F-7326-98F4-F8EA9AF73A8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45" name="Straight Connector 44">
            <a:extLst>
              <a:ext uri="{FF2B5EF4-FFF2-40B4-BE49-F238E27FC236}">
                <a16:creationId xmlns:a16="http://schemas.microsoft.com/office/drawing/2014/main" id="{89B5FE18-0409-FD9D-D822-36AEF5B999E6}"/>
              </a:ext>
            </a:extLst>
          </p:cNvPr>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30864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7587C5-0B66-A077-9524-C6FBC184CA8E}"/>
              </a:ext>
            </a:extLst>
          </p:cNvPr>
          <p:cNvSpPr/>
          <p:nvPr userDrawn="1"/>
        </p:nvSpPr>
        <p:spPr>
          <a:xfrm>
            <a:off x="4454" y="3627004"/>
            <a:ext cx="12191999" cy="3230996"/>
          </a:xfrm>
          <a:prstGeom prst="rect">
            <a:avLst/>
          </a:pr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2E9E031-6506-03C9-1D6F-46426A4E9B20}"/>
              </a:ext>
            </a:extLst>
          </p:cNvPr>
          <p:cNvSpPr/>
          <p:nvPr userDrawn="1"/>
        </p:nvSpPr>
        <p:spPr>
          <a:xfrm rot="10800000">
            <a:off x="10471272" y="3884474"/>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51FD4D-808B-3397-4B26-446714A2489B}"/>
              </a:ext>
            </a:extLst>
          </p:cNvPr>
          <p:cNvSpPr/>
          <p:nvPr userDrawn="1"/>
        </p:nvSpPr>
        <p:spPr>
          <a:xfrm>
            <a:off x="634224" y="5415270"/>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D9695B56-F751-A0D8-B221-FF7530D2598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661F60B8-D13B-412C-47F1-0CD17CAF0CEF}"/>
              </a:ext>
            </a:extLst>
          </p:cNvPr>
          <p:cNvSpPr txBox="1">
            <a:spLocks/>
          </p:cNvSpPr>
          <p:nvPr userDrawn="1"/>
        </p:nvSpPr>
        <p:spPr>
          <a:xfrm>
            <a:off x="11548753" y="6368426"/>
            <a:ext cx="410610" cy="465822"/>
          </a:xfrm>
          <a:prstGeom prst="rect">
            <a:avLst/>
          </a:prstGeom>
        </p:spPr>
        <p:txBody>
          <a:bodyPr vert="horz" lIns="91440" tIns="45720" rIns="91440" bIns="45720" rtlCol="0" anchor="ctr"/>
          <a:lstStyle>
            <a:defPPr>
              <a:defRPr lang="en-LB"/>
            </a:defPPr>
            <a:lvl1pPr marL="0" algn="r" defTabSz="914400" rtl="0" eaLnBrk="1" latinLnBrk="0" hangingPunct="1">
              <a:defRPr sz="9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sp>
        <p:nvSpPr>
          <p:cNvPr id="2" name="Text Placeholder 17">
            <a:extLst>
              <a:ext uri="{FF2B5EF4-FFF2-40B4-BE49-F238E27FC236}">
                <a16:creationId xmlns:a16="http://schemas.microsoft.com/office/drawing/2014/main" id="{A0B9F833-14EF-CD34-0961-AE432B87D8FD}"/>
              </a:ext>
            </a:extLst>
          </p:cNvPr>
          <p:cNvSpPr>
            <a:spLocks noGrp="1"/>
          </p:cNvSpPr>
          <p:nvPr>
            <p:ph type="body" sz="quarter" idx="18" hasCustomPrompt="1"/>
          </p:nvPr>
        </p:nvSpPr>
        <p:spPr>
          <a:xfrm>
            <a:off x="734714" y="1442730"/>
            <a:ext cx="10834986" cy="1894908"/>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3736009-EB2E-4EC5-A69A-C241BEFD50D3}"/>
              </a:ext>
            </a:extLst>
          </p:cNvPr>
          <p:cNvSpPr>
            <a:spLocks noGrp="1"/>
          </p:cNvSpPr>
          <p:nvPr>
            <p:ph type="body" sz="quarter" idx="19"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9D1D0975-2336-61FB-8EED-DEE35A41CA04}"/>
              </a:ext>
            </a:extLst>
          </p:cNvPr>
          <p:cNvSpPr>
            <a:spLocks noGrp="1"/>
          </p:cNvSpPr>
          <p:nvPr>
            <p:ph type="body" sz="quarter" idx="16" hasCustomPrompt="1"/>
          </p:nvPr>
        </p:nvSpPr>
        <p:spPr>
          <a:xfrm>
            <a:off x="487896" y="4132101"/>
            <a:ext cx="11013542" cy="1350107"/>
          </a:xfrm>
        </p:spPr>
        <p:txBody>
          <a:bodyPr anchor="ctr">
            <a:normAutofit/>
          </a:bodyPr>
          <a:lstStyle>
            <a:lvl1pPr marL="0" indent="0" algn="ctr">
              <a:buNone/>
              <a:defRPr sz="300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408754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Prupl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851567"/>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12483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Blu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2506760"/>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072617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ote Slide - Purpl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3">
            <a:extLst>
              <a:ext uri="{FF2B5EF4-FFF2-40B4-BE49-F238E27FC236}">
                <a16:creationId xmlns:a16="http://schemas.microsoft.com/office/drawing/2014/main" id="{83F29440-5949-7B42-BAEF-86044EDB0709}"/>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Text Box 5">
            <a:extLst>
              <a:ext uri="{FF2B5EF4-FFF2-40B4-BE49-F238E27FC236}">
                <a16:creationId xmlns:a16="http://schemas.microsoft.com/office/drawing/2014/main" id="{402693F4-3273-94E0-F15E-3B0BE7AFC952}"/>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5511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Quote Slide - Blu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1A625EDB-94DC-1040-A929-3551AE90260C}"/>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Box 5">
            <a:extLst>
              <a:ext uri="{FF2B5EF4-FFF2-40B4-BE49-F238E27FC236}">
                <a16:creationId xmlns:a16="http://schemas.microsoft.com/office/drawing/2014/main" id="{68B99D86-6520-AE4C-30A7-C03085861ACB}"/>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743758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DE86A4FB-29E1-490B-F52E-112DE0B4ABA6}"/>
              </a:ext>
            </a:extLst>
          </p:cNvPr>
          <p:cNvSpPr/>
          <p:nvPr userDrawn="1"/>
        </p:nvSpPr>
        <p:spPr>
          <a:xfrm>
            <a:off x="4007560" y="3657853"/>
            <a:ext cx="2507741" cy="2507741"/>
          </a:xfrm>
          <a:prstGeom prst="ellipse">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Picture Placeholder 14">
            <a:extLst>
              <a:ext uri="{FF2B5EF4-FFF2-40B4-BE49-F238E27FC236}">
                <a16:creationId xmlns:a16="http://schemas.microsoft.com/office/drawing/2014/main" id="{99411512-8901-6E6C-C91F-D6D7D3094DE4}"/>
              </a:ext>
            </a:extLst>
          </p:cNvPr>
          <p:cNvSpPr>
            <a:spLocks noGrp="1"/>
          </p:cNvSpPr>
          <p:nvPr>
            <p:ph type="pic" sz="quarter" idx="33"/>
          </p:nvPr>
        </p:nvSpPr>
        <p:spPr>
          <a:xfrm>
            <a:off x="16472" y="377764"/>
            <a:ext cx="5222656" cy="5952556"/>
          </a:xfrm>
          <a:custGeom>
            <a:avLst/>
            <a:gdLst>
              <a:gd name="connsiteX0" fmla="*/ 2246378 w 5222656"/>
              <a:gd name="connsiteY0" fmla="*/ 0 h 5952556"/>
              <a:gd name="connsiteX1" fmla="*/ 5222656 w 5222656"/>
              <a:gd name="connsiteY1" fmla="*/ 2976278 h 5952556"/>
              <a:gd name="connsiteX2" fmla="*/ 5207290 w 5222656"/>
              <a:gd name="connsiteY2" fmla="*/ 3280585 h 5952556"/>
              <a:gd name="connsiteX3" fmla="*/ 5207074 w 5222656"/>
              <a:gd name="connsiteY3" fmla="*/ 3282001 h 5952556"/>
              <a:gd name="connsiteX4" fmla="*/ 5116757 w 5222656"/>
              <a:gd name="connsiteY4" fmla="*/ 3286562 h 5952556"/>
              <a:gd name="connsiteX5" fmla="*/ 3991087 w 5222656"/>
              <a:gd name="connsiteY5" fmla="*/ 4533959 h 5952556"/>
              <a:gd name="connsiteX6" fmla="*/ 4142422 w 5222656"/>
              <a:gd name="connsiteY6" fmla="*/ 5131628 h 5952556"/>
              <a:gd name="connsiteX7" fmla="*/ 4196708 w 5222656"/>
              <a:gd name="connsiteY7" fmla="*/ 5220986 h 5952556"/>
              <a:gd name="connsiteX8" fmla="*/ 4139567 w 5222656"/>
              <a:gd name="connsiteY8" fmla="*/ 5272919 h 5952556"/>
              <a:gd name="connsiteX9" fmla="*/ 2246378 w 5222656"/>
              <a:gd name="connsiteY9" fmla="*/ 5952556 h 5952556"/>
              <a:gd name="connsiteX10" fmla="*/ 141832 w 5222656"/>
              <a:gd name="connsiteY10" fmla="*/ 5080825 h 5952556"/>
              <a:gd name="connsiteX11" fmla="*/ 0 w 5222656"/>
              <a:gd name="connsiteY11" fmla="*/ 4924770 h 5952556"/>
              <a:gd name="connsiteX12" fmla="*/ 0 w 5222656"/>
              <a:gd name="connsiteY12" fmla="*/ 1027786 h 5952556"/>
              <a:gd name="connsiteX13" fmla="*/ 141832 w 5222656"/>
              <a:gd name="connsiteY13" fmla="*/ 871732 h 5952556"/>
              <a:gd name="connsiteX14" fmla="*/ 2246378 w 5222656"/>
              <a:gd name="connsiteY14"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22656" h="5952556">
                <a:moveTo>
                  <a:pt x="2246378" y="0"/>
                </a:moveTo>
                <a:cubicBezTo>
                  <a:pt x="3890131" y="0"/>
                  <a:pt x="5222656" y="1332525"/>
                  <a:pt x="5222656" y="2976278"/>
                </a:cubicBezTo>
                <a:cubicBezTo>
                  <a:pt x="5222656" y="3079012"/>
                  <a:pt x="5217451" y="3180531"/>
                  <a:pt x="5207290" y="3280585"/>
                </a:cubicBezTo>
                <a:lnTo>
                  <a:pt x="5207074" y="3282001"/>
                </a:lnTo>
                <a:lnTo>
                  <a:pt x="5116757" y="3286562"/>
                </a:lnTo>
                <a:cubicBezTo>
                  <a:pt x="4484485" y="3350772"/>
                  <a:pt x="3991087" y="3884746"/>
                  <a:pt x="3991087" y="4533959"/>
                </a:cubicBezTo>
                <a:cubicBezTo>
                  <a:pt x="3991087" y="4750364"/>
                  <a:pt x="4045909" y="4953964"/>
                  <a:pt x="4142422" y="5131628"/>
                </a:cubicBezTo>
                <a:lnTo>
                  <a:pt x="4196708" y="5220986"/>
                </a:lnTo>
                <a:lnTo>
                  <a:pt x="4139567" y="5272919"/>
                </a:lnTo>
                <a:cubicBezTo>
                  <a:pt x="3625091" y="5697503"/>
                  <a:pt x="2965520"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
        <p:nvSpPr>
          <p:cNvPr id="11" name="Text Placeholder 32">
            <a:extLst>
              <a:ext uri="{FF2B5EF4-FFF2-40B4-BE49-F238E27FC236}">
                <a16:creationId xmlns:a16="http://schemas.microsoft.com/office/drawing/2014/main" id="{47D1D7D5-31CC-5B35-1A7E-E1BC6F336665}"/>
              </a:ext>
            </a:extLst>
          </p:cNvPr>
          <p:cNvSpPr>
            <a:spLocks noGrp="1"/>
          </p:cNvSpPr>
          <p:nvPr>
            <p:ph type="body" sz="quarter" idx="34" hasCustomPrompt="1"/>
          </p:nvPr>
        </p:nvSpPr>
        <p:spPr>
          <a:xfrm>
            <a:off x="4007559" y="4646645"/>
            <a:ext cx="2507741" cy="1026368"/>
          </a:xfrm>
        </p:spPr>
        <p:txBody>
          <a:bodyPr>
            <a:noAutofit/>
          </a:bodyPr>
          <a:lstStyle>
            <a:lvl1pPr marL="0" indent="0" algn="ctr">
              <a:lnSpc>
                <a:spcPts val="244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a:t>
            </a:r>
          </a:p>
          <a:p>
            <a:pPr lvl="0"/>
            <a:r>
              <a:rPr lang="en-GB" dirty="0"/>
              <a:t>Heading</a:t>
            </a:r>
            <a:endParaRPr lang="en-US" dirty="0"/>
          </a:p>
        </p:txBody>
      </p:sp>
      <p:sp>
        <p:nvSpPr>
          <p:cNvPr id="2" name="Text Placeholder 17">
            <a:extLst>
              <a:ext uri="{FF2B5EF4-FFF2-40B4-BE49-F238E27FC236}">
                <a16:creationId xmlns:a16="http://schemas.microsoft.com/office/drawing/2014/main" id="{176ABB01-6B13-85DB-6659-283DA3D75CE1}"/>
              </a:ext>
            </a:extLst>
          </p:cNvPr>
          <p:cNvSpPr>
            <a:spLocks noGrp="1"/>
          </p:cNvSpPr>
          <p:nvPr>
            <p:ph type="body" sz="quarter" idx="18" hasCustomPrompt="1"/>
          </p:nvPr>
        </p:nvSpPr>
        <p:spPr>
          <a:xfrm>
            <a:off x="6650836" y="1894114"/>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67A4C1C3-9082-6380-547B-29511FA0DC47}"/>
              </a:ext>
            </a:extLst>
          </p:cNvPr>
          <p:cNvSpPr>
            <a:spLocks noGrp="1"/>
          </p:cNvSpPr>
          <p:nvPr>
            <p:ph type="body" sz="quarter" idx="16" hasCustomPrompt="1"/>
          </p:nvPr>
        </p:nvSpPr>
        <p:spPr>
          <a:xfrm>
            <a:off x="6629890" y="731711"/>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49505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Photo Slide 03">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BAA76F5B-60FD-A8BF-E3D9-D8BBFFC6140C}"/>
              </a:ext>
            </a:extLst>
          </p:cNvPr>
          <p:cNvSpPr/>
          <p:nvPr userDrawn="1"/>
        </p:nvSpPr>
        <p:spPr>
          <a:xfrm>
            <a:off x="5653577" y="1610350"/>
            <a:ext cx="3728212" cy="3728212"/>
          </a:xfrm>
          <a:prstGeom prst="ellipse">
            <a:avLst/>
          </a:prstGeom>
          <a:gradFill>
            <a:gsLst>
              <a:gs pos="4000">
                <a:srgbClr val="8A4199"/>
              </a:gs>
              <a:gs pos="34000">
                <a:srgbClr val="8A4199"/>
              </a:gs>
              <a:gs pos="80000">
                <a:srgbClr val="754483"/>
              </a:gs>
            </a:gsLst>
            <a:path path="circle">
              <a:fillToRect l="50000" t="50000" r="50000" b="50000"/>
            </a:path>
          </a:gradFill>
          <a:ln>
            <a:noFill/>
          </a:ln>
          <a:effectLst>
            <a:innerShdw blurRad="480429" dist="127865" dir="978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59A28266-57DC-9653-A55F-21D1EE419AF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2" name="Freeform 11">
            <a:extLst>
              <a:ext uri="{FF2B5EF4-FFF2-40B4-BE49-F238E27FC236}">
                <a16:creationId xmlns:a16="http://schemas.microsoft.com/office/drawing/2014/main" id="{DCE36409-5E99-28C4-A6FB-1957CD519D18}"/>
              </a:ext>
            </a:extLst>
          </p:cNvPr>
          <p:cNvSpPr/>
          <p:nvPr userDrawn="1"/>
        </p:nvSpPr>
        <p:spPr>
          <a:xfrm>
            <a:off x="6833119" y="1082409"/>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Picture Placeholder 22">
            <a:extLst>
              <a:ext uri="{FF2B5EF4-FFF2-40B4-BE49-F238E27FC236}">
                <a16:creationId xmlns:a16="http://schemas.microsoft.com/office/drawing/2014/main" id="{14101369-0684-787F-8D77-2682B6045B2E}"/>
              </a:ext>
            </a:extLst>
          </p:cNvPr>
          <p:cNvSpPr>
            <a:spLocks noGrp="1"/>
          </p:cNvSpPr>
          <p:nvPr>
            <p:ph type="pic" sz="quarter" idx="53"/>
          </p:nvPr>
        </p:nvSpPr>
        <p:spPr>
          <a:xfrm>
            <a:off x="8937352" y="857250"/>
            <a:ext cx="3254648" cy="5143500"/>
          </a:xfrm>
          <a:custGeom>
            <a:avLst/>
            <a:gdLst>
              <a:gd name="connsiteX0" fmla="*/ 2292623 w 3254648"/>
              <a:gd name="connsiteY0" fmla="*/ 0 h 5143500"/>
              <a:gd name="connsiteX1" fmla="*/ 3057383 w 3254648"/>
              <a:gd name="connsiteY1" fmla="*/ 115621 h 5143500"/>
              <a:gd name="connsiteX2" fmla="*/ 3254648 w 3254648"/>
              <a:gd name="connsiteY2" fmla="*/ 187821 h 5143500"/>
              <a:gd name="connsiteX3" fmla="*/ 3254648 w 3254648"/>
              <a:gd name="connsiteY3" fmla="*/ 4955679 h 5143500"/>
              <a:gd name="connsiteX4" fmla="*/ 3057383 w 3254648"/>
              <a:gd name="connsiteY4" fmla="*/ 5027879 h 5143500"/>
              <a:gd name="connsiteX5" fmla="*/ 2292623 w 3254648"/>
              <a:gd name="connsiteY5" fmla="*/ 5143500 h 5143500"/>
              <a:gd name="connsiteX6" fmla="*/ 31270 w 3254648"/>
              <a:gd name="connsiteY6" fmla="*/ 3797599 h 5143500"/>
              <a:gd name="connsiteX7" fmla="*/ 27939 w 3254648"/>
              <a:gd name="connsiteY7" fmla="*/ 3790685 h 5143500"/>
              <a:gd name="connsiteX8" fmla="*/ 126078 w 3254648"/>
              <a:gd name="connsiteY8" fmla="*/ 3659445 h 5143500"/>
              <a:gd name="connsiteX9" fmla="*/ 444438 w 3254648"/>
              <a:gd name="connsiteY9" fmla="*/ 2617206 h 5143500"/>
              <a:gd name="connsiteX10" fmla="*/ 18767 w 3254648"/>
              <a:gd name="connsiteY10" fmla="*/ 1431462 h 5143500"/>
              <a:gd name="connsiteX11" fmla="*/ 0 w 3254648"/>
              <a:gd name="connsiteY11" fmla="*/ 1410813 h 5143500"/>
              <a:gd name="connsiteX12" fmla="*/ 31270 w 3254648"/>
              <a:gd name="connsiteY12" fmla="*/ 1345902 h 5143500"/>
              <a:gd name="connsiteX13" fmla="*/ 2292623 w 3254648"/>
              <a:gd name="connsiteY13"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54648" h="5143500">
                <a:moveTo>
                  <a:pt x="2292623" y="0"/>
                </a:moveTo>
                <a:cubicBezTo>
                  <a:pt x="2558936" y="0"/>
                  <a:pt x="2815795" y="40479"/>
                  <a:pt x="3057383" y="115621"/>
                </a:cubicBezTo>
                <a:lnTo>
                  <a:pt x="3254648" y="187821"/>
                </a:lnTo>
                <a:lnTo>
                  <a:pt x="3254648" y="4955679"/>
                </a:lnTo>
                <a:lnTo>
                  <a:pt x="3057383" y="5027879"/>
                </a:lnTo>
                <a:cubicBezTo>
                  <a:pt x="2815795" y="5103021"/>
                  <a:pt x="2558936" y="5143500"/>
                  <a:pt x="2292623" y="5143500"/>
                </a:cubicBezTo>
                <a:cubicBezTo>
                  <a:pt x="1316141" y="5143500"/>
                  <a:pt x="466768" y="4599278"/>
                  <a:pt x="31270" y="3797599"/>
                </a:cubicBezTo>
                <a:lnTo>
                  <a:pt x="27939" y="3790685"/>
                </a:lnTo>
                <a:lnTo>
                  <a:pt x="126078" y="3659445"/>
                </a:lnTo>
                <a:cubicBezTo>
                  <a:pt x="327074" y="3361932"/>
                  <a:pt x="444438" y="3003275"/>
                  <a:pt x="444438" y="2617206"/>
                </a:cubicBezTo>
                <a:cubicBezTo>
                  <a:pt x="444438" y="2166792"/>
                  <a:pt x="284693" y="1753689"/>
                  <a:pt x="18767" y="1431462"/>
                </a:cubicBezTo>
                <a:lnTo>
                  <a:pt x="0" y="1410813"/>
                </a:lnTo>
                <a:lnTo>
                  <a:pt x="31270" y="1345902"/>
                </a:lnTo>
                <a:cubicBezTo>
                  <a:pt x="466768" y="544222"/>
                  <a:pt x="1316141" y="0"/>
                  <a:pt x="2292623" y="0"/>
                </a:cubicBezTo>
                <a:close/>
              </a:path>
            </a:pathLst>
          </a:custGeom>
        </p:spPr>
        <p:txBody>
          <a:bodyPr wrap="square">
            <a:noAutofit/>
          </a:bodyPr>
          <a:lstStyle/>
          <a:p>
            <a:endParaRPr lang="en-GB"/>
          </a:p>
        </p:txBody>
      </p:sp>
      <p:sp>
        <p:nvSpPr>
          <p:cNvPr id="2" name="Text Placeholder 17">
            <a:extLst>
              <a:ext uri="{FF2B5EF4-FFF2-40B4-BE49-F238E27FC236}">
                <a16:creationId xmlns:a16="http://schemas.microsoft.com/office/drawing/2014/main" id="{7EBB6C66-E14A-2A9A-13AB-A49C063DA269}"/>
              </a:ext>
            </a:extLst>
          </p:cNvPr>
          <p:cNvSpPr>
            <a:spLocks noGrp="1"/>
          </p:cNvSpPr>
          <p:nvPr>
            <p:ph type="body" sz="quarter" idx="18" hasCustomPrompt="1"/>
          </p:nvPr>
        </p:nvSpPr>
        <p:spPr>
          <a:xfrm>
            <a:off x="734714" y="1583871"/>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856A43F0-13F0-F08B-7C78-F2BF218655C4}"/>
              </a:ext>
            </a:extLst>
          </p:cNvPr>
          <p:cNvSpPr>
            <a:spLocks noGrp="1"/>
          </p:cNvSpPr>
          <p:nvPr>
            <p:ph type="body" sz="quarter" idx="16" hasCustomPrompt="1"/>
          </p:nvPr>
        </p:nvSpPr>
        <p:spPr>
          <a:xfrm>
            <a:off x="713768" y="421468"/>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335D228-A939-0033-F68A-1BACF6376DC8}"/>
              </a:ext>
            </a:extLst>
          </p:cNvPr>
          <p:cNvSpPr>
            <a:spLocks noGrp="1"/>
          </p:cNvSpPr>
          <p:nvPr>
            <p:ph type="body" sz="quarter" idx="13" hasCustomPrompt="1"/>
          </p:nvPr>
        </p:nvSpPr>
        <p:spPr>
          <a:xfrm>
            <a:off x="5653577" y="1727503"/>
            <a:ext cx="3728212" cy="3611060"/>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3290955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630" y="1762164"/>
            <a:ext cx="53833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495859"/>
            <a:ext cx="5383817" cy="1093364"/>
          </a:xfrm>
        </p:spPr>
        <p:txBody>
          <a:bodyPr>
            <a:normAutofit/>
          </a:bodyPr>
          <a:lstStyle>
            <a:lvl1pPr marL="0" indent="0" algn="l">
              <a:buNone/>
              <a:defRPr sz="3600" b="1" i="0">
                <a:solidFill>
                  <a:srgbClr val="8A4199"/>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166099"/>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339039"/>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cxnSp>
        <p:nvCxnSpPr>
          <p:cNvPr id="2" name="Straight Connector 1">
            <a:extLst>
              <a:ext uri="{FF2B5EF4-FFF2-40B4-BE49-F238E27FC236}">
                <a16:creationId xmlns:a16="http://schemas.microsoft.com/office/drawing/2014/main" id="{2D1728B9-A95B-A8AC-9F16-A0BF5267CCE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170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807" y="280050"/>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00948" y="1208396"/>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EDE7CB19-C67B-87F6-9BA8-CEC7E480B17A}"/>
              </a:ext>
            </a:extLst>
          </p:cNvPr>
          <p:cNvSpPr>
            <a:spLocks noGrp="1"/>
          </p:cNvSpPr>
          <p:nvPr>
            <p:ph type="body" sz="quarter" idx="18" hasCustomPrompt="1"/>
          </p:nvPr>
        </p:nvSpPr>
        <p:spPr>
          <a:xfrm>
            <a:off x="712630" y="1762164"/>
            <a:ext cx="73121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47A62FF-E417-42B9-8BE7-2880B9646E20}"/>
              </a:ext>
            </a:extLst>
          </p:cNvPr>
          <p:cNvSpPr>
            <a:spLocks noGrp="1"/>
          </p:cNvSpPr>
          <p:nvPr>
            <p:ph type="body" sz="quarter" idx="16" hasCustomPrompt="1"/>
          </p:nvPr>
        </p:nvSpPr>
        <p:spPr>
          <a:xfrm>
            <a:off x="712183" y="495859"/>
            <a:ext cx="7312777" cy="1093364"/>
          </a:xfrm>
        </p:spPr>
        <p:txBody>
          <a:bodyPr>
            <a:normAutofit/>
          </a:bodyPr>
          <a:lstStyle>
            <a:lvl1pPr marL="0" indent="0" algn="l">
              <a:buNone/>
              <a:defRPr sz="3600" b="1" i="0">
                <a:solidFill>
                  <a:srgbClr val="8A4199"/>
                </a:solidFill>
                <a:latin typeface="+mn-lt"/>
              </a:defRPr>
            </a:lvl1pPr>
          </a:lstStyle>
          <a:p>
            <a:pPr lvl="0"/>
            <a:r>
              <a:rPr lang="en-US" dirty="0"/>
              <a:t>Phone Preview</a:t>
            </a:r>
          </a:p>
        </p:txBody>
      </p:sp>
      <p:cxnSp>
        <p:nvCxnSpPr>
          <p:cNvPr id="5" name="Straight Connector 4">
            <a:extLst>
              <a:ext uri="{FF2B5EF4-FFF2-40B4-BE49-F238E27FC236}">
                <a16:creationId xmlns:a16="http://schemas.microsoft.com/office/drawing/2014/main" id="{8211BB37-A32E-D87B-61A7-3FF008AA7466}"/>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020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 Slide - Purple">
    <p:spTree>
      <p:nvGrpSpPr>
        <p:cNvPr id="1" name=""/>
        <p:cNvGrpSpPr/>
        <p:nvPr/>
      </p:nvGrpSpPr>
      <p:grpSpPr>
        <a:xfrm>
          <a:off x="0" y="0"/>
          <a:ext cx="0" cy="0"/>
          <a:chOff x="0" y="0"/>
          <a:chExt cx="0" cy="0"/>
        </a:xfrm>
      </p:grpSpPr>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53693"/>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3693"/>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A41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2" name="Text Placeholder 25">
            <a:extLst>
              <a:ext uri="{FF2B5EF4-FFF2-40B4-BE49-F238E27FC236}">
                <a16:creationId xmlns:a16="http://schemas.microsoft.com/office/drawing/2014/main" id="{CBBD1234-A458-B75F-9A54-AE5D2C6EB959}"/>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D67C512-3AAF-2D11-E70B-979F4BD2305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grpSp>
        <p:nvGrpSpPr>
          <p:cNvPr id="4" name="Group 3">
            <a:extLst>
              <a:ext uri="{FF2B5EF4-FFF2-40B4-BE49-F238E27FC236}">
                <a16:creationId xmlns:a16="http://schemas.microsoft.com/office/drawing/2014/main" id="{15F7AFA1-FF6C-370C-0997-94FF0A6A6432}"/>
              </a:ext>
            </a:extLst>
          </p:cNvPr>
          <p:cNvGrpSpPr/>
          <p:nvPr userDrawn="1"/>
        </p:nvGrpSpPr>
        <p:grpSpPr>
          <a:xfrm rot="16200000">
            <a:off x="-2874794" y="3366914"/>
            <a:ext cx="6554616" cy="427556"/>
            <a:chOff x="246763" y="5103257"/>
            <a:chExt cx="6554616" cy="427556"/>
          </a:xfrm>
        </p:grpSpPr>
        <p:sp>
          <p:nvSpPr>
            <p:cNvPr id="5" name="Text Box 5">
              <a:extLst>
                <a:ext uri="{FF2B5EF4-FFF2-40B4-BE49-F238E27FC236}">
                  <a16:creationId xmlns:a16="http://schemas.microsoft.com/office/drawing/2014/main" id="{59073B07-F9ED-2CF1-C9A0-C7957A389397}"/>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23D278F-232C-77BD-5F0B-A9AE267878FD}"/>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A1B2878C-876B-045C-9622-29CB414D020B}"/>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3359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4A3059-041D-AFC8-E471-FCDAC0BD5A29}"/>
              </a:ext>
            </a:extLst>
          </p:cNvPr>
          <p:cNvSpPr/>
          <p:nvPr userDrawn="1"/>
        </p:nvSpPr>
        <p:spPr>
          <a:xfrm>
            <a:off x="0" y="6334297"/>
            <a:ext cx="12192000" cy="523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207C95BB-D43D-DBEC-43A5-4F55375D0566}"/>
              </a:ext>
            </a:extLst>
          </p:cNvPr>
          <p:cNvSpPr/>
          <p:nvPr userDrawn="1"/>
        </p:nvSpPr>
        <p:spPr>
          <a:xfrm>
            <a:off x="-8050" y="-908165"/>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9000">
                <a:srgbClr val="754483"/>
              </a:gs>
              <a:gs pos="28000">
                <a:srgbClr val="8A4199"/>
              </a:gs>
              <a:gs pos="53000">
                <a:srgbClr val="8A4199"/>
              </a:gs>
              <a:gs pos="79000">
                <a:srgbClr val="754483"/>
              </a:gs>
            </a:gsLst>
            <a:lin ang="10800000" scaled="1"/>
          </a:gra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5">
            <a:extLst>
              <a:ext uri="{FF2B5EF4-FFF2-40B4-BE49-F238E27FC236}">
                <a16:creationId xmlns:a16="http://schemas.microsoft.com/office/drawing/2014/main" id="{8E868C18-651A-DB15-258A-A5662D203449}"/>
              </a:ext>
            </a:extLst>
          </p:cNvPr>
          <p:cNvGrpSpPr/>
          <p:nvPr userDrawn="1"/>
        </p:nvGrpSpPr>
        <p:grpSpPr>
          <a:xfrm>
            <a:off x="240633" y="3102390"/>
            <a:ext cx="3148393" cy="998012"/>
            <a:chOff x="2464177" y="4939099"/>
            <a:chExt cx="2638924" cy="836515"/>
          </a:xfrm>
        </p:grpSpPr>
        <p:sp>
          <p:nvSpPr>
            <p:cNvPr id="9" name="Freeform 8">
              <a:extLst>
                <a:ext uri="{FF2B5EF4-FFF2-40B4-BE49-F238E27FC236}">
                  <a16:creationId xmlns:a16="http://schemas.microsoft.com/office/drawing/2014/main" id="{42176D80-4699-3C71-CC41-4A153E45A403}"/>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C4DB0B3-4FA9-F395-E9A9-C38AA82A4A1C}"/>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FDFEF6-E9EE-A975-CAA4-5D40F7FCAAA7}"/>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4A620D-6618-366C-40B6-FF284F14872D}"/>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A56B0091-3598-2ED9-A2CC-D1C3337397C6}"/>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27D4025-FC26-905E-FC02-3F2B7B6F1142}"/>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74E75BF-24C4-4074-1889-C455A587D7CC}"/>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CE05C86-0E90-7D5E-4EA9-0BBC7E8301ED}"/>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71CD100-BB6D-6F0B-5ED9-1D0A5F5C47E5}"/>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5">
              <a:extLst>
                <a:ext uri="{FF2B5EF4-FFF2-40B4-BE49-F238E27FC236}">
                  <a16:creationId xmlns:a16="http://schemas.microsoft.com/office/drawing/2014/main" id="{6CD7AD0E-600D-82F7-0BD2-BF4CC465F4DE}"/>
                </a:ext>
              </a:extLst>
            </p:cNvPr>
            <p:cNvGrpSpPr/>
            <p:nvPr/>
          </p:nvGrpSpPr>
          <p:grpSpPr>
            <a:xfrm>
              <a:off x="4243740" y="5657885"/>
              <a:ext cx="823237" cy="104309"/>
              <a:chOff x="4243740" y="5657885"/>
              <a:chExt cx="823237" cy="104309"/>
            </a:xfrm>
            <a:solidFill>
              <a:srgbClr val="8A4199"/>
            </a:solidFill>
          </p:grpSpPr>
          <p:sp>
            <p:nvSpPr>
              <p:cNvPr id="19" name="Freeform 18">
                <a:extLst>
                  <a:ext uri="{FF2B5EF4-FFF2-40B4-BE49-F238E27FC236}">
                    <a16:creationId xmlns:a16="http://schemas.microsoft.com/office/drawing/2014/main" id="{DC18C6D0-5481-3996-D0DA-2F400877DB1A}"/>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615F012-D36B-764A-01F6-BA08B1298A0B}"/>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77DD30-CBC3-8464-C8D1-10CF154A1F61}"/>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68219A7-D26A-25C8-D9DB-A1469188F4B9}"/>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B5CF3D-DA6F-A828-3ED1-9F56983B0BD4}"/>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14B489-ADC0-91C0-EF79-A85B1F7AAE1A}"/>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4BA5AD-0790-BE6E-EF84-256AD9FDA450}"/>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EE39B67C-99D6-08CB-4CB4-994E881DCEEC}"/>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2E91EF9E-45CE-A81F-315E-BECBE759B7B8}"/>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87E3765-94DE-02EB-46D8-65CF34D1679E}"/>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EA4116A-6CD0-610F-23CB-7621733D8C42}"/>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453ADC5-C5CB-0FB7-87F6-02A236BAF347}"/>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3C957B57-E3AA-4018-474B-C2EDEBA4C722}"/>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D914C34-82EC-9A74-FEF5-64480B93EA8C}"/>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FE87BCC-CEB5-7CFD-DF97-5CCF77BD186D}"/>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598E0878-C5FF-112A-A1EF-E5984421072A}"/>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5" name="Oval 34">
            <a:extLst>
              <a:ext uri="{FF2B5EF4-FFF2-40B4-BE49-F238E27FC236}">
                <a16:creationId xmlns:a16="http://schemas.microsoft.com/office/drawing/2014/main" id="{D5C0C3D1-5629-71A1-60FC-C25463254D60}"/>
              </a:ext>
            </a:extLst>
          </p:cNvPr>
          <p:cNvSpPr/>
          <p:nvPr userDrawn="1"/>
        </p:nvSpPr>
        <p:spPr>
          <a:xfrm>
            <a:off x="4873315" y="145919"/>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7" name="Picture 36">
            <a:extLst>
              <a:ext uri="{FF2B5EF4-FFF2-40B4-BE49-F238E27FC236}">
                <a16:creationId xmlns:a16="http://schemas.microsoft.com/office/drawing/2014/main" id="{6F2BEA89-B953-567E-1B8C-CA055F3E2F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700384" y="5884447"/>
            <a:ext cx="2021756" cy="464267"/>
          </a:xfrm>
          <a:prstGeom prst="rect">
            <a:avLst/>
          </a:prstGeom>
          <a:ln>
            <a:noFill/>
          </a:ln>
          <a:extLst>
            <a:ext uri="{53640926-AAD7-44D8-BBD7-CCE9431645EC}">
              <a14:shadowObscured xmlns:a14="http://schemas.microsoft.com/office/drawing/2010/main"/>
            </a:ext>
          </a:extLst>
        </p:spPr>
      </p:pic>
      <p:cxnSp>
        <p:nvCxnSpPr>
          <p:cNvPr id="41" name="Straight Connector 40">
            <a:extLst>
              <a:ext uri="{FF2B5EF4-FFF2-40B4-BE49-F238E27FC236}">
                <a16:creationId xmlns:a16="http://schemas.microsoft.com/office/drawing/2014/main" id="{5EF2F973-67EF-8855-450E-3E3AF11568BE}"/>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55088BB-59D4-E97B-6656-BD531C8E39C0}"/>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43" name="Text Placeholder 23">
            <a:extLst>
              <a:ext uri="{FF2B5EF4-FFF2-40B4-BE49-F238E27FC236}">
                <a16:creationId xmlns:a16="http://schemas.microsoft.com/office/drawing/2014/main" id="{0095534A-1F9E-BFD3-F960-75D40177A9D6}"/>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2" name="Text Placeholder 23">
            <a:extLst>
              <a:ext uri="{FF2B5EF4-FFF2-40B4-BE49-F238E27FC236}">
                <a16:creationId xmlns:a16="http://schemas.microsoft.com/office/drawing/2014/main" id="{5DEC1AD0-B0F9-FC88-698C-9936B357FD86}"/>
              </a:ext>
            </a:extLst>
          </p:cNvPr>
          <p:cNvSpPr>
            <a:spLocks noGrp="1"/>
          </p:cNvSpPr>
          <p:nvPr>
            <p:ph type="body" sz="quarter" idx="15" hasCustomPrompt="1"/>
          </p:nvPr>
        </p:nvSpPr>
        <p:spPr>
          <a:xfrm>
            <a:off x="6819185" y="3571222"/>
            <a:ext cx="5278651" cy="697353"/>
          </a:xfrm>
        </p:spPr>
        <p:txBody>
          <a:bodyPr>
            <a:noAutofit/>
          </a:bodyPr>
          <a:lstStyle>
            <a:lvl1pPr marL="0" indent="0" algn="l">
              <a:buNone/>
              <a:defRPr sz="5400" b="1" baseline="0">
                <a:solidFill>
                  <a:srgbClr val="8A4199"/>
                </a:solidFill>
                <a:latin typeface="+mn-lt"/>
              </a:defRPr>
            </a:lvl1pPr>
          </a:lstStyle>
          <a:p>
            <a:pPr lvl="0"/>
            <a:r>
              <a:rPr lang="en-US" dirty="0"/>
              <a:t>POWERPIONT</a:t>
            </a:r>
          </a:p>
        </p:txBody>
      </p:sp>
      <p:sp>
        <p:nvSpPr>
          <p:cNvPr id="3" name="Text Placeholder 23">
            <a:extLst>
              <a:ext uri="{FF2B5EF4-FFF2-40B4-BE49-F238E27FC236}">
                <a16:creationId xmlns:a16="http://schemas.microsoft.com/office/drawing/2014/main" id="{C43D492D-B5D6-71C9-447D-6DEDF48BD66D}"/>
              </a:ext>
            </a:extLst>
          </p:cNvPr>
          <p:cNvSpPr>
            <a:spLocks noGrp="1"/>
          </p:cNvSpPr>
          <p:nvPr>
            <p:ph type="body" sz="quarter" idx="19" hasCustomPrompt="1"/>
          </p:nvPr>
        </p:nvSpPr>
        <p:spPr>
          <a:xfrm>
            <a:off x="6819185" y="2952699"/>
            <a:ext cx="5278651" cy="697353"/>
          </a:xfrm>
        </p:spPr>
        <p:txBody>
          <a:bodyPr>
            <a:normAutofit/>
          </a:bodyPr>
          <a:lstStyle>
            <a:lvl1pPr marL="0" indent="0" algn="l">
              <a:buNone/>
              <a:defRPr sz="3600" b="0" i="0">
                <a:solidFill>
                  <a:srgbClr val="8A4199"/>
                </a:solidFill>
                <a:latin typeface="+mn-lt"/>
              </a:defRPr>
            </a:lvl1pPr>
          </a:lstStyle>
          <a:p>
            <a:pPr lvl="0"/>
            <a:r>
              <a:rPr lang="en-US" dirty="0"/>
              <a:t>Cover Design 2</a:t>
            </a:r>
          </a:p>
        </p:txBody>
      </p:sp>
      <p:sp>
        <p:nvSpPr>
          <p:cNvPr id="4" name="Rectangle 3">
            <a:extLst>
              <a:ext uri="{FF2B5EF4-FFF2-40B4-BE49-F238E27FC236}">
                <a16:creationId xmlns:a16="http://schemas.microsoft.com/office/drawing/2014/main" id="{C471625C-340A-202C-C297-6AA7A2046DF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99BEA6-09E7-39FC-81D1-DCDB6057A6BC}"/>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621747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 Slide - Blue">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BAFBE11C-3EBF-7F4F-ACD8-08642D47695A}"/>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5FAF9C27-18D9-AD43-845C-FEBCE6E43C34}"/>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4B4CB"/>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3B33DF89-C0EE-2340-B9C4-761FDF4F19E5}"/>
              </a:ext>
            </a:extLst>
          </p:cNvPr>
          <p:cNvCxnSpPr>
            <a:cxnSpLocks/>
          </p:cNvCxnSpPr>
          <p:nvPr userDrawn="1"/>
        </p:nvCxnSpPr>
        <p:spPr>
          <a:xfrm>
            <a:off x="5346936" y="-25722"/>
            <a:ext cx="0" cy="6853558"/>
          </a:xfrm>
          <a:prstGeom prst="line">
            <a:avLst/>
          </a:prstGeom>
          <a:ln w="12700">
            <a:solidFill>
              <a:srgbClr val="14B4CB"/>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8883E062-A23E-8642-AAC6-BE54A9640067}"/>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1C265F06-5AC2-0D4D-9A1F-E9CE7B2FF5C1}"/>
              </a:ext>
            </a:extLst>
          </p:cNvPr>
          <p:cNvSpPr/>
          <p:nvPr userDrawn="1"/>
        </p:nvSpPr>
        <p:spPr>
          <a:xfrm>
            <a:off x="4783395" y="415207"/>
            <a:ext cx="1154422" cy="1154422"/>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4CA0907F-2B4F-BE45-B7FE-B7E2CD14E3C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5" name="Group 4">
            <a:extLst>
              <a:ext uri="{FF2B5EF4-FFF2-40B4-BE49-F238E27FC236}">
                <a16:creationId xmlns:a16="http://schemas.microsoft.com/office/drawing/2014/main" id="{9AD6A888-DBA2-A953-0114-6FE578B212B5}"/>
              </a:ext>
            </a:extLst>
          </p:cNvPr>
          <p:cNvGrpSpPr/>
          <p:nvPr userDrawn="1"/>
        </p:nvGrpSpPr>
        <p:grpSpPr>
          <a:xfrm rot="16200000">
            <a:off x="-2874794" y="3366914"/>
            <a:ext cx="6554616" cy="427556"/>
            <a:chOff x="246763" y="5103257"/>
            <a:chExt cx="6554616" cy="427556"/>
          </a:xfrm>
        </p:grpSpPr>
        <p:sp>
          <p:nvSpPr>
            <p:cNvPr id="2" name="Text Box 5">
              <a:extLst>
                <a:ext uri="{FF2B5EF4-FFF2-40B4-BE49-F238E27FC236}">
                  <a16:creationId xmlns:a16="http://schemas.microsoft.com/office/drawing/2014/main" id="{10373C73-068A-1EBF-4FD9-C14A292B3EA4}"/>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FEDCE7F-AF67-765F-84CB-AEF12946197A}"/>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Freeform 3">
              <a:extLst>
                <a:ext uri="{FF2B5EF4-FFF2-40B4-BE49-F238E27FC236}">
                  <a16:creationId xmlns:a16="http://schemas.microsoft.com/office/drawing/2014/main" id="{7F615206-B02F-B4C5-E34A-7163E003A553}"/>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83044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597B6C-5B5B-BA43-97C8-D35C5BE41FDE}"/>
              </a:ext>
            </a:extLst>
          </p:cNvPr>
          <p:cNvSpPr/>
          <p:nvPr userDrawn="1"/>
        </p:nvSpPr>
        <p:spPr>
          <a:xfrm>
            <a:off x="0" y="6120882"/>
            <a:ext cx="12192000" cy="737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1">
            <a:extLst>
              <a:ext uri="{FF2B5EF4-FFF2-40B4-BE49-F238E27FC236}">
                <a16:creationId xmlns:a16="http://schemas.microsoft.com/office/drawing/2014/main" id="{DE57DFCA-99F0-AB6F-931A-93409EC63497}"/>
              </a:ext>
            </a:extLst>
          </p:cNvPr>
          <p:cNvSpPr/>
          <p:nvPr userDrawn="1"/>
        </p:nvSpPr>
        <p:spPr>
          <a:xfrm flipH="1">
            <a:off x="5823197" y="-363432"/>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 name="Graphic 5">
            <a:extLst>
              <a:ext uri="{FF2B5EF4-FFF2-40B4-BE49-F238E27FC236}">
                <a16:creationId xmlns:a16="http://schemas.microsoft.com/office/drawing/2014/main" id="{849CEA61-CD45-2A02-F34F-0C9764A18AF6}"/>
              </a:ext>
            </a:extLst>
          </p:cNvPr>
          <p:cNvGrpSpPr/>
          <p:nvPr userDrawn="1"/>
        </p:nvGrpSpPr>
        <p:grpSpPr>
          <a:xfrm>
            <a:off x="8805395" y="3468716"/>
            <a:ext cx="3148393" cy="998012"/>
            <a:chOff x="2464177" y="4939099"/>
            <a:chExt cx="2638924" cy="836515"/>
          </a:xfrm>
        </p:grpSpPr>
        <p:sp>
          <p:nvSpPr>
            <p:cNvPr id="5" name="Freeform 4">
              <a:extLst>
                <a:ext uri="{FF2B5EF4-FFF2-40B4-BE49-F238E27FC236}">
                  <a16:creationId xmlns:a16="http://schemas.microsoft.com/office/drawing/2014/main" id="{12240948-CE5C-D488-A27D-A6B590E57538}"/>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B732FB2B-0D0D-3270-8CD9-5F7ECBE84132}"/>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A9C9DBED-5992-F6D3-6237-AAAC959FC119}"/>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5E195F77-29F7-8BD5-2CD5-60E4E8D3F622}"/>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3466D576-6214-AFD2-7CA3-91A885106100}"/>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48B94B0-FEFC-9E40-07DB-4FCCEF8AC71F}"/>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A0D3087-7CE6-9D58-AC58-F05E8E5DA736}"/>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407D944F-72AC-4808-AF2F-E43EA0717FB6}"/>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C64FC794-C540-AF8B-87A0-BF2A43C09D9B}"/>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5">
              <a:extLst>
                <a:ext uri="{FF2B5EF4-FFF2-40B4-BE49-F238E27FC236}">
                  <a16:creationId xmlns:a16="http://schemas.microsoft.com/office/drawing/2014/main" id="{0228A2E7-24B5-B969-D89B-5CAEA86C210F}"/>
                </a:ext>
              </a:extLst>
            </p:cNvPr>
            <p:cNvGrpSpPr/>
            <p:nvPr/>
          </p:nvGrpSpPr>
          <p:grpSpPr>
            <a:xfrm>
              <a:off x="4243740" y="5657885"/>
              <a:ext cx="823237" cy="104309"/>
              <a:chOff x="4243740" y="5657885"/>
              <a:chExt cx="823237" cy="104309"/>
            </a:xfrm>
            <a:solidFill>
              <a:srgbClr val="8A4199"/>
            </a:solidFill>
          </p:grpSpPr>
          <p:sp>
            <p:nvSpPr>
              <p:cNvPr id="15" name="Freeform 14">
                <a:extLst>
                  <a:ext uri="{FF2B5EF4-FFF2-40B4-BE49-F238E27FC236}">
                    <a16:creationId xmlns:a16="http://schemas.microsoft.com/office/drawing/2014/main" id="{4CCA36BF-2CDE-8ABD-C1E1-C32941AB9648}"/>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FD6E979-53AF-2EB6-21DC-CEE36E41615C}"/>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42D4556-0F08-0BC3-0C61-711AC71C52FD}"/>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4E152C9-4DAC-7AA1-272E-23B8180AFACE}"/>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7510FB4-B904-9A7F-B271-A5F9FE32F2F3}"/>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9D01A59-09CD-65B9-B856-FAE29085FB3E}"/>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3EB9CEA-3FFF-0F3E-0D2F-929D3321B49F}"/>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E931D88D-A52D-40C5-FE6E-5DE2F5A75FF8}"/>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5AC56A8-1609-C487-546A-1846DC21347F}"/>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40D1EF0B-80CD-3A50-D950-C07CE7D7502A}"/>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14048DF-02D1-04DD-1CD1-D0932273DDB4}"/>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D3D80C44-2A21-250C-F155-15EB297AA531}"/>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49FD9454-3DAD-C826-D34E-E53F8DDC318E}"/>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881BA79-8615-7624-6FC4-B5379DF8877B}"/>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43865B5-BBEA-35C3-247A-A4C3B0D881A3}"/>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1A97836A-C501-0DF7-7DC3-A1325E79C337}"/>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1" name="Oval 30">
            <a:extLst>
              <a:ext uri="{FF2B5EF4-FFF2-40B4-BE49-F238E27FC236}">
                <a16:creationId xmlns:a16="http://schemas.microsoft.com/office/drawing/2014/main" id="{84446C73-F0AE-AA5A-C234-701CFA51034D}"/>
              </a:ext>
            </a:extLst>
          </p:cNvPr>
          <p:cNvSpPr/>
          <p:nvPr userDrawn="1"/>
        </p:nvSpPr>
        <p:spPr>
          <a:xfrm>
            <a:off x="6095999" y="550944"/>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DECAB7D1-FDC3-CB5A-17C4-DBB8BB6B827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0B39855-A659-76E9-D36B-FB216F1B2F6B}"/>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DB312392-F2DE-FF86-10FD-048856C96A79}"/>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CB9C67B8-D7A5-78FD-460E-342615F8FB1D}"/>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70" name="Text Placeholder 23">
            <a:extLst>
              <a:ext uri="{FF2B5EF4-FFF2-40B4-BE49-F238E27FC236}">
                <a16:creationId xmlns:a16="http://schemas.microsoft.com/office/drawing/2014/main" id="{589894FA-A768-A862-6D6A-AD77B5767EB3}"/>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71" name="Text Placeholder 23">
            <a:extLst>
              <a:ext uri="{FF2B5EF4-FFF2-40B4-BE49-F238E27FC236}">
                <a16:creationId xmlns:a16="http://schemas.microsoft.com/office/drawing/2014/main" id="{015BEEF5-9002-C6AA-90A4-9BED837C25CE}"/>
              </a:ext>
            </a:extLst>
          </p:cNvPr>
          <p:cNvSpPr>
            <a:spLocks noGrp="1"/>
          </p:cNvSpPr>
          <p:nvPr>
            <p:ph type="body" sz="quarter" idx="19" hasCustomPrompt="1"/>
          </p:nvPr>
        </p:nvSpPr>
        <p:spPr>
          <a:xfrm>
            <a:off x="642678" y="1620925"/>
            <a:ext cx="3195486" cy="731140"/>
          </a:xfrm>
        </p:spPr>
        <p:txBody>
          <a:bodyPr anchor="ctr">
            <a:normAutofit/>
          </a:bodyPr>
          <a:lstStyle>
            <a:lvl1pPr marL="0" indent="0" algn="l">
              <a:buNone/>
              <a:defRPr sz="2800" baseline="0">
                <a:solidFill>
                  <a:srgbClr val="595959"/>
                </a:solidFill>
                <a:latin typeface="+mn-lt"/>
              </a:defRPr>
            </a:lvl1pPr>
          </a:lstStyle>
          <a:p>
            <a:pPr lvl="0"/>
            <a:r>
              <a:rPr lang="en-US" dirty="0"/>
              <a:t>Any Questions?</a:t>
            </a:r>
          </a:p>
        </p:txBody>
      </p:sp>
      <p:sp>
        <p:nvSpPr>
          <p:cNvPr id="72" name="Text Placeholder 23">
            <a:extLst>
              <a:ext uri="{FF2B5EF4-FFF2-40B4-BE49-F238E27FC236}">
                <a16:creationId xmlns:a16="http://schemas.microsoft.com/office/drawing/2014/main" id="{5A7F40A7-D666-1F80-71E5-26C5E7537F1F}"/>
              </a:ext>
            </a:extLst>
          </p:cNvPr>
          <p:cNvSpPr>
            <a:spLocks noGrp="1"/>
          </p:cNvSpPr>
          <p:nvPr>
            <p:ph type="body" sz="quarter" idx="20" hasCustomPrompt="1"/>
          </p:nvPr>
        </p:nvSpPr>
        <p:spPr>
          <a:xfrm>
            <a:off x="642678" y="811349"/>
            <a:ext cx="3195485" cy="837258"/>
          </a:xfrm>
        </p:spPr>
        <p:txBody>
          <a:bodyPr anchor="ctr">
            <a:normAutofit/>
          </a:bodyPr>
          <a:lstStyle>
            <a:lvl1pPr marL="0" indent="0" algn="l">
              <a:buNone/>
              <a:defRPr sz="5000" baseline="0">
                <a:solidFill>
                  <a:srgbClr val="8A4199"/>
                </a:solidFill>
                <a:latin typeface="+mn-lt"/>
              </a:defRPr>
            </a:lvl1pPr>
          </a:lstStyle>
          <a:p>
            <a:pPr lvl="0"/>
            <a:r>
              <a:rPr lang="en-US" dirty="0"/>
              <a:t>Thank You</a:t>
            </a:r>
          </a:p>
        </p:txBody>
      </p:sp>
    </p:spTree>
    <p:extLst>
      <p:ext uri="{BB962C8B-B14F-4D97-AF65-F5344CB8AC3E}">
        <p14:creationId xmlns:p14="http://schemas.microsoft.com/office/powerpoint/2010/main" val="2384842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Text Placeholder 32">
            <a:extLst>
              <a:ext uri="{FF2B5EF4-FFF2-40B4-BE49-F238E27FC236}">
                <a16:creationId xmlns:a16="http://schemas.microsoft.com/office/drawing/2014/main" id="{695E8704-830F-1FFD-4D3A-77675200DBEA}"/>
              </a:ext>
            </a:extLst>
          </p:cNvPr>
          <p:cNvSpPr>
            <a:spLocks noGrp="1"/>
          </p:cNvSpPr>
          <p:nvPr>
            <p:ph type="body" sz="quarter" idx="47" hasCustomPrompt="1"/>
          </p:nvPr>
        </p:nvSpPr>
        <p:spPr>
          <a:xfrm>
            <a:off x="3107723" y="454080"/>
            <a:ext cx="4746695" cy="1070954"/>
          </a:xfrm>
        </p:spPr>
        <p:txBody>
          <a:bodyPr>
            <a:noAutofit/>
          </a:bodyPr>
          <a:lstStyle>
            <a:lvl1pPr marL="0" indent="0" algn="l">
              <a:buNone/>
              <a:defRPr sz="6000" b="0" i="0">
                <a:solidFill>
                  <a:srgbClr val="8A419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8" name="Graphic 317">
            <a:extLst>
              <a:ext uri="{FF2B5EF4-FFF2-40B4-BE49-F238E27FC236}">
                <a16:creationId xmlns:a16="http://schemas.microsoft.com/office/drawing/2014/main" id="{093028DE-F05D-A2EB-B987-AC524CA8F099}"/>
              </a:ext>
            </a:extLst>
          </p:cNvPr>
          <p:cNvSpPr/>
          <p:nvPr userDrawn="1"/>
        </p:nvSpPr>
        <p:spPr>
          <a:xfrm rot="10800000">
            <a:off x="543" y="-19356"/>
            <a:ext cx="2390207" cy="6877355"/>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28000">
                <a:srgbClr val="8A4199"/>
              </a:gs>
              <a:gs pos="83000">
                <a:srgbClr val="8A4199"/>
              </a:gs>
            </a:gsLst>
            <a:lin ang="10800000" scaled="1"/>
          </a:grad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5D33C7B-6707-0F39-99C7-7BA294C86261}"/>
              </a:ext>
            </a:extLst>
          </p:cNvPr>
          <p:cNvSpPr/>
          <p:nvPr userDrawn="1"/>
        </p:nvSpPr>
        <p:spPr>
          <a:xfrm>
            <a:off x="5268246" y="5929183"/>
            <a:ext cx="6062706"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cxnSp>
        <p:nvCxnSpPr>
          <p:cNvPr id="22" name="Straight Connector 21">
            <a:extLst>
              <a:ext uri="{FF2B5EF4-FFF2-40B4-BE49-F238E27FC236}">
                <a16:creationId xmlns:a16="http://schemas.microsoft.com/office/drawing/2014/main" id="{CDDFECA6-5823-6E16-6766-8CD4C1ACFDAC}"/>
              </a:ext>
            </a:extLst>
          </p:cNvPr>
          <p:cNvCxnSpPr>
            <a:cxnSpLocks/>
          </p:cNvCxnSpPr>
          <p:nvPr userDrawn="1"/>
        </p:nvCxnSpPr>
        <p:spPr>
          <a:xfrm>
            <a:off x="2405317" y="1450776"/>
            <a:ext cx="9786141" cy="0"/>
          </a:xfrm>
          <a:prstGeom prst="line">
            <a:avLst/>
          </a:prstGeom>
          <a:ln w="28575">
            <a:solidFill>
              <a:srgbClr val="14B4CB"/>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F6C9E324-D971-119E-2FFB-21EDA44CB87D}"/>
              </a:ext>
            </a:extLst>
          </p:cNvPr>
          <p:cNvSpPr/>
          <p:nvPr userDrawn="1"/>
        </p:nvSpPr>
        <p:spPr>
          <a:xfrm rot="18900000">
            <a:off x="2898398" y="1457637"/>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3ABC50D7-F3A8-D595-1280-3D5D5F4B35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3325164" y="5929183"/>
            <a:ext cx="1543462" cy="354434"/>
          </a:xfrm>
          <a:prstGeom prst="rect">
            <a:avLst/>
          </a:prstGeom>
          <a:ln>
            <a:noFill/>
          </a:ln>
          <a:extLst>
            <a:ext uri="{53640926-AAD7-44D8-BBD7-CCE9431645EC}">
              <a14:shadowObscured xmlns:a14="http://schemas.microsoft.com/office/drawing/2010/main"/>
            </a:ext>
          </a:extLst>
        </p:spPr>
      </p:pic>
      <p:sp>
        <p:nvSpPr>
          <p:cNvPr id="4" name="Text Placeholder 25">
            <a:extLst>
              <a:ext uri="{FF2B5EF4-FFF2-40B4-BE49-F238E27FC236}">
                <a16:creationId xmlns:a16="http://schemas.microsoft.com/office/drawing/2014/main" id="{9F613535-7FB1-BA08-D3E2-79D2CEF7B6CE}"/>
              </a:ext>
            </a:extLst>
          </p:cNvPr>
          <p:cNvSpPr>
            <a:spLocks noGrp="1"/>
          </p:cNvSpPr>
          <p:nvPr>
            <p:ph type="body" sz="quarter" idx="50" hasCustomPrompt="1"/>
          </p:nvPr>
        </p:nvSpPr>
        <p:spPr>
          <a:xfrm>
            <a:off x="3158059" y="1723427"/>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0" name="Text Placeholder 25">
            <a:extLst>
              <a:ext uri="{FF2B5EF4-FFF2-40B4-BE49-F238E27FC236}">
                <a16:creationId xmlns:a16="http://schemas.microsoft.com/office/drawing/2014/main" id="{9AD2ACB0-D6D2-E440-9835-AE1B606060B4}"/>
              </a:ext>
            </a:extLst>
          </p:cNvPr>
          <p:cNvSpPr>
            <a:spLocks noGrp="1"/>
          </p:cNvSpPr>
          <p:nvPr>
            <p:ph type="body" sz="quarter" idx="51" hasCustomPrompt="1"/>
          </p:nvPr>
        </p:nvSpPr>
        <p:spPr>
          <a:xfrm>
            <a:off x="4122308" y="1666233"/>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235DFB39-9239-C54D-6272-C5DB3923D24A}"/>
              </a:ext>
            </a:extLst>
          </p:cNvPr>
          <p:cNvSpPr>
            <a:spLocks noGrp="1"/>
          </p:cNvSpPr>
          <p:nvPr>
            <p:ph type="body" sz="quarter" idx="52" hasCustomPrompt="1"/>
          </p:nvPr>
        </p:nvSpPr>
        <p:spPr>
          <a:xfrm>
            <a:off x="3158059" y="2477483"/>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Text Placeholder 25">
            <a:extLst>
              <a:ext uri="{FF2B5EF4-FFF2-40B4-BE49-F238E27FC236}">
                <a16:creationId xmlns:a16="http://schemas.microsoft.com/office/drawing/2014/main" id="{16D74A63-16B2-B870-4640-1B665B53F8BA}"/>
              </a:ext>
            </a:extLst>
          </p:cNvPr>
          <p:cNvSpPr>
            <a:spLocks noGrp="1"/>
          </p:cNvSpPr>
          <p:nvPr>
            <p:ph type="body" sz="quarter" idx="53" hasCustomPrompt="1"/>
          </p:nvPr>
        </p:nvSpPr>
        <p:spPr>
          <a:xfrm>
            <a:off x="4122308" y="2420289"/>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62CBD07F-A069-8E62-25A7-F3C9DA5C82A5}"/>
              </a:ext>
            </a:extLst>
          </p:cNvPr>
          <p:cNvSpPr>
            <a:spLocks noGrp="1"/>
          </p:cNvSpPr>
          <p:nvPr>
            <p:ph type="body" sz="quarter" idx="54" hasCustomPrompt="1"/>
          </p:nvPr>
        </p:nvSpPr>
        <p:spPr>
          <a:xfrm>
            <a:off x="3183475" y="3224938"/>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7" name="Text Placeholder 25">
            <a:extLst>
              <a:ext uri="{FF2B5EF4-FFF2-40B4-BE49-F238E27FC236}">
                <a16:creationId xmlns:a16="http://schemas.microsoft.com/office/drawing/2014/main" id="{85412CC6-CBC6-1A06-4794-5DFA19B93905}"/>
              </a:ext>
            </a:extLst>
          </p:cNvPr>
          <p:cNvSpPr>
            <a:spLocks noGrp="1"/>
          </p:cNvSpPr>
          <p:nvPr>
            <p:ph type="body" sz="quarter" idx="55" hasCustomPrompt="1"/>
          </p:nvPr>
        </p:nvSpPr>
        <p:spPr>
          <a:xfrm>
            <a:off x="4147724" y="3167744"/>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Text Placeholder 25">
            <a:extLst>
              <a:ext uri="{FF2B5EF4-FFF2-40B4-BE49-F238E27FC236}">
                <a16:creationId xmlns:a16="http://schemas.microsoft.com/office/drawing/2014/main" id="{C17D0BB7-8A8D-A5AA-B2BC-248234215F71}"/>
              </a:ext>
            </a:extLst>
          </p:cNvPr>
          <p:cNvSpPr>
            <a:spLocks noGrp="1"/>
          </p:cNvSpPr>
          <p:nvPr>
            <p:ph type="body" sz="quarter" idx="56" hasCustomPrompt="1"/>
          </p:nvPr>
        </p:nvSpPr>
        <p:spPr>
          <a:xfrm>
            <a:off x="3183475" y="3978994"/>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9" name="Text Placeholder 25">
            <a:extLst>
              <a:ext uri="{FF2B5EF4-FFF2-40B4-BE49-F238E27FC236}">
                <a16:creationId xmlns:a16="http://schemas.microsoft.com/office/drawing/2014/main" id="{5D0EF17C-9AF7-5A02-E248-5A095AF037C5}"/>
              </a:ext>
            </a:extLst>
          </p:cNvPr>
          <p:cNvSpPr>
            <a:spLocks noGrp="1"/>
          </p:cNvSpPr>
          <p:nvPr>
            <p:ph type="body" sz="quarter" idx="57" hasCustomPrompt="1"/>
          </p:nvPr>
        </p:nvSpPr>
        <p:spPr>
          <a:xfrm>
            <a:off x="4147724" y="3921800"/>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CD30B206-DC33-CEDB-541C-E304B263E72F}"/>
              </a:ext>
            </a:extLst>
          </p:cNvPr>
          <p:cNvSpPr>
            <a:spLocks noGrp="1"/>
          </p:cNvSpPr>
          <p:nvPr>
            <p:ph type="body" sz="quarter" idx="58" hasCustomPrompt="1"/>
          </p:nvPr>
        </p:nvSpPr>
        <p:spPr>
          <a:xfrm>
            <a:off x="3183475" y="4733050"/>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41" name="Text Placeholder 25">
            <a:extLst>
              <a:ext uri="{FF2B5EF4-FFF2-40B4-BE49-F238E27FC236}">
                <a16:creationId xmlns:a16="http://schemas.microsoft.com/office/drawing/2014/main" id="{2EFD7665-F43C-FA60-E441-809C8863F6F1}"/>
              </a:ext>
            </a:extLst>
          </p:cNvPr>
          <p:cNvSpPr>
            <a:spLocks noGrp="1"/>
          </p:cNvSpPr>
          <p:nvPr>
            <p:ph type="body" sz="quarter" idx="59" hasCustomPrompt="1"/>
          </p:nvPr>
        </p:nvSpPr>
        <p:spPr>
          <a:xfrm>
            <a:off x="4147724" y="4675856"/>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8149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1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1"/>
          </a:gra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14B4CB"/>
          </a:solidFill>
          <a:ln>
            <a:solidFill>
              <a:srgbClr val="14B4C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105086566"/>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00297554"/>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Welcome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12055D8-E43B-A747-10D3-E718F27932D5}"/>
              </a:ext>
            </a:extLst>
          </p:cNvPr>
          <p:cNvSpPr/>
          <p:nvPr userDrawn="1"/>
        </p:nvSpPr>
        <p:spPr>
          <a:xfrm>
            <a:off x="-2" y="1532287"/>
            <a:ext cx="12192002" cy="4641046"/>
          </a:xfrm>
          <a:prstGeom prst="rect">
            <a:avLst/>
          </a:prstGeom>
          <a:solidFill>
            <a:srgbClr val="8A4199"/>
          </a:solidFill>
          <a:ln>
            <a:noFill/>
          </a:ln>
          <a:effectLst>
            <a:innerShdw blurRad="444396" dist="246360" dir="16200000">
              <a:prstClr val="black">
                <a:alpha val="28356"/>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81F0490C-FC10-4216-A788-095BC323CCCC}"/>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AC0E5B57-5FDD-C8C0-DE10-7811BCD9796A}"/>
              </a:ext>
            </a:extLst>
          </p:cNvPr>
          <p:cNvSpPr>
            <a:spLocks noGrp="1"/>
          </p:cNvSpPr>
          <p:nvPr>
            <p:ph type="body" sz="quarter" idx="18" hasCustomPrompt="1"/>
          </p:nvPr>
        </p:nvSpPr>
        <p:spPr>
          <a:xfrm>
            <a:off x="734714" y="1849605"/>
            <a:ext cx="10834986" cy="3763795"/>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23">
            <a:extLst>
              <a:ext uri="{FF2B5EF4-FFF2-40B4-BE49-F238E27FC236}">
                <a16:creationId xmlns:a16="http://schemas.microsoft.com/office/drawing/2014/main" id="{3D08D554-EAB3-B409-FF78-B0A91CD77F78}"/>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54792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734714" y="1583871"/>
            <a:ext cx="10834986"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165186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634224" y="1600200"/>
            <a:ext cx="6289090"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6289089"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Picture Placeholder 380">
            <a:extLst>
              <a:ext uri="{FF2B5EF4-FFF2-40B4-BE49-F238E27FC236}">
                <a16:creationId xmlns:a16="http://schemas.microsoft.com/office/drawing/2014/main" id="{30A6C9C8-EA3A-830B-4D9C-A61E6A6D0C9B}"/>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0042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44A75BF3-20FF-7870-6E90-7D139E264D85}"/>
              </a:ext>
            </a:extLst>
          </p:cNvPr>
          <p:cNvSpPr/>
          <p:nvPr userDrawn="1"/>
        </p:nvSpPr>
        <p:spPr>
          <a:xfrm>
            <a:off x="0" y="1244599"/>
            <a:ext cx="12191999" cy="5613401"/>
          </a:xfrm>
          <a:custGeom>
            <a:avLst/>
            <a:gdLst>
              <a:gd name="connsiteX0" fmla="*/ 3848738 w 12191999"/>
              <a:gd name="connsiteY0" fmla="*/ 0 h 3896062"/>
              <a:gd name="connsiteX1" fmla="*/ 12165152 w 12191999"/>
              <a:gd name="connsiteY1" fmla="*/ 1851673 h 3896062"/>
              <a:gd name="connsiteX2" fmla="*/ 12191999 w 12191999"/>
              <a:gd name="connsiteY2" fmla="*/ 1866097 h 3896062"/>
              <a:gd name="connsiteX3" fmla="*/ 12191999 w 12191999"/>
              <a:gd name="connsiteY3" fmla="*/ 3896062 h 3896062"/>
              <a:gd name="connsiteX4" fmla="*/ 0 w 12191999"/>
              <a:gd name="connsiteY4" fmla="*/ 3896062 h 3896062"/>
              <a:gd name="connsiteX5" fmla="*/ 0 w 12191999"/>
              <a:gd name="connsiteY5" fmla="*/ 3369225 h 3896062"/>
              <a:gd name="connsiteX6" fmla="*/ 2 w 12191999"/>
              <a:gd name="connsiteY6" fmla="*/ 3369225 h 3896062"/>
              <a:gd name="connsiteX7" fmla="*/ 2 w 12191999"/>
              <a:gd name="connsiteY7" fmla="*/ 357645 h 3896062"/>
              <a:gd name="connsiteX8" fmla="*/ 581207 w 12191999"/>
              <a:gd name="connsiteY8" fmla="*/ 255284 h 3896062"/>
              <a:gd name="connsiteX9" fmla="*/ 3848738 w 12191999"/>
              <a:gd name="connsiteY9" fmla="*/ 0 h 389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1999" h="3896062">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B61C98BB-7AEE-0501-5B45-DF31C48CF901}"/>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97E159D6-683B-D265-96DB-A446ED9CEF51}"/>
              </a:ext>
            </a:extLst>
          </p:cNvPr>
          <p:cNvSpPr>
            <a:spLocks noGrp="1"/>
          </p:cNvSpPr>
          <p:nvPr>
            <p:ph type="body" sz="quarter" idx="18" hasCustomPrompt="1"/>
          </p:nvPr>
        </p:nvSpPr>
        <p:spPr>
          <a:xfrm>
            <a:off x="713768" y="2449285"/>
            <a:ext cx="7756143" cy="3755572"/>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1B56ADC5-6340-737C-B121-46F069D56967}"/>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grpSp>
        <p:nvGrpSpPr>
          <p:cNvPr id="4" name="Group 3">
            <a:extLst>
              <a:ext uri="{FF2B5EF4-FFF2-40B4-BE49-F238E27FC236}">
                <a16:creationId xmlns:a16="http://schemas.microsoft.com/office/drawing/2014/main" id="{C30D24A9-8C6D-9EA4-FAD3-9D3E094AF0F0}"/>
              </a:ext>
            </a:extLst>
          </p:cNvPr>
          <p:cNvGrpSpPr/>
          <p:nvPr userDrawn="1"/>
        </p:nvGrpSpPr>
        <p:grpSpPr>
          <a:xfrm rot="16200000">
            <a:off x="8485223" y="3378512"/>
            <a:ext cx="6554616" cy="427556"/>
            <a:chOff x="246763" y="5103257"/>
            <a:chExt cx="6554616" cy="427556"/>
          </a:xfrm>
        </p:grpSpPr>
        <p:sp>
          <p:nvSpPr>
            <p:cNvPr id="6" name="Text Box 5">
              <a:extLst>
                <a:ext uri="{FF2B5EF4-FFF2-40B4-BE49-F238E27FC236}">
                  <a16:creationId xmlns:a16="http://schemas.microsoft.com/office/drawing/2014/main" id="{4EDA188C-3F33-5B58-9059-C49552D7A1FA}"/>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E3BB22E-1389-D587-E727-AA66C9A0F6CB}"/>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8" name="Freeform 7">
              <a:extLst>
                <a:ext uri="{FF2B5EF4-FFF2-40B4-BE49-F238E27FC236}">
                  <a16:creationId xmlns:a16="http://schemas.microsoft.com/office/drawing/2014/main" id="{07210F1A-8750-C808-2B35-99F897F28351}"/>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3024453"/>
      </p:ext>
    </p:extLst>
  </p:cSld>
  <p:clrMapOvr>
    <a:masterClrMapping/>
  </p:clrMapOvr>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63035-E42E-03DF-7C0A-30709BFBC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709AF09-B5BF-EDBC-85C0-DC282DB09B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Box 5">
            <a:extLst>
              <a:ext uri="{FF2B5EF4-FFF2-40B4-BE49-F238E27FC236}">
                <a16:creationId xmlns:a16="http://schemas.microsoft.com/office/drawing/2014/main" id="{B447BE99-B93E-944D-5CCF-2F9907A512A8}"/>
              </a:ext>
            </a:extLst>
          </p:cNvPr>
          <p:cNvSpPr txBox="1"/>
          <p:nvPr userDrawn="1"/>
        </p:nvSpPr>
        <p:spPr>
          <a:xfrm>
            <a:off x="9055571" y="6311900"/>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6D2ED25F-9217-5415-367C-B083A61CDA96}"/>
              </a:ext>
            </a:extLst>
          </p:cNvPr>
          <p:cNvCxnSpPr>
            <a:cxnSpLocks/>
          </p:cNvCxnSpPr>
          <p:nvPr userDrawn="1"/>
        </p:nvCxnSpPr>
        <p:spPr>
          <a:xfrm>
            <a:off x="0" y="6552265"/>
            <a:ext cx="9029700"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D393B3ED-E7DC-A496-627F-037A629D238F}"/>
              </a:ext>
            </a:extLst>
          </p:cNvPr>
          <p:cNvSpPr/>
          <p:nvPr userDrawn="1"/>
        </p:nvSpPr>
        <p:spPr>
          <a:xfrm rot="18900000">
            <a:off x="493081" y="6565542"/>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066238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62" r:id="rId4"/>
    <p:sldLayoutId id="2147483651" r:id="rId5"/>
    <p:sldLayoutId id="2147483653" r:id="rId6"/>
    <p:sldLayoutId id="2147483654" r:id="rId7"/>
    <p:sldLayoutId id="2147483671" r:id="rId8"/>
    <p:sldLayoutId id="2147483655" r:id="rId9"/>
    <p:sldLayoutId id="2147483656" r:id="rId10"/>
    <p:sldLayoutId id="2147483667" r:id="rId11"/>
    <p:sldLayoutId id="2147483668" r:id="rId12"/>
    <p:sldLayoutId id="2147483669" r:id="rId13"/>
    <p:sldLayoutId id="2147483670" r:id="rId14"/>
    <p:sldLayoutId id="2147483658" r:id="rId15"/>
    <p:sldLayoutId id="2147483659" r:id="rId16"/>
    <p:sldLayoutId id="2147483663" r:id="rId17"/>
    <p:sldLayoutId id="2147483664" r:id="rId18"/>
    <p:sldLayoutId id="2147483665" r:id="rId19"/>
    <p:sldLayoutId id="2147483666" r:id="rId20"/>
    <p:sldLayoutId id="214748366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ww.psychologytoday.com/gb/blog/denying-the-grave/202006/is-information-overload-hurting-mental-health" TargetMode="External"/><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hyperlink" Target="https://www.hbsaccelerate.org/people/managing-crisis-covid-19/how-to-express-empathy-while-working-remotely/"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theescapegame.com/blog/18-virtual-team-building-ideas-for-zoom/" TargetMode="Externa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5.xml"/><Relationship Id="rId1" Type="http://schemas.openxmlformats.org/officeDocument/2006/relationships/slideLayout" Target="../slideLayouts/slideLayout3.xml"/><Relationship Id="rId5" Type="http://schemas.openxmlformats.org/officeDocument/2006/relationships/slide" Target="slide43.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2" Type="http://schemas.openxmlformats.org/officeDocument/2006/relationships/hyperlink" Target="https://www.peoplemanagement.co.uk/voices/comment/employees-encouraged-switch-off-from-technology#gref" TargetMode="Externa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enhesa.com/resources/article/the-right-to-disconnect-from-work-soon-a-reality-in-europe/" TargetMode="Externa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youtu.be/Bbjiq0B-AFM" TargetMode="Externa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hyperlink" Target="https://bit.ly/2Bh4ko7" TargetMode="External"/><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hyperlink" Target="https://virtual-addiction.com/smartphone-compulsion-test/" TargetMode="External"/><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5997FEC-E963-B507-548A-A75B0EF5B3A6}"/>
              </a:ext>
            </a:extLst>
          </p:cNvPr>
          <p:cNvSpPr>
            <a:spLocks noGrp="1"/>
          </p:cNvSpPr>
          <p:nvPr>
            <p:ph type="body" sz="quarter" idx="18"/>
          </p:nvPr>
        </p:nvSpPr>
        <p:spPr/>
        <p:txBody>
          <a:bodyPr>
            <a:normAutofit/>
          </a:bodyPr>
          <a:lstStyle/>
          <a:p>
            <a:r>
              <a:rPr lang="en-GB"/>
              <a:t>www.</a:t>
            </a:r>
            <a:r>
              <a:rPr lang="en-GB" b="1"/>
              <a:t>balance</a:t>
            </a:r>
            <a:r>
              <a:rPr lang="en-GB"/>
              <a:t>.eu</a:t>
            </a:r>
          </a:p>
          <a:p>
            <a:endParaRPr lang="en-GB"/>
          </a:p>
        </p:txBody>
      </p:sp>
      <p:sp>
        <p:nvSpPr>
          <p:cNvPr id="4" name="Text Placeholder 3">
            <a:extLst>
              <a:ext uri="{FF2B5EF4-FFF2-40B4-BE49-F238E27FC236}">
                <a16:creationId xmlns:a16="http://schemas.microsoft.com/office/drawing/2014/main" id="{EFA79B15-E03D-E884-83B3-7CB5286B5AB1}"/>
              </a:ext>
            </a:extLst>
          </p:cNvPr>
          <p:cNvSpPr>
            <a:spLocks noGrp="1"/>
          </p:cNvSpPr>
          <p:nvPr>
            <p:ph type="body" sz="quarter" idx="15"/>
          </p:nvPr>
        </p:nvSpPr>
        <p:spPr>
          <a:xfrm>
            <a:off x="6737542" y="2343767"/>
            <a:ext cx="5278651" cy="697353"/>
          </a:xfrm>
        </p:spPr>
        <p:txBody>
          <a:bodyPr/>
          <a:lstStyle/>
          <a:p>
            <a:r>
              <a:rPr lang="en-US" b="1" dirty="0" err="1"/>
              <a:t>Digitaalinen</a:t>
            </a:r>
            <a:r>
              <a:rPr lang="en-US" b="1" dirty="0"/>
              <a:t> </a:t>
            </a:r>
            <a:r>
              <a:rPr lang="en-US" b="1" dirty="0" err="1"/>
              <a:t>hyvinvointi</a:t>
            </a:r>
            <a:r>
              <a:rPr lang="en-US" b="1" dirty="0"/>
              <a:t>: </a:t>
            </a:r>
            <a:r>
              <a:rPr lang="en-US" b="1" dirty="0" err="1"/>
              <a:t>Mitä</a:t>
            </a:r>
            <a:r>
              <a:rPr lang="en-US" b="1" dirty="0"/>
              <a:t> se on ja </a:t>
            </a:r>
            <a:r>
              <a:rPr lang="en-US" b="1" dirty="0" err="1"/>
              <a:t>miksi</a:t>
            </a:r>
            <a:r>
              <a:rPr lang="en-US" b="1" dirty="0"/>
              <a:t> </a:t>
            </a:r>
            <a:r>
              <a:rPr lang="en-US" b="1" dirty="0" err="1"/>
              <a:t>sillä</a:t>
            </a:r>
            <a:r>
              <a:rPr lang="en-US" b="1" dirty="0"/>
              <a:t> on </a:t>
            </a:r>
            <a:r>
              <a:rPr lang="en-US" b="1" dirty="0" err="1"/>
              <a:t>väliä</a:t>
            </a:r>
            <a:endParaRPr lang="en-GB" dirty="0"/>
          </a:p>
        </p:txBody>
      </p:sp>
      <p:sp>
        <p:nvSpPr>
          <p:cNvPr id="5" name="Text Placeholder 4">
            <a:extLst>
              <a:ext uri="{FF2B5EF4-FFF2-40B4-BE49-F238E27FC236}">
                <a16:creationId xmlns:a16="http://schemas.microsoft.com/office/drawing/2014/main" id="{728E6971-B424-031D-208D-ED19A4A1F114}"/>
              </a:ext>
            </a:extLst>
          </p:cNvPr>
          <p:cNvSpPr>
            <a:spLocks noGrp="1"/>
          </p:cNvSpPr>
          <p:nvPr>
            <p:ph type="body" sz="quarter" idx="19"/>
          </p:nvPr>
        </p:nvSpPr>
        <p:spPr>
          <a:xfrm>
            <a:off x="6737542" y="1826028"/>
            <a:ext cx="5278651" cy="697353"/>
          </a:xfrm>
        </p:spPr>
        <p:txBody>
          <a:bodyPr/>
          <a:lstStyle/>
          <a:p>
            <a:r>
              <a:rPr lang="en-GB" dirty="0">
                <a:solidFill>
                  <a:srgbClr val="14B4CB"/>
                </a:solidFill>
              </a:rPr>
              <a:t>MODUULI 3</a:t>
            </a:r>
          </a:p>
        </p:txBody>
      </p:sp>
    </p:spTree>
    <p:extLst>
      <p:ext uri="{BB962C8B-B14F-4D97-AF65-F5344CB8AC3E}">
        <p14:creationId xmlns:p14="http://schemas.microsoft.com/office/powerpoint/2010/main" val="293976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065CDEB-BCFA-2E58-F5FF-0A50B241D841}"/>
              </a:ext>
            </a:extLst>
          </p:cNvPr>
          <p:cNvSpPr>
            <a:spLocks noGrp="1"/>
          </p:cNvSpPr>
          <p:nvPr>
            <p:ph type="body" sz="quarter" idx="18"/>
          </p:nvPr>
        </p:nvSpPr>
        <p:spPr>
          <a:xfrm>
            <a:off x="330761" y="1001986"/>
            <a:ext cx="5106478" cy="4029530"/>
          </a:xfrm>
        </p:spPr>
        <p:txBody>
          <a:bodyPr>
            <a:noAutofit/>
          </a:bodyPr>
          <a:lstStyle/>
          <a:p>
            <a:pPr marL="342900" indent="-342900">
              <a:lnSpc>
                <a:spcPct val="150000"/>
              </a:lnSpc>
              <a:buFont typeface="Arial" panose="020B0604020202020204" pitchFamily="34" charset="0"/>
              <a:buChar char="•"/>
            </a:pPr>
            <a:r>
              <a:rPr lang="en-GB" sz="2000" dirty="0" err="1">
                <a:solidFill>
                  <a:schemeClr val="tx1"/>
                </a:solidFill>
              </a:rPr>
              <a:t>Teknologiat</a:t>
            </a:r>
            <a:r>
              <a:rPr lang="en-GB" sz="2000" dirty="0">
                <a:solidFill>
                  <a:schemeClr val="tx1"/>
                </a:solidFill>
              </a:rPr>
              <a:t> </a:t>
            </a:r>
            <a:r>
              <a:rPr lang="en-GB" sz="2000" dirty="0" err="1">
                <a:solidFill>
                  <a:schemeClr val="tx1"/>
                </a:solidFill>
              </a:rPr>
              <a:t>ja</a:t>
            </a:r>
            <a:r>
              <a:rPr lang="en-GB" sz="2000" dirty="0">
                <a:solidFill>
                  <a:schemeClr val="tx1"/>
                </a:solidFill>
              </a:rPr>
              <a:t> </a:t>
            </a:r>
            <a:r>
              <a:rPr lang="en-GB" sz="2000" dirty="0" err="1">
                <a:solidFill>
                  <a:schemeClr val="tx1"/>
                </a:solidFill>
              </a:rPr>
              <a:t>digitaaliset</a:t>
            </a:r>
            <a:r>
              <a:rPr lang="en-GB" sz="2000" dirty="0">
                <a:solidFill>
                  <a:schemeClr val="tx1"/>
                </a:solidFill>
              </a:rPr>
              <a:t> </a:t>
            </a:r>
            <a:r>
              <a:rPr lang="en-GB" sz="2000" dirty="0" err="1">
                <a:solidFill>
                  <a:schemeClr val="tx1"/>
                </a:solidFill>
              </a:rPr>
              <a:t>toiminnot</a:t>
            </a:r>
            <a:r>
              <a:rPr lang="en-GB" sz="2000" dirty="0">
                <a:solidFill>
                  <a:schemeClr val="tx1"/>
                </a:solidFill>
              </a:rPr>
              <a:t> </a:t>
            </a:r>
            <a:r>
              <a:rPr lang="en-GB" sz="2000" dirty="0" err="1">
                <a:solidFill>
                  <a:schemeClr val="tx1"/>
                </a:solidFill>
              </a:rPr>
              <a:t>voivat</a:t>
            </a:r>
            <a:r>
              <a:rPr lang="en-GB" sz="2000" dirty="0">
                <a:solidFill>
                  <a:schemeClr val="tx1"/>
                </a:solidFill>
              </a:rPr>
              <a:t> </a:t>
            </a:r>
            <a:r>
              <a:rPr lang="en-GB" sz="2000" dirty="0" err="1">
                <a:solidFill>
                  <a:schemeClr val="tx1"/>
                </a:solidFill>
              </a:rPr>
              <a:t>vaikuttaa</a:t>
            </a:r>
            <a:r>
              <a:rPr lang="en-GB" sz="2000" dirty="0">
                <a:solidFill>
                  <a:schemeClr val="tx1"/>
                </a:solidFill>
              </a:rPr>
              <a:t> </a:t>
            </a:r>
            <a:r>
              <a:rPr lang="en-GB" sz="2000" dirty="0" err="1">
                <a:solidFill>
                  <a:schemeClr val="tx1"/>
                </a:solidFill>
              </a:rPr>
              <a:t>fyysiseen</a:t>
            </a:r>
            <a:r>
              <a:rPr lang="en-GB" sz="2000" dirty="0">
                <a:solidFill>
                  <a:schemeClr val="tx1"/>
                </a:solidFill>
              </a:rPr>
              <a:t>, </a:t>
            </a:r>
            <a:r>
              <a:rPr lang="en-GB" sz="2000" dirty="0" err="1">
                <a:solidFill>
                  <a:schemeClr val="tx1"/>
                </a:solidFill>
              </a:rPr>
              <a:t>henkiseen</a:t>
            </a:r>
            <a:r>
              <a:rPr lang="en-GB" sz="2000" dirty="0">
                <a:solidFill>
                  <a:schemeClr val="tx1"/>
                </a:solidFill>
              </a:rPr>
              <a:t>, </a:t>
            </a:r>
            <a:r>
              <a:rPr lang="en-GB" sz="2000" dirty="0" err="1">
                <a:solidFill>
                  <a:schemeClr val="tx1"/>
                </a:solidFill>
              </a:rPr>
              <a:t>sosiaaliseen</a:t>
            </a:r>
            <a:r>
              <a:rPr lang="en-GB" sz="2000" dirty="0">
                <a:solidFill>
                  <a:schemeClr val="tx1"/>
                </a:solidFill>
              </a:rPr>
              <a:t> </a:t>
            </a:r>
            <a:r>
              <a:rPr lang="en-GB" sz="2000" dirty="0" err="1">
                <a:solidFill>
                  <a:schemeClr val="tx1"/>
                </a:solidFill>
              </a:rPr>
              <a:t>ja</a:t>
            </a:r>
            <a:r>
              <a:rPr lang="en-GB" sz="2000" dirty="0">
                <a:solidFill>
                  <a:schemeClr val="tx1"/>
                </a:solidFill>
              </a:rPr>
              <a:t> </a:t>
            </a:r>
            <a:r>
              <a:rPr lang="en-GB" sz="2000" dirty="0" err="1">
                <a:solidFill>
                  <a:schemeClr val="tx1"/>
                </a:solidFill>
              </a:rPr>
              <a:t>emotionaaliseen</a:t>
            </a:r>
            <a:r>
              <a:rPr lang="en-GB" sz="2000" dirty="0">
                <a:solidFill>
                  <a:schemeClr val="tx1"/>
                </a:solidFill>
              </a:rPr>
              <a:t> </a:t>
            </a:r>
            <a:r>
              <a:rPr lang="en-GB" sz="2000" dirty="0" err="1">
                <a:solidFill>
                  <a:schemeClr val="tx1"/>
                </a:solidFill>
              </a:rPr>
              <a:t>hyvinvointiin</a:t>
            </a:r>
            <a:r>
              <a:rPr lang="en-GB" sz="2000" dirty="0">
                <a:solidFill>
                  <a:schemeClr val="tx1"/>
                </a:solidFill>
              </a:rPr>
              <a:t> </a:t>
            </a:r>
            <a:r>
              <a:rPr lang="en-GB" sz="2000" dirty="0" err="1">
                <a:solidFill>
                  <a:schemeClr val="tx1"/>
                </a:solidFill>
              </a:rPr>
              <a:t>sekä</a:t>
            </a:r>
            <a:r>
              <a:rPr lang="en-GB" sz="2000" dirty="0">
                <a:solidFill>
                  <a:schemeClr val="tx1"/>
                </a:solidFill>
              </a:rPr>
              <a:t> </a:t>
            </a:r>
            <a:r>
              <a:rPr lang="en-GB" sz="2000" dirty="0" err="1">
                <a:solidFill>
                  <a:schemeClr val="tx1"/>
                </a:solidFill>
              </a:rPr>
              <a:t>positiivisesti</a:t>
            </a:r>
            <a:r>
              <a:rPr lang="en-GB" sz="2000" dirty="0">
                <a:solidFill>
                  <a:schemeClr val="tx1"/>
                </a:solidFill>
              </a:rPr>
              <a:t> </a:t>
            </a:r>
            <a:r>
              <a:rPr lang="en-GB" sz="2000" dirty="0" err="1">
                <a:solidFill>
                  <a:schemeClr val="tx1"/>
                </a:solidFill>
              </a:rPr>
              <a:t>että</a:t>
            </a:r>
            <a:r>
              <a:rPr lang="en-GB" sz="2000" dirty="0">
                <a:solidFill>
                  <a:schemeClr val="tx1"/>
                </a:solidFill>
              </a:rPr>
              <a:t> </a:t>
            </a:r>
            <a:r>
              <a:rPr lang="en-GB" sz="2000" dirty="0" err="1">
                <a:solidFill>
                  <a:schemeClr val="tx1"/>
                </a:solidFill>
              </a:rPr>
              <a:t>negatiivisesti</a:t>
            </a:r>
            <a:r>
              <a:rPr lang="en-GB" sz="2000" dirty="0">
                <a:solidFill>
                  <a:schemeClr val="tx1"/>
                </a:solidFill>
              </a:rPr>
              <a:t>. </a:t>
            </a:r>
          </a:p>
          <a:p>
            <a:pPr marL="342900" indent="-342900">
              <a:lnSpc>
                <a:spcPct val="150000"/>
              </a:lnSpc>
              <a:buFont typeface="Arial" panose="020B0604020202020204" pitchFamily="34" charset="0"/>
              <a:buChar char="•"/>
            </a:pPr>
            <a:r>
              <a:rPr lang="fi-FI" altLang="fi-FI" sz="2000" dirty="0">
                <a:solidFill>
                  <a:schemeClr val="tx1"/>
                </a:solidFill>
              </a:rPr>
              <a:t>Vaikka teknologia itsessään on yleisesti ottaen neutraali, se, kuinka pitkälle teknologiat voivat vaikuttaa yksilöön, riippuu hänen henkilökohtaisesta tilanteestaan, olosuhteistaan ​​ja kyvystään käsitellä näitä vaikutuksia tai hyödyntää niitä.</a:t>
            </a:r>
          </a:p>
          <a:p>
            <a:pPr marL="342900" indent="-342900">
              <a:lnSpc>
                <a:spcPct val="150000"/>
              </a:lnSpc>
              <a:buFont typeface="Arial" panose="020B0604020202020204" pitchFamily="34" charset="0"/>
              <a:buChar char="•"/>
            </a:pPr>
            <a:endParaRPr lang="en-GB" sz="2000" dirty="0"/>
          </a:p>
          <a:p>
            <a:pPr marL="342900" indent="-342900">
              <a:lnSpc>
                <a:spcPct val="150000"/>
              </a:lnSpc>
              <a:buFont typeface="Arial" panose="020B0604020202020204" pitchFamily="34" charset="0"/>
              <a:buChar char="•"/>
            </a:pPr>
            <a:r>
              <a:rPr lang="en-GB" sz="2000" dirty="0"/>
              <a:t>.</a:t>
            </a:r>
          </a:p>
        </p:txBody>
      </p:sp>
      <p:sp>
        <p:nvSpPr>
          <p:cNvPr id="8" name="Text Placeholder 7">
            <a:extLst>
              <a:ext uri="{FF2B5EF4-FFF2-40B4-BE49-F238E27FC236}">
                <a16:creationId xmlns:a16="http://schemas.microsoft.com/office/drawing/2014/main" id="{130B87C0-B504-68B3-B91C-4C2D76E19B08}"/>
              </a:ext>
            </a:extLst>
          </p:cNvPr>
          <p:cNvSpPr>
            <a:spLocks noGrp="1"/>
          </p:cNvSpPr>
          <p:nvPr>
            <p:ph type="body" sz="quarter" idx="16"/>
          </p:nvPr>
        </p:nvSpPr>
        <p:spPr>
          <a:xfrm>
            <a:off x="713768" y="421468"/>
            <a:ext cx="8488105" cy="580518"/>
          </a:xfrm>
        </p:spPr>
        <p:txBody>
          <a:bodyPr>
            <a:normAutofit lnSpcReduction="10000"/>
          </a:bodyPr>
          <a:lstStyle/>
          <a:p>
            <a:r>
              <a:rPr lang="en-GB" dirty="0" err="1"/>
              <a:t>Miksi</a:t>
            </a:r>
            <a:r>
              <a:rPr lang="en-GB" dirty="0"/>
              <a:t> </a:t>
            </a:r>
            <a:r>
              <a:rPr lang="en-GB" dirty="0" err="1"/>
              <a:t>digitaalinen</a:t>
            </a:r>
            <a:r>
              <a:rPr lang="en-GB" dirty="0"/>
              <a:t> </a:t>
            </a:r>
            <a:r>
              <a:rPr lang="en-GB" dirty="0" err="1"/>
              <a:t>hyvinvointi</a:t>
            </a:r>
            <a:r>
              <a:rPr lang="en-GB" dirty="0"/>
              <a:t> on </a:t>
            </a:r>
            <a:r>
              <a:rPr lang="en-GB" dirty="0" err="1"/>
              <a:t>tärkeää</a:t>
            </a:r>
            <a:r>
              <a:rPr lang="en-GB" dirty="0"/>
              <a:t>?</a:t>
            </a:r>
          </a:p>
        </p:txBody>
      </p:sp>
      <p:pic>
        <p:nvPicPr>
          <p:cNvPr id="11" name="Picture Placeholder 10">
            <a:extLst>
              <a:ext uri="{FF2B5EF4-FFF2-40B4-BE49-F238E27FC236}">
                <a16:creationId xmlns:a16="http://schemas.microsoft.com/office/drawing/2014/main" id="{765C4931-2C0A-E9A6-EE36-3F519DBE70C1}"/>
              </a:ext>
            </a:extLst>
          </p:cNvPr>
          <p:cNvPicPr>
            <a:picLocks noGrp="1" noChangeAspect="1"/>
          </p:cNvPicPr>
          <p:nvPr>
            <p:ph type="pic" sz="quarter" idx="53"/>
          </p:nvPr>
        </p:nvPicPr>
        <p:blipFill>
          <a:blip r:embed="rId2"/>
          <a:srcRect l="30282" r="30282"/>
          <a:stretch>
            <a:fillRect/>
          </a:stretch>
        </p:blipFill>
        <p:spPr>
          <a:xfrm>
            <a:off x="8829775" y="857250"/>
            <a:ext cx="3254648" cy="5143500"/>
          </a:xfrm>
        </p:spPr>
      </p:pic>
      <p:sp>
        <p:nvSpPr>
          <p:cNvPr id="3" name="TextBox 2">
            <a:extLst>
              <a:ext uri="{FF2B5EF4-FFF2-40B4-BE49-F238E27FC236}">
                <a16:creationId xmlns:a16="http://schemas.microsoft.com/office/drawing/2014/main" id="{398E7E65-0AE1-BF38-4AC9-5F210DF6835A}"/>
              </a:ext>
            </a:extLst>
          </p:cNvPr>
          <p:cNvSpPr txBox="1"/>
          <p:nvPr/>
        </p:nvSpPr>
        <p:spPr>
          <a:xfrm>
            <a:off x="6096000" y="2162540"/>
            <a:ext cx="2810435" cy="2677656"/>
          </a:xfrm>
          <a:prstGeom prst="rect">
            <a:avLst/>
          </a:prstGeom>
          <a:noFill/>
        </p:spPr>
        <p:txBody>
          <a:bodyPr wrap="square" rtlCol="0">
            <a:spAutoFit/>
          </a:bodyPr>
          <a:lstStyle/>
          <a:p>
            <a:pPr algn="ctr"/>
            <a:r>
              <a:rPr lang="en-GB" sz="2800" dirty="0" err="1">
                <a:solidFill>
                  <a:schemeClr val="bg1"/>
                </a:solidFill>
              </a:rPr>
              <a:t>Tärkeintä</a:t>
            </a:r>
            <a:r>
              <a:rPr lang="en-GB" sz="2800" dirty="0">
                <a:solidFill>
                  <a:schemeClr val="bg1"/>
                </a:solidFill>
              </a:rPr>
              <a:t> on olla </a:t>
            </a:r>
            <a:r>
              <a:rPr lang="en-GB" sz="2800" dirty="0" err="1">
                <a:solidFill>
                  <a:schemeClr val="bg1"/>
                </a:solidFill>
              </a:rPr>
              <a:t>tietoinen</a:t>
            </a:r>
            <a:r>
              <a:rPr lang="en-GB" sz="2800" dirty="0">
                <a:solidFill>
                  <a:schemeClr val="bg1"/>
                </a:solidFill>
              </a:rPr>
              <a:t> </a:t>
            </a:r>
            <a:r>
              <a:rPr lang="en-GB" sz="2800" dirty="0" err="1">
                <a:solidFill>
                  <a:schemeClr val="bg1"/>
                </a:solidFill>
              </a:rPr>
              <a:t>ja</a:t>
            </a:r>
            <a:r>
              <a:rPr lang="en-GB" sz="2800" dirty="0">
                <a:solidFill>
                  <a:schemeClr val="bg1"/>
                </a:solidFill>
              </a:rPr>
              <a:t> </a:t>
            </a:r>
            <a:r>
              <a:rPr lang="en-GB" sz="2800" dirty="0" err="1">
                <a:solidFill>
                  <a:schemeClr val="bg1"/>
                </a:solidFill>
              </a:rPr>
              <a:t>kiinnittää</a:t>
            </a:r>
            <a:r>
              <a:rPr lang="en-GB" sz="2800" dirty="0">
                <a:solidFill>
                  <a:schemeClr val="bg1"/>
                </a:solidFill>
              </a:rPr>
              <a:t> </a:t>
            </a:r>
            <a:r>
              <a:rPr lang="en-GB" sz="2800" dirty="0" err="1">
                <a:solidFill>
                  <a:schemeClr val="bg1"/>
                </a:solidFill>
              </a:rPr>
              <a:t>huomiota</a:t>
            </a:r>
            <a:r>
              <a:rPr lang="en-GB" sz="2800" dirty="0">
                <a:solidFill>
                  <a:schemeClr val="bg1"/>
                </a:solidFill>
              </a:rPr>
              <a:t> </a:t>
            </a:r>
            <a:r>
              <a:rPr lang="en-GB" sz="2800" dirty="0" err="1">
                <a:solidFill>
                  <a:schemeClr val="bg1"/>
                </a:solidFill>
              </a:rPr>
              <a:t>digitaaliseen</a:t>
            </a:r>
            <a:r>
              <a:rPr lang="en-GB" sz="2800" dirty="0">
                <a:solidFill>
                  <a:schemeClr val="bg1"/>
                </a:solidFill>
              </a:rPr>
              <a:t> </a:t>
            </a:r>
            <a:r>
              <a:rPr lang="en-GB" sz="2800" dirty="0" err="1">
                <a:solidFill>
                  <a:schemeClr val="bg1"/>
                </a:solidFill>
              </a:rPr>
              <a:t>hyvinvointiin</a:t>
            </a:r>
            <a:r>
              <a:rPr lang="en-GB" sz="2800" dirty="0">
                <a:solidFill>
                  <a:schemeClr val="bg1"/>
                </a:solidFill>
              </a:rPr>
              <a:t>.</a:t>
            </a:r>
            <a:endParaRPr lang="en-GB" sz="2800" dirty="0"/>
          </a:p>
        </p:txBody>
      </p:sp>
    </p:spTree>
    <p:extLst>
      <p:ext uri="{BB962C8B-B14F-4D97-AF65-F5344CB8AC3E}">
        <p14:creationId xmlns:p14="http://schemas.microsoft.com/office/powerpoint/2010/main" val="1286631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94267F-FCD3-F180-7FC2-3F5E196EE68C}"/>
              </a:ext>
            </a:extLst>
          </p:cNvPr>
          <p:cNvSpPr>
            <a:spLocks noGrp="1"/>
          </p:cNvSpPr>
          <p:nvPr>
            <p:ph type="body" sz="quarter" idx="18"/>
          </p:nvPr>
        </p:nvSpPr>
        <p:spPr>
          <a:xfrm>
            <a:off x="489833" y="2411963"/>
            <a:ext cx="9505997" cy="3755572"/>
          </a:xfrm>
        </p:spPr>
        <p:txBody>
          <a:bodyPr>
            <a:normAutofit lnSpcReduction="10000"/>
          </a:bodyPr>
          <a:lstStyle/>
          <a:p>
            <a:pPr marL="457200" indent="-457200">
              <a:buFont typeface="Arial" panose="020B0604020202020204" pitchFamily="34" charset="0"/>
              <a:buChar char="•"/>
            </a:pPr>
            <a:r>
              <a:rPr lang="fi-FI" sz="2800" dirty="0"/>
              <a:t>Kun miljoonat ihmiset joutuivat käyttämään verkkoa työn, viihteen ja muiden syiden takia, netin kokonaisosumat kasvoivat alustavien tilastojen mukaan 50–70 prosenttia. </a:t>
            </a:r>
            <a:r>
              <a:rPr lang="fi-FI" sz="2800" dirty="0" err="1"/>
              <a:t>Suoratoisto</a:t>
            </a:r>
            <a:r>
              <a:rPr lang="fi-FI" sz="2800" dirty="0"/>
              <a:t> on kasvoi arvioiden mukaan vähintään 12 % arvioiden mukaan.</a:t>
            </a:r>
            <a:endParaRPr lang="en-GB" sz="2800" dirty="0"/>
          </a:p>
          <a:p>
            <a:pPr marL="457200" indent="-457200">
              <a:buFont typeface="Arial" panose="020B0604020202020204" pitchFamily="34" charset="0"/>
              <a:buChar char="•"/>
            </a:pPr>
            <a:r>
              <a:rPr lang="en-GB" sz="2800" dirty="0" err="1"/>
              <a:t>Kun</a:t>
            </a:r>
            <a:r>
              <a:rPr lang="en-GB" sz="2800" dirty="0"/>
              <a:t> </a:t>
            </a:r>
            <a:r>
              <a:rPr lang="en-GB" sz="2800" dirty="0" err="1"/>
              <a:t>vietämme</a:t>
            </a:r>
            <a:r>
              <a:rPr lang="en-GB" sz="2800" dirty="0"/>
              <a:t> </a:t>
            </a:r>
            <a:r>
              <a:rPr lang="en-GB" sz="2800" dirty="0" err="1"/>
              <a:t>yhä</a:t>
            </a:r>
            <a:r>
              <a:rPr lang="en-GB" sz="2800" dirty="0"/>
              <a:t> </a:t>
            </a:r>
            <a:r>
              <a:rPr lang="en-GB" sz="2800" dirty="0" err="1"/>
              <a:t>enemmän</a:t>
            </a:r>
            <a:r>
              <a:rPr lang="en-GB" sz="2800" dirty="0"/>
              <a:t> </a:t>
            </a:r>
            <a:r>
              <a:rPr lang="en-GB" sz="2800" dirty="0" err="1"/>
              <a:t>aikaa</a:t>
            </a:r>
            <a:r>
              <a:rPr lang="en-GB" sz="2800" dirty="0"/>
              <a:t> </a:t>
            </a:r>
            <a:r>
              <a:rPr lang="en-GB" sz="2800" dirty="0" err="1"/>
              <a:t>virtuaalimaailmassa</a:t>
            </a:r>
            <a:r>
              <a:rPr lang="en-GB" sz="2800" dirty="0"/>
              <a:t>, </a:t>
            </a:r>
            <a:r>
              <a:rPr lang="en-GB" sz="2800" dirty="0" err="1"/>
              <a:t>meidän</a:t>
            </a:r>
            <a:r>
              <a:rPr lang="en-GB" sz="2800" dirty="0"/>
              <a:t> on </a:t>
            </a:r>
            <a:r>
              <a:rPr lang="en-GB" sz="2800" dirty="0" err="1"/>
              <a:t>tiedettävä</a:t>
            </a:r>
            <a:r>
              <a:rPr lang="en-GB" sz="2800" dirty="0"/>
              <a:t>, </a:t>
            </a:r>
            <a:r>
              <a:rPr lang="en-GB" sz="2800" dirty="0" err="1"/>
              <a:t>kuinka</a:t>
            </a:r>
            <a:r>
              <a:rPr lang="en-GB" sz="2800" dirty="0"/>
              <a:t> </a:t>
            </a:r>
            <a:r>
              <a:rPr lang="en-GB" sz="2800" dirty="0" err="1"/>
              <a:t>siellä</a:t>
            </a:r>
            <a:r>
              <a:rPr lang="en-GB" sz="2800" dirty="0"/>
              <a:t> </a:t>
            </a:r>
            <a:r>
              <a:rPr lang="en-GB" sz="2800" dirty="0" err="1"/>
              <a:t>tulee</a:t>
            </a:r>
            <a:r>
              <a:rPr lang="en-GB" sz="2800" dirty="0"/>
              <a:t> </a:t>
            </a:r>
            <a:r>
              <a:rPr lang="en-GB" sz="2800" dirty="0" err="1"/>
              <a:t>toimia</a:t>
            </a:r>
            <a:r>
              <a:rPr lang="en-GB" sz="2800" dirty="0"/>
              <a:t>.  </a:t>
            </a:r>
          </a:p>
          <a:p>
            <a:endParaRPr lang="en-GB" sz="2800" dirty="0"/>
          </a:p>
          <a:p>
            <a:r>
              <a:rPr lang="en-GB" sz="1700" dirty="0"/>
              <a:t>https://www.forbes.com/sites/markbeech/2020/03/25/covid-19-pushes-up-internet-use-70-streaming-more-than-12-first-figures-reveal/?sh=4c60d6e3104e </a:t>
            </a:r>
          </a:p>
        </p:txBody>
      </p:sp>
      <p:sp>
        <p:nvSpPr>
          <p:cNvPr id="3" name="Text Placeholder 7">
            <a:extLst>
              <a:ext uri="{FF2B5EF4-FFF2-40B4-BE49-F238E27FC236}">
                <a16:creationId xmlns:a16="http://schemas.microsoft.com/office/drawing/2014/main" id="{93349722-6AA3-A1ED-92FE-3C3D3EDE4C60}"/>
              </a:ext>
            </a:extLst>
          </p:cNvPr>
          <p:cNvSpPr>
            <a:spLocks noGrp="1"/>
          </p:cNvSpPr>
          <p:nvPr>
            <p:ph type="body" sz="quarter" idx="16"/>
          </p:nvPr>
        </p:nvSpPr>
        <p:spPr>
          <a:xfrm>
            <a:off x="713768" y="421468"/>
            <a:ext cx="8488105" cy="580518"/>
          </a:xfrm>
        </p:spPr>
        <p:txBody>
          <a:bodyPr>
            <a:normAutofit lnSpcReduction="10000"/>
          </a:bodyPr>
          <a:lstStyle/>
          <a:p>
            <a:r>
              <a:rPr lang="en-GB" dirty="0"/>
              <a:t>PANDEMIC </a:t>
            </a:r>
            <a:r>
              <a:rPr lang="en-GB" dirty="0" err="1"/>
              <a:t>ja</a:t>
            </a:r>
            <a:r>
              <a:rPr lang="en-GB" dirty="0"/>
              <a:t> </a:t>
            </a:r>
            <a:r>
              <a:rPr lang="en-GB" dirty="0" err="1"/>
              <a:t>teknologian</a:t>
            </a:r>
            <a:r>
              <a:rPr lang="en-GB" dirty="0"/>
              <a:t> </a:t>
            </a:r>
            <a:r>
              <a:rPr lang="en-GB" dirty="0" err="1"/>
              <a:t>käyttö</a:t>
            </a:r>
            <a:r>
              <a:rPr lang="en-GB" dirty="0"/>
              <a:t> </a:t>
            </a:r>
          </a:p>
        </p:txBody>
      </p:sp>
    </p:spTree>
    <p:extLst>
      <p:ext uri="{BB962C8B-B14F-4D97-AF65-F5344CB8AC3E}">
        <p14:creationId xmlns:p14="http://schemas.microsoft.com/office/powerpoint/2010/main" val="3857443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01BB6-5FBA-3D82-4BD2-A0D0D860E7FC}"/>
              </a:ext>
            </a:extLst>
          </p:cNvPr>
          <p:cNvSpPr>
            <a:spLocks noGrp="1"/>
          </p:cNvSpPr>
          <p:nvPr>
            <p:ph type="body" sz="quarter" idx="18"/>
          </p:nvPr>
        </p:nvSpPr>
        <p:spPr>
          <a:xfrm>
            <a:off x="713768" y="1196788"/>
            <a:ext cx="6524376" cy="4464424"/>
          </a:xfrm>
        </p:spPr>
        <p:txBody>
          <a:bodyPr>
            <a:normAutofit fontScale="92500" lnSpcReduction="10000"/>
          </a:bodyPr>
          <a:lstStyle/>
          <a:p>
            <a:pPr marL="0" indent="0"/>
            <a:r>
              <a:rPr lang="en-GB" sz="2400" dirty="0" err="1"/>
              <a:t>Digitaalista</a:t>
            </a:r>
            <a:r>
              <a:rPr lang="en-GB" sz="2400" dirty="0"/>
              <a:t> </a:t>
            </a:r>
            <a:r>
              <a:rPr lang="en-GB" sz="2400" dirty="0" err="1"/>
              <a:t>ylikuormistusta</a:t>
            </a:r>
            <a:r>
              <a:rPr lang="en-GB" sz="2400" dirty="0"/>
              <a:t> </a:t>
            </a:r>
            <a:r>
              <a:rPr lang="en-GB" sz="2400" dirty="0" err="1"/>
              <a:t>tapahtuu</a:t>
            </a:r>
            <a:r>
              <a:rPr lang="en-GB" sz="2400" dirty="0"/>
              <a:t>, </a:t>
            </a:r>
            <a:r>
              <a:rPr lang="en-GB" sz="2400" dirty="0" err="1"/>
              <a:t>kun</a:t>
            </a:r>
            <a:r>
              <a:rPr lang="en-GB" sz="2400" dirty="0"/>
              <a:t> </a:t>
            </a:r>
            <a:r>
              <a:rPr lang="en-GB" sz="2400" dirty="0" err="1"/>
              <a:t>työntekijät</a:t>
            </a:r>
            <a:r>
              <a:rPr lang="en-GB" sz="2400" dirty="0"/>
              <a:t> </a:t>
            </a:r>
            <a:r>
              <a:rPr lang="en-GB" sz="2400" dirty="0" err="1"/>
              <a:t>kohtaavat</a:t>
            </a:r>
            <a:r>
              <a:rPr lang="en-GB" sz="2400" dirty="0"/>
              <a:t> </a:t>
            </a:r>
            <a:r>
              <a:rPr lang="en-GB" sz="2400" dirty="0" err="1"/>
              <a:t>eri</a:t>
            </a:r>
            <a:r>
              <a:rPr lang="en-GB" sz="2400" dirty="0"/>
              <a:t> </a:t>
            </a:r>
            <a:r>
              <a:rPr lang="en-GB" sz="2400" dirty="0" err="1"/>
              <a:t>välineiden</a:t>
            </a:r>
            <a:r>
              <a:rPr lang="en-GB" sz="2400" dirty="0"/>
              <a:t> </a:t>
            </a:r>
            <a:r>
              <a:rPr lang="en-GB" sz="2400" dirty="0" err="1"/>
              <a:t>kautta</a:t>
            </a:r>
            <a:r>
              <a:rPr lang="en-GB" sz="2400" dirty="0"/>
              <a:t>: </a:t>
            </a:r>
          </a:p>
          <a:p>
            <a:endParaRPr lang="en-GB" sz="2400" dirty="0"/>
          </a:p>
          <a:p>
            <a:pPr marL="342900" indent="-342900">
              <a:buFont typeface="Arial" panose="020B0604020202020204" pitchFamily="34" charset="0"/>
              <a:buChar char="•"/>
            </a:pPr>
            <a:r>
              <a:rPr lang="en-GB" sz="2400" dirty="0" err="1"/>
              <a:t>kannettavat</a:t>
            </a:r>
            <a:r>
              <a:rPr lang="en-GB" sz="2400" dirty="0"/>
              <a:t> </a:t>
            </a:r>
            <a:r>
              <a:rPr lang="en-GB" sz="2400" dirty="0" err="1"/>
              <a:t>tietokoneet</a:t>
            </a:r>
            <a:endParaRPr lang="en-GB" sz="2400" dirty="0"/>
          </a:p>
          <a:p>
            <a:pPr marL="342900" indent="-342900">
              <a:buFont typeface="Arial" panose="020B0604020202020204" pitchFamily="34" charset="0"/>
              <a:buChar char="•"/>
            </a:pPr>
            <a:r>
              <a:rPr lang="en-GB" sz="2400" dirty="0" err="1"/>
              <a:t>älypuhelimet</a:t>
            </a:r>
            <a:endParaRPr lang="en-GB" sz="2400" dirty="0"/>
          </a:p>
          <a:p>
            <a:pPr marL="342900" indent="-342900">
              <a:buFont typeface="Arial" panose="020B0604020202020204" pitchFamily="34" charset="0"/>
              <a:buChar char="•"/>
            </a:pPr>
            <a:r>
              <a:rPr lang="en-GB" sz="2400" dirty="0" err="1"/>
              <a:t>verkkokokoukset</a:t>
            </a:r>
            <a:endParaRPr lang="en-GB" sz="2400" dirty="0"/>
          </a:p>
          <a:p>
            <a:pPr marL="342900" indent="-342900">
              <a:buFont typeface="Arial" panose="020B0604020202020204" pitchFamily="34" charset="0"/>
              <a:buChar char="•"/>
            </a:pPr>
            <a:r>
              <a:rPr lang="en-GB" sz="2400" dirty="0" err="1"/>
              <a:t>eri</a:t>
            </a:r>
            <a:r>
              <a:rPr lang="en-GB" sz="2400" dirty="0"/>
              <a:t> </a:t>
            </a:r>
            <a:r>
              <a:rPr lang="en-GB" sz="2400" dirty="0" err="1"/>
              <a:t>kanavia</a:t>
            </a:r>
            <a:r>
              <a:rPr lang="en-GB" sz="2400" dirty="0"/>
              <a:t> </a:t>
            </a:r>
            <a:r>
              <a:rPr lang="en-GB" sz="2400" dirty="0" err="1"/>
              <a:t>kautta</a:t>
            </a:r>
            <a:r>
              <a:rPr lang="en-GB" sz="2400" dirty="0"/>
              <a:t> </a:t>
            </a:r>
            <a:r>
              <a:rPr lang="en-GB" sz="2400" dirty="0" err="1"/>
              <a:t>tulevat</a:t>
            </a:r>
            <a:r>
              <a:rPr lang="en-GB" sz="2400" dirty="0"/>
              <a:t> </a:t>
            </a:r>
            <a:r>
              <a:rPr lang="en-GB" sz="2400" dirty="0" err="1"/>
              <a:t>viestit</a:t>
            </a:r>
            <a:endParaRPr lang="en-GB" sz="2400" dirty="0"/>
          </a:p>
          <a:p>
            <a:pPr marL="342900" indent="-342900">
              <a:buFont typeface="Arial" panose="020B0604020202020204" pitchFamily="34" charset="0"/>
              <a:buChar char="•"/>
            </a:pPr>
            <a:r>
              <a:rPr lang="en-GB" sz="2400" dirty="0" err="1"/>
              <a:t>kalenterimuistutukset</a:t>
            </a:r>
            <a:endParaRPr lang="en-GB" sz="2400" dirty="0"/>
          </a:p>
          <a:p>
            <a:pPr marL="342900" indent="-342900">
              <a:buFont typeface="Arial" panose="020B0604020202020204" pitchFamily="34" charset="0"/>
              <a:buChar char="•"/>
            </a:pPr>
            <a:r>
              <a:rPr lang="en-GB" sz="2400" dirty="0" err="1"/>
              <a:t>muut</a:t>
            </a:r>
            <a:r>
              <a:rPr lang="en-GB" sz="2400" dirty="0"/>
              <a:t> </a:t>
            </a:r>
            <a:r>
              <a:rPr lang="en-GB" sz="2400" dirty="0" err="1"/>
              <a:t>digitaaliset</a:t>
            </a:r>
            <a:r>
              <a:rPr lang="en-GB" sz="2400" dirty="0"/>
              <a:t> </a:t>
            </a:r>
            <a:r>
              <a:rPr lang="en-GB" sz="2400" dirty="0" err="1"/>
              <a:t>välineet</a:t>
            </a:r>
            <a:endParaRPr lang="en-GB" sz="2400" dirty="0"/>
          </a:p>
          <a:p>
            <a:endParaRPr lang="en-GB" sz="2400" dirty="0"/>
          </a:p>
          <a:p>
            <a:pPr marL="0" indent="0"/>
            <a:r>
              <a:rPr lang="en-GB" sz="2400" dirty="0" err="1"/>
              <a:t>niin</a:t>
            </a:r>
            <a:r>
              <a:rPr lang="en-GB" sz="2400" dirty="0"/>
              <a:t> </a:t>
            </a:r>
            <a:r>
              <a:rPr lang="en-GB" sz="2400" dirty="0" err="1"/>
              <a:t>suuren</a:t>
            </a:r>
            <a:r>
              <a:rPr lang="en-GB" sz="2400" dirty="0"/>
              <a:t> </a:t>
            </a:r>
            <a:r>
              <a:rPr lang="en-GB" sz="2400" dirty="0" err="1"/>
              <a:t>tietotulvan</a:t>
            </a:r>
            <a:r>
              <a:rPr lang="en-GB" sz="2400" dirty="0"/>
              <a:t>, </a:t>
            </a:r>
            <a:r>
              <a:rPr lang="en-GB" sz="2400" dirty="0" err="1"/>
              <a:t>että</a:t>
            </a:r>
            <a:r>
              <a:rPr lang="en-GB" sz="2400" dirty="0"/>
              <a:t> se </a:t>
            </a:r>
            <a:r>
              <a:rPr lang="en-GB" sz="2400" dirty="0" err="1"/>
              <a:t>ylittää</a:t>
            </a:r>
            <a:r>
              <a:rPr lang="en-GB" sz="2400" dirty="0"/>
              <a:t> </a:t>
            </a:r>
            <a:r>
              <a:rPr lang="en-GB" sz="2400" dirty="0" err="1"/>
              <a:t>kyvyn</a:t>
            </a:r>
            <a:r>
              <a:rPr lang="en-GB" sz="2400" dirty="0"/>
              <a:t> </a:t>
            </a:r>
            <a:r>
              <a:rPr lang="en-GB" sz="2400" dirty="0" err="1"/>
              <a:t>vastaanottaa</a:t>
            </a:r>
            <a:r>
              <a:rPr lang="en-GB" sz="2400" dirty="0"/>
              <a:t> </a:t>
            </a:r>
            <a:r>
              <a:rPr lang="en-GB" sz="2400" dirty="0" err="1"/>
              <a:t>tietoa</a:t>
            </a:r>
            <a:r>
              <a:rPr lang="en-GB" sz="2400" dirty="0"/>
              <a:t>.  </a:t>
            </a:r>
          </a:p>
          <a:p>
            <a:pPr marL="0" indent="0"/>
            <a:endParaRPr lang="en-GB" dirty="0"/>
          </a:p>
          <a:p>
            <a:endParaRPr lang="en-GB" dirty="0"/>
          </a:p>
        </p:txBody>
      </p:sp>
      <p:sp>
        <p:nvSpPr>
          <p:cNvPr id="3" name="Text Placeholder 2">
            <a:extLst>
              <a:ext uri="{FF2B5EF4-FFF2-40B4-BE49-F238E27FC236}">
                <a16:creationId xmlns:a16="http://schemas.microsoft.com/office/drawing/2014/main" id="{71EE4522-91CD-BCA4-3CB2-4B197CD6FFEA}"/>
              </a:ext>
            </a:extLst>
          </p:cNvPr>
          <p:cNvSpPr>
            <a:spLocks noGrp="1"/>
          </p:cNvSpPr>
          <p:nvPr>
            <p:ph type="body" sz="quarter" idx="16"/>
          </p:nvPr>
        </p:nvSpPr>
        <p:spPr/>
        <p:txBody>
          <a:bodyPr>
            <a:normAutofit lnSpcReduction="10000"/>
          </a:bodyPr>
          <a:lstStyle/>
          <a:p>
            <a:r>
              <a:rPr lang="es-ES" dirty="0" err="1"/>
              <a:t>Digitaalinen</a:t>
            </a:r>
            <a:r>
              <a:rPr lang="es-ES" dirty="0"/>
              <a:t> </a:t>
            </a:r>
            <a:r>
              <a:rPr lang="es-ES" dirty="0" err="1"/>
              <a:t>ylikuormitus</a:t>
            </a:r>
            <a:endParaRPr lang="en-GB" dirty="0"/>
          </a:p>
        </p:txBody>
      </p:sp>
      <p:pic>
        <p:nvPicPr>
          <p:cNvPr id="6" name="Picture Placeholder 5" descr="A person in a red shirt with his hands on his head&#10;&#10;Description automatically generated">
            <a:extLst>
              <a:ext uri="{FF2B5EF4-FFF2-40B4-BE49-F238E27FC236}">
                <a16:creationId xmlns:a16="http://schemas.microsoft.com/office/drawing/2014/main" id="{8C0165BC-B3C5-F79A-401B-E3B38658A1C3}"/>
              </a:ext>
            </a:extLst>
          </p:cNvPr>
          <p:cNvPicPr>
            <a:picLocks noGrp="1" noChangeAspect="1"/>
          </p:cNvPicPr>
          <p:nvPr>
            <p:ph type="pic" sz="quarter" idx="15"/>
          </p:nvPr>
        </p:nvPicPr>
        <p:blipFill>
          <a:blip r:embed="rId2"/>
          <a:srcRect l="21798" r="21798"/>
          <a:stretch>
            <a:fillRect/>
          </a:stretch>
        </p:blipFill>
        <p:spPr>
          <a:xfrm>
            <a:off x="7002857" y="421468"/>
            <a:ext cx="5013117" cy="5925308"/>
          </a:xfrm>
        </p:spPr>
      </p:pic>
    </p:spTree>
    <p:extLst>
      <p:ext uri="{BB962C8B-B14F-4D97-AF65-F5344CB8AC3E}">
        <p14:creationId xmlns:p14="http://schemas.microsoft.com/office/powerpoint/2010/main" val="2630731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FCACC4-AA46-1F25-2CA5-B68EA768BAC2}"/>
              </a:ext>
            </a:extLst>
          </p:cNvPr>
          <p:cNvSpPr>
            <a:spLocks noGrp="1"/>
          </p:cNvSpPr>
          <p:nvPr>
            <p:ph type="body" sz="quarter" idx="47"/>
          </p:nvPr>
        </p:nvSpPr>
        <p:spPr>
          <a:xfrm>
            <a:off x="2823883" y="436574"/>
            <a:ext cx="8817511" cy="692194"/>
          </a:xfrm>
        </p:spPr>
        <p:txBody>
          <a:bodyPr/>
          <a:lstStyle/>
          <a:p>
            <a:r>
              <a:rPr lang="en-GB" sz="3600" b="1" dirty="0" err="1"/>
              <a:t>Digitaalisen</a:t>
            </a:r>
            <a:r>
              <a:rPr lang="en-GB" sz="3600" b="1" dirty="0"/>
              <a:t> </a:t>
            </a:r>
            <a:r>
              <a:rPr lang="en-GB" sz="3600" b="1" dirty="0" err="1"/>
              <a:t>ylikuormituksen</a:t>
            </a:r>
            <a:r>
              <a:rPr lang="en-GB" sz="3600" b="1" dirty="0"/>
              <a:t> </a:t>
            </a:r>
            <a:r>
              <a:rPr lang="en-GB" sz="3600" b="1" dirty="0" err="1"/>
              <a:t>tunnusmerkkejä</a:t>
            </a:r>
            <a:r>
              <a:rPr lang="en-GB" sz="3600" b="1" dirty="0"/>
              <a:t> </a:t>
            </a:r>
          </a:p>
        </p:txBody>
      </p:sp>
      <p:sp>
        <p:nvSpPr>
          <p:cNvPr id="23" name="Text Placeholder 22">
            <a:extLst>
              <a:ext uri="{FF2B5EF4-FFF2-40B4-BE49-F238E27FC236}">
                <a16:creationId xmlns:a16="http://schemas.microsoft.com/office/drawing/2014/main" id="{C55B727F-6EA5-38F2-863F-B5FC523899FC}"/>
              </a:ext>
            </a:extLst>
          </p:cNvPr>
          <p:cNvSpPr>
            <a:spLocks noGrp="1"/>
          </p:cNvSpPr>
          <p:nvPr>
            <p:ph type="body" sz="quarter" idx="59"/>
          </p:nvPr>
        </p:nvSpPr>
        <p:spPr>
          <a:xfrm>
            <a:off x="2823883" y="3241753"/>
            <a:ext cx="9004714" cy="692194"/>
          </a:xfrm>
        </p:spPr>
        <p:txBody>
          <a:bodyPr/>
          <a:lstStyle/>
          <a:p>
            <a:endParaRPr lang="en-GB" dirty="0"/>
          </a:p>
          <a:p>
            <a:r>
              <a:rPr lang="en-GB" dirty="0" err="1"/>
              <a:t>Tunnusmerkit</a:t>
            </a:r>
            <a:r>
              <a:rPr lang="en-GB" dirty="0"/>
              <a:t> </a:t>
            </a:r>
            <a:r>
              <a:rPr lang="en-GB" dirty="0" err="1"/>
              <a:t>ja</a:t>
            </a:r>
            <a:r>
              <a:rPr lang="en-GB" dirty="0"/>
              <a:t> </a:t>
            </a:r>
            <a:r>
              <a:rPr lang="en-GB" dirty="0" err="1"/>
              <a:t>oireet</a:t>
            </a:r>
            <a:r>
              <a:rPr lang="en-GB" dirty="0"/>
              <a:t> </a:t>
            </a:r>
            <a:r>
              <a:rPr lang="en-GB" dirty="0" err="1"/>
              <a:t>voivat</a:t>
            </a:r>
            <a:r>
              <a:rPr lang="en-GB" dirty="0"/>
              <a:t> </a:t>
            </a:r>
            <a:r>
              <a:rPr lang="en-GB" dirty="0" err="1"/>
              <a:t>ilmetä</a:t>
            </a:r>
            <a:r>
              <a:rPr lang="en-GB" dirty="0"/>
              <a:t> </a:t>
            </a:r>
            <a:r>
              <a:rPr lang="en-GB" dirty="0" err="1"/>
              <a:t>seuraavasti</a:t>
            </a:r>
            <a:r>
              <a:rPr lang="en-GB" dirty="0"/>
              <a:t>: </a:t>
            </a:r>
          </a:p>
          <a:p>
            <a:pPr marL="342900" indent="-342900">
              <a:buFont typeface="Arial" panose="020B0604020202020204" pitchFamily="34" charset="0"/>
              <a:buChar char="•"/>
            </a:pPr>
            <a:r>
              <a:rPr lang="en-GB" sz="2100" dirty="0" err="1"/>
              <a:t>Elinvoiman</a:t>
            </a:r>
            <a:r>
              <a:rPr lang="en-GB" sz="2100" dirty="0"/>
              <a:t>, </a:t>
            </a:r>
            <a:r>
              <a:rPr lang="en-GB" sz="2100" dirty="0" err="1"/>
              <a:t>tuloksellisuuden</a:t>
            </a:r>
            <a:r>
              <a:rPr lang="en-GB" sz="2100" dirty="0"/>
              <a:t> </a:t>
            </a:r>
            <a:r>
              <a:rPr lang="en-GB" sz="2100" dirty="0" err="1"/>
              <a:t>ja</a:t>
            </a:r>
            <a:r>
              <a:rPr lang="en-GB" sz="2100" dirty="0"/>
              <a:t> </a:t>
            </a:r>
            <a:r>
              <a:rPr lang="en-GB" sz="2100" dirty="0" err="1"/>
              <a:t>tarmokkuuden</a:t>
            </a:r>
            <a:r>
              <a:rPr lang="en-GB" sz="2100" dirty="0"/>
              <a:t> </a:t>
            </a:r>
            <a:r>
              <a:rPr lang="en-GB" sz="2100" dirty="0" err="1"/>
              <a:t>väheneminen</a:t>
            </a:r>
            <a:endParaRPr lang="en-GB" sz="2100" dirty="0"/>
          </a:p>
          <a:p>
            <a:pPr marL="342900" indent="-342900">
              <a:buFont typeface="Arial" panose="020B0604020202020204" pitchFamily="34" charset="0"/>
              <a:buChar char="•"/>
            </a:pPr>
            <a:r>
              <a:rPr lang="en-GB" sz="2100" dirty="0" err="1"/>
              <a:t>Levottomuus</a:t>
            </a:r>
            <a:r>
              <a:rPr lang="en-GB" sz="2100" dirty="0"/>
              <a:t> tai </a:t>
            </a:r>
            <a:r>
              <a:rPr lang="en-GB" sz="2100" dirty="0" err="1"/>
              <a:t>nukahtamisvaikeudet</a:t>
            </a:r>
            <a:r>
              <a:rPr lang="en-GB" sz="2100" dirty="0"/>
              <a:t> </a:t>
            </a:r>
          </a:p>
          <a:p>
            <a:pPr marL="342900" indent="-342900">
              <a:buFont typeface="Arial" panose="020B0604020202020204" pitchFamily="34" charset="0"/>
              <a:buChar char="•"/>
            </a:pPr>
            <a:r>
              <a:rPr lang="en-GB" sz="2100" dirty="0" err="1"/>
              <a:t>Sosiaaliset</a:t>
            </a:r>
            <a:r>
              <a:rPr lang="en-GB" sz="2100" dirty="0"/>
              <a:t> </a:t>
            </a:r>
            <a:r>
              <a:rPr lang="en-GB" sz="2100" dirty="0" err="1"/>
              <a:t>tilanteiden</a:t>
            </a:r>
            <a:r>
              <a:rPr lang="en-GB" sz="2100" dirty="0"/>
              <a:t> </a:t>
            </a:r>
            <a:r>
              <a:rPr lang="en-GB" sz="2100" dirty="0" err="1"/>
              <a:t>ahdistavuus</a:t>
            </a:r>
            <a:endParaRPr lang="en-GB" sz="2100" dirty="0"/>
          </a:p>
          <a:p>
            <a:pPr marL="342900" indent="-342900">
              <a:buFont typeface="Arial" panose="020B0604020202020204" pitchFamily="34" charset="0"/>
              <a:buChar char="•"/>
            </a:pPr>
            <a:r>
              <a:rPr lang="en-GB" sz="2100" dirty="0" err="1"/>
              <a:t>Stressi</a:t>
            </a:r>
            <a:r>
              <a:rPr lang="en-GB" sz="2100" dirty="0"/>
              <a:t> </a:t>
            </a:r>
            <a:r>
              <a:rPr lang="en-GB" sz="2100" dirty="0" err="1"/>
              <a:t>ja</a:t>
            </a:r>
            <a:r>
              <a:rPr lang="en-GB" sz="2100" dirty="0"/>
              <a:t> </a:t>
            </a:r>
            <a:r>
              <a:rPr lang="en-GB" sz="2100" dirty="0" err="1"/>
              <a:t>työhuolet</a:t>
            </a:r>
            <a:r>
              <a:rPr lang="en-GB" sz="2100" dirty="0"/>
              <a:t> </a:t>
            </a:r>
            <a:r>
              <a:rPr lang="en-GB" sz="2100" dirty="0" err="1"/>
              <a:t>ovat</a:t>
            </a:r>
            <a:r>
              <a:rPr lang="en-GB" sz="2100" dirty="0"/>
              <a:t> </a:t>
            </a:r>
            <a:r>
              <a:rPr lang="en-GB" sz="2100" dirty="0" err="1"/>
              <a:t>aina</a:t>
            </a:r>
            <a:r>
              <a:rPr lang="en-GB" sz="2100" dirty="0"/>
              <a:t> </a:t>
            </a:r>
            <a:r>
              <a:rPr lang="en-GB" sz="2100" dirty="0" err="1"/>
              <a:t>mielessä</a:t>
            </a:r>
            <a:endParaRPr lang="en-GB" sz="2100" dirty="0"/>
          </a:p>
          <a:p>
            <a:pPr marL="342900" indent="-342900">
              <a:buFont typeface="Arial" panose="020B0604020202020204" pitchFamily="34" charset="0"/>
              <a:buChar char="•"/>
            </a:pPr>
            <a:r>
              <a:rPr lang="en-GB" sz="2100" dirty="0" err="1"/>
              <a:t>Alakulo</a:t>
            </a:r>
            <a:r>
              <a:rPr lang="en-GB" sz="2100" dirty="0"/>
              <a:t>, </a:t>
            </a:r>
            <a:r>
              <a:rPr lang="en-GB" sz="2100" dirty="0" err="1"/>
              <a:t>joka</a:t>
            </a:r>
            <a:r>
              <a:rPr lang="en-GB" sz="2100" dirty="0"/>
              <a:t> </a:t>
            </a:r>
            <a:r>
              <a:rPr lang="en-GB" sz="2100" dirty="0" err="1"/>
              <a:t>aiheutuu</a:t>
            </a:r>
            <a:r>
              <a:rPr lang="en-GB" sz="2100" dirty="0"/>
              <a:t> </a:t>
            </a:r>
            <a:r>
              <a:rPr lang="fi-FI" sz="2000" dirty="0"/>
              <a:t>yhteyden puutteesta läheisiin ja työtovereihin</a:t>
            </a:r>
            <a:endParaRPr lang="en-GB" sz="2100" dirty="0"/>
          </a:p>
          <a:p>
            <a:pPr marL="342900" indent="-342900">
              <a:buFont typeface="Arial" panose="020B0604020202020204" pitchFamily="34" charset="0"/>
              <a:buChar char="•"/>
            </a:pPr>
            <a:r>
              <a:rPr lang="en-GB" sz="2100" dirty="0" err="1"/>
              <a:t>Äärimmäinen</a:t>
            </a:r>
            <a:r>
              <a:rPr lang="en-GB" sz="2100" dirty="0"/>
              <a:t> </a:t>
            </a:r>
            <a:r>
              <a:rPr lang="en-GB" sz="2100" dirty="0" err="1"/>
              <a:t>uupumus</a:t>
            </a:r>
            <a:endParaRPr lang="en-GB" sz="2100" dirty="0"/>
          </a:p>
          <a:p>
            <a:pPr marL="342900" indent="-342900">
              <a:buFont typeface="Arial" panose="020B0604020202020204" pitchFamily="34" charset="0"/>
              <a:buChar char="•"/>
            </a:pPr>
            <a:r>
              <a:rPr lang="en-GB" sz="2100" dirty="0" err="1"/>
              <a:t>Emotionaalinen</a:t>
            </a:r>
            <a:r>
              <a:rPr lang="en-GB" sz="2100" dirty="0"/>
              <a:t> </a:t>
            </a:r>
            <a:r>
              <a:rPr lang="en-GB" sz="2100" dirty="0" err="1"/>
              <a:t>ja</a:t>
            </a:r>
            <a:r>
              <a:rPr lang="en-GB" sz="2100" dirty="0"/>
              <a:t> </a:t>
            </a:r>
            <a:r>
              <a:rPr lang="en-GB" sz="2100" dirty="0" err="1"/>
              <a:t>tiedollinen</a:t>
            </a:r>
            <a:r>
              <a:rPr lang="en-GB" sz="2100" dirty="0"/>
              <a:t> </a:t>
            </a:r>
            <a:r>
              <a:rPr lang="en-GB" sz="2100" dirty="0" err="1"/>
              <a:t>etääntyminen</a:t>
            </a:r>
            <a:r>
              <a:rPr lang="en-GB" sz="2100" dirty="0"/>
              <a:t> </a:t>
            </a:r>
            <a:r>
              <a:rPr lang="en-GB" sz="2100" dirty="0" err="1"/>
              <a:t>työstä</a:t>
            </a:r>
            <a:r>
              <a:rPr lang="en-GB" sz="2100" dirty="0"/>
              <a:t> </a:t>
            </a:r>
            <a:r>
              <a:rPr lang="en-GB" sz="2100" dirty="0" err="1"/>
              <a:t>ja</a:t>
            </a:r>
            <a:r>
              <a:rPr lang="en-GB" sz="2100" dirty="0"/>
              <a:t> </a:t>
            </a:r>
            <a:r>
              <a:rPr lang="en-GB" sz="2100" dirty="0" err="1"/>
              <a:t>pessimistinen</a:t>
            </a:r>
            <a:r>
              <a:rPr lang="en-GB" sz="2100" dirty="0"/>
              <a:t> </a:t>
            </a:r>
            <a:r>
              <a:rPr lang="en-GB" sz="2100" dirty="0" err="1"/>
              <a:t>suhtautuminen</a:t>
            </a:r>
            <a:r>
              <a:rPr lang="en-GB" sz="2100" dirty="0"/>
              <a:t> </a:t>
            </a:r>
            <a:r>
              <a:rPr lang="en-GB" sz="2100" dirty="0" err="1"/>
              <a:t>päivittäisiin</a:t>
            </a:r>
            <a:r>
              <a:rPr lang="en-GB" sz="2100" dirty="0"/>
              <a:t> </a:t>
            </a:r>
            <a:r>
              <a:rPr lang="en-GB" sz="2100" dirty="0" err="1"/>
              <a:t>askareisiin</a:t>
            </a:r>
            <a:endParaRPr lang="en-GB" sz="2100" dirty="0"/>
          </a:p>
          <a:p>
            <a:pPr marL="342900" indent="-342900">
              <a:buFont typeface="Arial" panose="020B0604020202020204" pitchFamily="34" charset="0"/>
              <a:buChar char="•"/>
            </a:pPr>
            <a:r>
              <a:rPr lang="en-GB" sz="2100" dirty="0" err="1"/>
              <a:t>Tehokkuuden</a:t>
            </a:r>
            <a:r>
              <a:rPr lang="en-GB" sz="2100" dirty="0"/>
              <a:t> </a:t>
            </a:r>
            <a:r>
              <a:rPr lang="en-GB" sz="2100" dirty="0" err="1"/>
              <a:t>kadottaminen</a:t>
            </a:r>
            <a:r>
              <a:rPr lang="en-GB" sz="2100" dirty="0"/>
              <a:t> </a:t>
            </a:r>
            <a:r>
              <a:rPr lang="en-GB" sz="2100" dirty="0" err="1"/>
              <a:t>ja</a:t>
            </a:r>
            <a:r>
              <a:rPr lang="en-GB" sz="2100" dirty="0"/>
              <a:t> </a:t>
            </a:r>
            <a:r>
              <a:rPr lang="en-GB" sz="2100" dirty="0" err="1"/>
              <a:t>vähentyvä</a:t>
            </a:r>
            <a:r>
              <a:rPr lang="en-GB" sz="2100" dirty="0"/>
              <a:t> </a:t>
            </a:r>
            <a:r>
              <a:rPr lang="en-GB" sz="2100" dirty="0" err="1"/>
              <a:t>suorituskyky</a:t>
            </a:r>
            <a:r>
              <a:rPr lang="en-GB" sz="2100" dirty="0"/>
              <a:t> </a:t>
            </a:r>
          </a:p>
          <a:p>
            <a:endParaRPr lang="en-GB" dirty="0"/>
          </a:p>
        </p:txBody>
      </p:sp>
    </p:spTree>
    <p:extLst>
      <p:ext uri="{BB962C8B-B14F-4D97-AF65-F5344CB8AC3E}">
        <p14:creationId xmlns:p14="http://schemas.microsoft.com/office/powerpoint/2010/main" val="553444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6E0784-913A-C349-ADFE-24B660A3BC72}"/>
              </a:ext>
            </a:extLst>
          </p:cNvPr>
          <p:cNvSpPr>
            <a:spLocks noGrp="1"/>
          </p:cNvSpPr>
          <p:nvPr>
            <p:ph type="body" sz="quarter" idx="18"/>
          </p:nvPr>
        </p:nvSpPr>
        <p:spPr>
          <a:xfrm>
            <a:off x="634224" y="1600199"/>
            <a:ext cx="6289090" cy="4836333"/>
          </a:xfrm>
        </p:spPr>
        <p:txBody>
          <a:bodyPr>
            <a:normAutofit lnSpcReduction="10000"/>
          </a:bodyPr>
          <a:lstStyle/>
          <a:p>
            <a:pPr marL="342900" indent="-342900">
              <a:buFont typeface="Arial" panose="020B0604020202020204" pitchFamily="34" charset="0"/>
              <a:buChar char="•"/>
            </a:pPr>
            <a:r>
              <a:rPr lang="fi-FI" sz="2000" dirty="0"/>
              <a:t>Tekniikan kehityksellä on ollut valtava vaikutus työympäristöön. Teknologia on parantanut työtämme ja helpottanut työelämäämme monessa suhteessa, mutta sillä on ollut myös negatiivisia vaikutuksia työntekijöiden tuottavuuteen ja siihen, miten he kokevat työnsä.</a:t>
            </a:r>
          </a:p>
          <a:p>
            <a:pPr marL="342900" indent="-342900">
              <a:buFont typeface="Arial" panose="020B0604020202020204" pitchFamily="34" charset="0"/>
              <a:buChar char="•"/>
            </a:pPr>
            <a:r>
              <a:rPr lang="en-GB" sz="2000" dirty="0" err="1">
                <a:latin typeface="Calibri" panose="020F0502020204030204" pitchFamily="34" charset="0"/>
                <a:cs typeface="Calibri" panose="020F0502020204030204" pitchFamily="34" charset="0"/>
              </a:rPr>
              <a:t>Työntekijöitä</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pommitetaan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loputtomilla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muistutuksilla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sähköposteilla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hälytyksillä</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viesteillä</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jotka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keskeyttävät</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sujuvan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työnteon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tekevät</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keskittymisen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äärimmäisen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vaikeaksi</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Viestintävälineiden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määrä</a:t>
            </a:r>
            <a:r>
              <a:rPr lang="en-GB" sz="2000" dirty="0">
                <a:latin typeface="Calibri" panose="020F0502020204030204" pitchFamily="34" charset="0"/>
                <a:cs typeface="Calibri" panose="020F0502020204030204" pitchFamily="34" charset="0"/>
              </a:rPr>
              <a:t> on </a:t>
            </a:r>
            <a:r>
              <a:rPr lang="en-GB" sz="2000" dirty="0" err="1">
                <a:latin typeface="Calibri" panose="020F0502020204030204" pitchFamily="34" charset="0"/>
                <a:cs typeface="Calibri" panose="020F0502020204030204" pitchFamily="34" charset="0"/>
              </a:rPr>
              <a:t>moninkertaistunut</a:t>
            </a:r>
            <a:r>
              <a:rPr lang="en-GB" sz="2000" dirty="0">
                <a:latin typeface="Calibri" panose="020F0502020204030204" pitchFamily="34" charset="0"/>
                <a:cs typeface="Calibri" panose="020F0502020204030204" pitchFamily="34" charset="0"/>
              </a:rPr>
              <a:t> –  </a:t>
            </a:r>
            <a:r>
              <a:rPr lang="en-GB" sz="2000" dirty="0" err="1">
                <a:latin typeface="Calibri" panose="020F0502020204030204" pitchFamily="34" charset="0"/>
                <a:cs typeface="Calibri" panose="020F0502020204030204" pitchFamily="34" charset="0"/>
              </a:rPr>
              <a:t>saamme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viestejä</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sähköpostitse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mutta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myös</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erilaisten</a:t>
            </a:r>
            <a:r>
              <a:rPr lang="en-GB" sz="2000" dirty="0">
                <a:latin typeface="Calibri" panose="020F0502020204030204" pitchFamily="34" charset="0"/>
                <a:cs typeface="Calibri" panose="020F0502020204030204" pitchFamily="34" charset="0"/>
              </a:rPr>
              <a:t> chat-</a:t>
            </a:r>
            <a:r>
              <a:rPr lang="en-GB" sz="2000" dirty="0" err="1">
                <a:latin typeface="Calibri" panose="020F0502020204030204" pitchFamily="34" charset="0"/>
                <a:cs typeface="Calibri" panose="020F0502020204030204" pitchFamily="34" charset="0"/>
              </a:rPr>
              <a:t>viestien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kautta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nämä</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pitävät</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meidät</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jatkuvasti</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tavoitettavissa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Tämä</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yhdistettynä</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rajattomaan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pääsyyn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erilaisten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tietolähteiden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äärelle</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työntekijöiden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odotetaan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tekevän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enemmän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vähemmällä</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nopeammin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ja</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paremmin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kuin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koskaan</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aiemmin</a:t>
            </a:r>
            <a:r>
              <a:rPr lang="en-GB" sz="2000" dirty="0">
                <a:latin typeface="Calibri" panose="020F0502020204030204" pitchFamily="34" charset="0"/>
                <a:cs typeface="Calibri" panose="020F0502020204030204" pitchFamily="34" charset="0"/>
              </a:rPr>
              <a:t>. </a:t>
            </a:r>
          </a:p>
          <a:p>
            <a:endParaRPr lang="en-GB" dirty="0"/>
          </a:p>
        </p:txBody>
      </p:sp>
      <p:sp>
        <p:nvSpPr>
          <p:cNvPr id="3" name="Text Placeholder 2">
            <a:extLst>
              <a:ext uri="{FF2B5EF4-FFF2-40B4-BE49-F238E27FC236}">
                <a16:creationId xmlns:a16="http://schemas.microsoft.com/office/drawing/2014/main" id="{D3BA28DC-1E5E-A186-0A91-92B2F0B305D6}"/>
              </a:ext>
            </a:extLst>
          </p:cNvPr>
          <p:cNvSpPr>
            <a:spLocks noGrp="1"/>
          </p:cNvSpPr>
          <p:nvPr>
            <p:ph type="body" sz="quarter" idx="16"/>
          </p:nvPr>
        </p:nvSpPr>
        <p:spPr>
          <a:xfrm>
            <a:off x="713768" y="421468"/>
            <a:ext cx="7614155" cy="580518"/>
          </a:xfrm>
        </p:spPr>
        <p:txBody>
          <a:bodyPr>
            <a:noAutofit/>
          </a:bodyPr>
          <a:lstStyle/>
          <a:p>
            <a:r>
              <a:rPr lang="es-ES" dirty="0" err="1"/>
              <a:t>Digitaalinen</a:t>
            </a:r>
            <a:r>
              <a:rPr lang="es-ES" dirty="0"/>
              <a:t> </a:t>
            </a:r>
            <a:r>
              <a:rPr lang="es-ES" dirty="0" err="1"/>
              <a:t>ylikuormitus</a:t>
            </a:r>
            <a:r>
              <a:rPr lang="es-ES" dirty="0"/>
              <a:t> </a:t>
            </a:r>
            <a:r>
              <a:rPr lang="es-ES" dirty="0" err="1"/>
              <a:t>työpaikalla</a:t>
            </a:r>
            <a:r>
              <a:rPr lang="es-ES" dirty="0"/>
              <a:t> </a:t>
            </a:r>
            <a:endParaRPr lang="en-GB" dirty="0"/>
          </a:p>
        </p:txBody>
      </p:sp>
      <p:pic>
        <p:nvPicPr>
          <p:cNvPr id="6" name="Picture Placeholder 5" descr="A person looking at a computer&#10;&#10;Description automatically generated">
            <a:extLst>
              <a:ext uri="{FF2B5EF4-FFF2-40B4-BE49-F238E27FC236}">
                <a16:creationId xmlns:a16="http://schemas.microsoft.com/office/drawing/2014/main" id="{38496FD4-ABA6-F2A3-2E72-A620BA2FC064}"/>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4278026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9B3ECCC-1D48-B7BE-BF06-0AE271DAC2AA}"/>
              </a:ext>
            </a:extLst>
          </p:cNvPr>
          <p:cNvPicPr>
            <a:picLocks noGrp="1" noChangeAspect="1"/>
          </p:cNvPicPr>
          <p:nvPr>
            <p:ph type="pic" sz="quarter" idx="33"/>
          </p:nvPr>
        </p:nvPicPr>
        <p:blipFill>
          <a:blip r:embed="rId2"/>
          <a:srcRect l="20750" r="20750"/>
          <a:stretch>
            <a:fillRect/>
          </a:stretch>
        </p:blipFill>
        <p:spPr/>
      </p:pic>
      <p:sp>
        <p:nvSpPr>
          <p:cNvPr id="3" name="Text Placeholder 2">
            <a:extLst>
              <a:ext uri="{FF2B5EF4-FFF2-40B4-BE49-F238E27FC236}">
                <a16:creationId xmlns:a16="http://schemas.microsoft.com/office/drawing/2014/main" id="{AD32C51F-13B7-DE93-9C48-7D099263658D}"/>
              </a:ext>
            </a:extLst>
          </p:cNvPr>
          <p:cNvSpPr>
            <a:spLocks noGrp="1"/>
          </p:cNvSpPr>
          <p:nvPr>
            <p:ph type="body" sz="quarter" idx="34"/>
          </p:nvPr>
        </p:nvSpPr>
        <p:spPr/>
        <p:txBody>
          <a:bodyPr/>
          <a:lstStyle/>
          <a:p>
            <a:endParaRPr lang="en-GB"/>
          </a:p>
        </p:txBody>
      </p:sp>
      <p:sp>
        <p:nvSpPr>
          <p:cNvPr id="4" name="Text Placeholder 3">
            <a:extLst>
              <a:ext uri="{FF2B5EF4-FFF2-40B4-BE49-F238E27FC236}">
                <a16:creationId xmlns:a16="http://schemas.microsoft.com/office/drawing/2014/main" id="{7063716F-6594-95AF-3B7B-6FFD018D8F32}"/>
              </a:ext>
            </a:extLst>
          </p:cNvPr>
          <p:cNvSpPr>
            <a:spLocks noGrp="1"/>
          </p:cNvSpPr>
          <p:nvPr>
            <p:ph type="body" sz="quarter" idx="18"/>
          </p:nvPr>
        </p:nvSpPr>
        <p:spPr>
          <a:xfrm>
            <a:off x="6629890" y="1643483"/>
            <a:ext cx="4918863" cy="4029530"/>
          </a:xfrm>
        </p:spPr>
        <p:txBody>
          <a:bodyPr>
            <a:normAutofit lnSpcReduction="10000"/>
          </a:bodyPr>
          <a:lstStyle/>
          <a:p>
            <a:pPr marL="342900" indent="-342900">
              <a:buFont typeface="Arial" panose="020B0604020202020204" pitchFamily="34" charset="0"/>
              <a:buChar char="•"/>
            </a:pPr>
            <a:r>
              <a:rPr lang="fi-FI" dirty="0"/>
              <a:t>Digitaalinen ylikuormitus voi johtaa todelliseen ahdistuksen tunteeseen, ylikuormituksen ja voimattomuuden tunteeseen sekä henkiseen väsymykseen. Se voi myös johtaa kognitiivisiin ongelmiin, kuten vaikeuksiin tehdä päätöksiä tai tehdä hätäisiä (usein huonoja) päätöksiä.</a:t>
            </a:r>
          </a:p>
          <a:p>
            <a:pPr marL="342900" indent="-342900">
              <a:buFont typeface="Arial" panose="020B0604020202020204" pitchFamily="34" charset="0"/>
              <a:buChar char="•"/>
            </a:pPr>
            <a:r>
              <a:rPr lang="fi-FI" dirty="0"/>
              <a:t>Seuraavilla dioilla käsittelemme empatian merkitystä, työsuhteita ja ”</a:t>
            </a:r>
            <a:r>
              <a:rPr lang="fi-FI" dirty="0" err="1"/>
              <a:t>irtikytkeytymistä</a:t>
            </a:r>
            <a:r>
              <a:rPr lang="fi-FI" dirty="0"/>
              <a:t>", sillä siitä voi olla hyötyä digitaalista työelämää hallitseville työntekijöille.</a:t>
            </a:r>
            <a:endParaRPr lang="en-GB" dirty="0"/>
          </a:p>
        </p:txBody>
      </p:sp>
      <p:sp>
        <p:nvSpPr>
          <p:cNvPr id="5" name="Text Placeholder 4">
            <a:extLst>
              <a:ext uri="{FF2B5EF4-FFF2-40B4-BE49-F238E27FC236}">
                <a16:creationId xmlns:a16="http://schemas.microsoft.com/office/drawing/2014/main" id="{9EB39D03-F154-47E8-F128-66BAA14E5019}"/>
              </a:ext>
            </a:extLst>
          </p:cNvPr>
          <p:cNvSpPr>
            <a:spLocks noGrp="1"/>
          </p:cNvSpPr>
          <p:nvPr>
            <p:ph type="body" sz="quarter" idx="16"/>
          </p:nvPr>
        </p:nvSpPr>
        <p:spPr>
          <a:xfrm>
            <a:off x="5663381" y="265181"/>
            <a:ext cx="6147901" cy="580518"/>
          </a:xfrm>
        </p:spPr>
        <p:txBody>
          <a:bodyPr>
            <a:noAutofit/>
          </a:bodyPr>
          <a:lstStyle/>
          <a:p>
            <a:r>
              <a:rPr lang="en-GB" dirty="0" err="1"/>
              <a:t>Digitaalisen</a:t>
            </a:r>
            <a:r>
              <a:rPr lang="en-GB" dirty="0"/>
              <a:t> </a:t>
            </a:r>
            <a:r>
              <a:rPr lang="en-GB" dirty="0" err="1"/>
              <a:t>ylikuormituksen</a:t>
            </a:r>
            <a:r>
              <a:rPr lang="en-GB" dirty="0"/>
              <a:t> </a:t>
            </a:r>
            <a:r>
              <a:rPr lang="en-GB" dirty="0" err="1"/>
              <a:t>vaikutukset</a:t>
            </a:r>
            <a:r>
              <a:rPr lang="en-GB" dirty="0"/>
              <a:t> </a:t>
            </a:r>
            <a:r>
              <a:rPr lang="en-GB" dirty="0" err="1"/>
              <a:t>mielenterveydelle</a:t>
            </a:r>
            <a:r>
              <a:rPr lang="en-GB" dirty="0"/>
              <a:t> </a:t>
            </a:r>
          </a:p>
        </p:txBody>
      </p:sp>
      <p:sp>
        <p:nvSpPr>
          <p:cNvPr id="6" name="TextBox 5">
            <a:extLst>
              <a:ext uri="{FF2B5EF4-FFF2-40B4-BE49-F238E27FC236}">
                <a16:creationId xmlns:a16="http://schemas.microsoft.com/office/drawing/2014/main" id="{9C55C5CD-F987-3031-652B-014AA7D0E3EB}"/>
              </a:ext>
            </a:extLst>
          </p:cNvPr>
          <p:cNvSpPr txBox="1"/>
          <p:nvPr/>
        </p:nvSpPr>
        <p:spPr>
          <a:xfrm>
            <a:off x="7049768" y="5683989"/>
            <a:ext cx="3717759" cy="646331"/>
          </a:xfrm>
          <a:prstGeom prst="rect">
            <a:avLst/>
          </a:prstGeom>
          <a:noFill/>
        </p:spPr>
        <p:txBody>
          <a:bodyPr wrap="square">
            <a:spAutoFit/>
          </a:bodyPr>
          <a:lstStyle/>
          <a:p>
            <a:r>
              <a:rPr lang="en-GB" sz="1200" dirty="0">
                <a:solidFill>
                  <a:srgbClr val="5E5E5E"/>
                </a:solidFill>
                <a:hlinkClick r:id="rId3">
                  <a:extLst>
                    <a:ext uri="{A12FA001-AC4F-418D-AE19-62706E023703}">
                      <ahyp:hlinkClr xmlns:ahyp="http://schemas.microsoft.com/office/drawing/2018/hyperlinkcolor" val="tx"/>
                    </a:ext>
                  </a:extLst>
                </a:hlinkClick>
              </a:rPr>
              <a:t>https://www.psychologytoday.com/gb/blog/denying-the-grave/202006/is-information-overload-hurting-mental-health</a:t>
            </a:r>
            <a:r>
              <a:rPr lang="en-GB" sz="1200" dirty="0">
                <a:solidFill>
                  <a:srgbClr val="5E5E5E"/>
                </a:solidFill>
              </a:rPr>
              <a:t> </a:t>
            </a:r>
          </a:p>
        </p:txBody>
      </p:sp>
    </p:spTree>
    <p:extLst>
      <p:ext uri="{BB962C8B-B14F-4D97-AF65-F5344CB8AC3E}">
        <p14:creationId xmlns:p14="http://schemas.microsoft.com/office/powerpoint/2010/main" val="1360994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6146346" y="213571"/>
            <a:ext cx="5158622" cy="857158"/>
          </a:xfrm>
        </p:spPr>
        <p:txBody>
          <a:bodyPr/>
          <a:lstStyle/>
          <a:p>
            <a:r>
              <a:rPr lang="en-GB" b="1" dirty="0" err="1"/>
              <a:t>Empatian</a:t>
            </a:r>
            <a:r>
              <a:rPr lang="en-GB" b="1" dirty="0"/>
              <a:t> </a:t>
            </a:r>
            <a:r>
              <a:rPr lang="en-GB" b="1" dirty="0" err="1"/>
              <a:t>merkitys</a:t>
            </a:r>
            <a:endParaRPr lang="en-GB" b="1" dirty="0"/>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1</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76964" y="881556"/>
            <a:ext cx="6215036" cy="4716811"/>
          </a:xfrm>
        </p:spPr>
        <p:txBody>
          <a:bodyPr/>
          <a:lstStyle/>
          <a:p>
            <a:r>
              <a:rPr lang="fi-FI" sz="1800" dirty="0"/>
              <a:t>Pandemiaa edeltävä tutkimus osoitti monia etätyöhön liittyviä etuja, mukaan lukien lisääntynyt työtyytyväisyys, työntekijöiden pysyvyys ja tuottavuus. On kuitenkin myös haasteita, jotka voivat pahentua juuri nyt, koska etäkäytännöt ja -menettelyt puuttuvat. Yksi niistä on empatian osoittaminen ja toisten tukeminen etätyöympäristössä.</a:t>
            </a:r>
          </a:p>
          <a:p>
            <a:r>
              <a:rPr lang="en-GB" sz="1800" b="1" dirty="0" err="1">
                <a:solidFill>
                  <a:srgbClr val="8A4199"/>
                </a:solidFill>
              </a:rPr>
              <a:t>Empatialla</a:t>
            </a:r>
            <a:r>
              <a:rPr lang="en-GB" sz="1800" dirty="0"/>
              <a:t> </a:t>
            </a:r>
            <a:r>
              <a:rPr lang="en-GB" sz="1800" dirty="0" err="1"/>
              <a:t>tarkoitetaan</a:t>
            </a:r>
            <a:r>
              <a:rPr lang="en-GB" sz="1800" dirty="0"/>
              <a:t> </a:t>
            </a:r>
            <a:r>
              <a:rPr lang="en-GB" sz="1800" dirty="0" err="1"/>
              <a:t>kykyä</a:t>
            </a:r>
            <a:r>
              <a:rPr lang="en-GB" sz="1800" dirty="0"/>
              <a:t> </a:t>
            </a:r>
            <a:r>
              <a:rPr lang="en-GB" sz="1800" dirty="0" err="1"/>
              <a:t>aistia</a:t>
            </a:r>
            <a:r>
              <a:rPr lang="en-GB" sz="1800" dirty="0"/>
              <a:t> </a:t>
            </a:r>
            <a:r>
              <a:rPr lang="en-GB" sz="1800" dirty="0" err="1"/>
              <a:t>toisten</a:t>
            </a:r>
            <a:r>
              <a:rPr lang="en-GB" sz="1800" dirty="0"/>
              <a:t> </a:t>
            </a:r>
            <a:r>
              <a:rPr lang="en-GB" sz="1800" dirty="0" err="1"/>
              <a:t>tunteita</a:t>
            </a:r>
            <a:r>
              <a:rPr lang="en-GB" sz="1800" dirty="0"/>
              <a:t> </a:t>
            </a:r>
            <a:r>
              <a:rPr lang="en-GB" sz="1800" dirty="0" err="1"/>
              <a:t>ja</a:t>
            </a:r>
            <a:r>
              <a:rPr lang="en-GB" sz="1800" dirty="0"/>
              <a:t> </a:t>
            </a:r>
            <a:r>
              <a:rPr lang="en-GB" sz="1800" dirty="0" err="1"/>
              <a:t>kuvitella</a:t>
            </a:r>
            <a:r>
              <a:rPr lang="en-GB" sz="1800" dirty="0"/>
              <a:t>, </a:t>
            </a:r>
            <a:r>
              <a:rPr lang="en-GB" sz="1800" dirty="0" err="1"/>
              <a:t>miltä</a:t>
            </a:r>
            <a:r>
              <a:rPr lang="en-GB" sz="1800" dirty="0"/>
              <a:t> </a:t>
            </a:r>
            <a:r>
              <a:rPr lang="en-GB" sz="1800" dirty="0" err="1"/>
              <a:t>toisista</a:t>
            </a:r>
            <a:r>
              <a:rPr lang="en-GB" sz="1800" dirty="0"/>
              <a:t> </a:t>
            </a:r>
            <a:r>
              <a:rPr lang="en-GB" sz="1800" dirty="0" err="1"/>
              <a:t>tuntuu</a:t>
            </a:r>
            <a:r>
              <a:rPr lang="en-GB" sz="1800" dirty="0"/>
              <a:t>. </a:t>
            </a:r>
          </a:p>
          <a:p>
            <a:r>
              <a:rPr lang="fi-FI" sz="1800" dirty="0"/>
              <a:t>Etätyöhön liittyviä yleisiä haasteita voivat olla kasvokkain tapahtuvan valvonnan, päivittäisen rakenteen ja tiedon puute sekä sosiaalinen ja ammatillinen eristyneisyys ja yksinäisyys.</a:t>
            </a:r>
          </a:p>
          <a:p>
            <a:r>
              <a:rPr lang="fi-FI" sz="1800" dirty="0"/>
              <a:t>Koska emme ole fyysisesti lähellä, saatamme myös joskus unohtaa, että työskentelemme ihmisten kanssa, joilla on oma elämä, perhe ja ongelmat. Uppoudumme omaan tilanteeseemme emmekä kiinnitä huomiota muiden tunteisiin. Toisin sanoen unohdamme empatian muita kohtaan.</a:t>
            </a:r>
          </a:p>
          <a:p>
            <a:r>
              <a:rPr lang="en-GB" sz="1800" dirty="0" err="1"/>
              <a:t>Kun</a:t>
            </a:r>
            <a:r>
              <a:rPr lang="en-GB" sz="1800" dirty="0"/>
              <a:t> </a:t>
            </a:r>
            <a:r>
              <a:rPr lang="en-GB" sz="1800" b="1" dirty="0" err="1">
                <a:solidFill>
                  <a:srgbClr val="8A4199"/>
                </a:solidFill>
              </a:rPr>
              <a:t>empatia</a:t>
            </a:r>
            <a:r>
              <a:rPr lang="en-GB" sz="1800" b="1" dirty="0">
                <a:solidFill>
                  <a:srgbClr val="8A4199"/>
                </a:solidFill>
              </a:rPr>
              <a:t> </a:t>
            </a:r>
            <a:r>
              <a:rPr lang="en-GB" sz="1800" b="1" dirty="0" err="1">
                <a:solidFill>
                  <a:srgbClr val="8A4199"/>
                </a:solidFill>
              </a:rPr>
              <a:t>puuttuu</a:t>
            </a:r>
            <a:r>
              <a:rPr lang="en-GB" sz="1800" dirty="0"/>
              <a:t>, </a:t>
            </a:r>
            <a:r>
              <a:rPr lang="en-GB" sz="1800" dirty="0" err="1"/>
              <a:t>etätyön</a:t>
            </a:r>
            <a:r>
              <a:rPr lang="en-GB" sz="1800" dirty="0"/>
              <a:t> </a:t>
            </a:r>
            <a:r>
              <a:rPr lang="en-GB" sz="1800" dirty="0" err="1"/>
              <a:t>ongelmat</a:t>
            </a:r>
            <a:r>
              <a:rPr lang="en-GB" sz="1800" dirty="0"/>
              <a:t> </a:t>
            </a:r>
            <a:r>
              <a:rPr lang="en-GB" sz="1800" dirty="0" err="1"/>
              <a:t>saattavat</a:t>
            </a:r>
            <a:r>
              <a:rPr lang="en-GB" sz="1800" dirty="0"/>
              <a:t> </a:t>
            </a:r>
            <a:r>
              <a:rPr lang="en-GB" sz="1800" dirty="0" err="1"/>
              <a:t>kasvaa</a:t>
            </a:r>
            <a:r>
              <a:rPr lang="en-GB" sz="1800" dirty="0"/>
              <a:t>. </a:t>
            </a:r>
            <a:r>
              <a:rPr lang="fi-FI" sz="1800" dirty="0"/>
              <a:t>Konfliktin ja kivun aiheuttamisen lisäksi nämä ongelmat voivat vaikuttaa tiimin tuottavuuteen ja yrityksen tulokseen.</a:t>
            </a:r>
            <a:endParaRPr lang="en-GB" dirty="0"/>
          </a:p>
        </p:txBody>
      </p:sp>
      <p:sp>
        <p:nvSpPr>
          <p:cNvPr id="5" name="Text Placeholder 4">
            <a:extLst>
              <a:ext uri="{FF2B5EF4-FFF2-40B4-BE49-F238E27FC236}">
                <a16:creationId xmlns:a16="http://schemas.microsoft.com/office/drawing/2014/main" id="{7E2D37F9-FFF5-2115-6278-B971646447D8}"/>
              </a:ext>
            </a:extLst>
          </p:cNvPr>
          <p:cNvSpPr>
            <a:spLocks noGrp="1"/>
          </p:cNvSpPr>
          <p:nvPr>
            <p:ph type="body" sz="quarter" idx="23"/>
          </p:nvPr>
        </p:nvSpPr>
        <p:spPr>
          <a:xfrm>
            <a:off x="1103474" y="708094"/>
            <a:ext cx="3640774" cy="3433969"/>
          </a:xfrm>
        </p:spPr>
        <p:txBody>
          <a:bodyPr>
            <a:normAutofit/>
          </a:bodyPr>
          <a:lstStyle/>
          <a:p>
            <a:r>
              <a:rPr lang="en-GB" dirty="0" err="1">
                <a:solidFill>
                  <a:srgbClr val="8A4199"/>
                </a:solidFill>
              </a:rPr>
              <a:t>Kuinka</a:t>
            </a:r>
            <a:r>
              <a:rPr lang="en-GB" dirty="0">
                <a:solidFill>
                  <a:srgbClr val="8A4199"/>
                </a:solidFill>
              </a:rPr>
              <a:t> </a:t>
            </a:r>
            <a:r>
              <a:rPr lang="en-GB" dirty="0" err="1">
                <a:solidFill>
                  <a:srgbClr val="8A4199"/>
                </a:solidFill>
              </a:rPr>
              <a:t>minimoida</a:t>
            </a:r>
            <a:r>
              <a:rPr lang="en-GB" dirty="0">
                <a:solidFill>
                  <a:srgbClr val="8A4199"/>
                </a:solidFill>
              </a:rPr>
              <a:t> </a:t>
            </a:r>
            <a:r>
              <a:rPr lang="en-GB" dirty="0" err="1">
                <a:solidFill>
                  <a:srgbClr val="8A4199"/>
                </a:solidFill>
              </a:rPr>
              <a:t>digitaalisen</a:t>
            </a:r>
            <a:r>
              <a:rPr lang="en-GB" dirty="0">
                <a:solidFill>
                  <a:srgbClr val="8A4199"/>
                </a:solidFill>
              </a:rPr>
              <a:t> </a:t>
            </a:r>
            <a:r>
              <a:rPr lang="en-GB" dirty="0" err="1">
                <a:solidFill>
                  <a:srgbClr val="8A4199"/>
                </a:solidFill>
              </a:rPr>
              <a:t>ylikuormituksen</a:t>
            </a:r>
            <a:r>
              <a:rPr lang="en-GB" dirty="0">
                <a:solidFill>
                  <a:srgbClr val="8A4199"/>
                </a:solidFill>
              </a:rPr>
              <a:t> </a:t>
            </a:r>
            <a:r>
              <a:rPr lang="en-GB" dirty="0" err="1">
                <a:solidFill>
                  <a:srgbClr val="8A4199"/>
                </a:solidFill>
              </a:rPr>
              <a:t>vaikutuksia</a:t>
            </a:r>
            <a:r>
              <a:rPr lang="en-GB" dirty="0">
                <a:solidFill>
                  <a:srgbClr val="8A4199"/>
                </a:solidFill>
              </a:rPr>
              <a:t> </a:t>
            </a:r>
            <a:r>
              <a:rPr lang="en-GB" b="1" dirty="0" err="1">
                <a:solidFill>
                  <a:srgbClr val="8A4199"/>
                </a:solidFill>
              </a:rPr>
              <a:t>mielenterveyteen</a:t>
            </a:r>
            <a:endParaRPr lang="en-GB" b="1" dirty="0">
              <a:solidFill>
                <a:srgbClr val="8A4199"/>
              </a:solidFill>
            </a:endParaRPr>
          </a:p>
        </p:txBody>
      </p:sp>
    </p:spTree>
    <p:extLst>
      <p:ext uri="{BB962C8B-B14F-4D97-AF65-F5344CB8AC3E}">
        <p14:creationId xmlns:p14="http://schemas.microsoft.com/office/powerpoint/2010/main" val="1319822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CACE71-A6A3-6F99-5CC1-E600FDD152E1}"/>
              </a:ext>
            </a:extLst>
          </p:cNvPr>
          <p:cNvSpPr>
            <a:spLocks noGrp="1"/>
          </p:cNvSpPr>
          <p:nvPr>
            <p:ph type="body" sz="quarter" idx="18"/>
          </p:nvPr>
        </p:nvSpPr>
        <p:spPr/>
        <p:txBody>
          <a:bodyPr/>
          <a:lstStyle/>
          <a:p>
            <a:pPr marL="0" indent="0" algn="just"/>
            <a:r>
              <a:rPr lang="fi-FI" dirty="0"/>
              <a:t>Napsauta alla olevaa linkkiä lukeaksesi oppaan siitä, kuinka työnantajat voivat ottaa käyttöön empaattisen lähestymistavan, joka edistää työntekijöiden hyvinvointia ja tuottavuutta:</a:t>
            </a:r>
          </a:p>
          <a:p>
            <a:pPr marL="0" indent="0" algn="just"/>
            <a:r>
              <a:rPr lang="en-GB" b="1" dirty="0">
                <a:solidFill>
                  <a:srgbClr val="8A4199"/>
                </a:solidFill>
                <a:hlinkClick r:id="rId4">
                  <a:extLst>
                    <a:ext uri="{A12FA001-AC4F-418D-AE19-62706E023703}">
                      <ahyp:hlinkClr xmlns:ahyp="http://schemas.microsoft.com/office/drawing/2018/hyperlinkcolor" val="tx"/>
                    </a:ext>
                  </a:extLst>
                </a:hlinkClick>
              </a:rPr>
              <a:t>4 </a:t>
            </a:r>
            <a:r>
              <a:rPr lang="en-GB" b="1" dirty="0" err="1">
                <a:solidFill>
                  <a:srgbClr val="8A4199"/>
                </a:solidFill>
                <a:hlinkClick r:id="rId4">
                  <a:extLst>
                    <a:ext uri="{A12FA001-AC4F-418D-AE19-62706E023703}">
                      <ahyp:hlinkClr xmlns:ahyp="http://schemas.microsoft.com/office/drawing/2018/hyperlinkcolor" val="tx"/>
                    </a:ext>
                  </a:extLst>
                </a:hlinkClick>
              </a:rPr>
              <a:t>tapaa</a:t>
            </a:r>
            <a:r>
              <a:rPr lang="en-GB" b="1" dirty="0">
                <a:solidFill>
                  <a:srgbClr val="8A4199"/>
                </a:solidFill>
                <a:hlinkClick r:id="rId4">
                  <a:extLst>
                    <a:ext uri="{A12FA001-AC4F-418D-AE19-62706E023703}">
                      <ahyp:hlinkClr xmlns:ahyp="http://schemas.microsoft.com/office/drawing/2018/hyperlinkcolor" val="tx"/>
                    </a:ext>
                  </a:extLst>
                </a:hlinkClick>
              </a:rPr>
              <a:t> </a:t>
            </a:r>
            <a:r>
              <a:rPr lang="en-GB" b="1" dirty="0" err="1">
                <a:solidFill>
                  <a:srgbClr val="8A4199"/>
                </a:solidFill>
                <a:hlinkClick r:id="rId4">
                  <a:extLst>
                    <a:ext uri="{A12FA001-AC4F-418D-AE19-62706E023703}">
                      <ahyp:hlinkClr xmlns:ahyp="http://schemas.microsoft.com/office/drawing/2018/hyperlinkcolor" val="tx"/>
                    </a:ext>
                  </a:extLst>
                </a:hlinkClick>
              </a:rPr>
              <a:t>ilmaista</a:t>
            </a:r>
            <a:r>
              <a:rPr lang="en-GB" b="1" dirty="0">
                <a:solidFill>
                  <a:srgbClr val="8A4199"/>
                </a:solidFill>
                <a:hlinkClick r:id="rId4">
                  <a:extLst>
                    <a:ext uri="{A12FA001-AC4F-418D-AE19-62706E023703}">
                      <ahyp:hlinkClr xmlns:ahyp="http://schemas.microsoft.com/office/drawing/2018/hyperlinkcolor" val="tx"/>
                    </a:ext>
                  </a:extLst>
                </a:hlinkClick>
              </a:rPr>
              <a:t> </a:t>
            </a:r>
            <a:r>
              <a:rPr lang="en-GB" b="1" dirty="0" err="1">
                <a:solidFill>
                  <a:srgbClr val="8A4199"/>
                </a:solidFill>
                <a:hlinkClick r:id="rId4">
                  <a:extLst>
                    <a:ext uri="{A12FA001-AC4F-418D-AE19-62706E023703}">
                      <ahyp:hlinkClr xmlns:ahyp="http://schemas.microsoft.com/office/drawing/2018/hyperlinkcolor" val="tx"/>
                    </a:ext>
                  </a:extLst>
                </a:hlinkClick>
              </a:rPr>
              <a:t>empatiaa</a:t>
            </a:r>
            <a:r>
              <a:rPr lang="en-GB" b="1" dirty="0">
                <a:solidFill>
                  <a:srgbClr val="8A4199"/>
                </a:solidFill>
                <a:hlinkClick r:id="rId4">
                  <a:extLst>
                    <a:ext uri="{A12FA001-AC4F-418D-AE19-62706E023703}">
                      <ahyp:hlinkClr xmlns:ahyp="http://schemas.microsoft.com/office/drawing/2018/hyperlinkcolor" val="tx"/>
                    </a:ext>
                  </a:extLst>
                </a:hlinkClick>
              </a:rPr>
              <a:t> </a:t>
            </a:r>
            <a:r>
              <a:rPr lang="en-GB" b="1" dirty="0" err="1">
                <a:solidFill>
                  <a:srgbClr val="8A4199"/>
                </a:solidFill>
                <a:hlinkClick r:id="rId4">
                  <a:extLst>
                    <a:ext uri="{A12FA001-AC4F-418D-AE19-62706E023703}">
                      <ahyp:hlinkClr xmlns:ahyp="http://schemas.microsoft.com/office/drawing/2018/hyperlinkcolor" val="tx"/>
                    </a:ext>
                  </a:extLst>
                </a:hlinkClick>
              </a:rPr>
              <a:t>etätyössä</a:t>
            </a:r>
            <a:endParaRPr lang="en-GB" b="1" dirty="0">
              <a:solidFill>
                <a:srgbClr val="8A4199"/>
              </a:solidFill>
            </a:endParaRPr>
          </a:p>
          <a:p>
            <a:endParaRPr lang="en-GB" dirty="0"/>
          </a:p>
        </p:txBody>
      </p:sp>
      <p:sp>
        <p:nvSpPr>
          <p:cNvPr id="3" name="Text Placeholder 2">
            <a:extLst>
              <a:ext uri="{FF2B5EF4-FFF2-40B4-BE49-F238E27FC236}">
                <a16:creationId xmlns:a16="http://schemas.microsoft.com/office/drawing/2014/main" id="{7D8E8E45-5B6F-DF88-8761-EF68939DB2EC}"/>
              </a:ext>
            </a:extLst>
          </p:cNvPr>
          <p:cNvSpPr>
            <a:spLocks noGrp="1"/>
          </p:cNvSpPr>
          <p:nvPr>
            <p:ph type="body" sz="quarter" idx="16"/>
          </p:nvPr>
        </p:nvSpPr>
        <p:spPr/>
        <p:txBody>
          <a:bodyPr>
            <a:normAutofit/>
          </a:bodyPr>
          <a:lstStyle/>
          <a:p>
            <a:r>
              <a:rPr lang="en-GB" dirty="0" err="1"/>
              <a:t>Lisäluettavaa</a:t>
            </a:r>
            <a:r>
              <a:rPr lang="en-GB" dirty="0"/>
              <a:t>… </a:t>
            </a:r>
            <a:r>
              <a:rPr lang="en-GB" dirty="0" err="1"/>
              <a:t>Empatian</a:t>
            </a:r>
            <a:r>
              <a:rPr lang="en-GB" dirty="0"/>
              <a:t> </a:t>
            </a:r>
            <a:r>
              <a:rPr lang="en-GB" dirty="0" err="1"/>
              <a:t>merkitys</a:t>
            </a:r>
            <a:r>
              <a:rPr lang="en-GB" dirty="0"/>
              <a:t> </a:t>
            </a:r>
            <a:r>
              <a:rPr lang="en-GB" dirty="0" err="1"/>
              <a:t>työpaikalla</a:t>
            </a:r>
            <a:endParaRPr lang="en-GB" dirty="0"/>
          </a:p>
          <a:p>
            <a:endParaRPr lang="en-GB" dirty="0"/>
          </a:p>
        </p:txBody>
      </p:sp>
      <p:pic>
        <p:nvPicPr>
          <p:cNvPr id="5" name="How to Express Empathy While Working Remotely – HBS Accelerate (1)">
            <a:hlinkClick r:id="" action="ppaction://media"/>
            <a:extLst>
              <a:ext uri="{FF2B5EF4-FFF2-40B4-BE49-F238E27FC236}">
                <a16:creationId xmlns:a16="http://schemas.microsoft.com/office/drawing/2014/main" id="{423BFDAF-E5C1-7A16-60D0-13FF45715BA5}"/>
              </a:ext>
            </a:extLst>
          </p:cNvPr>
          <p:cNvPicPr>
            <a:picLocks noGrp="1" noChangeAspect="1"/>
          </p:cNvPicPr>
          <p:nvPr>
            <p:ph type="pic" sz="quarter" idx="10"/>
            <a:videoFile r:link="rId2"/>
            <p:extLst>
              <p:ext uri="{DAA4B4D4-6D71-4841-9C94-3DE7FCFB9230}">
                <p14:media xmlns:p14="http://schemas.microsoft.com/office/powerpoint/2010/main" r:embed="rId1"/>
              </p:ext>
            </p:extLst>
          </p:nvPr>
        </p:nvPicPr>
        <p:blipFill rotWithShape="1">
          <a:blip r:embed="rId5"/>
          <a:srcRect l="13124" r="13124"/>
          <a:stretch/>
        </p:blipFill>
        <p:spPr>
          <a:xfrm>
            <a:off x="7061200" y="1338263"/>
            <a:ext cx="5130800" cy="3913187"/>
          </a:xfrm>
          <a:prstGeom prst="rect">
            <a:avLst/>
          </a:prstGeom>
        </p:spPr>
      </p:pic>
    </p:spTree>
    <p:extLst>
      <p:ext uri="{BB962C8B-B14F-4D97-AF65-F5344CB8AC3E}">
        <p14:creationId xmlns:p14="http://schemas.microsoft.com/office/powerpoint/2010/main" val="162630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3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5937817" y="283892"/>
            <a:ext cx="5888338" cy="857158"/>
          </a:xfrm>
        </p:spPr>
        <p:txBody>
          <a:bodyPr>
            <a:normAutofit/>
          </a:bodyPr>
          <a:lstStyle/>
          <a:p>
            <a:r>
              <a:rPr lang="en-GB" sz="2800" dirty="0" err="1"/>
              <a:t>Työpaikan</a:t>
            </a:r>
            <a:r>
              <a:rPr lang="en-GB" sz="2800" dirty="0"/>
              <a:t> </a:t>
            </a:r>
            <a:r>
              <a:rPr lang="en-GB" sz="2800" dirty="0" err="1"/>
              <a:t>ihmissuhteiden</a:t>
            </a:r>
            <a:r>
              <a:rPr lang="en-GB" sz="2800" dirty="0"/>
              <a:t> </a:t>
            </a:r>
            <a:r>
              <a:rPr lang="en-GB" sz="2800" dirty="0" err="1"/>
              <a:t>merkitys</a:t>
            </a:r>
            <a:endParaRPr lang="en-GB" sz="2800" dirty="0"/>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2</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37817" y="747428"/>
            <a:ext cx="6215036" cy="5787406"/>
          </a:xfrm>
        </p:spPr>
        <p:txBody>
          <a:bodyPr/>
          <a:lstStyle/>
          <a:p>
            <a:r>
              <a:rPr lang="en-GB" sz="1800" dirty="0" err="1"/>
              <a:t>Kun</a:t>
            </a:r>
            <a:r>
              <a:rPr lang="en-GB" sz="1800" dirty="0"/>
              <a:t> </a:t>
            </a:r>
            <a:r>
              <a:rPr lang="en-GB" sz="1800" dirty="0" err="1"/>
              <a:t>työtoverit</a:t>
            </a:r>
            <a:r>
              <a:rPr lang="en-GB" sz="1800" dirty="0"/>
              <a:t> </a:t>
            </a:r>
            <a:r>
              <a:rPr lang="en-GB" sz="1800" dirty="0" err="1"/>
              <a:t>viettävät</a:t>
            </a:r>
            <a:r>
              <a:rPr lang="en-GB" sz="1800" dirty="0"/>
              <a:t> </a:t>
            </a:r>
            <a:r>
              <a:rPr lang="en-GB" sz="1800" dirty="0" err="1"/>
              <a:t>yhdessä</a:t>
            </a:r>
            <a:r>
              <a:rPr lang="en-GB" sz="1800" dirty="0"/>
              <a:t> </a:t>
            </a:r>
            <a:r>
              <a:rPr lang="en-GB" sz="1800" dirty="0" err="1"/>
              <a:t>yli</a:t>
            </a:r>
            <a:r>
              <a:rPr lang="en-GB" sz="1800" dirty="0"/>
              <a:t> 37 </a:t>
            </a:r>
            <a:r>
              <a:rPr lang="en-GB" sz="1800" dirty="0" err="1"/>
              <a:t>tuntia</a:t>
            </a:r>
            <a:r>
              <a:rPr lang="en-GB" sz="1800" dirty="0"/>
              <a:t> </a:t>
            </a:r>
            <a:r>
              <a:rPr lang="en-GB" sz="1800" dirty="0" err="1"/>
              <a:t>viikossa</a:t>
            </a:r>
            <a:r>
              <a:rPr lang="en-GB" sz="1800" dirty="0"/>
              <a:t> </a:t>
            </a:r>
            <a:r>
              <a:rPr lang="en-GB" sz="1800" dirty="0" err="1"/>
              <a:t>toimistossa</a:t>
            </a:r>
            <a:r>
              <a:rPr lang="en-GB" sz="1800" dirty="0"/>
              <a:t> tai </a:t>
            </a:r>
            <a:r>
              <a:rPr lang="en-GB" sz="1800" dirty="0" err="1"/>
              <a:t>työympäristössä</a:t>
            </a:r>
            <a:r>
              <a:rPr lang="en-GB" sz="1800" dirty="0"/>
              <a:t>, </a:t>
            </a:r>
            <a:r>
              <a:rPr lang="en-GB" sz="1800" dirty="0" err="1"/>
              <a:t>heillä</a:t>
            </a:r>
            <a:r>
              <a:rPr lang="en-GB" sz="1800" dirty="0"/>
              <a:t> </a:t>
            </a:r>
            <a:r>
              <a:rPr lang="en-GB" sz="1800" dirty="0" err="1"/>
              <a:t>ei</a:t>
            </a:r>
            <a:r>
              <a:rPr lang="en-GB" sz="1800" dirty="0"/>
              <a:t> ole </a:t>
            </a:r>
            <a:r>
              <a:rPr lang="en-GB" sz="1800" dirty="0" err="1"/>
              <a:t>muuta</a:t>
            </a:r>
            <a:r>
              <a:rPr lang="en-GB" sz="1800" dirty="0"/>
              <a:t> </a:t>
            </a:r>
            <a:r>
              <a:rPr lang="en-GB" sz="1800" dirty="0" err="1"/>
              <a:t>vaihtoehtoa</a:t>
            </a:r>
            <a:r>
              <a:rPr lang="en-GB" sz="1800" dirty="0"/>
              <a:t> </a:t>
            </a:r>
            <a:r>
              <a:rPr lang="en-GB" sz="1800" dirty="0" err="1"/>
              <a:t>kuin</a:t>
            </a:r>
            <a:r>
              <a:rPr lang="en-GB" sz="1800" dirty="0"/>
              <a:t> </a:t>
            </a:r>
            <a:r>
              <a:rPr lang="en-GB" sz="1800" dirty="0" err="1"/>
              <a:t>tavalla</a:t>
            </a:r>
            <a:r>
              <a:rPr lang="en-GB" sz="1800" dirty="0"/>
              <a:t> tai </a:t>
            </a:r>
            <a:r>
              <a:rPr lang="en-GB" sz="1800" dirty="0" err="1"/>
              <a:t>toisella</a:t>
            </a:r>
            <a:r>
              <a:rPr lang="en-GB" sz="1800" dirty="0"/>
              <a:t> </a:t>
            </a:r>
            <a:r>
              <a:rPr lang="en-GB" sz="1800" dirty="0" err="1"/>
              <a:t>sitoutua</a:t>
            </a:r>
            <a:r>
              <a:rPr lang="en-GB" sz="1800" dirty="0"/>
              <a:t> </a:t>
            </a:r>
            <a:r>
              <a:rPr lang="en-GB" sz="1800" dirty="0" err="1"/>
              <a:t>kollegoihinsa</a:t>
            </a:r>
            <a:r>
              <a:rPr lang="en-GB" sz="1800" dirty="0"/>
              <a:t>. </a:t>
            </a:r>
          </a:p>
          <a:p>
            <a:r>
              <a:rPr lang="fi-FI" sz="1800" dirty="0"/>
              <a:t>Kun puhut kollegoille viikonlopun suunnitelmista tai isosta projektista, jonka parissa työskentelet, tai pystyt antamaan heille puuttuvan tiedon, nämä pienet (ja ehkä unohtuvat) hetket rakentavat tiimihenkeä ja luovat työympäristön, johon työntekijät mielellään kuuluvat. Emme ehkä huomanneet, kuinka paljon näillä keskusteluilla oli merkitystä, ennen kuin aloimme työskennellä kotoa käsin.</a:t>
            </a:r>
          </a:p>
          <a:p>
            <a:r>
              <a:rPr lang="en-GB" sz="1800" b="1" dirty="0" err="1">
                <a:solidFill>
                  <a:srgbClr val="8A4199"/>
                </a:solidFill>
              </a:rPr>
              <a:t>Hyvät</a:t>
            </a:r>
            <a:r>
              <a:rPr lang="en-GB" sz="1800" b="1" dirty="0">
                <a:solidFill>
                  <a:srgbClr val="8A4199"/>
                </a:solidFill>
              </a:rPr>
              <a:t> </a:t>
            </a:r>
            <a:r>
              <a:rPr lang="en-GB" sz="1800" b="1" dirty="0" err="1">
                <a:solidFill>
                  <a:srgbClr val="8A4199"/>
                </a:solidFill>
              </a:rPr>
              <a:t>suhteet</a:t>
            </a:r>
            <a:r>
              <a:rPr lang="en-GB" sz="1800" b="1" dirty="0">
                <a:solidFill>
                  <a:srgbClr val="8A4199"/>
                </a:solidFill>
              </a:rPr>
              <a:t> </a:t>
            </a:r>
            <a:r>
              <a:rPr lang="en-GB" sz="1800" b="1" dirty="0" err="1">
                <a:solidFill>
                  <a:srgbClr val="8A4199"/>
                </a:solidFill>
              </a:rPr>
              <a:t>työkavereihin</a:t>
            </a:r>
            <a:r>
              <a:rPr lang="en-GB" sz="1800" dirty="0"/>
              <a:t> </a:t>
            </a:r>
            <a:r>
              <a:rPr lang="en-GB" sz="1800" dirty="0" err="1"/>
              <a:t>voivat</a:t>
            </a:r>
            <a:r>
              <a:rPr lang="en-GB" sz="1800" dirty="0"/>
              <a:t> </a:t>
            </a:r>
            <a:r>
              <a:rPr lang="en-GB" sz="1800" dirty="0" err="1"/>
              <a:t>auttaa</a:t>
            </a:r>
            <a:r>
              <a:rPr lang="en-GB" sz="1800" dirty="0"/>
              <a:t> </a:t>
            </a:r>
            <a:r>
              <a:rPr lang="fi-FI" sz="1800" dirty="0"/>
              <a:t>työntekijöitä tuntemaan olonsa tyytyväisemmäksi ja lisäämään työssä pysymistä, mutta koronaviruspandemian keskellä näitä </a:t>
            </a:r>
            <a:r>
              <a:rPr lang="fi-FI" sz="1800" b="1" dirty="0">
                <a:solidFill>
                  <a:srgbClr val="7030A0"/>
                </a:solidFill>
              </a:rPr>
              <a:t>suhteita</a:t>
            </a:r>
            <a:r>
              <a:rPr lang="fi-FI" sz="1800" dirty="0"/>
              <a:t> ei ole niin helppo ylläpitää.</a:t>
            </a:r>
          </a:p>
          <a:p>
            <a:r>
              <a:rPr lang="fi-FI" sz="1800" dirty="0"/>
              <a:t>Kotona 41–60 tuntia työskennelleistä työntekijöistä 20 % tunsi olevansa eristyksissä ja 39 % työstä aina tai suurimman osan ajasta uuvuksissa. Saman verran työnantajan tiloissa työskennelleillä vastaavat luvut olivat 14 prosenttia ja 34 prosenttia. </a:t>
            </a:r>
          </a:p>
        </p:txBody>
      </p:sp>
      <p:sp>
        <p:nvSpPr>
          <p:cNvPr id="8" name="Text Placeholder 4">
            <a:extLst>
              <a:ext uri="{FF2B5EF4-FFF2-40B4-BE49-F238E27FC236}">
                <a16:creationId xmlns:a16="http://schemas.microsoft.com/office/drawing/2014/main" id="{B0797B88-A559-F397-C4C1-279F34DFBE76}"/>
              </a:ext>
            </a:extLst>
          </p:cNvPr>
          <p:cNvSpPr txBox="1">
            <a:spLocks/>
          </p:cNvSpPr>
          <p:nvPr/>
        </p:nvSpPr>
        <p:spPr>
          <a:xfrm>
            <a:off x="872415" y="712471"/>
            <a:ext cx="3670087" cy="3433969"/>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solidFill>
                  <a:srgbClr val="8A4199"/>
                </a:solidFill>
              </a:rPr>
              <a:t>Kuinka</a:t>
            </a:r>
            <a:r>
              <a:rPr lang="en-GB" dirty="0">
                <a:solidFill>
                  <a:srgbClr val="8A4199"/>
                </a:solidFill>
              </a:rPr>
              <a:t> </a:t>
            </a:r>
            <a:r>
              <a:rPr lang="en-GB" dirty="0" err="1">
                <a:solidFill>
                  <a:srgbClr val="8A4199"/>
                </a:solidFill>
              </a:rPr>
              <a:t>minimoida</a:t>
            </a:r>
            <a:r>
              <a:rPr lang="en-GB" dirty="0">
                <a:solidFill>
                  <a:srgbClr val="8A4199"/>
                </a:solidFill>
              </a:rPr>
              <a:t> </a:t>
            </a:r>
            <a:r>
              <a:rPr lang="en-GB" dirty="0" err="1">
                <a:solidFill>
                  <a:srgbClr val="8A4199"/>
                </a:solidFill>
              </a:rPr>
              <a:t>digitaalisen</a:t>
            </a:r>
            <a:r>
              <a:rPr lang="en-GB" dirty="0">
                <a:solidFill>
                  <a:srgbClr val="8A4199"/>
                </a:solidFill>
              </a:rPr>
              <a:t> </a:t>
            </a:r>
            <a:r>
              <a:rPr lang="en-GB" dirty="0" err="1">
                <a:solidFill>
                  <a:srgbClr val="8A4199"/>
                </a:solidFill>
              </a:rPr>
              <a:t>ylikuormituksen</a:t>
            </a:r>
            <a:r>
              <a:rPr lang="en-GB" dirty="0">
                <a:solidFill>
                  <a:srgbClr val="8A4199"/>
                </a:solidFill>
              </a:rPr>
              <a:t> </a:t>
            </a:r>
            <a:r>
              <a:rPr lang="en-GB" dirty="0" err="1">
                <a:solidFill>
                  <a:srgbClr val="8A4199"/>
                </a:solidFill>
              </a:rPr>
              <a:t>vaikutuksia</a:t>
            </a:r>
            <a:r>
              <a:rPr lang="en-GB" dirty="0">
                <a:solidFill>
                  <a:srgbClr val="8A4199"/>
                </a:solidFill>
              </a:rPr>
              <a:t> </a:t>
            </a:r>
            <a:r>
              <a:rPr lang="en-GB" b="1" dirty="0" err="1">
                <a:solidFill>
                  <a:srgbClr val="8A4199"/>
                </a:solidFill>
              </a:rPr>
              <a:t>mielenterveyteen</a:t>
            </a:r>
            <a:endParaRPr lang="en-GB" b="1" dirty="0">
              <a:solidFill>
                <a:srgbClr val="8A4199"/>
              </a:solidFill>
            </a:endParaRPr>
          </a:p>
        </p:txBody>
      </p:sp>
      <p:sp>
        <p:nvSpPr>
          <p:cNvPr id="9" name="TextBox 8">
            <a:extLst>
              <a:ext uri="{FF2B5EF4-FFF2-40B4-BE49-F238E27FC236}">
                <a16:creationId xmlns:a16="http://schemas.microsoft.com/office/drawing/2014/main" id="{75B90A2D-2A70-0AF8-A873-421A6489BC27}"/>
              </a:ext>
            </a:extLst>
          </p:cNvPr>
          <p:cNvSpPr txBox="1"/>
          <p:nvPr/>
        </p:nvSpPr>
        <p:spPr>
          <a:xfrm>
            <a:off x="1018958" y="6211669"/>
            <a:ext cx="2806593" cy="646331"/>
          </a:xfrm>
          <a:prstGeom prst="rect">
            <a:avLst/>
          </a:prstGeom>
          <a:noFill/>
        </p:spPr>
        <p:txBody>
          <a:bodyPr wrap="square">
            <a:spAutoFit/>
          </a:bodyPr>
          <a:lstStyle/>
          <a:p>
            <a:r>
              <a:rPr lang="en-GB" sz="900" dirty="0">
                <a:solidFill>
                  <a:srgbClr val="595959"/>
                </a:solidFill>
              </a:rPr>
              <a:t>https://www.eurofound.europa.eu/publications/article/2021/workers-want-to-telework-but-long-working-hours-isolation-and-inadequate-equipment-must-be-tackled</a:t>
            </a:r>
          </a:p>
        </p:txBody>
      </p:sp>
    </p:spTree>
    <p:extLst>
      <p:ext uri="{BB962C8B-B14F-4D97-AF65-F5344CB8AC3E}">
        <p14:creationId xmlns:p14="http://schemas.microsoft.com/office/powerpoint/2010/main" val="1805159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6F28E1-1DA8-F135-E13E-D445A60B78D0}"/>
              </a:ext>
            </a:extLst>
          </p:cNvPr>
          <p:cNvSpPr>
            <a:spLocks noGrp="1"/>
          </p:cNvSpPr>
          <p:nvPr>
            <p:ph type="body" sz="quarter" idx="18"/>
          </p:nvPr>
        </p:nvSpPr>
        <p:spPr/>
        <p:txBody>
          <a:bodyPr/>
          <a:lstStyle/>
          <a:p>
            <a:pPr marL="0" indent="0"/>
            <a:r>
              <a:rPr lang="en-GB" dirty="0" err="1"/>
              <a:t>Tämä</a:t>
            </a:r>
            <a:r>
              <a:rPr lang="en-GB" dirty="0"/>
              <a:t> </a:t>
            </a:r>
            <a:r>
              <a:rPr lang="en-GB" dirty="0" err="1"/>
              <a:t>auttaa</a:t>
            </a:r>
            <a:r>
              <a:rPr lang="en-GB" dirty="0"/>
              <a:t> </a:t>
            </a:r>
            <a:r>
              <a:rPr lang="en-GB" dirty="0" err="1"/>
              <a:t>muodostamaan</a:t>
            </a:r>
            <a:r>
              <a:rPr lang="en-GB" dirty="0"/>
              <a:t> </a:t>
            </a:r>
            <a:r>
              <a:rPr lang="en-GB" dirty="0" err="1"/>
              <a:t>ryhmähenkeä</a:t>
            </a:r>
            <a:r>
              <a:rPr lang="en-GB" dirty="0"/>
              <a:t> </a:t>
            </a:r>
            <a:r>
              <a:rPr lang="en-GB" dirty="0" err="1"/>
              <a:t>ja</a:t>
            </a:r>
            <a:r>
              <a:rPr lang="en-GB" dirty="0"/>
              <a:t> </a:t>
            </a:r>
            <a:r>
              <a:rPr lang="en-GB" dirty="0" err="1"/>
              <a:t>yhteenkuuluvuutta</a:t>
            </a:r>
            <a:r>
              <a:rPr lang="en-GB" dirty="0"/>
              <a:t>! </a:t>
            </a:r>
          </a:p>
          <a:p>
            <a:pPr marL="0" indent="0"/>
            <a:r>
              <a:rPr lang="en-GB" dirty="0">
                <a:hlinkClick r:id="rId2"/>
              </a:rPr>
              <a:t>https://theescapegame.com/blog/18-virtual-team-building-ideas-for-zoom/</a:t>
            </a:r>
            <a:endParaRPr lang="en-GB" dirty="0"/>
          </a:p>
          <a:p>
            <a:endParaRPr lang="en-GB" dirty="0"/>
          </a:p>
        </p:txBody>
      </p:sp>
      <p:sp>
        <p:nvSpPr>
          <p:cNvPr id="3" name="Text Placeholder 2">
            <a:extLst>
              <a:ext uri="{FF2B5EF4-FFF2-40B4-BE49-F238E27FC236}">
                <a16:creationId xmlns:a16="http://schemas.microsoft.com/office/drawing/2014/main" id="{6DD7E0BE-A23F-68F9-335D-648954330ADC}"/>
              </a:ext>
            </a:extLst>
          </p:cNvPr>
          <p:cNvSpPr>
            <a:spLocks noGrp="1"/>
          </p:cNvSpPr>
          <p:nvPr>
            <p:ph type="body" sz="quarter" idx="16"/>
          </p:nvPr>
        </p:nvSpPr>
        <p:spPr/>
        <p:txBody>
          <a:bodyPr>
            <a:normAutofit fontScale="62500" lnSpcReduction="20000"/>
          </a:bodyPr>
          <a:lstStyle/>
          <a:p>
            <a:r>
              <a:rPr lang="en-GB" dirty="0" err="1"/>
              <a:t>Alla</a:t>
            </a:r>
            <a:r>
              <a:rPr lang="en-GB" dirty="0"/>
              <a:t> </a:t>
            </a:r>
            <a:r>
              <a:rPr lang="en-GB" dirty="0" err="1"/>
              <a:t>olevalla</a:t>
            </a:r>
            <a:r>
              <a:rPr lang="en-GB" dirty="0"/>
              <a:t> </a:t>
            </a:r>
            <a:r>
              <a:rPr lang="en-GB" dirty="0" err="1"/>
              <a:t>sivustolla</a:t>
            </a:r>
            <a:r>
              <a:rPr lang="en-GB" dirty="0"/>
              <a:t> </a:t>
            </a:r>
            <a:r>
              <a:rPr lang="en-GB" dirty="0" err="1"/>
              <a:t>esitellään</a:t>
            </a:r>
            <a:r>
              <a:rPr lang="en-GB" dirty="0"/>
              <a:t> 21 Zoom-</a:t>
            </a:r>
            <a:r>
              <a:rPr lang="en-GB" dirty="0" err="1"/>
              <a:t>ympäristössä</a:t>
            </a:r>
            <a:r>
              <a:rPr lang="en-GB" dirty="0"/>
              <a:t> </a:t>
            </a:r>
            <a:r>
              <a:rPr lang="en-GB" dirty="0" err="1"/>
              <a:t>käytettävää</a:t>
            </a:r>
            <a:r>
              <a:rPr lang="en-GB" dirty="0"/>
              <a:t> </a:t>
            </a:r>
            <a:r>
              <a:rPr lang="en-GB" dirty="0" err="1"/>
              <a:t>virtuaalista</a:t>
            </a:r>
            <a:r>
              <a:rPr lang="en-GB" dirty="0"/>
              <a:t> </a:t>
            </a:r>
            <a:r>
              <a:rPr lang="en-GB" dirty="0" err="1"/>
              <a:t>aktiviteettia</a:t>
            </a:r>
            <a:r>
              <a:rPr lang="en-GB" dirty="0"/>
              <a:t>, </a:t>
            </a:r>
            <a:r>
              <a:rPr lang="en-GB" dirty="0" err="1"/>
              <a:t>joilla</a:t>
            </a:r>
            <a:r>
              <a:rPr lang="en-GB" dirty="0"/>
              <a:t> </a:t>
            </a:r>
            <a:r>
              <a:rPr lang="en-GB" dirty="0" err="1"/>
              <a:t>rakentaa</a:t>
            </a:r>
            <a:r>
              <a:rPr lang="en-GB" dirty="0"/>
              <a:t> </a:t>
            </a:r>
            <a:r>
              <a:rPr lang="en-GB" dirty="0" err="1"/>
              <a:t>tiimiä</a:t>
            </a:r>
            <a:r>
              <a:rPr lang="en-GB" dirty="0"/>
              <a:t>. </a:t>
            </a:r>
          </a:p>
          <a:p>
            <a:endParaRPr lang="en-GB" dirty="0"/>
          </a:p>
        </p:txBody>
      </p:sp>
      <p:pic>
        <p:nvPicPr>
          <p:cNvPr id="5" name="Picture Placeholder 4">
            <a:hlinkClick r:id="rId2"/>
            <a:extLst>
              <a:ext uri="{FF2B5EF4-FFF2-40B4-BE49-F238E27FC236}">
                <a16:creationId xmlns:a16="http://schemas.microsoft.com/office/drawing/2014/main" id="{B6CF47C1-F0DD-AA19-D142-64201E2160CF}"/>
              </a:ext>
            </a:extLst>
          </p:cNvPr>
          <p:cNvPicPr>
            <a:picLocks noGrp="1" noChangeAspect="1"/>
          </p:cNvPicPr>
          <p:nvPr>
            <p:ph type="pic" sz="quarter" idx="10"/>
          </p:nvPr>
        </p:nvPicPr>
        <p:blipFill>
          <a:blip r:embed="rId3"/>
          <a:srcRect l="20623" r="20623"/>
          <a:stretch>
            <a:fillRect/>
          </a:stretch>
        </p:blipFill>
        <p:spPr>
          <a:xfrm>
            <a:off x="7061200" y="1338263"/>
            <a:ext cx="5130800" cy="3913187"/>
          </a:xfrm>
          <a:prstGeom prst="rect">
            <a:avLst/>
          </a:prstGeom>
        </p:spPr>
      </p:pic>
    </p:spTree>
    <p:extLst>
      <p:ext uri="{BB962C8B-B14F-4D97-AF65-F5344CB8AC3E}">
        <p14:creationId xmlns:p14="http://schemas.microsoft.com/office/powerpoint/2010/main" val="929508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B96CE78-B8D6-5F61-6352-C8664C9A0E9E}"/>
              </a:ext>
            </a:extLst>
          </p:cNvPr>
          <p:cNvSpPr>
            <a:spLocks noGrp="1"/>
          </p:cNvSpPr>
          <p:nvPr>
            <p:ph type="body" sz="quarter" idx="47"/>
          </p:nvPr>
        </p:nvSpPr>
        <p:spPr/>
        <p:txBody>
          <a:bodyPr/>
          <a:lstStyle/>
          <a:p>
            <a:r>
              <a:rPr lang="en-GB" dirty="0"/>
              <a:t>SISÄLTÖ</a:t>
            </a:r>
          </a:p>
        </p:txBody>
      </p:sp>
      <p:sp>
        <p:nvSpPr>
          <p:cNvPr id="2" name="Text Placeholder 1">
            <a:extLst>
              <a:ext uri="{FF2B5EF4-FFF2-40B4-BE49-F238E27FC236}">
                <a16:creationId xmlns:a16="http://schemas.microsoft.com/office/drawing/2014/main" id="{33E8BCE1-F81A-B08E-0B49-9CC2DA23718B}"/>
              </a:ext>
            </a:extLst>
          </p:cNvPr>
          <p:cNvSpPr>
            <a:spLocks noGrp="1"/>
          </p:cNvSpPr>
          <p:nvPr>
            <p:ph type="body" sz="quarter" idx="50"/>
          </p:nvPr>
        </p:nvSpPr>
        <p:spPr>
          <a:xfrm>
            <a:off x="3158056" y="1468402"/>
            <a:ext cx="745417" cy="635000"/>
          </a:xfrm>
        </p:spPr>
        <p:txBody>
          <a:bodyPr>
            <a:normAutofit/>
          </a:bodyPr>
          <a:lstStyle/>
          <a:p>
            <a:r>
              <a:rPr lang="en-GB" dirty="0"/>
              <a:t>01</a:t>
            </a:r>
          </a:p>
        </p:txBody>
      </p:sp>
      <p:sp>
        <p:nvSpPr>
          <p:cNvPr id="12" name="Text Placeholder 11">
            <a:extLst>
              <a:ext uri="{FF2B5EF4-FFF2-40B4-BE49-F238E27FC236}">
                <a16:creationId xmlns:a16="http://schemas.microsoft.com/office/drawing/2014/main" id="{98B3D976-C2C0-98AB-577C-9A005B02A982}"/>
              </a:ext>
            </a:extLst>
          </p:cNvPr>
          <p:cNvSpPr>
            <a:spLocks noGrp="1"/>
          </p:cNvSpPr>
          <p:nvPr>
            <p:ph type="body" sz="quarter" idx="51"/>
          </p:nvPr>
        </p:nvSpPr>
        <p:spPr>
          <a:xfrm>
            <a:off x="4147724" y="2323517"/>
            <a:ext cx="7208644" cy="692194"/>
          </a:xfrm>
        </p:spPr>
        <p:txBody>
          <a:bodyPr>
            <a:normAutofit/>
          </a:bodyPr>
          <a:lstStyle/>
          <a:p>
            <a:r>
              <a:rPr lang="en-GB" sz="2800" dirty="0" err="1">
                <a:hlinkClick r:id="rId2" action="ppaction://hlinksldjump"/>
              </a:rPr>
              <a:t>Tervetuloa</a:t>
            </a:r>
            <a:r>
              <a:rPr lang="en-GB" sz="2800" dirty="0">
                <a:hlinkClick r:id="rId2" action="ppaction://hlinksldjump"/>
              </a:rPr>
              <a:t> – </a:t>
            </a:r>
            <a:r>
              <a:rPr lang="en-GB" sz="2800" dirty="0" err="1">
                <a:hlinkClick r:id="rId2" action="ppaction://hlinksldjump"/>
              </a:rPr>
              <a:t>Mistä</a:t>
            </a:r>
            <a:r>
              <a:rPr lang="en-GB" sz="2800" dirty="0">
                <a:hlinkClick r:id="rId2" action="ppaction://hlinksldjump"/>
              </a:rPr>
              <a:t> </a:t>
            </a:r>
            <a:r>
              <a:rPr lang="en-GB" sz="2800" dirty="0" err="1">
                <a:hlinkClick r:id="rId2" action="ppaction://hlinksldjump"/>
              </a:rPr>
              <a:t>tässä</a:t>
            </a:r>
            <a:r>
              <a:rPr lang="en-GB" sz="2800" dirty="0">
                <a:hlinkClick r:id="rId2" action="ppaction://hlinksldjump"/>
              </a:rPr>
              <a:t> </a:t>
            </a:r>
            <a:r>
              <a:rPr lang="en-GB" sz="2800" dirty="0" err="1">
                <a:hlinkClick r:id="rId2" action="ppaction://hlinksldjump"/>
              </a:rPr>
              <a:t>moduulissa</a:t>
            </a:r>
            <a:r>
              <a:rPr lang="en-GB" sz="2800" dirty="0">
                <a:hlinkClick r:id="rId2" action="ppaction://hlinksldjump"/>
              </a:rPr>
              <a:t> on </a:t>
            </a:r>
            <a:r>
              <a:rPr lang="en-GB" sz="2800" dirty="0" err="1">
                <a:hlinkClick r:id="rId2" action="ppaction://hlinksldjump"/>
              </a:rPr>
              <a:t>kyse</a:t>
            </a:r>
            <a:r>
              <a:rPr lang="en-GB" sz="2800" dirty="0">
                <a:hlinkClick r:id="rId2" action="ppaction://hlinksldjump"/>
              </a:rPr>
              <a:t>?</a:t>
            </a:r>
            <a:endParaRPr lang="en-GB" sz="2800" dirty="0"/>
          </a:p>
        </p:txBody>
      </p:sp>
      <p:sp>
        <p:nvSpPr>
          <p:cNvPr id="3" name="Text Placeholder 2">
            <a:extLst>
              <a:ext uri="{FF2B5EF4-FFF2-40B4-BE49-F238E27FC236}">
                <a16:creationId xmlns:a16="http://schemas.microsoft.com/office/drawing/2014/main" id="{8DC06369-563B-377E-4FAC-D3280D0AB389}"/>
              </a:ext>
            </a:extLst>
          </p:cNvPr>
          <p:cNvSpPr>
            <a:spLocks noGrp="1"/>
          </p:cNvSpPr>
          <p:nvPr>
            <p:ph type="body" sz="quarter" idx="52"/>
          </p:nvPr>
        </p:nvSpPr>
        <p:spPr>
          <a:xfrm>
            <a:off x="3158057" y="2323194"/>
            <a:ext cx="745417" cy="635000"/>
          </a:xfrm>
        </p:spPr>
        <p:txBody>
          <a:bodyPr>
            <a:normAutofit/>
          </a:bodyPr>
          <a:lstStyle/>
          <a:p>
            <a:r>
              <a:rPr lang="en-GB" dirty="0"/>
              <a:t>02</a:t>
            </a:r>
          </a:p>
        </p:txBody>
      </p:sp>
      <p:sp>
        <p:nvSpPr>
          <p:cNvPr id="4" name="Text Placeholder 3">
            <a:extLst>
              <a:ext uri="{FF2B5EF4-FFF2-40B4-BE49-F238E27FC236}">
                <a16:creationId xmlns:a16="http://schemas.microsoft.com/office/drawing/2014/main" id="{77EB4F98-535E-813A-1744-B529C3C87728}"/>
              </a:ext>
            </a:extLst>
          </p:cNvPr>
          <p:cNvSpPr>
            <a:spLocks noGrp="1"/>
          </p:cNvSpPr>
          <p:nvPr>
            <p:ph type="body" sz="quarter" idx="53"/>
          </p:nvPr>
        </p:nvSpPr>
        <p:spPr>
          <a:xfrm>
            <a:off x="4135016" y="1444792"/>
            <a:ext cx="7208644" cy="692194"/>
          </a:xfrm>
        </p:spPr>
        <p:txBody>
          <a:bodyPr>
            <a:normAutofit/>
          </a:bodyPr>
          <a:lstStyle/>
          <a:p>
            <a:r>
              <a:rPr lang="en-GB" sz="2800" dirty="0" err="1">
                <a:hlinkClick r:id="rId3" action="ppaction://hlinksldjump"/>
              </a:rPr>
              <a:t>Osaamistavoitteet</a:t>
            </a:r>
            <a:endParaRPr lang="en-GB" sz="2800" dirty="0"/>
          </a:p>
        </p:txBody>
      </p:sp>
      <p:sp>
        <p:nvSpPr>
          <p:cNvPr id="5" name="Text Placeholder 4">
            <a:extLst>
              <a:ext uri="{FF2B5EF4-FFF2-40B4-BE49-F238E27FC236}">
                <a16:creationId xmlns:a16="http://schemas.microsoft.com/office/drawing/2014/main" id="{B79DCAD7-65D6-252E-2A87-12548A40BC2A}"/>
              </a:ext>
            </a:extLst>
          </p:cNvPr>
          <p:cNvSpPr>
            <a:spLocks noGrp="1"/>
          </p:cNvSpPr>
          <p:nvPr>
            <p:ph type="body" sz="quarter" idx="54"/>
          </p:nvPr>
        </p:nvSpPr>
        <p:spPr>
          <a:xfrm>
            <a:off x="3158057" y="4025502"/>
            <a:ext cx="745417" cy="635000"/>
          </a:xfrm>
        </p:spPr>
        <p:txBody>
          <a:bodyPr>
            <a:normAutofit/>
          </a:bodyPr>
          <a:lstStyle/>
          <a:p>
            <a:r>
              <a:rPr lang="en-GB" dirty="0"/>
              <a:t>04</a:t>
            </a:r>
          </a:p>
        </p:txBody>
      </p:sp>
      <p:sp>
        <p:nvSpPr>
          <p:cNvPr id="7" name="Text Placeholder 6">
            <a:extLst>
              <a:ext uri="{FF2B5EF4-FFF2-40B4-BE49-F238E27FC236}">
                <a16:creationId xmlns:a16="http://schemas.microsoft.com/office/drawing/2014/main" id="{7EB8111C-6AC2-C39C-C85D-34C0A8264149}"/>
              </a:ext>
            </a:extLst>
          </p:cNvPr>
          <p:cNvSpPr>
            <a:spLocks noGrp="1"/>
          </p:cNvSpPr>
          <p:nvPr>
            <p:ph type="body" sz="quarter" idx="55"/>
          </p:nvPr>
        </p:nvSpPr>
        <p:spPr>
          <a:xfrm>
            <a:off x="4147724" y="3174348"/>
            <a:ext cx="7208644" cy="692194"/>
          </a:xfrm>
        </p:spPr>
        <p:txBody>
          <a:bodyPr>
            <a:normAutofit/>
          </a:bodyPr>
          <a:lstStyle/>
          <a:p>
            <a:r>
              <a:rPr lang="en-GB" sz="2800" dirty="0" err="1">
                <a:hlinkClick r:id="rId4" action="ppaction://hlinksldjump"/>
              </a:rPr>
              <a:t>Digitaalinen</a:t>
            </a:r>
            <a:r>
              <a:rPr lang="en-GB" sz="2800" dirty="0">
                <a:hlinkClick r:id="rId4" action="ppaction://hlinksldjump"/>
              </a:rPr>
              <a:t> </a:t>
            </a:r>
            <a:r>
              <a:rPr lang="en-GB" sz="2800" dirty="0" err="1">
                <a:hlinkClick r:id="rId4" action="ppaction://hlinksldjump"/>
              </a:rPr>
              <a:t>hyvinvointi</a:t>
            </a:r>
            <a:endParaRPr lang="en-GB" sz="2800" dirty="0">
              <a:solidFill>
                <a:srgbClr val="FF0000"/>
              </a:solidFill>
            </a:endParaRPr>
          </a:p>
        </p:txBody>
      </p:sp>
      <p:sp>
        <p:nvSpPr>
          <p:cNvPr id="10" name="Text Placeholder 9">
            <a:extLst>
              <a:ext uri="{FF2B5EF4-FFF2-40B4-BE49-F238E27FC236}">
                <a16:creationId xmlns:a16="http://schemas.microsoft.com/office/drawing/2014/main" id="{C6285844-7141-7D08-5B04-59EF2F027CA1}"/>
              </a:ext>
            </a:extLst>
          </p:cNvPr>
          <p:cNvSpPr>
            <a:spLocks noGrp="1"/>
          </p:cNvSpPr>
          <p:nvPr>
            <p:ph type="body" sz="quarter" idx="59"/>
          </p:nvPr>
        </p:nvSpPr>
        <p:spPr>
          <a:xfrm>
            <a:off x="4147724" y="4079594"/>
            <a:ext cx="7208644" cy="692194"/>
          </a:xfrm>
        </p:spPr>
        <p:txBody>
          <a:bodyPr>
            <a:normAutofit/>
          </a:bodyPr>
          <a:lstStyle/>
          <a:p>
            <a:r>
              <a:rPr lang="en-GB" sz="2800" dirty="0" err="1">
                <a:hlinkClick r:id="rId5" action="ppaction://hlinksldjump"/>
              </a:rPr>
              <a:t>Yhteenveto</a:t>
            </a:r>
            <a:endParaRPr lang="en-GB" sz="2800" dirty="0"/>
          </a:p>
        </p:txBody>
      </p:sp>
      <p:sp>
        <p:nvSpPr>
          <p:cNvPr id="13" name="Text Placeholder 4">
            <a:extLst>
              <a:ext uri="{FF2B5EF4-FFF2-40B4-BE49-F238E27FC236}">
                <a16:creationId xmlns:a16="http://schemas.microsoft.com/office/drawing/2014/main" id="{F78437FD-0762-274D-9674-F4AC794C04D9}"/>
              </a:ext>
            </a:extLst>
          </p:cNvPr>
          <p:cNvSpPr txBox="1">
            <a:spLocks/>
          </p:cNvSpPr>
          <p:nvPr/>
        </p:nvSpPr>
        <p:spPr>
          <a:xfrm>
            <a:off x="3158057" y="3174348"/>
            <a:ext cx="745417" cy="635000"/>
          </a:xfrm>
          <a:prstGeom prst="rect">
            <a:avLst/>
          </a:prstGeom>
          <a:no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14B4C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03</a:t>
            </a:r>
          </a:p>
        </p:txBody>
      </p:sp>
      <p:sp>
        <p:nvSpPr>
          <p:cNvPr id="14" name="Text Placeholder 6">
            <a:extLst>
              <a:ext uri="{FF2B5EF4-FFF2-40B4-BE49-F238E27FC236}">
                <a16:creationId xmlns:a16="http://schemas.microsoft.com/office/drawing/2014/main" id="{F841F254-986E-4C40-9981-344EEDB87D6E}"/>
              </a:ext>
            </a:extLst>
          </p:cNvPr>
          <p:cNvSpPr txBox="1">
            <a:spLocks/>
          </p:cNvSpPr>
          <p:nvPr/>
        </p:nvSpPr>
        <p:spPr>
          <a:xfrm>
            <a:off x="4092489" y="3813739"/>
            <a:ext cx="7208644" cy="69219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800" dirty="0">
              <a:solidFill>
                <a:srgbClr val="FF0000"/>
              </a:solidFill>
            </a:endParaRPr>
          </a:p>
        </p:txBody>
      </p:sp>
      <p:sp>
        <p:nvSpPr>
          <p:cNvPr id="17" name="Text Placeholder 16">
            <a:extLst>
              <a:ext uri="{FF2B5EF4-FFF2-40B4-BE49-F238E27FC236}">
                <a16:creationId xmlns:a16="http://schemas.microsoft.com/office/drawing/2014/main" id="{E13392ED-B9DD-FEB2-193C-BE12EA5F16BB}"/>
              </a:ext>
            </a:extLst>
          </p:cNvPr>
          <p:cNvSpPr>
            <a:spLocks noGrp="1"/>
          </p:cNvSpPr>
          <p:nvPr>
            <p:ph type="body" sz="quarter" idx="56"/>
          </p:nvPr>
        </p:nvSpPr>
        <p:spPr/>
        <p:txBody>
          <a:bodyPr/>
          <a:lstStyle/>
          <a:p>
            <a:endParaRPr lang="en-GB"/>
          </a:p>
        </p:txBody>
      </p:sp>
    </p:spTree>
    <p:extLst>
      <p:ext uri="{BB962C8B-B14F-4D97-AF65-F5344CB8AC3E}">
        <p14:creationId xmlns:p14="http://schemas.microsoft.com/office/powerpoint/2010/main" val="921585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5937817" y="209881"/>
            <a:ext cx="5606913" cy="753680"/>
          </a:xfrm>
        </p:spPr>
        <p:txBody>
          <a:bodyPr>
            <a:normAutofit/>
          </a:bodyPr>
          <a:lstStyle/>
          <a:p>
            <a:r>
              <a:rPr lang="en-GB" sz="2800" b="1" dirty="0" err="1"/>
              <a:t>Irtikytkeytyminen</a:t>
            </a:r>
            <a:endParaRPr lang="en-GB" sz="2800" b="1" dirty="0"/>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3</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37817" y="777498"/>
            <a:ext cx="6186196" cy="5787406"/>
          </a:xfrm>
        </p:spPr>
        <p:txBody>
          <a:bodyPr/>
          <a:lstStyle/>
          <a:p>
            <a:r>
              <a:rPr lang="en-GB" sz="1900" dirty="0" err="1"/>
              <a:t>Irtikytkeytyminen</a:t>
            </a:r>
            <a:r>
              <a:rPr lang="en-GB" sz="1900" dirty="0"/>
              <a:t> </a:t>
            </a:r>
            <a:r>
              <a:rPr lang="en-GB" sz="1900" dirty="0" err="1"/>
              <a:t>sähköisistä</a:t>
            </a:r>
            <a:r>
              <a:rPr lang="en-GB" sz="1900" dirty="0"/>
              <a:t> </a:t>
            </a:r>
            <a:r>
              <a:rPr lang="en-GB" sz="1900" dirty="0" err="1"/>
              <a:t>ympäristöistä</a:t>
            </a:r>
            <a:r>
              <a:rPr lang="en-GB" sz="1900" dirty="0"/>
              <a:t> </a:t>
            </a:r>
            <a:r>
              <a:rPr lang="en-GB" sz="1900" dirty="0" err="1"/>
              <a:t>voi</a:t>
            </a:r>
            <a:r>
              <a:rPr lang="en-GB" sz="1900" dirty="0"/>
              <a:t> </a:t>
            </a:r>
            <a:r>
              <a:rPr lang="en-GB" sz="1900" dirty="0" err="1"/>
              <a:t>tuntua</a:t>
            </a:r>
            <a:r>
              <a:rPr lang="en-GB" sz="1900" dirty="0"/>
              <a:t> </a:t>
            </a:r>
            <a:r>
              <a:rPr lang="fi-FI" sz="1900" dirty="0"/>
              <a:t>lähes mahdottomalta nykypäivän työympäristössä, joka on kehittymässä yhä enemmän "aina päällä olevaksi kulttuuriksi".</a:t>
            </a:r>
            <a:r>
              <a:rPr lang="en-GB" sz="1900" dirty="0"/>
              <a:t> </a:t>
            </a:r>
          </a:p>
          <a:p>
            <a:r>
              <a:rPr lang="fi-FI" sz="1900" dirty="0"/>
              <a:t>Jatkuvasta tavoitettavissa olemisella voi olla </a:t>
            </a:r>
            <a:r>
              <a:rPr lang="fi-FI" sz="1900" b="1" dirty="0">
                <a:solidFill>
                  <a:srgbClr val="8A4199"/>
                </a:solidFill>
              </a:rPr>
              <a:t>haitallinen vaikutus mielenterveyteemme</a:t>
            </a:r>
            <a:r>
              <a:rPr lang="fi-FI" sz="1900" dirty="0"/>
              <a:t>. Huolimatta teknologioista, jotka ovat mahdollistaneet etätyön ja joustavan työskentelyn sekä teoriassa paremman työn ja perhe-elämän tasapainon, työpaikan stressi on kasvussa. </a:t>
            </a:r>
            <a:r>
              <a:rPr lang="fi-FI" sz="1900" dirty="0" err="1"/>
              <a:t>Chartered</a:t>
            </a:r>
            <a:r>
              <a:rPr lang="fi-FI" sz="1900" dirty="0"/>
              <a:t> Management Instituten brittiläisessä tutkimuksessa todettiin, että "aina päällä" olevat johtajat työskentelevät nyt </a:t>
            </a:r>
            <a:r>
              <a:rPr lang="fi-FI" sz="1900" b="1" dirty="0">
                <a:solidFill>
                  <a:srgbClr val="8A4199"/>
                </a:solidFill>
              </a:rPr>
              <a:t>29 ylimääräistä päivää vuodessa </a:t>
            </a:r>
            <a:r>
              <a:rPr lang="fi-FI" sz="1900" dirty="0"/>
              <a:t>ja kärsivät lisääntyvästä </a:t>
            </a:r>
            <a:r>
              <a:rPr lang="fi-FI" sz="1900" dirty="0" err="1"/>
              <a:t>stressitasosta</a:t>
            </a:r>
            <a:r>
              <a:rPr lang="fi-FI" sz="1900" dirty="0"/>
              <a:t>.</a:t>
            </a:r>
          </a:p>
          <a:p>
            <a:r>
              <a:rPr lang="en-GB" sz="1900" dirty="0" err="1"/>
              <a:t>Tilanne</a:t>
            </a:r>
            <a:r>
              <a:rPr lang="en-GB" sz="1900" dirty="0"/>
              <a:t> on </a:t>
            </a:r>
            <a:r>
              <a:rPr lang="en-GB" sz="1900" dirty="0" err="1"/>
              <a:t>maailmanlaajuisesti</a:t>
            </a:r>
            <a:r>
              <a:rPr lang="en-GB" sz="1900" dirty="0"/>
              <a:t> </a:t>
            </a:r>
            <a:r>
              <a:rPr lang="en-GB" sz="1900" dirty="0" err="1"/>
              <a:t>samanlainen</a:t>
            </a:r>
            <a:r>
              <a:rPr lang="en-GB" sz="1900" dirty="0"/>
              <a:t>. </a:t>
            </a:r>
            <a:r>
              <a:rPr lang="en-GB" sz="1900" dirty="0" err="1"/>
              <a:t>Singaporessa</a:t>
            </a:r>
            <a:r>
              <a:rPr lang="en-GB" sz="1900" dirty="0"/>
              <a:t> </a:t>
            </a:r>
            <a:r>
              <a:rPr lang="en-GB" sz="1900" b="1" dirty="0">
                <a:solidFill>
                  <a:srgbClr val="8A4199"/>
                </a:solidFill>
              </a:rPr>
              <a:t>60 % </a:t>
            </a:r>
            <a:r>
              <a:rPr lang="en-GB" sz="1900" b="1" dirty="0" err="1">
                <a:solidFill>
                  <a:srgbClr val="8A4199"/>
                </a:solidFill>
              </a:rPr>
              <a:t>työntekijöistä</a:t>
            </a:r>
            <a:r>
              <a:rPr lang="en-GB" sz="1900" b="1" dirty="0">
                <a:solidFill>
                  <a:srgbClr val="8A4199"/>
                </a:solidFill>
              </a:rPr>
              <a:t> </a:t>
            </a:r>
            <a:r>
              <a:rPr lang="en-GB" sz="1900" dirty="0" err="1"/>
              <a:t>koki</a:t>
            </a:r>
            <a:r>
              <a:rPr lang="en-GB" sz="1900" dirty="0"/>
              <a:t> </a:t>
            </a:r>
            <a:r>
              <a:rPr lang="en-GB" sz="1900" dirty="0" err="1"/>
              <a:t>stressitasonsa</a:t>
            </a:r>
            <a:r>
              <a:rPr lang="en-GB" sz="1900" dirty="0"/>
              <a:t> </a:t>
            </a:r>
            <a:r>
              <a:rPr lang="en-GB" sz="1900" dirty="0" err="1"/>
              <a:t>kohonneen</a:t>
            </a:r>
            <a:r>
              <a:rPr lang="en-GB" sz="1900" dirty="0"/>
              <a:t> (Willis Towers Watson). </a:t>
            </a:r>
            <a:r>
              <a:rPr lang="en-GB" sz="1900" dirty="0" err="1"/>
              <a:t>Australiassa</a:t>
            </a:r>
            <a:r>
              <a:rPr lang="en-GB" sz="1900" dirty="0"/>
              <a:t> ¾ </a:t>
            </a:r>
            <a:r>
              <a:rPr lang="en-GB" sz="1900" dirty="0" err="1"/>
              <a:t>työntekijöistä</a:t>
            </a:r>
            <a:r>
              <a:rPr lang="en-GB" sz="1900" dirty="0"/>
              <a:t> </a:t>
            </a:r>
            <a:r>
              <a:rPr lang="en-GB" sz="1900" dirty="0" err="1"/>
              <a:t>koki</a:t>
            </a:r>
            <a:r>
              <a:rPr lang="en-GB" sz="1900" dirty="0"/>
              <a:t> </a:t>
            </a:r>
            <a:r>
              <a:rPr lang="en-GB" sz="1900" dirty="0" err="1"/>
              <a:t>stressiä</a:t>
            </a:r>
            <a:r>
              <a:rPr lang="en-GB" sz="1900" dirty="0"/>
              <a:t> </a:t>
            </a:r>
            <a:r>
              <a:rPr lang="en-GB" sz="1900" dirty="0" err="1"/>
              <a:t>teknologiasta</a:t>
            </a:r>
            <a:r>
              <a:rPr lang="en-GB" sz="1900" dirty="0"/>
              <a:t> </a:t>
            </a:r>
            <a:r>
              <a:rPr lang="en-GB" sz="1900" dirty="0" err="1"/>
              <a:t>eikä</a:t>
            </a:r>
            <a:r>
              <a:rPr lang="en-GB" sz="1900" dirty="0"/>
              <a:t> </a:t>
            </a:r>
            <a:r>
              <a:rPr lang="en-GB" sz="1900" dirty="0" err="1"/>
              <a:t>kyennyt</a:t>
            </a:r>
            <a:r>
              <a:rPr lang="en-GB" sz="1900" dirty="0"/>
              <a:t> </a:t>
            </a:r>
            <a:r>
              <a:rPr lang="en-GB" sz="1900" dirty="0" err="1"/>
              <a:t>täysin</a:t>
            </a:r>
            <a:r>
              <a:rPr lang="en-GB" sz="1900" dirty="0"/>
              <a:t> </a:t>
            </a:r>
            <a:r>
              <a:rPr lang="en-GB" sz="1900" dirty="0" err="1"/>
              <a:t>irrottautumaan</a:t>
            </a:r>
            <a:r>
              <a:rPr lang="en-GB" sz="1900" dirty="0"/>
              <a:t> </a:t>
            </a:r>
            <a:r>
              <a:rPr lang="en-GB" sz="1900" dirty="0" err="1"/>
              <a:t>siitä</a:t>
            </a:r>
            <a:r>
              <a:rPr lang="en-GB" sz="1900" dirty="0"/>
              <a:t> (HR </a:t>
            </a:r>
            <a:r>
              <a:rPr lang="en-GB" sz="1900" dirty="0" err="1"/>
              <a:t>ajatuspaja</a:t>
            </a:r>
            <a:r>
              <a:rPr lang="en-GB" sz="1900" dirty="0"/>
              <a:t> </a:t>
            </a:r>
            <a:r>
              <a:rPr lang="en-GB" sz="1900" dirty="0" err="1"/>
              <a:t>Reventure</a:t>
            </a:r>
            <a:r>
              <a:rPr lang="en-GB" sz="1900" dirty="0"/>
              <a:t>).   </a:t>
            </a:r>
          </a:p>
          <a:p>
            <a:r>
              <a:rPr lang="en-GB" sz="1900" dirty="0" err="1"/>
              <a:t>Mitä</a:t>
            </a:r>
            <a:r>
              <a:rPr lang="en-GB" sz="1900" dirty="0"/>
              <a:t> </a:t>
            </a:r>
            <a:r>
              <a:rPr lang="en-GB" sz="1900" dirty="0" err="1"/>
              <a:t>työnantajien</a:t>
            </a:r>
            <a:r>
              <a:rPr lang="en-GB" sz="1900" dirty="0"/>
              <a:t> </a:t>
            </a:r>
            <a:r>
              <a:rPr lang="en-GB" sz="1900" dirty="0" err="1"/>
              <a:t>tulisi</a:t>
            </a:r>
            <a:r>
              <a:rPr lang="en-GB" sz="1900" dirty="0"/>
              <a:t> </a:t>
            </a:r>
            <a:r>
              <a:rPr lang="en-GB" sz="1900" dirty="0" err="1"/>
              <a:t>siis</a:t>
            </a:r>
            <a:r>
              <a:rPr lang="en-GB" sz="1900" dirty="0"/>
              <a:t> </a:t>
            </a:r>
            <a:r>
              <a:rPr lang="en-GB" sz="1900" dirty="0" err="1"/>
              <a:t>tehdä</a:t>
            </a:r>
            <a:r>
              <a:rPr lang="en-GB" sz="1900" dirty="0"/>
              <a:t> </a:t>
            </a:r>
            <a:r>
              <a:rPr lang="en-GB" sz="1900" dirty="0" err="1"/>
              <a:t>rohkaistakseen</a:t>
            </a:r>
            <a:r>
              <a:rPr lang="en-GB" sz="1900" dirty="0"/>
              <a:t> </a:t>
            </a:r>
            <a:r>
              <a:rPr lang="en-GB" sz="1900" dirty="0" err="1"/>
              <a:t>työntekijöitä</a:t>
            </a:r>
            <a:r>
              <a:rPr lang="en-GB" sz="1900" dirty="0"/>
              <a:t> “</a:t>
            </a:r>
            <a:r>
              <a:rPr lang="en-GB" sz="1900" dirty="0" err="1"/>
              <a:t>kytkeytymään</a:t>
            </a:r>
            <a:r>
              <a:rPr lang="en-GB" sz="1900" dirty="0"/>
              <a:t> </a:t>
            </a:r>
            <a:r>
              <a:rPr lang="en-GB" sz="1900" dirty="0" err="1"/>
              <a:t>irti</a:t>
            </a:r>
            <a:r>
              <a:rPr lang="en-GB" sz="1900" dirty="0"/>
              <a:t>?” </a:t>
            </a:r>
          </a:p>
          <a:p>
            <a:endParaRPr lang="en-GB" sz="1800" dirty="0"/>
          </a:p>
          <a:p>
            <a:endParaRPr lang="en-GB" dirty="0"/>
          </a:p>
        </p:txBody>
      </p:sp>
      <p:sp>
        <p:nvSpPr>
          <p:cNvPr id="8" name="Text Placeholder 4">
            <a:extLst>
              <a:ext uri="{FF2B5EF4-FFF2-40B4-BE49-F238E27FC236}">
                <a16:creationId xmlns:a16="http://schemas.microsoft.com/office/drawing/2014/main" id="{B0797B88-A559-F397-C4C1-279F34DFBE76}"/>
              </a:ext>
            </a:extLst>
          </p:cNvPr>
          <p:cNvSpPr txBox="1">
            <a:spLocks/>
          </p:cNvSpPr>
          <p:nvPr/>
        </p:nvSpPr>
        <p:spPr>
          <a:xfrm>
            <a:off x="1255874" y="860494"/>
            <a:ext cx="3611094" cy="3433969"/>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solidFill>
                  <a:srgbClr val="8A4199"/>
                </a:solidFill>
              </a:rPr>
              <a:t>Kuinka</a:t>
            </a:r>
            <a:r>
              <a:rPr lang="en-GB" dirty="0">
                <a:solidFill>
                  <a:srgbClr val="8A4199"/>
                </a:solidFill>
              </a:rPr>
              <a:t> </a:t>
            </a:r>
            <a:r>
              <a:rPr lang="en-GB" dirty="0" err="1">
                <a:solidFill>
                  <a:srgbClr val="8A4199"/>
                </a:solidFill>
              </a:rPr>
              <a:t>minimoida</a:t>
            </a:r>
            <a:r>
              <a:rPr lang="en-GB" dirty="0">
                <a:solidFill>
                  <a:srgbClr val="8A4199"/>
                </a:solidFill>
              </a:rPr>
              <a:t> </a:t>
            </a:r>
            <a:r>
              <a:rPr lang="en-GB" dirty="0" err="1">
                <a:solidFill>
                  <a:srgbClr val="8A4199"/>
                </a:solidFill>
              </a:rPr>
              <a:t>digitaalisen</a:t>
            </a:r>
            <a:r>
              <a:rPr lang="en-GB" dirty="0">
                <a:solidFill>
                  <a:srgbClr val="8A4199"/>
                </a:solidFill>
              </a:rPr>
              <a:t> </a:t>
            </a:r>
            <a:r>
              <a:rPr lang="en-GB" dirty="0" err="1">
                <a:solidFill>
                  <a:srgbClr val="8A4199"/>
                </a:solidFill>
              </a:rPr>
              <a:t>ylikuormituksen</a:t>
            </a:r>
            <a:r>
              <a:rPr lang="en-GB" dirty="0">
                <a:solidFill>
                  <a:srgbClr val="8A4199"/>
                </a:solidFill>
              </a:rPr>
              <a:t> </a:t>
            </a:r>
            <a:r>
              <a:rPr lang="en-GB" dirty="0" err="1">
                <a:solidFill>
                  <a:srgbClr val="8A4199"/>
                </a:solidFill>
              </a:rPr>
              <a:t>vaikutuksia</a:t>
            </a:r>
            <a:r>
              <a:rPr lang="en-GB" dirty="0">
                <a:solidFill>
                  <a:srgbClr val="8A4199"/>
                </a:solidFill>
              </a:rPr>
              <a:t> </a:t>
            </a:r>
            <a:r>
              <a:rPr lang="en-GB" b="1" dirty="0" err="1">
                <a:solidFill>
                  <a:srgbClr val="8A4199"/>
                </a:solidFill>
              </a:rPr>
              <a:t>mielenterveyteen</a:t>
            </a:r>
            <a:endParaRPr lang="en-GB" b="1" dirty="0">
              <a:solidFill>
                <a:srgbClr val="8A4199"/>
              </a:solidFill>
            </a:endParaRPr>
          </a:p>
        </p:txBody>
      </p:sp>
      <p:sp>
        <p:nvSpPr>
          <p:cNvPr id="9" name="TextBox 8">
            <a:extLst>
              <a:ext uri="{FF2B5EF4-FFF2-40B4-BE49-F238E27FC236}">
                <a16:creationId xmlns:a16="http://schemas.microsoft.com/office/drawing/2014/main" id="{75B90A2D-2A70-0AF8-A873-421A6489BC27}"/>
              </a:ext>
            </a:extLst>
          </p:cNvPr>
          <p:cNvSpPr txBox="1"/>
          <p:nvPr/>
        </p:nvSpPr>
        <p:spPr>
          <a:xfrm>
            <a:off x="5937817" y="6449488"/>
            <a:ext cx="5764397" cy="369332"/>
          </a:xfrm>
          <a:prstGeom prst="rect">
            <a:avLst/>
          </a:prstGeom>
          <a:noFill/>
        </p:spPr>
        <p:txBody>
          <a:bodyPr wrap="square">
            <a:spAutoFit/>
          </a:bodyPr>
          <a:lstStyle/>
          <a:p>
            <a:r>
              <a:rPr lang="en-GB" sz="900" dirty="0">
                <a:solidFill>
                  <a:srgbClr val="595959"/>
                </a:solidFill>
              </a:rPr>
              <a:t> </a:t>
            </a:r>
            <a:r>
              <a:rPr lang="en-GB" sz="900" dirty="0">
                <a:solidFill>
                  <a:srgbClr val="595959"/>
                </a:solidFill>
                <a:hlinkClick r:id="rId2"/>
              </a:rPr>
              <a:t>https://www.peoplemanagement.co.uk/voices/comment/employees-encouraged-switch-off-from-technology#gref</a:t>
            </a:r>
            <a:endParaRPr lang="en-GB" sz="900" dirty="0">
              <a:solidFill>
                <a:srgbClr val="595959"/>
              </a:solidFill>
            </a:endParaRPr>
          </a:p>
          <a:p>
            <a:endParaRPr lang="en-GB" sz="900" dirty="0">
              <a:solidFill>
                <a:srgbClr val="595959"/>
              </a:solidFill>
            </a:endParaRPr>
          </a:p>
        </p:txBody>
      </p:sp>
    </p:spTree>
    <p:extLst>
      <p:ext uri="{BB962C8B-B14F-4D97-AF65-F5344CB8AC3E}">
        <p14:creationId xmlns:p14="http://schemas.microsoft.com/office/powerpoint/2010/main" val="173262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B53EE0-61E2-49D6-4366-44A8E261938B}"/>
              </a:ext>
            </a:extLst>
          </p:cNvPr>
          <p:cNvSpPr>
            <a:spLocks noGrp="1"/>
          </p:cNvSpPr>
          <p:nvPr>
            <p:ph type="body" sz="quarter" idx="18"/>
          </p:nvPr>
        </p:nvSpPr>
        <p:spPr/>
        <p:txBody>
          <a:bodyPr/>
          <a:lstStyle/>
          <a:p>
            <a:pPr marL="342900" indent="-342900">
              <a:buFont typeface="Arial" panose="020B0604020202020204" pitchFamily="34" charset="0"/>
              <a:buChar char="•"/>
            </a:pPr>
            <a:r>
              <a:rPr lang="fi-FI" dirty="0"/>
              <a:t>Oikeus irrottautua työstä saattaa tuntua itsestään selvältä, mutta se on saanut virallisen oikeudellisen kehyksen vasta äskettäin – vaikkakin vasta ehdotuksena. Kun EU-parlamentti antaa työntekijöille luvan "irrottautua työstä", se merkitsee yrityksille uusia velvollisuuksia.</a:t>
            </a:r>
          </a:p>
          <a:p>
            <a:pPr marL="342900" indent="-342900">
              <a:buFont typeface="Arial" panose="020B0604020202020204" pitchFamily="34" charset="0"/>
              <a:buChar char="•"/>
            </a:pPr>
            <a:r>
              <a:rPr lang="fi-FI" dirty="0"/>
              <a:t>Seuraa alla olevaa linkkiä ja tutustu, kuinka sääntelijät pyrkivät lopettamaan tämän "aina päällä olevan" kulttuurin. Opi, mitä on jo olemassa, mitä on valmisteilla ja mitä käytännön toimia yrityksesi voi tehdä valmistautuakseen!</a:t>
            </a:r>
            <a:endParaRPr lang="en-GB" dirty="0"/>
          </a:p>
        </p:txBody>
      </p:sp>
      <p:sp>
        <p:nvSpPr>
          <p:cNvPr id="4" name="Text Placeholder 3">
            <a:extLst>
              <a:ext uri="{FF2B5EF4-FFF2-40B4-BE49-F238E27FC236}">
                <a16:creationId xmlns:a16="http://schemas.microsoft.com/office/drawing/2014/main" id="{DF5760E0-551C-EEC5-679E-FFD549E45AFD}"/>
              </a:ext>
            </a:extLst>
          </p:cNvPr>
          <p:cNvSpPr>
            <a:spLocks noGrp="1"/>
          </p:cNvSpPr>
          <p:nvPr>
            <p:ph type="body" sz="quarter" idx="16"/>
          </p:nvPr>
        </p:nvSpPr>
        <p:spPr/>
        <p:txBody>
          <a:bodyPr/>
          <a:lstStyle/>
          <a:p>
            <a:r>
              <a:rPr lang="en-GB" dirty="0"/>
              <a:t>“</a:t>
            </a:r>
            <a:r>
              <a:rPr lang="en-GB" dirty="0" err="1"/>
              <a:t>Oikeus</a:t>
            </a:r>
            <a:r>
              <a:rPr lang="en-GB" dirty="0"/>
              <a:t> </a:t>
            </a:r>
            <a:r>
              <a:rPr lang="en-GB" dirty="0" err="1"/>
              <a:t>irtikytkeytymiseen</a:t>
            </a:r>
            <a:r>
              <a:rPr lang="en-GB" dirty="0"/>
              <a:t>” </a:t>
            </a:r>
          </a:p>
          <a:p>
            <a:endParaRPr lang="en-GB" dirty="0"/>
          </a:p>
        </p:txBody>
      </p:sp>
      <p:pic>
        <p:nvPicPr>
          <p:cNvPr id="5" name="Picture Placeholder 4">
            <a:hlinkClick r:id="rId2"/>
            <a:extLst>
              <a:ext uri="{FF2B5EF4-FFF2-40B4-BE49-F238E27FC236}">
                <a16:creationId xmlns:a16="http://schemas.microsoft.com/office/drawing/2014/main" id="{590C5F83-A2A7-85A6-BE1E-2327EEC5F593}"/>
              </a:ext>
            </a:extLst>
          </p:cNvPr>
          <p:cNvPicPr>
            <a:picLocks noGrp="1" noChangeAspect="1"/>
          </p:cNvPicPr>
          <p:nvPr>
            <p:ph type="pic" sz="quarter" idx="10"/>
          </p:nvPr>
        </p:nvPicPr>
        <p:blipFill rotWithShape="1">
          <a:blip r:embed="rId3"/>
          <a:srcRect l="1014" t="-963" r="58107" b="-678"/>
          <a:stretch/>
        </p:blipFill>
        <p:spPr>
          <a:xfrm>
            <a:off x="8801099" y="1208088"/>
            <a:ext cx="2339651" cy="3978275"/>
          </a:xfrm>
          <a:prstGeom prst="rect">
            <a:avLst/>
          </a:prstGeom>
        </p:spPr>
      </p:pic>
      <p:sp>
        <p:nvSpPr>
          <p:cNvPr id="6" name="Text Placeholder 2">
            <a:extLst>
              <a:ext uri="{FF2B5EF4-FFF2-40B4-BE49-F238E27FC236}">
                <a16:creationId xmlns:a16="http://schemas.microsoft.com/office/drawing/2014/main" id="{0A7BAD07-C942-547D-38B8-1E0E1A594387}"/>
              </a:ext>
            </a:extLst>
          </p:cNvPr>
          <p:cNvSpPr txBox="1">
            <a:spLocks/>
          </p:cNvSpPr>
          <p:nvPr/>
        </p:nvSpPr>
        <p:spPr>
          <a:xfrm>
            <a:off x="7873799" y="5948900"/>
            <a:ext cx="4318201" cy="582221"/>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500" b="1" dirty="0">
                <a:solidFill>
                  <a:srgbClr val="8A4199"/>
                </a:solidFill>
              </a:rPr>
              <a:t>*</a:t>
            </a:r>
            <a:r>
              <a:rPr lang="en-GB" sz="4500" b="1" dirty="0" err="1">
                <a:solidFill>
                  <a:srgbClr val="8A4199"/>
                </a:solidFill>
              </a:rPr>
              <a:t>Napsauta</a:t>
            </a:r>
            <a:r>
              <a:rPr lang="en-GB" sz="4500" b="1" dirty="0">
                <a:solidFill>
                  <a:srgbClr val="8A4199"/>
                </a:solidFill>
              </a:rPr>
              <a:t> </a:t>
            </a:r>
            <a:r>
              <a:rPr lang="en-GB" sz="4500" b="1" dirty="0">
                <a:solidFill>
                  <a:srgbClr val="8A4199"/>
                </a:solidFill>
                <a:hlinkClick r:id="rId2"/>
              </a:rPr>
              <a:t>TÄSTÄ</a:t>
            </a:r>
            <a:r>
              <a:rPr lang="en-GB" sz="4500" b="1" dirty="0">
                <a:solidFill>
                  <a:srgbClr val="8A4199"/>
                </a:solidFill>
              </a:rPr>
              <a:t>*</a:t>
            </a:r>
          </a:p>
        </p:txBody>
      </p:sp>
    </p:spTree>
    <p:extLst>
      <p:ext uri="{BB962C8B-B14F-4D97-AF65-F5344CB8AC3E}">
        <p14:creationId xmlns:p14="http://schemas.microsoft.com/office/powerpoint/2010/main" val="1626930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9CC739-8A82-4CD4-270E-D2E24B52C8A2}"/>
              </a:ext>
            </a:extLst>
          </p:cNvPr>
          <p:cNvSpPr>
            <a:spLocks noGrp="1"/>
          </p:cNvSpPr>
          <p:nvPr>
            <p:ph type="body" sz="quarter" idx="18"/>
          </p:nvPr>
        </p:nvSpPr>
        <p:spPr/>
        <p:txBody>
          <a:bodyPr/>
          <a:lstStyle/>
          <a:p>
            <a:pPr marL="342900" indent="-342900">
              <a:buFont typeface="Arial" panose="020B0604020202020204" pitchFamily="34" charset="0"/>
              <a:buChar char="•"/>
            </a:pPr>
            <a:r>
              <a:rPr lang="fi-FI" dirty="0"/>
              <a:t>Lähettääkö esihenkilösi sinulle tekstiviestejä työvuorosi päätyttyä? Portugalissa voisit nyt haastaa hänet oikeuteen siitä. Portugali on hyväksynyt lain, joka kieltää esihenkilöitä ottamasta yhteyttä työntekijöihin heidän lopetettuaan päivän työt. Missä muissa maissa on tämä laki tai vastaava laki, joka auttaa työntekijöitä ”kytkeytymään irti"? </a:t>
            </a:r>
            <a:r>
              <a:rPr lang="fi-FI" dirty="0" err="1"/>
              <a:t>Palki</a:t>
            </a:r>
            <a:r>
              <a:rPr lang="fi-FI" dirty="0"/>
              <a:t> </a:t>
            </a:r>
            <a:r>
              <a:rPr lang="fi-FI" dirty="0" err="1"/>
              <a:t>Sharmalla</a:t>
            </a:r>
            <a:r>
              <a:rPr lang="fi-FI" dirty="0"/>
              <a:t> on raportti</a:t>
            </a:r>
            <a:endParaRPr lang="en-GB" dirty="0"/>
          </a:p>
        </p:txBody>
      </p:sp>
      <p:sp>
        <p:nvSpPr>
          <p:cNvPr id="3" name="Text Placeholder 2">
            <a:extLst>
              <a:ext uri="{FF2B5EF4-FFF2-40B4-BE49-F238E27FC236}">
                <a16:creationId xmlns:a16="http://schemas.microsoft.com/office/drawing/2014/main" id="{F63317C1-6FC5-2841-F12D-447964906041}"/>
              </a:ext>
            </a:extLst>
          </p:cNvPr>
          <p:cNvSpPr>
            <a:spLocks noGrp="1"/>
          </p:cNvSpPr>
          <p:nvPr>
            <p:ph type="body" sz="quarter" idx="16"/>
          </p:nvPr>
        </p:nvSpPr>
        <p:spPr/>
        <p:txBody>
          <a:bodyPr/>
          <a:lstStyle/>
          <a:p>
            <a:r>
              <a:rPr lang="en-GB" dirty="0" err="1"/>
              <a:t>Aktiviteetti</a:t>
            </a:r>
            <a:r>
              <a:rPr lang="en-GB" dirty="0"/>
              <a:t> : </a:t>
            </a:r>
            <a:r>
              <a:rPr lang="en-GB" dirty="0" err="1"/>
              <a:t>Katso</a:t>
            </a:r>
            <a:endParaRPr lang="en-GB" dirty="0"/>
          </a:p>
        </p:txBody>
      </p:sp>
      <p:pic>
        <p:nvPicPr>
          <p:cNvPr id="5" name="Picture Placeholder 4">
            <a:hlinkClick r:id="rId2"/>
            <a:extLst>
              <a:ext uri="{FF2B5EF4-FFF2-40B4-BE49-F238E27FC236}">
                <a16:creationId xmlns:a16="http://schemas.microsoft.com/office/drawing/2014/main" id="{3416ADF3-C7CB-6174-051A-190FC99BC705}"/>
              </a:ext>
            </a:extLst>
          </p:cNvPr>
          <p:cNvPicPr>
            <a:picLocks noGrp="1" noChangeAspect="1"/>
          </p:cNvPicPr>
          <p:nvPr>
            <p:ph type="pic" sz="quarter" idx="10"/>
          </p:nvPr>
        </p:nvPicPr>
        <p:blipFill>
          <a:blip r:embed="rId3"/>
          <a:srcRect l="6295" r="6295"/>
          <a:stretch>
            <a:fillRect/>
          </a:stretch>
        </p:blipFill>
        <p:spPr>
          <a:xfrm>
            <a:off x="7061200" y="1348096"/>
            <a:ext cx="5130800" cy="3913187"/>
          </a:xfrm>
          <a:prstGeom prst="rect">
            <a:avLst/>
          </a:prstGeom>
        </p:spPr>
      </p:pic>
    </p:spTree>
    <p:extLst>
      <p:ext uri="{BB962C8B-B14F-4D97-AF65-F5344CB8AC3E}">
        <p14:creationId xmlns:p14="http://schemas.microsoft.com/office/powerpoint/2010/main" val="837223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1B3CB0-1A3C-378B-3C20-52D6C0DD0A8F}"/>
              </a:ext>
            </a:extLst>
          </p:cNvPr>
          <p:cNvSpPr>
            <a:spLocks noGrp="1"/>
          </p:cNvSpPr>
          <p:nvPr>
            <p:ph type="body" sz="quarter" idx="18"/>
          </p:nvPr>
        </p:nvSpPr>
        <p:spPr>
          <a:xfrm>
            <a:off x="335877" y="1439989"/>
            <a:ext cx="7082192" cy="5257800"/>
          </a:xfrm>
        </p:spPr>
        <p:txBody>
          <a:bodyPr>
            <a:normAutofit/>
          </a:bodyPr>
          <a:lstStyle/>
          <a:p>
            <a:pPr marL="342900" indent="-342900">
              <a:buFont typeface="Arial" panose="020B0604020202020204" pitchFamily="34" charset="0"/>
              <a:buChar char="•"/>
            </a:pPr>
            <a:r>
              <a:rPr lang="fi-FI" sz="1800" dirty="0"/>
              <a:t>Vähälle huomiolle jääneitä runsaaseen näytön käyttöön liittyviä ongelmia ovat fyysiselle terveydelle aiheutuvat vahingot, muun muassa huono näkö, lihaskipu ja liiallisesta istumisesta aiheutuva painonnousu.</a:t>
            </a:r>
          </a:p>
          <a:p>
            <a:pPr marL="342900" indent="-342900">
              <a:buFont typeface="Arial" panose="020B0604020202020204" pitchFamily="34" charset="0"/>
              <a:buChar char="•"/>
            </a:pPr>
            <a:r>
              <a:rPr lang="fi-FI" sz="1800" dirty="0"/>
              <a:t>Etätyö aiheuttaa myös erityisiä työturvallisuus- ja terveysriskejä, kuten lämpötilan, valaistuksen, melun ja mahdolliset liukastumiset ja kompastumiset. Myös ergonomiset ongelmat, kuten näyttöpäätetyöskentelyn aiheuttama silmien rasitus, häikäisy, kuvan tärinä ja riittämätön näytön kontrasti, ovat huolenaiheita. Niska- ja jännekipu, joka saattaa aiheuttaa toistuvan rasitusvamman, voi johtua työaseman, mukaan lukien näppäimistön, pöydän ja tuolin, väärästä asennuksesta.</a:t>
            </a:r>
          </a:p>
          <a:p>
            <a:pPr marL="342900" indent="-342900">
              <a:buFont typeface="Arial" panose="020B0604020202020204" pitchFamily="34" charset="0"/>
              <a:buChar char="•"/>
            </a:pPr>
            <a:r>
              <a:rPr lang="fi-FI" sz="1800" dirty="0"/>
              <a:t>Toimistotyöpisteiden ergonomia yleensä tarkastetaan, kun taas  kotityöasemia työnantajien on vaikeampi valvoa säännöllisesti. Tämä valvonnan puute voi johtaa epäsopiviin asetuksiin pöytien, tuolien, näyttöjen ja valaistuksen suhteen, mikä voi lisätä työntekijöiden fyysisten vaurioiden riskiä. Esimerkiksi keittiön pöydän ja tuolin pitkäaikainen käyttö voi pahentaa näitä ongelmia.</a:t>
            </a:r>
            <a:endParaRPr lang="en-GB" sz="2400" dirty="0"/>
          </a:p>
        </p:txBody>
      </p:sp>
      <p:sp>
        <p:nvSpPr>
          <p:cNvPr id="3" name="Text Placeholder 2">
            <a:extLst>
              <a:ext uri="{FF2B5EF4-FFF2-40B4-BE49-F238E27FC236}">
                <a16:creationId xmlns:a16="http://schemas.microsoft.com/office/drawing/2014/main" id="{97B4D746-25A0-0D2C-8041-2346F4E1EDD4}"/>
              </a:ext>
            </a:extLst>
          </p:cNvPr>
          <p:cNvSpPr>
            <a:spLocks noGrp="1"/>
          </p:cNvSpPr>
          <p:nvPr>
            <p:ph type="body" sz="quarter" idx="16"/>
          </p:nvPr>
        </p:nvSpPr>
        <p:spPr>
          <a:xfrm>
            <a:off x="573809" y="287338"/>
            <a:ext cx="6289089" cy="1006116"/>
          </a:xfrm>
        </p:spPr>
        <p:txBody>
          <a:bodyPr>
            <a:normAutofit/>
          </a:bodyPr>
          <a:lstStyle/>
          <a:p>
            <a:r>
              <a:rPr lang="en-GB" sz="3200" dirty="0" err="1"/>
              <a:t>Digitaalisen</a:t>
            </a:r>
            <a:r>
              <a:rPr lang="en-GB" sz="3200" dirty="0"/>
              <a:t> </a:t>
            </a:r>
            <a:r>
              <a:rPr lang="en-GB" sz="3200" dirty="0" err="1"/>
              <a:t>ylikuormituksen</a:t>
            </a:r>
            <a:r>
              <a:rPr lang="en-GB" sz="3200" dirty="0"/>
              <a:t> </a:t>
            </a:r>
            <a:r>
              <a:rPr lang="en-GB" sz="3200" dirty="0" err="1"/>
              <a:t>vaikutukset</a:t>
            </a:r>
            <a:r>
              <a:rPr lang="en-GB" sz="3200" dirty="0"/>
              <a:t> </a:t>
            </a:r>
            <a:r>
              <a:rPr lang="en-GB" sz="3200" dirty="0" err="1"/>
              <a:t>fyysiselle</a:t>
            </a:r>
            <a:r>
              <a:rPr lang="en-GB" sz="3200" dirty="0"/>
              <a:t> </a:t>
            </a:r>
            <a:r>
              <a:rPr lang="en-GB" sz="3200" dirty="0" err="1"/>
              <a:t>terveydelle</a:t>
            </a:r>
            <a:r>
              <a:rPr lang="en-GB" sz="3200" dirty="0"/>
              <a:t> </a:t>
            </a:r>
          </a:p>
        </p:txBody>
      </p:sp>
      <p:pic>
        <p:nvPicPr>
          <p:cNvPr id="8" name="Picture Placeholder 7">
            <a:extLst>
              <a:ext uri="{FF2B5EF4-FFF2-40B4-BE49-F238E27FC236}">
                <a16:creationId xmlns:a16="http://schemas.microsoft.com/office/drawing/2014/main" id="{3BC19EDD-5C5A-47CC-1DC7-9D5374738F06}"/>
              </a:ext>
            </a:extLst>
          </p:cNvPr>
          <p:cNvPicPr>
            <a:picLocks noGrp="1" noChangeAspect="1"/>
          </p:cNvPicPr>
          <p:nvPr>
            <p:ph type="pic" sz="quarter" idx="15"/>
          </p:nvPr>
        </p:nvPicPr>
        <p:blipFill>
          <a:blip r:embed="rId2"/>
          <a:srcRect l="20130" r="20130"/>
          <a:stretch>
            <a:fillRect/>
          </a:stretch>
        </p:blipFill>
        <p:spPr>
          <a:xfrm>
            <a:off x="7810500" y="287338"/>
            <a:ext cx="4381500" cy="5348287"/>
          </a:xfrm>
        </p:spPr>
      </p:pic>
      <p:sp>
        <p:nvSpPr>
          <p:cNvPr id="6" name="TextBox 5">
            <a:extLst>
              <a:ext uri="{FF2B5EF4-FFF2-40B4-BE49-F238E27FC236}">
                <a16:creationId xmlns:a16="http://schemas.microsoft.com/office/drawing/2014/main" id="{C370377A-C7AE-3143-44A5-8746DBC8DF99}"/>
              </a:ext>
            </a:extLst>
          </p:cNvPr>
          <p:cNvSpPr txBox="1"/>
          <p:nvPr/>
        </p:nvSpPr>
        <p:spPr>
          <a:xfrm>
            <a:off x="7771880" y="5750777"/>
            <a:ext cx="3785896" cy="646331"/>
          </a:xfrm>
          <a:prstGeom prst="rect">
            <a:avLst/>
          </a:prstGeom>
          <a:noFill/>
        </p:spPr>
        <p:txBody>
          <a:bodyPr wrap="square">
            <a:spAutoFit/>
          </a:bodyPr>
          <a:lstStyle/>
          <a:p>
            <a:pPr>
              <a:buAutoNum type="arabicParenBoth"/>
            </a:pPr>
            <a:r>
              <a:rPr lang="en-GB" sz="900" dirty="0">
                <a:solidFill>
                  <a:srgbClr val="595959"/>
                </a:solidFill>
              </a:rPr>
              <a:t>European Agency for Safety and Health at Work “Teleworking during the COVID-19 pandemic: risks and prevention strategies”, Literature review, 2021</a:t>
            </a:r>
          </a:p>
          <a:p>
            <a:r>
              <a:rPr lang="en-GB" sz="900" dirty="0">
                <a:solidFill>
                  <a:srgbClr val="595959"/>
                </a:solidFill>
              </a:rPr>
              <a:t>(2) Harvard School of Public Health (2016). Smartphone, tablet use linked with obesity in teens; </a:t>
            </a:r>
            <a:r>
              <a:rPr lang="en-GB" sz="900" dirty="0">
                <a:solidFill>
                  <a:srgbClr val="595959"/>
                </a:solidFill>
                <a:hlinkClick r:id="rId3">
                  <a:extLst>
                    <a:ext uri="{A12FA001-AC4F-418D-AE19-62706E023703}">
                      <ahyp:hlinkClr xmlns:ahyp="http://schemas.microsoft.com/office/drawing/2018/hyperlinkcolor" val="tx"/>
                    </a:ext>
                  </a:extLst>
                </a:hlinkClick>
              </a:rPr>
              <a:t>https://bit.ly/2Bh4ko7</a:t>
            </a:r>
            <a:r>
              <a:rPr lang="en-GB" sz="900" dirty="0">
                <a:solidFill>
                  <a:srgbClr val="595959"/>
                </a:solidFill>
              </a:rPr>
              <a:t> </a:t>
            </a:r>
          </a:p>
        </p:txBody>
      </p:sp>
    </p:spTree>
    <p:extLst>
      <p:ext uri="{BB962C8B-B14F-4D97-AF65-F5344CB8AC3E}">
        <p14:creationId xmlns:p14="http://schemas.microsoft.com/office/powerpoint/2010/main" val="3253798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3F9F57-E1CF-21FA-0B74-8CA680A3A6B9}"/>
              </a:ext>
            </a:extLst>
          </p:cNvPr>
          <p:cNvSpPr>
            <a:spLocks noGrp="1"/>
          </p:cNvSpPr>
          <p:nvPr>
            <p:ph type="body" sz="quarter" idx="20"/>
          </p:nvPr>
        </p:nvSpPr>
        <p:spPr>
          <a:xfrm>
            <a:off x="6032423" y="1478716"/>
            <a:ext cx="5747656" cy="3998353"/>
          </a:xfrm>
        </p:spPr>
        <p:txBody>
          <a:bodyPr/>
          <a:lstStyle/>
          <a:p>
            <a:r>
              <a:rPr lang="fi-FI" sz="2000" dirty="0"/>
              <a:t>Joidenkin tutkijoiden mukaan tietokonenäköoireyhtymä (Computer Vision </a:t>
            </a:r>
            <a:r>
              <a:rPr lang="fi-FI" sz="2000" dirty="0" err="1"/>
              <a:t>Syndrome</a:t>
            </a:r>
            <a:r>
              <a:rPr lang="fi-FI" sz="2000" dirty="0"/>
              <a:t>, CVS) on 2000-luvun suurin työterveysriski (1). Jatkuva altistuminen digitaalisille laitteille voi olla haitallista silmillemme.  Erään tutkimuksen mukaan yli 60 prosenttia amerikkalaisista kärsi tästä oireyhtymästä. (2) Digitaalisten silmien rasituksen oireita ovat silmien kuivuminen, punoitus silmien ympärillä, päänsärky, näön hämärtyminen sekä niska- ja hartiakipu. Tutkimukset osoittavat, että ihmiset räpyttelevät vähemmän silmiään ollessaan näytön edessä, mikä pahentaa ongelmaa aiheuttaen silmien kuivumista ja epämukavuutta (3).</a:t>
            </a:r>
          </a:p>
          <a:p>
            <a:endParaRPr lang="fi-FI" sz="2000" dirty="0"/>
          </a:p>
          <a:p>
            <a:r>
              <a:rPr lang="en-GB" sz="1000" dirty="0"/>
              <a:t>The Guardian (2016) What is computer vision syndrome – and how can I prevent it?; https://bit.ly/1Oa8GjR</a:t>
            </a:r>
          </a:p>
          <a:p>
            <a:r>
              <a:rPr lang="en-GB" sz="1050" dirty="0"/>
              <a:t>https://www.kaspersky.com/resource-center/preemptive-safety/impacts-of-technology-on-health </a:t>
            </a:r>
          </a:p>
          <a:p>
            <a:r>
              <a:rPr lang="en-GB" sz="1050" dirty="0"/>
              <a:t>University of Iowa Hospitals &amp; Clinics (2015). https://bit.ly/2IlPlz6 </a:t>
            </a:r>
          </a:p>
          <a:p>
            <a:endParaRPr lang="en-GB" sz="1050" dirty="0"/>
          </a:p>
          <a:p>
            <a:endParaRPr lang="en-GB" sz="1050" dirty="0"/>
          </a:p>
          <a:p>
            <a:endParaRPr lang="en-GB" dirty="0"/>
          </a:p>
        </p:txBody>
      </p:sp>
      <p:sp>
        <p:nvSpPr>
          <p:cNvPr id="3" name="Text Placeholder 2">
            <a:extLst>
              <a:ext uri="{FF2B5EF4-FFF2-40B4-BE49-F238E27FC236}">
                <a16:creationId xmlns:a16="http://schemas.microsoft.com/office/drawing/2014/main" id="{A3D3B183-7161-2F3D-3C91-9670098CB916}"/>
              </a:ext>
            </a:extLst>
          </p:cNvPr>
          <p:cNvSpPr>
            <a:spLocks noGrp="1"/>
          </p:cNvSpPr>
          <p:nvPr>
            <p:ph type="body" sz="quarter" idx="22"/>
          </p:nvPr>
        </p:nvSpPr>
        <p:spPr/>
        <p:txBody>
          <a:bodyPr/>
          <a:lstStyle/>
          <a:p>
            <a:r>
              <a:rPr lang="en-GB" dirty="0" err="1"/>
              <a:t>Silmien</a:t>
            </a:r>
            <a:r>
              <a:rPr lang="en-GB" dirty="0"/>
              <a:t> </a:t>
            </a:r>
            <a:r>
              <a:rPr lang="en-GB" dirty="0" err="1"/>
              <a:t>rasittuminen</a:t>
            </a:r>
            <a:endParaRPr lang="en-GB" dirty="0"/>
          </a:p>
        </p:txBody>
      </p:sp>
      <p:sp>
        <p:nvSpPr>
          <p:cNvPr id="4" name="Text Placeholder 3">
            <a:extLst>
              <a:ext uri="{FF2B5EF4-FFF2-40B4-BE49-F238E27FC236}">
                <a16:creationId xmlns:a16="http://schemas.microsoft.com/office/drawing/2014/main" id="{7AA3D16C-F165-868E-FE05-EAAE454F4D64}"/>
              </a:ext>
            </a:extLst>
          </p:cNvPr>
          <p:cNvSpPr>
            <a:spLocks noGrp="1"/>
          </p:cNvSpPr>
          <p:nvPr>
            <p:ph type="body" sz="quarter" idx="23"/>
          </p:nvPr>
        </p:nvSpPr>
        <p:spPr/>
        <p:txBody>
          <a:bodyPr>
            <a:normAutofit/>
          </a:bodyPr>
          <a:lstStyle/>
          <a:p>
            <a:r>
              <a:rPr lang="en-GB" dirty="0" err="1">
                <a:solidFill>
                  <a:srgbClr val="14B4CB"/>
                </a:solidFill>
              </a:rPr>
              <a:t>Kuinka</a:t>
            </a:r>
            <a:r>
              <a:rPr lang="en-GB" dirty="0">
                <a:solidFill>
                  <a:srgbClr val="14B4CB"/>
                </a:solidFill>
              </a:rPr>
              <a:t> </a:t>
            </a:r>
            <a:r>
              <a:rPr lang="en-GB" dirty="0" err="1">
                <a:solidFill>
                  <a:srgbClr val="14B4CB"/>
                </a:solidFill>
              </a:rPr>
              <a:t>vähentää</a:t>
            </a:r>
            <a:r>
              <a:rPr lang="en-GB" dirty="0">
                <a:solidFill>
                  <a:srgbClr val="14B4CB"/>
                </a:solidFill>
              </a:rPr>
              <a:t> </a:t>
            </a:r>
            <a:r>
              <a:rPr lang="en-GB" dirty="0" err="1">
                <a:solidFill>
                  <a:srgbClr val="14B4CB"/>
                </a:solidFill>
              </a:rPr>
              <a:t>digitaalisen</a:t>
            </a:r>
            <a:r>
              <a:rPr lang="en-GB" dirty="0">
                <a:solidFill>
                  <a:srgbClr val="14B4CB"/>
                </a:solidFill>
              </a:rPr>
              <a:t> </a:t>
            </a:r>
            <a:r>
              <a:rPr lang="en-GB" dirty="0" err="1">
                <a:solidFill>
                  <a:srgbClr val="14B4CB"/>
                </a:solidFill>
              </a:rPr>
              <a:t>ylikuormituksen</a:t>
            </a:r>
            <a:r>
              <a:rPr lang="en-GB" dirty="0">
                <a:solidFill>
                  <a:srgbClr val="14B4CB"/>
                </a:solidFill>
              </a:rPr>
              <a:t> </a:t>
            </a:r>
            <a:r>
              <a:rPr lang="en-GB" dirty="0" err="1">
                <a:solidFill>
                  <a:srgbClr val="14B4CB"/>
                </a:solidFill>
              </a:rPr>
              <a:t>vaikutuksia</a:t>
            </a:r>
            <a:r>
              <a:rPr lang="en-GB" dirty="0">
                <a:solidFill>
                  <a:srgbClr val="14B4CB"/>
                </a:solidFill>
              </a:rPr>
              <a:t> </a:t>
            </a:r>
            <a:r>
              <a:rPr lang="en-GB" b="1" dirty="0" err="1">
                <a:solidFill>
                  <a:srgbClr val="14B4CB"/>
                </a:solidFill>
              </a:rPr>
              <a:t>fyysiselle</a:t>
            </a:r>
            <a:r>
              <a:rPr lang="en-GB" b="1" dirty="0">
                <a:solidFill>
                  <a:srgbClr val="14B4CB"/>
                </a:solidFill>
              </a:rPr>
              <a:t> </a:t>
            </a:r>
            <a:r>
              <a:rPr lang="en-GB" b="1" dirty="0" err="1">
                <a:solidFill>
                  <a:srgbClr val="14B4CB"/>
                </a:solidFill>
              </a:rPr>
              <a:t>terveydelle</a:t>
            </a:r>
            <a:r>
              <a:rPr lang="en-GB" b="1" dirty="0">
                <a:solidFill>
                  <a:srgbClr val="14B4CB"/>
                </a:solidFill>
              </a:rPr>
              <a:t> </a:t>
            </a:r>
            <a:endParaRPr lang="en-GB" dirty="0"/>
          </a:p>
        </p:txBody>
      </p:sp>
      <p:sp>
        <p:nvSpPr>
          <p:cNvPr id="5" name="Text Placeholder 4">
            <a:extLst>
              <a:ext uri="{FF2B5EF4-FFF2-40B4-BE49-F238E27FC236}">
                <a16:creationId xmlns:a16="http://schemas.microsoft.com/office/drawing/2014/main" id="{57DBB82C-02F6-A9DA-CFC8-B2FCA47BB669}"/>
              </a:ext>
            </a:extLst>
          </p:cNvPr>
          <p:cNvSpPr>
            <a:spLocks noGrp="1"/>
          </p:cNvSpPr>
          <p:nvPr>
            <p:ph type="body" sz="quarter" idx="24"/>
          </p:nvPr>
        </p:nvSpPr>
        <p:spPr/>
        <p:txBody>
          <a:bodyPr/>
          <a:lstStyle/>
          <a:p>
            <a:r>
              <a:rPr lang="en-GB" dirty="0"/>
              <a:t>1</a:t>
            </a:r>
          </a:p>
        </p:txBody>
      </p:sp>
    </p:spTree>
    <p:extLst>
      <p:ext uri="{BB962C8B-B14F-4D97-AF65-F5344CB8AC3E}">
        <p14:creationId xmlns:p14="http://schemas.microsoft.com/office/powerpoint/2010/main" val="3594373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14535F-0555-6741-CF3B-A51EEC496C11}"/>
              </a:ext>
            </a:extLst>
          </p:cNvPr>
          <p:cNvSpPr>
            <a:spLocks noGrp="1"/>
          </p:cNvSpPr>
          <p:nvPr>
            <p:ph type="body" sz="quarter" idx="18"/>
          </p:nvPr>
        </p:nvSpPr>
        <p:spPr>
          <a:xfrm>
            <a:off x="713768" y="1950098"/>
            <a:ext cx="9204673" cy="4637515"/>
          </a:xfrm>
        </p:spPr>
        <p:txBody>
          <a:bodyPr>
            <a:normAutofit fontScale="62500" lnSpcReduction="20000"/>
          </a:bodyPr>
          <a:lstStyle/>
          <a:p>
            <a:r>
              <a:rPr lang="en-GB" sz="3200" b="1" dirty="0" err="1"/>
              <a:t>Kuinka</a:t>
            </a:r>
            <a:r>
              <a:rPr lang="en-GB" sz="3200" b="1" dirty="0"/>
              <a:t> </a:t>
            </a:r>
            <a:r>
              <a:rPr lang="en-GB" sz="3200" b="1" dirty="0" err="1"/>
              <a:t>vähentää</a:t>
            </a:r>
            <a:r>
              <a:rPr lang="en-GB" sz="3200" b="1" dirty="0"/>
              <a:t> </a:t>
            </a:r>
            <a:r>
              <a:rPr lang="en-GB" sz="3200" b="1" dirty="0" err="1"/>
              <a:t>silmien</a:t>
            </a:r>
            <a:r>
              <a:rPr lang="en-GB" sz="3200" b="1" dirty="0"/>
              <a:t> </a:t>
            </a:r>
            <a:r>
              <a:rPr lang="en-GB" sz="3200" b="1" dirty="0" err="1"/>
              <a:t>rasitusta</a:t>
            </a:r>
            <a:r>
              <a:rPr lang="en-GB" sz="3200" b="1" dirty="0"/>
              <a:t>:</a:t>
            </a:r>
          </a:p>
          <a:p>
            <a:pPr marL="457200" indent="-457200">
              <a:buFont typeface="+mj-lt"/>
              <a:buAutoNum type="arabicPeriod"/>
            </a:pPr>
            <a:r>
              <a:rPr lang="fi-FI" sz="3200" dirty="0"/>
              <a:t>Harjoittele digitaalisten laitteiden terveellisen käytön 20-20-20 sääntöä – eli pidä 20 sekunnin tauko ruudulta 20 minuutin välein ja katso jotain 20 metrin päässä. Voit asettaa ajastimen 20 minuutin välein toimimaan muistutuksena.</a:t>
            </a:r>
          </a:p>
          <a:p>
            <a:pPr marL="457200" indent="-457200">
              <a:buFont typeface="+mj-lt"/>
              <a:buAutoNum type="arabicPeriod"/>
            </a:pPr>
            <a:r>
              <a:rPr lang="fi-FI" sz="3200" dirty="0"/>
              <a:t>Vähennä </a:t>
            </a:r>
            <a:r>
              <a:rPr lang="fi-FI" sz="3200" dirty="0" err="1"/>
              <a:t>ylävaloa</a:t>
            </a:r>
            <a:r>
              <a:rPr lang="fi-FI" sz="3200" dirty="0"/>
              <a:t> näytön häikäisyn minimoimiseksi.</a:t>
            </a:r>
          </a:p>
          <a:p>
            <a:pPr marL="457200" indent="-457200">
              <a:buFont typeface="+mj-lt"/>
              <a:buAutoNum type="arabicPeriod"/>
            </a:pPr>
            <a:r>
              <a:rPr lang="en-GB" sz="3200" dirty="0" err="1"/>
              <a:t>Suurenna</a:t>
            </a:r>
            <a:r>
              <a:rPr lang="en-GB" sz="3200" dirty="0"/>
              <a:t> </a:t>
            </a:r>
            <a:r>
              <a:rPr lang="en-GB" sz="3200" dirty="0" err="1"/>
              <a:t>tekstin</a:t>
            </a:r>
            <a:r>
              <a:rPr lang="en-GB" sz="3200" dirty="0"/>
              <a:t> </a:t>
            </a:r>
            <a:r>
              <a:rPr lang="en-GB" sz="3200" dirty="0" err="1"/>
              <a:t>kokoa</a:t>
            </a:r>
            <a:r>
              <a:rPr lang="en-GB" sz="3200" dirty="0"/>
              <a:t>, </a:t>
            </a:r>
            <a:r>
              <a:rPr lang="en-GB" sz="3200" dirty="0" err="1"/>
              <a:t>jotta</a:t>
            </a:r>
            <a:r>
              <a:rPr lang="en-GB" sz="3200" dirty="0"/>
              <a:t> </a:t>
            </a:r>
            <a:r>
              <a:rPr lang="en-GB" sz="3200" dirty="0" err="1"/>
              <a:t>voit</a:t>
            </a:r>
            <a:r>
              <a:rPr lang="en-GB" sz="3200" dirty="0"/>
              <a:t> </a:t>
            </a:r>
            <a:r>
              <a:rPr lang="en-GB" sz="3200" dirty="0" err="1"/>
              <a:t>lukea</a:t>
            </a:r>
            <a:r>
              <a:rPr lang="en-GB" sz="3200" dirty="0"/>
              <a:t> </a:t>
            </a:r>
            <a:r>
              <a:rPr lang="en-GB" sz="3200" dirty="0" err="1"/>
              <a:t>miellyttävästi</a:t>
            </a:r>
            <a:r>
              <a:rPr lang="en-GB" sz="3200" dirty="0"/>
              <a:t>. </a:t>
            </a:r>
          </a:p>
          <a:p>
            <a:pPr marL="457200" indent="-457200">
              <a:buFont typeface="+mj-lt"/>
              <a:buAutoNum type="arabicPeriod"/>
            </a:pPr>
            <a:r>
              <a:rPr lang="fi-FI" sz="3200" dirty="0"/>
              <a:t>Varmista, että räpytät silmiäsi – kun katsomme digitaalisia laitteita, voimme räpäyttää silmiä harvemmin, mikä johtaa silmien kuivumiseen. Jos kuivat silmät vaivaavat sinua, silmätippojen käyttö voi auttaa.</a:t>
            </a:r>
          </a:p>
          <a:p>
            <a:pPr marL="457200" indent="-457200">
              <a:buFont typeface="+mj-lt"/>
              <a:buAutoNum type="arabicPeriod"/>
            </a:pPr>
            <a:r>
              <a:rPr lang="fi-FI" sz="3200" dirty="0"/>
              <a:t>Käy säännöllisesti silmätarkastuksissa. Huono näkö lisää silmien rasitusta. Säännölliset tarkastukset auttavat varmistamaan oikea-aikaiset reseptit, kun niitä tarvitset.</a:t>
            </a:r>
            <a:endParaRPr lang="en-US" sz="3200" dirty="0"/>
          </a:p>
          <a:p>
            <a:pPr marL="0"/>
            <a:r>
              <a:rPr lang="en-US" sz="3200" dirty="0" err="1"/>
              <a:t>Onko</a:t>
            </a:r>
            <a:r>
              <a:rPr lang="en-US" sz="3200" dirty="0"/>
              <a:t> </a:t>
            </a:r>
            <a:r>
              <a:rPr lang="en-US" sz="3200" dirty="0" err="1"/>
              <a:t>sinulla</a:t>
            </a:r>
            <a:r>
              <a:rPr lang="en-US" sz="3200" dirty="0"/>
              <a:t> </a:t>
            </a:r>
            <a:r>
              <a:rPr lang="en-US" sz="3200" dirty="0" err="1"/>
              <a:t>muita</a:t>
            </a:r>
            <a:r>
              <a:rPr lang="en-US" sz="3200" dirty="0"/>
              <a:t> </a:t>
            </a:r>
            <a:r>
              <a:rPr lang="en-US" sz="3200" dirty="0" err="1"/>
              <a:t>ehdotuksia</a:t>
            </a:r>
            <a:r>
              <a:rPr lang="en-US" sz="3200" dirty="0"/>
              <a:t> </a:t>
            </a:r>
            <a:r>
              <a:rPr lang="en-US" sz="3200" dirty="0" err="1"/>
              <a:t>vähentääksesi</a:t>
            </a:r>
            <a:r>
              <a:rPr lang="en-US" sz="3200" dirty="0"/>
              <a:t> </a:t>
            </a:r>
            <a:r>
              <a:rPr lang="en-US" sz="3200" dirty="0" err="1"/>
              <a:t>silmien</a:t>
            </a:r>
            <a:r>
              <a:rPr lang="en-US" sz="3200" dirty="0"/>
              <a:t> </a:t>
            </a:r>
            <a:r>
              <a:rPr lang="en-US" sz="3200" dirty="0" err="1"/>
              <a:t>rasitusta</a:t>
            </a:r>
            <a:r>
              <a:rPr lang="en-US" sz="3200" dirty="0"/>
              <a:t>:</a:t>
            </a:r>
          </a:p>
          <a:p>
            <a:pPr marL="0"/>
            <a:r>
              <a:rPr lang="en-US" sz="2600" dirty="0"/>
              <a:t>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dirty="0"/>
          </a:p>
        </p:txBody>
      </p:sp>
      <p:sp>
        <p:nvSpPr>
          <p:cNvPr id="3" name="Text Placeholder 2">
            <a:extLst>
              <a:ext uri="{FF2B5EF4-FFF2-40B4-BE49-F238E27FC236}">
                <a16:creationId xmlns:a16="http://schemas.microsoft.com/office/drawing/2014/main" id="{B74B4BA2-C60E-ED15-8CA6-D90FC4874BAB}"/>
              </a:ext>
            </a:extLst>
          </p:cNvPr>
          <p:cNvSpPr>
            <a:spLocks noGrp="1"/>
          </p:cNvSpPr>
          <p:nvPr>
            <p:ph type="body" sz="quarter" idx="16"/>
          </p:nvPr>
        </p:nvSpPr>
        <p:spPr>
          <a:xfrm>
            <a:off x="530942" y="421468"/>
            <a:ext cx="11017811" cy="580518"/>
          </a:xfrm>
        </p:spPr>
        <p:txBody>
          <a:bodyPr>
            <a:normAutofit fontScale="55000" lnSpcReduction="20000"/>
          </a:bodyPr>
          <a:lstStyle/>
          <a:p>
            <a:r>
              <a:rPr lang="en-GB" sz="6000" dirty="0"/>
              <a:t>AKTIVITEETTI: </a:t>
            </a:r>
            <a:r>
              <a:rPr lang="fi-FI" sz="6000" dirty="0"/>
              <a:t>Tarkistuslista silmien rasituksen vähentämiseksi</a:t>
            </a:r>
            <a:endParaRPr lang="en-GB" dirty="0"/>
          </a:p>
        </p:txBody>
      </p:sp>
    </p:spTree>
    <p:extLst>
      <p:ext uri="{BB962C8B-B14F-4D97-AF65-F5344CB8AC3E}">
        <p14:creationId xmlns:p14="http://schemas.microsoft.com/office/powerpoint/2010/main" val="3006869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3F9F57-E1CF-21FA-0B74-8CA680A3A6B9}"/>
              </a:ext>
            </a:extLst>
          </p:cNvPr>
          <p:cNvSpPr>
            <a:spLocks noGrp="1"/>
          </p:cNvSpPr>
          <p:nvPr>
            <p:ph type="body" sz="quarter" idx="20"/>
          </p:nvPr>
        </p:nvSpPr>
        <p:spPr>
          <a:xfrm>
            <a:off x="6032423" y="1478716"/>
            <a:ext cx="5747656" cy="3998353"/>
          </a:xfrm>
        </p:spPr>
        <p:txBody>
          <a:bodyPr/>
          <a:lstStyle/>
          <a:p>
            <a:r>
              <a:rPr lang="fi-FI" sz="2000" dirty="0"/>
              <a:t>Ergonomia yhdistetään yleensä vain toimistoihin. Mitä enemmän työskentelemme etänä, sitä selvemmäksi tulee </a:t>
            </a:r>
            <a:r>
              <a:rPr lang="fi-FI" sz="2000" b="1" dirty="0">
                <a:solidFill>
                  <a:srgbClr val="14B4CB"/>
                </a:solidFill>
              </a:rPr>
              <a:t>hyvän ergonomian </a:t>
            </a:r>
            <a:r>
              <a:rPr lang="fi-FI" sz="2000" dirty="0"/>
              <a:t>kotona työskennellessä.</a:t>
            </a:r>
          </a:p>
          <a:p>
            <a:r>
              <a:rPr lang="fi-FI" sz="2000" dirty="0"/>
              <a:t>Kun työntekijät viettävät liian paljon aikaa katsoen elektronista laitetta, se voi aiheuttaa </a:t>
            </a:r>
            <a:r>
              <a:rPr lang="fi-FI" sz="2000" b="1" dirty="0">
                <a:solidFill>
                  <a:srgbClr val="14B4CB"/>
                </a:solidFill>
              </a:rPr>
              <a:t>niska- ja selkäkipuja sekä kyynärpäiden, ranteiden ja käsien kipuja</a:t>
            </a:r>
            <a:r>
              <a:rPr lang="fi-FI" sz="2000" dirty="0"/>
              <a:t>. Lisäksi kannettavan tietokoneen ja älypuhelimen käyttö voi aiheuttaa sen, että ihmiset istuvat ergonomisesti huonoissa asennoissa. Myös tietokoneen käytön aiheuttama selkäkipu johtuu usein huonosta asennosta. Tekniikan liikakäytöstä on myös raportoitu "selfie-kyynärpää" tai "tekstiviestipeukalo”. Esihenkilöiden on tärkeää varmistaa, että työntekijöillä on ergonomisesti oikea työtila (koti tai toimisto).</a:t>
            </a:r>
          </a:p>
          <a:p>
            <a:r>
              <a:rPr lang="en-GB" sz="1000" dirty="0"/>
              <a:t>(1) https://www.kaspersky.com/resource-center/preemptive-safety/impacts-of-technology-on-health </a:t>
            </a:r>
          </a:p>
          <a:p>
            <a:endParaRPr lang="en-GB" dirty="0"/>
          </a:p>
        </p:txBody>
      </p:sp>
      <p:sp>
        <p:nvSpPr>
          <p:cNvPr id="3" name="Text Placeholder 2">
            <a:extLst>
              <a:ext uri="{FF2B5EF4-FFF2-40B4-BE49-F238E27FC236}">
                <a16:creationId xmlns:a16="http://schemas.microsoft.com/office/drawing/2014/main" id="{A3D3B183-7161-2F3D-3C91-9670098CB916}"/>
              </a:ext>
            </a:extLst>
          </p:cNvPr>
          <p:cNvSpPr>
            <a:spLocks noGrp="1"/>
          </p:cNvSpPr>
          <p:nvPr>
            <p:ph type="body" sz="quarter" idx="22"/>
          </p:nvPr>
        </p:nvSpPr>
        <p:spPr>
          <a:xfrm>
            <a:off x="6032423" y="523773"/>
            <a:ext cx="5158622" cy="857158"/>
          </a:xfrm>
        </p:spPr>
        <p:txBody>
          <a:bodyPr>
            <a:normAutofit fontScale="92500" lnSpcReduction="20000"/>
          </a:bodyPr>
          <a:lstStyle/>
          <a:p>
            <a:r>
              <a:rPr lang="en-GB" dirty="0" err="1"/>
              <a:t>Kunnollisen</a:t>
            </a:r>
            <a:r>
              <a:rPr lang="en-GB" dirty="0"/>
              <a:t> </a:t>
            </a:r>
            <a:r>
              <a:rPr lang="en-GB" dirty="0" err="1"/>
              <a:t>työpöytäergonimian</a:t>
            </a:r>
            <a:r>
              <a:rPr lang="en-GB" dirty="0"/>
              <a:t> </a:t>
            </a:r>
            <a:r>
              <a:rPr lang="en-GB" dirty="0" err="1"/>
              <a:t>tarve</a:t>
            </a:r>
            <a:r>
              <a:rPr lang="en-GB" dirty="0"/>
              <a:t>  </a:t>
            </a:r>
          </a:p>
        </p:txBody>
      </p:sp>
      <p:sp>
        <p:nvSpPr>
          <p:cNvPr id="4" name="Text Placeholder 3">
            <a:extLst>
              <a:ext uri="{FF2B5EF4-FFF2-40B4-BE49-F238E27FC236}">
                <a16:creationId xmlns:a16="http://schemas.microsoft.com/office/drawing/2014/main" id="{7AA3D16C-F165-868E-FE05-EAAE454F4D64}"/>
              </a:ext>
            </a:extLst>
          </p:cNvPr>
          <p:cNvSpPr>
            <a:spLocks noGrp="1"/>
          </p:cNvSpPr>
          <p:nvPr>
            <p:ph type="body" sz="quarter" idx="23"/>
          </p:nvPr>
        </p:nvSpPr>
        <p:spPr/>
        <p:txBody>
          <a:bodyPr/>
          <a:lstStyle/>
          <a:p>
            <a:r>
              <a:rPr lang="en-GB" dirty="0" err="1">
                <a:solidFill>
                  <a:srgbClr val="14B4CB"/>
                </a:solidFill>
              </a:rPr>
              <a:t>Kuinka</a:t>
            </a:r>
            <a:r>
              <a:rPr lang="en-GB" dirty="0">
                <a:solidFill>
                  <a:srgbClr val="14B4CB"/>
                </a:solidFill>
              </a:rPr>
              <a:t> </a:t>
            </a:r>
            <a:r>
              <a:rPr lang="en-GB" dirty="0" err="1">
                <a:solidFill>
                  <a:srgbClr val="14B4CB"/>
                </a:solidFill>
              </a:rPr>
              <a:t>vähentää</a:t>
            </a:r>
            <a:r>
              <a:rPr lang="en-GB" dirty="0">
                <a:solidFill>
                  <a:srgbClr val="14B4CB"/>
                </a:solidFill>
              </a:rPr>
              <a:t> </a:t>
            </a:r>
            <a:r>
              <a:rPr lang="en-GB" dirty="0" err="1">
                <a:solidFill>
                  <a:srgbClr val="14B4CB"/>
                </a:solidFill>
              </a:rPr>
              <a:t>digitaalisen</a:t>
            </a:r>
            <a:r>
              <a:rPr lang="en-GB" dirty="0">
                <a:solidFill>
                  <a:srgbClr val="14B4CB"/>
                </a:solidFill>
              </a:rPr>
              <a:t> </a:t>
            </a:r>
            <a:r>
              <a:rPr lang="en-GB" dirty="0" err="1">
                <a:solidFill>
                  <a:srgbClr val="14B4CB"/>
                </a:solidFill>
              </a:rPr>
              <a:t>ylikuormituksen</a:t>
            </a:r>
            <a:r>
              <a:rPr lang="en-GB" dirty="0">
                <a:solidFill>
                  <a:srgbClr val="14B4CB"/>
                </a:solidFill>
              </a:rPr>
              <a:t> </a:t>
            </a:r>
            <a:r>
              <a:rPr lang="en-GB" dirty="0" err="1">
                <a:solidFill>
                  <a:srgbClr val="14B4CB"/>
                </a:solidFill>
              </a:rPr>
              <a:t>vaikutuksia</a:t>
            </a:r>
            <a:r>
              <a:rPr lang="en-GB" dirty="0">
                <a:solidFill>
                  <a:srgbClr val="14B4CB"/>
                </a:solidFill>
              </a:rPr>
              <a:t> </a:t>
            </a:r>
            <a:r>
              <a:rPr lang="en-GB" b="1" dirty="0" err="1">
                <a:solidFill>
                  <a:srgbClr val="14B4CB"/>
                </a:solidFill>
              </a:rPr>
              <a:t>fyysiselle</a:t>
            </a:r>
            <a:r>
              <a:rPr lang="en-GB" b="1" dirty="0">
                <a:solidFill>
                  <a:srgbClr val="14B4CB"/>
                </a:solidFill>
              </a:rPr>
              <a:t> </a:t>
            </a:r>
            <a:r>
              <a:rPr lang="en-GB" b="1" dirty="0" err="1">
                <a:solidFill>
                  <a:srgbClr val="14B4CB"/>
                </a:solidFill>
              </a:rPr>
              <a:t>terveydelle</a:t>
            </a:r>
            <a:r>
              <a:rPr lang="en-GB" b="1" dirty="0">
                <a:solidFill>
                  <a:srgbClr val="14B4CB"/>
                </a:solidFill>
              </a:rPr>
              <a:t> </a:t>
            </a:r>
            <a:endParaRPr lang="en-GB" dirty="0"/>
          </a:p>
          <a:p>
            <a:endParaRPr lang="en-GB" dirty="0"/>
          </a:p>
        </p:txBody>
      </p:sp>
      <p:sp>
        <p:nvSpPr>
          <p:cNvPr id="5" name="Text Placeholder 4">
            <a:extLst>
              <a:ext uri="{FF2B5EF4-FFF2-40B4-BE49-F238E27FC236}">
                <a16:creationId xmlns:a16="http://schemas.microsoft.com/office/drawing/2014/main" id="{57DBB82C-02F6-A9DA-CFC8-B2FCA47BB669}"/>
              </a:ext>
            </a:extLst>
          </p:cNvPr>
          <p:cNvSpPr>
            <a:spLocks noGrp="1"/>
          </p:cNvSpPr>
          <p:nvPr>
            <p:ph type="body" sz="quarter" idx="24"/>
          </p:nvPr>
        </p:nvSpPr>
        <p:spPr/>
        <p:txBody>
          <a:bodyPr/>
          <a:lstStyle/>
          <a:p>
            <a:r>
              <a:rPr lang="en-GB" dirty="0"/>
              <a:t>2</a:t>
            </a:r>
          </a:p>
        </p:txBody>
      </p:sp>
    </p:spTree>
    <p:extLst>
      <p:ext uri="{BB962C8B-B14F-4D97-AF65-F5344CB8AC3E}">
        <p14:creationId xmlns:p14="http://schemas.microsoft.com/office/powerpoint/2010/main" val="929400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C4BD80-CF71-1613-5C98-527811F96D9E}"/>
              </a:ext>
            </a:extLst>
          </p:cNvPr>
          <p:cNvSpPr>
            <a:spLocks noGrp="1"/>
          </p:cNvSpPr>
          <p:nvPr>
            <p:ph type="body" sz="quarter" idx="18"/>
          </p:nvPr>
        </p:nvSpPr>
        <p:spPr>
          <a:xfrm>
            <a:off x="734714" y="1849605"/>
            <a:ext cx="10834986" cy="4167737"/>
          </a:xfrm>
        </p:spPr>
        <p:txBody>
          <a:bodyPr>
            <a:normAutofit fontScale="70000" lnSpcReduction="20000"/>
          </a:bodyPr>
          <a:lstStyle/>
          <a:p>
            <a:endParaRPr lang="fi-FI" sz="2000" b="1" dirty="0"/>
          </a:p>
          <a:p>
            <a:pPr marL="457200" indent="-457200">
              <a:buFont typeface="+mj-lt"/>
              <a:buAutoNum type="arabicPeriod"/>
            </a:pPr>
            <a:r>
              <a:rPr lang="fi-FI" sz="2300" dirty="0"/>
              <a:t>Selkä- ja niskakipujen lievittämiseksi säädä asentoasi, kun käytät laitetta.</a:t>
            </a:r>
            <a:endParaRPr lang="en-GB" sz="2300" dirty="0"/>
          </a:p>
          <a:p>
            <a:pPr marL="457200" indent="-457200">
              <a:buFont typeface="+mj-lt"/>
              <a:buAutoNum type="arabicPeriod"/>
            </a:pPr>
            <a:r>
              <a:rPr lang="fi-FI" sz="2300" dirty="0"/>
              <a:t>Varmista oikea istuma-asento tietokoneen ääressä varmistamalla, että työpöytäsi, istuimesi ja näytön kokoonpano on optimoitu. </a:t>
            </a:r>
          </a:p>
          <a:p>
            <a:pPr marL="457200" indent="-457200">
              <a:buFont typeface="+mj-lt"/>
              <a:buAutoNum type="arabicPeriod"/>
            </a:pPr>
            <a:r>
              <a:rPr lang="fi-FI" sz="2300" dirty="0"/>
              <a:t>Sen sijaan, että pidät puhelinta olallasi, voit minimoida niska-ongelmat pitämällä sitä edessäsi. Laitteen sijoittaminen niin, että se on kasvosi edessä ja pää suorassa olkapäilläsi, auttaa niskaa.</a:t>
            </a:r>
          </a:p>
          <a:p>
            <a:pPr marL="457200" indent="-457200">
              <a:buFont typeface="+mj-lt"/>
              <a:buAutoNum type="arabicPeriod"/>
            </a:pPr>
            <a:r>
              <a:rPr lang="fi-FI" sz="2300" dirty="0"/>
              <a:t>Harkitse nostettavan pöydän käyttöä. Sen avulla voit katsoa suoraan tietokoneesi näyttöön ja välttää koko päivän istumisesta aiheutuvat terveysvaarat.</a:t>
            </a:r>
          </a:p>
          <a:p>
            <a:pPr marL="457200" indent="-457200">
              <a:buFont typeface="+mj-lt"/>
              <a:buAutoNum type="arabicPeriod"/>
            </a:pPr>
            <a:r>
              <a:rPr lang="fi-FI" sz="2300" dirty="0"/>
              <a:t>Jos tekstiviestien lähettäminen peukaloilla aiheuttaa kipua, saatat joutua käyttämään muita sormia tai kynää tekstin kirjoittamiseen.</a:t>
            </a:r>
          </a:p>
          <a:p>
            <a:pPr marL="457200" indent="-457200">
              <a:buFont typeface="+mj-lt"/>
              <a:buAutoNum type="arabicPeriod"/>
            </a:pPr>
            <a:r>
              <a:rPr lang="fi-FI" sz="2300" dirty="0"/>
              <a:t>Säännölliset tauot näytön äärestä – jolloin voit kävellä, nousta seisomaan tai venytellä – auttavat lievittämään lihaskipuja ja stressiä.</a:t>
            </a:r>
          </a:p>
          <a:p>
            <a:pPr marL="0" indent="0"/>
            <a:endParaRPr lang="en-US" sz="2300" dirty="0"/>
          </a:p>
          <a:p>
            <a:pPr marL="0" indent="0"/>
            <a:r>
              <a:rPr lang="en-US" sz="2300" dirty="0" err="1"/>
              <a:t>Onko</a:t>
            </a:r>
            <a:r>
              <a:rPr lang="en-US" sz="2300" dirty="0"/>
              <a:t> </a:t>
            </a:r>
            <a:r>
              <a:rPr lang="en-US" sz="2300" dirty="0" err="1"/>
              <a:t>sinulla</a:t>
            </a:r>
            <a:r>
              <a:rPr lang="en-US" sz="2300" dirty="0"/>
              <a:t> </a:t>
            </a:r>
            <a:r>
              <a:rPr lang="en-US" sz="2300" dirty="0" err="1"/>
              <a:t>muita</a:t>
            </a:r>
            <a:r>
              <a:rPr lang="en-US" sz="2300" dirty="0"/>
              <a:t> </a:t>
            </a:r>
            <a:r>
              <a:rPr lang="en-US" sz="2300" dirty="0" err="1"/>
              <a:t>ehdotuksia</a:t>
            </a:r>
            <a:r>
              <a:rPr lang="en-US" sz="2300" dirty="0"/>
              <a:t>, </a:t>
            </a:r>
            <a:r>
              <a:rPr lang="en-US" sz="2300" dirty="0" err="1"/>
              <a:t>jotka</a:t>
            </a:r>
            <a:r>
              <a:rPr lang="en-US" sz="2300" dirty="0"/>
              <a:t> </a:t>
            </a:r>
            <a:r>
              <a:rPr lang="en-US" sz="2300" dirty="0" err="1"/>
              <a:t>auttavat</a:t>
            </a:r>
            <a:r>
              <a:rPr lang="en-US" sz="2300" dirty="0"/>
              <a:t> </a:t>
            </a:r>
            <a:r>
              <a:rPr lang="en-US" sz="2300" dirty="0" err="1"/>
              <a:t>vähentämään</a:t>
            </a:r>
            <a:r>
              <a:rPr lang="en-US" sz="2300" dirty="0"/>
              <a:t> </a:t>
            </a:r>
            <a:r>
              <a:rPr lang="en-US" sz="2300" dirty="0" err="1"/>
              <a:t>runsaasta</a:t>
            </a:r>
            <a:r>
              <a:rPr lang="en-US" sz="2300" dirty="0"/>
              <a:t> </a:t>
            </a:r>
            <a:r>
              <a:rPr lang="en-US" sz="2300" dirty="0" err="1"/>
              <a:t>älylaitteiden</a:t>
            </a:r>
            <a:r>
              <a:rPr lang="en-US" sz="2300" dirty="0"/>
              <a:t> </a:t>
            </a:r>
            <a:r>
              <a:rPr lang="en-US" sz="2300" dirty="0" err="1"/>
              <a:t>käytöstä</a:t>
            </a:r>
            <a:r>
              <a:rPr lang="en-US" sz="2300" dirty="0"/>
              <a:t> </a:t>
            </a:r>
            <a:r>
              <a:rPr lang="en-US" sz="2300" dirty="0" err="1"/>
              <a:t>aiheutuvia</a:t>
            </a:r>
            <a:r>
              <a:rPr lang="en-US" sz="2300" dirty="0"/>
              <a:t> </a:t>
            </a:r>
            <a:r>
              <a:rPr lang="en-US" sz="2300" dirty="0" err="1"/>
              <a:t>lihasongelmia</a:t>
            </a:r>
            <a:r>
              <a:rPr lang="en-US" sz="2300" dirty="0"/>
              <a:t>: </a:t>
            </a:r>
          </a:p>
          <a:p>
            <a:pPr marL="0"/>
            <a:r>
              <a:rPr lang="en-US"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dirty="0"/>
          </a:p>
        </p:txBody>
      </p:sp>
      <p:sp>
        <p:nvSpPr>
          <p:cNvPr id="3" name="Text Placeholder 2">
            <a:extLst>
              <a:ext uri="{FF2B5EF4-FFF2-40B4-BE49-F238E27FC236}">
                <a16:creationId xmlns:a16="http://schemas.microsoft.com/office/drawing/2014/main" id="{D340130F-3138-2D5B-332A-87DD4324515B}"/>
              </a:ext>
            </a:extLst>
          </p:cNvPr>
          <p:cNvSpPr>
            <a:spLocks noGrp="1"/>
          </p:cNvSpPr>
          <p:nvPr>
            <p:ph type="body" sz="quarter" idx="16"/>
          </p:nvPr>
        </p:nvSpPr>
        <p:spPr/>
        <p:txBody>
          <a:bodyPr>
            <a:normAutofit fontScale="77500" lnSpcReduction="20000"/>
          </a:bodyPr>
          <a:lstStyle/>
          <a:p>
            <a:r>
              <a:rPr lang="en-GB" dirty="0" err="1"/>
              <a:t>Aktiviteetti</a:t>
            </a:r>
            <a:r>
              <a:rPr lang="en-GB" dirty="0"/>
              <a:t>: </a:t>
            </a:r>
            <a:r>
              <a:rPr lang="en-GB" dirty="0" err="1"/>
              <a:t>Huippuvinkit</a:t>
            </a:r>
            <a:r>
              <a:rPr lang="en-GB" dirty="0"/>
              <a:t> – </a:t>
            </a:r>
            <a:r>
              <a:rPr lang="en-GB" dirty="0" err="1"/>
              <a:t>Kuinka</a:t>
            </a:r>
            <a:r>
              <a:rPr lang="en-GB" dirty="0"/>
              <a:t> </a:t>
            </a:r>
            <a:r>
              <a:rPr lang="en-GB" dirty="0" err="1"/>
              <a:t>minimoida</a:t>
            </a:r>
            <a:r>
              <a:rPr lang="en-GB" dirty="0"/>
              <a:t> </a:t>
            </a:r>
            <a:r>
              <a:rPr lang="en-GB" dirty="0" err="1"/>
              <a:t>tuki</a:t>
            </a:r>
            <a:r>
              <a:rPr lang="en-GB" dirty="0"/>
              <a:t>- </a:t>
            </a:r>
            <a:r>
              <a:rPr lang="en-GB" dirty="0" err="1"/>
              <a:t>ja</a:t>
            </a:r>
            <a:r>
              <a:rPr lang="en-GB" dirty="0"/>
              <a:t> </a:t>
            </a:r>
            <a:r>
              <a:rPr lang="en-GB" dirty="0" err="1"/>
              <a:t>liikuntaelinvaivoja</a:t>
            </a:r>
            <a:r>
              <a:rPr lang="en-GB" dirty="0"/>
              <a:t> </a:t>
            </a:r>
          </a:p>
          <a:p>
            <a:endParaRPr lang="en-GB" dirty="0"/>
          </a:p>
        </p:txBody>
      </p:sp>
    </p:spTree>
    <p:extLst>
      <p:ext uri="{BB962C8B-B14F-4D97-AF65-F5344CB8AC3E}">
        <p14:creationId xmlns:p14="http://schemas.microsoft.com/office/powerpoint/2010/main" val="3861399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B98953A-3F1F-4441-1EC8-1BD57C187DE4}"/>
              </a:ext>
            </a:extLst>
          </p:cNvPr>
          <p:cNvPicPr>
            <a:picLocks noGrp="1" noChangeAspect="1"/>
          </p:cNvPicPr>
          <p:nvPr>
            <p:ph type="pic" sz="quarter" idx="10"/>
          </p:nvPr>
        </p:nvPicPr>
        <p:blipFill>
          <a:blip r:embed="rId2"/>
          <a:srcRect l="7263" r="7263"/>
          <a:stretch>
            <a:fillRect/>
          </a:stretch>
        </p:blipFill>
        <p:spPr/>
      </p:pic>
      <p:sp>
        <p:nvSpPr>
          <p:cNvPr id="5" name="Text Placeholder 4">
            <a:extLst>
              <a:ext uri="{FF2B5EF4-FFF2-40B4-BE49-F238E27FC236}">
                <a16:creationId xmlns:a16="http://schemas.microsoft.com/office/drawing/2014/main" id="{501BAC7A-8D73-54D8-0852-8B927C390ADF}"/>
              </a:ext>
            </a:extLst>
          </p:cNvPr>
          <p:cNvSpPr>
            <a:spLocks noGrp="1"/>
          </p:cNvSpPr>
          <p:nvPr>
            <p:ph type="body" sz="quarter" idx="18"/>
          </p:nvPr>
        </p:nvSpPr>
        <p:spPr/>
        <p:txBody>
          <a:bodyPr/>
          <a:lstStyle/>
          <a:p>
            <a:r>
              <a:rPr lang="en-GB" sz="2400" dirty="0"/>
              <a:t>	</a:t>
            </a:r>
            <a:r>
              <a:rPr lang="en-GB" sz="2400" dirty="0" err="1"/>
              <a:t>Noudata</a:t>
            </a:r>
            <a:r>
              <a:rPr lang="en-GB" sz="2400" dirty="0"/>
              <a:t> </a:t>
            </a:r>
            <a:r>
              <a:rPr lang="en-GB" sz="2400" dirty="0" err="1"/>
              <a:t>näitä</a:t>
            </a:r>
            <a:r>
              <a:rPr lang="en-GB" sz="2400" dirty="0"/>
              <a:t> 4 TIIVISTETTYÄ </a:t>
            </a:r>
            <a:r>
              <a:rPr lang="en-GB" sz="2400" dirty="0" err="1"/>
              <a:t>askelta</a:t>
            </a:r>
            <a:r>
              <a:rPr lang="en-GB" sz="2400" dirty="0"/>
              <a:t> </a:t>
            </a:r>
            <a:r>
              <a:rPr lang="en-GB" sz="2400" dirty="0" err="1"/>
              <a:t>välttääksesi</a:t>
            </a:r>
            <a:r>
              <a:rPr lang="en-GB" sz="2400" dirty="0"/>
              <a:t> </a:t>
            </a:r>
            <a:r>
              <a:rPr lang="en-GB" sz="2400" dirty="0" err="1"/>
              <a:t>digitaalisen</a:t>
            </a:r>
            <a:r>
              <a:rPr lang="en-GB" sz="2400" dirty="0"/>
              <a:t> </a:t>
            </a:r>
            <a:r>
              <a:rPr lang="en-GB" sz="2400" dirty="0" err="1"/>
              <a:t>loppuunpalamisen</a:t>
            </a:r>
            <a:r>
              <a:rPr lang="en-GB" sz="2400" dirty="0"/>
              <a:t>: </a:t>
            </a:r>
          </a:p>
          <a:p>
            <a:pPr marL="0" indent="0"/>
            <a:r>
              <a:rPr lang="en-GB" sz="2800" dirty="0"/>
              <a:t>	</a:t>
            </a:r>
            <a:r>
              <a:rPr lang="en-GB" sz="2400" b="1" dirty="0" err="1"/>
              <a:t>Askel</a:t>
            </a:r>
            <a:r>
              <a:rPr lang="en-GB" sz="2400" b="1" dirty="0"/>
              <a:t> 1. </a:t>
            </a:r>
            <a:r>
              <a:rPr lang="en-GB" sz="2400" b="1" dirty="0" err="1"/>
              <a:t>Kiinnitä</a:t>
            </a:r>
            <a:r>
              <a:rPr lang="en-GB" sz="2400" b="1" dirty="0"/>
              <a:t> </a:t>
            </a:r>
            <a:r>
              <a:rPr lang="en-GB" sz="2400" b="1" dirty="0" err="1"/>
              <a:t>huomiota</a:t>
            </a:r>
            <a:r>
              <a:rPr lang="en-GB" sz="2400" b="1" dirty="0"/>
              <a:t> </a:t>
            </a:r>
            <a:r>
              <a:rPr lang="en-GB" sz="2400" b="1" dirty="0" err="1"/>
              <a:t>tekniikan</a:t>
            </a:r>
            <a:r>
              <a:rPr lang="en-GB" sz="2400" b="1" dirty="0"/>
              <a:t> </a:t>
            </a:r>
            <a:r>
              <a:rPr lang="en-GB" sz="2400" b="1" dirty="0" err="1"/>
              <a:t>kanssa</a:t>
            </a:r>
            <a:endParaRPr lang="en-GB" sz="2400" b="1" dirty="0"/>
          </a:p>
          <a:p>
            <a:pPr marL="0" indent="0"/>
            <a:r>
              <a:rPr lang="en-GB" sz="2400" b="1" dirty="0"/>
              <a:t>                            </a:t>
            </a:r>
            <a:r>
              <a:rPr lang="en-GB" sz="2400" b="1" dirty="0" err="1"/>
              <a:t>käyttämääsi</a:t>
            </a:r>
            <a:r>
              <a:rPr lang="en-GB" sz="2400" b="1" dirty="0"/>
              <a:t> </a:t>
            </a:r>
            <a:r>
              <a:rPr lang="en-GB" sz="2400" b="1" dirty="0" err="1"/>
              <a:t>aikaan</a:t>
            </a:r>
            <a:r>
              <a:rPr lang="en-GB" sz="2400" b="1" dirty="0"/>
              <a:t> </a:t>
            </a:r>
          </a:p>
          <a:p>
            <a:pPr marL="0" indent="0"/>
            <a:r>
              <a:rPr lang="en-GB" sz="2400" b="1" dirty="0"/>
              <a:t>	</a:t>
            </a:r>
            <a:r>
              <a:rPr lang="en-GB" sz="2400" b="1" dirty="0" err="1"/>
              <a:t>Askel</a:t>
            </a:r>
            <a:r>
              <a:rPr lang="en-GB" sz="2400" b="1" dirty="0"/>
              <a:t> 2. </a:t>
            </a:r>
            <a:r>
              <a:rPr lang="en-GB" sz="2400" b="1" dirty="0" err="1"/>
              <a:t>Irrottaudu</a:t>
            </a:r>
            <a:r>
              <a:rPr lang="en-GB" sz="2400" b="1" dirty="0"/>
              <a:t> </a:t>
            </a:r>
            <a:r>
              <a:rPr lang="en-GB" sz="2400" b="1" dirty="0" err="1"/>
              <a:t>laitteista</a:t>
            </a:r>
            <a:r>
              <a:rPr lang="en-GB" sz="2400" b="1" dirty="0"/>
              <a:t> </a:t>
            </a:r>
            <a:r>
              <a:rPr lang="en-GB" sz="2400" b="1" dirty="0" err="1"/>
              <a:t>useammin</a:t>
            </a:r>
            <a:endParaRPr lang="en-GB" sz="2400" b="1" dirty="0"/>
          </a:p>
          <a:p>
            <a:pPr marL="0" indent="0"/>
            <a:r>
              <a:rPr lang="en-GB" sz="2400" b="1" dirty="0"/>
              <a:t>	</a:t>
            </a:r>
            <a:r>
              <a:rPr lang="en-GB" sz="2400" b="1" dirty="0" err="1"/>
              <a:t>Askel</a:t>
            </a:r>
            <a:r>
              <a:rPr lang="en-GB" sz="2400" b="1" dirty="0"/>
              <a:t> 3. </a:t>
            </a:r>
            <a:r>
              <a:rPr lang="en-GB" sz="2400" b="1" dirty="0" err="1"/>
              <a:t>Minimoi</a:t>
            </a:r>
            <a:r>
              <a:rPr lang="en-GB" sz="2400" b="1" dirty="0"/>
              <a:t> </a:t>
            </a:r>
            <a:r>
              <a:rPr lang="en-GB" sz="2400" b="1" dirty="0" err="1"/>
              <a:t>häiriötekijät</a:t>
            </a:r>
            <a:endParaRPr lang="en-GB" sz="2400" b="1" dirty="0"/>
          </a:p>
          <a:p>
            <a:pPr marL="0" indent="0"/>
            <a:r>
              <a:rPr lang="en-GB" sz="2400" b="1" dirty="0"/>
              <a:t>	</a:t>
            </a:r>
            <a:r>
              <a:rPr lang="en-GB" sz="2400" b="1" dirty="0" err="1"/>
              <a:t>Askel</a:t>
            </a:r>
            <a:r>
              <a:rPr lang="en-GB" sz="2400" b="1" dirty="0"/>
              <a:t> 4. </a:t>
            </a:r>
            <a:r>
              <a:rPr lang="en-GB" sz="2400" b="1" dirty="0" err="1"/>
              <a:t>Löydä</a:t>
            </a:r>
            <a:r>
              <a:rPr lang="en-GB" sz="2400" b="1" dirty="0"/>
              <a:t> </a:t>
            </a:r>
            <a:r>
              <a:rPr lang="en-GB" sz="2400" b="1" dirty="0" err="1"/>
              <a:t>tasapaino</a:t>
            </a:r>
            <a:r>
              <a:rPr lang="en-GB" sz="2400" b="1" dirty="0"/>
              <a:t> </a:t>
            </a:r>
          </a:p>
        </p:txBody>
      </p:sp>
      <p:sp>
        <p:nvSpPr>
          <p:cNvPr id="4" name="Text Placeholder 3">
            <a:extLst>
              <a:ext uri="{FF2B5EF4-FFF2-40B4-BE49-F238E27FC236}">
                <a16:creationId xmlns:a16="http://schemas.microsoft.com/office/drawing/2014/main" id="{DD91076A-627A-887B-359D-B1FFDEF045C5}"/>
              </a:ext>
            </a:extLst>
          </p:cNvPr>
          <p:cNvSpPr>
            <a:spLocks noGrp="1"/>
          </p:cNvSpPr>
          <p:nvPr>
            <p:ph type="body" sz="quarter" idx="16"/>
          </p:nvPr>
        </p:nvSpPr>
        <p:spPr>
          <a:xfrm>
            <a:off x="712183" y="495859"/>
            <a:ext cx="7540566" cy="1136171"/>
          </a:xfrm>
        </p:spPr>
        <p:txBody>
          <a:bodyPr>
            <a:normAutofit/>
          </a:bodyPr>
          <a:lstStyle/>
          <a:p>
            <a:r>
              <a:rPr lang="en-US" dirty="0" err="1"/>
              <a:t>Näin</a:t>
            </a:r>
            <a:r>
              <a:rPr lang="en-US" dirty="0"/>
              <a:t> </a:t>
            </a:r>
            <a:r>
              <a:rPr lang="en-US" dirty="0" err="1"/>
              <a:t>voit</a:t>
            </a:r>
            <a:r>
              <a:rPr lang="en-US" dirty="0"/>
              <a:t> </a:t>
            </a:r>
            <a:r>
              <a:rPr lang="en-US" dirty="0" err="1"/>
              <a:t>askel</a:t>
            </a:r>
            <a:r>
              <a:rPr lang="en-US" dirty="0"/>
              <a:t> </a:t>
            </a:r>
            <a:r>
              <a:rPr lang="en-US" dirty="0" err="1"/>
              <a:t>askeleelta</a:t>
            </a:r>
            <a:r>
              <a:rPr lang="en-US" dirty="0"/>
              <a:t> </a:t>
            </a:r>
            <a:r>
              <a:rPr lang="en-US" dirty="0" err="1"/>
              <a:t>varmistaa</a:t>
            </a:r>
            <a:r>
              <a:rPr lang="en-US" dirty="0"/>
              <a:t> </a:t>
            </a:r>
            <a:r>
              <a:rPr lang="en-US" dirty="0" err="1"/>
              <a:t>digitaalisen</a:t>
            </a:r>
            <a:r>
              <a:rPr lang="en-US" dirty="0"/>
              <a:t> </a:t>
            </a:r>
            <a:r>
              <a:rPr lang="en-US" dirty="0" err="1"/>
              <a:t>hyvinvointisi</a:t>
            </a:r>
            <a:r>
              <a:rPr lang="en-US" dirty="0"/>
              <a:t> </a:t>
            </a:r>
          </a:p>
        </p:txBody>
      </p:sp>
    </p:spTree>
    <p:extLst>
      <p:ext uri="{BB962C8B-B14F-4D97-AF65-F5344CB8AC3E}">
        <p14:creationId xmlns:p14="http://schemas.microsoft.com/office/powerpoint/2010/main" val="3433049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mputer and tablet on a table&#10;&#10;Description automatically generated">
            <a:extLst>
              <a:ext uri="{FF2B5EF4-FFF2-40B4-BE49-F238E27FC236}">
                <a16:creationId xmlns:a16="http://schemas.microsoft.com/office/drawing/2014/main" id="{08103B8D-DFE0-ED4A-3225-9FB2E1E47541}"/>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DCF37153-D686-4ED7-B1E5-1E96092BDE02}"/>
              </a:ext>
            </a:extLst>
          </p:cNvPr>
          <p:cNvSpPr>
            <a:spLocks noGrp="1"/>
          </p:cNvSpPr>
          <p:nvPr>
            <p:ph type="body" sz="quarter" idx="34"/>
          </p:nvPr>
        </p:nvSpPr>
        <p:spPr/>
        <p:txBody>
          <a:bodyPr/>
          <a:lstStyle/>
          <a:p>
            <a:r>
              <a:rPr lang="es-ES" sz="4000" dirty="0"/>
              <a:t>ASKEL 1</a:t>
            </a:r>
            <a:endParaRPr lang="en-GB" sz="4000" dirty="0"/>
          </a:p>
        </p:txBody>
      </p:sp>
      <p:sp>
        <p:nvSpPr>
          <p:cNvPr id="4" name="Text Placeholder 3">
            <a:extLst>
              <a:ext uri="{FF2B5EF4-FFF2-40B4-BE49-F238E27FC236}">
                <a16:creationId xmlns:a16="http://schemas.microsoft.com/office/drawing/2014/main" id="{9B96BA2C-B9D6-04DA-EC22-7111E80BBDC3}"/>
              </a:ext>
            </a:extLst>
          </p:cNvPr>
          <p:cNvSpPr>
            <a:spLocks noGrp="1"/>
          </p:cNvSpPr>
          <p:nvPr>
            <p:ph type="body" sz="quarter" idx="18"/>
          </p:nvPr>
        </p:nvSpPr>
        <p:spPr>
          <a:xfrm>
            <a:off x="6650836" y="1627094"/>
            <a:ext cx="5088446" cy="4703226"/>
          </a:xfrm>
        </p:spPr>
        <p:txBody>
          <a:bodyPr>
            <a:normAutofit fontScale="92500" lnSpcReduction="10000"/>
          </a:bodyPr>
          <a:lstStyle/>
          <a:p>
            <a:pPr marL="342900" indent="-342900">
              <a:buAutoNum type="arabicPeriod"/>
            </a:pPr>
            <a:r>
              <a:rPr lang="en-GB" sz="2000" b="1" dirty="0" err="1"/>
              <a:t>Seuraa</a:t>
            </a:r>
            <a:r>
              <a:rPr lang="en-GB" sz="2000" b="1" dirty="0"/>
              <a:t> </a:t>
            </a:r>
            <a:r>
              <a:rPr lang="en-GB" sz="2000" b="1" dirty="0" err="1"/>
              <a:t>ja</a:t>
            </a:r>
            <a:r>
              <a:rPr lang="en-GB" sz="2000" b="1" dirty="0"/>
              <a:t> </a:t>
            </a:r>
            <a:r>
              <a:rPr lang="en-GB" sz="2000" b="1" dirty="0" err="1"/>
              <a:t>arvioi</a:t>
            </a:r>
            <a:r>
              <a:rPr lang="en-GB" sz="2000" b="1" dirty="0"/>
              <a:t> </a:t>
            </a:r>
            <a:r>
              <a:rPr lang="en-GB" sz="2000" b="1" dirty="0" err="1"/>
              <a:t>tapojasi</a:t>
            </a:r>
            <a:r>
              <a:rPr lang="en-GB" sz="2000" b="1" dirty="0"/>
              <a:t>.</a:t>
            </a:r>
            <a:r>
              <a:rPr lang="en-GB" sz="2000" dirty="0"/>
              <a:t> On </a:t>
            </a:r>
            <a:r>
              <a:rPr lang="en-GB" sz="2000" dirty="0" err="1"/>
              <a:t>tärkeää</a:t>
            </a:r>
            <a:r>
              <a:rPr lang="en-GB" sz="2000" dirty="0"/>
              <a:t> </a:t>
            </a:r>
            <a:r>
              <a:rPr lang="en-GB" sz="2000" dirty="0" err="1"/>
              <a:t>ymmärstää</a:t>
            </a:r>
            <a:r>
              <a:rPr lang="en-GB" sz="2000" dirty="0"/>
              <a:t>, </a:t>
            </a:r>
            <a:r>
              <a:rPr lang="en-GB" sz="2000" dirty="0" err="1"/>
              <a:t>miten</a:t>
            </a:r>
            <a:r>
              <a:rPr lang="en-GB" sz="2000" dirty="0"/>
              <a:t> </a:t>
            </a:r>
            <a:r>
              <a:rPr lang="en-GB" sz="2000" dirty="0" err="1"/>
              <a:t>käytät</a:t>
            </a:r>
            <a:r>
              <a:rPr lang="en-GB" sz="2000" dirty="0"/>
              <a:t> </a:t>
            </a:r>
            <a:r>
              <a:rPr lang="en-GB" sz="2000" dirty="0" err="1"/>
              <a:t>laitteitasi</a:t>
            </a:r>
            <a:r>
              <a:rPr lang="en-GB" sz="2000" dirty="0"/>
              <a:t>. </a:t>
            </a:r>
            <a:r>
              <a:rPr lang="en-GB" sz="2000" dirty="0" err="1"/>
              <a:t>Kauanko</a:t>
            </a:r>
            <a:r>
              <a:rPr lang="en-GB" sz="2000" dirty="0"/>
              <a:t> </a:t>
            </a:r>
            <a:r>
              <a:rPr lang="en-GB" sz="2000" dirty="0" err="1"/>
              <a:t>käytät</a:t>
            </a:r>
            <a:r>
              <a:rPr lang="en-GB" sz="2000" dirty="0"/>
              <a:t> </a:t>
            </a:r>
            <a:r>
              <a:rPr lang="en-GB" sz="2000" dirty="0" err="1"/>
              <a:t>niitä</a:t>
            </a:r>
            <a:r>
              <a:rPr lang="en-GB" sz="2000" dirty="0"/>
              <a:t>? </a:t>
            </a:r>
            <a:r>
              <a:rPr lang="en-GB" sz="2000" dirty="0" err="1"/>
              <a:t>Mitä</a:t>
            </a:r>
            <a:r>
              <a:rPr lang="en-GB" sz="2000" dirty="0"/>
              <a:t> </a:t>
            </a:r>
            <a:r>
              <a:rPr lang="en-GB" sz="2000" dirty="0" err="1"/>
              <a:t>ohjelmistoja</a:t>
            </a:r>
            <a:r>
              <a:rPr lang="en-GB" sz="2000" dirty="0"/>
              <a:t> tai </a:t>
            </a:r>
            <a:r>
              <a:rPr lang="en-GB" sz="2000" dirty="0" err="1"/>
              <a:t>sovelluksia</a:t>
            </a:r>
            <a:r>
              <a:rPr lang="en-GB" sz="2000" dirty="0"/>
              <a:t> </a:t>
            </a:r>
            <a:r>
              <a:rPr lang="en-GB" sz="2000" dirty="0" err="1"/>
              <a:t>käytät</a:t>
            </a:r>
            <a:r>
              <a:rPr lang="en-GB" sz="2000" dirty="0"/>
              <a:t>? </a:t>
            </a:r>
            <a:r>
              <a:rPr lang="en-GB" sz="2000" dirty="0" err="1"/>
              <a:t>Tällä</a:t>
            </a:r>
            <a:r>
              <a:rPr lang="en-GB" sz="2000" dirty="0"/>
              <a:t> </a:t>
            </a:r>
            <a:r>
              <a:rPr lang="en-GB" sz="2000" dirty="0" err="1"/>
              <a:t>testillä</a:t>
            </a:r>
            <a:r>
              <a:rPr lang="en-GB" sz="2000" dirty="0"/>
              <a:t> </a:t>
            </a:r>
            <a:r>
              <a:rPr lang="en-GB" sz="2000" dirty="0" err="1"/>
              <a:t>voit</a:t>
            </a:r>
            <a:r>
              <a:rPr lang="en-GB" sz="2000" dirty="0"/>
              <a:t> </a:t>
            </a:r>
            <a:r>
              <a:rPr lang="en-GB" sz="2000" dirty="0" err="1"/>
              <a:t>arvioida</a:t>
            </a:r>
            <a:r>
              <a:rPr lang="en-GB" sz="2000" dirty="0"/>
              <a:t>, </a:t>
            </a:r>
            <a:r>
              <a:rPr lang="en-GB" sz="2000" dirty="0" err="1"/>
              <a:t>voidaanko</a:t>
            </a:r>
            <a:r>
              <a:rPr lang="en-GB" sz="2000" dirty="0"/>
              <a:t> </a:t>
            </a:r>
            <a:r>
              <a:rPr lang="en-GB" sz="2000" dirty="0" err="1"/>
              <a:t>puhelimen</a:t>
            </a:r>
            <a:r>
              <a:rPr lang="en-GB" sz="2000" dirty="0"/>
              <a:t> </a:t>
            </a:r>
            <a:r>
              <a:rPr lang="en-GB" sz="2000" dirty="0" err="1"/>
              <a:t>käyttösi</a:t>
            </a:r>
            <a:r>
              <a:rPr lang="en-GB" sz="2000" dirty="0"/>
              <a:t> </a:t>
            </a:r>
            <a:r>
              <a:rPr lang="en-GB" sz="2000" dirty="0" err="1"/>
              <a:t>arvioida</a:t>
            </a:r>
            <a:r>
              <a:rPr lang="en-GB" sz="2000" dirty="0"/>
              <a:t> </a:t>
            </a:r>
            <a:r>
              <a:rPr lang="en-GB" sz="2000" dirty="0" err="1"/>
              <a:t>addiktioksi</a:t>
            </a:r>
            <a:r>
              <a:rPr lang="en-GB" sz="2000" dirty="0"/>
              <a:t>: </a:t>
            </a:r>
            <a:r>
              <a:rPr lang="en-GB" sz="2000" dirty="0">
                <a:hlinkClick r:id="rId3"/>
              </a:rPr>
              <a:t>https://virtual-addiction.com/smartphone-compulsion-test/</a:t>
            </a:r>
            <a:endParaRPr lang="en-GB" sz="2000" dirty="0"/>
          </a:p>
          <a:p>
            <a:endParaRPr lang="en-GB" sz="2000" dirty="0"/>
          </a:p>
          <a:p>
            <a:pPr marL="342900" indent="-342900">
              <a:buAutoNum type="arabicPeriod" startAt="2"/>
            </a:pPr>
            <a:r>
              <a:rPr lang="en-GB" sz="2000" b="1" dirty="0" err="1"/>
              <a:t>Aseta</a:t>
            </a:r>
            <a:r>
              <a:rPr lang="en-GB" sz="2000" b="1" dirty="0"/>
              <a:t> </a:t>
            </a:r>
            <a:r>
              <a:rPr lang="en-GB" sz="2000" b="1" dirty="0" err="1"/>
              <a:t>rajoja</a:t>
            </a:r>
            <a:r>
              <a:rPr lang="en-GB" sz="2000" b="1" dirty="0"/>
              <a:t>. </a:t>
            </a:r>
            <a:r>
              <a:rPr lang="en-GB" sz="2000" dirty="0"/>
              <a:t> Tee </a:t>
            </a:r>
            <a:r>
              <a:rPr lang="en-GB" sz="2000" dirty="0" err="1"/>
              <a:t>työ</a:t>
            </a:r>
            <a:r>
              <a:rPr lang="en-GB" sz="2000" dirty="0"/>
              <a:t> </a:t>
            </a:r>
            <a:r>
              <a:rPr lang="en-GB" sz="2000" dirty="0" err="1"/>
              <a:t>työaikoina</a:t>
            </a:r>
            <a:r>
              <a:rPr lang="en-GB" sz="2000" dirty="0"/>
              <a:t>. </a:t>
            </a:r>
          </a:p>
          <a:p>
            <a:pPr marL="342900" indent="-342900">
              <a:buAutoNum type="arabicPeriod" startAt="2"/>
            </a:pPr>
            <a:endParaRPr lang="en-GB" sz="2000" dirty="0"/>
          </a:p>
          <a:p>
            <a:pPr marL="342900" indent="-342900">
              <a:buAutoNum type="arabicPeriod" startAt="2"/>
            </a:pPr>
            <a:r>
              <a:rPr lang="en-GB" sz="2000" b="1" dirty="0" err="1"/>
              <a:t>Kokeile</a:t>
            </a:r>
            <a:r>
              <a:rPr lang="en-GB" sz="2000" b="1" dirty="0"/>
              <a:t> </a:t>
            </a:r>
            <a:r>
              <a:rPr lang="en-GB" sz="2000" b="1" dirty="0" err="1"/>
              <a:t>keskittymistä</a:t>
            </a:r>
            <a:r>
              <a:rPr lang="en-GB" sz="2000" b="1" dirty="0"/>
              <a:t> </a:t>
            </a:r>
            <a:r>
              <a:rPr lang="en-GB" sz="2000" b="1" dirty="0" err="1"/>
              <a:t>yhteen</a:t>
            </a:r>
            <a:r>
              <a:rPr lang="en-GB" sz="2000" b="1" dirty="0"/>
              <a:t> </a:t>
            </a:r>
            <a:r>
              <a:rPr lang="en-GB" sz="2000" b="1" dirty="0" err="1"/>
              <a:t>tehtävään</a:t>
            </a:r>
            <a:r>
              <a:rPr lang="en-GB" sz="2000" dirty="0"/>
              <a:t>. </a:t>
            </a:r>
            <a:r>
              <a:rPr lang="en-GB" sz="2000" dirty="0" err="1"/>
              <a:t>Tutkimusten</a:t>
            </a:r>
            <a:r>
              <a:rPr lang="en-GB" sz="2000" dirty="0"/>
              <a:t> </a:t>
            </a:r>
            <a:r>
              <a:rPr lang="en-GB" sz="2000" dirty="0" err="1"/>
              <a:t>mukaan</a:t>
            </a:r>
            <a:r>
              <a:rPr lang="en-GB" sz="2000" dirty="0"/>
              <a:t> </a:t>
            </a:r>
            <a:r>
              <a:rPr lang="en-GB" sz="2000" dirty="0" err="1"/>
              <a:t>monen</a:t>
            </a:r>
            <a:r>
              <a:rPr lang="en-GB" sz="2000" dirty="0"/>
              <a:t> </a:t>
            </a:r>
            <a:r>
              <a:rPr lang="en-GB" sz="2000" dirty="0" err="1"/>
              <a:t>tehtävän</a:t>
            </a:r>
            <a:r>
              <a:rPr lang="en-GB" sz="2000" dirty="0"/>
              <a:t> </a:t>
            </a:r>
            <a:r>
              <a:rPr lang="en-GB" sz="2000" dirty="0" err="1"/>
              <a:t>tekeminen</a:t>
            </a:r>
            <a:r>
              <a:rPr lang="en-GB" sz="2000" dirty="0"/>
              <a:t> </a:t>
            </a:r>
            <a:r>
              <a:rPr lang="en-GB" sz="2000" dirty="0" err="1"/>
              <a:t>yhtä</a:t>
            </a:r>
            <a:r>
              <a:rPr lang="en-GB" sz="2000" dirty="0"/>
              <a:t> </a:t>
            </a:r>
            <a:r>
              <a:rPr lang="en-GB" sz="2000" dirty="0" err="1"/>
              <a:t>aikaa</a:t>
            </a:r>
            <a:r>
              <a:rPr lang="en-GB" sz="2000" dirty="0"/>
              <a:t> (“multitasking”) </a:t>
            </a:r>
            <a:r>
              <a:rPr lang="en-GB" sz="2000" dirty="0" err="1"/>
              <a:t>voi</a:t>
            </a:r>
            <a:r>
              <a:rPr lang="en-GB" sz="2000" dirty="0"/>
              <a:t> </a:t>
            </a:r>
            <a:r>
              <a:rPr lang="en-GB" sz="2000" dirty="0" err="1"/>
              <a:t>vähentää</a:t>
            </a:r>
            <a:r>
              <a:rPr lang="en-GB" sz="2000" dirty="0"/>
              <a:t> </a:t>
            </a:r>
            <a:r>
              <a:rPr lang="en-GB" sz="2000" dirty="0" err="1"/>
              <a:t>tuottavuutta</a:t>
            </a:r>
            <a:r>
              <a:rPr lang="en-GB" sz="2000" dirty="0"/>
              <a:t> </a:t>
            </a:r>
            <a:r>
              <a:rPr lang="en-GB" sz="2000" dirty="0" err="1"/>
              <a:t>jopa</a:t>
            </a:r>
            <a:r>
              <a:rPr lang="en-GB" sz="2000" dirty="0"/>
              <a:t> 40%. On </a:t>
            </a:r>
            <a:r>
              <a:rPr lang="en-GB" sz="2000" dirty="0" err="1"/>
              <a:t>parempi</a:t>
            </a:r>
            <a:r>
              <a:rPr lang="en-GB" sz="2000" dirty="0"/>
              <a:t> </a:t>
            </a:r>
            <a:r>
              <a:rPr lang="en-GB" sz="2000" dirty="0" err="1"/>
              <a:t>keskittyä</a:t>
            </a:r>
            <a:r>
              <a:rPr lang="en-GB" sz="2000" dirty="0"/>
              <a:t> </a:t>
            </a:r>
            <a:r>
              <a:rPr lang="en-GB" sz="2000" dirty="0" err="1"/>
              <a:t>yhteen</a:t>
            </a:r>
            <a:r>
              <a:rPr lang="en-GB" sz="2000" dirty="0"/>
              <a:t> </a:t>
            </a:r>
            <a:r>
              <a:rPr lang="en-GB" sz="2000" dirty="0" err="1"/>
              <a:t>tehtävään</a:t>
            </a:r>
            <a:r>
              <a:rPr lang="en-GB" sz="2000" dirty="0"/>
              <a:t> </a:t>
            </a:r>
            <a:r>
              <a:rPr lang="en-GB" sz="2000" dirty="0" err="1"/>
              <a:t>ja</a:t>
            </a:r>
            <a:r>
              <a:rPr lang="en-GB" sz="2000" dirty="0"/>
              <a:t> </a:t>
            </a:r>
            <a:r>
              <a:rPr lang="en-GB" sz="2000" dirty="0" err="1"/>
              <a:t>siirtyä</a:t>
            </a:r>
            <a:r>
              <a:rPr lang="en-GB" sz="2000" dirty="0"/>
              <a:t> </a:t>
            </a:r>
            <a:r>
              <a:rPr lang="en-GB" sz="2000" dirty="0" err="1"/>
              <a:t>sen</a:t>
            </a:r>
            <a:r>
              <a:rPr lang="en-GB" sz="2000" dirty="0"/>
              <a:t> </a:t>
            </a:r>
            <a:r>
              <a:rPr lang="en-GB" sz="2000" dirty="0" err="1"/>
              <a:t>jälkeen</a:t>
            </a:r>
            <a:r>
              <a:rPr lang="en-GB" sz="2000" dirty="0"/>
              <a:t> </a:t>
            </a:r>
            <a:r>
              <a:rPr lang="en-GB" sz="2000" dirty="0" err="1"/>
              <a:t>seuraavaan</a:t>
            </a:r>
            <a:r>
              <a:rPr lang="en-GB" sz="2000" dirty="0"/>
              <a:t>. </a:t>
            </a:r>
          </a:p>
          <a:p>
            <a:endParaRPr lang="en-GB" dirty="0"/>
          </a:p>
        </p:txBody>
      </p:sp>
      <p:sp>
        <p:nvSpPr>
          <p:cNvPr id="5" name="Text Placeholder 4">
            <a:extLst>
              <a:ext uri="{FF2B5EF4-FFF2-40B4-BE49-F238E27FC236}">
                <a16:creationId xmlns:a16="http://schemas.microsoft.com/office/drawing/2014/main" id="{659C25F9-B9EC-CAA9-C718-4A2607BF61B6}"/>
              </a:ext>
            </a:extLst>
          </p:cNvPr>
          <p:cNvSpPr>
            <a:spLocks noGrp="1"/>
          </p:cNvSpPr>
          <p:nvPr>
            <p:ph type="body" sz="quarter" idx="16"/>
          </p:nvPr>
        </p:nvSpPr>
        <p:spPr>
          <a:xfrm>
            <a:off x="6243484" y="527680"/>
            <a:ext cx="5305269" cy="784549"/>
          </a:xfrm>
        </p:spPr>
        <p:txBody>
          <a:bodyPr>
            <a:normAutofit fontScale="85000" lnSpcReduction="20000"/>
          </a:bodyPr>
          <a:lstStyle/>
          <a:p>
            <a:r>
              <a:rPr lang="en-GB" dirty="0" err="1"/>
              <a:t>Kiinnitä</a:t>
            </a:r>
            <a:r>
              <a:rPr lang="en-GB" dirty="0"/>
              <a:t> </a:t>
            </a:r>
            <a:r>
              <a:rPr lang="en-GB" dirty="0" err="1"/>
              <a:t>huomiota</a:t>
            </a:r>
            <a:r>
              <a:rPr lang="en-GB" dirty="0"/>
              <a:t> </a:t>
            </a:r>
            <a:r>
              <a:rPr lang="en-GB" dirty="0" err="1"/>
              <a:t>tekniikan</a:t>
            </a:r>
            <a:r>
              <a:rPr lang="en-GB" dirty="0"/>
              <a:t> </a:t>
            </a:r>
            <a:r>
              <a:rPr lang="en-GB" dirty="0" err="1"/>
              <a:t>kanssa</a:t>
            </a:r>
            <a:r>
              <a:rPr lang="en-GB" dirty="0"/>
              <a:t> </a:t>
            </a:r>
            <a:r>
              <a:rPr lang="en-GB" dirty="0" err="1"/>
              <a:t>käyttämääsi</a:t>
            </a:r>
            <a:r>
              <a:rPr lang="en-GB" dirty="0"/>
              <a:t> </a:t>
            </a:r>
            <a:r>
              <a:rPr lang="en-GB" dirty="0" err="1"/>
              <a:t>aikaan</a:t>
            </a:r>
            <a:r>
              <a:rPr lang="en-GB" dirty="0"/>
              <a:t> </a:t>
            </a:r>
          </a:p>
          <a:p>
            <a:endParaRPr lang="en-GB" dirty="0"/>
          </a:p>
        </p:txBody>
      </p:sp>
    </p:spTree>
    <p:extLst>
      <p:ext uri="{BB962C8B-B14F-4D97-AF65-F5344CB8AC3E}">
        <p14:creationId xmlns:p14="http://schemas.microsoft.com/office/powerpoint/2010/main" val="303617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a:fillRect/>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3600" b="1" dirty="0" err="1"/>
              <a:t>Osaamistavoitteet</a:t>
            </a:r>
            <a:endParaRPr lang="en-GB" sz="3600" b="1" dirty="0"/>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01</a:t>
            </a:r>
          </a:p>
        </p:txBody>
      </p:sp>
    </p:spTree>
    <p:extLst>
      <p:ext uri="{BB962C8B-B14F-4D97-AF65-F5344CB8AC3E}">
        <p14:creationId xmlns:p14="http://schemas.microsoft.com/office/powerpoint/2010/main" val="20746216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Hands tied together with a phone and a charger&#10;&#10;Description automatically generated">
            <a:extLst>
              <a:ext uri="{FF2B5EF4-FFF2-40B4-BE49-F238E27FC236}">
                <a16:creationId xmlns:a16="http://schemas.microsoft.com/office/drawing/2014/main" id="{2DC39CBC-BDEC-D837-CFEC-BAE398D14DEE}"/>
              </a:ext>
            </a:extLst>
          </p:cNvPr>
          <p:cNvPicPr>
            <a:picLocks noGrp="1" noChangeAspect="1"/>
          </p:cNvPicPr>
          <p:nvPr>
            <p:ph type="pic" sz="quarter" idx="33"/>
          </p:nvPr>
        </p:nvPicPr>
        <p:blipFill>
          <a:blip r:embed="rId2"/>
          <a:srcRect l="20759" r="20759"/>
          <a:stretch>
            <a:fillRect/>
          </a:stretch>
        </p:blipFill>
        <p:spPr/>
      </p:pic>
      <p:sp>
        <p:nvSpPr>
          <p:cNvPr id="3" name="Text Placeholder 2">
            <a:extLst>
              <a:ext uri="{FF2B5EF4-FFF2-40B4-BE49-F238E27FC236}">
                <a16:creationId xmlns:a16="http://schemas.microsoft.com/office/drawing/2014/main" id="{43A994A8-940E-788F-0A79-28F42D88EE4D}"/>
              </a:ext>
            </a:extLst>
          </p:cNvPr>
          <p:cNvSpPr>
            <a:spLocks noGrp="1"/>
          </p:cNvSpPr>
          <p:nvPr>
            <p:ph type="body" sz="quarter" idx="34"/>
          </p:nvPr>
        </p:nvSpPr>
        <p:spPr>
          <a:xfrm>
            <a:off x="4007559" y="4656477"/>
            <a:ext cx="2507741" cy="1026368"/>
          </a:xfrm>
        </p:spPr>
        <p:txBody>
          <a:bodyPr/>
          <a:lstStyle/>
          <a:p>
            <a:r>
              <a:rPr lang="es-ES" sz="4000" dirty="0"/>
              <a:t>ASKEL 2</a:t>
            </a:r>
            <a:endParaRPr lang="en-GB" sz="4000" dirty="0"/>
          </a:p>
        </p:txBody>
      </p:sp>
      <p:sp>
        <p:nvSpPr>
          <p:cNvPr id="4" name="Text Placeholder 3">
            <a:extLst>
              <a:ext uri="{FF2B5EF4-FFF2-40B4-BE49-F238E27FC236}">
                <a16:creationId xmlns:a16="http://schemas.microsoft.com/office/drawing/2014/main" id="{257D43D1-4166-F1A9-B478-81058C370B74}"/>
              </a:ext>
            </a:extLst>
          </p:cNvPr>
          <p:cNvSpPr>
            <a:spLocks noGrp="1"/>
          </p:cNvSpPr>
          <p:nvPr>
            <p:ph type="body" sz="quarter" idx="18"/>
          </p:nvPr>
        </p:nvSpPr>
        <p:spPr/>
        <p:txBody>
          <a:bodyPr>
            <a:normAutofit/>
          </a:bodyPr>
          <a:lstStyle/>
          <a:p>
            <a:pPr marL="342900" lvl="0" indent="-342900">
              <a:lnSpc>
                <a:spcPct val="115000"/>
              </a:lnSpc>
              <a:buFont typeface="+mj-lt"/>
              <a:buAutoNum type="arabicPeriod"/>
            </a:pPr>
            <a:r>
              <a:rPr lang="en-GB" sz="2000" b="1" dirty="0" err="1">
                <a:effectLst/>
                <a:latin typeface="Arial" panose="020B0604020202020204" pitchFamily="34" charset="0"/>
                <a:ea typeface="Calibri" panose="020F0502020204030204" pitchFamily="34" charset="0"/>
                <a:cs typeface="Times New Roman" panose="02020603050405020304" pitchFamily="18" charset="0"/>
              </a:rPr>
              <a:t>Rajoita</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err="1">
                <a:effectLst/>
                <a:latin typeface="Arial" panose="020B0604020202020204" pitchFamily="34" charset="0"/>
                <a:ea typeface="Calibri" panose="020F0502020204030204" pitchFamily="34" charset="0"/>
                <a:cs typeface="Times New Roman" panose="02020603050405020304" pitchFamily="18" charset="0"/>
              </a:rPr>
              <a:t>puhelimenkäyttösi</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luomalla</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puhelinvapaita</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alueita</a:t>
            </a:r>
            <a:r>
              <a:rPr lang="en-GB" sz="2000" dirty="0">
                <a:latin typeface="Arial" panose="020B0604020202020204" pitchFamily="34" charset="0"/>
                <a:ea typeface="Calibri" panose="020F0502020204030204" pitchFamily="34" charset="0"/>
                <a:cs typeface="Times New Roman" panose="02020603050405020304" pitchFamily="18" charset="0"/>
              </a:rPr>
              <a:t> tai </a:t>
            </a:r>
            <a:r>
              <a:rPr lang="en-GB" sz="2000" dirty="0" err="1">
                <a:latin typeface="Arial" panose="020B0604020202020204" pitchFamily="34" charset="0"/>
                <a:ea typeface="Calibri" panose="020F0502020204030204" pitchFamily="34" charset="0"/>
                <a:cs typeface="Times New Roman" panose="02020603050405020304" pitchFamily="18" charset="0"/>
              </a:rPr>
              <a:t>kellonaikoja</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jolloin</a:t>
            </a:r>
            <a:r>
              <a:rPr lang="en-GB" sz="2000" dirty="0">
                <a:latin typeface="Arial" panose="020B0604020202020204" pitchFamily="34" charset="0"/>
                <a:ea typeface="Calibri" panose="020F0502020204030204" pitchFamily="34" charset="0"/>
                <a:cs typeface="Times New Roman" panose="02020603050405020304" pitchFamily="18" charset="0"/>
              </a:rPr>
              <a:t> et </a:t>
            </a:r>
            <a:r>
              <a:rPr lang="en-GB" sz="2000" dirty="0" err="1">
                <a:latin typeface="Arial" panose="020B0604020202020204" pitchFamily="34" charset="0"/>
                <a:ea typeface="Calibri" panose="020F0502020204030204" pitchFamily="34" charset="0"/>
                <a:cs typeface="Times New Roman" panose="02020603050405020304" pitchFamily="18" charset="0"/>
              </a:rPr>
              <a:t>käytä</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puhelinta</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GB" sz="2000" b="1" dirty="0" err="1">
                <a:effectLst/>
                <a:latin typeface="Arial" panose="020B0604020202020204" pitchFamily="34" charset="0"/>
                <a:ea typeface="Calibri" panose="020F0502020204030204" pitchFamily="34" charset="0"/>
                <a:cs typeface="Times New Roman" panose="02020603050405020304" pitchFamily="18" charset="0"/>
              </a:rPr>
              <a:t>Pidä</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err="1">
                <a:effectLst/>
                <a:latin typeface="Arial" panose="020B0604020202020204" pitchFamily="34" charset="0"/>
                <a:ea typeface="Calibri" panose="020F0502020204030204" pitchFamily="34" charset="0"/>
                <a:cs typeface="Times New Roman" panose="02020603050405020304" pitchFamily="18" charset="0"/>
              </a:rPr>
              <a:t>taukoja</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Pienen</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ajoittaiset</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tauot</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vähentävät</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loppuunpalamisen</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mahdollisuutta</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auttavat</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ylläpitämään</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mielenterveyttä</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ja</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vastustavat</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digitaalista</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ylikuormittumista</a:t>
            </a:r>
            <a:r>
              <a:rPr lang="en-GB" sz="2000" dirty="0">
                <a:latin typeface="Arial" panose="020B060402020202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5" name="Text Placeholder 4">
            <a:extLst>
              <a:ext uri="{FF2B5EF4-FFF2-40B4-BE49-F238E27FC236}">
                <a16:creationId xmlns:a16="http://schemas.microsoft.com/office/drawing/2014/main" id="{8375E18C-4927-33A4-CB98-F8341C9E036D}"/>
              </a:ext>
            </a:extLst>
          </p:cNvPr>
          <p:cNvSpPr>
            <a:spLocks noGrp="1"/>
          </p:cNvSpPr>
          <p:nvPr>
            <p:ph type="body" sz="quarter" idx="16"/>
          </p:nvPr>
        </p:nvSpPr>
        <p:spPr>
          <a:xfrm>
            <a:off x="6515300" y="731711"/>
            <a:ext cx="5033453" cy="772624"/>
          </a:xfrm>
        </p:spPr>
        <p:txBody>
          <a:bodyPr>
            <a:normAutofit fontScale="77500" lnSpcReduction="20000"/>
          </a:bodyPr>
          <a:lstStyle/>
          <a:p>
            <a:r>
              <a:rPr lang="en-GB" dirty="0" err="1"/>
              <a:t>Irrottaudu</a:t>
            </a:r>
            <a:r>
              <a:rPr lang="en-GB" dirty="0"/>
              <a:t> </a:t>
            </a:r>
            <a:r>
              <a:rPr lang="en-GB" dirty="0" err="1"/>
              <a:t>laitteista</a:t>
            </a:r>
            <a:r>
              <a:rPr lang="en-GB" dirty="0"/>
              <a:t> </a:t>
            </a:r>
            <a:r>
              <a:rPr lang="en-GB" dirty="0" err="1"/>
              <a:t>useammin</a:t>
            </a:r>
            <a:endParaRPr lang="en-GB" dirty="0"/>
          </a:p>
        </p:txBody>
      </p:sp>
    </p:spTree>
    <p:extLst>
      <p:ext uri="{BB962C8B-B14F-4D97-AF65-F5344CB8AC3E}">
        <p14:creationId xmlns:p14="http://schemas.microsoft.com/office/powerpoint/2010/main" val="943602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phone&#10;&#10;Description automatically generated">
            <a:extLst>
              <a:ext uri="{FF2B5EF4-FFF2-40B4-BE49-F238E27FC236}">
                <a16:creationId xmlns:a16="http://schemas.microsoft.com/office/drawing/2014/main" id="{FCC56FF8-F79C-150E-E8DE-7424DECAC479}"/>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A292086D-42FB-F768-4B63-929C55A5DD96}"/>
              </a:ext>
            </a:extLst>
          </p:cNvPr>
          <p:cNvSpPr>
            <a:spLocks noGrp="1"/>
          </p:cNvSpPr>
          <p:nvPr>
            <p:ph type="body" sz="quarter" idx="34"/>
          </p:nvPr>
        </p:nvSpPr>
        <p:spPr/>
        <p:txBody>
          <a:bodyPr/>
          <a:lstStyle/>
          <a:p>
            <a:r>
              <a:rPr lang="es-ES" sz="4000" dirty="0"/>
              <a:t>STEP 3</a:t>
            </a:r>
            <a:endParaRPr lang="en-GB" sz="4000" dirty="0"/>
          </a:p>
        </p:txBody>
      </p:sp>
      <p:sp>
        <p:nvSpPr>
          <p:cNvPr id="4" name="Text Placeholder 3">
            <a:extLst>
              <a:ext uri="{FF2B5EF4-FFF2-40B4-BE49-F238E27FC236}">
                <a16:creationId xmlns:a16="http://schemas.microsoft.com/office/drawing/2014/main" id="{2D39DF7E-5DE3-BD76-1EB0-747168A50B53}"/>
              </a:ext>
            </a:extLst>
          </p:cNvPr>
          <p:cNvSpPr>
            <a:spLocks noGrp="1"/>
          </p:cNvSpPr>
          <p:nvPr>
            <p:ph type="body" sz="quarter" idx="18"/>
          </p:nvPr>
        </p:nvSpPr>
        <p:spPr/>
        <p:txBody>
          <a:bodyPr>
            <a:normAutofit/>
          </a:bodyPr>
          <a:lstStyle/>
          <a:p>
            <a:pPr marL="457200" indent="-457200">
              <a:buAutoNum type="arabicPeriod"/>
            </a:pPr>
            <a:r>
              <a:rPr lang="en-GB" sz="2400" b="1" dirty="0" err="1"/>
              <a:t>Hallinnoi</a:t>
            </a:r>
            <a:r>
              <a:rPr lang="en-GB" sz="2400" dirty="0"/>
              <a:t> </a:t>
            </a:r>
            <a:r>
              <a:rPr lang="en-GB" sz="2400" dirty="0" err="1"/>
              <a:t>sovelluksiasi</a:t>
            </a:r>
            <a:r>
              <a:rPr lang="en-GB" sz="2400" dirty="0"/>
              <a:t> </a:t>
            </a:r>
            <a:r>
              <a:rPr lang="en-GB" sz="2400" dirty="0" err="1"/>
              <a:t>ja</a:t>
            </a:r>
            <a:r>
              <a:rPr lang="en-GB" sz="2400" dirty="0"/>
              <a:t> </a:t>
            </a:r>
            <a:r>
              <a:rPr lang="en-GB" sz="2400" dirty="0" err="1"/>
              <a:t>muistutuksia</a:t>
            </a:r>
            <a:r>
              <a:rPr lang="en-GB" sz="2400" dirty="0"/>
              <a:t> </a:t>
            </a:r>
            <a:r>
              <a:rPr lang="en-GB" sz="2400" dirty="0" err="1"/>
              <a:t>siten</a:t>
            </a:r>
            <a:r>
              <a:rPr lang="en-GB" sz="2400" dirty="0"/>
              <a:t>, </a:t>
            </a:r>
            <a:r>
              <a:rPr lang="en-GB" sz="2400" dirty="0" err="1"/>
              <a:t>että</a:t>
            </a:r>
            <a:r>
              <a:rPr lang="en-GB" sz="2400" dirty="0"/>
              <a:t> </a:t>
            </a:r>
            <a:r>
              <a:rPr lang="en-GB" sz="2400" dirty="0" err="1"/>
              <a:t>vähennät</a:t>
            </a:r>
            <a:r>
              <a:rPr lang="en-GB" sz="2400" dirty="0"/>
              <a:t> </a:t>
            </a:r>
            <a:r>
              <a:rPr lang="en-GB" sz="2400" dirty="0" err="1"/>
              <a:t>keskeytyksiä</a:t>
            </a:r>
            <a:r>
              <a:rPr lang="en-GB" sz="2400" dirty="0"/>
              <a:t>. </a:t>
            </a:r>
          </a:p>
          <a:p>
            <a:pPr marL="457200" indent="-457200">
              <a:buAutoNum type="arabicPeriod"/>
            </a:pPr>
            <a:endParaRPr lang="en-GB" sz="2400" dirty="0"/>
          </a:p>
          <a:p>
            <a:pPr marL="457200" indent="-457200">
              <a:buAutoNum type="arabicPeriod" startAt="2"/>
            </a:pPr>
            <a:r>
              <a:rPr lang="en-GB" sz="2400" b="1" dirty="0" err="1"/>
              <a:t>Minimoi</a:t>
            </a:r>
            <a:r>
              <a:rPr lang="en-GB" sz="2400" dirty="0"/>
              <a:t> </a:t>
            </a:r>
            <a:r>
              <a:rPr lang="en-GB" sz="2400" dirty="0" err="1"/>
              <a:t>laitteiden</a:t>
            </a:r>
            <a:r>
              <a:rPr lang="en-GB" sz="2400" dirty="0"/>
              <a:t> </a:t>
            </a:r>
            <a:r>
              <a:rPr lang="en-GB" sz="2400" dirty="0" err="1"/>
              <a:t>käyttö</a:t>
            </a:r>
            <a:r>
              <a:rPr lang="en-GB" sz="2400" dirty="0"/>
              <a:t>, </a:t>
            </a:r>
            <a:r>
              <a:rPr lang="en-GB" sz="2400" dirty="0" err="1"/>
              <a:t>kun</a:t>
            </a:r>
            <a:r>
              <a:rPr lang="en-GB" sz="2400" dirty="0"/>
              <a:t> </a:t>
            </a:r>
            <a:r>
              <a:rPr lang="en-GB" sz="2400" dirty="0" err="1"/>
              <a:t>olet</a:t>
            </a:r>
            <a:r>
              <a:rPr lang="en-GB" sz="2400" dirty="0"/>
              <a:t> </a:t>
            </a:r>
            <a:r>
              <a:rPr lang="en-GB" sz="2400" dirty="0" err="1"/>
              <a:t>muiden</a:t>
            </a:r>
            <a:r>
              <a:rPr lang="en-GB" sz="2400" dirty="0"/>
              <a:t> </a:t>
            </a:r>
            <a:r>
              <a:rPr lang="en-GB" sz="2400" dirty="0" err="1"/>
              <a:t>kanssa</a:t>
            </a:r>
            <a:r>
              <a:rPr lang="en-GB" sz="2400" dirty="0"/>
              <a:t> </a:t>
            </a:r>
            <a:r>
              <a:rPr lang="en-GB" sz="2400" dirty="0" err="1"/>
              <a:t>sekä</a:t>
            </a:r>
            <a:r>
              <a:rPr lang="en-GB" sz="2400" dirty="0"/>
              <a:t> </a:t>
            </a:r>
            <a:r>
              <a:rPr lang="en-GB" sz="2400" dirty="0" err="1"/>
              <a:t>vapaa-ajalla</a:t>
            </a:r>
            <a:r>
              <a:rPr lang="en-GB" sz="2400" dirty="0"/>
              <a:t>.</a:t>
            </a:r>
          </a:p>
          <a:p>
            <a:pPr marL="457200" indent="-457200">
              <a:buAutoNum type="arabicPeriod" startAt="2"/>
            </a:pPr>
            <a:endParaRPr lang="en-GB" sz="2400" dirty="0"/>
          </a:p>
          <a:p>
            <a:pPr marL="457200" indent="-457200">
              <a:buAutoNum type="arabicPeriod" startAt="3"/>
            </a:pPr>
            <a:r>
              <a:rPr lang="en-GB" sz="2400" dirty="0" err="1"/>
              <a:t>Laita</a:t>
            </a:r>
            <a:r>
              <a:rPr lang="en-GB" sz="2400" dirty="0"/>
              <a:t> </a:t>
            </a:r>
            <a:r>
              <a:rPr lang="en-GB" sz="2400" dirty="0" err="1"/>
              <a:t>puhelin</a:t>
            </a:r>
            <a:r>
              <a:rPr lang="en-GB" sz="2400" dirty="0"/>
              <a:t> </a:t>
            </a:r>
            <a:r>
              <a:rPr lang="en-GB" sz="2400" b="1" dirty="0">
                <a:solidFill>
                  <a:srgbClr val="8A4199"/>
                </a:solidFill>
              </a:rPr>
              <a:t>pois </a:t>
            </a:r>
            <a:r>
              <a:rPr lang="en-GB" sz="2400" b="1" dirty="0" err="1">
                <a:solidFill>
                  <a:srgbClr val="8A4199"/>
                </a:solidFill>
              </a:rPr>
              <a:t>näköpiiristäsi</a:t>
            </a:r>
            <a:r>
              <a:rPr lang="en-GB" sz="2400" b="1" dirty="0">
                <a:solidFill>
                  <a:srgbClr val="8A4199"/>
                </a:solidFill>
              </a:rPr>
              <a:t> </a:t>
            </a:r>
            <a:r>
              <a:rPr lang="en-GB" sz="2400" b="1" dirty="0" err="1">
                <a:solidFill>
                  <a:srgbClr val="8A4199"/>
                </a:solidFill>
              </a:rPr>
              <a:t>ja</a:t>
            </a:r>
            <a:r>
              <a:rPr lang="en-GB" sz="2400" b="1" dirty="0">
                <a:solidFill>
                  <a:srgbClr val="8A4199"/>
                </a:solidFill>
              </a:rPr>
              <a:t> </a:t>
            </a:r>
            <a:r>
              <a:rPr lang="en-GB" sz="2400" b="1" dirty="0" err="1">
                <a:solidFill>
                  <a:srgbClr val="8A4199"/>
                </a:solidFill>
              </a:rPr>
              <a:t>mielestäsi</a:t>
            </a:r>
            <a:r>
              <a:rPr lang="en-GB" sz="2400" b="1" dirty="0">
                <a:solidFill>
                  <a:srgbClr val="8A4199"/>
                </a:solidFill>
              </a:rPr>
              <a:t>. </a:t>
            </a:r>
          </a:p>
          <a:p>
            <a:pPr marL="457200" indent="-457200">
              <a:buAutoNum type="arabicPeriod" startAt="3"/>
            </a:pPr>
            <a:endParaRPr lang="en-GB" b="1" dirty="0"/>
          </a:p>
          <a:p>
            <a:endParaRPr lang="en-GB" dirty="0"/>
          </a:p>
        </p:txBody>
      </p:sp>
      <p:sp>
        <p:nvSpPr>
          <p:cNvPr id="5" name="Text Placeholder 4">
            <a:extLst>
              <a:ext uri="{FF2B5EF4-FFF2-40B4-BE49-F238E27FC236}">
                <a16:creationId xmlns:a16="http://schemas.microsoft.com/office/drawing/2014/main" id="{39A3ABE2-0272-A05D-B7CC-3ACEED825D86}"/>
              </a:ext>
            </a:extLst>
          </p:cNvPr>
          <p:cNvSpPr>
            <a:spLocks noGrp="1"/>
          </p:cNvSpPr>
          <p:nvPr>
            <p:ph type="body" sz="quarter" idx="16"/>
          </p:nvPr>
        </p:nvSpPr>
        <p:spPr/>
        <p:txBody>
          <a:bodyPr>
            <a:normAutofit lnSpcReduction="10000"/>
          </a:bodyPr>
          <a:lstStyle/>
          <a:p>
            <a:r>
              <a:rPr lang="en-GB" dirty="0" err="1"/>
              <a:t>Minimoi</a:t>
            </a:r>
            <a:r>
              <a:rPr lang="en-GB" dirty="0"/>
              <a:t> </a:t>
            </a:r>
            <a:r>
              <a:rPr lang="en-GB" dirty="0" err="1"/>
              <a:t>häiriötekijät</a:t>
            </a:r>
            <a:r>
              <a:rPr lang="en-GB" dirty="0"/>
              <a:t> </a:t>
            </a:r>
          </a:p>
        </p:txBody>
      </p:sp>
    </p:spTree>
    <p:extLst>
      <p:ext uri="{BB962C8B-B14F-4D97-AF65-F5344CB8AC3E}">
        <p14:creationId xmlns:p14="http://schemas.microsoft.com/office/powerpoint/2010/main" val="1242394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jumping in the air&#10;&#10;Description automatically generated">
            <a:extLst>
              <a:ext uri="{FF2B5EF4-FFF2-40B4-BE49-F238E27FC236}">
                <a16:creationId xmlns:a16="http://schemas.microsoft.com/office/drawing/2014/main" id="{7BF55107-1D0C-FD9D-20A4-0AE49891ADF7}"/>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68786F10-C6F7-66B1-185B-BB35E0E2ADF6}"/>
              </a:ext>
            </a:extLst>
          </p:cNvPr>
          <p:cNvSpPr>
            <a:spLocks noGrp="1"/>
          </p:cNvSpPr>
          <p:nvPr>
            <p:ph type="body" sz="quarter" idx="34"/>
          </p:nvPr>
        </p:nvSpPr>
        <p:spPr/>
        <p:txBody>
          <a:bodyPr/>
          <a:lstStyle/>
          <a:p>
            <a:r>
              <a:rPr lang="es-ES" sz="4000" dirty="0"/>
              <a:t>STEP 4</a:t>
            </a:r>
            <a:endParaRPr lang="en-GB" sz="4000" dirty="0"/>
          </a:p>
        </p:txBody>
      </p:sp>
      <p:sp>
        <p:nvSpPr>
          <p:cNvPr id="4" name="Text Placeholder 3">
            <a:extLst>
              <a:ext uri="{FF2B5EF4-FFF2-40B4-BE49-F238E27FC236}">
                <a16:creationId xmlns:a16="http://schemas.microsoft.com/office/drawing/2014/main" id="{7E6F3A6D-50BC-EB27-E56B-1261D44B7127}"/>
              </a:ext>
            </a:extLst>
          </p:cNvPr>
          <p:cNvSpPr>
            <a:spLocks noGrp="1"/>
          </p:cNvSpPr>
          <p:nvPr>
            <p:ph type="body" sz="quarter" idx="18"/>
          </p:nvPr>
        </p:nvSpPr>
        <p:spPr/>
        <p:txBody>
          <a:bodyPr/>
          <a:lstStyle/>
          <a:p>
            <a:pPr marL="342900" lvl="0" indent="-342900">
              <a:lnSpc>
                <a:spcPct val="115000"/>
              </a:lnSpc>
              <a:buFont typeface="+mj-lt"/>
              <a:buAutoNum type="arabicPeriod"/>
            </a:pPr>
            <a:r>
              <a:rPr lang="en-GB" sz="2000" b="1" dirty="0" err="1">
                <a:effectLst/>
                <a:latin typeface="Arial" panose="020B0604020202020204" pitchFamily="34" charset="0"/>
                <a:ea typeface="Calibri" panose="020F0502020204030204" pitchFamily="34" charset="0"/>
                <a:cs typeface="Times New Roman" panose="02020603050405020304" pitchFamily="18" charset="0"/>
              </a:rPr>
              <a:t>Tutustu</a:t>
            </a:r>
            <a:r>
              <a:rPr lang="en-GB" sz="2000" dirty="0">
                <a:effectLst/>
                <a:latin typeface="Arial" panose="020B0604020202020204" pitchFamily="34" charset="0"/>
                <a:ea typeface="Calibri" panose="020F0502020204030204" pitchFamily="34" charset="0"/>
                <a:cs typeface="Times New Roman" panose="02020603050405020304" pitchFamily="18" charset="0"/>
              </a:rPr>
              <a:t>  offline-</a:t>
            </a:r>
            <a:r>
              <a:rPr lang="en-GB" sz="2000" dirty="0" err="1">
                <a:effectLst/>
                <a:latin typeface="Arial" panose="020B0604020202020204" pitchFamily="34" charset="0"/>
                <a:ea typeface="Calibri" panose="020F0502020204030204" pitchFamily="34" charset="0"/>
                <a:cs typeface="Times New Roman" panose="02020603050405020304" pitchFamily="18" charset="0"/>
              </a:rPr>
              <a:t>toimintoihin</a:t>
            </a:r>
            <a:r>
              <a:rPr lang="en-GB" sz="2000" dirty="0">
                <a:effectLst/>
                <a:latin typeface="Arial" panose="020B0604020202020204" pitchFamily="34" charset="0"/>
                <a:ea typeface="Calibri" panose="020F0502020204030204" pitchFamily="34" charset="0"/>
                <a:cs typeface="Times New Roman" panose="02020603050405020304" pitchFamily="18" charset="0"/>
              </a:rPr>
              <a:t>.</a:t>
            </a: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GB" sz="2000" b="1" dirty="0" err="1">
                <a:effectLst/>
                <a:latin typeface="Arial" panose="020B0604020202020204" pitchFamily="34" charset="0"/>
                <a:ea typeface="Calibri" panose="020F0502020204030204" pitchFamily="34" charset="0"/>
                <a:cs typeface="Times New Roman" panose="02020603050405020304" pitchFamily="18" charset="0"/>
              </a:rPr>
              <a:t>Priorisoi</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effectLst/>
                <a:latin typeface="Arial" panose="020B0604020202020204" pitchFamily="34" charset="0"/>
                <a:ea typeface="Calibri" panose="020F0502020204030204" pitchFamily="34" charset="0"/>
                <a:cs typeface="Times New Roman" panose="02020603050405020304" pitchFamily="18" charset="0"/>
              </a:rPr>
              <a:t>kasvokkaista</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effectLst/>
                <a:latin typeface="Arial" panose="020B0604020202020204" pitchFamily="34" charset="0"/>
                <a:ea typeface="Calibri" panose="020F0502020204030204" pitchFamily="34" charset="0"/>
                <a:cs typeface="Times New Roman" panose="02020603050405020304" pitchFamily="18" charset="0"/>
              </a:rPr>
              <a:t>vuorovaikutusta</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effectLst/>
                <a:latin typeface="Arial" panose="020B0604020202020204" pitchFamily="34" charset="0"/>
                <a:ea typeface="Calibri" panose="020F0502020204030204" pitchFamily="34" charset="0"/>
                <a:cs typeface="Times New Roman" panose="02020603050405020304" pitchFamily="18" charset="0"/>
              </a:rPr>
              <a:t>verkkovuorovaikutuksen</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effectLst/>
                <a:latin typeface="Arial" panose="020B0604020202020204" pitchFamily="34" charset="0"/>
                <a:ea typeface="Calibri" panose="020F0502020204030204" pitchFamily="34" charset="0"/>
                <a:cs typeface="Times New Roman" panose="02020603050405020304" pitchFamily="18" charset="0"/>
              </a:rPr>
              <a:t>sijaan</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GB" sz="2000" b="1" dirty="0" err="1">
                <a:effectLst/>
                <a:latin typeface="Arial" panose="020B0604020202020204" pitchFamily="34" charset="0"/>
                <a:ea typeface="Calibri" panose="020F0502020204030204" pitchFamily="34" charset="0"/>
                <a:cs typeface="Times New Roman" panose="02020603050405020304" pitchFamily="18" charset="0"/>
              </a:rPr>
              <a:t>Vähennä</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digitaalisten</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laitteiden</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käyttöä</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err="1">
                <a:latin typeface="Arial" panose="020B0604020202020204" pitchFamily="34" charset="0"/>
                <a:ea typeface="Calibri" panose="020F0502020204030204" pitchFamily="34" charset="0"/>
                <a:cs typeface="Times New Roman" panose="02020603050405020304" pitchFamily="18" charset="0"/>
              </a:rPr>
              <a:t>vapaa-ajallasi</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p>
          <a:p>
            <a:pPr marL="342900" lvl="0" indent="-342900">
              <a:lnSpc>
                <a:spcPct val="115000"/>
              </a:lnSpc>
              <a:spcAft>
                <a:spcPts val="1000"/>
              </a:spcAft>
              <a:buFont typeface="+mj-lt"/>
              <a:buAutoNum type="arabicPeriod"/>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5" name="Text Placeholder 4">
            <a:extLst>
              <a:ext uri="{FF2B5EF4-FFF2-40B4-BE49-F238E27FC236}">
                <a16:creationId xmlns:a16="http://schemas.microsoft.com/office/drawing/2014/main" id="{DFCD0713-83DA-CEFD-2AE7-4BCB2DC8A945}"/>
              </a:ext>
            </a:extLst>
          </p:cNvPr>
          <p:cNvSpPr>
            <a:spLocks noGrp="1"/>
          </p:cNvSpPr>
          <p:nvPr>
            <p:ph type="body" sz="quarter" idx="16"/>
          </p:nvPr>
        </p:nvSpPr>
        <p:spPr>
          <a:xfrm>
            <a:off x="6326098" y="731710"/>
            <a:ext cx="5222655" cy="1026367"/>
          </a:xfrm>
        </p:spPr>
        <p:txBody>
          <a:bodyPr>
            <a:normAutofit lnSpcReduction="10000"/>
          </a:bodyPr>
          <a:lstStyle/>
          <a:p>
            <a:r>
              <a:rPr lang="en-GB" dirty="0" err="1"/>
              <a:t>Löydä</a:t>
            </a:r>
            <a:r>
              <a:rPr lang="en-GB" dirty="0"/>
              <a:t> </a:t>
            </a:r>
            <a:r>
              <a:rPr lang="en-GB" dirty="0" err="1"/>
              <a:t>tasapaino</a:t>
            </a:r>
            <a:r>
              <a:rPr lang="en-GB" dirty="0"/>
              <a:t> </a:t>
            </a:r>
            <a:r>
              <a:rPr lang="en-GB" dirty="0" err="1"/>
              <a:t>muiden</a:t>
            </a:r>
            <a:r>
              <a:rPr lang="en-GB" dirty="0"/>
              <a:t> </a:t>
            </a:r>
            <a:r>
              <a:rPr lang="en-GB" dirty="0" err="1"/>
              <a:t>kanssa</a:t>
            </a:r>
            <a:r>
              <a:rPr lang="en-GB" dirty="0"/>
              <a:t> </a:t>
            </a:r>
            <a:r>
              <a:rPr lang="en-GB" dirty="0" err="1"/>
              <a:t>olemiseen</a:t>
            </a:r>
            <a:r>
              <a:rPr lang="en-GB" dirty="0"/>
              <a:t> </a:t>
            </a:r>
          </a:p>
        </p:txBody>
      </p:sp>
    </p:spTree>
    <p:extLst>
      <p:ext uri="{BB962C8B-B14F-4D97-AF65-F5344CB8AC3E}">
        <p14:creationId xmlns:p14="http://schemas.microsoft.com/office/powerpoint/2010/main" val="1478511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C570CF-0663-5133-7872-A5759C817C8C}"/>
              </a:ext>
            </a:extLst>
          </p:cNvPr>
          <p:cNvSpPr>
            <a:spLocks noGrp="1"/>
          </p:cNvSpPr>
          <p:nvPr>
            <p:ph type="body" sz="quarter" idx="22"/>
          </p:nvPr>
        </p:nvSpPr>
        <p:spPr>
          <a:xfrm>
            <a:off x="1128639" y="3003050"/>
            <a:ext cx="3380731" cy="2235523"/>
          </a:xfrm>
        </p:spPr>
        <p:txBody>
          <a:bodyPr>
            <a:normAutofit/>
          </a:bodyPr>
          <a:lstStyle/>
          <a:p>
            <a:r>
              <a:rPr lang="en-GB" dirty="0" err="1"/>
              <a:t>Joitakin</a:t>
            </a:r>
            <a:r>
              <a:rPr lang="en-GB" dirty="0"/>
              <a:t> </a:t>
            </a:r>
            <a:r>
              <a:rPr lang="en-GB" dirty="0" err="1"/>
              <a:t>työkaluja</a:t>
            </a:r>
            <a:r>
              <a:rPr lang="en-GB" dirty="0"/>
              <a:t>, </a:t>
            </a:r>
            <a:r>
              <a:rPr lang="en-GB" dirty="0" err="1"/>
              <a:t>jotka</a:t>
            </a:r>
            <a:r>
              <a:rPr lang="en-GB" dirty="0"/>
              <a:t> </a:t>
            </a:r>
            <a:r>
              <a:rPr lang="en-GB" dirty="0" err="1"/>
              <a:t>saattavat</a:t>
            </a:r>
            <a:r>
              <a:rPr lang="en-GB" dirty="0"/>
              <a:t> </a:t>
            </a:r>
            <a:r>
              <a:rPr lang="en-GB" dirty="0" err="1"/>
              <a:t>sopia</a:t>
            </a:r>
            <a:r>
              <a:rPr lang="en-GB" dirty="0"/>
              <a:t> </a:t>
            </a:r>
            <a:r>
              <a:rPr lang="en-GB" dirty="0" err="1"/>
              <a:t>sinulle</a:t>
            </a:r>
            <a:r>
              <a:rPr lang="en-GB" dirty="0"/>
              <a:t> </a:t>
            </a:r>
          </a:p>
        </p:txBody>
      </p:sp>
      <p:sp>
        <p:nvSpPr>
          <p:cNvPr id="4" name="Text Placeholder 3">
            <a:extLst>
              <a:ext uri="{FF2B5EF4-FFF2-40B4-BE49-F238E27FC236}">
                <a16:creationId xmlns:a16="http://schemas.microsoft.com/office/drawing/2014/main" id="{8B1406C1-E316-5163-F7A0-DD31CFFACC8A}"/>
              </a:ext>
            </a:extLst>
          </p:cNvPr>
          <p:cNvSpPr>
            <a:spLocks noGrp="1"/>
          </p:cNvSpPr>
          <p:nvPr>
            <p:ph type="body" sz="quarter" idx="20"/>
          </p:nvPr>
        </p:nvSpPr>
        <p:spPr>
          <a:xfrm>
            <a:off x="6096000" y="1528176"/>
            <a:ext cx="5132263" cy="4536454"/>
          </a:xfrm>
        </p:spPr>
        <p:txBody>
          <a:bodyPr/>
          <a:lstStyle/>
          <a:p>
            <a:pPr marL="342900" lvl="0" indent="-342900">
              <a:lnSpc>
                <a:spcPct val="115000"/>
              </a:lnSpc>
              <a:buClr>
                <a:srgbClr val="8A4199"/>
              </a:buClr>
              <a:buFont typeface="Arial" panose="020B0604020202020204" pitchFamily="34" charset="0"/>
              <a:buChar char="•"/>
            </a:pPr>
            <a:r>
              <a:rPr lang="en-GB" dirty="0" err="1">
                <a:latin typeface="Arial" panose="020B0604020202020204" pitchFamily="34" charset="0"/>
                <a:ea typeface="Calibri" panose="020F0502020204030204" pitchFamily="34" charset="0"/>
                <a:cs typeface="Times New Roman" panose="02020603050405020304" pitchFamily="18" charset="0"/>
              </a:rPr>
              <a:t>Ajanseurantatyökalut</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a:effectLst/>
                <a:latin typeface="Arial" panose="020B0604020202020204" pitchFamily="34" charset="0"/>
                <a:ea typeface="Calibri" panose="020F0502020204030204" pitchFamily="34" charset="0"/>
                <a:cs typeface="Times New Roman" panose="02020603050405020304" pitchFamily="18" charset="0"/>
              </a:rPr>
              <a:t>(</a:t>
            </a:r>
            <a:r>
              <a:rPr lang="en-GB" dirty="0" err="1">
                <a:effectLst/>
                <a:latin typeface="Arial" panose="020B0604020202020204" pitchFamily="34" charset="0"/>
                <a:ea typeface="Calibri" panose="020F0502020204030204" pitchFamily="34" charset="0"/>
                <a:cs typeface="Times New Roman" panose="02020603050405020304" pitchFamily="18" charset="0"/>
              </a:rPr>
              <a:t>esim</a:t>
            </a:r>
            <a:r>
              <a:rPr lang="en-GB" dirty="0">
                <a:effectLst/>
                <a:latin typeface="Arial" panose="020B0604020202020204" pitchFamily="34" charset="0"/>
                <a:ea typeface="Calibri" panose="020F0502020204030204" pitchFamily="34" charset="0"/>
                <a:cs typeface="Times New Roman" panose="02020603050405020304" pitchFamily="18" charset="0"/>
              </a:rPr>
              <a:t>. </a:t>
            </a:r>
            <a:r>
              <a:rPr lang="en-GB" dirty="0" err="1">
                <a:effectLst/>
                <a:latin typeface="Arial" panose="020B0604020202020204" pitchFamily="34" charset="0"/>
                <a:ea typeface="Calibri" panose="020F0502020204030204" pitchFamily="34" charset="0"/>
                <a:cs typeface="Times New Roman" panose="02020603050405020304" pitchFamily="18" charset="0"/>
              </a:rPr>
              <a:t>RescueTime</a:t>
            </a:r>
            <a:r>
              <a:rPr lang="en-GB" dirty="0">
                <a:effectLst/>
                <a:latin typeface="Arial" panose="020B0604020202020204" pitchFamily="34" charset="0"/>
                <a:ea typeface="Calibri" panose="020F0502020204030204" pitchFamily="34" charset="0"/>
                <a:cs typeface="Times New Roman" panose="02020603050405020304" pitchFamily="18" charset="0"/>
              </a:rPr>
              <a:t>, Pomodoro): </a:t>
            </a:r>
            <a:r>
              <a:rPr lang="fi-FI" dirty="0"/>
              <a:t>Nämä alustat auttavat sinua tunnistamaan, mihin käytät eniten aikaa ja voivat auttaa priorisoimaan työsi tehokkaammin ja pitämään myös säännöllisesti taukoja.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8A4199"/>
              </a:buClr>
              <a:buFont typeface="Arial" panose="020B0604020202020204" pitchFamily="34" charset="0"/>
              <a:buChar char="•"/>
            </a:pPr>
            <a:r>
              <a:rPr lang="en-GB" dirty="0" err="1">
                <a:latin typeface="Arial" panose="020B0604020202020204" pitchFamily="34" charset="0"/>
                <a:ea typeface="Calibri" panose="020F0502020204030204" pitchFamily="34" charset="0"/>
                <a:cs typeface="Times New Roman" panose="02020603050405020304" pitchFamily="18" charset="0"/>
              </a:rPr>
              <a:t>Ajanhallintatyökalut</a:t>
            </a:r>
            <a:r>
              <a:rPr lang="en-GB" dirty="0">
                <a:effectLst/>
                <a:latin typeface="Arial" panose="020B0604020202020204" pitchFamily="34" charset="0"/>
                <a:ea typeface="Calibri" panose="020F0502020204030204" pitchFamily="34" charset="0"/>
                <a:cs typeface="Times New Roman" panose="02020603050405020304" pitchFamily="18" charset="0"/>
              </a:rPr>
              <a:t> (</a:t>
            </a:r>
            <a:r>
              <a:rPr lang="en-GB" dirty="0" err="1">
                <a:effectLst/>
                <a:latin typeface="Arial" panose="020B0604020202020204" pitchFamily="34" charset="0"/>
                <a:ea typeface="Calibri" panose="020F0502020204030204" pitchFamily="34" charset="0"/>
                <a:cs typeface="Times New Roman" panose="02020603050405020304" pitchFamily="18" charset="0"/>
              </a:rPr>
              <a:t>e</a:t>
            </a:r>
            <a:r>
              <a:rPr lang="en-GB" dirty="0" err="1">
                <a:latin typeface="Arial" panose="020B0604020202020204" pitchFamily="34" charset="0"/>
                <a:ea typeface="Calibri" panose="020F0502020204030204" pitchFamily="34" charset="0"/>
                <a:cs typeface="Times New Roman" panose="02020603050405020304" pitchFamily="18" charset="0"/>
              </a:rPr>
              <a:t>sim</a:t>
            </a:r>
            <a:r>
              <a:rPr lang="en-GB" dirty="0">
                <a:latin typeface="Arial" panose="020B0604020202020204" pitchFamily="34" charset="0"/>
                <a:ea typeface="Calibri" panose="020F0502020204030204" pitchFamily="34" charset="0"/>
                <a:cs typeface="Times New Roman" panose="02020603050405020304" pitchFamily="18" charset="0"/>
              </a:rPr>
              <a:t>.</a:t>
            </a:r>
            <a:r>
              <a:rPr lang="en-GB" dirty="0">
                <a:effectLst/>
                <a:latin typeface="Arial" panose="020B0604020202020204" pitchFamily="34" charset="0"/>
                <a:ea typeface="Calibri" panose="020F0502020204030204" pitchFamily="34" charset="0"/>
                <a:cs typeface="Times New Roman" panose="02020603050405020304" pitchFamily="18" charset="0"/>
              </a:rPr>
              <a:t> Asana, Trello)</a:t>
            </a:r>
          </a:p>
          <a:p>
            <a:pPr lvl="0">
              <a:lnSpc>
                <a:spcPct val="115000"/>
              </a:lnSpc>
              <a:buClr>
                <a:srgbClr val="8A4199"/>
              </a:buCl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8112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822484-B3FC-51CA-DF27-7A969BFFB21E}"/>
              </a:ext>
            </a:extLst>
          </p:cNvPr>
          <p:cNvSpPr>
            <a:spLocks noGrp="1"/>
          </p:cNvSpPr>
          <p:nvPr>
            <p:ph type="body" sz="quarter" idx="18"/>
          </p:nvPr>
        </p:nvSpPr>
        <p:spPr>
          <a:xfrm>
            <a:off x="929028" y="469726"/>
            <a:ext cx="10834986" cy="3071760"/>
          </a:xfrm>
        </p:spPr>
        <p:txBody>
          <a:bodyPr>
            <a:normAutofit fontScale="92500" lnSpcReduction="20000"/>
          </a:bodyPr>
          <a:lstStyle/>
          <a:p>
            <a:pPr>
              <a:lnSpc>
                <a:spcPct val="115000"/>
              </a:lnSpc>
              <a:spcAft>
                <a:spcPts val="1000"/>
              </a:spcAft>
            </a:pPr>
            <a:r>
              <a:rPr lang="en-GB" sz="3000" b="1" dirty="0" err="1">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Keskeistä</a:t>
            </a:r>
            <a:r>
              <a:rPr lang="en-GB" sz="3000" b="1" dirty="0">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 on </a:t>
            </a:r>
            <a:r>
              <a:rPr lang="en-GB" sz="3000" b="1" dirty="0" err="1">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itse</a:t>
            </a:r>
            <a:r>
              <a:rPr lang="en-GB" sz="3000" b="1" dirty="0">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 </a:t>
            </a:r>
            <a:r>
              <a:rPr lang="en-GB" sz="3000" b="1" dirty="0" err="1">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huolehtia</a:t>
            </a:r>
            <a:r>
              <a:rPr lang="en-GB" sz="3000" b="1" dirty="0">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 </a:t>
            </a:r>
            <a:r>
              <a:rPr lang="en-GB" sz="3000" b="1" dirty="0" err="1">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omasta</a:t>
            </a:r>
            <a:r>
              <a:rPr lang="en-GB" sz="3000" b="1" dirty="0">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 </a:t>
            </a:r>
            <a:r>
              <a:rPr lang="en-GB" sz="3000" b="1" dirty="0" err="1">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digitaalisesta</a:t>
            </a:r>
            <a:r>
              <a:rPr lang="en-GB" sz="3000" b="1" dirty="0">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 </a:t>
            </a:r>
            <a:r>
              <a:rPr lang="en-GB" sz="3000" b="1" dirty="0" err="1">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hyvinvoinnistamme</a:t>
            </a:r>
            <a:r>
              <a:rPr lang="en-GB" sz="3000" b="1" dirty="0">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3000" b="1" dirty="0">
              <a:solidFill>
                <a:srgbClr val="8A4199"/>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Arial" panose="020B0604020202020204" pitchFamily="34" charset="0"/>
              <a:buChar char="•"/>
            </a:pPr>
            <a:r>
              <a:rPr lang="en-GB" sz="2400" dirty="0" err="1">
                <a:latin typeface="Calibri" panose="020F0502020204030204" pitchFamily="34" charset="0"/>
                <a:ea typeface="Times New Roman" panose="02020603050405020304" pitchFamily="18" charset="0"/>
                <a:cs typeface="Calibri" panose="020F0502020204030204" pitchFamily="34" charset="0"/>
              </a:rPr>
              <a:t>Jotta</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taataan</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kaikkien</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työntekijöiden</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digitaalinen</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hyvinvointi</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työnantajien</a:t>
            </a:r>
            <a:r>
              <a:rPr lang="en-GB" sz="2400" dirty="0">
                <a:latin typeface="Calibri" panose="020F0502020204030204" pitchFamily="34" charset="0"/>
                <a:ea typeface="Times New Roman" panose="02020603050405020304" pitchFamily="18" charset="0"/>
                <a:cs typeface="Calibri" panose="020F0502020204030204" pitchFamily="34" charset="0"/>
              </a:rPr>
              <a:t> on </a:t>
            </a:r>
            <a:r>
              <a:rPr lang="en-GB" sz="2400" dirty="0" err="1">
                <a:latin typeface="Calibri" panose="020F0502020204030204" pitchFamily="34" charset="0"/>
                <a:ea typeface="Times New Roman" panose="02020603050405020304" pitchFamily="18" charset="0"/>
                <a:cs typeface="Calibri" panose="020F0502020204030204" pitchFamily="34" charset="0"/>
              </a:rPr>
              <a:t>tarjottava</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tukea</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jolla</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varmistetaan</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työn</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ja</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yksityiselämän</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välinen</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tasapaino</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työpaikan</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positiivinen</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henki</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ja</a:t>
            </a:r>
            <a:r>
              <a:rPr lang="en-GB" sz="2400" dirty="0">
                <a:latin typeface="Calibri" panose="020F0502020204030204" pitchFamily="34" charset="0"/>
                <a:ea typeface="Times New Roman" panose="02020603050405020304" pitchFamily="18" charset="0"/>
                <a:cs typeface="Calibri" panose="020F0502020204030204" pitchFamily="34" charset="0"/>
              </a:rPr>
              <a:t> </a:t>
            </a:r>
            <a:r>
              <a:rPr lang="en-GB" sz="2400" dirty="0" err="1">
                <a:latin typeface="Calibri" panose="020F0502020204030204" pitchFamily="34" charset="0"/>
                <a:ea typeface="Times New Roman" panose="02020603050405020304" pitchFamily="18" charset="0"/>
                <a:cs typeface="Calibri" panose="020F0502020204030204" pitchFamily="34" charset="0"/>
              </a:rPr>
              <a:t>tuottavuus</a:t>
            </a:r>
            <a:r>
              <a:rPr lang="en-GB" sz="2400" dirty="0">
                <a:latin typeface="Calibri" panose="020F0502020204030204" pitchFamily="34" charset="0"/>
                <a:ea typeface="Times New Roman" panose="02020603050405020304" pitchFamily="18" charset="0"/>
                <a:cs typeface="Calibri" panose="020F0502020204030204" pitchFamily="34" charset="0"/>
              </a:rPr>
              <a:t>. </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Arial" panose="020B0604020202020204" pitchFamily="34" charset="0"/>
              <a:buChar char="•"/>
            </a:pPr>
            <a:r>
              <a:rPr lang="en-GB" sz="2400" dirty="0" err="1">
                <a:latin typeface="Calibri" panose="020F0502020204030204" pitchFamily="34" charset="0"/>
                <a:ea typeface="Calibri" panose="020F0502020204030204" pitchFamily="34" charset="0"/>
                <a:cs typeface="Calibri" panose="020F0502020204030204" pitchFamily="34" charset="0"/>
              </a:rPr>
              <a:t>Kaikkien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työntekijöiden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digitaalisen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hyvinvoinnin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edistämiseksi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työpaikalla</a:t>
            </a:r>
            <a:r>
              <a:rPr lang="en-GB" sz="2400" dirty="0">
                <a:latin typeface="Calibri" panose="020F0502020204030204" pitchFamily="34" charset="0"/>
                <a:ea typeface="Calibri" panose="020F0502020204030204" pitchFamily="34" charset="0"/>
                <a:cs typeface="Calibri" panose="020F0502020204030204" pitchFamily="34" charset="0"/>
              </a:rPr>
              <a:t> on </a:t>
            </a:r>
            <a:r>
              <a:rPr lang="en-GB" sz="2400" dirty="0" err="1">
                <a:latin typeface="Calibri" panose="020F0502020204030204" pitchFamily="34" charset="0"/>
                <a:ea typeface="Calibri" panose="020F0502020204030204" pitchFamily="34" charset="0"/>
                <a:cs typeface="Calibri" panose="020F0502020204030204" pitchFamily="34" charset="0"/>
              </a:rPr>
              <a:t>tarpeen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laatia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strategia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jossa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kiinnitetään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huomiota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rajojen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asettamiseen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ja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teknologian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käytön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hallintaan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a:effectLst/>
                <a:latin typeface="Calibri" panose="020F0502020204030204" pitchFamily="34" charset="0"/>
                <a:ea typeface="Calibri" panose="020F0502020204030204" pitchFamily="34" charset="0"/>
                <a:cs typeface="Calibri" panose="020F0502020204030204" pitchFamily="34" charset="0"/>
              </a:rPr>
              <a:t> </a:t>
            </a:r>
          </a:p>
        </p:txBody>
      </p:sp>
      <p:sp>
        <p:nvSpPr>
          <p:cNvPr id="2" name="Text Placeholder 1">
            <a:extLst>
              <a:ext uri="{FF2B5EF4-FFF2-40B4-BE49-F238E27FC236}">
                <a16:creationId xmlns:a16="http://schemas.microsoft.com/office/drawing/2014/main" id="{244B9BF8-363E-6FA5-4EDE-8EE394F46136}"/>
              </a:ext>
            </a:extLst>
          </p:cNvPr>
          <p:cNvSpPr>
            <a:spLocks noGrp="1"/>
          </p:cNvSpPr>
          <p:nvPr>
            <p:ph type="body" sz="quarter" idx="16"/>
          </p:nvPr>
        </p:nvSpPr>
        <p:spPr>
          <a:xfrm>
            <a:off x="475370" y="4002614"/>
            <a:ext cx="11013542" cy="2385660"/>
          </a:xfrm>
        </p:spPr>
        <p:txBody>
          <a:bodyPr>
            <a:normAutofit/>
          </a:bodyPr>
          <a:lstStyle/>
          <a:p>
            <a:pPr>
              <a:lnSpc>
                <a:spcPct val="115000"/>
              </a:lnSpc>
              <a:spcAft>
                <a:spcPts val="1000"/>
              </a:spcAft>
            </a:pPr>
            <a:r>
              <a:rPr lang="en-GB" sz="2000" dirty="0">
                <a:latin typeface="Arial" panose="020B0604020202020204" pitchFamily="34" charset="0"/>
                <a:ea typeface="Times New Roman" panose="02020603050405020304" pitchFamily="18" charset="0"/>
                <a:cs typeface="Times New Roman" panose="02020603050405020304" pitchFamily="18" charset="0"/>
              </a:rPr>
              <a:t>On </a:t>
            </a:r>
            <a:r>
              <a:rPr lang="en-GB" sz="2000" dirty="0" err="1">
                <a:latin typeface="Arial" panose="020B0604020202020204" pitchFamily="34" charset="0"/>
                <a:ea typeface="Times New Roman" panose="02020603050405020304" pitchFamily="18" charset="0"/>
                <a:cs typeface="Times New Roman" panose="02020603050405020304" pitchFamily="18" charset="0"/>
              </a:rPr>
              <a:t>helpompaa</a:t>
            </a:r>
            <a:r>
              <a:rPr lang="en-GB" sz="2000" dirty="0">
                <a:latin typeface="Arial" panose="020B0604020202020204" pitchFamily="34" charset="0"/>
                <a:ea typeface="Times New Roman" panose="02020603050405020304" pitchFamily="18" charset="0"/>
                <a:cs typeface="Times New Roman" panose="02020603050405020304" pitchFamily="18" charset="0"/>
              </a:rPr>
              <a:t> </a:t>
            </a:r>
            <a:r>
              <a:rPr lang="en-GB" sz="2000" dirty="0" err="1">
                <a:latin typeface="Arial" panose="020B0604020202020204" pitchFamily="34" charset="0"/>
                <a:ea typeface="Times New Roman" panose="02020603050405020304" pitchFamily="18" charset="0"/>
                <a:cs typeface="Times New Roman" panose="02020603050405020304" pitchFamily="18" charset="0"/>
              </a:rPr>
              <a:t>muuttaa</a:t>
            </a:r>
            <a:r>
              <a:rPr lang="en-GB" sz="2000" dirty="0">
                <a:latin typeface="Arial" panose="020B0604020202020204" pitchFamily="34" charset="0"/>
                <a:ea typeface="Times New Roman" panose="02020603050405020304" pitchFamily="18" charset="0"/>
                <a:cs typeface="Times New Roman" panose="02020603050405020304" pitchFamily="18" charset="0"/>
              </a:rPr>
              <a:t> </a:t>
            </a:r>
            <a:r>
              <a:rPr lang="en-GB" sz="2000" dirty="0" err="1">
                <a:latin typeface="Arial" panose="020B0604020202020204" pitchFamily="34" charset="0"/>
                <a:ea typeface="Times New Roman" panose="02020603050405020304" pitchFamily="18" charset="0"/>
                <a:cs typeface="Times New Roman" panose="02020603050405020304" pitchFamily="18" charset="0"/>
              </a:rPr>
              <a:t>tapojaan</a:t>
            </a:r>
            <a:r>
              <a:rPr lang="en-GB" sz="2000" dirty="0">
                <a:latin typeface="Arial" panose="020B0604020202020204" pitchFamily="34" charset="0"/>
                <a:ea typeface="Times New Roman" panose="02020603050405020304" pitchFamily="18" charset="0"/>
                <a:cs typeface="Times New Roman" panose="02020603050405020304" pitchFamily="18" charset="0"/>
              </a:rPr>
              <a:t>, </a:t>
            </a:r>
            <a:r>
              <a:rPr lang="en-GB" sz="2000" dirty="0" err="1">
                <a:latin typeface="Arial" panose="020B0604020202020204" pitchFamily="34" charset="0"/>
                <a:ea typeface="Times New Roman" panose="02020603050405020304" pitchFamily="18" charset="0"/>
                <a:cs typeface="Times New Roman" panose="02020603050405020304" pitchFamily="18" charset="0"/>
              </a:rPr>
              <a:t>kun</a:t>
            </a:r>
            <a:r>
              <a:rPr lang="en-GB" sz="2000" dirty="0">
                <a:latin typeface="Arial" panose="020B0604020202020204" pitchFamily="34" charset="0"/>
                <a:ea typeface="Times New Roman" panose="02020603050405020304" pitchFamily="18" charset="0"/>
                <a:cs typeface="Times New Roman" panose="02020603050405020304" pitchFamily="18" charset="0"/>
              </a:rPr>
              <a:t> </a:t>
            </a:r>
            <a:r>
              <a:rPr lang="en-GB" sz="2000" dirty="0" err="1">
                <a:latin typeface="Arial" panose="020B0604020202020204" pitchFamily="34" charset="0"/>
                <a:ea typeface="Times New Roman" panose="02020603050405020304" pitchFamily="18" charset="0"/>
                <a:cs typeface="Times New Roman" panose="02020603050405020304" pitchFamily="18" charset="0"/>
              </a:rPr>
              <a:t>kaikki</a:t>
            </a:r>
            <a:r>
              <a:rPr lang="en-GB" sz="2000" dirty="0">
                <a:latin typeface="Arial" panose="020B0604020202020204" pitchFamily="34" charset="0"/>
                <a:ea typeface="Times New Roman" panose="02020603050405020304" pitchFamily="18" charset="0"/>
                <a:cs typeface="Times New Roman" panose="02020603050405020304" pitchFamily="18" charset="0"/>
              </a:rPr>
              <a:t> </a:t>
            </a:r>
            <a:r>
              <a:rPr lang="en-GB" sz="2000" dirty="0" err="1">
                <a:latin typeface="Arial" panose="020B0604020202020204" pitchFamily="34" charset="0"/>
                <a:ea typeface="Times New Roman" panose="02020603050405020304" pitchFamily="18" charset="0"/>
                <a:cs typeface="Times New Roman" panose="02020603050405020304" pitchFamily="18" charset="0"/>
              </a:rPr>
              <a:t>muutkin</a:t>
            </a:r>
            <a:r>
              <a:rPr lang="en-GB" sz="2000" dirty="0">
                <a:latin typeface="Arial" panose="020B0604020202020204" pitchFamily="34" charset="0"/>
                <a:ea typeface="Times New Roman" panose="02020603050405020304" pitchFamily="18" charset="0"/>
                <a:cs typeface="Times New Roman" panose="02020603050405020304" pitchFamily="18" charset="0"/>
              </a:rPr>
              <a:t> </a:t>
            </a:r>
            <a:r>
              <a:rPr lang="en-GB" sz="2000" dirty="0" err="1">
                <a:latin typeface="Arial" panose="020B0604020202020204" pitchFamily="34" charset="0"/>
                <a:ea typeface="Times New Roman" panose="02020603050405020304" pitchFamily="18" charset="0"/>
                <a:cs typeface="Times New Roman" panose="02020603050405020304" pitchFamily="18" charset="0"/>
              </a:rPr>
              <a:t>toimivat</a:t>
            </a:r>
            <a:r>
              <a:rPr lang="en-GB" sz="2000" dirty="0">
                <a:latin typeface="Arial" panose="020B0604020202020204" pitchFamily="34" charset="0"/>
                <a:ea typeface="Times New Roman" panose="02020603050405020304" pitchFamily="18" charset="0"/>
                <a:cs typeface="Times New Roman" panose="02020603050405020304" pitchFamily="18" charset="0"/>
              </a:rPr>
              <a:t> </a:t>
            </a:r>
            <a:r>
              <a:rPr lang="en-GB" sz="2000" dirty="0" err="1">
                <a:latin typeface="Arial" panose="020B0604020202020204" pitchFamily="34" charset="0"/>
                <a:ea typeface="Times New Roman" panose="02020603050405020304" pitchFamily="18" charset="0"/>
                <a:cs typeface="Times New Roman" panose="02020603050405020304" pitchFamily="18" charset="0"/>
              </a:rPr>
              <a:t>samalla</a:t>
            </a:r>
            <a:r>
              <a:rPr lang="en-GB" sz="2000" dirty="0">
                <a:latin typeface="Arial" panose="020B0604020202020204" pitchFamily="34" charset="0"/>
                <a:ea typeface="Times New Roman" panose="02020603050405020304" pitchFamily="18" charset="0"/>
                <a:cs typeface="Times New Roman" panose="02020603050405020304" pitchFamily="18" charset="0"/>
              </a:rPr>
              <a:t> </a:t>
            </a:r>
            <a:r>
              <a:rPr lang="en-GB" sz="2000" dirty="0" err="1">
                <a:latin typeface="Arial" panose="020B0604020202020204" pitchFamily="34" charset="0"/>
                <a:ea typeface="Times New Roman" panose="02020603050405020304" pitchFamily="18" charset="0"/>
                <a:cs typeface="Times New Roman" panose="02020603050405020304" pitchFamily="18" charset="0"/>
              </a:rPr>
              <a:t>tavalla</a:t>
            </a:r>
            <a:r>
              <a:rPr lang="en-GB" sz="2000" dirty="0">
                <a:latin typeface="Arial" panose="020B0604020202020204" pitchFamily="34" charset="0"/>
                <a:ea typeface="Times New Roman" panose="02020603050405020304" pitchFamily="18" charset="0"/>
                <a:cs typeface="Times New Roman" panose="02020603050405020304" pitchFamily="18" charset="0"/>
              </a:rPr>
              <a:t>. </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2000" dirty="0" err="1">
                <a:effectLst/>
                <a:latin typeface="Arial" panose="020B0604020202020204" pitchFamily="34" charset="0"/>
                <a:ea typeface="Times New Roman" panose="02020603050405020304" pitchFamily="18" charset="0"/>
                <a:cs typeface="Times New Roman" panose="02020603050405020304" pitchFamily="18" charset="0"/>
              </a:rPr>
              <a:t>Luodaan</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2000" dirty="0" err="1">
                <a:effectLst/>
                <a:latin typeface="Arial" panose="020B0604020202020204" pitchFamily="34" charset="0"/>
                <a:ea typeface="Times New Roman" panose="02020603050405020304" pitchFamily="18" charset="0"/>
                <a:cs typeface="Times New Roman" panose="02020603050405020304" pitchFamily="18" charset="0"/>
              </a:rPr>
              <a:t>normeja</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2000" dirty="0" err="1">
                <a:effectLst/>
                <a:latin typeface="Arial" panose="020B0604020202020204" pitchFamily="34" charset="0"/>
                <a:ea typeface="Times New Roman" panose="02020603050405020304" pitchFamily="18" charset="0"/>
                <a:cs typeface="Times New Roman" panose="02020603050405020304" pitchFamily="18" charset="0"/>
              </a:rPr>
              <a:t>ja</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2000" dirty="0" err="1">
                <a:effectLst/>
                <a:latin typeface="Arial" panose="020B0604020202020204" pitchFamily="34" charset="0"/>
                <a:ea typeface="Times New Roman" panose="02020603050405020304" pitchFamily="18" charset="0"/>
                <a:cs typeface="Times New Roman" panose="02020603050405020304" pitchFamily="18" charset="0"/>
              </a:rPr>
              <a:t>käytäntöjä</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2000" dirty="0" err="1">
                <a:effectLst/>
                <a:latin typeface="Arial" panose="020B0604020202020204" pitchFamily="34" charset="0"/>
                <a:ea typeface="Times New Roman" panose="02020603050405020304" pitchFamily="18" charset="0"/>
                <a:cs typeface="Times New Roman" panose="02020603050405020304" pitchFamily="18" charset="0"/>
              </a:rPr>
              <a:t>yhdessä</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rrow: Down 6">
            <a:extLst>
              <a:ext uri="{FF2B5EF4-FFF2-40B4-BE49-F238E27FC236}">
                <a16:creationId xmlns:a16="http://schemas.microsoft.com/office/drawing/2014/main" id="{96D8FC47-E25E-9D43-E5B0-F5A2505AA3A8}"/>
              </a:ext>
            </a:extLst>
          </p:cNvPr>
          <p:cNvSpPr/>
          <p:nvPr/>
        </p:nvSpPr>
        <p:spPr>
          <a:xfrm>
            <a:off x="5845479" y="4972833"/>
            <a:ext cx="501042" cy="551145"/>
          </a:xfrm>
          <a:prstGeom prst="downArrow">
            <a:avLst/>
          </a:prstGeom>
          <a:solidFill>
            <a:srgbClr val="14B4CB"/>
          </a:solidFill>
          <a:ln>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39471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92D3F50-407F-687F-DF0F-5F50AC2B9D70}"/>
              </a:ext>
            </a:extLst>
          </p:cNvPr>
          <p:cNvSpPr>
            <a:spLocks noGrp="1"/>
          </p:cNvSpPr>
          <p:nvPr>
            <p:ph type="body" sz="quarter" idx="18"/>
          </p:nvPr>
        </p:nvSpPr>
        <p:spPr/>
        <p:txBody>
          <a:bodyPr>
            <a:normAutofit/>
          </a:bodyPr>
          <a:lstStyle/>
          <a:p>
            <a:r>
              <a:rPr lang="en-GB" sz="2800" dirty="0" err="1"/>
              <a:t>Organisaation</a:t>
            </a:r>
            <a:r>
              <a:rPr lang="en-GB" sz="2800" dirty="0"/>
              <a:t> </a:t>
            </a:r>
            <a:r>
              <a:rPr lang="en-GB" sz="2800" dirty="0" err="1"/>
              <a:t>tukea</a:t>
            </a:r>
            <a:r>
              <a:rPr lang="en-GB" sz="2800" dirty="0"/>
              <a:t> </a:t>
            </a:r>
            <a:r>
              <a:rPr lang="en-GB" sz="2800" dirty="0" err="1"/>
              <a:t>tarvitaan</a:t>
            </a:r>
            <a:r>
              <a:rPr lang="en-GB" sz="2800" dirty="0"/>
              <a:t>:</a:t>
            </a:r>
          </a:p>
        </p:txBody>
      </p:sp>
      <p:sp>
        <p:nvSpPr>
          <p:cNvPr id="16" name="Text Placeholder 15">
            <a:extLst>
              <a:ext uri="{FF2B5EF4-FFF2-40B4-BE49-F238E27FC236}">
                <a16:creationId xmlns:a16="http://schemas.microsoft.com/office/drawing/2014/main" id="{11432318-A6F7-5A2B-8659-5ADC7D68524C}"/>
              </a:ext>
            </a:extLst>
          </p:cNvPr>
          <p:cNvSpPr>
            <a:spLocks noGrp="1"/>
          </p:cNvSpPr>
          <p:nvPr>
            <p:ph type="body" sz="quarter" idx="16"/>
          </p:nvPr>
        </p:nvSpPr>
        <p:spPr/>
        <p:txBody>
          <a:bodyPr>
            <a:normAutofit lnSpcReduction="10000"/>
          </a:bodyPr>
          <a:lstStyle/>
          <a:p>
            <a:r>
              <a:rPr lang="en-US" dirty="0" err="1"/>
              <a:t>Suunnitelman</a:t>
            </a:r>
            <a:r>
              <a:rPr lang="en-US" dirty="0"/>
              <a:t> </a:t>
            </a:r>
            <a:r>
              <a:rPr lang="en-US" dirty="0" err="1"/>
              <a:t>tarve</a:t>
            </a:r>
            <a:r>
              <a:rPr lang="en-US" dirty="0"/>
              <a:t>!</a:t>
            </a:r>
          </a:p>
        </p:txBody>
      </p:sp>
      <p:grpSp>
        <p:nvGrpSpPr>
          <p:cNvPr id="4" name="Group 3">
            <a:extLst>
              <a:ext uri="{FF2B5EF4-FFF2-40B4-BE49-F238E27FC236}">
                <a16:creationId xmlns:a16="http://schemas.microsoft.com/office/drawing/2014/main" id="{57940204-1982-442C-88CB-0065FB570984}"/>
              </a:ext>
            </a:extLst>
          </p:cNvPr>
          <p:cNvGrpSpPr/>
          <p:nvPr/>
        </p:nvGrpSpPr>
        <p:grpSpPr>
          <a:xfrm>
            <a:off x="5132736" y="3015601"/>
            <a:ext cx="1926528" cy="1832526"/>
            <a:chOff x="859827" y="237682"/>
            <a:chExt cx="1187580" cy="1185794"/>
          </a:xfrm>
        </p:grpSpPr>
        <p:sp>
          <p:nvSpPr>
            <p:cNvPr id="5" name="Rectangle: Rounded Corners 4">
              <a:extLst>
                <a:ext uri="{FF2B5EF4-FFF2-40B4-BE49-F238E27FC236}">
                  <a16:creationId xmlns:a16="http://schemas.microsoft.com/office/drawing/2014/main" id="{268FAA2B-D687-48BE-9CED-9F4C30CD7362}"/>
                </a:ext>
              </a:extLst>
            </p:cNvPr>
            <p:cNvSpPr/>
            <p:nvPr/>
          </p:nvSpPr>
          <p:spPr>
            <a:xfrm>
              <a:off x="859827" y="237682"/>
              <a:ext cx="1187580" cy="1185794"/>
            </a:xfrm>
            <a:prstGeom prst="roundRect">
              <a:avLst>
                <a:gd name="adj" fmla="val 10000"/>
              </a:avLst>
            </a:prstGeom>
            <a:solidFill>
              <a:srgbClr val="14B4C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ectangle: Rounded Corners 4">
              <a:extLst>
                <a:ext uri="{FF2B5EF4-FFF2-40B4-BE49-F238E27FC236}">
                  <a16:creationId xmlns:a16="http://schemas.microsoft.com/office/drawing/2014/main" id="{50FFBA4C-C1F8-407F-A5F6-2DEF909C1880}"/>
                </a:ext>
              </a:extLst>
            </p:cNvPr>
            <p:cNvSpPr txBox="1"/>
            <p:nvPr/>
          </p:nvSpPr>
          <p:spPr>
            <a:xfrm>
              <a:off x="882317" y="237682"/>
              <a:ext cx="1118118" cy="11163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2400" kern="1200" dirty="0" err="1"/>
                <a:t>Digitaalisen</a:t>
              </a:r>
              <a:r>
                <a:rPr lang="en-GB" sz="2400" kern="1200" dirty="0"/>
                <a:t> </a:t>
              </a:r>
              <a:r>
                <a:rPr lang="en-GB" sz="2400" kern="1200" dirty="0" err="1"/>
                <a:t>yli-kuormituksen</a:t>
              </a:r>
              <a:r>
                <a:rPr lang="en-GB" sz="2400" kern="1200" dirty="0"/>
                <a:t> </a:t>
              </a:r>
              <a:r>
                <a:rPr lang="en-GB" sz="2400" kern="1200" dirty="0" err="1"/>
                <a:t>vaara</a:t>
              </a:r>
              <a:endParaRPr lang="en-GB" sz="2400" kern="1200" dirty="0"/>
            </a:p>
          </p:txBody>
        </p:sp>
      </p:grpSp>
      <p:grpSp>
        <p:nvGrpSpPr>
          <p:cNvPr id="7" name="Group 6">
            <a:extLst>
              <a:ext uri="{FF2B5EF4-FFF2-40B4-BE49-F238E27FC236}">
                <a16:creationId xmlns:a16="http://schemas.microsoft.com/office/drawing/2014/main" id="{2B7B48CF-B678-4891-B208-04F4813DF391}"/>
              </a:ext>
            </a:extLst>
          </p:cNvPr>
          <p:cNvGrpSpPr/>
          <p:nvPr/>
        </p:nvGrpSpPr>
        <p:grpSpPr>
          <a:xfrm>
            <a:off x="8969615" y="3016524"/>
            <a:ext cx="2146565" cy="1832526"/>
            <a:chOff x="3814638" y="118664"/>
            <a:chExt cx="1668958" cy="1423830"/>
          </a:xfrm>
          <a:solidFill>
            <a:srgbClr val="14B4CB"/>
          </a:solidFill>
        </p:grpSpPr>
        <p:sp>
          <p:nvSpPr>
            <p:cNvPr id="8" name="Rectangle: Rounded Corners 7">
              <a:extLst>
                <a:ext uri="{FF2B5EF4-FFF2-40B4-BE49-F238E27FC236}">
                  <a16:creationId xmlns:a16="http://schemas.microsoft.com/office/drawing/2014/main" id="{3F4A9EA7-8C71-49CC-8870-6E8EC82E5DA5}"/>
                </a:ext>
              </a:extLst>
            </p:cNvPr>
            <p:cNvSpPr/>
            <p:nvPr/>
          </p:nvSpPr>
          <p:spPr>
            <a:xfrm>
              <a:off x="3814638" y="118664"/>
              <a:ext cx="1668958" cy="1423830"/>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B28E064-642B-4788-8580-8D0384B02C73}"/>
                </a:ext>
              </a:extLst>
            </p:cNvPr>
            <p:cNvSpPr txBox="1"/>
            <p:nvPr/>
          </p:nvSpPr>
          <p:spPr>
            <a:xfrm>
              <a:off x="3856341" y="160367"/>
              <a:ext cx="1585552" cy="134042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2400" dirty="0" err="1"/>
                <a:t>Tarvitaan</a:t>
              </a:r>
              <a:r>
                <a:rPr lang="en-GB" sz="2400" dirty="0"/>
                <a:t> </a:t>
              </a:r>
              <a:r>
                <a:rPr lang="en-GB" sz="2400" kern="1200" dirty="0"/>
                <a:t> </a:t>
              </a:r>
              <a:r>
                <a:rPr lang="en-GB" sz="2400" kern="1200" dirty="0" err="1"/>
                <a:t>digitaalisen</a:t>
              </a:r>
              <a:r>
                <a:rPr lang="en-GB" sz="2400" kern="1200" dirty="0"/>
                <a:t> </a:t>
              </a:r>
              <a:r>
                <a:rPr lang="en-GB" sz="2400" kern="1200" dirty="0" err="1"/>
                <a:t>hyvinvoinnin</a:t>
              </a:r>
              <a:r>
                <a:rPr lang="en-GB" sz="2400" kern="1200" dirty="0"/>
                <a:t> </a:t>
              </a:r>
              <a:r>
                <a:rPr lang="en-GB" sz="2400" kern="1200" dirty="0" err="1"/>
                <a:t>suunnitelma</a:t>
              </a:r>
              <a:r>
                <a:rPr lang="en-GB" sz="2400" kern="1200" dirty="0"/>
                <a:t> </a:t>
              </a:r>
            </a:p>
          </p:txBody>
        </p:sp>
      </p:grpSp>
      <p:grpSp>
        <p:nvGrpSpPr>
          <p:cNvPr id="11" name="Group 10">
            <a:extLst>
              <a:ext uri="{FF2B5EF4-FFF2-40B4-BE49-F238E27FC236}">
                <a16:creationId xmlns:a16="http://schemas.microsoft.com/office/drawing/2014/main" id="{9FFC5C5A-0B8C-4246-878C-C331E80CE114}"/>
              </a:ext>
            </a:extLst>
          </p:cNvPr>
          <p:cNvGrpSpPr/>
          <p:nvPr/>
        </p:nvGrpSpPr>
        <p:grpSpPr>
          <a:xfrm>
            <a:off x="1075820" y="2937797"/>
            <a:ext cx="2352132" cy="1857579"/>
            <a:chOff x="-878764" y="211086"/>
            <a:chExt cx="1289086" cy="1175784"/>
          </a:xfrm>
          <a:solidFill>
            <a:srgbClr val="14B4CB"/>
          </a:solidFill>
        </p:grpSpPr>
        <p:sp>
          <p:nvSpPr>
            <p:cNvPr id="12" name="Rectangle: Rounded Corners 11">
              <a:extLst>
                <a:ext uri="{FF2B5EF4-FFF2-40B4-BE49-F238E27FC236}">
                  <a16:creationId xmlns:a16="http://schemas.microsoft.com/office/drawing/2014/main" id="{4BA8CCB5-E40E-482F-A74F-CFB00989CCE5}"/>
                </a:ext>
              </a:extLst>
            </p:cNvPr>
            <p:cNvSpPr/>
            <p:nvPr/>
          </p:nvSpPr>
          <p:spPr>
            <a:xfrm>
              <a:off x="-878764" y="211086"/>
              <a:ext cx="1289086" cy="1175784"/>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58444973-7785-4EE6-B2AA-0C08F1E41851}"/>
                </a:ext>
              </a:extLst>
            </p:cNvPr>
            <p:cNvSpPr txBox="1"/>
            <p:nvPr/>
          </p:nvSpPr>
          <p:spPr>
            <a:xfrm>
              <a:off x="-844326" y="260333"/>
              <a:ext cx="1220210" cy="110690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2400" dirty="0" err="1"/>
                <a:t>Maailma</a:t>
              </a:r>
              <a:r>
                <a:rPr lang="en-GB" sz="2400" dirty="0"/>
                <a:t> </a:t>
              </a:r>
              <a:r>
                <a:rPr lang="en-GB" sz="2400" dirty="0" err="1"/>
                <a:t>muuttuu</a:t>
              </a:r>
              <a:r>
                <a:rPr lang="en-GB" sz="2400" dirty="0"/>
                <a:t> </a:t>
              </a:r>
              <a:r>
                <a:rPr lang="en-GB" sz="2400" dirty="0" err="1"/>
                <a:t>yhä</a:t>
              </a:r>
              <a:r>
                <a:rPr lang="en-GB" sz="2400" dirty="0"/>
                <a:t> </a:t>
              </a:r>
              <a:r>
                <a:rPr lang="en-GB" sz="2400" dirty="0" err="1"/>
                <a:t>digitaali-semmaksi</a:t>
              </a:r>
              <a:endParaRPr lang="en-GB" sz="2400" kern="1200" dirty="0"/>
            </a:p>
          </p:txBody>
        </p:sp>
      </p:grpSp>
      <p:grpSp>
        <p:nvGrpSpPr>
          <p:cNvPr id="14" name="Group 13">
            <a:extLst>
              <a:ext uri="{FF2B5EF4-FFF2-40B4-BE49-F238E27FC236}">
                <a16:creationId xmlns:a16="http://schemas.microsoft.com/office/drawing/2014/main" id="{DF09005C-D72D-4E94-B5AB-2DAF9804A502}"/>
              </a:ext>
            </a:extLst>
          </p:cNvPr>
          <p:cNvGrpSpPr/>
          <p:nvPr/>
        </p:nvGrpSpPr>
        <p:grpSpPr>
          <a:xfrm>
            <a:off x="3930275" y="3643026"/>
            <a:ext cx="698111" cy="413901"/>
            <a:chOff x="1458786" y="623629"/>
            <a:chExt cx="353819" cy="413901"/>
          </a:xfrm>
          <a:solidFill>
            <a:srgbClr val="14B4CB"/>
          </a:solidFill>
        </p:grpSpPr>
        <p:sp>
          <p:nvSpPr>
            <p:cNvPr id="15" name="Arrow: Right 14">
              <a:extLst>
                <a:ext uri="{FF2B5EF4-FFF2-40B4-BE49-F238E27FC236}">
                  <a16:creationId xmlns:a16="http://schemas.microsoft.com/office/drawing/2014/main" id="{F906D679-E615-4533-AE6C-D3151CCA832A}"/>
                </a:ext>
              </a:extLst>
            </p:cNvPr>
            <p:cNvSpPr/>
            <p:nvPr/>
          </p:nvSpPr>
          <p:spPr>
            <a:xfrm>
              <a:off x="1458786" y="623629"/>
              <a:ext cx="353819" cy="413901"/>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7" name="Arrow: Right 4">
              <a:extLst>
                <a:ext uri="{FF2B5EF4-FFF2-40B4-BE49-F238E27FC236}">
                  <a16:creationId xmlns:a16="http://schemas.microsoft.com/office/drawing/2014/main" id="{D20E003C-91A8-4B78-93EC-0210C8833F05}"/>
                </a:ext>
              </a:extLst>
            </p:cNvPr>
            <p:cNvSpPr txBox="1"/>
            <p:nvPr/>
          </p:nvSpPr>
          <p:spPr>
            <a:xfrm>
              <a:off x="1458786" y="706409"/>
              <a:ext cx="247673" cy="24834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i-FI" sz="1100" kern="1200" dirty="0"/>
            </a:p>
          </p:txBody>
        </p:sp>
      </p:grpSp>
      <p:grpSp>
        <p:nvGrpSpPr>
          <p:cNvPr id="2" name="Group 1">
            <a:extLst>
              <a:ext uri="{FF2B5EF4-FFF2-40B4-BE49-F238E27FC236}">
                <a16:creationId xmlns:a16="http://schemas.microsoft.com/office/drawing/2014/main" id="{3A635D79-1487-E181-A0BA-6CED78805F57}"/>
              </a:ext>
            </a:extLst>
          </p:cNvPr>
          <p:cNvGrpSpPr/>
          <p:nvPr/>
        </p:nvGrpSpPr>
        <p:grpSpPr>
          <a:xfrm>
            <a:off x="7665384" y="3659635"/>
            <a:ext cx="698111" cy="413901"/>
            <a:chOff x="1458786" y="623629"/>
            <a:chExt cx="353819" cy="413901"/>
          </a:xfrm>
          <a:solidFill>
            <a:srgbClr val="14B4CB"/>
          </a:solidFill>
        </p:grpSpPr>
        <p:sp>
          <p:nvSpPr>
            <p:cNvPr id="3" name="Arrow: Right 2">
              <a:extLst>
                <a:ext uri="{FF2B5EF4-FFF2-40B4-BE49-F238E27FC236}">
                  <a16:creationId xmlns:a16="http://schemas.microsoft.com/office/drawing/2014/main" id="{1FC56D19-6646-EA97-75E5-ED1DBEA721BB}"/>
                </a:ext>
              </a:extLst>
            </p:cNvPr>
            <p:cNvSpPr/>
            <p:nvPr/>
          </p:nvSpPr>
          <p:spPr>
            <a:xfrm>
              <a:off x="1458786" y="623629"/>
              <a:ext cx="353819" cy="413901"/>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1" name="Arrow: Right 4">
              <a:extLst>
                <a:ext uri="{FF2B5EF4-FFF2-40B4-BE49-F238E27FC236}">
                  <a16:creationId xmlns:a16="http://schemas.microsoft.com/office/drawing/2014/main" id="{F5ADA790-E2E4-6732-FA54-D3CB1CF8899C}"/>
                </a:ext>
              </a:extLst>
            </p:cNvPr>
            <p:cNvSpPr txBox="1"/>
            <p:nvPr/>
          </p:nvSpPr>
          <p:spPr>
            <a:xfrm>
              <a:off x="1458786" y="706409"/>
              <a:ext cx="247673" cy="24834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i-FI" sz="1100" kern="1200" dirty="0"/>
            </a:p>
          </p:txBody>
        </p:sp>
      </p:grpSp>
    </p:spTree>
    <p:extLst>
      <p:ext uri="{BB962C8B-B14F-4D97-AF65-F5344CB8AC3E}">
        <p14:creationId xmlns:p14="http://schemas.microsoft.com/office/powerpoint/2010/main" val="179013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working on a calendar&#10;&#10;Description automatically generated">
            <a:extLst>
              <a:ext uri="{FF2B5EF4-FFF2-40B4-BE49-F238E27FC236}">
                <a16:creationId xmlns:a16="http://schemas.microsoft.com/office/drawing/2014/main" id="{9C2A8342-9642-35C7-B687-A0ABA3C148B8}"/>
              </a:ext>
            </a:extLst>
          </p:cNvPr>
          <p:cNvPicPr>
            <a:picLocks noGrp="1" noChangeAspect="1"/>
          </p:cNvPicPr>
          <p:nvPr>
            <p:ph type="pic" sz="quarter" idx="21"/>
          </p:nvPr>
        </p:nvPicPr>
        <p:blipFill>
          <a:blip r:embed="rId2"/>
          <a:srcRect t="6797" b="6797"/>
          <a:stretch>
            <a:fillRect/>
          </a:stretch>
        </p:blipFill>
        <p:spPr/>
      </p:pic>
      <p:sp>
        <p:nvSpPr>
          <p:cNvPr id="3" name="Text Placeholder 2">
            <a:extLst>
              <a:ext uri="{FF2B5EF4-FFF2-40B4-BE49-F238E27FC236}">
                <a16:creationId xmlns:a16="http://schemas.microsoft.com/office/drawing/2014/main" id="{EC38223D-A340-4A6A-A1DD-816903BFE2DF}"/>
              </a:ext>
            </a:extLst>
          </p:cNvPr>
          <p:cNvSpPr>
            <a:spLocks noGrp="1"/>
          </p:cNvSpPr>
          <p:nvPr>
            <p:ph type="body" sz="quarter" idx="19"/>
          </p:nvPr>
        </p:nvSpPr>
        <p:spPr>
          <a:xfrm>
            <a:off x="503238" y="421023"/>
            <a:ext cx="4695063" cy="1031996"/>
          </a:xfrm>
        </p:spPr>
        <p:txBody>
          <a:bodyPr>
            <a:noAutofit/>
          </a:bodyPr>
          <a:lstStyle/>
          <a:p>
            <a:r>
              <a:rPr lang="fi-FI" sz="3200" b="1" dirty="0">
                <a:solidFill>
                  <a:srgbClr val="ECECEC"/>
                </a:solidFill>
              </a:rPr>
              <a:t>Digitaalisen </a:t>
            </a:r>
            <a:r>
              <a:rPr lang="fi-FI" sz="3200" b="1" dirty="0" err="1">
                <a:solidFill>
                  <a:srgbClr val="ECECEC"/>
                </a:solidFill>
              </a:rPr>
              <a:t>hyvinvointisuunnitelman</a:t>
            </a:r>
            <a:r>
              <a:rPr lang="fi-FI" sz="3200" b="1" dirty="0">
                <a:solidFill>
                  <a:srgbClr val="ECECEC"/>
                </a:solidFill>
              </a:rPr>
              <a:t> tarve </a:t>
            </a:r>
          </a:p>
        </p:txBody>
      </p:sp>
      <p:sp>
        <p:nvSpPr>
          <p:cNvPr id="4" name="Text Placeholder 3">
            <a:extLst>
              <a:ext uri="{FF2B5EF4-FFF2-40B4-BE49-F238E27FC236}">
                <a16:creationId xmlns:a16="http://schemas.microsoft.com/office/drawing/2014/main" id="{C3780C2B-B0F4-4552-8029-F6A7BCF42E9E}"/>
              </a:ext>
            </a:extLst>
          </p:cNvPr>
          <p:cNvSpPr>
            <a:spLocks noGrp="1"/>
          </p:cNvSpPr>
          <p:nvPr>
            <p:ph type="body" sz="quarter" idx="20"/>
          </p:nvPr>
        </p:nvSpPr>
        <p:spPr>
          <a:xfrm>
            <a:off x="503238" y="1766170"/>
            <a:ext cx="4332233" cy="2614632"/>
          </a:xfrm>
        </p:spPr>
        <p:txBody>
          <a:bodyPr>
            <a:normAutofit/>
          </a:bodyPr>
          <a:lstStyle/>
          <a:p>
            <a:r>
              <a:rPr lang="en-GB" dirty="0"/>
              <a:t>	</a:t>
            </a:r>
            <a:r>
              <a:rPr lang="en-GB" dirty="0" err="1"/>
              <a:t>D</a:t>
            </a:r>
            <a:r>
              <a:rPr lang="en-GB" sz="2400" dirty="0" err="1"/>
              <a:t>igitaalinen</a:t>
            </a:r>
            <a:r>
              <a:rPr lang="en-GB" sz="2400" dirty="0"/>
              <a:t> </a:t>
            </a:r>
            <a:r>
              <a:rPr lang="en-GB" sz="2400" dirty="0" err="1"/>
              <a:t>hyvinvointisuunnitelma</a:t>
            </a:r>
            <a:r>
              <a:rPr lang="en-GB" sz="2400" dirty="0"/>
              <a:t> </a:t>
            </a:r>
            <a:r>
              <a:rPr lang="en-GB" sz="2400" dirty="0" err="1"/>
              <a:t>räätälöidään</a:t>
            </a:r>
            <a:r>
              <a:rPr lang="en-GB" sz="2400" dirty="0"/>
              <a:t> </a:t>
            </a:r>
            <a:r>
              <a:rPr lang="en-GB" sz="2400" dirty="0" err="1"/>
              <a:t>työpaikan</a:t>
            </a:r>
            <a:r>
              <a:rPr lang="en-GB" sz="2400" dirty="0"/>
              <a:t> </a:t>
            </a:r>
            <a:r>
              <a:rPr lang="en-GB" sz="2400" dirty="0" err="1"/>
              <a:t>tarpeiden</a:t>
            </a:r>
            <a:r>
              <a:rPr lang="en-GB" sz="2400" dirty="0"/>
              <a:t> </a:t>
            </a:r>
            <a:r>
              <a:rPr lang="en-GB" sz="2400" dirty="0" err="1"/>
              <a:t>ja</a:t>
            </a:r>
            <a:r>
              <a:rPr lang="en-GB" sz="2400" dirty="0"/>
              <a:t> </a:t>
            </a:r>
            <a:r>
              <a:rPr lang="en-GB" sz="2400" dirty="0" err="1"/>
              <a:t>tavoitteiden</a:t>
            </a:r>
            <a:r>
              <a:rPr lang="en-GB" sz="2400" dirty="0"/>
              <a:t> </a:t>
            </a:r>
            <a:r>
              <a:rPr lang="en-GB" sz="2400" dirty="0" err="1"/>
              <a:t>mukaiseksi</a:t>
            </a:r>
            <a:r>
              <a:rPr lang="en-GB" sz="2400" dirty="0"/>
              <a:t> </a:t>
            </a:r>
            <a:r>
              <a:rPr lang="en-GB" sz="2400" dirty="0" err="1"/>
              <a:t>ottaen</a:t>
            </a:r>
            <a:r>
              <a:rPr lang="en-GB" sz="2400" dirty="0"/>
              <a:t> </a:t>
            </a:r>
            <a:r>
              <a:rPr lang="en-GB" sz="2400" dirty="0" err="1"/>
              <a:t>huomioon</a:t>
            </a:r>
            <a:r>
              <a:rPr lang="en-GB" sz="2400" dirty="0"/>
              <a:t> </a:t>
            </a:r>
            <a:r>
              <a:rPr lang="en-GB" sz="2400" dirty="0" err="1"/>
              <a:t>työpaikan</a:t>
            </a:r>
            <a:r>
              <a:rPr lang="en-GB" sz="2400" dirty="0"/>
              <a:t> </a:t>
            </a:r>
            <a:r>
              <a:rPr lang="en-GB" sz="2400" dirty="0" err="1"/>
              <a:t>erityiset</a:t>
            </a:r>
            <a:r>
              <a:rPr lang="en-GB" sz="2400" dirty="0"/>
              <a:t> </a:t>
            </a:r>
            <a:r>
              <a:rPr lang="en-GB" sz="2400" dirty="0" err="1"/>
              <a:t>haasteet</a:t>
            </a:r>
            <a:r>
              <a:rPr lang="en-GB" sz="2400" dirty="0"/>
              <a:t> </a:t>
            </a:r>
            <a:r>
              <a:rPr lang="en-GB" sz="2400" dirty="0" err="1"/>
              <a:t>ja</a:t>
            </a:r>
            <a:r>
              <a:rPr lang="en-GB" sz="2400" dirty="0"/>
              <a:t> </a:t>
            </a:r>
            <a:r>
              <a:rPr lang="en-GB" sz="2400" dirty="0" err="1"/>
              <a:t>mahdollisuudet</a:t>
            </a:r>
            <a:r>
              <a:rPr lang="en-GB" sz="2400" dirty="0"/>
              <a:t>. </a:t>
            </a:r>
          </a:p>
        </p:txBody>
      </p:sp>
    </p:spTree>
    <p:extLst>
      <p:ext uri="{BB962C8B-B14F-4D97-AF65-F5344CB8AC3E}">
        <p14:creationId xmlns:p14="http://schemas.microsoft.com/office/powerpoint/2010/main" val="3569635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5" name="Text Placeholder 4">
            <a:extLst>
              <a:ext uri="{FF2B5EF4-FFF2-40B4-BE49-F238E27FC236}">
                <a16:creationId xmlns:a16="http://schemas.microsoft.com/office/drawing/2014/main" id="{9C1405FD-CA3F-3997-6E58-3607D4D1FE61}"/>
              </a:ext>
            </a:extLst>
          </p:cNvPr>
          <p:cNvSpPr>
            <a:spLocks noGrp="1"/>
          </p:cNvSpPr>
          <p:nvPr>
            <p:ph type="body" sz="quarter" idx="34"/>
          </p:nvPr>
        </p:nvSpPr>
        <p:spPr>
          <a:xfrm>
            <a:off x="3985257" y="3778686"/>
            <a:ext cx="2507741" cy="1589528"/>
          </a:xfrm>
        </p:spPr>
        <p:txBody>
          <a:bodyPr/>
          <a:lstStyle/>
          <a:p>
            <a:r>
              <a:rPr lang="en-GB" sz="1800" dirty="0">
                <a:latin typeface="Arial" panose="020B0604020202020204" pitchFamily="34" charset="0"/>
                <a:ea typeface="Calibri" panose="020F0502020204030204" pitchFamily="34" charset="0"/>
              </a:rPr>
              <a:t>“</a:t>
            </a:r>
            <a:r>
              <a:rPr lang="en-GB" sz="1800" dirty="0" err="1">
                <a:latin typeface="Arial" panose="020B0604020202020204" pitchFamily="34" charset="0"/>
                <a:ea typeface="Calibri" panose="020F0502020204030204" pitchFamily="34" charset="0"/>
              </a:rPr>
              <a:t>Digitaalinen</a:t>
            </a:r>
            <a:r>
              <a:rPr lang="en-GB" sz="1800" dirty="0">
                <a:latin typeface="Arial" panose="020B0604020202020204" pitchFamily="34" charset="0"/>
                <a:ea typeface="Calibri" panose="020F0502020204030204" pitchFamily="34" charset="0"/>
              </a:rPr>
              <a:t> </a:t>
            </a:r>
            <a:r>
              <a:rPr lang="en-GB" sz="1800" dirty="0" err="1">
                <a:latin typeface="Arial" panose="020B0604020202020204" pitchFamily="34" charset="0"/>
                <a:ea typeface="Calibri" panose="020F0502020204030204" pitchFamily="34" charset="0"/>
              </a:rPr>
              <a:t>hyvinvointi-suunnitelma</a:t>
            </a:r>
            <a:r>
              <a:rPr lang="en-GB" sz="1800" dirty="0">
                <a:latin typeface="Arial" panose="020B0604020202020204" pitchFamily="34" charset="0"/>
                <a:ea typeface="Calibri" panose="020F0502020204030204" pitchFamily="34" charset="0"/>
              </a:rPr>
              <a:t>” on </a:t>
            </a:r>
            <a:r>
              <a:rPr lang="en-GB" sz="1800" dirty="0" err="1">
                <a:latin typeface="Arial" panose="020B0604020202020204" pitchFamily="34" charset="0"/>
                <a:ea typeface="Calibri" panose="020F0502020204030204" pitchFamily="34" charset="0"/>
              </a:rPr>
              <a:t>tärkeä</a:t>
            </a:r>
            <a:r>
              <a:rPr lang="en-GB" sz="1800" dirty="0">
                <a:latin typeface="Arial" panose="020B0604020202020204" pitchFamily="34" charset="0"/>
                <a:ea typeface="Calibri" panose="020F0502020204030204" pitchFamily="34" charset="0"/>
              </a:rPr>
              <a:t> </a:t>
            </a:r>
            <a:r>
              <a:rPr lang="en-GB" sz="1800" dirty="0" err="1">
                <a:latin typeface="Arial" panose="020B0604020202020204" pitchFamily="34" charset="0"/>
                <a:ea typeface="Calibri" panose="020F0502020204030204" pitchFamily="34" charset="0"/>
              </a:rPr>
              <a:t>keino</a:t>
            </a:r>
            <a:r>
              <a:rPr lang="en-GB" sz="1800" dirty="0">
                <a:latin typeface="Arial" panose="020B0604020202020204" pitchFamily="34" charset="0"/>
                <a:ea typeface="Calibri" panose="020F0502020204030204" pitchFamily="34" charset="0"/>
              </a:rPr>
              <a:t> </a:t>
            </a:r>
            <a:r>
              <a:rPr lang="en-GB" sz="1800" dirty="0" err="1">
                <a:latin typeface="Arial" panose="020B0604020202020204" pitchFamily="34" charset="0"/>
                <a:ea typeface="Calibri" panose="020F0502020204030204" pitchFamily="34" charset="0"/>
              </a:rPr>
              <a:t>ehkäistäessä</a:t>
            </a:r>
            <a:r>
              <a:rPr lang="en-GB" sz="1800" dirty="0">
                <a:latin typeface="Arial" panose="020B0604020202020204" pitchFamily="34" charset="0"/>
                <a:ea typeface="Calibri" panose="020F0502020204030204" pitchFamily="34" charset="0"/>
              </a:rPr>
              <a:t> </a:t>
            </a:r>
            <a:r>
              <a:rPr lang="en-GB" sz="1800" dirty="0" err="1">
                <a:latin typeface="Arial" panose="020B0604020202020204" pitchFamily="34" charset="0"/>
                <a:ea typeface="Calibri" panose="020F0502020204030204" pitchFamily="34" charset="0"/>
              </a:rPr>
              <a:t>digitaalista</a:t>
            </a:r>
            <a:r>
              <a:rPr lang="en-GB" sz="1800" dirty="0">
                <a:latin typeface="Arial" panose="020B0604020202020204" pitchFamily="34" charset="0"/>
                <a:ea typeface="Calibri" panose="020F0502020204030204" pitchFamily="34" charset="0"/>
              </a:rPr>
              <a:t> </a:t>
            </a:r>
            <a:r>
              <a:rPr lang="en-GB" sz="1800" dirty="0" err="1">
                <a:latin typeface="Arial" panose="020B0604020202020204" pitchFamily="34" charset="0"/>
                <a:ea typeface="Calibri" panose="020F0502020204030204" pitchFamily="34" charset="0"/>
              </a:rPr>
              <a:t>ylikuormitusta</a:t>
            </a:r>
            <a:r>
              <a:rPr lang="en-GB" sz="1800" dirty="0">
                <a:latin typeface="Arial" panose="020B0604020202020204" pitchFamily="34" charset="0"/>
                <a:ea typeface="Calibri" panose="020F0502020204030204" pitchFamily="34" charset="0"/>
              </a:rPr>
              <a:t>. </a:t>
            </a:r>
            <a:endParaRPr lang="en-GB" dirty="0"/>
          </a:p>
        </p:txBody>
      </p:sp>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p:txBody>
          <a:bodyPr>
            <a:normAutofit/>
          </a:bodyPr>
          <a:lstStyle/>
          <a:p>
            <a:pPr marL="457200" indent="-457200">
              <a:buAutoNum type="arabicPeriod"/>
            </a:pPr>
            <a:r>
              <a:rPr lang="fi-FI" sz="2400" b="1" dirty="0"/>
              <a:t>Tavoitteiden tunnistaminen </a:t>
            </a:r>
          </a:p>
          <a:p>
            <a:pPr marL="457200" indent="-457200">
              <a:buAutoNum type="arabicPeriod"/>
            </a:pPr>
            <a:endParaRPr lang="fi-FI" sz="2400" b="1" dirty="0"/>
          </a:p>
          <a:p>
            <a:pPr marL="457200" indent="-457200">
              <a:buAutoNum type="arabicPeriod"/>
            </a:pPr>
            <a:r>
              <a:rPr lang="fi-FI" sz="2400" b="1" dirty="0"/>
              <a:t>Nykyisen teknologiakäytön arviointi </a:t>
            </a:r>
          </a:p>
          <a:p>
            <a:pPr marL="457200" indent="-457200">
              <a:buAutoNum type="arabicPeriod"/>
            </a:pPr>
            <a:endParaRPr lang="fi-FI" sz="2400" b="1" dirty="0"/>
          </a:p>
          <a:p>
            <a:pPr marL="457200" indent="-457200">
              <a:buAutoNum type="arabicPeriod"/>
            </a:pPr>
            <a:r>
              <a:rPr lang="fi-FI" sz="2400" b="1" dirty="0"/>
              <a:t>Toimivien parannusaskeleiden laatiminen</a:t>
            </a:r>
          </a:p>
          <a:p>
            <a:pPr marL="457200" indent="-457200">
              <a:buAutoNum type="arabicPeriod"/>
            </a:pPr>
            <a:endParaRPr lang="fi-FI" sz="2400" b="1" dirty="0"/>
          </a:p>
          <a:p>
            <a:pPr marL="457200" indent="-457200">
              <a:buAutoNum type="arabicPeriod"/>
            </a:pPr>
            <a:r>
              <a:rPr lang="fi-FI" sz="2400" b="1" dirty="0"/>
              <a:t>Seuranta ja jatkuva kehittäminen  </a:t>
            </a:r>
          </a:p>
          <a:p>
            <a:endParaRPr lang="en-GB" dirty="0"/>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629890" y="731710"/>
            <a:ext cx="4918863" cy="838471"/>
          </a:xfrm>
        </p:spPr>
        <p:txBody>
          <a:bodyPr>
            <a:normAutofit fontScale="77500" lnSpcReduction="20000"/>
          </a:bodyPr>
          <a:lstStyle/>
          <a:p>
            <a:r>
              <a:rPr lang="en-GB" dirty="0" err="1"/>
              <a:t>Digitaalisen</a:t>
            </a:r>
            <a:r>
              <a:rPr lang="en-GB" dirty="0"/>
              <a:t> </a:t>
            </a:r>
            <a:r>
              <a:rPr lang="en-GB" dirty="0" err="1"/>
              <a:t>hyvinvointisuunnitelman</a:t>
            </a:r>
            <a:r>
              <a:rPr lang="en-GB" dirty="0"/>
              <a:t> </a:t>
            </a:r>
            <a:r>
              <a:rPr lang="en-GB" dirty="0" err="1"/>
              <a:t>osat</a:t>
            </a:r>
            <a:r>
              <a:rPr lang="en-GB" dirty="0"/>
              <a:t> </a:t>
            </a:r>
          </a:p>
          <a:p>
            <a:endParaRPr lang="en-GB" dirty="0"/>
          </a:p>
        </p:txBody>
      </p:sp>
    </p:spTree>
    <p:extLst>
      <p:ext uri="{BB962C8B-B14F-4D97-AF65-F5344CB8AC3E}">
        <p14:creationId xmlns:p14="http://schemas.microsoft.com/office/powerpoint/2010/main" val="934416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hand placing a block on top of a stair&#10;&#10;Description automatically generated">
            <a:extLst>
              <a:ext uri="{FF2B5EF4-FFF2-40B4-BE49-F238E27FC236}">
                <a16:creationId xmlns:a16="http://schemas.microsoft.com/office/drawing/2014/main" id="{177A62DD-E506-CB93-A873-2F51B282542C}"/>
              </a:ext>
            </a:extLst>
          </p:cNvPr>
          <p:cNvPicPr>
            <a:picLocks noGrp="1" noChangeAspect="1"/>
          </p:cNvPicPr>
          <p:nvPr>
            <p:ph type="pic" sz="quarter" idx="33"/>
          </p:nvPr>
        </p:nvPicPr>
        <p:blipFill>
          <a:blip r:embed="rId2"/>
          <a:srcRect l="20814" r="20814"/>
          <a:stretch>
            <a:fillRect/>
          </a:stretch>
        </p:blipFill>
        <p:spPr/>
      </p:pic>
      <p:sp>
        <p:nvSpPr>
          <p:cNvPr id="3" name="Text Placeholder 2">
            <a:extLst>
              <a:ext uri="{FF2B5EF4-FFF2-40B4-BE49-F238E27FC236}">
                <a16:creationId xmlns:a16="http://schemas.microsoft.com/office/drawing/2014/main" id="{1A684ED0-4758-C1A3-841E-DA73852E4607}"/>
              </a:ext>
            </a:extLst>
          </p:cNvPr>
          <p:cNvSpPr>
            <a:spLocks noGrp="1"/>
          </p:cNvSpPr>
          <p:nvPr>
            <p:ph type="body" sz="quarter" idx="34"/>
          </p:nvPr>
        </p:nvSpPr>
        <p:spPr>
          <a:xfrm>
            <a:off x="3985257" y="4897276"/>
            <a:ext cx="2507741" cy="1026368"/>
          </a:xfrm>
        </p:spPr>
        <p:txBody>
          <a:bodyPr/>
          <a:lstStyle/>
          <a:p>
            <a:r>
              <a:rPr lang="es-ES" sz="4000" dirty="0"/>
              <a:t>1. </a:t>
            </a:r>
            <a:endParaRPr lang="en-GB" sz="4000" dirty="0"/>
          </a:p>
        </p:txBody>
      </p:sp>
      <p:sp>
        <p:nvSpPr>
          <p:cNvPr id="4" name="Text Placeholder 3">
            <a:extLst>
              <a:ext uri="{FF2B5EF4-FFF2-40B4-BE49-F238E27FC236}">
                <a16:creationId xmlns:a16="http://schemas.microsoft.com/office/drawing/2014/main" id="{00BB81B1-0382-560A-B2E0-DB05AB888010}"/>
              </a:ext>
            </a:extLst>
          </p:cNvPr>
          <p:cNvSpPr>
            <a:spLocks noGrp="1"/>
          </p:cNvSpPr>
          <p:nvPr>
            <p:ph type="body" sz="quarter" idx="18"/>
          </p:nvPr>
        </p:nvSpPr>
        <p:spPr/>
        <p:txBody>
          <a:bodyPr>
            <a:normAutofit/>
          </a:bodyPr>
          <a:lstStyle/>
          <a:p>
            <a:r>
              <a:rPr lang="en-GB" sz="24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2400" dirty="0">
                <a:latin typeface="Arial" panose="020B0604020202020204" pitchFamily="34" charset="0"/>
                <a:ea typeface="Times New Roman" panose="02020603050405020304" pitchFamily="18" charset="0"/>
                <a:cs typeface="Times New Roman" panose="02020603050405020304" pitchFamily="18" charset="0"/>
              </a:rPr>
              <a:t>On </a:t>
            </a:r>
            <a:r>
              <a:rPr lang="en-GB" sz="2400" dirty="0" err="1">
                <a:latin typeface="Arial" panose="020B0604020202020204" pitchFamily="34" charset="0"/>
                <a:ea typeface="Times New Roman" panose="02020603050405020304" pitchFamily="18" charset="0"/>
                <a:cs typeface="Times New Roman" panose="02020603050405020304" pitchFamily="18" charset="0"/>
              </a:rPr>
              <a:t>tärkeää</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err="1">
                <a:latin typeface="Arial" panose="020B0604020202020204" pitchFamily="34" charset="0"/>
                <a:ea typeface="Times New Roman" panose="02020603050405020304" pitchFamily="18" charset="0"/>
                <a:cs typeface="Times New Roman" panose="02020603050405020304" pitchFamily="18" charset="0"/>
              </a:rPr>
              <a:t>käynnistää</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err="1">
                <a:latin typeface="Arial" panose="020B0604020202020204" pitchFamily="34" charset="0"/>
                <a:ea typeface="Times New Roman" panose="02020603050405020304" pitchFamily="18" charset="0"/>
                <a:cs typeface="Times New Roman" panose="02020603050405020304" pitchFamily="18" charset="0"/>
              </a:rPr>
              <a:t>avoin</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err="1">
                <a:latin typeface="Arial" panose="020B0604020202020204" pitchFamily="34" charset="0"/>
                <a:ea typeface="Times New Roman" panose="02020603050405020304" pitchFamily="18" charset="0"/>
                <a:cs typeface="Times New Roman" panose="02020603050405020304" pitchFamily="18" charset="0"/>
              </a:rPr>
              <a:t>keskustelu</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err="1">
                <a:latin typeface="Arial" panose="020B0604020202020204" pitchFamily="34" charset="0"/>
                <a:ea typeface="Times New Roman" panose="02020603050405020304" pitchFamily="18" charset="0"/>
                <a:cs typeface="Times New Roman" panose="02020603050405020304" pitchFamily="18" charset="0"/>
              </a:rPr>
              <a:t>digitaalisesta</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err="1">
                <a:latin typeface="Arial" panose="020B0604020202020204" pitchFamily="34" charset="0"/>
                <a:ea typeface="Times New Roman" panose="02020603050405020304" pitchFamily="18" charset="0"/>
                <a:cs typeface="Times New Roman" panose="02020603050405020304" pitchFamily="18" charset="0"/>
              </a:rPr>
              <a:t>hyvinvoinnista</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err="1">
                <a:latin typeface="Arial" panose="020B0604020202020204" pitchFamily="34" charset="0"/>
                <a:ea typeface="Times New Roman" panose="02020603050405020304" pitchFamily="18" charset="0"/>
                <a:cs typeface="Times New Roman" panose="02020603050405020304" pitchFamily="18" charset="0"/>
              </a:rPr>
              <a:t>työpaikallasi</a:t>
            </a:r>
            <a:r>
              <a:rPr lang="en-GB" sz="2400" dirty="0">
                <a:latin typeface="Arial" panose="020B0604020202020204" pitchFamily="34" charset="0"/>
                <a:ea typeface="Times New Roman" panose="02020603050405020304" pitchFamily="18" charset="0"/>
                <a:cs typeface="Times New Roman" panose="02020603050405020304" pitchFamily="18" charset="0"/>
              </a:rPr>
              <a:t>: </a:t>
            </a:r>
            <a:endParaRPr lang="en-GB" sz="24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400" dirty="0">
                <a:latin typeface="Arial" panose="020B0604020202020204" pitchFamily="34" charset="0"/>
                <a:ea typeface="Times New Roman" panose="02020603050405020304" pitchFamily="18" charset="0"/>
                <a:cs typeface="Times New Roman" panose="02020603050405020304" pitchFamily="18" charset="0"/>
              </a:rPr>
              <a:t>	</a:t>
            </a:r>
            <a:endParaRPr lang="en-GB" sz="2400" i="1" dirty="0">
              <a:latin typeface="Arial" panose="020B0604020202020204" pitchFamily="34" charset="0"/>
              <a:ea typeface="Times New Roman" panose="02020603050405020304" pitchFamily="18" charset="0"/>
              <a:cs typeface="Times New Roman" panose="02020603050405020304" pitchFamily="18" charset="0"/>
            </a:endParaRPr>
          </a:p>
          <a:p>
            <a:r>
              <a:rPr lang="en-GB" sz="2400" i="1" dirty="0">
                <a:effectLst/>
                <a:latin typeface="Arial" panose="020B0604020202020204" pitchFamily="34" charset="0"/>
                <a:ea typeface="Times New Roman" panose="02020603050405020304" pitchFamily="18" charset="0"/>
                <a:cs typeface="Times New Roman" panose="02020603050405020304" pitchFamily="18" charset="0"/>
              </a:rPr>
              <a:t>	</a:t>
            </a:r>
            <a:r>
              <a:rPr lang="en-GB" sz="2400" i="1" dirty="0" err="1">
                <a:latin typeface="Arial" panose="020B0604020202020204" pitchFamily="34" charset="0"/>
                <a:ea typeface="Times New Roman" panose="02020603050405020304" pitchFamily="18" charset="0"/>
                <a:cs typeface="Times New Roman" panose="02020603050405020304" pitchFamily="18" charset="0"/>
              </a:rPr>
              <a:t>Miten</a:t>
            </a:r>
            <a:r>
              <a:rPr lang="en-GB" sz="2400" i="1" dirty="0">
                <a:latin typeface="Arial" panose="020B0604020202020204" pitchFamily="34" charset="0"/>
                <a:ea typeface="Times New Roman" panose="02020603050405020304" pitchFamily="18" charset="0"/>
                <a:cs typeface="Times New Roman" panose="02020603050405020304" pitchFamily="18" charset="0"/>
              </a:rPr>
              <a:t> </a:t>
            </a:r>
            <a:r>
              <a:rPr lang="en-GB" sz="2400" i="1" dirty="0" err="1">
                <a:latin typeface="Arial" panose="020B0604020202020204" pitchFamily="34" charset="0"/>
                <a:ea typeface="Times New Roman" panose="02020603050405020304" pitchFamily="18" charset="0"/>
                <a:cs typeface="Times New Roman" panose="02020603050405020304" pitchFamily="18" charset="0"/>
              </a:rPr>
              <a:t>työpaikalla</a:t>
            </a:r>
            <a:r>
              <a:rPr lang="en-GB" sz="2400" i="1" dirty="0">
                <a:latin typeface="Arial" panose="020B0604020202020204" pitchFamily="34" charset="0"/>
                <a:ea typeface="Times New Roman" panose="02020603050405020304" pitchFamily="18" charset="0"/>
                <a:cs typeface="Times New Roman" panose="02020603050405020304" pitchFamily="18" charset="0"/>
              </a:rPr>
              <a:t> </a:t>
            </a:r>
            <a:r>
              <a:rPr lang="en-GB" sz="2400" i="1" dirty="0" err="1">
                <a:latin typeface="Arial" panose="020B0604020202020204" pitchFamily="34" charset="0"/>
                <a:ea typeface="Times New Roman" panose="02020603050405020304" pitchFamily="18" charset="0"/>
                <a:cs typeface="Times New Roman" panose="02020603050405020304" pitchFamily="18" charset="0"/>
              </a:rPr>
              <a:t>toimitaan</a:t>
            </a:r>
            <a:r>
              <a:rPr lang="en-GB" sz="2400" i="1" dirty="0">
                <a:latin typeface="Arial" panose="020B0604020202020204" pitchFamily="34" charset="0"/>
                <a:ea typeface="Times New Roman" panose="02020603050405020304" pitchFamily="18" charset="0"/>
                <a:cs typeface="Times New Roman" panose="02020603050405020304" pitchFamily="18" charset="0"/>
              </a:rPr>
              <a:t> </a:t>
            </a:r>
            <a:r>
              <a:rPr lang="en-GB" sz="2400" i="1" dirty="0" err="1">
                <a:latin typeface="Arial" panose="020B0604020202020204" pitchFamily="34" charset="0"/>
                <a:ea typeface="Times New Roman" panose="02020603050405020304" pitchFamily="18" charset="0"/>
                <a:cs typeface="Times New Roman" panose="02020603050405020304" pitchFamily="18" charset="0"/>
              </a:rPr>
              <a:t>ja</a:t>
            </a:r>
            <a:r>
              <a:rPr lang="en-GB" sz="2400" i="1" dirty="0">
                <a:latin typeface="Arial" panose="020B0604020202020204" pitchFamily="34" charset="0"/>
                <a:ea typeface="Times New Roman" panose="02020603050405020304" pitchFamily="18" charset="0"/>
                <a:cs typeface="Times New Roman" panose="02020603050405020304" pitchFamily="18" charset="0"/>
              </a:rPr>
              <a:t> </a:t>
            </a:r>
            <a:r>
              <a:rPr lang="en-GB" sz="2400" i="1" dirty="0" err="1">
                <a:latin typeface="Arial" panose="020B0604020202020204" pitchFamily="34" charset="0"/>
                <a:ea typeface="Times New Roman" panose="02020603050405020304" pitchFamily="18" charset="0"/>
                <a:cs typeface="Times New Roman" panose="02020603050405020304" pitchFamily="18" charset="0"/>
              </a:rPr>
              <a:t>miten</a:t>
            </a:r>
            <a:r>
              <a:rPr lang="en-GB" sz="2400" i="1" dirty="0">
                <a:latin typeface="Arial" panose="020B0604020202020204" pitchFamily="34" charset="0"/>
                <a:ea typeface="Times New Roman" panose="02020603050405020304" pitchFamily="18" charset="0"/>
                <a:cs typeface="Times New Roman" panose="02020603050405020304" pitchFamily="18" charset="0"/>
              </a:rPr>
              <a:t> </a:t>
            </a:r>
            <a:r>
              <a:rPr lang="en-GB" sz="2400" i="1" dirty="0" err="1">
                <a:latin typeface="Arial" panose="020B0604020202020204" pitchFamily="34" charset="0"/>
                <a:ea typeface="Times New Roman" panose="02020603050405020304" pitchFamily="18" charset="0"/>
                <a:cs typeface="Times New Roman" panose="02020603050405020304" pitchFamily="18" charset="0"/>
              </a:rPr>
              <a:t>haluttaisiin</a:t>
            </a:r>
            <a:r>
              <a:rPr lang="en-GB" sz="2400" i="1" dirty="0">
                <a:latin typeface="Arial" panose="020B0604020202020204" pitchFamily="34" charset="0"/>
                <a:ea typeface="Times New Roman" panose="02020603050405020304" pitchFamily="18" charset="0"/>
                <a:cs typeface="Times New Roman" panose="02020603050405020304" pitchFamily="18" charset="0"/>
              </a:rPr>
              <a:t> </a:t>
            </a:r>
            <a:r>
              <a:rPr lang="en-GB" sz="2400" i="1" dirty="0" err="1">
                <a:latin typeface="Arial" panose="020B0604020202020204" pitchFamily="34" charset="0"/>
                <a:ea typeface="Times New Roman" panose="02020603050405020304" pitchFamily="18" charset="0"/>
                <a:cs typeface="Times New Roman" panose="02020603050405020304" pitchFamily="18" charset="0"/>
              </a:rPr>
              <a:t>toimia</a:t>
            </a:r>
            <a:r>
              <a:rPr lang="en-GB" sz="2400" i="1" dirty="0">
                <a:latin typeface="Arial" panose="020B0604020202020204" pitchFamily="34" charset="0"/>
                <a:ea typeface="Times New Roman" panose="02020603050405020304" pitchFamily="18" charset="0"/>
                <a:cs typeface="Times New Roman" panose="02020603050405020304" pitchFamily="18" charset="0"/>
              </a:rPr>
              <a:t>? </a:t>
            </a:r>
            <a:r>
              <a:rPr lang="en-GB" sz="2400" i="1"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E6C8541B-2107-468A-A3A8-2DBA06DF95E1}"/>
              </a:ext>
            </a:extLst>
          </p:cNvPr>
          <p:cNvSpPr>
            <a:spLocks noGrp="1"/>
          </p:cNvSpPr>
          <p:nvPr>
            <p:ph type="body" sz="quarter" idx="16"/>
          </p:nvPr>
        </p:nvSpPr>
        <p:spPr/>
        <p:txBody>
          <a:bodyPr>
            <a:normAutofit fontScale="85000" lnSpcReduction="10000"/>
          </a:bodyPr>
          <a:lstStyle/>
          <a:p>
            <a:r>
              <a:rPr lang="en-GB" dirty="0" err="1"/>
              <a:t>Tavoitteiden</a:t>
            </a:r>
            <a:r>
              <a:rPr lang="en-GB" dirty="0"/>
              <a:t> </a:t>
            </a:r>
            <a:r>
              <a:rPr lang="en-GB" dirty="0" err="1"/>
              <a:t>tunnistaminen</a:t>
            </a:r>
            <a:endParaRPr lang="en-GB" dirty="0"/>
          </a:p>
        </p:txBody>
      </p:sp>
    </p:spTree>
    <p:extLst>
      <p:ext uri="{BB962C8B-B14F-4D97-AF65-F5344CB8AC3E}">
        <p14:creationId xmlns:p14="http://schemas.microsoft.com/office/powerpoint/2010/main" val="2861773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mputer on a wooden surface&#10;&#10;Description automatically generated">
            <a:extLst>
              <a:ext uri="{FF2B5EF4-FFF2-40B4-BE49-F238E27FC236}">
                <a16:creationId xmlns:a16="http://schemas.microsoft.com/office/drawing/2014/main" id="{5871A74E-BDD6-4CDE-4A4D-D1D476AB3CA8}"/>
              </a:ext>
            </a:extLst>
          </p:cNvPr>
          <p:cNvPicPr>
            <a:picLocks noGrp="1" noChangeAspect="1"/>
          </p:cNvPicPr>
          <p:nvPr>
            <p:ph type="pic" sz="quarter" idx="33"/>
          </p:nvPr>
        </p:nvPicPr>
        <p:blipFill>
          <a:blip r:embed="rId2"/>
          <a:srcRect t="12006" b="12006"/>
          <a:stretch>
            <a:fillRect/>
          </a:stretch>
        </p:blipFill>
        <p:spPr/>
      </p:pic>
      <p:sp>
        <p:nvSpPr>
          <p:cNvPr id="3" name="Text Placeholder 2">
            <a:extLst>
              <a:ext uri="{FF2B5EF4-FFF2-40B4-BE49-F238E27FC236}">
                <a16:creationId xmlns:a16="http://schemas.microsoft.com/office/drawing/2014/main" id="{01981E44-AB12-758D-25F0-76EAEF4C9E96}"/>
              </a:ext>
            </a:extLst>
          </p:cNvPr>
          <p:cNvSpPr>
            <a:spLocks noGrp="1"/>
          </p:cNvSpPr>
          <p:nvPr>
            <p:ph type="body" sz="quarter" idx="34"/>
          </p:nvPr>
        </p:nvSpPr>
        <p:spPr>
          <a:xfrm>
            <a:off x="3985257" y="4897276"/>
            <a:ext cx="2507741" cy="1026368"/>
          </a:xfrm>
        </p:spPr>
        <p:txBody>
          <a:bodyPr/>
          <a:lstStyle/>
          <a:p>
            <a:r>
              <a:rPr lang="es-ES" sz="4000" dirty="0"/>
              <a:t>2.</a:t>
            </a:r>
            <a:endParaRPr lang="en-GB" sz="4000" dirty="0"/>
          </a:p>
        </p:txBody>
      </p:sp>
      <p:sp>
        <p:nvSpPr>
          <p:cNvPr id="4" name="Text Placeholder 3">
            <a:extLst>
              <a:ext uri="{FF2B5EF4-FFF2-40B4-BE49-F238E27FC236}">
                <a16:creationId xmlns:a16="http://schemas.microsoft.com/office/drawing/2014/main" id="{C827ED1E-D8FE-DC4B-E4BF-54EC37D8306A}"/>
              </a:ext>
            </a:extLst>
          </p:cNvPr>
          <p:cNvSpPr>
            <a:spLocks noGrp="1"/>
          </p:cNvSpPr>
          <p:nvPr>
            <p:ph type="body" sz="quarter" idx="18"/>
          </p:nvPr>
        </p:nvSpPr>
        <p:spPr>
          <a:xfrm>
            <a:off x="6650836" y="2016690"/>
            <a:ext cx="4918863" cy="3906954"/>
          </a:xfrm>
        </p:spPr>
        <p:txBody>
          <a:bodyPr>
            <a:normAutofit/>
          </a:bodyPr>
          <a:lstStyle/>
          <a:p>
            <a:pPr marL="342900" indent="-342900">
              <a:buFont typeface="Arial" panose="020B0604020202020204" pitchFamily="34" charset="0"/>
              <a:buChar char="•"/>
            </a:pPr>
            <a:r>
              <a:rPr lang="en-GB" dirty="0" err="1"/>
              <a:t>Hyödynnä</a:t>
            </a:r>
            <a:r>
              <a:rPr lang="en-GB" dirty="0"/>
              <a:t> </a:t>
            </a:r>
            <a:r>
              <a:rPr lang="en-GB" dirty="0" err="1"/>
              <a:t>olemassa</a:t>
            </a:r>
            <a:r>
              <a:rPr lang="en-GB" dirty="0"/>
              <a:t> </a:t>
            </a:r>
            <a:r>
              <a:rPr lang="en-GB" dirty="0" err="1"/>
              <a:t>olevaa</a:t>
            </a:r>
            <a:r>
              <a:rPr lang="en-GB" dirty="0"/>
              <a:t> </a:t>
            </a:r>
            <a:r>
              <a:rPr lang="en-GB" dirty="0" err="1"/>
              <a:t>tietoa</a:t>
            </a:r>
            <a:r>
              <a:rPr lang="en-GB" dirty="0"/>
              <a:t>, </a:t>
            </a:r>
            <a:r>
              <a:rPr lang="en-GB" dirty="0" err="1"/>
              <a:t>kuten</a:t>
            </a:r>
            <a:r>
              <a:rPr lang="en-GB" dirty="0"/>
              <a:t> </a:t>
            </a:r>
            <a:r>
              <a:rPr lang="en-GB" dirty="0" err="1"/>
              <a:t>henkilöstökyselyt,kuten</a:t>
            </a:r>
            <a:r>
              <a:rPr lang="en-GB" dirty="0"/>
              <a:t> </a:t>
            </a:r>
            <a:r>
              <a:rPr lang="en-GB" dirty="0" err="1"/>
              <a:t>kehityskeskusteluista</a:t>
            </a:r>
            <a:r>
              <a:rPr lang="en-GB" dirty="0"/>
              <a:t> </a:t>
            </a:r>
            <a:r>
              <a:rPr lang="en-GB" dirty="0" err="1"/>
              <a:t>kertynyt</a:t>
            </a:r>
            <a:r>
              <a:rPr lang="en-GB" dirty="0"/>
              <a:t> </a:t>
            </a:r>
            <a:r>
              <a:rPr lang="en-GB" dirty="0" err="1"/>
              <a:t>tieto</a:t>
            </a:r>
            <a:r>
              <a:rPr lang="en-GB" dirty="0"/>
              <a:t>, </a:t>
            </a:r>
            <a:r>
              <a:rPr lang="en-GB" dirty="0" err="1"/>
              <a:t>työterveyshuollon</a:t>
            </a:r>
            <a:r>
              <a:rPr lang="en-GB" dirty="0"/>
              <a:t> </a:t>
            </a:r>
            <a:r>
              <a:rPr lang="en-GB" dirty="0" err="1"/>
              <a:t>tuottama</a:t>
            </a:r>
            <a:r>
              <a:rPr lang="en-GB" dirty="0"/>
              <a:t> </a:t>
            </a:r>
            <a:r>
              <a:rPr lang="en-GB" dirty="0" err="1"/>
              <a:t>tieto</a:t>
            </a:r>
            <a:r>
              <a:rPr lang="en-GB" dirty="0"/>
              <a:t> </a:t>
            </a:r>
            <a:r>
              <a:rPr lang="en-GB" dirty="0" err="1"/>
              <a:t>ja</a:t>
            </a:r>
            <a:r>
              <a:rPr lang="en-GB" dirty="0"/>
              <a:t> </a:t>
            </a:r>
            <a:r>
              <a:rPr lang="en-GB" dirty="0" err="1"/>
              <a:t>riskianalyysit</a:t>
            </a:r>
            <a:r>
              <a:rPr lang="en-GB" dirty="0"/>
              <a: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err="1"/>
              <a:t>Arvioi</a:t>
            </a:r>
            <a:r>
              <a:rPr lang="en-GB" dirty="0"/>
              <a:t>, </a:t>
            </a:r>
            <a:r>
              <a:rPr lang="en-GB" dirty="0" err="1"/>
              <a:t>onko</a:t>
            </a:r>
            <a:r>
              <a:rPr lang="en-GB" dirty="0"/>
              <a:t> </a:t>
            </a:r>
            <a:r>
              <a:rPr lang="en-GB" dirty="0" err="1"/>
              <a:t>tietoa</a:t>
            </a:r>
            <a:r>
              <a:rPr lang="en-GB" dirty="0"/>
              <a:t> </a:t>
            </a:r>
            <a:r>
              <a:rPr lang="en-GB" dirty="0" err="1"/>
              <a:t>riittävästi</a:t>
            </a:r>
            <a:r>
              <a:rPr lang="en-GB" dirty="0"/>
              <a:t> </a:t>
            </a:r>
            <a:r>
              <a:rPr lang="en-GB" dirty="0" err="1"/>
              <a:t>ja</a:t>
            </a:r>
            <a:r>
              <a:rPr lang="en-GB" dirty="0"/>
              <a:t> </a:t>
            </a:r>
            <a:r>
              <a:rPr lang="en-GB" dirty="0" err="1"/>
              <a:t>kerää</a:t>
            </a:r>
            <a:r>
              <a:rPr lang="en-GB" dirty="0"/>
              <a:t> </a:t>
            </a:r>
            <a:r>
              <a:rPr lang="en-GB" dirty="0" err="1"/>
              <a:t>tarvittaessa</a:t>
            </a:r>
            <a:r>
              <a:rPr lang="en-GB" dirty="0"/>
              <a:t> </a:t>
            </a:r>
            <a:r>
              <a:rPr lang="en-GB" dirty="0" err="1"/>
              <a:t>lisäinformaatiota</a:t>
            </a:r>
            <a:r>
              <a:rPr lang="en-GB" dirty="0"/>
              <a:t>.</a:t>
            </a:r>
          </a:p>
          <a:p>
            <a:endParaRPr lang="en-GB" dirty="0"/>
          </a:p>
        </p:txBody>
      </p:sp>
      <p:sp>
        <p:nvSpPr>
          <p:cNvPr id="5" name="Text Placeholder 4">
            <a:extLst>
              <a:ext uri="{FF2B5EF4-FFF2-40B4-BE49-F238E27FC236}">
                <a16:creationId xmlns:a16="http://schemas.microsoft.com/office/drawing/2014/main" id="{AD4893C9-2B19-EB5B-ABEA-C65CBC6B180F}"/>
              </a:ext>
            </a:extLst>
          </p:cNvPr>
          <p:cNvSpPr>
            <a:spLocks noGrp="1"/>
          </p:cNvSpPr>
          <p:nvPr>
            <p:ph type="body" sz="quarter" idx="16"/>
          </p:nvPr>
        </p:nvSpPr>
        <p:spPr>
          <a:xfrm>
            <a:off x="6629890" y="731710"/>
            <a:ext cx="4918863" cy="1162403"/>
          </a:xfrm>
        </p:spPr>
        <p:txBody>
          <a:bodyPr>
            <a:normAutofit fontScale="92500"/>
          </a:bodyPr>
          <a:lstStyle/>
          <a:p>
            <a:r>
              <a:rPr lang="en-GB" dirty="0" err="1"/>
              <a:t>Nykyisen</a:t>
            </a:r>
            <a:r>
              <a:rPr lang="en-GB" dirty="0"/>
              <a:t> </a:t>
            </a:r>
            <a:r>
              <a:rPr lang="en-GB" dirty="0" err="1"/>
              <a:t>teknologiakäytön</a:t>
            </a:r>
            <a:r>
              <a:rPr lang="en-GB" dirty="0"/>
              <a:t> </a:t>
            </a:r>
            <a:r>
              <a:rPr lang="en-GB" dirty="0" err="1"/>
              <a:t>arviointi</a:t>
            </a:r>
            <a:r>
              <a:rPr lang="en-GB" dirty="0"/>
              <a:t>  </a:t>
            </a:r>
          </a:p>
        </p:txBody>
      </p:sp>
    </p:spTree>
    <p:extLst>
      <p:ext uri="{BB962C8B-B14F-4D97-AF65-F5344CB8AC3E}">
        <p14:creationId xmlns:p14="http://schemas.microsoft.com/office/powerpoint/2010/main" val="2444548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92D3F50-407F-687F-DF0F-5F50AC2B9D70}"/>
              </a:ext>
            </a:extLst>
          </p:cNvPr>
          <p:cNvSpPr>
            <a:spLocks noGrp="1"/>
          </p:cNvSpPr>
          <p:nvPr>
            <p:ph type="body" sz="quarter" idx="18"/>
          </p:nvPr>
        </p:nvSpPr>
        <p:spPr>
          <a:xfrm>
            <a:off x="734714" y="2193890"/>
            <a:ext cx="6423886" cy="4664110"/>
          </a:xfrm>
        </p:spPr>
        <p:txBody>
          <a:bodyPr>
            <a:noAutofit/>
          </a:bodyPr>
          <a:lstStyle/>
          <a:p>
            <a:pPr marL="514350" indent="-514350">
              <a:buAutoNum type="arabicPlain"/>
            </a:pPr>
            <a:r>
              <a:rPr lang="en-US" sz="2600" dirty="0" err="1"/>
              <a:t>Ymmärtää</a:t>
            </a:r>
            <a:r>
              <a:rPr lang="en-US" sz="2600" dirty="0"/>
              <a:t> </a:t>
            </a:r>
            <a:r>
              <a:rPr lang="en-US" sz="2600" dirty="0" err="1"/>
              <a:t>digitaalisen</a:t>
            </a:r>
            <a:r>
              <a:rPr lang="en-US" sz="2600" dirty="0"/>
              <a:t> </a:t>
            </a:r>
            <a:r>
              <a:rPr lang="en-US" sz="2600" dirty="0" err="1"/>
              <a:t>hyvinvoinnin</a:t>
            </a:r>
            <a:r>
              <a:rPr lang="en-US" sz="2600" dirty="0"/>
              <a:t> </a:t>
            </a:r>
            <a:r>
              <a:rPr lang="en-US" sz="2600" dirty="0" err="1"/>
              <a:t>käsite</a:t>
            </a:r>
            <a:r>
              <a:rPr lang="en-US" sz="2600" dirty="0"/>
              <a:t> </a:t>
            </a:r>
          </a:p>
          <a:p>
            <a:pPr marL="514350" indent="-514350">
              <a:buAutoNum type="arabicPlain"/>
            </a:pPr>
            <a:r>
              <a:rPr lang="en-US" sz="2600" dirty="0" err="1"/>
              <a:t>Tunnistaa</a:t>
            </a:r>
            <a:r>
              <a:rPr lang="en-US" sz="2600" dirty="0"/>
              <a:t> </a:t>
            </a:r>
            <a:r>
              <a:rPr lang="en-US" sz="2600" dirty="0" err="1"/>
              <a:t>digitaalisen</a:t>
            </a:r>
            <a:r>
              <a:rPr lang="en-US" sz="2600" dirty="0"/>
              <a:t> </a:t>
            </a:r>
            <a:r>
              <a:rPr lang="en-US" sz="2600" dirty="0" err="1"/>
              <a:t>ylikuormittumisen</a:t>
            </a:r>
            <a:r>
              <a:rPr lang="en-US" sz="2600" dirty="0"/>
              <a:t> </a:t>
            </a:r>
            <a:r>
              <a:rPr lang="en-US" sz="2600" dirty="0" err="1"/>
              <a:t>merkit</a:t>
            </a:r>
            <a:endParaRPr lang="en-US" sz="2600" dirty="0"/>
          </a:p>
          <a:p>
            <a:pPr marL="514350" indent="-514350">
              <a:buAutoNum type="arabicPlain"/>
            </a:pPr>
            <a:r>
              <a:rPr lang="en-US" sz="2600" dirty="0" err="1"/>
              <a:t>Laatia</a:t>
            </a:r>
            <a:r>
              <a:rPr lang="en-US" sz="2600" dirty="0"/>
              <a:t> </a:t>
            </a:r>
            <a:r>
              <a:rPr lang="en-US" sz="2600" dirty="0" err="1"/>
              <a:t>strategia</a:t>
            </a:r>
            <a:r>
              <a:rPr lang="en-US" sz="2600" dirty="0"/>
              <a:t> </a:t>
            </a:r>
            <a:r>
              <a:rPr lang="en-US" sz="2600" dirty="0" err="1"/>
              <a:t>digitaalisen</a:t>
            </a:r>
            <a:r>
              <a:rPr lang="en-US" sz="2600" dirty="0"/>
              <a:t> </a:t>
            </a:r>
            <a:r>
              <a:rPr lang="en-US" sz="2600" dirty="0" err="1"/>
              <a:t>hyvinvoinnin</a:t>
            </a:r>
            <a:r>
              <a:rPr lang="en-US" sz="2600" dirty="0"/>
              <a:t> </a:t>
            </a:r>
            <a:r>
              <a:rPr lang="en-US" sz="2600" dirty="0" err="1"/>
              <a:t>edistämiseksi</a:t>
            </a:r>
            <a:endParaRPr lang="en-US" sz="2600" dirty="0"/>
          </a:p>
          <a:p>
            <a:pPr marL="514350" indent="-514350">
              <a:buAutoNum type="arabicPlain"/>
            </a:pPr>
            <a:r>
              <a:rPr lang="en-US" sz="2600" dirty="0" err="1"/>
              <a:t>Tunnistaa</a:t>
            </a:r>
            <a:r>
              <a:rPr lang="en-US" sz="2600" dirty="0"/>
              <a:t> </a:t>
            </a:r>
            <a:r>
              <a:rPr lang="en-US" sz="2600" dirty="0" err="1"/>
              <a:t>digitaalisen</a:t>
            </a:r>
            <a:r>
              <a:rPr lang="en-US" sz="2600" dirty="0"/>
              <a:t> </a:t>
            </a:r>
            <a:r>
              <a:rPr lang="en-US" sz="2600" dirty="0" err="1"/>
              <a:t>hyvinvointisuunnitelman</a:t>
            </a:r>
            <a:r>
              <a:rPr lang="en-US" sz="2600" dirty="0"/>
              <a:t> </a:t>
            </a:r>
            <a:r>
              <a:rPr lang="en-US" sz="2600" dirty="0" err="1"/>
              <a:t>osat</a:t>
            </a:r>
            <a:r>
              <a:rPr lang="en-US" sz="2600" dirty="0"/>
              <a:t> </a:t>
            </a:r>
          </a:p>
          <a:p>
            <a:pPr marL="514350" indent="-514350">
              <a:buAutoNum type="arabicPlain"/>
            </a:pPr>
            <a:r>
              <a:rPr lang="en-US" sz="2600" dirty="0" err="1"/>
              <a:t>Laatia</a:t>
            </a:r>
            <a:r>
              <a:rPr lang="en-US" sz="2600" dirty="0"/>
              <a:t> </a:t>
            </a:r>
            <a:r>
              <a:rPr lang="en-US" sz="2600" dirty="0" err="1"/>
              <a:t>digitaalisen</a:t>
            </a:r>
            <a:r>
              <a:rPr lang="en-US" sz="2600" dirty="0"/>
              <a:t> </a:t>
            </a:r>
            <a:r>
              <a:rPr lang="en-US" sz="2600" dirty="0" err="1"/>
              <a:t>hyvinvoinnin</a:t>
            </a:r>
            <a:r>
              <a:rPr lang="en-US" sz="2600" dirty="0"/>
              <a:t> </a:t>
            </a:r>
            <a:r>
              <a:rPr lang="en-US" sz="2600" dirty="0" err="1"/>
              <a:t>suunnitelma</a:t>
            </a:r>
            <a:r>
              <a:rPr lang="en-US" sz="2600" dirty="0"/>
              <a:t> </a:t>
            </a:r>
          </a:p>
          <a:p>
            <a:pPr marL="357188" indent="-357188"/>
            <a:endParaRPr lang="en-US" sz="2800" dirty="0"/>
          </a:p>
        </p:txBody>
      </p:sp>
      <p:sp>
        <p:nvSpPr>
          <p:cNvPr id="16" name="Text Placeholder 15">
            <a:extLst>
              <a:ext uri="{FF2B5EF4-FFF2-40B4-BE49-F238E27FC236}">
                <a16:creationId xmlns:a16="http://schemas.microsoft.com/office/drawing/2014/main" id="{11432318-A6F7-5A2B-8659-5ADC7D68524C}"/>
              </a:ext>
            </a:extLst>
          </p:cNvPr>
          <p:cNvSpPr>
            <a:spLocks noGrp="1"/>
          </p:cNvSpPr>
          <p:nvPr>
            <p:ph type="body" sz="quarter" idx="16"/>
          </p:nvPr>
        </p:nvSpPr>
        <p:spPr>
          <a:xfrm>
            <a:off x="734714" y="344285"/>
            <a:ext cx="10834985" cy="580518"/>
          </a:xfrm>
        </p:spPr>
        <p:txBody>
          <a:bodyPr>
            <a:noAutofit/>
          </a:bodyPr>
          <a:lstStyle/>
          <a:p>
            <a:r>
              <a:rPr lang="en-US" sz="4400" dirty="0">
                <a:solidFill>
                  <a:srgbClr val="14B4CB"/>
                </a:solidFill>
              </a:rPr>
              <a:t>01         </a:t>
            </a:r>
            <a:r>
              <a:rPr lang="en-US" sz="4400" dirty="0" err="1">
                <a:solidFill>
                  <a:srgbClr val="14B4CB"/>
                </a:solidFill>
              </a:rPr>
              <a:t>Osaamistavoitteet</a:t>
            </a:r>
            <a:endParaRPr lang="en-US" sz="4400" dirty="0">
              <a:solidFill>
                <a:srgbClr val="14B4CB"/>
              </a:solidFill>
            </a:endParaRPr>
          </a:p>
        </p:txBody>
      </p:sp>
      <p:pic>
        <p:nvPicPr>
          <p:cNvPr id="4" name="Picture Placeholder 5">
            <a:extLst>
              <a:ext uri="{FF2B5EF4-FFF2-40B4-BE49-F238E27FC236}">
                <a16:creationId xmlns:a16="http://schemas.microsoft.com/office/drawing/2014/main" id="{AE89FF0E-F445-DA46-B009-A015C9F2A17D}"/>
              </a:ext>
            </a:extLst>
          </p:cNvPr>
          <p:cNvPicPr>
            <a:picLocks noChangeAspect="1"/>
          </p:cNvPicPr>
          <p:nvPr/>
        </p:nvPicPr>
        <p:blipFill rotWithShape="1">
          <a:blip r:embed="rId2"/>
          <a:srcRect t="39" b="39"/>
          <a:stretch/>
        </p:blipFill>
        <p:spPr>
          <a:xfrm>
            <a:off x="7158600" y="0"/>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pic>
      <p:cxnSp>
        <p:nvCxnSpPr>
          <p:cNvPr id="3" name="Straight Connector 2">
            <a:extLst>
              <a:ext uri="{FF2B5EF4-FFF2-40B4-BE49-F238E27FC236}">
                <a16:creationId xmlns:a16="http://schemas.microsoft.com/office/drawing/2014/main" id="{E14D87FF-3B10-C342-B5E1-B5F00765EBF3}"/>
              </a:ext>
            </a:extLst>
          </p:cNvPr>
          <p:cNvCxnSpPr/>
          <p:nvPr/>
        </p:nvCxnSpPr>
        <p:spPr>
          <a:xfrm>
            <a:off x="2111003" y="0"/>
            <a:ext cx="0" cy="1244600"/>
          </a:xfrm>
          <a:prstGeom prst="line">
            <a:avLst/>
          </a:prstGeom>
          <a:ln w="60325">
            <a:solidFill>
              <a:srgbClr val="8A41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974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aph of a line of wooden cubes&#10;&#10;Description automatically generated">
            <a:extLst>
              <a:ext uri="{FF2B5EF4-FFF2-40B4-BE49-F238E27FC236}">
                <a16:creationId xmlns:a16="http://schemas.microsoft.com/office/drawing/2014/main" id="{50AA6911-0C9D-B772-2A10-F2532B3F05E7}"/>
              </a:ext>
            </a:extLst>
          </p:cNvPr>
          <p:cNvPicPr>
            <a:picLocks noGrp="1" noChangeAspect="1"/>
          </p:cNvPicPr>
          <p:nvPr>
            <p:ph type="pic" sz="quarter" idx="33"/>
          </p:nvPr>
        </p:nvPicPr>
        <p:blipFill>
          <a:blip r:embed="rId2"/>
          <a:srcRect l="25005" r="25005"/>
          <a:stretch>
            <a:fillRect/>
          </a:stretch>
        </p:blipFill>
        <p:spPr/>
      </p:pic>
      <p:sp>
        <p:nvSpPr>
          <p:cNvPr id="3" name="Text Placeholder 2">
            <a:extLst>
              <a:ext uri="{FF2B5EF4-FFF2-40B4-BE49-F238E27FC236}">
                <a16:creationId xmlns:a16="http://schemas.microsoft.com/office/drawing/2014/main" id="{D22615F5-7B48-D598-A917-EC921D03544C}"/>
              </a:ext>
            </a:extLst>
          </p:cNvPr>
          <p:cNvSpPr>
            <a:spLocks noGrp="1"/>
          </p:cNvSpPr>
          <p:nvPr>
            <p:ph type="body" sz="quarter" idx="34"/>
          </p:nvPr>
        </p:nvSpPr>
        <p:spPr>
          <a:xfrm>
            <a:off x="3985257" y="4897275"/>
            <a:ext cx="2507741" cy="1026368"/>
          </a:xfrm>
        </p:spPr>
        <p:txBody>
          <a:bodyPr/>
          <a:lstStyle/>
          <a:p>
            <a:r>
              <a:rPr lang="es-ES" sz="4000" dirty="0"/>
              <a:t>3.</a:t>
            </a:r>
            <a:endParaRPr lang="en-GB" sz="4000" dirty="0"/>
          </a:p>
        </p:txBody>
      </p:sp>
      <p:sp>
        <p:nvSpPr>
          <p:cNvPr id="4" name="Text Placeholder 3">
            <a:extLst>
              <a:ext uri="{FF2B5EF4-FFF2-40B4-BE49-F238E27FC236}">
                <a16:creationId xmlns:a16="http://schemas.microsoft.com/office/drawing/2014/main" id="{8DDC1AB8-B50A-ADD5-BFD3-2D09C487FEF8}"/>
              </a:ext>
            </a:extLst>
          </p:cNvPr>
          <p:cNvSpPr>
            <a:spLocks noGrp="1"/>
          </p:cNvSpPr>
          <p:nvPr>
            <p:ph type="body" sz="quarter" idx="18"/>
          </p:nvPr>
        </p:nvSpPr>
        <p:spPr>
          <a:xfrm>
            <a:off x="6650836" y="2304788"/>
            <a:ext cx="4918863" cy="3618855"/>
          </a:xfrm>
        </p:spPr>
        <p:txBody>
          <a:bodyPr/>
          <a:lstStyle/>
          <a:p>
            <a:pPr marL="342900" indent="-342900">
              <a:buFont typeface="Wingdings" panose="05000000000000000000" pitchFamily="2" charset="2"/>
              <a:buChar char="Ø"/>
            </a:pPr>
            <a:r>
              <a:rPr lang="en-GB" sz="2400" dirty="0" err="1"/>
              <a:t>Tavoitteet</a:t>
            </a:r>
            <a:endParaRPr lang="en-GB" sz="2400" dirty="0"/>
          </a:p>
          <a:p>
            <a:pPr marL="342900" indent="-342900">
              <a:buFont typeface="Wingdings" panose="05000000000000000000" pitchFamily="2" charset="2"/>
              <a:buChar char="Ø"/>
            </a:pPr>
            <a:r>
              <a:rPr lang="en-GB" sz="2400" dirty="0" err="1"/>
              <a:t>Toimenpiteet</a:t>
            </a:r>
            <a:endParaRPr lang="en-GB" sz="2400" dirty="0"/>
          </a:p>
          <a:p>
            <a:pPr marL="342900" indent="-342900">
              <a:buFont typeface="Wingdings" panose="05000000000000000000" pitchFamily="2" charset="2"/>
              <a:buChar char="Ø"/>
            </a:pPr>
            <a:r>
              <a:rPr lang="en-GB" sz="2400" dirty="0" err="1"/>
              <a:t>Tarvittavat</a:t>
            </a:r>
            <a:r>
              <a:rPr lang="en-GB" sz="2400" dirty="0"/>
              <a:t> </a:t>
            </a:r>
            <a:r>
              <a:rPr lang="en-GB" sz="2400" dirty="0" err="1"/>
              <a:t>resurssit</a:t>
            </a:r>
            <a:endParaRPr lang="en-GB" sz="2400" dirty="0"/>
          </a:p>
          <a:p>
            <a:pPr marL="342900" indent="-342900">
              <a:buFont typeface="Wingdings" panose="05000000000000000000" pitchFamily="2" charset="2"/>
              <a:buChar char="Ø"/>
            </a:pPr>
            <a:r>
              <a:rPr lang="en-GB" sz="2400" dirty="0" err="1"/>
              <a:t>Vastuutaho</a:t>
            </a:r>
            <a:r>
              <a:rPr lang="en-GB" sz="2400" dirty="0"/>
              <a:t> (</a:t>
            </a:r>
            <a:r>
              <a:rPr lang="en-GB" sz="2400" dirty="0" err="1"/>
              <a:t>yksikkö</a:t>
            </a:r>
            <a:r>
              <a:rPr lang="en-GB" sz="2400" dirty="0"/>
              <a:t>, </a:t>
            </a:r>
            <a:r>
              <a:rPr lang="en-GB" sz="2400" dirty="0" err="1"/>
              <a:t>henkilö</a:t>
            </a:r>
            <a:r>
              <a:rPr lang="en-GB" sz="2400" dirty="0"/>
              <a:t>)</a:t>
            </a:r>
          </a:p>
          <a:p>
            <a:pPr marL="342900" indent="-342900">
              <a:buFont typeface="Wingdings" panose="05000000000000000000" pitchFamily="2" charset="2"/>
              <a:buChar char="Ø"/>
            </a:pPr>
            <a:r>
              <a:rPr lang="en-GB" sz="2400" dirty="0" err="1"/>
              <a:t>Aikataulu</a:t>
            </a:r>
            <a:endParaRPr lang="en-GB" sz="2400" dirty="0"/>
          </a:p>
          <a:p>
            <a:pPr marL="342900" indent="-342900">
              <a:buFont typeface="Wingdings" panose="05000000000000000000" pitchFamily="2" charset="2"/>
              <a:buChar char="Ø"/>
            </a:pPr>
            <a:r>
              <a:rPr lang="en-GB" sz="2400" dirty="0" err="1"/>
              <a:t>Seuranta</a:t>
            </a:r>
            <a:r>
              <a:rPr lang="en-GB" sz="2400" dirty="0"/>
              <a:t>: </a:t>
            </a:r>
            <a:r>
              <a:rPr lang="en-GB" sz="2400" dirty="0" err="1"/>
              <a:t>Tavat</a:t>
            </a:r>
            <a:r>
              <a:rPr lang="en-GB" sz="2400" dirty="0"/>
              <a:t> </a:t>
            </a:r>
            <a:r>
              <a:rPr lang="en-GB" sz="2400" dirty="0" err="1"/>
              <a:t>ja</a:t>
            </a:r>
            <a:r>
              <a:rPr lang="en-GB" sz="2400" dirty="0"/>
              <a:t> </a:t>
            </a:r>
            <a:r>
              <a:rPr lang="en-GB" sz="2400" dirty="0" err="1"/>
              <a:t>indikaattorit</a:t>
            </a:r>
            <a:r>
              <a:rPr lang="en-GB" sz="2400" dirty="0"/>
              <a:t> </a:t>
            </a:r>
          </a:p>
          <a:p>
            <a:endParaRPr lang="en-GB" dirty="0"/>
          </a:p>
        </p:txBody>
      </p:sp>
      <p:sp>
        <p:nvSpPr>
          <p:cNvPr id="6" name="Text Placeholder 2">
            <a:extLst>
              <a:ext uri="{FF2B5EF4-FFF2-40B4-BE49-F238E27FC236}">
                <a16:creationId xmlns:a16="http://schemas.microsoft.com/office/drawing/2014/main" id="{3A6268A2-6FDE-99B3-8916-488485C127E2}"/>
              </a:ext>
            </a:extLst>
          </p:cNvPr>
          <p:cNvSpPr>
            <a:spLocks noGrp="1"/>
          </p:cNvSpPr>
          <p:nvPr>
            <p:ph type="body" sz="quarter" idx="16"/>
          </p:nvPr>
        </p:nvSpPr>
        <p:spPr>
          <a:xfrm>
            <a:off x="6629400" y="731837"/>
            <a:ext cx="4919663" cy="1214949"/>
          </a:xfrm>
        </p:spPr>
        <p:txBody>
          <a:bodyPr>
            <a:normAutofit fontScale="85000" lnSpcReduction="20000"/>
          </a:bodyPr>
          <a:lstStyle/>
          <a:p>
            <a:r>
              <a:rPr lang="fi-FI" dirty="0"/>
              <a:t>Toimivien parannusaskeleiden laatiminen</a:t>
            </a:r>
          </a:p>
          <a:p>
            <a:endParaRPr lang="en-GB" dirty="0"/>
          </a:p>
        </p:txBody>
      </p:sp>
    </p:spTree>
    <p:extLst>
      <p:ext uri="{BB962C8B-B14F-4D97-AF65-F5344CB8AC3E}">
        <p14:creationId xmlns:p14="http://schemas.microsoft.com/office/powerpoint/2010/main" val="559331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B6B792-6F3F-19BB-C7F2-F1F166C37685}"/>
              </a:ext>
            </a:extLst>
          </p:cNvPr>
          <p:cNvSpPr>
            <a:spLocks noGrp="1"/>
          </p:cNvSpPr>
          <p:nvPr>
            <p:ph type="body" sz="quarter" idx="34"/>
          </p:nvPr>
        </p:nvSpPr>
        <p:spPr>
          <a:xfrm>
            <a:off x="3985257" y="4897276"/>
            <a:ext cx="2507741" cy="1026368"/>
          </a:xfrm>
        </p:spPr>
        <p:txBody>
          <a:bodyPr/>
          <a:lstStyle/>
          <a:p>
            <a:r>
              <a:rPr lang="es-ES" sz="4000" dirty="0"/>
              <a:t>4. </a:t>
            </a:r>
            <a:endParaRPr lang="en-GB" sz="4000" dirty="0"/>
          </a:p>
        </p:txBody>
      </p:sp>
      <p:sp>
        <p:nvSpPr>
          <p:cNvPr id="4" name="Text Placeholder 3">
            <a:extLst>
              <a:ext uri="{FF2B5EF4-FFF2-40B4-BE49-F238E27FC236}">
                <a16:creationId xmlns:a16="http://schemas.microsoft.com/office/drawing/2014/main" id="{27394FC2-3F13-728D-1BA7-877DBC0BDB28}"/>
              </a:ext>
            </a:extLst>
          </p:cNvPr>
          <p:cNvSpPr>
            <a:spLocks noGrp="1"/>
          </p:cNvSpPr>
          <p:nvPr>
            <p:ph type="body" sz="quarter" idx="18"/>
          </p:nvPr>
        </p:nvSpPr>
        <p:spPr/>
        <p:txBody>
          <a:bodyPr/>
          <a:lstStyle/>
          <a:p>
            <a:endParaRPr lang="en-GB" dirty="0"/>
          </a:p>
          <a:p>
            <a:pPr marL="342900" indent="-342900">
              <a:buFont typeface="Arial" panose="020B0604020202020204" pitchFamily="34" charset="0"/>
              <a:buChar char="•"/>
            </a:pPr>
            <a:r>
              <a:rPr lang="en-GB" dirty="0" err="1"/>
              <a:t>Muista</a:t>
            </a:r>
            <a:r>
              <a:rPr lang="en-GB" dirty="0"/>
              <a:t> </a:t>
            </a:r>
            <a:r>
              <a:rPr lang="en-GB" dirty="0" err="1"/>
              <a:t>seurata</a:t>
            </a:r>
            <a:r>
              <a:rPr lang="en-GB" dirty="0"/>
              <a:t> </a:t>
            </a:r>
            <a:r>
              <a:rPr lang="en-GB" dirty="0" err="1"/>
              <a:t>ja</a:t>
            </a:r>
            <a:r>
              <a:rPr lang="en-GB" dirty="0"/>
              <a:t> </a:t>
            </a:r>
            <a:r>
              <a:rPr lang="en-GB" dirty="0" err="1"/>
              <a:t>päivittää</a:t>
            </a:r>
            <a:r>
              <a:rPr lang="en-GB" dirty="0"/>
              <a:t> </a:t>
            </a:r>
            <a:r>
              <a:rPr lang="en-GB" dirty="0" err="1"/>
              <a:t>suunnitelmaa</a:t>
            </a:r>
            <a:r>
              <a:rPr lang="en-GB" dirty="0"/>
              <a:t>!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err="1"/>
              <a:t>Koska</a:t>
            </a:r>
            <a:r>
              <a:rPr lang="en-GB" dirty="0"/>
              <a:t> </a:t>
            </a:r>
            <a:r>
              <a:rPr lang="en-GB" dirty="0" err="1"/>
              <a:t>teema</a:t>
            </a:r>
            <a:r>
              <a:rPr lang="en-GB" dirty="0"/>
              <a:t> on </a:t>
            </a:r>
            <a:r>
              <a:rPr lang="en-GB" dirty="0" err="1"/>
              <a:t>uusi</a:t>
            </a:r>
            <a:r>
              <a:rPr lang="en-GB" dirty="0"/>
              <a:t>, on </a:t>
            </a:r>
            <a:r>
              <a:rPr lang="en-GB" dirty="0" err="1"/>
              <a:t>vaara</a:t>
            </a:r>
            <a:r>
              <a:rPr lang="en-GB" dirty="0"/>
              <a:t>, </a:t>
            </a:r>
            <a:r>
              <a:rPr lang="en-GB" dirty="0" err="1"/>
              <a:t>että</a:t>
            </a:r>
            <a:r>
              <a:rPr lang="en-GB" dirty="0"/>
              <a:t> se </a:t>
            </a:r>
            <a:r>
              <a:rPr lang="en-GB" dirty="0" err="1"/>
              <a:t>unohdetaan</a:t>
            </a:r>
            <a:r>
              <a:rPr lang="en-GB" dirty="0"/>
              <a:t>, </a:t>
            </a:r>
            <a:r>
              <a:rPr lang="en-GB" dirty="0" err="1"/>
              <a:t>vaikka</a:t>
            </a:r>
            <a:r>
              <a:rPr lang="en-GB" dirty="0"/>
              <a:t> se on </a:t>
            </a:r>
            <a:r>
              <a:rPr lang="en-GB" dirty="0" err="1"/>
              <a:t>tullut</a:t>
            </a:r>
            <a:r>
              <a:rPr lang="en-GB" dirty="0"/>
              <a:t> </a:t>
            </a:r>
            <a:r>
              <a:rPr lang="en-GB" dirty="0" err="1"/>
              <a:t>jäädäkseen</a:t>
            </a:r>
            <a:r>
              <a:rPr lang="en-GB" dirty="0"/>
              <a:t>. </a:t>
            </a:r>
          </a:p>
          <a:p>
            <a:endParaRPr lang="en-GB" dirty="0"/>
          </a:p>
        </p:txBody>
      </p:sp>
      <p:sp>
        <p:nvSpPr>
          <p:cNvPr id="5" name="Text Placeholder 4">
            <a:extLst>
              <a:ext uri="{FF2B5EF4-FFF2-40B4-BE49-F238E27FC236}">
                <a16:creationId xmlns:a16="http://schemas.microsoft.com/office/drawing/2014/main" id="{1539DFCE-9F20-2EC1-BEF8-FEBC661C69CC}"/>
              </a:ext>
            </a:extLst>
          </p:cNvPr>
          <p:cNvSpPr>
            <a:spLocks noGrp="1"/>
          </p:cNvSpPr>
          <p:nvPr>
            <p:ph type="body" sz="quarter" idx="16"/>
          </p:nvPr>
        </p:nvSpPr>
        <p:spPr>
          <a:xfrm>
            <a:off x="6629890" y="731710"/>
            <a:ext cx="4918863" cy="909199"/>
          </a:xfrm>
        </p:spPr>
        <p:txBody>
          <a:bodyPr>
            <a:normAutofit/>
          </a:bodyPr>
          <a:lstStyle/>
          <a:p>
            <a:r>
              <a:rPr lang="en-GB" sz="2800" dirty="0" err="1">
                <a:latin typeface="Arial" panose="020B0604020202020204" pitchFamily="34" charset="0"/>
                <a:ea typeface="Calibri" panose="020F0502020204030204" pitchFamily="34" charset="0"/>
                <a:cs typeface="Times New Roman" panose="02020603050405020304" pitchFamily="18" charset="0"/>
              </a:rPr>
              <a:t>Seuranta</a:t>
            </a:r>
            <a:r>
              <a:rPr lang="en-GB" sz="2800" dirty="0">
                <a:latin typeface="Arial" panose="020B0604020202020204" pitchFamily="34" charset="0"/>
                <a:ea typeface="Calibri" panose="020F0502020204030204" pitchFamily="34" charset="0"/>
                <a:cs typeface="Times New Roman" panose="02020603050405020304" pitchFamily="18" charset="0"/>
              </a:rPr>
              <a:t> </a:t>
            </a:r>
            <a:r>
              <a:rPr lang="en-GB" sz="2800" dirty="0" err="1">
                <a:latin typeface="Arial" panose="020B0604020202020204" pitchFamily="34" charset="0"/>
                <a:ea typeface="Calibri" panose="020F0502020204030204" pitchFamily="34" charset="0"/>
                <a:cs typeface="Times New Roman" panose="02020603050405020304" pitchFamily="18" charset="0"/>
              </a:rPr>
              <a:t>ja</a:t>
            </a:r>
            <a:r>
              <a:rPr lang="en-GB" sz="2800" dirty="0">
                <a:latin typeface="Arial" panose="020B0604020202020204" pitchFamily="34" charset="0"/>
                <a:ea typeface="Calibri" panose="020F0502020204030204" pitchFamily="34" charset="0"/>
                <a:cs typeface="Times New Roman" panose="02020603050405020304" pitchFamily="18" charset="0"/>
              </a:rPr>
              <a:t> </a:t>
            </a:r>
            <a:r>
              <a:rPr lang="en-GB" sz="2800" dirty="0" err="1">
                <a:latin typeface="Arial" panose="020B0604020202020204" pitchFamily="34" charset="0"/>
                <a:ea typeface="Calibri" panose="020F0502020204030204" pitchFamily="34" charset="0"/>
                <a:cs typeface="Times New Roman" panose="02020603050405020304" pitchFamily="18" charset="0"/>
              </a:rPr>
              <a:t>jatkuva</a:t>
            </a:r>
            <a:r>
              <a:rPr lang="en-GB" sz="2800" dirty="0">
                <a:latin typeface="Arial" panose="020B0604020202020204" pitchFamily="34" charset="0"/>
                <a:ea typeface="Calibri" panose="020F0502020204030204" pitchFamily="34" charset="0"/>
                <a:cs typeface="Times New Roman" panose="02020603050405020304" pitchFamily="18" charset="0"/>
              </a:rPr>
              <a:t> kehittäminen</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Placeholder 10" descr="A group of people working on a computer&#10;&#10;Description automatically generated">
            <a:extLst>
              <a:ext uri="{FF2B5EF4-FFF2-40B4-BE49-F238E27FC236}">
                <a16:creationId xmlns:a16="http://schemas.microsoft.com/office/drawing/2014/main" id="{1A7D3D4D-AFF0-990D-8F6E-783546567F3B}"/>
              </a:ext>
            </a:extLst>
          </p:cNvPr>
          <p:cNvPicPr>
            <a:picLocks noGrp="1" noChangeAspect="1"/>
          </p:cNvPicPr>
          <p:nvPr>
            <p:ph type="pic" sz="quarter" idx="33"/>
          </p:nvPr>
        </p:nvPicPr>
        <p:blipFill>
          <a:blip r:embed="rId2"/>
          <a:srcRect l="20756" r="20756"/>
          <a:stretch>
            <a:fillRect/>
          </a:stretch>
        </p:blipFill>
        <p:spPr>
          <a:xfrm>
            <a:off x="16252" y="381417"/>
            <a:ext cx="5222875" cy="5953125"/>
          </a:xfrm>
        </p:spPr>
      </p:pic>
    </p:spTree>
    <p:extLst>
      <p:ext uri="{BB962C8B-B14F-4D97-AF65-F5344CB8AC3E}">
        <p14:creationId xmlns:p14="http://schemas.microsoft.com/office/powerpoint/2010/main" val="3156896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65B41F-D237-89FB-8FFB-7D9AEEA40A8B}"/>
              </a:ext>
            </a:extLst>
          </p:cNvPr>
          <p:cNvSpPr>
            <a:spLocks noGrp="1"/>
          </p:cNvSpPr>
          <p:nvPr>
            <p:ph type="body" sz="quarter" idx="13"/>
          </p:nvPr>
        </p:nvSpPr>
        <p:spPr>
          <a:xfrm>
            <a:off x="3911600" y="1557866"/>
            <a:ext cx="4368800" cy="3742267"/>
          </a:xfrm>
        </p:spPr>
        <p:txBody>
          <a:bodyPr>
            <a:normAutofit fontScale="77500" lnSpcReduction="20000"/>
          </a:bodyPr>
          <a:lstStyle/>
          <a:p>
            <a:r>
              <a:rPr lang="en-GB" i="0" dirty="0" err="1"/>
              <a:t>Keskustele</a:t>
            </a:r>
            <a:r>
              <a:rPr lang="en-GB" i="0" dirty="0"/>
              <a:t> </a:t>
            </a:r>
            <a:r>
              <a:rPr lang="en-GB" i="0" dirty="0" err="1"/>
              <a:t>digitaalisesta</a:t>
            </a:r>
            <a:r>
              <a:rPr lang="en-GB" i="0" dirty="0"/>
              <a:t> </a:t>
            </a:r>
            <a:r>
              <a:rPr lang="en-GB" i="0" dirty="0" err="1"/>
              <a:t>hyvinvoinnista</a:t>
            </a:r>
            <a:r>
              <a:rPr lang="en-GB" i="0" dirty="0"/>
              <a:t> </a:t>
            </a:r>
            <a:r>
              <a:rPr lang="en-GB" i="0" dirty="0" err="1"/>
              <a:t>viikkokokouksissa</a:t>
            </a:r>
            <a:r>
              <a:rPr lang="en-GB" i="0" dirty="0"/>
              <a:t>. </a:t>
            </a:r>
          </a:p>
          <a:p>
            <a:pPr marL="457200" indent="-457200">
              <a:buFont typeface="Arial" panose="020B0604020202020204" pitchFamily="34" charset="0"/>
              <a:buChar char="•"/>
            </a:pPr>
            <a:endParaRPr lang="en-GB" i="0" dirty="0"/>
          </a:p>
          <a:p>
            <a:r>
              <a:rPr lang="en-GB" i="0" dirty="0" err="1"/>
              <a:t>Kerro</a:t>
            </a:r>
            <a:r>
              <a:rPr lang="en-GB" i="0" dirty="0"/>
              <a:t> </a:t>
            </a:r>
            <a:r>
              <a:rPr lang="en-GB" i="0" dirty="0" err="1"/>
              <a:t>kehitysaskelista</a:t>
            </a:r>
            <a:r>
              <a:rPr lang="en-GB" i="0" dirty="0"/>
              <a:t> </a:t>
            </a:r>
            <a:r>
              <a:rPr lang="en-GB" i="0" dirty="0" err="1"/>
              <a:t>ja</a:t>
            </a:r>
            <a:r>
              <a:rPr lang="en-GB" i="0" dirty="0"/>
              <a:t> </a:t>
            </a:r>
            <a:r>
              <a:rPr lang="en-GB" i="0" dirty="0" err="1"/>
              <a:t>hyvistä</a:t>
            </a:r>
            <a:r>
              <a:rPr lang="en-GB" i="0" dirty="0"/>
              <a:t> </a:t>
            </a:r>
            <a:r>
              <a:rPr lang="en-GB" i="0" dirty="0" err="1"/>
              <a:t>käytännöistä</a:t>
            </a:r>
            <a:r>
              <a:rPr lang="en-GB" i="0" dirty="0"/>
              <a:t> </a:t>
            </a:r>
            <a:r>
              <a:rPr lang="en-GB" i="0" dirty="0" err="1"/>
              <a:t>intranetissä</a:t>
            </a:r>
            <a:r>
              <a:rPr lang="en-GB" i="0" dirty="0"/>
              <a:t>. </a:t>
            </a:r>
          </a:p>
          <a:p>
            <a:pPr marL="457200" indent="-457200">
              <a:buFont typeface="Arial" panose="020B0604020202020204" pitchFamily="34" charset="0"/>
              <a:buChar char="•"/>
            </a:pPr>
            <a:endParaRPr lang="en-GB" i="0" dirty="0"/>
          </a:p>
          <a:p>
            <a:r>
              <a:rPr lang="en-GB" i="0" dirty="0" err="1"/>
              <a:t>Muistuta</a:t>
            </a:r>
            <a:r>
              <a:rPr lang="en-GB" i="0" dirty="0"/>
              <a:t> </a:t>
            </a:r>
            <a:r>
              <a:rPr lang="en-GB" i="0" dirty="0" err="1"/>
              <a:t>eri</a:t>
            </a:r>
            <a:r>
              <a:rPr lang="en-GB" i="0" dirty="0"/>
              <a:t> </a:t>
            </a:r>
            <a:r>
              <a:rPr lang="en-GB" i="0" dirty="0" err="1"/>
              <a:t>tasoilla</a:t>
            </a:r>
            <a:r>
              <a:rPr lang="en-GB" i="0" dirty="0"/>
              <a:t> </a:t>
            </a:r>
            <a:r>
              <a:rPr lang="en-GB" i="0" dirty="0" err="1"/>
              <a:t>työskenteleviä</a:t>
            </a:r>
            <a:r>
              <a:rPr lang="en-GB" i="0" dirty="0"/>
              <a:t> </a:t>
            </a:r>
            <a:r>
              <a:rPr lang="en-GB" i="0" dirty="0" err="1"/>
              <a:t>johtajia</a:t>
            </a:r>
            <a:r>
              <a:rPr lang="en-GB" i="0" dirty="0"/>
              <a:t> </a:t>
            </a:r>
            <a:r>
              <a:rPr lang="en-GB" i="0" dirty="0" err="1"/>
              <a:t>asian</a:t>
            </a:r>
            <a:r>
              <a:rPr lang="en-GB" i="0" dirty="0"/>
              <a:t> </a:t>
            </a:r>
            <a:r>
              <a:rPr lang="en-GB" i="0" dirty="0" err="1"/>
              <a:t>seuraamisesta</a:t>
            </a:r>
            <a:r>
              <a:rPr lang="en-GB" i="0" dirty="0"/>
              <a:t> </a:t>
            </a:r>
            <a:r>
              <a:rPr lang="en-GB" i="0" dirty="0" err="1"/>
              <a:t>ja</a:t>
            </a:r>
            <a:r>
              <a:rPr lang="en-GB" i="0" dirty="0"/>
              <a:t> </a:t>
            </a:r>
            <a:r>
              <a:rPr lang="en-GB" i="0" dirty="0" err="1"/>
              <a:t>sen</a:t>
            </a:r>
            <a:r>
              <a:rPr lang="en-GB" i="0" dirty="0"/>
              <a:t> </a:t>
            </a:r>
            <a:r>
              <a:rPr lang="en-GB" i="0" dirty="0" err="1"/>
              <a:t>pitämisestä</a:t>
            </a:r>
            <a:r>
              <a:rPr lang="en-GB" i="0" dirty="0"/>
              <a:t> </a:t>
            </a:r>
            <a:r>
              <a:rPr lang="en-GB" i="0" dirty="0" err="1"/>
              <a:t>alati</a:t>
            </a:r>
            <a:r>
              <a:rPr lang="en-GB" i="0" dirty="0"/>
              <a:t> </a:t>
            </a:r>
            <a:r>
              <a:rPr lang="en-GB" i="0" dirty="0" err="1"/>
              <a:t>esillä</a:t>
            </a:r>
            <a:r>
              <a:rPr lang="en-GB" i="0" dirty="0"/>
              <a:t>. </a:t>
            </a:r>
          </a:p>
          <a:p>
            <a:endParaRPr lang="en-GB" dirty="0"/>
          </a:p>
        </p:txBody>
      </p:sp>
      <p:sp>
        <p:nvSpPr>
          <p:cNvPr id="9" name="TextBox 8">
            <a:extLst>
              <a:ext uri="{FF2B5EF4-FFF2-40B4-BE49-F238E27FC236}">
                <a16:creationId xmlns:a16="http://schemas.microsoft.com/office/drawing/2014/main" id="{9CB6A7BE-C4EC-9611-BF58-F387D8B87B3E}"/>
              </a:ext>
            </a:extLst>
          </p:cNvPr>
          <p:cNvSpPr txBox="1"/>
          <p:nvPr/>
        </p:nvSpPr>
        <p:spPr>
          <a:xfrm>
            <a:off x="465551" y="718428"/>
            <a:ext cx="6093912" cy="4801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800" b="1" dirty="0" err="1">
                <a:solidFill>
                  <a:srgbClr val="8A4199"/>
                </a:solidFill>
                <a:latin typeface="Arial" panose="020B0604020202020204" pitchFamily="34" charset="0"/>
                <a:ea typeface="Calibri" panose="020F0502020204030204" pitchFamily="34" charset="0"/>
                <a:cs typeface="Times New Roman" panose="02020603050405020304" pitchFamily="18" charset="0"/>
              </a:rPr>
              <a:t>Viesti</a:t>
            </a:r>
            <a:r>
              <a:rPr lang="en-GB" sz="2800" b="1" dirty="0">
                <a:solidFill>
                  <a:srgbClr val="8A4199"/>
                </a:solidFill>
                <a:latin typeface="Arial" panose="020B0604020202020204" pitchFamily="34" charset="0"/>
                <a:ea typeface="Calibri" panose="020F0502020204030204" pitchFamily="34" charset="0"/>
                <a:cs typeface="Times New Roman" panose="02020603050405020304" pitchFamily="18" charset="0"/>
              </a:rPr>
              <a:t> </a:t>
            </a:r>
            <a:r>
              <a:rPr lang="en-GB" sz="2800" b="1" dirty="0" err="1">
                <a:solidFill>
                  <a:srgbClr val="8A4199"/>
                </a:solidFill>
                <a:latin typeface="Arial" panose="020B0604020202020204" pitchFamily="34" charset="0"/>
                <a:ea typeface="Calibri" panose="020F0502020204030204" pitchFamily="34" charset="0"/>
                <a:cs typeface="Times New Roman" panose="02020603050405020304" pitchFamily="18" charset="0"/>
              </a:rPr>
              <a:t>tehokkaasti</a:t>
            </a:r>
            <a:r>
              <a:rPr kumimoji="0" lang="en-GB" sz="2800" b="1" i="0" u="none" strike="noStrike" kern="1200" cap="none" spc="0" normalizeH="0" baseline="0" noProof="0" dirty="0">
                <a:ln>
                  <a:noFill/>
                </a:ln>
                <a:solidFill>
                  <a:srgbClr val="8A4199"/>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en-GB" sz="2800" b="1" i="0" u="none" strike="noStrike" kern="1200" cap="none" spc="0" normalizeH="0" baseline="0" noProof="0" dirty="0">
              <a:ln>
                <a:noFill/>
              </a:ln>
              <a:solidFill>
                <a:srgbClr val="8A4199"/>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6634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standing in front of a diagram&#10;&#10;Description automatically generated">
            <a:extLst>
              <a:ext uri="{FF2B5EF4-FFF2-40B4-BE49-F238E27FC236}">
                <a16:creationId xmlns:a16="http://schemas.microsoft.com/office/drawing/2014/main" id="{3BE57BFF-5474-D552-A750-50465571E8F0}"/>
              </a:ext>
            </a:extLst>
          </p:cNvPr>
          <p:cNvPicPr>
            <a:picLocks noGrp="1" noChangeAspect="1"/>
          </p:cNvPicPr>
          <p:nvPr>
            <p:ph type="pic" sz="quarter" idx="15"/>
          </p:nvPr>
        </p:nvPicPr>
        <p:blipFill>
          <a:blip r:embed="rId2"/>
          <a:srcRect l="7697" r="7697"/>
          <a:stretch>
            <a:fillRect/>
          </a:stretch>
        </p:blipFill>
        <p:spPr/>
      </p:pic>
      <p:sp>
        <p:nvSpPr>
          <p:cNvPr id="3" name="Text Placeholder 2">
            <a:extLst>
              <a:ext uri="{FF2B5EF4-FFF2-40B4-BE49-F238E27FC236}">
                <a16:creationId xmlns:a16="http://schemas.microsoft.com/office/drawing/2014/main" id="{A7160EDC-1F89-1AD6-E477-992B86EB2CD1}"/>
              </a:ext>
            </a:extLst>
          </p:cNvPr>
          <p:cNvSpPr>
            <a:spLocks noGrp="1"/>
          </p:cNvSpPr>
          <p:nvPr>
            <p:ph type="body" sz="quarter" idx="17"/>
          </p:nvPr>
        </p:nvSpPr>
        <p:spPr/>
        <p:txBody>
          <a:bodyPr/>
          <a:lstStyle/>
          <a:p>
            <a:r>
              <a:rPr lang="en-GB" b="1" dirty="0" err="1"/>
              <a:t>Yhteenveto</a:t>
            </a:r>
            <a:endParaRPr lang="en-GB" b="1" dirty="0"/>
          </a:p>
        </p:txBody>
      </p:sp>
      <p:sp>
        <p:nvSpPr>
          <p:cNvPr id="4" name="Text Placeholder 3">
            <a:extLst>
              <a:ext uri="{FF2B5EF4-FFF2-40B4-BE49-F238E27FC236}">
                <a16:creationId xmlns:a16="http://schemas.microsoft.com/office/drawing/2014/main" id="{8A3EC7B9-3F14-9A67-055D-BC2A3EB90B8E}"/>
              </a:ext>
            </a:extLst>
          </p:cNvPr>
          <p:cNvSpPr>
            <a:spLocks noGrp="1"/>
          </p:cNvSpPr>
          <p:nvPr>
            <p:ph type="body" sz="quarter" idx="18"/>
          </p:nvPr>
        </p:nvSpPr>
        <p:spPr/>
        <p:txBody>
          <a:bodyPr/>
          <a:lstStyle/>
          <a:p>
            <a:r>
              <a:rPr lang="es-ES" b="1"/>
              <a:t>04</a:t>
            </a:r>
            <a:endParaRPr lang="en-GB" b="1" dirty="0"/>
          </a:p>
        </p:txBody>
      </p:sp>
      <p:sp>
        <p:nvSpPr>
          <p:cNvPr id="7" name="TextBox 6">
            <a:extLst>
              <a:ext uri="{FF2B5EF4-FFF2-40B4-BE49-F238E27FC236}">
                <a16:creationId xmlns:a16="http://schemas.microsoft.com/office/drawing/2014/main" id="{29861B20-659D-20F0-45CF-2325713E548B}"/>
              </a:ext>
            </a:extLst>
          </p:cNvPr>
          <p:cNvSpPr txBox="1"/>
          <p:nvPr/>
        </p:nvSpPr>
        <p:spPr>
          <a:xfrm>
            <a:off x="661247" y="1775214"/>
            <a:ext cx="6231043" cy="4893647"/>
          </a:xfrm>
          <a:prstGeom prst="rect">
            <a:avLst/>
          </a:prstGeom>
          <a:solidFill>
            <a:schemeClr val="bg1"/>
          </a:solidFill>
        </p:spPr>
        <p:txBody>
          <a:bodyPr wrap="square" rtlCol="0">
            <a:spAutoFit/>
          </a:bodyPr>
          <a:lstStyle/>
          <a:p>
            <a:r>
              <a:rPr lang="fi-FI" sz="2400" dirty="0"/>
              <a:t>Kuten olemme nähneet, digitaalisen hyvinvoinnin ylläpitäminen ja digitaalisen ylikuormituksen estäminen on ratkaisevan tärkeää terveen elämän ja työtavan turvaamiseksi. Tässä moduulissa olemme nähneet joitain vinkkejä ja suosituksia digitaalisen ylikuormituksen estämiseksi. On myös osoitettu digitaalisen </a:t>
            </a:r>
            <a:r>
              <a:rPr lang="fi-FI" sz="2400" dirty="0" err="1"/>
              <a:t>hyvinvointisuunnitelman</a:t>
            </a:r>
            <a:r>
              <a:rPr lang="fi-FI" sz="2400" dirty="0"/>
              <a:t> tärkeys ja esitetty joitakin suosituksia digitaalisen </a:t>
            </a:r>
            <a:r>
              <a:rPr lang="fi-FI" sz="2400" dirty="0" err="1"/>
              <a:t>hyvinvointisuunnitelman</a:t>
            </a:r>
            <a:r>
              <a:rPr lang="fi-FI" sz="2400" dirty="0"/>
              <a:t> kehittämiseksi työpaikoilla keskeisenä keinona mahdollistaa henkilöstön tarvitsema tasapaino.</a:t>
            </a:r>
            <a:endParaRPr lang="en-GB" sz="2400" dirty="0">
              <a:solidFill>
                <a:srgbClr val="595959"/>
              </a:solidFill>
            </a:endParaRPr>
          </a:p>
        </p:txBody>
      </p:sp>
    </p:spTree>
    <p:extLst>
      <p:ext uri="{BB962C8B-B14F-4D97-AF65-F5344CB8AC3E}">
        <p14:creationId xmlns:p14="http://schemas.microsoft.com/office/powerpoint/2010/main" val="37876855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CD7DD4-9814-B595-4452-A810D949DC68}"/>
              </a:ext>
            </a:extLst>
          </p:cNvPr>
          <p:cNvSpPr>
            <a:spLocks noGrp="1"/>
          </p:cNvSpPr>
          <p:nvPr>
            <p:ph type="body" sz="quarter" idx="18"/>
          </p:nvPr>
        </p:nvSpPr>
        <p:spPr/>
        <p:txBody>
          <a:bodyPr>
            <a:normAutofit/>
          </a:bodyPr>
          <a:lstStyle/>
          <a:p>
            <a:pPr marL="0" indent="0" algn="ctr" defTabSz="914400" rtl="0" eaLnBrk="1" latinLnBrk="0" hangingPunct="1">
              <a:lnSpc>
                <a:spcPct val="90000"/>
              </a:lnSpc>
              <a:spcBef>
                <a:spcPts val="1000"/>
              </a:spcBef>
              <a:buFont typeface="Arial" panose="020B0604020202020204" pitchFamily="34" charset="0"/>
              <a:buNone/>
            </a:pPr>
            <a:r>
              <a:rPr lang="en-GB"/>
              <a:t>www.</a:t>
            </a:r>
            <a:r>
              <a:rPr lang="en-GB" b="1"/>
              <a:t>balance</a:t>
            </a:r>
            <a:r>
              <a:rPr lang="en-GB"/>
              <a:t>.eu</a:t>
            </a:r>
          </a:p>
        </p:txBody>
      </p:sp>
      <p:sp>
        <p:nvSpPr>
          <p:cNvPr id="22" name="Text Placeholder 21">
            <a:extLst>
              <a:ext uri="{FF2B5EF4-FFF2-40B4-BE49-F238E27FC236}">
                <a16:creationId xmlns:a16="http://schemas.microsoft.com/office/drawing/2014/main" id="{5964C763-79FF-7E69-4B91-ECBFBCB60A93}"/>
              </a:ext>
            </a:extLst>
          </p:cNvPr>
          <p:cNvSpPr>
            <a:spLocks noGrp="1"/>
          </p:cNvSpPr>
          <p:nvPr>
            <p:ph type="body" sz="quarter" idx="20"/>
          </p:nvPr>
        </p:nvSpPr>
        <p:spPr/>
        <p:txBody>
          <a:bodyPr>
            <a:normAutofit/>
          </a:bodyPr>
          <a:lstStyle/>
          <a:p>
            <a:r>
              <a:rPr lang="en-US" dirty="0" err="1"/>
              <a:t>Kiitos</a:t>
            </a:r>
            <a:r>
              <a:rPr lang="en-US" dirty="0"/>
              <a:t>! </a:t>
            </a:r>
          </a:p>
        </p:txBody>
      </p:sp>
      <p:grpSp>
        <p:nvGrpSpPr>
          <p:cNvPr id="4" name="Graphic 3">
            <a:extLst>
              <a:ext uri="{FF2B5EF4-FFF2-40B4-BE49-F238E27FC236}">
                <a16:creationId xmlns:a16="http://schemas.microsoft.com/office/drawing/2014/main" id="{C4ACF31E-621C-D189-7352-677A3DAF9FE2}"/>
              </a:ext>
            </a:extLst>
          </p:cNvPr>
          <p:cNvGrpSpPr/>
          <p:nvPr/>
        </p:nvGrpSpPr>
        <p:grpSpPr>
          <a:xfrm>
            <a:off x="1832466" y="5096758"/>
            <a:ext cx="280634" cy="280634"/>
            <a:chOff x="1950027" y="2499889"/>
            <a:chExt cx="850463" cy="850463"/>
          </a:xfrm>
        </p:grpSpPr>
        <p:sp>
          <p:nvSpPr>
            <p:cNvPr id="5" name="Freeform 4">
              <a:extLst>
                <a:ext uri="{FF2B5EF4-FFF2-40B4-BE49-F238E27FC236}">
                  <a16:creationId xmlns:a16="http://schemas.microsoft.com/office/drawing/2014/main" id="{D6A72B2A-3513-398F-D187-1001A376518B}"/>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 name="Graphic 3">
              <a:extLst>
                <a:ext uri="{FF2B5EF4-FFF2-40B4-BE49-F238E27FC236}">
                  <a16:creationId xmlns:a16="http://schemas.microsoft.com/office/drawing/2014/main" id="{A96C6E1C-2DB5-8145-BB63-B47F526CE2C7}"/>
                </a:ext>
              </a:extLst>
            </p:cNvPr>
            <p:cNvGrpSpPr/>
            <p:nvPr/>
          </p:nvGrpSpPr>
          <p:grpSpPr>
            <a:xfrm>
              <a:off x="2107521" y="2657382"/>
              <a:ext cx="535476" cy="535477"/>
              <a:chOff x="2107521" y="2657382"/>
              <a:chExt cx="535476" cy="535477"/>
            </a:xfrm>
            <a:solidFill>
              <a:srgbClr val="FFFFFF"/>
            </a:solidFill>
          </p:grpSpPr>
          <p:sp>
            <p:nvSpPr>
              <p:cNvPr id="7" name="Freeform 6">
                <a:extLst>
                  <a:ext uri="{FF2B5EF4-FFF2-40B4-BE49-F238E27FC236}">
                    <a16:creationId xmlns:a16="http://schemas.microsoft.com/office/drawing/2014/main" id="{CFF7B232-6FFB-511D-DF3F-D432ADDE3735}"/>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8CAC8350-D9B3-310F-2FED-EFC836A358E1}"/>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DFCEA249-85A8-4DB2-7E52-D21E8D21C4C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 name="Graphic 3">
            <a:extLst>
              <a:ext uri="{FF2B5EF4-FFF2-40B4-BE49-F238E27FC236}">
                <a16:creationId xmlns:a16="http://schemas.microsoft.com/office/drawing/2014/main" id="{2D583160-4B46-2651-A8DB-8A47F3976453}"/>
              </a:ext>
            </a:extLst>
          </p:cNvPr>
          <p:cNvGrpSpPr/>
          <p:nvPr/>
        </p:nvGrpSpPr>
        <p:grpSpPr>
          <a:xfrm>
            <a:off x="1140235" y="5096758"/>
            <a:ext cx="280634" cy="280634"/>
            <a:chOff x="-147782" y="2499889"/>
            <a:chExt cx="850463" cy="850463"/>
          </a:xfrm>
        </p:grpSpPr>
        <p:sp>
          <p:nvSpPr>
            <p:cNvPr id="11" name="Freeform 10">
              <a:extLst>
                <a:ext uri="{FF2B5EF4-FFF2-40B4-BE49-F238E27FC236}">
                  <a16:creationId xmlns:a16="http://schemas.microsoft.com/office/drawing/2014/main" id="{7D02FE33-A720-E698-A4C4-E6B663390AA9}"/>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97A1327-E172-E0E6-F70E-085BA6B022E8}"/>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3" name="Graphic 3">
            <a:extLst>
              <a:ext uri="{FF2B5EF4-FFF2-40B4-BE49-F238E27FC236}">
                <a16:creationId xmlns:a16="http://schemas.microsoft.com/office/drawing/2014/main" id="{6D11AB0A-1DD1-E9DD-A79A-557D9302F564}"/>
              </a:ext>
            </a:extLst>
          </p:cNvPr>
          <p:cNvGrpSpPr/>
          <p:nvPr/>
        </p:nvGrpSpPr>
        <p:grpSpPr>
          <a:xfrm>
            <a:off x="2178374" y="5096758"/>
            <a:ext cx="280634" cy="280634"/>
            <a:chOff x="2998302" y="2499889"/>
            <a:chExt cx="850463" cy="850463"/>
          </a:xfrm>
        </p:grpSpPr>
        <p:sp>
          <p:nvSpPr>
            <p:cNvPr id="14" name="Freeform 13">
              <a:extLst>
                <a:ext uri="{FF2B5EF4-FFF2-40B4-BE49-F238E27FC236}">
                  <a16:creationId xmlns:a16="http://schemas.microsoft.com/office/drawing/2014/main" id="{F5E7C90A-422D-53A3-1AA1-0057EDB323BC}"/>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A5D68E6-CA59-4091-1032-BECBA87243D7}"/>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9E7E748B-3D02-DCDE-5903-66FB4B0FDBEC}"/>
              </a:ext>
            </a:extLst>
          </p:cNvPr>
          <p:cNvGrpSpPr/>
          <p:nvPr/>
        </p:nvGrpSpPr>
        <p:grpSpPr>
          <a:xfrm>
            <a:off x="794328" y="5096758"/>
            <a:ext cx="280634" cy="280842"/>
            <a:chOff x="-1196056" y="2499889"/>
            <a:chExt cx="850463" cy="851093"/>
          </a:xfrm>
        </p:grpSpPr>
        <p:sp>
          <p:nvSpPr>
            <p:cNvPr id="17" name="Freeform 16">
              <a:extLst>
                <a:ext uri="{FF2B5EF4-FFF2-40B4-BE49-F238E27FC236}">
                  <a16:creationId xmlns:a16="http://schemas.microsoft.com/office/drawing/2014/main" id="{5B3CA641-B4BE-FE5F-17FD-1095846A3A04}"/>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B6B8298-196F-BB3B-5D86-2FB4BE7BD965}"/>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oup 18">
            <a:extLst>
              <a:ext uri="{FF2B5EF4-FFF2-40B4-BE49-F238E27FC236}">
                <a16:creationId xmlns:a16="http://schemas.microsoft.com/office/drawing/2014/main" id="{32F04AD9-2275-8018-F801-356D6D6C1E9C}"/>
              </a:ext>
            </a:extLst>
          </p:cNvPr>
          <p:cNvGrpSpPr/>
          <p:nvPr/>
        </p:nvGrpSpPr>
        <p:grpSpPr>
          <a:xfrm>
            <a:off x="1486351" y="5096758"/>
            <a:ext cx="280634" cy="280634"/>
            <a:chOff x="5339337" y="8702010"/>
            <a:chExt cx="280634" cy="280634"/>
          </a:xfrm>
          <a:solidFill>
            <a:srgbClr val="12B4CB"/>
          </a:solidFill>
        </p:grpSpPr>
        <p:sp>
          <p:nvSpPr>
            <p:cNvPr id="20" name="Freeform 19">
              <a:extLst>
                <a:ext uri="{FF2B5EF4-FFF2-40B4-BE49-F238E27FC236}">
                  <a16:creationId xmlns:a16="http://schemas.microsoft.com/office/drawing/2014/main" id="{DEB8E37F-E738-B6BA-9CBB-A66FB3EC523D}"/>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grp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1" name="Graphic 20" descr="World with solid fill">
              <a:extLst>
                <a:ext uri="{FF2B5EF4-FFF2-40B4-BE49-F238E27FC236}">
                  <a16:creationId xmlns:a16="http://schemas.microsoft.com/office/drawing/2014/main" id="{B0EBD445-681C-9C20-2C93-2CFD48978A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56616" y="8719289"/>
              <a:ext cx="246077" cy="246077"/>
            </a:xfrm>
            <a:prstGeom prst="rect">
              <a:avLst/>
            </a:prstGeom>
          </p:spPr>
        </p:pic>
      </p:grpSp>
      <p:sp>
        <p:nvSpPr>
          <p:cNvPr id="25" name="Text Placeholder 2">
            <a:extLst>
              <a:ext uri="{FF2B5EF4-FFF2-40B4-BE49-F238E27FC236}">
                <a16:creationId xmlns:a16="http://schemas.microsoft.com/office/drawing/2014/main" id="{9561EECB-C60B-D93E-146E-860B91EC07CA}"/>
              </a:ext>
            </a:extLst>
          </p:cNvPr>
          <p:cNvSpPr txBox="1">
            <a:spLocks/>
          </p:cNvSpPr>
          <p:nvPr/>
        </p:nvSpPr>
        <p:spPr>
          <a:xfrm>
            <a:off x="642678" y="4380793"/>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err="1">
                <a:solidFill>
                  <a:srgbClr val="14B4CB"/>
                </a:solidFill>
              </a:rPr>
              <a:t>Seuraa</a:t>
            </a:r>
            <a:r>
              <a:rPr lang="en-GB" sz="2200" b="1" dirty="0">
                <a:solidFill>
                  <a:srgbClr val="14B4CB"/>
                </a:solidFill>
              </a:rPr>
              <a:t> </a:t>
            </a:r>
            <a:r>
              <a:rPr lang="en-GB" sz="2200" b="1" dirty="0" err="1">
                <a:solidFill>
                  <a:srgbClr val="14B4CB"/>
                </a:solidFill>
              </a:rPr>
              <a:t>meitä</a:t>
            </a:r>
            <a:endParaRPr lang="en-GB" sz="2200" b="1" dirty="0">
              <a:solidFill>
                <a:srgbClr val="14B4CB"/>
              </a:solidFill>
            </a:endParaRPr>
          </a:p>
        </p:txBody>
      </p:sp>
      <p:sp>
        <p:nvSpPr>
          <p:cNvPr id="23" name="Text Placeholder 22">
            <a:extLst>
              <a:ext uri="{FF2B5EF4-FFF2-40B4-BE49-F238E27FC236}">
                <a16:creationId xmlns:a16="http://schemas.microsoft.com/office/drawing/2014/main" id="{7FE3FE42-8BEA-0512-6620-3F5AF12A3A56}"/>
              </a:ext>
            </a:extLst>
          </p:cNvPr>
          <p:cNvSpPr>
            <a:spLocks noGrp="1"/>
          </p:cNvSpPr>
          <p:nvPr>
            <p:ph type="body" sz="quarter" idx="19"/>
          </p:nvPr>
        </p:nvSpPr>
        <p:spPr>
          <a:xfrm>
            <a:off x="720948" y="1679165"/>
            <a:ext cx="3195486" cy="731140"/>
          </a:xfrm>
        </p:spPr>
        <p:txBody>
          <a:bodyPr/>
          <a:lstStyle/>
          <a:p>
            <a:r>
              <a:rPr lang="en-GB" dirty="0" err="1"/>
              <a:t>Kysymyksiä</a:t>
            </a:r>
            <a:r>
              <a:rPr lang="en-GB" dirty="0"/>
              <a:t>?</a:t>
            </a:r>
          </a:p>
        </p:txBody>
      </p:sp>
    </p:spTree>
    <p:extLst>
      <p:ext uri="{BB962C8B-B14F-4D97-AF65-F5344CB8AC3E}">
        <p14:creationId xmlns:p14="http://schemas.microsoft.com/office/powerpoint/2010/main" val="119193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fontScale="85000" lnSpcReduction="20000"/>
          </a:bodyPr>
          <a:lstStyle/>
          <a:p>
            <a:r>
              <a:rPr lang="en-GB" sz="4200" b="1" dirty="0" err="1"/>
              <a:t>Tervetuloa</a:t>
            </a:r>
            <a:r>
              <a:rPr lang="en-GB" sz="4200" b="1" dirty="0"/>
              <a:t>: </a:t>
            </a:r>
            <a:r>
              <a:rPr lang="en-GB" sz="4200" b="1" dirty="0" err="1"/>
              <a:t>Mistä</a:t>
            </a:r>
            <a:r>
              <a:rPr lang="en-GB" sz="4200" b="1" dirty="0"/>
              <a:t> </a:t>
            </a:r>
            <a:r>
              <a:rPr lang="en-GB" sz="4200" b="1" dirty="0" err="1"/>
              <a:t>tässä</a:t>
            </a:r>
            <a:r>
              <a:rPr lang="en-GB" sz="4200" b="1" dirty="0"/>
              <a:t> </a:t>
            </a:r>
            <a:r>
              <a:rPr lang="en-GB" sz="4200" b="1" dirty="0" err="1"/>
              <a:t>moduulissa</a:t>
            </a:r>
            <a:r>
              <a:rPr lang="en-GB" sz="4200" b="1" dirty="0"/>
              <a:t> on </a:t>
            </a:r>
            <a:r>
              <a:rPr lang="en-GB" sz="4200" b="1" dirty="0" err="1"/>
              <a:t>kyse</a:t>
            </a:r>
            <a:r>
              <a:rPr lang="en-GB" sz="4200" b="1" dirty="0"/>
              <a:t>?</a:t>
            </a:r>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02</a:t>
            </a:r>
          </a:p>
        </p:txBody>
      </p:sp>
    </p:spTree>
    <p:extLst>
      <p:ext uri="{BB962C8B-B14F-4D97-AF65-F5344CB8AC3E}">
        <p14:creationId xmlns:p14="http://schemas.microsoft.com/office/powerpoint/2010/main" val="1726908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A8AFB3-F93E-79DB-FADC-326E932B1150}"/>
              </a:ext>
            </a:extLst>
          </p:cNvPr>
          <p:cNvSpPr>
            <a:spLocks noGrp="1"/>
          </p:cNvSpPr>
          <p:nvPr>
            <p:ph type="body" sz="quarter" idx="18"/>
          </p:nvPr>
        </p:nvSpPr>
        <p:spPr/>
        <p:txBody>
          <a:bodyPr anchor="ctr">
            <a:normAutofit/>
          </a:bodyPr>
          <a:lstStyle/>
          <a:p>
            <a:pPr>
              <a:lnSpc>
                <a:spcPct val="150000"/>
              </a:lnSpc>
            </a:pPr>
            <a:r>
              <a:rPr lang="en-GB" sz="2400" dirty="0"/>
              <a:t>	. </a:t>
            </a:r>
          </a:p>
        </p:txBody>
      </p:sp>
      <p:sp>
        <p:nvSpPr>
          <p:cNvPr id="3" name="Text Placeholder 2">
            <a:extLst>
              <a:ext uri="{FF2B5EF4-FFF2-40B4-BE49-F238E27FC236}">
                <a16:creationId xmlns:a16="http://schemas.microsoft.com/office/drawing/2014/main" id="{63E631A9-635C-F93D-559D-41173204AD8C}"/>
              </a:ext>
            </a:extLst>
          </p:cNvPr>
          <p:cNvSpPr>
            <a:spLocks noGrp="1"/>
          </p:cNvSpPr>
          <p:nvPr>
            <p:ph type="body" sz="quarter" idx="16"/>
          </p:nvPr>
        </p:nvSpPr>
        <p:spPr>
          <a:xfrm>
            <a:off x="0" y="412137"/>
            <a:ext cx="10834985" cy="580518"/>
          </a:xfrm>
        </p:spPr>
        <p:txBody>
          <a:bodyPr>
            <a:normAutofit fontScale="77500" lnSpcReduction="20000"/>
          </a:bodyPr>
          <a:lstStyle/>
          <a:p>
            <a:r>
              <a:rPr lang="en-GB" dirty="0">
                <a:solidFill>
                  <a:srgbClr val="14B4CB"/>
                </a:solidFill>
              </a:rPr>
              <a:t>         </a:t>
            </a:r>
            <a:r>
              <a:rPr lang="en-GB" sz="5200" dirty="0" err="1">
                <a:solidFill>
                  <a:srgbClr val="14B4CB"/>
                </a:solidFill>
              </a:rPr>
              <a:t>Tervetuloa</a:t>
            </a:r>
            <a:r>
              <a:rPr lang="en-GB" sz="5200" dirty="0">
                <a:solidFill>
                  <a:srgbClr val="14B4CB"/>
                </a:solidFill>
              </a:rPr>
              <a:t>: </a:t>
            </a:r>
            <a:r>
              <a:rPr lang="en-GB" sz="5200" dirty="0" err="1">
                <a:solidFill>
                  <a:srgbClr val="14B4CB"/>
                </a:solidFill>
              </a:rPr>
              <a:t>Mistä</a:t>
            </a:r>
            <a:r>
              <a:rPr lang="en-GB" sz="5200" dirty="0">
                <a:solidFill>
                  <a:srgbClr val="14B4CB"/>
                </a:solidFill>
              </a:rPr>
              <a:t> </a:t>
            </a:r>
            <a:r>
              <a:rPr lang="en-GB" sz="5200" dirty="0" err="1">
                <a:solidFill>
                  <a:srgbClr val="14B4CB"/>
                </a:solidFill>
              </a:rPr>
              <a:t>tässä</a:t>
            </a:r>
            <a:r>
              <a:rPr lang="en-GB" sz="5200" dirty="0">
                <a:solidFill>
                  <a:srgbClr val="14B4CB"/>
                </a:solidFill>
              </a:rPr>
              <a:t> </a:t>
            </a:r>
            <a:r>
              <a:rPr lang="en-GB" sz="5200" dirty="0" err="1">
                <a:solidFill>
                  <a:srgbClr val="14B4CB"/>
                </a:solidFill>
              </a:rPr>
              <a:t>moduulissa</a:t>
            </a:r>
            <a:r>
              <a:rPr lang="en-GB" sz="5200" dirty="0">
                <a:solidFill>
                  <a:srgbClr val="14B4CB"/>
                </a:solidFill>
              </a:rPr>
              <a:t> on </a:t>
            </a:r>
            <a:r>
              <a:rPr lang="en-GB" sz="5200" dirty="0" err="1">
                <a:solidFill>
                  <a:srgbClr val="14B4CB"/>
                </a:solidFill>
              </a:rPr>
              <a:t>kyse</a:t>
            </a:r>
            <a:r>
              <a:rPr lang="en-GB" sz="5200" dirty="0">
                <a:solidFill>
                  <a:srgbClr val="14B4CB"/>
                </a:solidFill>
              </a:rPr>
              <a:t>? </a:t>
            </a:r>
          </a:p>
          <a:p>
            <a:endParaRPr lang="en-GB" dirty="0"/>
          </a:p>
        </p:txBody>
      </p:sp>
      <p:sp>
        <p:nvSpPr>
          <p:cNvPr id="5" name="Rectangle 2">
            <a:extLst>
              <a:ext uri="{FF2B5EF4-FFF2-40B4-BE49-F238E27FC236}">
                <a16:creationId xmlns:a16="http://schemas.microsoft.com/office/drawing/2014/main" id="{0345FBE1-BDDF-401F-9AB1-925DDFEA7957}"/>
              </a:ext>
            </a:extLst>
          </p:cNvPr>
          <p:cNvSpPr>
            <a:spLocks noChangeArrowheads="1"/>
          </p:cNvSpPr>
          <p:nvPr/>
        </p:nvSpPr>
        <p:spPr bwMode="auto">
          <a:xfrm>
            <a:off x="1507145" y="2373179"/>
            <a:ext cx="945852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2400" b="0" i="0" u="none" strike="noStrike" cap="none" normalizeH="0" baseline="0" dirty="0">
                <a:ln>
                  <a:noFill/>
                </a:ln>
                <a:solidFill>
                  <a:schemeClr val="bg1"/>
                </a:solidFill>
                <a:effectLst/>
                <a:latin typeface="Arial Unicode MS" panose="020B0604020202020204" pitchFamily="34" charset="-128"/>
              </a:rPr>
              <a:t>Tämän moduulin tavoitteena on tuoda esille digitaalisen hyvinvoinnin ylläpitämisen tärkeyttä. Moduulissa käsitellään tapoja, joita voimme muuttaa ja parantaa varmistaaksemme digitalisaation terveellisen käytön. Tässä moduulissa opimme, mitä digitaalinen hyvinvointi on, miten se voi parantaa elämäämme ja miten suunnitella digitaalista </a:t>
            </a:r>
            <a:r>
              <a:rPr kumimoji="0" lang="fi-FI" altLang="fi-FI" sz="2400" b="0" i="0" u="none" strike="noStrike" cap="none" normalizeH="0" baseline="0" dirty="0" err="1">
                <a:ln>
                  <a:noFill/>
                </a:ln>
                <a:solidFill>
                  <a:schemeClr val="bg1"/>
                </a:solidFill>
                <a:effectLst/>
                <a:latin typeface="Arial Unicode MS" panose="020B0604020202020204" pitchFamily="34" charset="-128"/>
              </a:rPr>
              <a:t>hyvinvointisuunnitelmaa</a:t>
            </a:r>
            <a:r>
              <a:rPr kumimoji="0" lang="fi-FI" altLang="fi-FI" sz="2400" b="0" i="0" u="none" strike="noStrike" cap="none" normalizeH="0" baseline="0" dirty="0">
                <a:ln>
                  <a:noFill/>
                </a:ln>
                <a:solidFill>
                  <a:schemeClr val="bg1"/>
                </a:solidFill>
                <a:effectLst/>
                <a:latin typeface="Arial Unicode MS" panose="020B0604020202020204" pitchFamily="34" charset="-128"/>
              </a:rPr>
              <a:t>.</a:t>
            </a:r>
            <a:r>
              <a:rPr kumimoji="0" lang="fi-FI" altLang="fi-FI" sz="2400" b="0" i="0" u="none" strike="noStrike" cap="none" normalizeH="0" baseline="0" dirty="0">
                <a:ln>
                  <a:noFill/>
                </a:ln>
                <a:solidFill>
                  <a:schemeClr val="bg1"/>
                </a:solidFill>
                <a:effectLst/>
              </a:rPr>
              <a:t> </a:t>
            </a:r>
            <a:endParaRPr kumimoji="0" lang="fi-FI" altLang="fi-FI" sz="24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12805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3600" b="1" dirty="0" err="1"/>
              <a:t>Digitaalinen</a:t>
            </a:r>
            <a:r>
              <a:rPr lang="en-GB" sz="3600" b="1" dirty="0"/>
              <a:t> </a:t>
            </a:r>
            <a:r>
              <a:rPr lang="en-GB" sz="3600" b="1" dirty="0" err="1"/>
              <a:t>hyvinvointi</a:t>
            </a:r>
            <a:endParaRPr lang="en-GB" sz="3600" b="1" dirty="0"/>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03</a:t>
            </a:r>
          </a:p>
        </p:txBody>
      </p:sp>
    </p:spTree>
    <p:extLst>
      <p:ext uri="{BB962C8B-B14F-4D97-AF65-F5344CB8AC3E}">
        <p14:creationId xmlns:p14="http://schemas.microsoft.com/office/powerpoint/2010/main" val="1416459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5C26B22-458D-7AC8-5366-DDF981CF70D4}"/>
              </a:ext>
            </a:extLst>
          </p:cNvPr>
          <p:cNvSpPr/>
          <p:nvPr/>
        </p:nvSpPr>
        <p:spPr>
          <a:xfrm>
            <a:off x="1757456" y="2633623"/>
            <a:ext cx="1843087" cy="133422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4485" cap="flat">
            <a:solidFill>
              <a:srgbClr val="8A4199"/>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FA8CB4D-65DB-8243-8FB7-045C1ECCF506}"/>
              </a:ext>
            </a:extLst>
          </p:cNvPr>
          <p:cNvSpPr txBox="1"/>
          <p:nvPr/>
        </p:nvSpPr>
        <p:spPr>
          <a:xfrm>
            <a:off x="142599" y="357885"/>
            <a:ext cx="4432752" cy="523220"/>
          </a:xfrm>
          <a:prstGeom prst="rect">
            <a:avLst/>
          </a:prstGeom>
          <a:noFill/>
        </p:spPr>
        <p:txBody>
          <a:bodyPr wrap="none" rtlCol="0">
            <a:spAutoFit/>
          </a:bodyPr>
          <a:lstStyle/>
          <a:p>
            <a:r>
              <a:rPr lang="en-ES" sz="2800" b="1" dirty="0">
                <a:solidFill>
                  <a:srgbClr val="8A4199"/>
                </a:solidFill>
              </a:rPr>
              <a:t>Digita</a:t>
            </a:r>
            <a:r>
              <a:rPr lang="fi-FI" sz="2800" b="1" dirty="0">
                <a:solidFill>
                  <a:srgbClr val="8A4199"/>
                </a:solidFill>
              </a:rPr>
              <a:t>alinen hyvinvointi on…</a:t>
            </a:r>
            <a:endParaRPr lang="en-ES" sz="2800" b="1" dirty="0">
              <a:solidFill>
                <a:srgbClr val="8A4199"/>
              </a:solidFill>
            </a:endParaRPr>
          </a:p>
        </p:txBody>
      </p:sp>
      <p:sp>
        <p:nvSpPr>
          <p:cNvPr id="6" name="TextBox 5">
            <a:extLst>
              <a:ext uri="{FF2B5EF4-FFF2-40B4-BE49-F238E27FC236}">
                <a16:creationId xmlns:a16="http://schemas.microsoft.com/office/drawing/2014/main" id="{2AA71D26-504A-E84D-86B6-6039B18A1A49}"/>
              </a:ext>
            </a:extLst>
          </p:cNvPr>
          <p:cNvSpPr txBox="1"/>
          <p:nvPr/>
        </p:nvSpPr>
        <p:spPr>
          <a:xfrm>
            <a:off x="7939126" y="5491817"/>
            <a:ext cx="3131114" cy="523220"/>
          </a:xfrm>
          <a:prstGeom prst="rect">
            <a:avLst/>
          </a:prstGeom>
          <a:noFill/>
        </p:spPr>
        <p:txBody>
          <a:bodyPr wrap="none" rtlCol="0">
            <a:spAutoFit/>
          </a:bodyPr>
          <a:lstStyle/>
          <a:p>
            <a:r>
              <a:rPr lang="en-GB" sz="2800" i="1" dirty="0">
                <a:solidFill>
                  <a:srgbClr val="8A4199"/>
                </a:solidFill>
              </a:rPr>
              <a:t>Royal </a:t>
            </a:r>
            <a:r>
              <a:rPr lang="en-GB" sz="2800" i="1" dirty="0" err="1">
                <a:solidFill>
                  <a:srgbClr val="8A4199"/>
                </a:solidFill>
              </a:rPr>
              <a:t>ym</a:t>
            </a:r>
            <a:r>
              <a:rPr lang="en-GB" sz="2800" i="1" dirty="0">
                <a:solidFill>
                  <a:srgbClr val="8A4199"/>
                </a:solidFill>
              </a:rPr>
              <a:t>. 2017, 106</a:t>
            </a:r>
            <a:endParaRPr lang="en-ES" sz="2800" i="1" dirty="0">
              <a:solidFill>
                <a:srgbClr val="8A4199"/>
              </a:solidFill>
            </a:endParaRPr>
          </a:p>
        </p:txBody>
      </p:sp>
      <p:sp>
        <p:nvSpPr>
          <p:cNvPr id="10" name="Rectangle 3">
            <a:extLst>
              <a:ext uri="{FF2B5EF4-FFF2-40B4-BE49-F238E27FC236}">
                <a16:creationId xmlns:a16="http://schemas.microsoft.com/office/drawing/2014/main" id="{85053089-7352-4249-ADCC-CA3B35DE6C92}"/>
              </a:ext>
            </a:extLst>
          </p:cNvPr>
          <p:cNvSpPr>
            <a:spLocks noGrp="1" noChangeArrowheads="1"/>
          </p:cNvSpPr>
          <p:nvPr>
            <p:ph type="body" sz="quarter" idx="13"/>
          </p:nvPr>
        </p:nvSpPr>
        <p:spPr bwMode="auto">
          <a:xfrm>
            <a:off x="3902765" y="1268994"/>
            <a:ext cx="4906938"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i-FI" altLang="fi-FI" sz="2200" i="0" dirty="0">
                <a:latin typeface="Arial Unicode MS" panose="020B0604020202020204" pitchFamily="34" charset="-128"/>
              </a:rPr>
              <a:t>t</a:t>
            </a:r>
            <a:r>
              <a:rPr kumimoji="0" lang="fi-FI" altLang="fi-FI" sz="2200" b="0" i="0" u="none" strike="noStrike" cap="none" normalizeH="0" baseline="0" dirty="0">
                <a:ln>
                  <a:noFill/>
                </a:ln>
                <a:effectLst/>
                <a:latin typeface="Arial Unicode MS" panose="020B0604020202020204" pitchFamily="34" charset="-128"/>
              </a:rPr>
              <a:t>eknologiaa käyttävä elämäntapa, joka edistää optimaalista terveyttä ja hyvinvointia, jossa yksilö yhdistää kehon, mielen ja hengen elääkseen täydellisemmin inhimillisissä, luonnollisissa ja digitaalisissa yhteisöissä. Ihannetapauksessa se on optimaalinen terveyden ja hyvinvoinnin tila, jonka jokainen teknologiaa käyttävä pystyy saavuttamaan</a:t>
            </a:r>
            <a:r>
              <a:rPr lang="fi-FI" altLang="fi-FI" sz="2200" i="0" dirty="0">
                <a:latin typeface="Arial Unicode MS" panose="020B0604020202020204" pitchFamily="34" charset="-128"/>
              </a:rPr>
              <a:t>.</a:t>
            </a:r>
            <a:endParaRPr kumimoji="0" lang="fi-FI" altLang="fi-FI" sz="22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332572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1BAC7A-8D73-54D8-0852-8B927C390ADF}"/>
              </a:ext>
            </a:extLst>
          </p:cNvPr>
          <p:cNvSpPr>
            <a:spLocks noGrp="1"/>
          </p:cNvSpPr>
          <p:nvPr>
            <p:ph type="body" sz="quarter" idx="18"/>
          </p:nvPr>
        </p:nvSpPr>
        <p:spPr/>
        <p:txBody>
          <a:bodyPr>
            <a:normAutofit/>
          </a:bodyPr>
          <a:lstStyle/>
          <a:p>
            <a:pPr marL="0" indent="0"/>
            <a:r>
              <a:rPr lang="en-GB" sz="2400" dirty="0" err="1"/>
              <a:t>Digitaalinen</a:t>
            </a:r>
            <a:r>
              <a:rPr lang="en-GB" sz="2400" dirty="0"/>
              <a:t> </a:t>
            </a:r>
            <a:r>
              <a:rPr lang="en-GB" sz="2400" dirty="0" err="1"/>
              <a:t>hyvinvointi</a:t>
            </a:r>
            <a:r>
              <a:rPr lang="en-GB" sz="2400" dirty="0"/>
              <a:t> on </a:t>
            </a:r>
            <a:r>
              <a:rPr lang="en-GB" sz="2400" dirty="0" err="1"/>
              <a:t>kykyä</a:t>
            </a:r>
            <a:r>
              <a:rPr lang="en-GB" sz="2400" dirty="0"/>
              <a:t> </a:t>
            </a:r>
            <a:r>
              <a:rPr lang="en-GB" sz="2400" dirty="0" err="1"/>
              <a:t>huolehtia</a:t>
            </a:r>
            <a:r>
              <a:rPr lang="en-GB" sz="2400" dirty="0"/>
              <a:t> </a:t>
            </a:r>
          </a:p>
          <a:p>
            <a:r>
              <a:rPr lang="en-GB" sz="2400" dirty="0"/>
              <a:t>•	</a:t>
            </a:r>
            <a:r>
              <a:rPr lang="en-GB" sz="2400" dirty="0" err="1"/>
              <a:t>omasta</a:t>
            </a:r>
            <a:r>
              <a:rPr lang="en-GB" sz="2400" dirty="0"/>
              <a:t> </a:t>
            </a:r>
            <a:r>
              <a:rPr lang="en-GB" sz="2400" dirty="0" err="1"/>
              <a:t>terveydestä</a:t>
            </a:r>
            <a:r>
              <a:rPr lang="en-GB" sz="2400" dirty="0"/>
              <a:t>, </a:t>
            </a:r>
          </a:p>
          <a:p>
            <a:r>
              <a:rPr lang="en-GB" sz="2400" dirty="0"/>
              <a:t>•	</a:t>
            </a:r>
            <a:r>
              <a:rPr lang="en-GB" sz="2400" dirty="0" err="1"/>
              <a:t>turvallisuudesta</a:t>
            </a:r>
            <a:r>
              <a:rPr lang="en-GB" sz="2400" dirty="0"/>
              <a:t>, </a:t>
            </a:r>
          </a:p>
          <a:p>
            <a:r>
              <a:rPr lang="en-GB" sz="2400" dirty="0"/>
              <a:t>•	</a:t>
            </a:r>
            <a:r>
              <a:rPr lang="en-GB" sz="2400" dirty="0" err="1"/>
              <a:t>suhteista</a:t>
            </a:r>
            <a:r>
              <a:rPr lang="en-GB" sz="2400" dirty="0"/>
              <a:t> </a:t>
            </a:r>
            <a:r>
              <a:rPr lang="en-GB" sz="2400" dirty="0" err="1"/>
              <a:t>ja</a:t>
            </a:r>
            <a:r>
              <a:rPr lang="en-GB" sz="2400" dirty="0"/>
              <a:t>  </a:t>
            </a:r>
          </a:p>
          <a:p>
            <a:r>
              <a:rPr lang="en-GB" sz="2400" dirty="0"/>
              <a:t>•	</a:t>
            </a:r>
            <a:r>
              <a:rPr lang="en-GB" sz="2400" dirty="0" err="1"/>
              <a:t>työn</a:t>
            </a:r>
            <a:r>
              <a:rPr lang="en-GB" sz="2400" dirty="0"/>
              <a:t> </a:t>
            </a:r>
            <a:r>
              <a:rPr lang="en-GB" sz="2400" dirty="0" err="1"/>
              <a:t>ja</a:t>
            </a:r>
            <a:r>
              <a:rPr lang="en-GB" sz="2400" dirty="0"/>
              <a:t> </a:t>
            </a:r>
            <a:r>
              <a:rPr lang="en-GB" sz="2400" dirty="0" err="1"/>
              <a:t>yksityiselämän</a:t>
            </a:r>
            <a:r>
              <a:rPr lang="en-GB" sz="2400" dirty="0"/>
              <a:t> </a:t>
            </a:r>
            <a:r>
              <a:rPr lang="en-GB" sz="2400" dirty="0" err="1"/>
              <a:t>välisestä</a:t>
            </a:r>
            <a:r>
              <a:rPr lang="en-GB" sz="2400" dirty="0"/>
              <a:t> </a:t>
            </a:r>
            <a:r>
              <a:rPr lang="en-GB" sz="2400" dirty="0" err="1"/>
              <a:t>tasapainosta</a:t>
            </a:r>
            <a:endParaRPr lang="en-GB" sz="2400" dirty="0"/>
          </a:p>
          <a:p>
            <a:r>
              <a:rPr lang="en-GB" sz="2400" dirty="0"/>
              <a:t> 	                       ….</a:t>
            </a:r>
            <a:r>
              <a:rPr lang="en-GB" sz="2400" dirty="0" err="1"/>
              <a:t>digitaalisissa</a:t>
            </a:r>
            <a:r>
              <a:rPr lang="en-GB" sz="2400" dirty="0"/>
              <a:t> </a:t>
            </a:r>
            <a:r>
              <a:rPr lang="en-GB" sz="2400" dirty="0" err="1"/>
              <a:t>yhteyksissä</a:t>
            </a:r>
            <a:r>
              <a:rPr lang="en-GB" sz="2400" dirty="0"/>
              <a:t>.</a:t>
            </a:r>
          </a:p>
          <a:p>
            <a:endParaRPr lang="en-US" dirty="0"/>
          </a:p>
        </p:txBody>
      </p:sp>
      <p:sp>
        <p:nvSpPr>
          <p:cNvPr id="4" name="Text Placeholder 3">
            <a:extLst>
              <a:ext uri="{FF2B5EF4-FFF2-40B4-BE49-F238E27FC236}">
                <a16:creationId xmlns:a16="http://schemas.microsoft.com/office/drawing/2014/main" id="{DD91076A-627A-887B-359D-B1FFDEF045C5}"/>
              </a:ext>
            </a:extLst>
          </p:cNvPr>
          <p:cNvSpPr>
            <a:spLocks noGrp="1"/>
          </p:cNvSpPr>
          <p:nvPr>
            <p:ph type="body" sz="quarter" idx="16"/>
          </p:nvPr>
        </p:nvSpPr>
        <p:spPr/>
        <p:txBody>
          <a:bodyPr/>
          <a:lstStyle/>
          <a:p>
            <a:r>
              <a:rPr lang="en-US" dirty="0" err="1"/>
              <a:t>Toisin</a:t>
            </a:r>
            <a:r>
              <a:rPr lang="en-US" dirty="0"/>
              <a:t> </a:t>
            </a:r>
            <a:r>
              <a:rPr lang="en-US" dirty="0" err="1"/>
              <a:t>sanoen</a:t>
            </a:r>
            <a:endParaRPr lang="en-US" dirty="0"/>
          </a:p>
        </p:txBody>
      </p:sp>
      <p:pic>
        <p:nvPicPr>
          <p:cNvPr id="6" name="Picture Placeholder 5" descr="A person standing in a field with her arms raised&#10;&#10;Description automatically generated">
            <a:extLst>
              <a:ext uri="{FF2B5EF4-FFF2-40B4-BE49-F238E27FC236}">
                <a16:creationId xmlns:a16="http://schemas.microsoft.com/office/drawing/2014/main" id="{D1727BD9-B6BD-EA4C-118A-EDA909FCB086}"/>
              </a:ext>
            </a:extLst>
          </p:cNvPr>
          <p:cNvPicPr>
            <a:picLocks noGrp="1" noChangeAspect="1"/>
          </p:cNvPicPr>
          <p:nvPr>
            <p:ph type="pic" sz="quarter" idx="10"/>
          </p:nvPr>
        </p:nvPicPr>
        <p:blipFill>
          <a:blip r:embed="rId2"/>
          <a:srcRect l="6295" r="6295"/>
          <a:stretch>
            <a:fillRect/>
          </a:stretch>
        </p:blipFill>
        <p:spPr>
          <a:xfrm>
            <a:off x="7061200" y="1347788"/>
            <a:ext cx="5130800" cy="3913187"/>
          </a:xfrm>
        </p:spPr>
      </p:pic>
    </p:spTree>
    <p:extLst>
      <p:ext uri="{BB962C8B-B14F-4D97-AF65-F5344CB8AC3E}">
        <p14:creationId xmlns:p14="http://schemas.microsoft.com/office/powerpoint/2010/main" val="2700383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6457</TotalTime>
  <Words>2650</Words>
  <Application>Microsoft Office PowerPoint</Application>
  <PresentationFormat>Widescreen</PresentationFormat>
  <Paragraphs>250</Paragraphs>
  <Slides>44</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44</vt:i4>
      </vt:variant>
    </vt:vector>
  </HeadingPairs>
  <TitlesOfParts>
    <vt:vector size="55" baseType="lpstr">
      <vt:lpstr>Arial Unicode MS</vt:lpstr>
      <vt:lpstr>Arial</vt:lpstr>
      <vt:lpstr>Calibri</vt:lpstr>
      <vt:lpstr>Calibri Light</vt:lpstr>
      <vt:lpstr>Montserrat</vt:lpstr>
      <vt:lpstr>Montserrat Light</vt:lpstr>
      <vt:lpstr>Open Sans</vt:lpstr>
      <vt:lpstr>Quattrocento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Matti Lappalainen</cp:lastModifiedBy>
  <cp:revision>115</cp:revision>
  <dcterms:created xsi:type="dcterms:W3CDTF">2022-08-04T07:13:02Z</dcterms:created>
  <dcterms:modified xsi:type="dcterms:W3CDTF">2023-08-18T10:46:51Z</dcterms:modified>
</cp:coreProperties>
</file>