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2"/>
  </p:notesMasterIdLst>
  <p:sldIdLst>
    <p:sldId id="256" r:id="rId2"/>
    <p:sldId id="257" r:id="rId3"/>
    <p:sldId id="258" r:id="rId4"/>
    <p:sldId id="311" r:id="rId5"/>
    <p:sldId id="260" r:id="rId6"/>
    <p:sldId id="263" r:id="rId7"/>
    <p:sldId id="302" r:id="rId8"/>
    <p:sldId id="265" r:id="rId9"/>
    <p:sldId id="267" r:id="rId10"/>
    <p:sldId id="287" r:id="rId11"/>
    <p:sldId id="288" r:id="rId12"/>
    <p:sldId id="273" r:id="rId13"/>
    <p:sldId id="268" r:id="rId14"/>
    <p:sldId id="269" r:id="rId15"/>
    <p:sldId id="271" r:id="rId16"/>
    <p:sldId id="291" r:id="rId17"/>
    <p:sldId id="292" r:id="rId18"/>
    <p:sldId id="293" r:id="rId19"/>
    <p:sldId id="294" r:id="rId20"/>
    <p:sldId id="300" r:id="rId21"/>
    <p:sldId id="270" r:id="rId22"/>
    <p:sldId id="275" r:id="rId23"/>
    <p:sldId id="297" r:id="rId24"/>
    <p:sldId id="298" r:id="rId25"/>
    <p:sldId id="301" r:id="rId26"/>
    <p:sldId id="272" r:id="rId27"/>
    <p:sldId id="296" r:id="rId28"/>
    <p:sldId id="309" r:id="rId29"/>
    <p:sldId id="299" r:id="rId30"/>
    <p:sldId id="279" r:id="rId31"/>
    <p:sldId id="295" r:id="rId32"/>
    <p:sldId id="305" r:id="rId33"/>
    <p:sldId id="303" r:id="rId34"/>
    <p:sldId id="278" r:id="rId35"/>
    <p:sldId id="313" r:id="rId36"/>
    <p:sldId id="285" r:id="rId37"/>
    <p:sldId id="277" r:id="rId38"/>
    <p:sldId id="307" r:id="rId39"/>
    <p:sldId id="308" r:id="rId40"/>
    <p:sldId id="286" r:id="rId41"/>
  </p:sldIdLst>
  <p:sldSz cx="12192000" cy="6858000"/>
  <p:notesSz cx="6858000" cy="9144000"/>
  <p:embeddedFontLst>
    <p:embeddedFont>
      <p:font typeface="Calibri" panose="020F0502020204030204" pitchFamily="34" charset="0"/>
      <p:regular r:id="rId43"/>
      <p:bold r:id="rId44"/>
      <p:italic r:id="rId45"/>
      <p:boldItalic r:id="rId46"/>
    </p:embeddedFont>
    <p:embeddedFont>
      <p:font typeface="Montserrat" panose="020B0604020202020204" charset="0"/>
      <p:regular r:id="rId47"/>
      <p:bold r:id="rId48"/>
      <p:italic r:id="rId49"/>
      <p:boldItalic r:id="rId50"/>
    </p:embeddedFont>
    <p:embeddedFont>
      <p:font typeface="Montserrat Light" panose="020B0604020202020204" charset="0"/>
      <p:regular r:id="rId51"/>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2" roundtripDataSignature="AMtx7mgZbFLqeYbijJkcamIIqiA4DW18l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pameinondas Koutavelis" initials="EK" lastIdx="8" clrIdx="0">
    <p:extLst>
      <p:ext uri="{19B8F6BF-5375-455C-9EA6-DF929625EA0E}">
        <p15:presenceInfo xmlns:p15="http://schemas.microsoft.com/office/powerpoint/2012/main" userId="S::koutavelis.e@kmop.org::a0672948-61f1-45a5-b0eb-1228b9c657b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8A4199"/>
    <a:srgbClr val="14B4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778" y="7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63"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6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12.fntdata"/><Relationship Id="rId62"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9" name="Google Shape;22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2" name="Google Shape;32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2943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2" name="Google Shape;36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8" name="Google Shape;32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5" name="Google Shape;33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80050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673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28785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71503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3" name="Google Shape;29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1748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6" name="Google Shape;2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359444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2" name="Google Shape;36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8722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3" name="Google Shape;29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86252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5" name="Google Shape;35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14176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1901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2" name="Google Shape;36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91734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4" name="Google Shape;404;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1" name="Google Shape;25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60695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73870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5642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7" name="Google Shape;397;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9" name="Google Shape;29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53250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1" name="Google Shape;441;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1" name="Google Shape;391;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1" name="Google Shape;441;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86946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1" name="Google Shape;391;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48930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7" name="Google Shape;44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3" name="Google Shape;27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3" name="Google Shape;29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9" name="Google Shape;29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7989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6" name="Google Shape;30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2" name="Google Shape;32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2" name="Google Shape;32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512578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p:cSld name="Cover">
    <p:spTree>
      <p:nvGrpSpPr>
        <p:cNvPr id="1" name="Shape 11"/>
        <p:cNvGrpSpPr/>
        <p:nvPr/>
      </p:nvGrpSpPr>
      <p:grpSpPr>
        <a:xfrm>
          <a:off x="0" y="0"/>
          <a:ext cx="0" cy="0"/>
          <a:chOff x="0" y="0"/>
          <a:chExt cx="0" cy="0"/>
        </a:xfrm>
      </p:grpSpPr>
      <p:sp>
        <p:nvSpPr>
          <p:cNvPr id="12" name="Google Shape;12;p33"/>
          <p:cNvSpPr/>
          <p:nvPr/>
        </p:nvSpPr>
        <p:spPr>
          <a:xfrm>
            <a:off x="0" y="6334297"/>
            <a:ext cx="12192000" cy="52370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 name="Google Shape;13;p33"/>
          <p:cNvSpPr/>
          <p:nvPr/>
        </p:nvSpPr>
        <p:spPr>
          <a:xfrm>
            <a:off x="-8050" y="-908165"/>
            <a:ext cx="6401126" cy="8997069"/>
          </a:xfrm>
          <a:custGeom>
            <a:avLst/>
            <a:gdLst/>
            <a:ahLst/>
            <a:cxnLst/>
            <a:rect l="l" t="t" r="r" b="b"/>
            <a:pathLst>
              <a:path w="7607015" h="10692000" extrusionOk="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gradFill>
            <a:gsLst>
              <a:gs pos="0">
                <a:srgbClr val="754483"/>
              </a:gs>
              <a:gs pos="9000">
                <a:srgbClr val="754483"/>
              </a:gs>
              <a:gs pos="28000">
                <a:srgbClr val="8A4199"/>
              </a:gs>
              <a:gs pos="52999">
                <a:srgbClr val="8A4199"/>
              </a:gs>
              <a:gs pos="79000">
                <a:srgbClr val="754483"/>
              </a:gs>
              <a:gs pos="100000">
                <a:srgbClr val="754483"/>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4" name="Google Shape;14;p33"/>
          <p:cNvGrpSpPr/>
          <p:nvPr/>
        </p:nvGrpSpPr>
        <p:grpSpPr>
          <a:xfrm>
            <a:off x="240633" y="3102390"/>
            <a:ext cx="3148393" cy="998194"/>
            <a:chOff x="2464177" y="4939099"/>
            <a:chExt cx="2638924" cy="836668"/>
          </a:xfrm>
        </p:grpSpPr>
        <p:sp>
          <p:nvSpPr>
            <p:cNvPr id="15" name="Google Shape;15;p33"/>
            <p:cNvSpPr/>
            <p:nvPr/>
          </p:nvSpPr>
          <p:spPr>
            <a:xfrm>
              <a:off x="2897660"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 name="Google Shape;16;p33"/>
            <p:cNvSpPr/>
            <p:nvPr/>
          </p:nvSpPr>
          <p:spPr>
            <a:xfrm>
              <a:off x="3342551" y="4940047"/>
              <a:ext cx="98864" cy="530081"/>
            </a:xfrm>
            <a:custGeom>
              <a:avLst/>
              <a:gdLst/>
              <a:ahLst/>
              <a:cxnLst/>
              <a:rect l="l" t="t" r="r" b="b"/>
              <a:pathLst>
                <a:path w="98864" h="530081" extrusionOk="0">
                  <a:moveTo>
                    <a:pt x="0" y="0"/>
                  </a:moveTo>
                  <a:lnTo>
                    <a:pt x="98865" y="0"/>
                  </a:lnTo>
                  <a:lnTo>
                    <a:pt x="98865" y="530081"/>
                  </a:lnTo>
                  <a:lnTo>
                    <a:pt x="0" y="530081"/>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 name="Google Shape;17;p33"/>
            <p:cNvSpPr/>
            <p:nvPr/>
          </p:nvSpPr>
          <p:spPr>
            <a:xfrm>
              <a:off x="3457576"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 name="Google Shape;18;p33"/>
            <p:cNvSpPr/>
            <p:nvPr/>
          </p:nvSpPr>
          <p:spPr>
            <a:xfrm>
              <a:off x="3909121" y="5064270"/>
              <a:ext cx="354581" cy="406806"/>
            </a:xfrm>
            <a:custGeom>
              <a:avLst/>
              <a:gdLst/>
              <a:ahLst/>
              <a:cxnLst/>
              <a:rect l="l" t="t" r="r" b="b"/>
              <a:pathLst>
                <a:path w="354581" h="406806" extrusionOk="0">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 name="Google Shape;19;p33"/>
            <p:cNvSpPr/>
            <p:nvPr/>
          </p:nvSpPr>
          <p:spPr>
            <a:xfrm>
              <a:off x="4282715" y="5064270"/>
              <a:ext cx="414470" cy="415340"/>
            </a:xfrm>
            <a:custGeom>
              <a:avLst/>
              <a:gdLst/>
              <a:ahLst/>
              <a:cxnLst/>
              <a:rect l="l" t="t" r="r" b="b"/>
              <a:pathLst>
                <a:path w="414470" h="415340" extrusionOk="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 name="Google Shape;20;p33"/>
            <p:cNvSpPr/>
            <p:nvPr/>
          </p:nvSpPr>
          <p:spPr>
            <a:xfrm rot="-2700000">
              <a:off x="3707889" y="5564999"/>
              <a:ext cx="174912" cy="17447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 name="Google Shape;21;p33"/>
            <p:cNvSpPr/>
            <p:nvPr/>
          </p:nvSpPr>
          <p:spPr>
            <a:xfrm>
              <a:off x="4694334" y="5063322"/>
              <a:ext cx="408767" cy="416289"/>
            </a:xfrm>
            <a:custGeom>
              <a:avLst/>
              <a:gdLst/>
              <a:ahLst/>
              <a:cxnLst/>
              <a:rect l="l" t="t" r="r" b="b"/>
              <a:pathLst>
                <a:path w="408767" h="416289" extrusionOk="0">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 name="Google Shape;22;p33"/>
            <p:cNvSpPr/>
            <p:nvPr/>
          </p:nvSpPr>
          <p:spPr>
            <a:xfrm>
              <a:off x="2464177" y="4939099"/>
              <a:ext cx="429680" cy="539563"/>
            </a:xfrm>
            <a:custGeom>
              <a:avLst/>
              <a:gdLst/>
              <a:ahLst/>
              <a:cxnLst/>
              <a:rect l="l" t="t" r="r" b="b"/>
              <a:pathLst>
                <a:path w="429680" h="539563" extrusionOk="0">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 name="Google Shape;23;p33"/>
            <p:cNvSpPr/>
            <p:nvPr/>
          </p:nvSpPr>
          <p:spPr>
            <a:xfrm>
              <a:off x="2464177" y="5526076"/>
              <a:ext cx="2638924" cy="37930"/>
            </a:xfrm>
            <a:custGeom>
              <a:avLst/>
              <a:gdLst/>
              <a:ahLst/>
              <a:cxnLst/>
              <a:rect l="l" t="t" r="r" b="b"/>
              <a:pathLst>
                <a:path w="2638924" h="37930" extrusionOk="0">
                  <a:moveTo>
                    <a:pt x="0" y="0"/>
                  </a:moveTo>
                  <a:lnTo>
                    <a:pt x="2638925" y="0"/>
                  </a:lnTo>
                  <a:lnTo>
                    <a:pt x="2638925" y="37931"/>
                  </a:lnTo>
                  <a:lnTo>
                    <a:pt x="0" y="37931"/>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4" name="Google Shape;24;p33"/>
            <p:cNvGrpSpPr/>
            <p:nvPr/>
          </p:nvGrpSpPr>
          <p:grpSpPr>
            <a:xfrm>
              <a:off x="4243740" y="5657885"/>
              <a:ext cx="823237" cy="104309"/>
              <a:chOff x="4243740" y="5657885"/>
              <a:chExt cx="823237" cy="104309"/>
            </a:xfrm>
          </p:grpSpPr>
          <p:sp>
            <p:nvSpPr>
              <p:cNvPr id="25" name="Google Shape;25;p33"/>
              <p:cNvSpPr/>
              <p:nvPr/>
            </p:nvSpPr>
            <p:spPr>
              <a:xfrm>
                <a:off x="4243740" y="5657885"/>
                <a:ext cx="57037" cy="82499"/>
              </a:xfrm>
              <a:custGeom>
                <a:avLst/>
                <a:gdLst/>
                <a:ahLst/>
                <a:cxnLst/>
                <a:rect l="l" t="t" r="r" b="b"/>
                <a:pathLst>
                  <a:path w="57037" h="82499" extrusionOk="0">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 name="Google Shape;26;p33"/>
              <p:cNvSpPr/>
              <p:nvPr/>
            </p:nvSpPr>
            <p:spPr>
              <a:xfrm>
                <a:off x="4315987" y="5658834"/>
                <a:ext cx="15209" cy="80602"/>
              </a:xfrm>
              <a:custGeom>
                <a:avLst/>
                <a:gdLst/>
                <a:ahLst/>
                <a:cxnLst/>
                <a:rect l="l" t="t" r="r" b="b"/>
                <a:pathLst>
                  <a:path w="15209" h="80602" extrusionOk="0">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 name="Google Shape;27;p33"/>
              <p:cNvSpPr/>
              <p:nvPr/>
            </p:nvSpPr>
            <p:spPr>
              <a:xfrm>
                <a:off x="4343555" y="5679695"/>
                <a:ext cx="57987" cy="82499"/>
              </a:xfrm>
              <a:custGeom>
                <a:avLst/>
                <a:gdLst/>
                <a:ahLst/>
                <a:cxnLst/>
                <a:rect l="l" t="t" r="r" b="b"/>
                <a:pathLst>
                  <a:path w="57987" h="82499" extrusionOk="0">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 name="Google Shape;28;p33"/>
              <p:cNvSpPr/>
              <p:nvPr/>
            </p:nvSpPr>
            <p:spPr>
              <a:xfrm>
                <a:off x="4416753" y="5658834"/>
                <a:ext cx="15209" cy="80602"/>
              </a:xfrm>
              <a:custGeom>
                <a:avLst/>
                <a:gdLst/>
                <a:ahLst/>
                <a:cxnLst/>
                <a:rect l="l" t="t" r="r" b="b"/>
                <a:pathLst>
                  <a:path w="15209" h="80602" extrusionOk="0">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29;p33"/>
              <p:cNvSpPr/>
              <p:nvPr/>
            </p:nvSpPr>
            <p:spPr>
              <a:xfrm>
                <a:off x="4441469" y="5659782"/>
                <a:ext cx="39926" cy="82499"/>
              </a:xfrm>
              <a:custGeom>
                <a:avLst/>
                <a:gdLst/>
                <a:ahLst/>
                <a:cxnLst/>
                <a:rect l="l" t="t" r="r" b="b"/>
                <a:pathLst>
                  <a:path w="39926" h="82499" extrusionOk="0">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30;p33"/>
              <p:cNvSpPr/>
              <p:nvPr/>
            </p:nvSpPr>
            <p:spPr>
              <a:xfrm>
                <a:off x="4484247" y="5680644"/>
                <a:ext cx="54185" cy="59740"/>
              </a:xfrm>
              <a:custGeom>
                <a:avLst/>
                <a:gdLst/>
                <a:ahLst/>
                <a:cxnLst/>
                <a:rect l="l" t="t" r="r" b="b"/>
                <a:pathLst>
                  <a:path w="54185" h="59740" extrusionOk="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 name="Google Shape;31;p33"/>
              <p:cNvSpPr/>
              <p:nvPr/>
            </p:nvSpPr>
            <p:spPr>
              <a:xfrm>
                <a:off x="4553642"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32;p33"/>
              <p:cNvSpPr/>
              <p:nvPr/>
            </p:nvSpPr>
            <p:spPr>
              <a:xfrm>
                <a:off x="4604025" y="5678747"/>
                <a:ext cx="86506" cy="63533"/>
              </a:xfrm>
              <a:custGeom>
                <a:avLst/>
                <a:gdLst/>
                <a:ahLst/>
                <a:cxnLst/>
                <a:rect l="l" t="t" r="r" b="b"/>
                <a:pathLst>
                  <a:path w="86506" h="63533" extrusionOk="0">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 name="Google Shape;33;p33"/>
              <p:cNvSpPr/>
              <p:nvPr/>
            </p:nvSpPr>
            <p:spPr>
              <a:xfrm>
                <a:off x="4698137" y="5680644"/>
                <a:ext cx="58938" cy="59740"/>
              </a:xfrm>
              <a:custGeom>
                <a:avLst/>
                <a:gdLst/>
                <a:ahLst/>
                <a:cxnLst/>
                <a:rect l="l" t="t" r="r" b="b"/>
                <a:pathLst>
                  <a:path w="58938" h="59740" extrusionOk="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 name="Google Shape;34;p33"/>
              <p:cNvSpPr/>
              <p:nvPr/>
            </p:nvSpPr>
            <p:spPr>
              <a:xfrm>
                <a:off x="4768483" y="5678747"/>
                <a:ext cx="42777" cy="60689"/>
              </a:xfrm>
              <a:custGeom>
                <a:avLst/>
                <a:gdLst/>
                <a:ahLst/>
                <a:cxnLst/>
                <a:rect l="l" t="t" r="r" b="b"/>
                <a:pathLst>
                  <a:path w="42777" h="60689" extrusionOk="0">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 name="Google Shape;35;p33"/>
              <p:cNvSpPr/>
              <p:nvPr/>
            </p:nvSpPr>
            <p:spPr>
              <a:xfrm>
                <a:off x="4816014" y="5657885"/>
                <a:ext cx="53234" cy="81550"/>
              </a:xfrm>
              <a:custGeom>
                <a:avLst/>
                <a:gdLst/>
                <a:ahLst/>
                <a:cxnLst/>
                <a:rect l="l" t="t" r="r" b="b"/>
                <a:pathLst>
                  <a:path w="53234" h="81550" extrusionOk="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 name="Google Shape;36;p33"/>
              <p:cNvSpPr/>
              <p:nvPr/>
            </p:nvSpPr>
            <p:spPr>
              <a:xfrm>
                <a:off x="4874952" y="5703402"/>
                <a:ext cx="32321" cy="13275"/>
              </a:xfrm>
              <a:custGeom>
                <a:avLst/>
                <a:gdLst/>
                <a:ahLst/>
                <a:cxnLst/>
                <a:rect l="l" t="t" r="r" b="b"/>
                <a:pathLst>
                  <a:path w="32321" h="13275" extrusionOk="0">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 name="Google Shape;37;p33"/>
              <p:cNvSpPr/>
              <p:nvPr/>
            </p:nvSpPr>
            <p:spPr>
              <a:xfrm>
                <a:off x="4916780"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 name="Google Shape;38;p33"/>
              <p:cNvSpPr/>
              <p:nvPr/>
            </p:nvSpPr>
            <p:spPr>
              <a:xfrm>
                <a:off x="4947199" y="5658834"/>
                <a:ext cx="15209" cy="80602"/>
              </a:xfrm>
              <a:custGeom>
                <a:avLst/>
                <a:gdLst/>
                <a:ahLst/>
                <a:cxnLst/>
                <a:rect l="l" t="t" r="r" b="b"/>
                <a:pathLst>
                  <a:path w="15209" h="80602" extrusionOk="0">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 name="Google Shape;39;p33"/>
              <p:cNvSpPr/>
              <p:nvPr/>
            </p:nvSpPr>
            <p:spPr>
              <a:xfrm>
                <a:off x="4970252" y="5657885"/>
                <a:ext cx="42540" cy="84395"/>
              </a:xfrm>
              <a:custGeom>
                <a:avLst/>
                <a:gdLst/>
                <a:ahLst/>
                <a:cxnLst/>
                <a:rect l="l" t="t" r="r" b="b"/>
                <a:pathLst>
                  <a:path w="42540" h="84395" extrusionOk="0">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 name="Google Shape;40;p33"/>
              <p:cNvSpPr/>
              <p:nvPr/>
            </p:nvSpPr>
            <p:spPr>
              <a:xfrm>
                <a:off x="5009940" y="5678747"/>
                <a:ext cx="57037" cy="60689"/>
              </a:xfrm>
              <a:custGeom>
                <a:avLst/>
                <a:gdLst/>
                <a:ahLst/>
                <a:cxnLst/>
                <a:rect l="l" t="t" r="r" b="b"/>
                <a:pathLst>
                  <a:path w="57037" h="60689" extrusionOk="0">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41" name="Google Shape;41;p33"/>
          <p:cNvSpPr/>
          <p:nvPr/>
        </p:nvSpPr>
        <p:spPr>
          <a:xfrm>
            <a:off x="4873315" y="145919"/>
            <a:ext cx="1310598" cy="1310598"/>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2" name="Google Shape;42;p33"/>
          <p:cNvPicPr preferRelativeResize="0"/>
          <p:nvPr/>
        </p:nvPicPr>
        <p:blipFill rotWithShape="1">
          <a:blip r:embed="rId2">
            <a:alphaModFix/>
          </a:blip>
          <a:srcRect r="44449"/>
          <a:stretch/>
        </p:blipFill>
        <p:spPr>
          <a:xfrm>
            <a:off x="9700384" y="5884447"/>
            <a:ext cx="2021756" cy="464267"/>
          </a:xfrm>
          <a:prstGeom prst="rect">
            <a:avLst/>
          </a:prstGeom>
          <a:noFill/>
          <a:ln>
            <a:noFill/>
          </a:ln>
        </p:spPr>
      </p:pic>
      <p:cxnSp>
        <p:nvCxnSpPr>
          <p:cNvPr id="43" name="Google Shape;43;p33"/>
          <p:cNvCxnSpPr/>
          <p:nvPr/>
        </p:nvCxnSpPr>
        <p:spPr>
          <a:xfrm>
            <a:off x="0" y="6136408"/>
            <a:ext cx="9222801" cy="0"/>
          </a:xfrm>
          <a:prstGeom prst="straightConnector1">
            <a:avLst/>
          </a:prstGeom>
          <a:noFill/>
          <a:ln w="28575" cap="flat" cmpd="sng">
            <a:solidFill>
              <a:srgbClr val="12B4CB"/>
            </a:solidFill>
            <a:prstDash val="solid"/>
            <a:miter lim="800000"/>
            <a:headEnd type="none" w="sm" len="sm"/>
            <a:tailEnd type="none" w="sm" len="sm"/>
          </a:ln>
        </p:spPr>
      </p:cxnSp>
      <p:sp>
        <p:nvSpPr>
          <p:cNvPr id="44" name="Google Shape;44;p33"/>
          <p:cNvSpPr/>
          <p:nvPr/>
        </p:nvSpPr>
        <p:spPr>
          <a:xfrm>
            <a:off x="5760669" y="5680930"/>
            <a:ext cx="3469856" cy="697353"/>
          </a:xfrm>
          <a:prstGeom prst="rect">
            <a:avLst/>
          </a:prstGeom>
          <a:solidFill>
            <a:srgbClr val="12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85">
              <a:solidFill>
                <a:schemeClr val="lt1"/>
              </a:solidFill>
              <a:latin typeface="Calibri"/>
              <a:ea typeface="Calibri"/>
              <a:cs typeface="Calibri"/>
              <a:sym typeface="Calibri"/>
            </a:endParaRPr>
          </a:p>
        </p:txBody>
      </p:sp>
      <p:sp>
        <p:nvSpPr>
          <p:cNvPr id="45" name="Google Shape;45;p33"/>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200"/>
              <a:buNone/>
              <a:defRPr sz="32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3"/>
          <p:cNvSpPr txBox="1">
            <a:spLocks noGrp="1"/>
          </p:cNvSpPr>
          <p:nvPr>
            <p:ph type="body" idx="2"/>
          </p:nvPr>
        </p:nvSpPr>
        <p:spPr>
          <a:xfrm>
            <a:off x="6819185" y="3571222"/>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5400"/>
              <a:buNone/>
              <a:defRPr sz="5400" b="1">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3"/>
          <p:cNvSpPr txBox="1">
            <a:spLocks noGrp="1"/>
          </p:cNvSpPr>
          <p:nvPr>
            <p:ph type="body" idx="3"/>
          </p:nvPr>
        </p:nvSpPr>
        <p:spPr>
          <a:xfrm>
            <a:off x="6819185" y="2952699"/>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0"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3"/>
          <p:cNvSpPr/>
          <p:nvPr/>
        </p:nvSpPr>
        <p:spPr>
          <a:xfrm>
            <a:off x="-382772" y="6858000"/>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 name="Google Shape;49;p33"/>
          <p:cNvSpPr/>
          <p:nvPr/>
        </p:nvSpPr>
        <p:spPr>
          <a:xfrm>
            <a:off x="-676940" y="-1773478"/>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8_Welcome Slide 1">
  <p:cSld name="8_Welcome Slide 1">
    <p:spTree>
      <p:nvGrpSpPr>
        <p:cNvPr id="1" name="Shape 133"/>
        <p:cNvGrpSpPr/>
        <p:nvPr/>
      </p:nvGrpSpPr>
      <p:grpSpPr>
        <a:xfrm>
          <a:off x="0" y="0"/>
          <a:ext cx="0" cy="0"/>
          <a:chOff x="0" y="0"/>
          <a:chExt cx="0" cy="0"/>
        </a:xfrm>
      </p:grpSpPr>
      <p:sp>
        <p:nvSpPr>
          <p:cNvPr id="134" name="Google Shape;134;p46"/>
          <p:cNvSpPr/>
          <p:nvPr/>
        </p:nvSpPr>
        <p:spPr>
          <a:xfrm>
            <a:off x="-2" y="1532287"/>
            <a:ext cx="12192002" cy="4641046"/>
          </a:xfrm>
          <a:prstGeom prst="rect">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5" name="Google Shape;135;p46"/>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36" name="Google Shape;136;p4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138"/>
        <p:cNvGrpSpPr/>
        <p:nvPr/>
      </p:nvGrpSpPr>
      <p:grpSpPr>
        <a:xfrm>
          <a:off x="0" y="0"/>
          <a:ext cx="0" cy="0"/>
          <a:chOff x="0" y="0"/>
          <a:chExt cx="0" cy="0"/>
        </a:xfrm>
      </p:grpSpPr>
      <p:sp>
        <p:nvSpPr>
          <p:cNvPr id="139" name="Google Shape;139;p47"/>
          <p:cNvSpPr/>
          <p:nvPr/>
        </p:nvSpPr>
        <p:spPr>
          <a:xfrm>
            <a:off x="0" y="1244599"/>
            <a:ext cx="12191999" cy="5613401"/>
          </a:xfrm>
          <a:custGeom>
            <a:avLst/>
            <a:gdLst/>
            <a:ahLst/>
            <a:cxnLst/>
            <a:rect l="l" t="t" r="r" b="b"/>
            <a:pathLst>
              <a:path w="12191999" h="3896062" extrusionOk="0">
                <a:moveTo>
                  <a:pt x="3848738" y="0"/>
                </a:moveTo>
                <a:cubicBezTo>
                  <a:pt x="7007922" y="0"/>
                  <a:pt x="9905246" y="694873"/>
                  <a:pt x="12165152" y="1851673"/>
                </a:cubicBezTo>
                <a:lnTo>
                  <a:pt x="12191999" y="1866097"/>
                </a:lnTo>
                <a:lnTo>
                  <a:pt x="12191999" y="3896062"/>
                </a:lnTo>
                <a:lnTo>
                  <a:pt x="0" y="3896062"/>
                </a:lnTo>
                <a:lnTo>
                  <a:pt x="0" y="3369225"/>
                </a:lnTo>
                <a:lnTo>
                  <a:pt x="2" y="3369225"/>
                </a:lnTo>
                <a:lnTo>
                  <a:pt x="2" y="357645"/>
                </a:lnTo>
                <a:lnTo>
                  <a:pt x="581207" y="255284"/>
                </a:lnTo>
                <a:cubicBezTo>
                  <a:pt x="1625577" y="88632"/>
                  <a:pt x="2720458" y="0"/>
                  <a:pt x="3848738" y="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cxnSp>
        <p:nvCxnSpPr>
          <p:cNvPr id="140" name="Google Shape;140;p47"/>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41" name="Google Shape;141;p47"/>
          <p:cNvSpPr txBox="1">
            <a:spLocks noGrp="1"/>
          </p:cNvSpPr>
          <p:nvPr>
            <p:ph type="body" idx="1"/>
          </p:nvPr>
        </p:nvSpPr>
        <p:spPr>
          <a:xfrm>
            <a:off x="713768" y="2449285"/>
            <a:ext cx="7756143" cy="375557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2" name="Google Shape;142;p47"/>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43" name="Google Shape;143;p47"/>
          <p:cNvGrpSpPr/>
          <p:nvPr/>
        </p:nvGrpSpPr>
        <p:grpSpPr>
          <a:xfrm rot="-5400000">
            <a:off x="8485223" y="3378512"/>
            <a:ext cx="6554616" cy="427556"/>
            <a:chOff x="246763" y="5103257"/>
            <a:chExt cx="6554616" cy="427556"/>
          </a:xfrm>
        </p:grpSpPr>
        <p:sp>
          <p:nvSpPr>
            <p:cNvPr id="144" name="Google Shape;144;p47"/>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cxnSp>
          <p:nvCxnSpPr>
            <p:cNvPr id="145" name="Google Shape;145;p47"/>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146" name="Google Shape;146;p47"/>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extLst>
    <p:ext uri="{DCECCB84-F9BA-43D5-87BE-67443E8EF086}">
      <p15:sldGuideLst xmlns:p15="http://schemas.microsoft.com/office/powerpoint/2012/main">
        <p15:guide id="1" orient="horz" pos="432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 Page">
  <p:cSld name="Back Page">
    <p:spTree>
      <p:nvGrpSpPr>
        <p:cNvPr id="1" name="Shape 147"/>
        <p:cNvGrpSpPr/>
        <p:nvPr/>
      </p:nvGrpSpPr>
      <p:grpSpPr>
        <a:xfrm>
          <a:off x="0" y="0"/>
          <a:ext cx="0" cy="0"/>
          <a:chOff x="0" y="0"/>
          <a:chExt cx="0" cy="0"/>
        </a:xfrm>
      </p:grpSpPr>
      <p:sp>
        <p:nvSpPr>
          <p:cNvPr id="148" name="Google Shape;148;p48"/>
          <p:cNvSpPr/>
          <p:nvPr/>
        </p:nvSpPr>
        <p:spPr>
          <a:xfrm>
            <a:off x="0" y="6120882"/>
            <a:ext cx="12192000" cy="7371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9" name="Google Shape;149;p48"/>
          <p:cNvSpPr/>
          <p:nvPr/>
        </p:nvSpPr>
        <p:spPr>
          <a:xfrm flipH="1">
            <a:off x="5823197" y="-363432"/>
            <a:ext cx="6401126" cy="8997069"/>
          </a:xfrm>
          <a:custGeom>
            <a:avLst/>
            <a:gdLst/>
            <a:ahLst/>
            <a:cxnLst/>
            <a:rect l="l" t="t" r="r" b="b"/>
            <a:pathLst>
              <a:path w="7607015" h="10692000" extrusionOk="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50" name="Google Shape;150;p48"/>
          <p:cNvGrpSpPr/>
          <p:nvPr/>
        </p:nvGrpSpPr>
        <p:grpSpPr>
          <a:xfrm>
            <a:off x="8805395" y="3468716"/>
            <a:ext cx="3148393" cy="998194"/>
            <a:chOff x="2464177" y="4939099"/>
            <a:chExt cx="2638924" cy="836668"/>
          </a:xfrm>
        </p:grpSpPr>
        <p:sp>
          <p:nvSpPr>
            <p:cNvPr id="151" name="Google Shape;151;p48"/>
            <p:cNvSpPr/>
            <p:nvPr/>
          </p:nvSpPr>
          <p:spPr>
            <a:xfrm>
              <a:off x="2897660"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2" name="Google Shape;152;p48"/>
            <p:cNvSpPr/>
            <p:nvPr/>
          </p:nvSpPr>
          <p:spPr>
            <a:xfrm>
              <a:off x="3342551" y="4940047"/>
              <a:ext cx="98864" cy="530081"/>
            </a:xfrm>
            <a:custGeom>
              <a:avLst/>
              <a:gdLst/>
              <a:ahLst/>
              <a:cxnLst/>
              <a:rect l="l" t="t" r="r" b="b"/>
              <a:pathLst>
                <a:path w="98864" h="530081" extrusionOk="0">
                  <a:moveTo>
                    <a:pt x="0" y="0"/>
                  </a:moveTo>
                  <a:lnTo>
                    <a:pt x="98865" y="0"/>
                  </a:lnTo>
                  <a:lnTo>
                    <a:pt x="98865" y="530081"/>
                  </a:lnTo>
                  <a:lnTo>
                    <a:pt x="0" y="530081"/>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3" name="Google Shape;153;p48"/>
            <p:cNvSpPr/>
            <p:nvPr/>
          </p:nvSpPr>
          <p:spPr>
            <a:xfrm>
              <a:off x="3457576"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4" name="Google Shape;154;p48"/>
            <p:cNvSpPr/>
            <p:nvPr/>
          </p:nvSpPr>
          <p:spPr>
            <a:xfrm>
              <a:off x="3909121" y="5064270"/>
              <a:ext cx="354581" cy="406806"/>
            </a:xfrm>
            <a:custGeom>
              <a:avLst/>
              <a:gdLst/>
              <a:ahLst/>
              <a:cxnLst/>
              <a:rect l="l" t="t" r="r" b="b"/>
              <a:pathLst>
                <a:path w="354581" h="406806" extrusionOk="0">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5" name="Google Shape;155;p48"/>
            <p:cNvSpPr/>
            <p:nvPr/>
          </p:nvSpPr>
          <p:spPr>
            <a:xfrm>
              <a:off x="4282715" y="5064270"/>
              <a:ext cx="414470" cy="415340"/>
            </a:xfrm>
            <a:custGeom>
              <a:avLst/>
              <a:gdLst/>
              <a:ahLst/>
              <a:cxnLst/>
              <a:rect l="l" t="t" r="r" b="b"/>
              <a:pathLst>
                <a:path w="414470" h="415340" extrusionOk="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 name="Google Shape;156;p48"/>
            <p:cNvSpPr/>
            <p:nvPr/>
          </p:nvSpPr>
          <p:spPr>
            <a:xfrm rot="-2700000">
              <a:off x="3707889" y="5564999"/>
              <a:ext cx="174912" cy="17447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 name="Google Shape;157;p48"/>
            <p:cNvSpPr/>
            <p:nvPr/>
          </p:nvSpPr>
          <p:spPr>
            <a:xfrm>
              <a:off x="4694334" y="5063322"/>
              <a:ext cx="408767" cy="416289"/>
            </a:xfrm>
            <a:custGeom>
              <a:avLst/>
              <a:gdLst/>
              <a:ahLst/>
              <a:cxnLst/>
              <a:rect l="l" t="t" r="r" b="b"/>
              <a:pathLst>
                <a:path w="408767" h="416289" extrusionOk="0">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8" name="Google Shape;158;p48"/>
            <p:cNvSpPr/>
            <p:nvPr/>
          </p:nvSpPr>
          <p:spPr>
            <a:xfrm>
              <a:off x="2464177" y="4939099"/>
              <a:ext cx="429680" cy="539563"/>
            </a:xfrm>
            <a:custGeom>
              <a:avLst/>
              <a:gdLst/>
              <a:ahLst/>
              <a:cxnLst/>
              <a:rect l="l" t="t" r="r" b="b"/>
              <a:pathLst>
                <a:path w="429680" h="539563" extrusionOk="0">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9" name="Google Shape;159;p48"/>
            <p:cNvSpPr/>
            <p:nvPr/>
          </p:nvSpPr>
          <p:spPr>
            <a:xfrm>
              <a:off x="2464177" y="5526076"/>
              <a:ext cx="2638924" cy="37930"/>
            </a:xfrm>
            <a:custGeom>
              <a:avLst/>
              <a:gdLst/>
              <a:ahLst/>
              <a:cxnLst/>
              <a:rect l="l" t="t" r="r" b="b"/>
              <a:pathLst>
                <a:path w="2638924" h="37930" extrusionOk="0">
                  <a:moveTo>
                    <a:pt x="0" y="0"/>
                  </a:moveTo>
                  <a:lnTo>
                    <a:pt x="2638925" y="0"/>
                  </a:lnTo>
                  <a:lnTo>
                    <a:pt x="2638925" y="37931"/>
                  </a:lnTo>
                  <a:lnTo>
                    <a:pt x="0" y="37931"/>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60" name="Google Shape;160;p48"/>
            <p:cNvGrpSpPr/>
            <p:nvPr/>
          </p:nvGrpSpPr>
          <p:grpSpPr>
            <a:xfrm>
              <a:off x="4243740" y="5657885"/>
              <a:ext cx="823237" cy="104309"/>
              <a:chOff x="4243740" y="5657885"/>
              <a:chExt cx="823237" cy="104309"/>
            </a:xfrm>
          </p:grpSpPr>
          <p:sp>
            <p:nvSpPr>
              <p:cNvPr id="161" name="Google Shape;161;p48"/>
              <p:cNvSpPr/>
              <p:nvPr/>
            </p:nvSpPr>
            <p:spPr>
              <a:xfrm>
                <a:off x="4243740" y="5657885"/>
                <a:ext cx="57037" cy="82499"/>
              </a:xfrm>
              <a:custGeom>
                <a:avLst/>
                <a:gdLst/>
                <a:ahLst/>
                <a:cxnLst/>
                <a:rect l="l" t="t" r="r" b="b"/>
                <a:pathLst>
                  <a:path w="57037" h="82499" extrusionOk="0">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 name="Google Shape;162;p48"/>
              <p:cNvSpPr/>
              <p:nvPr/>
            </p:nvSpPr>
            <p:spPr>
              <a:xfrm>
                <a:off x="4315987" y="5658834"/>
                <a:ext cx="15209" cy="80602"/>
              </a:xfrm>
              <a:custGeom>
                <a:avLst/>
                <a:gdLst/>
                <a:ahLst/>
                <a:cxnLst/>
                <a:rect l="l" t="t" r="r" b="b"/>
                <a:pathLst>
                  <a:path w="15209" h="80602" extrusionOk="0">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 name="Google Shape;163;p48"/>
              <p:cNvSpPr/>
              <p:nvPr/>
            </p:nvSpPr>
            <p:spPr>
              <a:xfrm>
                <a:off x="4343555" y="5679695"/>
                <a:ext cx="57987" cy="82499"/>
              </a:xfrm>
              <a:custGeom>
                <a:avLst/>
                <a:gdLst/>
                <a:ahLst/>
                <a:cxnLst/>
                <a:rect l="l" t="t" r="r" b="b"/>
                <a:pathLst>
                  <a:path w="57987" h="82499" extrusionOk="0">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48"/>
              <p:cNvSpPr/>
              <p:nvPr/>
            </p:nvSpPr>
            <p:spPr>
              <a:xfrm>
                <a:off x="4416753" y="5658834"/>
                <a:ext cx="15209" cy="80602"/>
              </a:xfrm>
              <a:custGeom>
                <a:avLst/>
                <a:gdLst/>
                <a:ahLst/>
                <a:cxnLst/>
                <a:rect l="l" t="t" r="r" b="b"/>
                <a:pathLst>
                  <a:path w="15209" h="80602" extrusionOk="0">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5" name="Google Shape;165;p48"/>
              <p:cNvSpPr/>
              <p:nvPr/>
            </p:nvSpPr>
            <p:spPr>
              <a:xfrm>
                <a:off x="4441469" y="5659782"/>
                <a:ext cx="39926" cy="82499"/>
              </a:xfrm>
              <a:custGeom>
                <a:avLst/>
                <a:gdLst/>
                <a:ahLst/>
                <a:cxnLst/>
                <a:rect l="l" t="t" r="r" b="b"/>
                <a:pathLst>
                  <a:path w="39926" h="82499" extrusionOk="0">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6" name="Google Shape;166;p48"/>
              <p:cNvSpPr/>
              <p:nvPr/>
            </p:nvSpPr>
            <p:spPr>
              <a:xfrm>
                <a:off x="4484247" y="5680644"/>
                <a:ext cx="54185" cy="59740"/>
              </a:xfrm>
              <a:custGeom>
                <a:avLst/>
                <a:gdLst/>
                <a:ahLst/>
                <a:cxnLst/>
                <a:rect l="l" t="t" r="r" b="b"/>
                <a:pathLst>
                  <a:path w="54185" h="59740" extrusionOk="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7" name="Google Shape;167;p48"/>
              <p:cNvSpPr/>
              <p:nvPr/>
            </p:nvSpPr>
            <p:spPr>
              <a:xfrm>
                <a:off x="4553642"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8" name="Google Shape;168;p48"/>
              <p:cNvSpPr/>
              <p:nvPr/>
            </p:nvSpPr>
            <p:spPr>
              <a:xfrm>
                <a:off x="4604025" y="5678747"/>
                <a:ext cx="86506" cy="63533"/>
              </a:xfrm>
              <a:custGeom>
                <a:avLst/>
                <a:gdLst/>
                <a:ahLst/>
                <a:cxnLst/>
                <a:rect l="l" t="t" r="r" b="b"/>
                <a:pathLst>
                  <a:path w="86506" h="63533" extrusionOk="0">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9" name="Google Shape;169;p48"/>
              <p:cNvSpPr/>
              <p:nvPr/>
            </p:nvSpPr>
            <p:spPr>
              <a:xfrm>
                <a:off x="4698137" y="5680644"/>
                <a:ext cx="58938" cy="59740"/>
              </a:xfrm>
              <a:custGeom>
                <a:avLst/>
                <a:gdLst/>
                <a:ahLst/>
                <a:cxnLst/>
                <a:rect l="l" t="t" r="r" b="b"/>
                <a:pathLst>
                  <a:path w="58938" h="59740" extrusionOk="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0" name="Google Shape;170;p48"/>
              <p:cNvSpPr/>
              <p:nvPr/>
            </p:nvSpPr>
            <p:spPr>
              <a:xfrm>
                <a:off x="4768483" y="5678747"/>
                <a:ext cx="42777" cy="60689"/>
              </a:xfrm>
              <a:custGeom>
                <a:avLst/>
                <a:gdLst/>
                <a:ahLst/>
                <a:cxnLst/>
                <a:rect l="l" t="t" r="r" b="b"/>
                <a:pathLst>
                  <a:path w="42777" h="60689" extrusionOk="0">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1" name="Google Shape;171;p48"/>
              <p:cNvSpPr/>
              <p:nvPr/>
            </p:nvSpPr>
            <p:spPr>
              <a:xfrm>
                <a:off x="4816014" y="5657885"/>
                <a:ext cx="53234" cy="81550"/>
              </a:xfrm>
              <a:custGeom>
                <a:avLst/>
                <a:gdLst/>
                <a:ahLst/>
                <a:cxnLst/>
                <a:rect l="l" t="t" r="r" b="b"/>
                <a:pathLst>
                  <a:path w="53234" h="81550" extrusionOk="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2" name="Google Shape;172;p48"/>
              <p:cNvSpPr/>
              <p:nvPr/>
            </p:nvSpPr>
            <p:spPr>
              <a:xfrm>
                <a:off x="4874952" y="5703402"/>
                <a:ext cx="32321" cy="13275"/>
              </a:xfrm>
              <a:custGeom>
                <a:avLst/>
                <a:gdLst/>
                <a:ahLst/>
                <a:cxnLst/>
                <a:rect l="l" t="t" r="r" b="b"/>
                <a:pathLst>
                  <a:path w="32321" h="13275" extrusionOk="0">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3" name="Google Shape;173;p48"/>
              <p:cNvSpPr/>
              <p:nvPr/>
            </p:nvSpPr>
            <p:spPr>
              <a:xfrm>
                <a:off x="4916780"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4" name="Google Shape;174;p48"/>
              <p:cNvSpPr/>
              <p:nvPr/>
            </p:nvSpPr>
            <p:spPr>
              <a:xfrm>
                <a:off x="4947199" y="5658834"/>
                <a:ext cx="15209" cy="80602"/>
              </a:xfrm>
              <a:custGeom>
                <a:avLst/>
                <a:gdLst/>
                <a:ahLst/>
                <a:cxnLst/>
                <a:rect l="l" t="t" r="r" b="b"/>
                <a:pathLst>
                  <a:path w="15209" h="80602" extrusionOk="0">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5" name="Google Shape;175;p48"/>
              <p:cNvSpPr/>
              <p:nvPr/>
            </p:nvSpPr>
            <p:spPr>
              <a:xfrm>
                <a:off x="4970252" y="5657885"/>
                <a:ext cx="42540" cy="84395"/>
              </a:xfrm>
              <a:custGeom>
                <a:avLst/>
                <a:gdLst/>
                <a:ahLst/>
                <a:cxnLst/>
                <a:rect l="l" t="t" r="r" b="b"/>
                <a:pathLst>
                  <a:path w="42540" h="84395" extrusionOk="0">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6" name="Google Shape;176;p48"/>
              <p:cNvSpPr/>
              <p:nvPr/>
            </p:nvSpPr>
            <p:spPr>
              <a:xfrm>
                <a:off x="5009940" y="5678747"/>
                <a:ext cx="57037" cy="60689"/>
              </a:xfrm>
              <a:custGeom>
                <a:avLst/>
                <a:gdLst/>
                <a:ahLst/>
                <a:cxnLst/>
                <a:rect l="l" t="t" r="r" b="b"/>
                <a:pathLst>
                  <a:path w="57037" h="60689" extrusionOk="0">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77" name="Google Shape;177;p48"/>
          <p:cNvSpPr/>
          <p:nvPr/>
        </p:nvSpPr>
        <p:spPr>
          <a:xfrm>
            <a:off x="6095999" y="550944"/>
            <a:ext cx="1310598" cy="1310598"/>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8" name="Google Shape;178;p48"/>
          <p:cNvSpPr/>
          <p:nvPr/>
        </p:nvSpPr>
        <p:spPr>
          <a:xfrm>
            <a:off x="-382772" y="6858000"/>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9" name="Google Shape;179;p48"/>
          <p:cNvSpPr/>
          <p:nvPr/>
        </p:nvSpPr>
        <p:spPr>
          <a:xfrm>
            <a:off x="-676940" y="-1773478"/>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80" name="Google Shape;180;p48"/>
          <p:cNvCxnSpPr/>
          <p:nvPr/>
        </p:nvCxnSpPr>
        <p:spPr>
          <a:xfrm>
            <a:off x="0" y="6136408"/>
            <a:ext cx="9222801" cy="0"/>
          </a:xfrm>
          <a:prstGeom prst="straightConnector1">
            <a:avLst/>
          </a:prstGeom>
          <a:noFill/>
          <a:ln w="28575" cap="flat" cmpd="sng">
            <a:solidFill>
              <a:srgbClr val="12B4CB"/>
            </a:solidFill>
            <a:prstDash val="solid"/>
            <a:miter lim="800000"/>
            <a:headEnd type="none" w="sm" len="sm"/>
            <a:tailEnd type="none" w="sm" len="sm"/>
          </a:ln>
        </p:spPr>
      </p:cxnSp>
      <p:sp>
        <p:nvSpPr>
          <p:cNvPr id="181" name="Google Shape;181;p48"/>
          <p:cNvSpPr/>
          <p:nvPr/>
        </p:nvSpPr>
        <p:spPr>
          <a:xfrm>
            <a:off x="5760669" y="5680930"/>
            <a:ext cx="3469856" cy="697353"/>
          </a:xfrm>
          <a:prstGeom prst="rect">
            <a:avLst/>
          </a:prstGeom>
          <a:solidFill>
            <a:srgbClr val="12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85">
              <a:solidFill>
                <a:schemeClr val="lt1"/>
              </a:solidFill>
              <a:latin typeface="Calibri"/>
              <a:ea typeface="Calibri"/>
              <a:cs typeface="Calibri"/>
              <a:sym typeface="Calibri"/>
            </a:endParaRPr>
          </a:p>
        </p:txBody>
      </p:sp>
      <p:sp>
        <p:nvSpPr>
          <p:cNvPr id="182" name="Google Shape;182;p48"/>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200"/>
              <a:buNone/>
              <a:defRPr sz="32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48"/>
          <p:cNvSpPr txBox="1">
            <a:spLocks noGrp="1"/>
          </p:cNvSpPr>
          <p:nvPr>
            <p:ph type="body" idx="2"/>
          </p:nvPr>
        </p:nvSpPr>
        <p:spPr>
          <a:xfrm>
            <a:off x="642678" y="1620925"/>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595959"/>
              </a:buClr>
              <a:buSzPts val="2800"/>
              <a:buNone/>
              <a:defRPr sz="280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4" name="Google Shape;184;p48"/>
          <p:cNvSpPr txBox="1">
            <a:spLocks noGrp="1"/>
          </p:cNvSpPr>
          <p:nvPr>
            <p:ph type="body" idx="3"/>
          </p:nvPr>
        </p:nvSpPr>
        <p:spPr>
          <a:xfrm>
            <a:off x="642678" y="811349"/>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A4199"/>
              </a:buClr>
              <a:buSzPts val="5000"/>
              <a:buNone/>
              <a:defRPr sz="500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Cover">
  <p:cSld name="1_Cover">
    <p:spTree>
      <p:nvGrpSpPr>
        <p:cNvPr id="1" name="Shape 185"/>
        <p:cNvGrpSpPr/>
        <p:nvPr/>
      </p:nvGrpSpPr>
      <p:grpSpPr>
        <a:xfrm>
          <a:off x="0" y="0"/>
          <a:ext cx="0" cy="0"/>
          <a:chOff x="0" y="0"/>
          <a:chExt cx="0" cy="0"/>
        </a:xfrm>
      </p:grpSpPr>
      <p:sp>
        <p:nvSpPr>
          <p:cNvPr id="186" name="Google Shape;186;p49"/>
          <p:cNvSpPr/>
          <p:nvPr/>
        </p:nvSpPr>
        <p:spPr>
          <a:xfrm>
            <a:off x="0" y="0"/>
            <a:ext cx="12192000" cy="6858001"/>
          </a:xfrm>
          <a:prstGeom prst="rect">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7" name="Google Shape;187;p49"/>
          <p:cNvSpPr/>
          <p:nvPr/>
        </p:nvSpPr>
        <p:spPr>
          <a:xfrm>
            <a:off x="424669" y="528535"/>
            <a:ext cx="6498645"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i="0" u="none" strike="noStrike">
                <a:solidFill>
                  <a:schemeClr val="lt1"/>
                </a:solidFill>
                <a:latin typeface="Calibri"/>
                <a:ea typeface="Calibri"/>
                <a:cs typeface="Calibri"/>
                <a:sym typeface="Calibri"/>
              </a:rPr>
              <a:t>BALANCE</a:t>
            </a:r>
            <a:endParaRPr/>
          </a:p>
          <a:p>
            <a:pPr marL="0" marR="0" lvl="0" indent="0" algn="l" rtl="0">
              <a:spcBef>
                <a:spcPts val="0"/>
              </a:spcBef>
              <a:spcAft>
                <a:spcPts val="0"/>
              </a:spcAft>
              <a:buNone/>
            </a:pPr>
            <a:r>
              <a:rPr lang="en-US"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188" name="Google Shape;188;p49"/>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22 point  -  Main Text Body </a:t>
            </a:r>
            <a:endParaRPr sz="3000">
              <a:solidFill>
                <a:schemeClr val="dk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189" name="Google Shape;189;p49"/>
          <p:cNvSpPr/>
          <p:nvPr/>
        </p:nvSpPr>
        <p:spPr>
          <a:xfrm>
            <a:off x="424668" y="2883583"/>
            <a:ext cx="5845501"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a:solidFill>
                  <a:schemeClr val="lt1"/>
                </a:solidFill>
                <a:latin typeface="Calibri"/>
                <a:ea typeface="Calibri"/>
                <a:cs typeface="Calibri"/>
                <a:sym typeface="Calibri"/>
              </a:rPr>
              <a:t>BALANCE </a:t>
            </a:r>
            <a:r>
              <a:rPr lang="en-US" sz="2400" b="0" i="0" u="none" strike="noStrike">
                <a:solidFill>
                  <a:schemeClr val="lt1"/>
                </a:solidFill>
                <a:latin typeface="Calibri"/>
                <a:ea typeface="Calibri"/>
                <a:cs typeface="Calibri"/>
                <a:sym typeface="Calibri"/>
              </a:rPr>
              <a:t>PowerPoint is….</a:t>
            </a: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en-US"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190" name="Google Shape;190;p49"/>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91" name="Google Shape;191;p49"/>
          <p:cNvCxnSpPr/>
          <p:nvPr/>
        </p:nvCxnSpPr>
        <p:spPr>
          <a:xfrm rot="10800000">
            <a:off x="1" y="2503620"/>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2" name="Google Shape;192;p49"/>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 </a:t>
            </a:r>
            <a:r>
              <a:rPr lang="en-US" sz="2400" b="1">
                <a:solidFill>
                  <a:schemeClr val="lt1"/>
                </a:solidFill>
                <a:latin typeface="Calibri"/>
                <a:ea typeface="Calibri"/>
                <a:cs typeface="Calibri"/>
                <a:sym typeface="Calibri"/>
              </a:rPr>
              <a:t>PLEASE DELETE THIS INSTRUCTION SLIDE BEFORE PRESENTING FINAL PRESENTATION </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93" name="Google Shape;193;p49"/>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ext Slide 01">
  <p:cSld name="1_Text Slide 01">
    <p:spTree>
      <p:nvGrpSpPr>
        <p:cNvPr id="1" name="Shape 194"/>
        <p:cNvGrpSpPr/>
        <p:nvPr/>
      </p:nvGrpSpPr>
      <p:grpSpPr>
        <a:xfrm>
          <a:off x="0" y="0"/>
          <a:ext cx="0" cy="0"/>
          <a:chOff x="0" y="0"/>
          <a:chExt cx="0" cy="0"/>
        </a:xfrm>
      </p:grpSpPr>
      <p:cxnSp>
        <p:nvCxnSpPr>
          <p:cNvPr id="195" name="Google Shape;195;p50"/>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96" name="Google Shape;196;p50"/>
          <p:cNvSpPr txBox="1">
            <a:spLocks noGrp="1"/>
          </p:cNvSpPr>
          <p:nvPr>
            <p:ph type="body" idx="1"/>
          </p:nvPr>
        </p:nvSpPr>
        <p:spPr>
          <a:xfrm>
            <a:off x="634224" y="1600200"/>
            <a:ext cx="6289090"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p50"/>
          <p:cNvSpPr txBox="1">
            <a:spLocks noGrp="1"/>
          </p:cNvSpPr>
          <p:nvPr>
            <p:ph type="body" idx="2"/>
          </p:nvPr>
        </p:nvSpPr>
        <p:spPr>
          <a:xfrm>
            <a:off x="713768" y="421468"/>
            <a:ext cx="6289089"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p50"/>
          <p:cNvSpPr>
            <a:spLocks noGrp="1"/>
          </p:cNvSpPr>
          <p:nvPr>
            <p:ph type="pic" idx="3"/>
          </p:nvPr>
        </p:nvSpPr>
        <p:spPr>
          <a:xfrm>
            <a:off x="7158600" y="287233"/>
            <a:ext cx="5033400" cy="5949282"/>
          </a:xfrm>
          <a:prstGeom prst="rect">
            <a:avLst/>
          </a:prstGeom>
          <a:no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Large Photo Slide - Pruple">
  <p:cSld name="Large Photo Slide - Pruple">
    <p:spTree>
      <p:nvGrpSpPr>
        <p:cNvPr id="1" name="Shape 199"/>
        <p:cNvGrpSpPr/>
        <p:nvPr/>
      </p:nvGrpSpPr>
      <p:grpSpPr>
        <a:xfrm>
          <a:off x="0" y="0"/>
          <a:ext cx="0" cy="0"/>
          <a:chOff x="0" y="0"/>
          <a:chExt cx="0" cy="0"/>
        </a:xfrm>
      </p:grpSpPr>
      <p:sp>
        <p:nvSpPr>
          <p:cNvPr id="200" name="Google Shape;200;p51"/>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1" name="Google Shape;201;p51"/>
          <p:cNvSpPr>
            <a:spLocks noGrp="1"/>
          </p:cNvSpPr>
          <p:nvPr>
            <p:ph type="pic" idx="2"/>
          </p:nvPr>
        </p:nvSpPr>
        <p:spPr>
          <a:xfrm>
            <a:off x="0" y="0"/>
            <a:ext cx="12192000" cy="6858000"/>
          </a:xfrm>
          <a:prstGeom prst="rect">
            <a:avLst/>
          </a:prstGeom>
          <a:noFill/>
          <a:ln>
            <a:noFill/>
          </a:ln>
        </p:spPr>
      </p:sp>
      <p:sp>
        <p:nvSpPr>
          <p:cNvPr id="202" name="Google Shape;202;p51"/>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3" name="Google Shape;203;p51"/>
          <p:cNvSpPr txBox="1">
            <a:spLocks noGrp="1"/>
          </p:cNvSpPr>
          <p:nvPr>
            <p:ph type="body" idx="1"/>
          </p:nvPr>
        </p:nvSpPr>
        <p:spPr>
          <a:xfrm>
            <a:off x="503238" y="684070"/>
            <a:ext cx="440472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4" name="Google Shape;204;p51"/>
          <p:cNvSpPr txBox="1">
            <a:spLocks noGrp="1"/>
          </p:cNvSpPr>
          <p:nvPr>
            <p:ph type="body" idx="3"/>
          </p:nvPr>
        </p:nvSpPr>
        <p:spPr>
          <a:xfrm>
            <a:off x="503238" y="1624369"/>
            <a:ext cx="4332233"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Bullet Slide - Purple">
  <p:cSld name="Bullet Slide - Purple">
    <p:spTree>
      <p:nvGrpSpPr>
        <p:cNvPr id="1" name="Shape 205"/>
        <p:cNvGrpSpPr/>
        <p:nvPr/>
      </p:nvGrpSpPr>
      <p:grpSpPr>
        <a:xfrm>
          <a:off x="0" y="0"/>
          <a:ext cx="0" cy="0"/>
          <a:chOff x="0" y="0"/>
          <a:chExt cx="0" cy="0"/>
        </a:xfrm>
      </p:grpSpPr>
      <p:sp>
        <p:nvSpPr>
          <p:cNvPr id="206" name="Google Shape;206;p52"/>
          <p:cNvSpPr txBox="1">
            <a:spLocks noGrp="1"/>
          </p:cNvSpPr>
          <p:nvPr>
            <p:ph type="body" idx="1"/>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53693"/>
              </a:buClr>
              <a:buSzPts val="3600"/>
              <a:buNone/>
              <a:defRPr sz="3600" i="0">
                <a:solidFill>
                  <a:srgbClr val="853693"/>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07" name="Google Shape;207;p52"/>
          <p:cNvCxnSpPr/>
          <p:nvPr/>
        </p:nvCxnSpPr>
        <p:spPr>
          <a:xfrm>
            <a:off x="5346936" y="-25722"/>
            <a:ext cx="0" cy="6853558"/>
          </a:xfrm>
          <a:prstGeom prst="straightConnector1">
            <a:avLst/>
          </a:prstGeom>
          <a:noFill/>
          <a:ln w="12700" cap="flat" cmpd="sng">
            <a:solidFill>
              <a:srgbClr val="853693"/>
            </a:solidFill>
            <a:prstDash val="solid"/>
            <a:miter lim="800000"/>
            <a:headEnd type="none" w="sm" len="sm"/>
            <a:tailEnd type="none" w="sm" len="sm"/>
          </a:ln>
        </p:spPr>
      </p:cxnSp>
      <p:sp>
        <p:nvSpPr>
          <p:cNvPr id="208" name="Google Shape;208;p52"/>
          <p:cNvSpPr/>
          <p:nvPr/>
        </p:nvSpPr>
        <p:spPr>
          <a:xfrm>
            <a:off x="4783395" y="415207"/>
            <a:ext cx="1154422" cy="1154422"/>
          </a:xfrm>
          <a:prstGeom prst="ellipse">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209" name="Google Shape;209;p52"/>
          <p:cNvSpPr txBox="1">
            <a:spLocks noGrp="1"/>
          </p:cNvSpPr>
          <p:nvPr>
            <p:ph type="body" idx="2"/>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0" name="Google Shape;210;p52"/>
          <p:cNvSpPr txBox="1">
            <a:spLocks noGrp="1"/>
          </p:cNvSpPr>
          <p:nvPr>
            <p:ph type="body" idx="3"/>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200"/>
              <a:buFont typeface="Arial"/>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52"/>
          <p:cNvSpPr txBox="1">
            <a:spLocks noGrp="1"/>
          </p:cNvSpPr>
          <p:nvPr>
            <p:ph type="body" idx="4"/>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3600"/>
              <a:buNone/>
              <a:defRPr sz="3600" i="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12" name="Google Shape;212;p52"/>
          <p:cNvGrpSpPr/>
          <p:nvPr/>
        </p:nvGrpSpPr>
        <p:grpSpPr>
          <a:xfrm rot="-5400000">
            <a:off x="-2874794" y="3366914"/>
            <a:ext cx="6554616" cy="427556"/>
            <a:chOff x="246763" y="5103257"/>
            <a:chExt cx="6554616" cy="427556"/>
          </a:xfrm>
        </p:grpSpPr>
        <p:sp>
          <p:nvSpPr>
            <p:cNvPr id="213" name="Google Shape;213;p52"/>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cxnSp>
          <p:nvCxnSpPr>
            <p:cNvPr id="214" name="Google Shape;214;p52"/>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215" name="Google Shape;215;p52"/>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Bullet Slide - Blue">
  <p:cSld name="Bullet Slide - Blue">
    <p:spTree>
      <p:nvGrpSpPr>
        <p:cNvPr id="1" name="Shape 216"/>
        <p:cNvGrpSpPr/>
        <p:nvPr/>
      </p:nvGrpSpPr>
      <p:grpSpPr>
        <a:xfrm>
          <a:off x="0" y="0"/>
          <a:ext cx="0" cy="0"/>
          <a:chOff x="0" y="0"/>
          <a:chExt cx="0" cy="0"/>
        </a:xfrm>
      </p:grpSpPr>
      <p:sp>
        <p:nvSpPr>
          <p:cNvPr id="217" name="Google Shape;217;p53"/>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200"/>
              <a:buFont typeface="Arial"/>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 name="Google Shape;218;p53"/>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14B4CB"/>
              </a:buClr>
              <a:buSzPts val="3600"/>
              <a:buNone/>
              <a:defRPr sz="3600" i="0">
                <a:solidFill>
                  <a:srgbClr val="14B4C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19" name="Google Shape;219;p53"/>
          <p:cNvCxnSpPr/>
          <p:nvPr/>
        </p:nvCxnSpPr>
        <p:spPr>
          <a:xfrm>
            <a:off x="5346936" y="-25722"/>
            <a:ext cx="0" cy="6853558"/>
          </a:xfrm>
          <a:prstGeom prst="straightConnector1">
            <a:avLst/>
          </a:prstGeom>
          <a:noFill/>
          <a:ln w="12700" cap="flat" cmpd="sng">
            <a:solidFill>
              <a:srgbClr val="14B4CB"/>
            </a:solidFill>
            <a:prstDash val="solid"/>
            <a:miter lim="800000"/>
            <a:headEnd type="none" w="sm" len="sm"/>
            <a:tailEnd type="none" w="sm" len="sm"/>
          </a:ln>
        </p:spPr>
      </p:cxnSp>
      <p:sp>
        <p:nvSpPr>
          <p:cNvPr id="220" name="Google Shape;220;p53"/>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3600"/>
              <a:buNone/>
              <a:defRPr sz="3600" i="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1" name="Google Shape;221;p53"/>
          <p:cNvSpPr/>
          <p:nvPr/>
        </p:nvSpPr>
        <p:spPr>
          <a:xfrm>
            <a:off x="4783395" y="415207"/>
            <a:ext cx="1154422" cy="1154422"/>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222" name="Google Shape;222;p53"/>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23" name="Google Shape;223;p53"/>
          <p:cNvGrpSpPr/>
          <p:nvPr/>
        </p:nvGrpSpPr>
        <p:grpSpPr>
          <a:xfrm rot="-5400000">
            <a:off x="-2874794" y="3366914"/>
            <a:ext cx="6554616" cy="427556"/>
            <a:chOff x="246763" y="5103257"/>
            <a:chExt cx="6554616" cy="427556"/>
          </a:xfrm>
        </p:grpSpPr>
        <p:sp>
          <p:nvSpPr>
            <p:cNvPr id="224" name="Google Shape;224;p53"/>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cxnSp>
          <p:nvCxnSpPr>
            <p:cNvPr id="225" name="Google Shape;225;p53"/>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226" name="Google Shape;226;p53"/>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ntents">
  <p:cSld name="Contents">
    <p:spTree>
      <p:nvGrpSpPr>
        <p:cNvPr id="1" name="Shape 50"/>
        <p:cNvGrpSpPr/>
        <p:nvPr/>
      </p:nvGrpSpPr>
      <p:grpSpPr>
        <a:xfrm>
          <a:off x="0" y="0"/>
          <a:ext cx="0" cy="0"/>
          <a:chOff x="0" y="0"/>
          <a:chExt cx="0" cy="0"/>
        </a:xfrm>
      </p:grpSpPr>
      <p:sp>
        <p:nvSpPr>
          <p:cNvPr id="51" name="Google Shape;51;p34"/>
          <p:cNvSpPr txBox="1">
            <a:spLocks noGrp="1"/>
          </p:cNvSpPr>
          <p:nvPr>
            <p:ph type="body" idx="1"/>
          </p:nvPr>
        </p:nvSpPr>
        <p:spPr>
          <a:xfrm>
            <a:off x="3107723" y="454080"/>
            <a:ext cx="4746695" cy="107095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6000"/>
              <a:buNone/>
              <a:defRPr sz="6000" b="0" i="0">
                <a:solidFill>
                  <a:srgbClr val="8A4199"/>
                </a:solidFill>
                <a:latin typeface="Calibri"/>
                <a:ea typeface="Calibri"/>
                <a:cs typeface="Calibri"/>
                <a:sym typeface="Calibri"/>
              </a:defRPr>
            </a:lvl1pPr>
            <a:lvl2pPr marL="914400" lvl="1"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34"/>
          <p:cNvSpPr/>
          <p:nvPr/>
        </p:nvSpPr>
        <p:spPr>
          <a:xfrm rot="10800000">
            <a:off x="543" y="-19356"/>
            <a:ext cx="2390207" cy="6877355"/>
          </a:xfrm>
          <a:custGeom>
            <a:avLst/>
            <a:gdLst/>
            <a:ahLst/>
            <a:cxnLst/>
            <a:rect l="l" t="t" r="r" b="b"/>
            <a:pathLst>
              <a:path w="1268453" h="3649726" extrusionOk="0">
                <a:moveTo>
                  <a:pt x="1268454" y="0"/>
                </a:moveTo>
                <a:lnTo>
                  <a:pt x="312022" y="0"/>
                </a:lnTo>
                <a:cubicBezTo>
                  <a:pt x="112425" y="386882"/>
                  <a:pt x="0" y="825892"/>
                  <a:pt x="0" y="1291780"/>
                </a:cubicBezTo>
                <a:cubicBezTo>
                  <a:pt x="0" y="2276498"/>
                  <a:pt x="504286" y="3143929"/>
                  <a:pt x="1268454" y="3649727"/>
                </a:cubicBezTo>
                <a:lnTo>
                  <a:pt x="1268454" y="0"/>
                </a:lnTo>
                <a:close/>
              </a:path>
            </a:pathLst>
          </a:custGeom>
          <a:gradFill>
            <a:gsLst>
              <a:gs pos="0">
                <a:srgbClr val="8A4199"/>
              </a:gs>
              <a:gs pos="28000">
                <a:srgbClr val="8A4199"/>
              </a:gs>
              <a:gs pos="83000">
                <a:srgbClr val="8A4199"/>
              </a:gs>
              <a:gs pos="100000">
                <a:srgbClr val="8A4199"/>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3;p34"/>
          <p:cNvSpPr/>
          <p:nvPr/>
        </p:nvSpPr>
        <p:spPr>
          <a:xfrm>
            <a:off x="5268246" y="5929183"/>
            <a:ext cx="606270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95959"/>
              </a:buClr>
              <a:buSzPts val="800"/>
              <a:buFont typeface="Calibri"/>
              <a:buNone/>
            </a:pPr>
            <a:r>
              <a:rPr lang="en-US" sz="800" b="0" i="0">
                <a:solidFill>
                  <a:srgbClr val="595959"/>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a:p>
        </p:txBody>
      </p:sp>
      <p:cxnSp>
        <p:nvCxnSpPr>
          <p:cNvPr id="54" name="Google Shape;54;p34"/>
          <p:cNvCxnSpPr/>
          <p:nvPr/>
        </p:nvCxnSpPr>
        <p:spPr>
          <a:xfrm>
            <a:off x="2405317" y="1450776"/>
            <a:ext cx="9786141" cy="0"/>
          </a:xfrm>
          <a:prstGeom prst="straightConnector1">
            <a:avLst/>
          </a:prstGeom>
          <a:noFill/>
          <a:ln w="28575" cap="flat" cmpd="sng">
            <a:solidFill>
              <a:srgbClr val="14B4CB"/>
            </a:solidFill>
            <a:prstDash val="solid"/>
            <a:miter lim="800000"/>
            <a:headEnd type="none" w="sm" len="sm"/>
            <a:tailEnd type="none" w="sm" len="sm"/>
          </a:ln>
        </p:spPr>
      </p:cxnSp>
      <p:sp>
        <p:nvSpPr>
          <p:cNvPr id="55" name="Google Shape;55;p34"/>
          <p:cNvSpPr/>
          <p:nvPr/>
        </p:nvSpPr>
        <p:spPr>
          <a:xfrm rot="-2700000">
            <a:off x="2898398" y="1457637"/>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6" name="Google Shape;56;p34"/>
          <p:cNvPicPr preferRelativeResize="0"/>
          <p:nvPr/>
        </p:nvPicPr>
        <p:blipFill rotWithShape="1">
          <a:blip r:embed="rId2">
            <a:alphaModFix/>
          </a:blip>
          <a:srcRect r="44449"/>
          <a:stretch/>
        </p:blipFill>
        <p:spPr>
          <a:xfrm>
            <a:off x="3325164" y="5929183"/>
            <a:ext cx="1543462" cy="354434"/>
          </a:xfrm>
          <a:prstGeom prst="rect">
            <a:avLst/>
          </a:prstGeom>
          <a:noFill/>
          <a:ln>
            <a:noFill/>
          </a:ln>
        </p:spPr>
      </p:pic>
      <p:sp>
        <p:nvSpPr>
          <p:cNvPr id="57" name="Google Shape;57;p34"/>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4"/>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34"/>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4"/>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4"/>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4"/>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4"/>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34"/>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34"/>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34"/>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Quote Slide - Blue">
  <p:cSld name="Quote Slide - Blue">
    <p:spTree>
      <p:nvGrpSpPr>
        <p:cNvPr id="1" name="Shape 73"/>
        <p:cNvGrpSpPr/>
        <p:nvPr/>
      </p:nvGrpSpPr>
      <p:grpSpPr>
        <a:xfrm>
          <a:off x="0" y="0"/>
          <a:ext cx="0" cy="0"/>
          <a:chOff x="0" y="0"/>
          <a:chExt cx="0" cy="0"/>
        </a:xfrm>
      </p:grpSpPr>
      <p:sp>
        <p:nvSpPr>
          <p:cNvPr id="74" name="Google Shape;74;p36"/>
          <p:cNvSpPr/>
          <p:nvPr/>
        </p:nvSpPr>
        <p:spPr>
          <a:xfrm>
            <a:off x="3130350" y="209349"/>
            <a:ext cx="5931299" cy="5931299"/>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 name="Google Shape;75;p36"/>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6"/>
          <p:cNvSpPr txBox="1"/>
          <p:nvPr/>
        </p:nvSpPr>
        <p:spPr>
          <a:xfrm>
            <a:off x="0" y="6286500"/>
            <a:ext cx="12191999" cy="452956"/>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Quote Slide - Purple">
  <p:cSld name="Quote Slide - Purple">
    <p:spTree>
      <p:nvGrpSpPr>
        <p:cNvPr id="1" name="Shape 90"/>
        <p:cNvGrpSpPr/>
        <p:nvPr/>
      </p:nvGrpSpPr>
      <p:grpSpPr>
        <a:xfrm>
          <a:off x="0" y="0"/>
          <a:ext cx="0" cy="0"/>
          <a:chOff x="0" y="0"/>
          <a:chExt cx="0" cy="0"/>
        </a:xfrm>
      </p:grpSpPr>
      <p:sp>
        <p:nvSpPr>
          <p:cNvPr id="91" name="Google Shape;91;p39"/>
          <p:cNvSpPr/>
          <p:nvPr/>
        </p:nvSpPr>
        <p:spPr>
          <a:xfrm>
            <a:off x="3130350" y="209349"/>
            <a:ext cx="5931299" cy="5931299"/>
          </a:xfrm>
          <a:prstGeom prst="ellipse">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2" name="Google Shape;92;p39"/>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39"/>
          <p:cNvSpPr txBox="1"/>
          <p:nvPr/>
        </p:nvSpPr>
        <p:spPr>
          <a:xfrm>
            <a:off x="0" y="6286500"/>
            <a:ext cx="12191999" cy="452956"/>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2 Divider">
  <p:cSld name="02 Divider">
    <p:spTree>
      <p:nvGrpSpPr>
        <p:cNvPr id="1" name="Shape 94"/>
        <p:cNvGrpSpPr/>
        <p:nvPr/>
      </p:nvGrpSpPr>
      <p:grpSpPr>
        <a:xfrm>
          <a:off x="0" y="0"/>
          <a:ext cx="0" cy="0"/>
          <a:chOff x="0" y="0"/>
          <a:chExt cx="0" cy="0"/>
        </a:xfrm>
      </p:grpSpPr>
      <p:sp>
        <p:nvSpPr>
          <p:cNvPr id="95" name="Google Shape;95;p40"/>
          <p:cNvSpPr/>
          <p:nvPr/>
        </p:nvSpPr>
        <p:spPr>
          <a:xfrm>
            <a:off x="0" y="0"/>
            <a:ext cx="12192000" cy="5290034"/>
          </a:xfrm>
          <a:custGeom>
            <a:avLst/>
            <a:gdLst/>
            <a:ahLst/>
            <a:cxnLst/>
            <a:rect l="l" t="t" r="r" b="b"/>
            <a:pathLst>
              <a:path w="12192000" h="5290034" extrusionOk="0">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solidFill>
            <a:srgbClr val="14B4CB"/>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6" name="Google Shape;96;p40"/>
          <p:cNvSpPr>
            <a:spLocks noGrp="1"/>
          </p:cNvSpPr>
          <p:nvPr>
            <p:ph type="pic" idx="2"/>
          </p:nvPr>
        </p:nvSpPr>
        <p:spPr>
          <a:xfrm>
            <a:off x="7158600" y="287233"/>
            <a:ext cx="5033400" cy="5949282"/>
          </a:xfrm>
          <a:prstGeom prst="rect">
            <a:avLst/>
          </a:prstGeom>
          <a:noFill/>
          <a:ln>
            <a:noFill/>
          </a:ln>
        </p:spPr>
      </p:sp>
      <p:sp>
        <p:nvSpPr>
          <p:cNvPr id="97" name="Google Shape;97;p40"/>
          <p:cNvSpPr/>
          <p:nvPr/>
        </p:nvSpPr>
        <p:spPr>
          <a:xfrm>
            <a:off x="2127131" y="20050"/>
            <a:ext cx="45719" cy="2021021"/>
          </a:xfrm>
          <a:prstGeom prst="rect">
            <a:avLst/>
          </a:prstGeom>
          <a:solidFill>
            <a:srgbClr val="8A4199"/>
          </a:solidFill>
          <a:ln w="12700" cap="flat" cmpd="sng">
            <a:solidFill>
              <a:srgbClr val="8A419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98" name="Google Shape;98;p40"/>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40"/>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Photo Slide 02">
  <p:cSld name="Text/Photo Slide 02">
    <p:spTree>
      <p:nvGrpSpPr>
        <p:cNvPr id="1" name="Shape 100"/>
        <p:cNvGrpSpPr/>
        <p:nvPr/>
      </p:nvGrpSpPr>
      <p:grpSpPr>
        <a:xfrm>
          <a:off x="0" y="0"/>
          <a:ext cx="0" cy="0"/>
          <a:chOff x="0" y="0"/>
          <a:chExt cx="0" cy="0"/>
        </a:xfrm>
      </p:grpSpPr>
      <p:sp>
        <p:nvSpPr>
          <p:cNvPr id="101" name="Google Shape;101;p41"/>
          <p:cNvSpPr/>
          <p:nvPr/>
        </p:nvSpPr>
        <p:spPr>
          <a:xfrm>
            <a:off x="4007560" y="3657853"/>
            <a:ext cx="2507741" cy="2507741"/>
          </a:xfrm>
          <a:prstGeom prst="ellipse">
            <a:avLst/>
          </a:prstGeom>
          <a:solidFill>
            <a:srgbClr val="12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 name="Google Shape;102;p41"/>
          <p:cNvSpPr>
            <a:spLocks noGrp="1"/>
          </p:cNvSpPr>
          <p:nvPr>
            <p:ph type="pic" idx="2"/>
          </p:nvPr>
        </p:nvSpPr>
        <p:spPr>
          <a:xfrm>
            <a:off x="16472" y="377764"/>
            <a:ext cx="5222656" cy="5952556"/>
          </a:xfrm>
          <a:prstGeom prst="rect">
            <a:avLst/>
          </a:prstGeom>
          <a:noFill/>
          <a:ln>
            <a:noFill/>
          </a:ln>
        </p:spPr>
      </p:sp>
      <p:sp>
        <p:nvSpPr>
          <p:cNvPr id="103" name="Google Shape;103;p41"/>
          <p:cNvSpPr txBox="1">
            <a:spLocks noGrp="1"/>
          </p:cNvSpPr>
          <p:nvPr>
            <p:ph type="body" idx="1"/>
          </p:nvPr>
        </p:nvSpPr>
        <p:spPr>
          <a:xfrm>
            <a:off x="4007559" y="4646645"/>
            <a:ext cx="2507741" cy="1026368"/>
          </a:xfrm>
          <a:prstGeom prst="rect">
            <a:avLst/>
          </a:prstGeom>
          <a:noFill/>
          <a:ln>
            <a:noFill/>
          </a:ln>
        </p:spPr>
        <p:txBody>
          <a:bodyPr spcFirstLastPara="1" wrap="square" lIns="91425" tIns="45700" rIns="91425" bIns="45700" anchor="t" anchorCtr="0">
            <a:noAutofit/>
          </a:bodyPr>
          <a:lstStyle>
            <a:lvl1pPr marL="457200" lvl="0" indent="-228600" algn="ctr">
              <a:lnSpc>
                <a:spcPct val="101666"/>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41"/>
          <p:cNvSpPr txBox="1">
            <a:spLocks noGrp="1"/>
          </p:cNvSpPr>
          <p:nvPr>
            <p:ph type="body" idx="3"/>
          </p:nvPr>
        </p:nvSpPr>
        <p:spPr>
          <a:xfrm>
            <a:off x="6650836" y="1894114"/>
            <a:ext cx="4918863"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41"/>
          <p:cNvSpPr txBox="1">
            <a:spLocks noGrp="1"/>
          </p:cNvSpPr>
          <p:nvPr>
            <p:ph type="body" idx="4"/>
          </p:nvPr>
        </p:nvSpPr>
        <p:spPr>
          <a:xfrm>
            <a:off x="6629890" y="731711"/>
            <a:ext cx="4918863"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1">
  <p:cSld name="Text Slide 01">
    <p:spTree>
      <p:nvGrpSpPr>
        <p:cNvPr id="1" name="Shape 114"/>
        <p:cNvGrpSpPr/>
        <p:nvPr/>
      </p:nvGrpSpPr>
      <p:grpSpPr>
        <a:xfrm>
          <a:off x="0" y="0"/>
          <a:ext cx="0" cy="0"/>
          <a:chOff x="0" y="0"/>
          <a:chExt cx="0" cy="0"/>
        </a:xfrm>
      </p:grpSpPr>
      <p:cxnSp>
        <p:nvCxnSpPr>
          <p:cNvPr id="115" name="Google Shape;115;p43"/>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16" name="Google Shape;116;p43"/>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43"/>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1 Divider">
  <p:cSld name="01 Divider">
    <p:spTree>
      <p:nvGrpSpPr>
        <p:cNvPr id="1" name="Shape 118"/>
        <p:cNvGrpSpPr/>
        <p:nvPr/>
      </p:nvGrpSpPr>
      <p:grpSpPr>
        <a:xfrm>
          <a:off x="0" y="0"/>
          <a:ext cx="0" cy="0"/>
          <a:chOff x="0" y="0"/>
          <a:chExt cx="0" cy="0"/>
        </a:xfrm>
      </p:grpSpPr>
      <p:sp>
        <p:nvSpPr>
          <p:cNvPr id="119" name="Google Shape;119;p44"/>
          <p:cNvSpPr/>
          <p:nvPr/>
        </p:nvSpPr>
        <p:spPr>
          <a:xfrm>
            <a:off x="0" y="0"/>
            <a:ext cx="12192000" cy="5290034"/>
          </a:xfrm>
          <a:custGeom>
            <a:avLst/>
            <a:gdLst/>
            <a:ahLst/>
            <a:cxnLst/>
            <a:rect l="l" t="t" r="r" b="b"/>
            <a:pathLst>
              <a:path w="12192000" h="5290034" extrusionOk="0">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gradFill>
            <a:gsLst>
              <a:gs pos="0">
                <a:srgbClr val="754483"/>
              </a:gs>
              <a:gs pos="28000">
                <a:srgbClr val="8A4199"/>
              </a:gs>
              <a:gs pos="83000">
                <a:srgbClr val="8A4199"/>
              </a:gs>
              <a:gs pos="100000">
                <a:srgbClr val="754483"/>
              </a:gs>
            </a:gsLst>
            <a:lin ang="10800000"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 name="Google Shape;120;p44"/>
          <p:cNvSpPr>
            <a:spLocks noGrp="1"/>
          </p:cNvSpPr>
          <p:nvPr>
            <p:ph type="pic" idx="2"/>
          </p:nvPr>
        </p:nvSpPr>
        <p:spPr>
          <a:xfrm>
            <a:off x="7158600" y="287233"/>
            <a:ext cx="5033400" cy="5949282"/>
          </a:xfrm>
          <a:prstGeom prst="rect">
            <a:avLst/>
          </a:prstGeom>
          <a:noFill/>
          <a:ln>
            <a:noFill/>
          </a:ln>
        </p:spPr>
      </p:sp>
      <p:sp>
        <p:nvSpPr>
          <p:cNvPr id="121" name="Google Shape;121;p44"/>
          <p:cNvSpPr/>
          <p:nvPr/>
        </p:nvSpPr>
        <p:spPr>
          <a:xfrm>
            <a:off x="2127131" y="20050"/>
            <a:ext cx="45719" cy="2021021"/>
          </a:xfrm>
          <a:prstGeom prst="rect">
            <a:avLst/>
          </a:prstGeom>
          <a:solidFill>
            <a:srgbClr val="14B4CB"/>
          </a:solidFill>
          <a:ln w="12700" cap="flat" cmpd="sng">
            <a:solidFill>
              <a:srgbClr val="14B4C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22" name="Google Shape;122;p44"/>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3" name="Google Shape;123;p44"/>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3">
  <p:cSld name="Text Slide 03">
    <p:spTree>
      <p:nvGrpSpPr>
        <p:cNvPr id="1" name="Shape 124"/>
        <p:cNvGrpSpPr/>
        <p:nvPr/>
      </p:nvGrpSpPr>
      <p:grpSpPr>
        <a:xfrm>
          <a:off x="0" y="0"/>
          <a:ext cx="0" cy="0"/>
          <a:chOff x="0" y="0"/>
          <a:chExt cx="0" cy="0"/>
        </a:xfrm>
      </p:grpSpPr>
      <p:sp>
        <p:nvSpPr>
          <p:cNvPr id="125" name="Google Shape;125;p45"/>
          <p:cNvSpPr/>
          <p:nvPr/>
        </p:nvSpPr>
        <p:spPr>
          <a:xfrm>
            <a:off x="4454" y="3627004"/>
            <a:ext cx="12191999" cy="3230996"/>
          </a:xfrm>
          <a:prstGeom prst="rect">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sp>
        <p:nvSpPr>
          <p:cNvPr id="126" name="Google Shape;126;p45"/>
          <p:cNvSpPr/>
          <p:nvPr/>
        </p:nvSpPr>
        <p:spPr>
          <a:xfrm rot="10800000">
            <a:off x="10471272" y="3884474"/>
            <a:ext cx="1090269" cy="789251"/>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127;p45"/>
          <p:cNvSpPr/>
          <p:nvPr/>
        </p:nvSpPr>
        <p:spPr>
          <a:xfrm>
            <a:off x="634224" y="5415270"/>
            <a:ext cx="1090269" cy="789251"/>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28" name="Google Shape;128;p45"/>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29" name="Google Shape;129;p45"/>
          <p:cNvSpPr txBox="1"/>
          <p:nvPr/>
        </p:nvSpPr>
        <p:spPr>
          <a:xfrm>
            <a:off x="11548753" y="6368426"/>
            <a:ext cx="410610" cy="465822"/>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900" b="0" i="0">
                <a:solidFill>
                  <a:srgbClr val="595959"/>
                </a:solidFill>
                <a:latin typeface="Calibri"/>
                <a:ea typeface="Calibri"/>
                <a:cs typeface="Calibri"/>
                <a:sym typeface="Calibri"/>
              </a:rPr>
              <a:t>‹#›</a:t>
            </a:fld>
            <a:endParaRPr sz="900" b="0" i="0">
              <a:solidFill>
                <a:srgbClr val="595959"/>
              </a:solidFill>
              <a:latin typeface="Calibri"/>
              <a:ea typeface="Calibri"/>
              <a:cs typeface="Calibri"/>
              <a:sym typeface="Calibri"/>
            </a:endParaRPr>
          </a:p>
        </p:txBody>
      </p:sp>
      <p:sp>
        <p:nvSpPr>
          <p:cNvPr id="130" name="Google Shape;130;p45"/>
          <p:cNvSpPr txBox="1">
            <a:spLocks noGrp="1"/>
          </p:cNvSpPr>
          <p:nvPr>
            <p:ph type="body" idx="1"/>
          </p:nvPr>
        </p:nvSpPr>
        <p:spPr>
          <a:xfrm>
            <a:off x="734714" y="1442730"/>
            <a:ext cx="10834986" cy="189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45"/>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5"/>
          <p:cNvSpPr txBox="1">
            <a:spLocks noGrp="1"/>
          </p:cNvSpPr>
          <p:nvPr>
            <p:ph type="body" idx="3"/>
          </p:nvPr>
        </p:nvSpPr>
        <p:spPr>
          <a:xfrm>
            <a:off x="487896" y="4132101"/>
            <a:ext cx="11013542" cy="135010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2"/>
          <p:cNvSpPr txBox="1"/>
          <p:nvPr/>
        </p:nvSpPr>
        <p:spPr>
          <a:xfrm>
            <a:off x="9055571" y="6311900"/>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u="none" strike="noStrike" cap="none">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cxnSp>
        <p:nvCxnSpPr>
          <p:cNvPr id="9" name="Google Shape;9;p32"/>
          <p:cNvCxnSpPr/>
          <p:nvPr/>
        </p:nvCxnSpPr>
        <p:spPr>
          <a:xfrm>
            <a:off x="0" y="6552265"/>
            <a:ext cx="9029700" cy="0"/>
          </a:xfrm>
          <a:prstGeom prst="straightConnector1">
            <a:avLst/>
          </a:prstGeom>
          <a:noFill/>
          <a:ln w="28575" cap="flat" cmpd="sng">
            <a:solidFill>
              <a:srgbClr val="12B4CB"/>
            </a:solidFill>
            <a:prstDash val="solid"/>
            <a:miter lim="800000"/>
            <a:headEnd type="none" w="sm" len="sm"/>
            <a:tailEnd type="none" w="sm" len="sm"/>
          </a:ln>
        </p:spPr>
      </p:cxnSp>
      <p:sp>
        <p:nvSpPr>
          <p:cNvPr id="10" name="Google Shape;10;p32"/>
          <p:cNvSpPr/>
          <p:nvPr/>
        </p:nvSpPr>
        <p:spPr>
          <a:xfrm rot="-2700000">
            <a:off x="493081" y="6565542"/>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5" r:id="rId4"/>
    <p:sldLayoutId id="2147483656" r:id="rId5"/>
    <p:sldLayoutId id="2147483657"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 id="2147483668" r:id="rId16"/>
    <p:sldLayoutId id="2147483669"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slide" Target="slide4.xml"/><Relationship Id="rId7" Type="http://schemas.openxmlformats.org/officeDocument/2006/relationships/slide" Target="slide35.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30.xml"/><Relationship Id="rId5" Type="http://schemas.openxmlformats.org/officeDocument/2006/relationships/slide" Target="slide7.xml"/><Relationship Id="rId10" Type="http://schemas.openxmlformats.org/officeDocument/2006/relationships/slide" Target="slide26.xml"/><Relationship Id="rId4" Type="http://schemas.openxmlformats.org/officeDocument/2006/relationships/slide" Target="slide3.xml"/><Relationship Id="rId9" Type="http://schemas.openxmlformats.org/officeDocument/2006/relationships/slide" Target="slide2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None/>
            </a:pPr>
            <a:r>
              <a:rPr lang="en-US" dirty="0"/>
              <a:t>www.</a:t>
            </a:r>
            <a:r>
              <a:rPr lang="en-US" b="1" dirty="0"/>
              <a:t>balance</a:t>
            </a:r>
            <a:r>
              <a:rPr lang="en-US" dirty="0"/>
              <a:t>.eu</a:t>
            </a:r>
            <a:endParaRPr dirty="0"/>
          </a:p>
          <a:p>
            <a:pPr marL="0" lvl="0" indent="0" algn="ctr" rtl="0">
              <a:lnSpc>
                <a:spcPct val="90000"/>
              </a:lnSpc>
              <a:spcBef>
                <a:spcPts val="1000"/>
              </a:spcBef>
              <a:spcAft>
                <a:spcPts val="0"/>
              </a:spcAft>
              <a:buClr>
                <a:schemeClr val="lt1"/>
              </a:buClr>
              <a:buSzPts val="3200"/>
              <a:buNone/>
            </a:pPr>
            <a:endParaRPr dirty="0"/>
          </a:p>
        </p:txBody>
      </p:sp>
      <p:sp>
        <p:nvSpPr>
          <p:cNvPr id="232" name="Google Shape;232;p1"/>
          <p:cNvSpPr txBox="1">
            <a:spLocks noGrp="1"/>
          </p:cNvSpPr>
          <p:nvPr>
            <p:ph type="body" idx="2"/>
          </p:nvPr>
        </p:nvSpPr>
        <p:spPr>
          <a:xfrm>
            <a:off x="6591199" y="1881651"/>
            <a:ext cx="5278651" cy="697353"/>
          </a:xfrm>
          <a:prstGeom prst="rect">
            <a:avLst/>
          </a:prstGeom>
          <a:noFill/>
          <a:ln>
            <a:noFill/>
          </a:ln>
        </p:spPr>
        <p:txBody>
          <a:bodyPr spcFirstLastPara="1" wrap="square" lIns="91425" tIns="45700" rIns="91425" bIns="45700" anchor="t" anchorCtr="0">
            <a:noAutofit/>
          </a:bodyPr>
          <a:lstStyle/>
          <a:p>
            <a:pPr marL="265113" indent="-36513"/>
            <a:r>
              <a:rPr lang="en-GB" sz="4000" dirty="0" err="1"/>
              <a:t>Vastuiden</a:t>
            </a:r>
            <a:r>
              <a:rPr lang="en-GB" sz="4000" dirty="0"/>
              <a:t> </a:t>
            </a:r>
            <a:r>
              <a:rPr lang="en-GB" sz="4000" dirty="0" err="1"/>
              <a:t>ja</a:t>
            </a:r>
            <a:r>
              <a:rPr lang="en-GB" sz="4000" dirty="0"/>
              <a:t> </a:t>
            </a:r>
            <a:r>
              <a:rPr lang="en-GB" sz="4000" dirty="0" err="1"/>
              <a:t>lakien</a:t>
            </a:r>
            <a:r>
              <a:rPr lang="en-GB" sz="4000" dirty="0"/>
              <a:t> </a:t>
            </a:r>
            <a:r>
              <a:rPr lang="en-GB" sz="4000" dirty="0" err="1"/>
              <a:t>ymmärtäminen</a:t>
            </a:r>
            <a:r>
              <a:rPr lang="en-GB" sz="4000" dirty="0"/>
              <a:t>: </a:t>
            </a:r>
            <a:r>
              <a:rPr lang="en-GB" sz="4000" dirty="0" err="1"/>
              <a:t>Organisatoriset</a:t>
            </a:r>
            <a:r>
              <a:rPr lang="en-GB" sz="4000" dirty="0"/>
              <a:t>, </a:t>
            </a:r>
            <a:r>
              <a:rPr lang="en-GB" sz="4000" dirty="0" err="1"/>
              <a:t>työnjohtoon</a:t>
            </a:r>
            <a:r>
              <a:rPr lang="en-GB" sz="4000" dirty="0"/>
              <a:t> </a:t>
            </a:r>
            <a:r>
              <a:rPr lang="en-GB" sz="4000" dirty="0" err="1"/>
              <a:t>liittyvät</a:t>
            </a:r>
            <a:r>
              <a:rPr lang="en-GB" sz="4000" dirty="0"/>
              <a:t> </a:t>
            </a:r>
            <a:r>
              <a:rPr lang="en-GB" sz="4000" dirty="0" err="1"/>
              <a:t>ja</a:t>
            </a:r>
            <a:r>
              <a:rPr lang="en-GB" sz="4000" dirty="0"/>
              <a:t> </a:t>
            </a:r>
            <a:r>
              <a:rPr lang="en-GB" sz="4000" dirty="0" err="1"/>
              <a:t>yksilölliset</a:t>
            </a:r>
            <a:r>
              <a:rPr lang="en-GB" sz="4000" dirty="0"/>
              <a:t> </a:t>
            </a:r>
            <a:r>
              <a:rPr lang="en-GB" sz="4000" dirty="0" err="1"/>
              <a:t>näkökulmat</a:t>
            </a:r>
            <a:endParaRPr lang="en-GB" sz="4000" dirty="0"/>
          </a:p>
        </p:txBody>
      </p:sp>
      <p:sp>
        <p:nvSpPr>
          <p:cNvPr id="233" name="Google Shape;233;p1"/>
          <p:cNvSpPr txBox="1">
            <a:spLocks noGrp="1"/>
          </p:cNvSpPr>
          <p:nvPr>
            <p:ph type="body" idx="3"/>
          </p:nvPr>
        </p:nvSpPr>
        <p:spPr>
          <a:xfrm>
            <a:off x="6591199" y="1422905"/>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14B4CB"/>
              </a:buClr>
              <a:buSzPts val="3600"/>
              <a:buNone/>
            </a:pPr>
            <a:r>
              <a:rPr lang="en-US" dirty="0">
                <a:solidFill>
                  <a:srgbClr val="14B4CB"/>
                </a:solidFill>
              </a:rPr>
              <a:t>MODUULI 2</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2"/>
          <p:cNvSpPr txBox="1">
            <a:spLocks noGrp="1"/>
          </p:cNvSpPr>
          <p:nvPr>
            <p:ph type="body" idx="1"/>
          </p:nvPr>
        </p:nvSpPr>
        <p:spPr>
          <a:xfrm>
            <a:off x="439439" y="1307646"/>
            <a:ext cx="10834986" cy="4029530"/>
          </a:xfrm>
          <a:prstGeom prst="rect">
            <a:avLst/>
          </a:prstGeom>
          <a:noFill/>
          <a:ln>
            <a:noFill/>
          </a:ln>
        </p:spPr>
        <p:txBody>
          <a:bodyPr spcFirstLastPara="1" wrap="square" lIns="91425" tIns="45700" rIns="91425" bIns="45700" anchor="t" anchorCtr="0">
            <a:noAutofit/>
          </a:bodyPr>
          <a:lstStyle/>
          <a:p>
            <a:pPr marL="3429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Ajanhallinta: Työntekijöiden tulee priorisoida ja hallita aikansa tehokkaasti tasapainottaakseen työnsä ja henkilökohtaiset sitoumuksensa.</a:t>
            </a:r>
          </a:p>
          <a:p>
            <a:pPr marL="3429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Rajat: Yksilöiden tulisi asettaa rajat työn ja henkilökohtaisen elämän välille, jotta työ ei loukkaa henkilökohtaista aikaa. Tähän voi kuulua liiallisten ylitöiden välttäminen tai työhön liittyvän viestinnän välttäminen henkilökohtaisen ajan aikana.</a:t>
            </a:r>
          </a:p>
          <a:p>
            <a:pPr marL="3429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Itsehoito: Työntekijöiden tulee muistaa itsehoito harjoittamalla fyysistä ja henkistä hyvinvointia edistävää toimintaa työajan ulkopuolella.</a:t>
            </a:r>
          </a:p>
          <a:p>
            <a:pPr marL="3429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Tehokas viestintä: Yksilöiden tulee kertoa tarpeistaan, huolenaiheistaan ja rajoituksistaan esihenkilöilleen tai henkilöstöedustajilleen varmistaakseen, että heidän työ- ja perhe-elämänsä tasapainoa kunnioitetaan ja tuetaan.</a:t>
            </a:r>
          </a:p>
          <a:p>
            <a:pPr marL="3429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Henkilökohtainen kehitys: Työntekijöiden tulisi ottaa vastuu henkilökohtaisesta ja ammatillisesta kehityksestään ja etsiä mahdollisuuksia parantaa taitojaan ja tietojaan työ- ja perhe-elämän tasapainon parantamiseksi.</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5" name="Google Shape;325;p12"/>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indent="0">
              <a:spcBef>
                <a:spcPts val="0"/>
              </a:spcBef>
            </a:pPr>
            <a:r>
              <a:rPr lang="en-GB" dirty="0" err="1">
                <a:latin typeface="Calibri" panose="020F0502020204030204" pitchFamily="34" charset="0"/>
                <a:ea typeface="Calibri" panose="020F0502020204030204" pitchFamily="34" charset="0"/>
                <a:cs typeface="Times New Roman" panose="02020603050405020304" pitchFamily="18" charset="0"/>
              </a:rPr>
              <a:t>Yksilön</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vastuulla</a:t>
            </a:r>
            <a:r>
              <a:rPr lang="en-GB" dirty="0">
                <a:latin typeface="Calibri" panose="020F0502020204030204" pitchFamily="34" charset="0"/>
                <a:ea typeface="Calibri" panose="020F0502020204030204" pitchFamily="34" charset="0"/>
                <a:cs typeface="Times New Roman" panose="02020603050405020304" pitchFamily="18" charset="0"/>
              </a:rPr>
              <a:t>: </a:t>
            </a:r>
            <a:endParaRPr dirty="0"/>
          </a:p>
          <a:p>
            <a:pPr marL="0" lvl="0" indent="0" algn="l" rtl="0">
              <a:lnSpc>
                <a:spcPct val="90000"/>
              </a:lnSpc>
              <a:spcBef>
                <a:spcPts val="1000"/>
              </a:spcBef>
              <a:spcAft>
                <a:spcPts val="0"/>
              </a:spcAft>
              <a:buClr>
                <a:srgbClr val="8A4199"/>
              </a:buClr>
              <a:buSzPts val="3600"/>
              <a:buNone/>
            </a:pPr>
            <a:endParaRPr dirty="0"/>
          </a:p>
        </p:txBody>
      </p:sp>
    </p:spTree>
    <p:extLst>
      <p:ext uri="{BB962C8B-B14F-4D97-AF65-F5344CB8AC3E}">
        <p14:creationId xmlns:p14="http://schemas.microsoft.com/office/powerpoint/2010/main" val="1354829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2"/>
          <p:cNvSpPr txBox="1">
            <a:spLocks noGrp="1"/>
          </p:cNvSpPr>
          <p:nvPr>
            <p:ph type="body" idx="1"/>
          </p:nvPr>
        </p:nvSpPr>
        <p:spPr>
          <a:xfrm>
            <a:off x="713768" y="1190579"/>
            <a:ext cx="11063996" cy="4852661"/>
          </a:xfrm>
          <a:prstGeom prst="rect">
            <a:avLst/>
          </a:prstGeom>
          <a:noFill/>
          <a:ln>
            <a:noFill/>
          </a:ln>
        </p:spPr>
        <p:txBody>
          <a:bodyPr spcFirstLastPara="1" wrap="square" lIns="91425" tIns="45700" rIns="91425" bIns="45700" anchor="t" anchorCtr="0">
            <a:normAutofit/>
          </a:bodyPr>
          <a:lstStyle/>
          <a:p>
            <a:pPr marL="285750" indent="-285750">
              <a:lnSpc>
                <a:spcPct val="107000"/>
              </a:lnSpc>
              <a:spcBef>
                <a:spcPts val="0"/>
              </a:spcBef>
              <a:spcAft>
                <a:spcPts val="800"/>
              </a:spcAft>
              <a:buFont typeface="Arial" panose="020B0604020202020204" pitchFamily="34" charset="0"/>
              <a:buChar char="•"/>
            </a:pPr>
            <a:r>
              <a:rPr lang="fi-FI" sz="1800" dirty="0">
                <a:latin typeface="Calibri" panose="020F0502020204030204" pitchFamily="34" charset="0"/>
                <a:ea typeface="Calibri" panose="020F0502020204030204" pitchFamily="34" charset="0"/>
                <a:cs typeface="Times New Roman" panose="02020603050405020304" pitchFamily="18" charset="0"/>
              </a:rPr>
              <a:t>Lainsäädännölliset velvoitteet: Työnantajilla on lakisääteinen velvollisuus noudattaa sovellettavia työlakeja, mukaan lukien työaikaan, </a:t>
            </a:r>
            <a:r>
              <a:rPr lang="fi-FI" sz="1800" dirty="0" err="1">
                <a:latin typeface="Calibri" panose="020F0502020204030204" pitchFamily="34" charset="0"/>
                <a:ea typeface="Calibri" panose="020F0502020204030204" pitchFamily="34" charset="0"/>
                <a:cs typeface="Times New Roman" panose="02020603050405020304" pitchFamily="18" charset="0"/>
              </a:rPr>
              <a:t>lepotauoihin</a:t>
            </a:r>
            <a:r>
              <a:rPr lang="fi-FI" sz="1800" dirty="0">
                <a:latin typeface="Calibri" panose="020F0502020204030204" pitchFamily="34" charset="0"/>
                <a:ea typeface="Calibri" panose="020F0502020204030204" pitchFamily="34" charset="0"/>
                <a:cs typeface="Times New Roman" panose="02020603050405020304" pitchFamily="18" charset="0"/>
              </a:rPr>
              <a:t> ja lomaoikeuksiin liittyviä lakeja. Heidän on varmistettava, että työntekijöiden oikeuksia suojellaan ja että heillä on mahdollisuus turvalliseen ja terveelliseen työympäristöön.</a:t>
            </a:r>
          </a:p>
          <a:p>
            <a:pPr marL="285750" indent="-285750">
              <a:lnSpc>
                <a:spcPct val="107000"/>
              </a:lnSpc>
              <a:spcBef>
                <a:spcPts val="0"/>
              </a:spcBef>
              <a:spcAft>
                <a:spcPts val="800"/>
              </a:spcAft>
              <a:buFont typeface="Arial" panose="020B0604020202020204" pitchFamily="34" charset="0"/>
              <a:buChar char="•"/>
            </a:pPr>
            <a:r>
              <a:rPr lang="fi-FI" sz="1800" dirty="0">
                <a:latin typeface="Calibri" panose="020F0502020204030204" pitchFamily="34" charset="0"/>
                <a:ea typeface="Calibri" panose="020F0502020204030204" pitchFamily="34" charset="0"/>
                <a:cs typeface="Times New Roman" panose="02020603050405020304" pitchFamily="18" charset="0"/>
              </a:rPr>
              <a:t>Terveys ja turvallisuus: Työnantajien on tarjottava työntekijöille turvallinen ja terveellinen työympäristö, mukaan lukien toimenpiteet työpaikan vaarojen ehkäisemiseksi, asianmukaisen koulutuksen tarjoaminen ja työterveysstandardien ylläpitäminen.</a:t>
            </a:r>
          </a:p>
          <a:p>
            <a:pPr marL="285750" indent="-285750">
              <a:lnSpc>
                <a:spcPct val="107000"/>
              </a:lnSpc>
              <a:spcBef>
                <a:spcPts val="0"/>
              </a:spcBef>
              <a:spcAft>
                <a:spcPts val="800"/>
              </a:spcAft>
              <a:buFont typeface="Arial" panose="020B0604020202020204" pitchFamily="34" charset="0"/>
              <a:buChar char="•"/>
            </a:pPr>
            <a:r>
              <a:rPr lang="fi-FI" sz="1800" dirty="0">
                <a:latin typeface="Calibri" panose="020F0502020204030204" pitchFamily="34" charset="0"/>
                <a:ea typeface="Calibri" panose="020F0502020204030204" pitchFamily="34" charset="0"/>
                <a:cs typeface="Times New Roman" panose="02020603050405020304" pitchFamily="18" charset="0"/>
              </a:rPr>
              <a:t>Syrjimättömyys: Organisaatioiden on kohdeltava kaikkia työntekijöitä oikeudenmukaisesti ja ilman syrjintää  myös työ- ja perhe-elämän yhteensovittamiseen liittyvissä asioissa. Heidän ei pitäisi syrjiä sukupuolen, perheaseman tai muun ominaisuuden perusteella harkitessaan työn ja perhe-elämän tasapainoa koskevia pyyntöjä.</a:t>
            </a:r>
          </a:p>
          <a:p>
            <a:pPr marL="285750" indent="-285750">
              <a:lnSpc>
                <a:spcPct val="107000"/>
              </a:lnSpc>
              <a:spcBef>
                <a:spcPts val="0"/>
              </a:spcBef>
              <a:spcAft>
                <a:spcPts val="800"/>
              </a:spcAft>
              <a:buFont typeface="Arial" panose="020B0604020202020204" pitchFamily="34" charset="0"/>
              <a:buChar char="•"/>
            </a:pPr>
            <a:r>
              <a:rPr lang="fi-FI" sz="1800" dirty="0">
                <a:latin typeface="Calibri" panose="020F0502020204030204" pitchFamily="34" charset="0"/>
                <a:ea typeface="Calibri" panose="020F0502020204030204" pitchFamily="34" charset="0"/>
                <a:cs typeface="Times New Roman" panose="02020603050405020304" pitchFamily="18" charset="0"/>
              </a:rPr>
              <a:t>Luottamuksellisuus: Sekä työnantajilla että työntekijöillä on eettiset velvollisuudet kunnioittaa toistensa yksityisyyttä ja luottamuksellisuutta, erityisesti kun on kyse henkilökohtaisista olosuhteista, jotka voivat vaikuttaa työn ja yksityiselämän tasapainoon.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5" name="Google Shape;325;p12"/>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indent="0">
              <a:spcBef>
                <a:spcPts val="0"/>
              </a:spcBef>
            </a:pPr>
            <a:r>
              <a:rPr lang="en-GB" sz="3600" dirty="0" err="1">
                <a:effectLst/>
                <a:latin typeface="Calibri" panose="020F0502020204030204" pitchFamily="34" charset="0"/>
                <a:ea typeface="Calibri" panose="020F0502020204030204" pitchFamily="34" charset="0"/>
                <a:cs typeface="Times New Roman" panose="02020603050405020304" pitchFamily="18" charset="0"/>
              </a:rPr>
              <a:t>Lainsäädännölliset</a:t>
            </a:r>
            <a:r>
              <a:rPr lang="en-GB" sz="3600" dirty="0">
                <a:effectLst/>
                <a:latin typeface="Calibri" panose="020F0502020204030204" pitchFamily="34" charset="0"/>
                <a:ea typeface="Calibri" panose="020F0502020204030204" pitchFamily="34" charset="0"/>
                <a:cs typeface="Times New Roman" panose="02020603050405020304" pitchFamily="18" charset="0"/>
              </a:rPr>
              <a:t> </a:t>
            </a:r>
            <a:r>
              <a:rPr lang="en-GB" sz="3600" dirty="0" err="1">
                <a:effectLst/>
                <a:latin typeface="Calibri" panose="020F0502020204030204" pitchFamily="34" charset="0"/>
                <a:ea typeface="Calibri" panose="020F0502020204030204" pitchFamily="34" charset="0"/>
                <a:cs typeface="Times New Roman" panose="02020603050405020304" pitchFamily="18" charset="0"/>
              </a:rPr>
              <a:t>ja</a:t>
            </a:r>
            <a:r>
              <a:rPr lang="en-GB" sz="3600" dirty="0">
                <a:effectLst/>
                <a:latin typeface="Calibri" panose="020F0502020204030204" pitchFamily="34" charset="0"/>
                <a:ea typeface="Calibri" panose="020F0502020204030204" pitchFamily="34" charset="0"/>
                <a:cs typeface="Times New Roman" panose="02020603050405020304" pitchFamily="18" charset="0"/>
              </a:rPr>
              <a:t> </a:t>
            </a:r>
            <a:r>
              <a:rPr lang="en-GB" sz="3600" dirty="0" err="1">
                <a:effectLst/>
                <a:latin typeface="Calibri" panose="020F0502020204030204" pitchFamily="34" charset="0"/>
                <a:ea typeface="Calibri" panose="020F0502020204030204" pitchFamily="34" charset="0"/>
                <a:cs typeface="Times New Roman" panose="02020603050405020304" pitchFamily="18" charset="0"/>
              </a:rPr>
              <a:t>eettiset</a:t>
            </a:r>
            <a:r>
              <a:rPr lang="en-GB" sz="3600" dirty="0">
                <a:effectLst/>
                <a:latin typeface="Calibri" panose="020F0502020204030204" pitchFamily="34" charset="0"/>
                <a:ea typeface="Calibri" panose="020F0502020204030204" pitchFamily="34" charset="0"/>
                <a:cs typeface="Times New Roman" panose="02020603050405020304" pitchFamily="18" charset="0"/>
              </a:rPr>
              <a:t> </a:t>
            </a:r>
            <a:r>
              <a:rPr lang="en-GB" sz="3600" dirty="0" err="1">
                <a:effectLst/>
                <a:latin typeface="Calibri" panose="020F0502020204030204" pitchFamily="34" charset="0"/>
                <a:ea typeface="Calibri" panose="020F0502020204030204" pitchFamily="34" charset="0"/>
                <a:cs typeface="Times New Roman" panose="02020603050405020304" pitchFamily="18" charset="0"/>
              </a:rPr>
              <a:t>velvoitteet</a:t>
            </a:r>
            <a:r>
              <a:rPr lang="en-GB" sz="3600" dirty="0">
                <a:effectLst/>
                <a:latin typeface="Calibri" panose="020F0502020204030204" pitchFamily="34" charset="0"/>
                <a:ea typeface="Calibri" panose="020F0502020204030204" pitchFamily="34" charset="0"/>
                <a:cs typeface="Times New Roman" panose="02020603050405020304" pitchFamily="18" charset="0"/>
              </a:rPr>
              <a:t>:</a:t>
            </a:r>
            <a:endParaRPr lang="en-GB" dirty="0"/>
          </a:p>
        </p:txBody>
      </p:sp>
    </p:spTree>
    <p:extLst>
      <p:ext uri="{BB962C8B-B14F-4D97-AF65-F5344CB8AC3E}">
        <p14:creationId xmlns:p14="http://schemas.microsoft.com/office/powerpoint/2010/main" val="1335152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18"/>
          <p:cNvPicPr preferRelativeResize="0">
            <a:picLocks noGrp="1"/>
          </p:cNvPicPr>
          <p:nvPr>
            <p:ph type="pic" idx="2"/>
          </p:nvPr>
        </p:nvPicPr>
        <p:blipFill rotWithShape="1">
          <a:blip r:embed="rId3">
            <a:alphaModFix/>
          </a:blip>
          <a:srcRect t="56" b="57"/>
          <a:stretch/>
        </p:blipFill>
        <p:spPr>
          <a:xfrm>
            <a:off x="16472" y="377764"/>
            <a:ext cx="5222656" cy="5952556"/>
          </a:xfrm>
          <a:prstGeom prst="rect">
            <a:avLst/>
          </a:prstGeom>
          <a:noFill/>
          <a:ln>
            <a:noFill/>
          </a:ln>
        </p:spPr>
      </p:pic>
      <p:sp>
        <p:nvSpPr>
          <p:cNvPr id="365" name="Google Shape;365;p18"/>
          <p:cNvSpPr txBox="1">
            <a:spLocks noGrp="1"/>
          </p:cNvSpPr>
          <p:nvPr>
            <p:ph type="body" idx="1"/>
          </p:nvPr>
        </p:nvSpPr>
        <p:spPr>
          <a:xfrm>
            <a:off x="4007559" y="4646645"/>
            <a:ext cx="2507741" cy="1026368"/>
          </a:xfrm>
          <a:prstGeom prst="rect">
            <a:avLst/>
          </a:prstGeom>
          <a:noFill/>
          <a:ln>
            <a:noFill/>
          </a:ln>
        </p:spPr>
        <p:txBody>
          <a:bodyPr spcFirstLastPara="1" wrap="square" lIns="91425" tIns="45700" rIns="91425" bIns="45700" anchor="t" anchorCtr="0">
            <a:noAutofit/>
          </a:bodyPr>
          <a:lstStyle/>
          <a:p>
            <a:pPr marL="0" lvl="0" indent="0" algn="ctr" rtl="0">
              <a:lnSpc>
                <a:spcPct val="101666"/>
              </a:lnSpc>
              <a:spcBef>
                <a:spcPts val="0"/>
              </a:spcBef>
              <a:spcAft>
                <a:spcPts val="0"/>
              </a:spcAft>
              <a:buClr>
                <a:schemeClr val="lt1"/>
              </a:buClr>
              <a:buSzPts val="2400"/>
              <a:buNone/>
            </a:pPr>
            <a:r>
              <a:rPr lang="en-US"/>
              <a:t>WELCOME TO BALANCE</a:t>
            </a:r>
            <a:endParaRPr/>
          </a:p>
        </p:txBody>
      </p:sp>
      <p:sp>
        <p:nvSpPr>
          <p:cNvPr id="366" name="Google Shape;366;p18"/>
          <p:cNvSpPr txBox="1">
            <a:spLocks noGrp="1"/>
          </p:cNvSpPr>
          <p:nvPr>
            <p:ph type="body" idx="3"/>
          </p:nvPr>
        </p:nvSpPr>
        <p:spPr>
          <a:xfrm>
            <a:off x="6650836" y="1894114"/>
            <a:ext cx="4918863" cy="4029530"/>
          </a:xfrm>
          <a:prstGeom prst="rect">
            <a:avLst/>
          </a:prstGeom>
          <a:noFill/>
          <a:ln>
            <a:noFill/>
          </a:ln>
        </p:spPr>
        <p:txBody>
          <a:bodyPr spcFirstLastPara="1" wrap="square" lIns="91425" tIns="45700" rIns="91425" bIns="45700" anchor="t" anchorCtr="0">
            <a:normAutofit/>
          </a:bodyPr>
          <a:lstStyle/>
          <a:p>
            <a:pPr marL="0">
              <a:lnSpc>
                <a:spcPct val="107000"/>
              </a:lnSpc>
              <a:spcBef>
                <a:spcPts val="0"/>
              </a:spcBef>
              <a:spcAft>
                <a:spcPts val="800"/>
              </a:spcAft>
            </a:pPr>
            <a:r>
              <a:rPr lang="fi-FI" sz="1800" dirty="0">
                <a:latin typeface="Calibri" panose="020F0502020204030204" pitchFamily="34" charset="0"/>
                <a:ea typeface="Calibri" panose="020F0502020204030204" pitchFamily="34" charset="0"/>
                <a:cs typeface="Times New Roman" panose="02020603050405020304" pitchFamily="18" charset="0"/>
              </a:rPr>
              <a:t>Työ- ja perhe-elämän tasapainon edistäminen edellyttää työnantajien ja työntekijöiden välistä yhteistyötä, jossa keskitytään kannustavan kulttuurin luomiseen ja sellaisten toimintatapojen toteuttamiseen, jotka mahdollistavat yksilöiden henkilökohtaisen ja työelämän tehokkaan hallinnan. Lakisääteisten velvoitteiden ja eettisten näkökohtien noudattaminen vahvistaa entisestään sitoutumista terveellisen ja turvallisen työympäristön varmistamiseen kaikille.</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7" name="Google Shape;367;p18"/>
          <p:cNvSpPr txBox="1">
            <a:spLocks noGrp="1"/>
          </p:cNvSpPr>
          <p:nvPr>
            <p:ph type="body" idx="4"/>
          </p:nvPr>
        </p:nvSpPr>
        <p:spPr>
          <a:xfrm>
            <a:off x="6629890" y="731711"/>
            <a:ext cx="4918863"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err="1"/>
              <a:t>Yhteenvetoa</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330" name="Google Shape;330;p13"/>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31" name="Google Shape;331;p13"/>
          <p:cNvSpPr txBox="1">
            <a:spLocks noGrp="1"/>
          </p:cNvSpPr>
          <p:nvPr>
            <p:ph type="body" idx="1"/>
          </p:nvPr>
        </p:nvSpPr>
        <p:spPr>
          <a:xfrm>
            <a:off x="2280537" y="708835"/>
            <a:ext cx="5336415" cy="8459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n-GB" sz="3600" dirty="0" err="1"/>
              <a:t>Työn</a:t>
            </a:r>
            <a:r>
              <a:rPr lang="en-GB" sz="3600" dirty="0"/>
              <a:t> </a:t>
            </a:r>
            <a:r>
              <a:rPr lang="en-GB" sz="3600" dirty="0" err="1"/>
              <a:t>ja</a:t>
            </a:r>
            <a:r>
              <a:rPr lang="en-GB" sz="3600" dirty="0"/>
              <a:t> </a:t>
            </a:r>
            <a:r>
              <a:rPr lang="en-GB" sz="3600" dirty="0" err="1"/>
              <a:t>yksityiselämän</a:t>
            </a:r>
            <a:r>
              <a:rPr lang="en-GB" sz="3600" dirty="0"/>
              <a:t> </a:t>
            </a:r>
            <a:r>
              <a:rPr lang="en-GB" sz="3600" dirty="0" err="1"/>
              <a:t>tasapainoon</a:t>
            </a:r>
            <a:r>
              <a:rPr lang="en-GB" sz="3600" dirty="0"/>
              <a:t> </a:t>
            </a:r>
            <a:r>
              <a:rPr lang="en-GB" sz="3600" dirty="0" err="1"/>
              <a:t>vaikuttavat</a:t>
            </a:r>
            <a:r>
              <a:rPr lang="en-GB" sz="3600" dirty="0"/>
              <a:t> </a:t>
            </a:r>
            <a:r>
              <a:rPr lang="en-GB" sz="3600" dirty="0" err="1"/>
              <a:t>organisatoriset</a:t>
            </a:r>
            <a:r>
              <a:rPr lang="en-GB" sz="3600" dirty="0"/>
              <a:t> </a:t>
            </a:r>
            <a:r>
              <a:rPr lang="en-GB" sz="3600" dirty="0" err="1"/>
              <a:t>tekijät</a:t>
            </a:r>
            <a:endParaRPr lang="en-GB" sz="3600" dirty="0"/>
          </a:p>
        </p:txBody>
      </p:sp>
      <p:sp>
        <p:nvSpPr>
          <p:cNvPr id="332" name="Google Shape;332;p13"/>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2.2</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4"/>
          <p:cNvSpPr txBox="1">
            <a:spLocks noGrp="1"/>
          </p:cNvSpPr>
          <p:nvPr>
            <p:ph type="body" idx="1"/>
          </p:nvPr>
        </p:nvSpPr>
        <p:spPr>
          <a:xfrm>
            <a:off x="485734" y="796116"/>
            <a:ext cx="10834986" cy="2822066"/>
          </a:xfrm>
          <a:prstGeom prst="rect">
            <a:avLst/>
          </a:prstGeom>
          <a:noFill/>
          <a:ln>
            <a:noFill/>
          </a:ln>
        </p:spPr>
        <p:txBody>
          <a:bodyPr spcFirstLastPara="1" wrap="square" lIns="91425" tIns="45700" rIns="91425" bIns="45700" anchor="t" anchorCtr="0">
            <a:normAutofit fontScale="92500" lnSpcReduction="10000"/>
          </a:bodyPr>
          <a:lstStyle/>
          <a:p>
            <a:pPr marL="342900" indent="-77788">
              <a:spcBef>
                <a:spcPts val="0"/>
              </a:spcBef>
            </a:pPr>
            <a:r>
              <a:rPr lang="fi-FI" sz="2100" dirty="0">
                <a:latin typeface="Calibri" panose="020F0502020204030204" pitchFamily="34" charset="0"/>
                <a:ea typeface="Calibri" panose="020F0502020204030204" pitchFamily="34" charset="0"/>
                <a:cs typeface="Times New Roman" panose="02020603050405020304" pitchFamily="18" charset="0"/>
              </a:rPr>
              <a:t>	</a:t>
            </a:r>
            <a:r>
              <a:rPr lang="fi-FI" dirty="0">
                <a:latin typeface="Calibri" panose="020F0502020204030204" pitchFamily="34" charset="0"/>
                <a:ea typeface="Calibri" panose="020F0502020204030204" pitchFamily="34" charset="0"/>
                <a:cs typeface="Times New Roman" panose="02020603050405020304" pitchFamily="18" charset="0"/>
              </a:rPr>
              <a:t>Organisatoriset ja työnjohdolliset kysymykset voivat vaikuttaa merkittävästi työn ja yksityiselämän tasapainoon. Tässä on joitain yleisiä työkuorman hallintaan, aikataulutukseen ja työn suunnitteluun liittyviä ongelmia sekä keinoja niiden lieventämiseksi:</a:t>
            </a:r>
          </a:p>
          <a:p>
            <a:pPr marL="628650" indent="-363538">
              <a:spcBef>
                <a:spcPts val="0"/>
              </a:spcBef>
              <a:buFont typeface="Arial" panose="020B0604020202020204" pitchFamily="34" charset="0"/>
              <a:buChar char="•"/>
            </a:pPr>
            <a:r>
              <a:rPr lang="fi-FI" dirty="0">
                <a:latin typeface="Calibri" panose="020F0502020204030204" pitchFamily="34" charset="0"/>
                <a:ea typeface="Calibri" panose="020F0502020204030204" pitchFamily="34" charset="0"/>
                <a:cs typeface="Times New Roman" panose="02020603050405020304" pitchFamily="18" charset="0"/>
              </a:rPr>
              <a:t>liiallinen työmäärä</a:t>
            </a:r>
          </a:p>
          <a:p>
            <a:pPr marL="628650" indent="-363538">
              <a:spcBef>
                <a:spcPts val="0"/>
              </a:spcBef>
              <a:buFont typeface="Arial" panose="020B0604020202020204" pitchFamily="34" charset="0"/>
              <a:buChar char="•"/>
            </a:pPr>
            <a:r>
              <a:rPr lang="fi-FI" dirty="0">
                <a:latin typeface="Calibri" panose="020F0502020204030204" pitchFamily="34" charset="0"/>
                <a:ea typeface="Calibri" panose="020F0502020204030204" pitchFamily="34" charset="0"/>
                <a:cs typeface="Times New Roman" panose="02020603050405020304" pitchFamily="18" charset="0"/>
              </a:rPr>
              <a:t>joustamaton aikataulutus</a:t>
            </a:r>
          </a:p>
          <a:p>
            <a:pPr marL="628650" indent="-363538">
              <a:spcBef>
                <a:spcPts val="0"/>
              </a:spcBef>
              <a:buFont typeface="Arial" panose="020B0604020202020204" pitchFamily="34" charset="0"/>
              <a:buChar char="•"/>
            </a:pPr>
            <a:r>
              <a:rPr lang="fi-FI" dirty="0">
                <a:latin typeface="Calibri" panose="020F0502020204030204" pitchFamily="34" charset="0"/>
                <a:ea typeface="Calibri" panose="020F0502020204030204" pitchFamily="34" charset="0"/>
                <a:cs typeface="Times New Roman" panose="02020603050405020304" pitchFamily="18" charset="0"/>
              </a:rPr>
              <a:t>autonomian ja hallinnan puute</a:t>
            </a:r>
          </a:p>
          <a:p>
            <a:pPr marL="628650" indent="-363538">
              <a:spcBef>
                <a:spcPts val="0"/>
              </a:spcBef>
              <a:buFont typeface="Arial" panose="020B0604020202020204" pitchFamily="34" charset="0"/>
              <a:buChar char="•"/>
            </a:pPr>
            <a:r>
              <a:rPr lang="fi-FI" dirty="0">
                <a:latin typeface="Calibri" panose="020F0502020204030204" pitchFamily="34" charset="0"/>
                <a:ea typeface="Calibri" panose="020F0502020204030204" pitchFamily="34" charset="0"/>
                <a:cs typeface="Times New Roman" panose="02020603050405020304" pitchFamily="18" charset="0"/>
              </a:rPr>
              <a:t>puutteellinen töiden suunnittelu</a:t>
            </a:r>
          </a:p>
          <a:p>
            <a:pPr marL="628650" indent="-363538">
              <a:spcBef>
                <a:spcPts val="0"/>
              </a:spcBef>
              <a:buFont typeface="Arial" panose="020B0604020202020204" pitchFamily="34" charset="0"/>
              <a:buChar char="•"/>
            </a:pPr>
            <a:r>
              <a:rPr lang="fi-FI" dirty="0">
                <a:latin typeface="Calibri" panose="020F0502020204030204" pitchFamily="34" charset="0"/>
                <a:ea typeface="Calibri" panose="020F0502020204030204" pitchFamily="34" charset="0"/>
                <a:cs typeface="Times New Roman" panose="02020603050405020304" pitchFamily="18" charset="0"/>
              </a:rPr>
              <a:t>kommunikoinnin ja tuen puute.</a:t>
            </a:r>
          </a:p>
          <a:p>
            <a:pPr marL="354013" indent="0">
              <a:spcBef>
                <a:spcPts val="0"/>
              </a:spcBef>
            </a:pPr>
            <a:r>
              <a:rPr lang="fi-FI" dirty="0">
                <a:latin typeface="Calibri" panose="020F0502020204030204" pitchFamily="34" charset="0"/>
                <a:ea typeface="Calibri" panose="020F0502020204030204" pitchFamily="34" charset="0"/>
                <a:cs typeface="Times New Roman" panose="02020603050405020304" pitchFamily="18" charset="0"/>
              </a:rPr>
              <a:t>Käsittelemällä näitä organisaatio- ja valvontakysymyksiä asianmukaisten strategioiden avulla organisaatiot voivat luoda ympäristön, joka tukee työn ja yksityiselämän tasapainoa ja lisää työntekijöidensä hyvinvointia ja tuottavuutta.</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228600">
              <a:spcBef>
                <a:spcPts val="0"/>
              </a:spcBef>
            </a:pP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228600">
              <a:spcBef>
                <a:spcPts val="0"/>
              </a:spcBef>
            </a:pP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8" name="Google Shape;338;p14"/>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fontScale="77500" lnSpcReduction="20000"/>
          </a:bodyPr>
          <a:lstStyle/>
          <a:p>
            <a:pPr marL="0" indent="0">
              <a:spcBef>
                <a:spcPts val="0"/>
              </a:spcBef>
            </a:pPr>
            <a:r>
              <a:rPr lang="en-GB" dirty="0" err="1">
                <a:latin typeface="Calibri" panose="020F0502020204030204" pitchFamily="34" charset="0"/>
                <a:ea typeface="Calibri" panose="020F0502020204030204" pitchFamily="34" charset="0"/>
                <a:cs typeface="Times New Roman" panose="02020603050405020304" pitchFamily="18" charset="0"/>
              </a:rPr>
              <a:t>Työn</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ja</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yksityiselämän</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tasapainoon</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vaikuttavat</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organisatoriset</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tekijät</a:t>
            </a:r>
            <a:endParaRPr lang="et-EE" sz="36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90000"/>
              </a:lnSpc>
              <a:spcBef>
                <a:spcPts val="0"/>
              </a:spcBef>
              <a:spcAft>
                <a:spcPts val="0"/>
              </a:spcAft>
              <a:buClr>
                <a:srgbClr val="8A4199"/>
              </a:buClr>
              <a:buSzPts val="3600"/>
              <a:buNone/>
            </a:pPr>
            <a:endParaRPr dirty="0"/>
          </a:p>
        </p:txBody>
      </p:sp>
      <p:sp>
        <p:nvSpPr>
          <p:cNvPr id="339" name="Google Shape;339;p14"/>
          <p:cNvSpPr txBox="1">
            <a:spLocks noGrp="1"/>
          </p:cNvSpPr>
          <p:nvPr>
            <p:ph type="body" idx="3"/>
          </p:nvPr>
        </p:nvSpPr>
        <p:spPr>
          <a:xfrm>
            <a:off x="396456" y="4424709"/>
            <a:ext cx="11013542" cy="1350107"/>
          </a:xfrm>
          <a:prstGeom prst="rect">
            <a:avLst/>
          </a:prstGeom>
          <a:noFill/>
          <a:ln>
            <a:noFill/>
          </a:ln>
        </p:spPr>
        <p:txBody>
          <a:bodyPr spcFirstLastPara="1" wrap="square" lIns="91425" tIns="45700" rIns="91425" bIns="45700" anchor="ctr" anchorCtr="0">
            <a:normAutofit/>
          </a:bodyPr>
          <a:lstStyle/>
          <a:p>
            <a:pPr marL="0" indent="0">
              <a:spcBef>
                <a:spcPts val="0"/>
              </a:spcBef>
            </a:pPr>
            <a:r>
              <a:rPr lang="en-US" b="0" i="0" dirty="0">
                <a:solidFill>
                  <a:schemeClr val="bg1"/>
                </a:solidFill>
                <a:effectLst/>
                <a:latin typeface="Inter"/>
              </a:rPr>
              <a:t>“</a:t>
            </a:r>
            <a:r>
              <a:rPr lang="en-US" i="0" dirty="0">
                <a:solidFill>
                  <a:schemeClr val="bg1"/>
                </a:solidFill>
                <a:latin typeface="Inter"/>
              </a:rPr>
              <a:t>Jos </a:t>
            </a:r>
            <a:r>
              <a:rPr lang="en-US" i="0" dirty="0" err="1">
                <a:solidFill>
                  <a:schemeClr val="bg1"/>
                </a:solidFill>
                <a:latin typeface="Inter"/>
              </a:rPr>
              <a:t>sinulla</a:t>
            </a:r>
            <a:r>
              <a:rPr lang="en-US" i="0" dirty="0">
                <a:solidFill>
                  <a:schemeClr val="bg1"/>
                </a:solidFill>
                <a:latin typeface="Inter"/>
              </a:rPr>
              <a:t> </a:t>
            </a:r>
            <a:r>
              <a:rPr lang="en-US" i="0" dirty="0" err="1">
                <a:solidFill>
                  <a:schemeClr val="bg1"/>
                </a:solidFill>
                <a:latin typeface="Inter"/>
              </a:rPr>
              <a:t>ei</a:t>
            </a:r>
            <a:r>
              <a:rPr lang="en-US" i="0" dirty="0">
                <a:solidFill>
                  <a:schemeClr val="bg1"/>
                </a:solidFill>
                <a:latin typeface="Inter"/>
              </a:rPr>
              <a:t> ole </a:t>
            </a:r>
            <a:r>
              <a:rPr lang="en-US" i="0" dirty="0" err="1">
                <a:solidFill>
                  <a:schemeClr val="bg1"/>
                </a:solidFill>
                <a:latin typeface="Inter"/>
              </a:rPr>
              <a:t>aika</a:t>
            </a:r>
            <a:r>
              <a:rPr lang="en-US" i="0" dirty="0">
                <a:solidFill>
                  <a:schemeClr val="bg1"/>
                </a:solidFill>
                <a:latin typeface="Inter"/>
              </a:rPr>
              <a:t> </a:t>
            </a:r>
            <a:r>
              <a:rPr lang="en-US" i="0" dirty="0" err="1">
                <a:solidFill>
                  <a:schemeClr val="bg1"/>
                </a:solidFill>
                <a:latin typeface="Inter"/>
              </a:rPr>
              <a:t>tauolle</a:t>
            </a:r>
            <a:r>
              <a:rPr lang="en-US" i="0" dirty="0">
                <a:solidFill>
                  <a:schemeClr val="bg1"/>
                </a:solidFill>
                <a:latin typeface="Inter"/>
              </a:rPr>
              <a:t>, </a:t>
            </a:r>
            <a:r>
              <a:rPr lang="en-US" i="0" dirty="0" err="1">
                <a:solidFill>
                  <a:schemeClr val="bg1"/>
                </a:solidFill>
                <a:latin typeface="Inter"/>
              </a:rPr>
              <a:t>olet</a:t>
            </a:r>
            <a:r>
              <a:rPr lang="en-US" i="0" dirty="0">
                <a:solidFill>
                  <a:schemeClr val="bg1"/>
                </a:solidFill>
                <a:latin typeface="Inter"/>
              </a:rPr>
              <a:t> </a:t>
            </a:r>
            <a:r>
              <a:rPr lang="en-US" i="0" dirty="0" err="1">
                <a:solidFill>
                  <a:schemeClr val="bg1"/>
                </a:solidFill>
                <a:latin typeface="Inter"/>
              </a:rPr>
              <a:t>totisesti</a:t>
            </a:r>
            <a:r>
              <a:rPr lang="en-US" i="0" dirty="0">
                <a:solidFill>
                  <a:schemeClr val="bg1"/>
                </a:solidFill>
                <a:latin typeface="Inter"/>
              </a:rPr>
              <a:t> tauon </a:t>
            </a:r>
            <a:r>
              <a:rPr lang="en-US" i="0" dirty="0" err="1">
                <a:solidFill>
                  <a:schemeClr val="bg1"/>
                </a:solidFill>
                <a:latin typeface="Inter"/>
              </a:rPr>
              <a:t>tarpeessa</a:t>
            </a:r>
            <a:r>
              <a:rPr lang="en-US" i="0" dirty="0">
                <a:solidFill>
                  <a:schemeClr val="bg1"/>
                </a:solidFill>
                <a:latin typeface="Inter"/>
              </a:rPr>
              <a:t>!</a:t>
            </a:r>
            <a:r>
              <a:rPr lang="en-US" b="0" i="0" dirty="0">
                <a:solidFill>
                  <a:schemeClr val="bg1"/>
                </a:solidFill>
                <a:effectLst/>
                <a:latin typeface="Inter"/>
              </a:rPr>
              <a:t>” </a:t>
            </a:r>
          </a:p>
          <a:p>
            <a:pPr marL="0" indent="0">
              <a:spcBef>
                <a:spcPts val="0"/>
              </a:spcBef>
            </a:pPr>
            <a:r>
              <a:rPr lang="en-US" b="0" i="0" dirty="0">
                <a:solidFill>
                  <a:schemeClr val="bg1"/>
                </a:solidFill>
                <a:effectLst/>
                <a:latin typeface="Inter"/>
              </a:rPr>
              <a:t>– Dominique Andersen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lnSpcReduction="10000"/>
          </a:bodyPr>
          <a:lstStyle/>
          <a:p>
            <a:pPr marL="0">
              <a:lnSpc>
                <a:spcPct val="107000"/>
              </a:lnSpc>
              <a:spcBef>
                <a:spcPts val="0"/>
              </a:spcBef>
              <a:spcAft>
                <a:spcPts val="800"/>
              </a:spcAft>
            </a:pPr>
            <a:r>
              <a:rPr lang="fi-FI" sz="2000" b="1" dirty="0">
                <a:latin typeface="Calibri" panose="020F0502020204030204" pitchFamily="34" charset="0"/>
                <a:ea typeface="Calibri" panose="020F0502020204030204" pitchFamily="34" charset="0"/>
                <a:cs typeface="Times New Roman" panose="02020603050405020304" pitchFamily="18" charset="0"/>
              </a:rPr>
              <a:t>Ongelma:</a:t>
            </a:r>
          </a:p>
          <a:p>
            <a:pPr marL="0">
              <a:lnSpc>
                <a:spcPct val="107000"/>
              </a:lnSpc>
              <a:spcBef>
                <a:spcPts val="0"/>
              </a:spcBef>
              <a:spcAft>
                <a:spcPts val="800"/>
              </a:spcAft>
            </a:pPr>
            <a:r>
              <a:rPr lang="fi-FI" sz="2000" dirty="0">
                <a:latin typeface="Calibri" panose="020F0502020204030204" pitchFamily="34" charset="0"/>
                <a:ea typeface="Calibri" panose="020F0502020204030204" pitchFamily="34" charset="0"/>
                <a:cs typeface="Times New Roman" panose="02020603050405020304" pitchFamily="18" charset="0"/>
              </a:rPr>
              <a:t>Työntekijöiden liiallinen työmäärään voi johtaa pitkiin työpäiviin ja lisääntyneeseen stressiin.</a:t>
            </a:r>
          </a:p>
          <a:p>
            <a:pPr marL="0">
              <a:lnSpc>
                <a:spcPct val="107000"/>
              </a:lnSpc>
              <a:spcBef>
                <a:spcPts val="0"/>
              </a:spcBef>
              <a:spcAft>
                <a:spcPts val="800"/>
              </a:spcAft>
            </a:pPr>
            <a:r>
              <a:rPr lang="fi-FI" sz="2000" b="1" dirty="0">
                <a:latin typeface="Calibri" panose="020F0502020204030204" pitchFamily="34" charset="0"/>
                <a:ea typeface="Calibri" panose="020F0502020204030204" pitchFamily="34" charset="0"/>
                <a:cs typeface="Times New Roman" panose="02020603050405020304" pitchFamily="18" charset="0"/>
              </a:rPr>
              <a:t>Strategiat:</a:t>
            </a:r>
            <a:endParaRPr lang="fi-FI" sz="2000" dirty="0">
              <a:latin typeface="Calibri" panose="020F0502020204030204" pitchFamily="34" charset="0"/>
              <a:ea typeface="Calibri" panose="020F0502020204030204" pitchFamily="34" charset="0"/>
              <a:cs typeface="Times New Roman" panose="02020603050405020304" pitchFamily="18" charset="0"/>
            </a:endParaRPr>
          </a:p>
          <a:p>
            <a:pPr marL="4318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Suorita säännöllisiä työmääräarviointeja varmistaaksesi, että työntekijöillä on realistinen ja hallittavissa oleva työmäärä.</a:t>
            </a:r>
          </a:p>
          <a:p>
            <a:pPr marL="4318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Tarjoa koulutusta ajanhallinta- ja tuottavuustaitojen parantamiseksi.</a:t>
            </a:r>
          </a:p>
          <a:p>
            <a:pPr marL="4318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Harkitse tehtävien uudelleenjakoa tai lisähenkilöstön palkkaamista tasapainottamaan työtaakkaa koko tiimin kesken.</a:t>
            </a:r>
          </a:p>
          <a:p>
            <a:pPr marL="4318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Kannustaa avoimeen viestintään, jossa työntekijät voivat keskustella työtaakkahuolista ja hakea tarvittaessa tukea tai töiden uudelleenmäärittelyä.</a:t>
            </a:r>
            <a:endParaRPr dirty="0"/>
          </a:p>
        </p:txBody>
      </p:sp>
      <p:sp>
        <p:nvSpPr>
          <p:cNvPr id="352" name="Google Shape;352;p1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indent="0">
              <a:spcBef>
                <a:spcPts val="0"/>
              </a:spcBef>
            </a:pPr>
            <a:r>
              <a:rPr lang="en-GB" dirty="0" err="1">
                <a:latin typeface="Calibri" panose="020F0502020204030204" pitchFamily="34" charset="0"/>
                <a:ea typeface="Calibri" panose="020F0502020204030204" pitchFamily="34" charset="0"/>
                <a:cs typeface="Times New Roman" panose="02020603050405020304" pitchFamily="18" charset="0"/>
              </a:rPr>
              <a:t>Liiallinen</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työmäärä</a:t>
            </a:r>
            <a:endParaRPr lang="et-EE"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fontScale="92500" lnSpcReduction="20000"/>
          </a:bodyPr>
          <a:lstStyle/>
          <a:p>
            <a:pPr marL="0">
              <a:lnSpc>
                <a:spcPct val="107000"/>
              </a:lnSpc>
              <a:spcBef>
                <a:spcPts val="0"/>
              </a:spcBef>
              <a:spcAft>
                <a:spcPts val="800"/>
              </a:spcAft>
            </a:pPr>
            <a:r>
              <a:rPr lang="fi-FI" sz="2000" b="1" dirty="0">
                <a:latin typeface="Calibri" panose="020F0502020204030204" pitchFamily="34" charset="0"/>
                <a:ea typeface="Calibri" panose="020F0502020204030204" pitchFamily="34" charset="0"/>
                <a:cs typeface="Times New Roman" panose="02020603050405020304" pitchFamily="18" charset="0"/>
              </a:rPr>
              <a:t>Ongelma:</a:t>
            </a:r>
          </a:p>
          <a:p>
            <a:pPr marL="0">
              <a:lnSpc>
                <a:spcPct val="107000"/>
              </a:lnSpc>
              <a:spcBef>
                <a:spcPts val="0"/>
              </a:spcBef>
              <a:spcAft>
                <a:spcPts val="800"/>
              </a:spcAft>
            </a:pPr>
            <a:r>
              <a:rPr lang="fi-FI" sz="2000" dirty="0">
                <a:latin typeface="Calibri" panose="020F0502020204030204" pitchFamily="34" charset="0"/>
                <a:ea typeface="Calibri" panose="020F0502020204030204" pitchFamily="34" charset="0"/>
                <a:cs typeface="Times New Roman" panose="02020603050405020304" pitchFamily="18" charset="0"/>
              </a:rPr>
              <a:t>Tiukat aikataulut voivat tehdä työntekijöille haasteelliseksi henkilökohtaisia sitoumuksiaan, kuten hoitovelvollisuuksia tai jatkokoulutusta.</a:t>
            </a:r>
          </a:p>
          <a:p>
            <a:pPr marL="0">
              <a:lnSpc>
                <a:spcPct val="107000"/>
              </a:lnSpc>
              <a:spcBef>
                <a:spcPts val="0"/>
              </a:spcBef>
              <a:spcAft>
                <a:spcPts val="800"/>
              </a:spcAft>
            </a:pPr>
            <a:r>
              <a:rPr lang="fi-FI" sz="2000" b="1" dirty="0">
                <a:latin typeface="Calibri" panose="020F0502020204030204" pitchFamily="34" charset="0"/>
                <a:ea typeface="Calibri" panose="020F0502020204030204" pitchFamily="34" charset="0"/>
                <a:cs typeface="Times New Roman" panose="02020603050405020304" pitchFamily="18" charset="0"/>
              </a:rPr>
              <a:t>Strategiat</a:t>
            </a:r>
            <a:r>
              <a:rPr lang="fi-FI" sz="2000" dirty="0">
                <a:latin typeface="Calibri" panose="020F0502020204030204" pitchFamily="34" charset="0"/>
                <a:ea typeface="Calibri" panose="020F0502020204030204" pitchFamily="34" charset="0"/>
                <a:cs typeface="Times New Roman" panose="02020603050405020304" pitchFamily="18" charset="0"/>
              </a:rPr>
              <a:t>:</a:t>
            </a:r>
          </a:p>
          <a:p>
            <a:pPr marL="3429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Tarjoa mahdollisuuksien mukaan joustavia työjärjestelyjä, kuten joustavia työaikoja, tiivistettyjä työviikkoja tai etätyövaihtoehtoja.</a:t>
            </a:r>
          </a:p>
          <a:p>
            <a:pPr marL="3429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Ota käyttöön työvuoronvaihtojärjestelmä tai anna työntekijöiden hallita aikataulujaan itseohjautuvien työkalujen avulla.</a:t>
            </a:r>
          </a:p>
          <a:p>
            <a:pPr marL="3429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Luo kulttuuri, joka arvostaa työn tuloksellisuutta kiinteiden tuntien tiukan noudattamisen sijaan.</a:t>
            </a:r>
          </a:p>
          <a:p>
            <a:pPr marL="3429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Varmista, että aikatauluja laadittaessa otetaan mahdollisimman paljon huomioon työntekijöiden mieltymykset ja tarpeet.</a:t>
            </a:r>
            <a:endParaRPr dirty="0"/>
          </a:p>
        </p:txBody>
      </p:sp>
      <p:sp>
        <p:nvSpPr>
          <p:cNvPr id="352" name="Google Shape;352;p1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indent="0">
              <a:spcBef>
                <a:spcPts val="0"/>
              </a:spcBef>
            </a:pPr>
            <a:r>
              <a:rPr lang="en-GB" dirty="0" err="1">
                <a:latin typeface="Calibri" panose="020F0502020204030204" pitchFamily="34" charset="0"/>
                <a:ea typeface="Calibri" panose="020F0502020204030204" pitchFamily="34" charset="0"/>
                <a:cs typeface="Times New Roman" panose="02020603050405020304" pitchFamily="18" charset="0"/>
              </a:rPr>
              <a:t>Joustamaton</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aikataulutus</a:t>
            </a:r>
            <a:r>
              <a:rPr lang="en-GB" b="1" dirty="0">
                <a:effectLst/>
                <a:latin typeface="Calibri" panose="020F0502020204030204" pitchFamily="34" charset="0"/>
                <a:ea typeface="Calibri" panose="020F0502020204030204" pitchFamily="34" charset="0"/>
                <a:cs typeface="Times New Roman" panose="02020603050405020304" pitchFamily="18" charset="0"/>
              </a:rPr>
              <a:t>:</a:t>
            </a:r>
            <a:endParaRPr lang="et-E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94252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body" idx="1"/>
          </p:nvPr>
        </p:nvSpPr>
        <p:spPr>
          <a:xfrm>
            <a:off x="462117" y="1671484"/>
            <a:ext cx="11405418" cy="4296697"/>
          </a:xfrm>
          <a:prstGeom prst="rect">
            <a:avLst/>
          </a:prstGeom>
          <a:noFill/>
          <a:ln>
            <a:noFill/>
          </a:ln>
        </p:spPr>
        <p:txBody>
          <a:bodyPr spcFirstLastPara="1" wrap="square" lIns="91425" tIns="45700" rIns="91425" bIns="45700" anchor="t" anchorCtr="0">
            <a:normAutofit lnSpcReduction="10000"/>
          </a:bodyPr>
          <a:lstStyle/>
          <a:p>
            <a:pPr marL="0">
              <a:lnSpc>
                <a:spcPct val="107000"/>
              </a:lnSpc>
              <a:spcBef>
                <a:spcPts val="0"/>
              </a:spcBef>
              <a:spcAft>
                <a:spcPts val="800"/>
              </a:spcAft>
            </a:pPr>
            <a:r>
              <a:rPr lang="fi-FI" sz="2000" b="1" dirty="0">
                <a:latin typeface="Calibri" panose="020F0502020204030204" pitchFamily="34" charset="0"/>
                <a:ea typeface="Calibri" panose="020F0502020204030204" pitchFamily="34" charset="0"/>
                <a:cs typeface="Times New Roman" panose="02020603050405020304" pitchFamily="18" charset="0"/>
              </a:rPr>
              <a:t>Ongelma:</a:t>
            </a:r>
          </a:p>
          <a:p>
            <a:pPr marL="0">
              <a:lnSpc>
                <a:spcPct val="107000"/>
              </a:lnSpc>
              <a:spcBef>
                <a:spcPts val="0"/>
              </a:spcBef>
              <a:spcAft>
                <a:spcPts val="800"/>
              </a:spcAft>
            </a:pPr>
            <a:r>
              <a:rPr lang="fi-FI" sz="2000" dirty="0">
                <a:latin typeface="Calibri" panose="020F0502020204030204" pitchFamily="34" charset="0"/>
                <a:ea typeface="Calibri" panose="020F0502020204030204" pitchFamily="34" charset="0"/>
                <a:cs typeface="Times New Roman" panose="02020603050405020304" pitchFamily="18" charset="0"/>
              </a:rPr>
              <a:t>Huonosti suunnitellut työt voivat johtaa yksitoikkoisuuteen, haasteiden puutteeseen ja työn ja yksityiselämän epätasapainoon.</a:t>
            </a:r>
          </a:p>
          <a:p>
            <a:pPr marL="0">
              <a:lnSpc>
                <a:spcPct val="107000"/>
              </a:lnSpc>
              <a:spcBef>
                <a:spcPts val="0"/>
              </a:spcBef>
              <a:spcAft>
                <a:spcPts val="800"/>
              </a:spcAft>
            </a:pPr>
            <a:r>
              <a:rPr lang="fi-FI" sz="2000" dirty="0">
                <a:latin typeface="Calibri" panose="020F0502020204030204" pitchFamily="34" charset="0"/>
                <a:ea typeface="Calibri" panose="020F0502020204030204" pitchFamily="34" charset="0"/>
                <a:cs typeface="Times New Roman" panose="02020603050405020304" pitchFamily="18" charset="0"/>
              </a:rPr>
              <a:t>Strategiat:</a:t>
            </a:r>
          </a:p>
          <a:p>
            <a:pPr marL="3429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Suorita työtehtävien analysointi ja suunnittelu uudelleen varmistaaksesi, että työtehtävät ovat mielekkäitä, kiinnostavia ja sopusoinnussa työntekijöiden taitojen ja kiinnostuksen kohteiden kanssa.</a:t>
            </a:r>
          </a:p>
          <a:p>
            <a:pPr marL="3429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Sisällytä työtehtäviin monipuolisuutta ja mahdollisuuksia taitojen kehittämiseen.</a:t>
            </a:r>
          </a:p>
          <a:p>
            <a:pPr marL="3429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Toteuta työkiertoa tai työn rikastamista tarjotaksesi työntekijöille laajemman valikoiman tehtäviä ja velvollisuuksia.</a:t>
            </a:r>
          </a:p>
          <a:p>
            <a:pPr marL="3429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Edistä kannustavaa ja osallistavaa työympäristöä, jossa työntekijät tuntevat olevansa arvostettuja ja tunnustettuja.</a:t>
            </a:r>
            <a:endParaRPr dirty="0"/>
          </a:p>
        </p:txBody>
      </p:sp>
      <p:sp>
        <p:nvSpPr>
          <p:cNvPr id="352" name="Google Shape;352;p1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marR="0">
              <a:lnSpc>
                <a:spcPct val="107000"/>
              </a:lnSpc>
              <a:spcBef>
                <a:spcPts val="0"/>
              </a:spcBef>
              <a:spcAft>
                <a:spcPts val="800"/>
              </a:spcAft>
            </a:pPr>
            <a:r>
              <a:rPr lang="en-GB" b="1" dirty="0" err="1">
                <a:effectLst/>
                <a:latin typeface="Calibri" panose="020F0502020204030204" pitchFamily="34" charset="0"/>
                <a:ea typeface="Calibri" panose="020F0502020204030204" pitchFamily="34" charset="0"/>
                <a:cs typeface="Times New Roman" panose="02020603050405020304" pitchFamily="18" charset="0"/>
              </a:rPr>
              <a:t>Puutteellinen</a:t>
            </a:r>
            <a:r>
              <a:rPr lang="en-GB" b="1" dirty="0">
                <a:effectLst/>
                <a:latin typeface="Calibri" panose="020F0502020204030204" pitchFamily="34" charset="0"/>
                <a:ea typeface="Calibri" panose="020F0502020204030204" pitchFamily="34" charset="0"/>
                <a:cs typeface="Times New Roman" panose="02020603050405020304" pitchFamily="18" charset="0"/>
              </a:rPr>
              <a:t> </a:t>
            </a:r>
            <a:r>
              <a:rPr lang="en-GB" b="1" dirty="0" err="1">
                <a:effectLst/>
                <a:latin typeface="Calibri" panose="020F0502020204030204" pitchFamily="34" charset="0"/>
                <a:ea typeface="Calibri" panose="020F0502020204030204" pitchFamily="34" charset="0"/>
                <a:cs typeface="Times New Roman" panose="02020603050405020304" pitchFamily="18" charset="0"/>
              </a:rPr>
              <a:t>töiden</a:t>
            </a:r>
            <a:r>
              <a:rPr lang="en-GB" b="1" dirty="0">
                <a:effectLst/>
                <a:latin typeface="Calibri" panose="020F0502020204030204" pitchFamily="34" charset="0"/>
                <a:ea typeface="Calibri" panose="020F0502020204030204" pitchFamily="34" charset="0"/>
                <a:cs typeface="Times New Roman" panose="02020603050405020304" pitchFamily="18" charset="0"/>
              </a:rPr>
              <a:t> </a:t>
            </a:r>
            <a:r>
              <a:rPr lang="en-GB" b="1" dirty="0" err="1">
                <a:effectLst/>
                <a:latin typeface="Calibri" panose="020F0502020204030204" pitchFamily="34" charset="0"/>
                <a:ea typeface="Calibri" panose="020F0502020204030204" pitchFamily="34" charset="0"/>
                <a:cs typeface="Times New Roman" panose="02020603050405020304" pitchFamily="18" charset="0"/>
              </a:rPr>
              <a:t>suunnittelu</a:t>
            </a:r>
            <a:r>
              <a:rPr lang="en-GB" b="1" dirty="0">
                <a:effectLst/>
                <a:latin typeface="Calibri" panose="020F0502020204030204" pitchFamily="34" charset="0"/>
                <a:ea typeface="Calibri" panose="020F0502020204030204" pitchFamily="34" charset="0"/>
                <a:cs typeface="Times New Roman" panose="02020603050405020304" pitchFamily="18" charset="0"/>
              </a:rPr>
              <a:t>:</a:t>
            </a:r>
            <a:endParaRPr lang="et-E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0153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p>
            <a:pPr marL="0">
              <a:lnSpc>
                <a:spcPct val="107000"/>
              </a:lnSpc>
              <a:spcBef>
                <a:spcPts val="0"/>
              </a:spcBef>
              <a:spcAft>
                <a:spcPts val="800"/>
              </a:spcAft>
            </a:pPr>
            <a:r>
              <a:rPr lang="fi-FI" sz="2000" b="1" dirty="0">
                <a:latin typeface="Calibri" panose="020F0502020204030204" pitchFamily="34" charset="0"/>
                <a:ea typeface="Calibri" panose="020F0502020204030204" pitchFamily="34" charset="0"/>
                <a:cs typeface="Times New Roman" panose="02020603050405020304" pitchFamily="18" charset="0"/>
              </a:rPr>
              <a:t>Ongelma:</a:t>
            </a:r>
          </a:p>
          <a:p>
            <a:pPr marL="0">
              <a:lnSpc>
                <a:spcPct val="107000"/>
              </a:lnSpc>
              <a:spcBef>
                <a:spcPts val="0"/>
              </a:spcBef>
              <a:spcAft>
                <a:spcPts val="800"/>
              </a:spcAft>
            </a:pPr>
            <a:r>
              <a:rPr lang="fi-FI" sz="2000" dirty="0" err="1">
                <a:latin typeface="Calibri" panose="020F0502020204030204" pitchFamily="34" charset="0"/>
                <a:ea typeface="Calibri" panose="020F0502020204030204" pitchFamily="34" charset="0"/>
                <a:cs typeface="Times New Roman" panose="02020603050405020304" pitchFamily="18" charset="0"/>
              </a:rPr>
              <a:t>Mikromanageeraus</a:t>
            </a:r>
            <a:r>
              <a:rPr lang="fi-FI" sz="2000" dirty="0">
                <a:latin typeface="Calibri" panose="020F0502020204030204" pitchFamily="34" charset="0"/>
                <a:ea typeface="Calibri" panose="020F0502020204030204" pitchFamily="34" charset="0"/>
                <a:cs typeface="Times New Roman" panose="02020603050405020304" pitchFamily="18" charset="0"/>
              </a:rPr>
              <a:t> ja rajallinen päätöksentekovalta voivat lisätä stressiä ja haitata työn ja yksityiselämän tasapainoa.</a:t>
            </a:r>
          </a:p>
          <a:p>
            <a:pPr marL="0">
              <a:lnSpc>
                <a:spcPct val="107000"/>
              </a:lnSpc>
              <a:spcBef>
                <a:spcPts val="0"/>
              </a:spcBef>
              <a:spcAft>
                <a:spcPts val="800"/>
              </a:spcAft>
            </a:pPr>
            <a:r>
              <a:rPr lang="fi-FI" sz="2000" b="1" dirty="0">
                <a:latin typeface="Calibri" panose="020F0502020204030204" pitchFamily="34" charset="0"/>
                <a:ea typeface="Calibri" panose="020F0502020204030204" pitchFamily="34" charset="0"/>
                <a:cs typeface="Times New Roman" panose="02020603050405020304" pitchFamily="18" charset="0"/>
              </a:rPr>
              <a:t>Strategiat:</a:t>
            </a:r>
          </a:p>
          <a:p>
            <a:pPr marL="3429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Edistä luottamuksen, voimaantumisen ja autonomian kulttuuria, jossa työntekijöillä on vapaus tehdä päätöksiä ja hallita työtään.</a:t>
            </a:r>
          </a:p>
          <a:p>
            <a:pPr marL="3429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Delegoi vastuita ja anna työntekijöille mahdollisuus ottaa vastuu tehtävästään.</a:t>
            </a:r>
          </a:p>
          <a:p>
            <a:pPr marL="3429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Tarjoa selkeät odotukset ja ohjeet samalla kun annat työntekijöille mahdollisuuden päättää, kuinka he saavuttavat tavoitteensa.</a:t>
            </a:r>
            <a:endParaRPr dirty="0"/>
          </a:p>
        </p:txBody>
      </p:sp>
      <p:sp>
        <p:nvSpPr>
          <p:cNvPr id="352" name="Google Shape;352;p1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marR="0">
              <a:lnSpc>
                <a:spcPct val="107000"/>
              </a:lnSpc>
              <a:spcBef>
                <a:spcPts val="0"/>
              </a:spcBef>
              <a:spcAft>
                <a:spcPts val="800"/>
              </a:spcAft>
            </a:pPr>
            <a:r>
              <a:rPr lang="en-GB" dirty="0" err="1">
                <a:latin typeface="Calibri" panose="020F0502020204030204" pitchFamily="34" charset="0"/>
                <a:ea typeface="Calibri" panose="020F0502020204030204" pitchFamily="34" charset="0"/>
                <a:cs typeface="Times New Roman" panose="02020603050405020304" pitchFamily="18" charset="0"/>
              </a:rPr>
              <a:t>Autonomian</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ja</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hallinnan</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puute</a:t>
            </a:r>
            <a:r>
              <a:rPr lang="en-GB" b="1" dirty="0">
                <a:effectLst/>
                <a:latin typeface="Calibri" panose="020F0502020204030204" pitchFamily="34" charset="0"/>
                <a:ea typeface="Calibri" panose="020F0502020204030204" pitchFamily="34" charset="0"/>
                <a:cs typeface="Times New Roman" panose="02020603050405020304" pitchFamily="18" charset="0"/>
              </a:rPr>
              <a:t>:</a:t>
            </a:r>
            <a:endParaRPr lang="et-E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43479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body" idx="1"/>
          </p:nvPr>
        </p:nvSpPr>
        <p:spPr>
          <a:xfrm>
            <a:off x="530942" y="1641987"/>
            <a:ext cx="11415252" cy="4424516"/>
          </a:xfrm>
          <a:prstGeom prst="rect">
            <a:avLst/>
          </a:prstGeom>
          <a:noFill/>
          <a:ln>
            <a:noFill/>
          </a:ln>
        </p:spPr>
        <p:txBody>
          <a:bodyPr spcFirstLastPara="1" wrap="square" lIns="91425" tIns="45700" rIns="91425" bIns="45700" anchor="t" anchorCtr="0">
            <a:normAutofit/>
          </a:bodyPr>
          <a:lstStyle/>
          <a:p>
            <a:pPr marL="0">
              <a:lnSpc>
                <a:spcPct val="107000"/>
              </a:lnSpc>
              <a:spcBef>
                <a:spcPts val="0"/>
              </a:spcBef>
              <a:spcAft>
                <a:spcPts val="800"/>
              </a:spcAft>
            </a:pPr>
            <a:r>
              <a:rPr lang="fi-FI" sz="1800" b="1" dirty="0">
                <a:latin typeface="Calibri" panose="020F0502020204030204" pitchFamily="34" charset="0"/>
                <a:ea typeface="Calibri" panose="020F0502020204030204" pitchFamily="34" charset="0"/>
                <a:cs typeface="Times New Roman" panose="02020603050405020304" pitchFamily="18" charset="0"/>
              </a:rPr>
              <a:t>Ongelma:</a:t>
            </a:r>
          </a:p>
          <a:p>
            <a:pPr marL="0">
              <a:lnSpc>
                <a:spcPct val="107000"/>
              </a:lnSpc>
              <a:spcBef>
                <a:spcPts val="0"/>
              </a:spcBef>
              <a:spcAft>
                <a:spcPts val="800"/>
              </a:spcAft>
            </a:pPr>
            <a:r>
              <a:rPr lang="fi-FI" sz="1800" dirty="0">
                <a:latin typeface="Calibri" panose="020F0502020204030204" pitchFamily="34" charset="0"/>
                <a:ea typeface="Calibri" panose="020F0502020204030204" pitchFamily="34" charset="0"/>
                <a:cs typeface="Times New Roman" panose="02020603050405020304" pitchFamily="18" charset="0"/>
              </a:rPr>
              <a:t>Riittämätön viestintä ja esimiesten tuen puute voivat pahentaa työ- ja perhe-elämän tasapainoa.</a:t>
            </a:r>
          </a:p>
          <a:p>
            <a:pPr marL="0">
              <a:lnSpc>
                <a:spcPct val="107000"/>
              </a:lnSpc>
              <a:spcBef>
                <a:spcPts val="0"/>
              </a:spcBef>
              <a:spcAft>
                <a:spcPts val="800"/>
              </a:spcAft>
            </a:pPr>
            <a:r>
              <a:rPr lang="fi-FI" sz="1800" dirty="0">
                <a:latin typeface="Calibri" panose="020F0502020204030204" pitchFamily="34" charset="0"/>
                <a:ea typeface="Calibri" panose="020F0502020204030204" pitchFamily="34" charset="0"/>
                <a:cs typeface="Times New Roman" panose="02020603050405020304" pitchFamily="18" charset="0"/>
              </a:rPr>
              <a:t>Strategiat:</a:t>
            </a:r>
          </a:p>
          <a:p>
            <a:pPr marL="285750" indent="-285750">
              <a:lnSpc>
                <a:spcPct val="107000"/>
              </a:lnSpc>
              <a:spcBef>
                <a:spcPts val="0"/>
              </a:spcBef>
              <a:spcAft>
                <a:spcPts val="800"/>
              </a:spcAft>
              <a:buFont typeface="Arial" panose="020B0604020202020204" pitchFamily="34" charset="0"/>
              <a:buChar char="•"/>
            </a:pPr>
            <a:r>
              <a:rPr lang="fi-FI" sz="1800" dirty="0">
                <a:latin typeface="Calibri" panose="020F0502020204030204" pitchFamily="34" charset="0"/>
                <a:ea typeface="Calibri" panose="020F0502020204030204" pitchFamily="34" charset="0"/>
                <a:cs typeface="Times New Roman" panose="02020603050405020304" pitchFamily="18" charset="0"/>
              </a:rPr>
              <a:t>Edistä avointa ja läpinäkyvää viestintää esimiesten ja työntekijöiden välillä työn ja yksityiselämän tasapainoon liittyvistä huolenaiheista.</a:t>
            </a:r>
          </a:p>
          <a:p>
            <a:pPr marL="285750" indent="-285750">
              <a:lnSpc>
                <a:spcPct val="107000"/>
              </a:lnSpc>
              <a:spcBef>
                <a:spcPts val="0"/>
              </a:spcBef>
              <a:spcAft>
                <a:spcPts val="800"/>
              </a:spcAft>
              <a:buFont typeface="Arial" panose="020B0604020202020204" pitchFamily="34" charset="0"/>
              <a:buChar char="•"/>
            </a:pPr>
            <a:r>
              <a:rPr lang="fi-FI" sz="1800" dirty="0">
                <a:latin typeface="Calibri" panose="020F0502020204030204" pitchFamily="34" charset="0"/>
                <a:ea typeface="Calibri" panose="020F0502020204030204" pitchFamily="34" charset="0"/>
                <a:cs typeface="Times New Roman" panose="02020603050405020304" pitchFamily="18" charset="0"/>
              </a:rPr>
              <a:t>Kouluta esimiehet olemaan tarkkaavaisia ja empaattisia, kuuntelemaan aktiivisesti työntekijöiden tarpeita ja tarjoamaan asianmukaista tukea.</a:t>
            </a:r>
          </a:p>
          <a:p>
            <a:pPr marL="285750" indent="-285750">
              <a:lnSpc>
                <a:spcPct val="107000"/>
              </a:lnSpc>
              <a:spcBef>
                <a:spcPts val="0"/>
              </a:spcBef>
              <a:spcAft>
                <a:spcPts val="800"/>
              </a:spcAft>
              <a:buFont typeface="Arial" panose="020B0604020202020204" pitchFamily="34" charset="0"/>
              <a:buChar char="•"/>
            </a:pPr>
            <a:r>
              <a:rPr lang="fi-FI" sz="1800" dirty="0">
                <a:latin typeface="Calibri" panose="020F0502020204030204" pitchFamily="34" charset="0"/>
                <a:ea typeface="Calibri" panose="020F0502020204030204" pitchFamily="34" charset="0"/>
                <a:cs typeface="Times New Roman" panose="02020603050405020304" pitchFamily="18" charset="0"/>
              </a:rPr>
              <a:t>Perusta työntekijöiden avustusohjelmia tai </a:t>
            </a:r>
            <a:r>
              <a:rPr lang="fi-FI" sz="1800" dirty="0" err="1">
                <a:latin typeface="Calibri" panose="020F0502020204030204" pitchFamily="34" charset="0"/>
                <a:ea typeface="Calibri" panose="020F0502020204030204" pitchFamily="34" charset="0"/>
                <a:cs typeface="Times New Roman" panose="02020603050405020304" pitchFamily="18" charset="0"/>
              </a:rPr>
              <a:t>hyvinvointialoitteita</a:t>
            </a:r>
            <a:r>
              <a:rPr lang="fi-FI" sz="1800" dirty="0">
                <a:latin typeface="Calibri" panose="020F0502020204030204" pitchFamily="34" charset="0"/>
                <a:ea typeface="Calibri" panose="020F0502020204030204" pitchFamily="34" charset="0"/>
                <a:cs typeface="Times New Roman" panose="02020603050405020304" pitchFamily="18" charset="0"/>
              </a:rPr>
              <a:t> vastataksesi henkilökohtaisiin haasteisiin, jotka voivat vaikuttaa työn ja yksityiselämän tasapainoon.</a:t>
            </a:r>
          </a:p>
          <a:p>
            <a:pPr marL="285750" indent="-285750">
              <a:lnSpc>
                <a:spcPct val="107000"/>
              </a:lnSpc>
              <a:spcBef>
                <a:spcPts val="0"/>
              </a:spcBef>
              <a:spcAft>
                <a:spcPts val="800"/>
              </a:spcAft>
              <a:buFont typeface="Arial" panose="020B0604020202020204" pitchFamily="34" charset="0"/>
              <a:buChar char="•"/>
            </a:pPr>
            <a:r>
              <a:rPr lang="fi-FI" sz="1800" dirty="0">
                <a:latin typeface="Calibri" panose="020F0502020204030204" pitchFamily="34" charset="0"/>
                <a:ea typeface="Calibri" panose="020F0502020204030204" pitchFamily="34" charset="0"/>
                <a:cs typeface="Times New Roman" panose="02020603050405020304" pitchFamily="18" charset="0"/>
              </a:rPr>
              <a:t>Edistää kulttuuria, joka arvostaa työn ja yksityiselämän tasapainoa, ja näytä esimerkkiä ylimmän johdon sitoutumisella omaan työ- ja perhe-elämään tasapainoon.</a:t>
            </a:r>
            <a:endParaRPr dirty="0"/>
          </a:p>
        </p:txBody>
      </p:sp>
      <p:sp>
        <p:nvSpPr>
          <p:cNvPr id="352" name="Google Shape;352;p1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marR="0">
              <a:lnSpc>
                <a:spcPct val="107000"/>
              </a:lnSpc>
              <a:spcBef>
                <a:spcPts val="0"/>
              </a:spcBef>
              <a:spcAft>
                <a:spcPts val="800"/>
              </a:spcAft>
            </a:pPr>
            <a:r>
              <a:rPr lang="en-GB" sz="3200" dirty="0" err="1">
                <a:latin typeface="Calibri" panose="020F0502020204030204" pitchFamily="34" charset="0"/>
                <a:ea typeface="Calibri" panose="020F0502020204030204" pitchFamily="34" charset="0"/>
                <a:cs typeface="Times New Roman" panose="02020603050405020304" pitchFamily="18" charset="0"/>
              </a:rPr>
              <a:t>K</a:t>
            </a:r>
            <a:r>
              <a:rPr lang="en-GB" sz="3200" b="1" dirty="0" err="1">
                <a:effectLst/>
                <a:latin typeface="Calibri" panose="020F0502020204030204" pitchFamily="34" charset="0"/>
                <a:ea typeface="Calibri" panose="020F0502020204030204" pitchFamily="34" charset="0"/>
                <a:cs typeface="Times New Roman" panose="02020603050405020304" pitchFamily="18" charset="0"/>
              </a:rPr>
              <a:t>ommunikoinnin</a:t>
            </a:r>
            <a:r>
              <a:rPr lang="en-GB" sz="3200" b="1" dirty="0">
                <a:effectLst/>
                <a:latin typeface="Calibri" panose="020F0502020204030204" pitchFamily="34" charset="0"/>
                <a:ea typeface="Calibri" panose="020F0502020204030204" pitchFamily="34" charset="0"/>
                <a:cs typeface="Times New Roman" panose="02020603050405020304" pitchFamily="18" charset="0"/>
              </a:rPr>
              <a:t> </a:t>
            </a:r>
            <a:r>
              <a:rPr lang="en-GB" sz="3200" b="1" dirty="0" err="1">
                <a:effectLst/>
                <a:latin typeface="Calibri" panose="020F0502020204030204" pitchFamily="34" charset="0"/>
                <a:ea typeface="Calibri" panose="020F0502020204030204" pitchFamily="34" charset="0"/>
                <a:cs typeface="Times New Roman" panose="02020603050405020304" pitchFamily="18" charset="0"/>
              </a:rPr>
              <a:t>ja</a:t>
            </a:r>
            <a:r>
              <a:rPr lang="en-GB" sz="3200" b="1" dirty="0">
                <a:effectLst/>
                <a:latin typeface="Calibri" panose="020F0502020204030204" pitchFamily="34" charset="0"/>
                <a:ea typeface="Calibri" panose="020F0502020204030204" pitchFamily="34" charset="0"/>
                <a:cs typeface="Times New Roman" panose="02020603050405020304" pitchFamily="18" charset="0"/>
              </a:rPr>
              <a:t> </a:t>
            </a:r>
            <a:r>
              <a:rPr lang="en-GB" sz="3200" dirty="0" err="1">
                <a:latin typeface="Calibri" panose="020F0502020204030204" pitchFamily="34" charset="0"/>
                <a:ea typeface="Calibri" panose="020F0502020204030204" pitchFamily="34" charset="0"/>
                <a:cs typeface="Times New Roman" panose="02020603050405020304" pitchFamily="18" charset="0"/>
              </a:rPr>
              <a:t>tuen</a:t>
            </a:r>
            <a:r>
              <a:rPr lang="en-GB" sz="3200" dirty="0">
                <a:latin typeface="Calibri" panose="020F0502020204030204" pitchFamily="34" charset="0"/>
                <a:ea typeface="Calibri" panose="020F0502020204030204" pitchFamily="34" charset="0"/>
                <a:cs typeface="Times New Roman" panose="02020603050405020304" pitchFamily="18" charset="0"/>
              </a:rPr>
              <a:t> </a:t>
            </a:r>
            <a:r>
              <a:rPr lang="en-GB" sz="3200" dirty="0" err="1">
                <a:latin typeface="Calibri" panose="020F0502020204030204" pitchFamily="34" charset="0"/>
                <a:ea typeface="Calibri" panose="020F0502020204030204" pitchFamily="34" charset="0"/>
                <a:cs typeface="Times New Roman" panose="02020603050405020304" pitchFamily="18" charset="0"/>
              </a:rPr>
              <a:t>puute</a:t>
            </a:r>
            <a:r>
              <a:rPr lang="en-GB" sz="3200" b="1" dirty="0">
                <a:effectLst/>
                <a:latin typeface="Calibri" panose="020F0502020204030204" pitchFamily="34" charset="0"/>
                <a:ea typeface="Calibri" panose="020F0502020204030204" pitchFamily="34" charset="0"/>
                <a:cs typeface="Times New Roman" panose="02020603050405020304" pitchFamily="18" charset="0"/>
              </a:rPr>
              <a:t>:</a:t>
            </a:r>
            <a:endParaRPr lang="et-EE"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55798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2"/>
          <p:cNvSpPr txBox="1">
            <a:spLocks noGrp="1"/>
          </p:cNvSpPr>
          <p:nvPr>
            <p:ph type="body" idx="1"/>
          </p:nvPr>
        </p:nvSpPr>
        <p:spPr>
          <a:xfrm>
            <a:off x="3107723" y="454080"/>
            <a:ext cx="4746695"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6000"/>
              <a:buNone/>
            </a:pPr>
            <a:r>
              <a:rPr lang="en-US" dirty="0"/>
              <a:t>SISÄLTÖ</a:t>
            </a:r>
            <a:endParaRPr dirty="0"/>
          </a:p>
        </p:txBody>
      </p:sp>
      <p:sp>
        <p:nvSpPr>
          <p:cNvPr id="239" name="Google Shape;239;p2"/>
          <p:cNvSpPr txBox="1">
            <a:spLocks noGrp="1"/>
          </p:cNvSpPr>
          <p:nvPr>
            <p:ph type="body" idx="2"/>
          </p:nvPr>
        </p:nvSpPr>
        <p:spPr>
          <a:xfrm>
            <a:off x="3183474" y="1420278"/>
            <a:ext cx="745417" cy="66623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dirty="0"/>
              <a:t>1</a:t>
            </a:r>
            <a:endParaRPr dirty="0"/>
          </a:p>
        </p:txBody>
      </p:sp>
      <p:sp>
        <p:nvSpPr>
          <p:cNvPr id="240" name="Google Shape;240;p2"/>
          <p:cNvSpPr txBox="1">
            <a:spLocks noGrp="1"/>
          </p:cNvSpPr>
          <p:nvPr>
            <p:ph type="body" idx="3"/>
          </p:nvPr>
        </p:nvSpPr>
        <p:spPr>
          <a:xfrm>
            <a:off x="4122308" y="1508108"/>
            <a:ext cx="7208644" cy="692194"/>
          </a:xfrm>
          <a:prstGeom prst="rect">
            <a:avLst/>
          </a:prstGeom>
          <a:noFill/>
          <a:ln>
            <a:noFill/>
          </a:ln>
        </p:spPr>
        <p:txBody>
          <a:bodyPr spcFirstLastPara="1" wrap="square" lIns="91425" tIns="45700" rIns="91425" bIns="45700" anchor="ctr" anchorCtr="0">
            <a:normAutofit/>
          </a:bodyPr>
          <a:lstStyle/>
          <a:p>
            <a:pPr marL="0" indent="0">
              <a:spcBef>
                <a:spcPts val="0"/>
              </a:spcBef>
            </a:pPr>
            <a:r>
              <a:rPr lang="en-US" dirty="0" err="1">
                <a:hlinkClick r:id="rId3" action="ppaction://hlinksldjump"/>
              </a:rPr>
              <a:t>Johdanto</a:t>
            </a:r>
            <a:endParaRPr lang="en-US" dirty="0"/>
          </a:p>
        </p:txBody>
      </p:sp>
      <p:sp>
        <p:nvSpPr>
          <p:cNvPr id="241" name="Google Shape;241;p2"/>
          <p:cNvSpPr txBox="1">
            <a:spLocks noGrp="1"/>
          </p:cNvSpPr>
          <p:nvPr>
            <p:ph type="body" idx="4"/>
          </p:nvPr>
        </p:nvSpPr>
        <p:spPr>
          <a:xfrm>
            <a:off x="3206757" y="1956672"/>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dirty="0"/>
              <a:t>2</a:t>
            </a:r>
            <a:endParaRPr dirty="0"/>
          </a:p>
        </p:txBody>
      </p:sp>
      <p:sp>
        <p:nvSpPr>
          <p:cNvPr id="242" name="Google Shape;242;p2"/>
          <p:cNvSpPr txBox="1">
            <a:spLocks noGrp="1"/>
          </p:cNvSpPr>
          <p:nvPr>
            <p:ph type="body" idx="5"/>
          </p:nvPr>
        </p:nvSpPr>
        <p:spPr>
          <a:xfrm>
            <a:off x="4122308" y="1987593"/>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err="1">
                <a:hlinkClick r:id="rId4" action="ppaction://hlinksldjump"/>
              </a:rPr>
              <a:t>Osaamistavoitteet</a:t>
            </a:r>
            <a:endParaRPr lang="en-US" dirty="0"/>
          </a:p>
        </p:txBody>
      </p:sp>
      <p:sp>
        <p:nvSpPr>
          <p:cNvPr id="243" name="Google Shape;243;p2"/>
          <p:cNvSpPr txBox="1">
            <a:spLocks noGrp="1"/>
          </p:cNvSpPr>
          <p:nvPr>
            <p:ph type="body" idx="6"/>
          </p:nvPr>
        </p:nvSpPr>
        <p:spPr>
          <a:xfrm>
            <a:off x="3183474" y="2477026"/>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dirty="0"/>
              <a:t>3</a:t>
            </a:r>
            <a:endParaRPr dirty="0"/>
          </a:p>
        </p:txBody>
      </p:sp>
      <p:sp>
        <p:nvSpPr>
          <p:cNvPr id="244" name="Google Shape;244;p2"/>
          <p:cNvSpPr txBox="1">
            <a:spLocks noGrp="1"/>
          </p:cNvSpPr>
          <p:nvPr>
            <p:ph type="body" idx="7"/>
          </p:nvPr>
        </p:nvSpPr>
        <p:spPr>
          <a:xfrm>
            <a:off x="4122308" y="2478483"/>
            <a:ext cx="7208644" cy="692194"/>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90000"/>
              </a:lnSpc>
              <a:spcBef>
                <a:spcPts val="0"/>
              </a:spcBef>
              <a:spcAft>
                <a:spcPts val="0"/>
              </a:spcAft>
              <a:buClr>
                <a:srgbClr val="595959"/>
              </a:buClr>
              <a:buSzPts val="2200"/>
              <a:buNone/>
            </a:pPr>
            <a:r>
              <a:rPr lang="en-GB" dirty="0" err="1">
                <a:hlinkClick r:id="rId5" action="ppaction://hlinksldjump"/>
              </a:rPr>
              <a:t>Roolit</a:t>
            </a:r>
            <a:r>
              <a:rPr lang="en-GB" dirty="0">
                <a:hlinkClick r:id="rId5" action="ppaction://hlinksldjump"/>
              </a:rPr>
              <a:t> </a:t>
            </a:r>
            <a:r>
              <a:rPr lang="en-GB" dirty="0" err="1">
                <a:hlinkClick r:id="rId5" action="ppaction://hlinksldjump"/>
              </a:rPr>
              <a:t>ja</a:t>
            </a:r>
            <a:r>
              <a:rPr lang="en-GB" dirty="0">
                <a:hlinkClick r:id="rId5" action="ppaction://hlinksldjump"/>
              </a:rPr>
              <a:t> </a:t>
            </a:r>
            <a:r>
              <a:rPr lang="en-GB" dirty="0" err="1">
                <a:hlinkClick r:id="rId5" action="ppaction://hlinksldjump"/>
              </a:rPr>
              <a:t>vastuut</a:t>
            </a:r>
            <a:r>
              <a:rPr lang="en-GB" dirty="0">
                <a:hlinkClick r:id="rId5" action="ppaction://hlinksldjump"/>
              </a:rPr>
              <a:t> </a:t>
            </a:r>
            <a:r>
              <a:rPr lang="en-GB" dirty="0" err="1">
                <a:hlinkClick r:id="rId5" action="ppaction://hlinksldjump"/>
              </a:rPr>
              <a:t>edistettäessä</a:t>
            </a:r>
            <a:r>
              <a:rPr lang="en-GB" dirty="0">
                <a:hlinkClick r:id="rId5" action="ppaction://hlinksldjump"/>
              </a:rPr>
              <a:t> </a:t>
            </a:r>
            <a:r>
              <a:rPr lang="en-GB" dirty="0" err="1">
                <a:hlinkClick r:id="rId5" action="ppaction://hlinksldjump"/>
              </a:rPr>
              <a:t>työn</a:t>
            </a:r>
            <a:r>
              <a:rPr lang="en-GB" dirty="0">
                <a:hlinkClick r:id="rId5" action="ppaction://hlinksldjump"/>
              </a:rPr>
              <a:t> </a:t>
            </a:r>
            <a:r>
              <a:rPr lang="en-GB" dirty="0" err="1">
                <a:hlinkClick r:id="rId5" action="ppaction://hlinksldjump"/>
              </a:rPr>
              <a:t>ja</a:t>
            </a:r>
            <a:r>
              <a:rPr lang="en-GB" dirty="0">
                <a:hlinkClick r:id="rId5" action="ppaction://hlinksldjump"/>
              </a:rPr>
              <a:t> </a:t>
            </a:r>
            <a:r>
              <a:rPr lang="en-GB" dirty="0" err="1">
                <a:hlinkClick r:id="rId5" action="ppaction://hlinksldjump"/>
              </a:rPr>
              <a:t>yksityiselämän</a:t>
            </a:r>
            <a:r>
              <a:rPr lang="en-GB" dirty="0">
                <a:hlinkClick r:id="rId5" action="ppaction://hlinksldjump"/>
              </a:rPr>
              <a:t> </a:t>
            </a:r>
            <a:r>
              <a:rPr lang="en-GB" dirty="0" err="1">
                <a:hlinkClick r:id="rId5" action="ppaction://hlinksldjump"/>
              </a:rPr>
              <a:t>tasapainoa</a:t>
            </a:r>
            <a:endParaRPr lang="en-GB" dirty="0"/>
          </a:p>
        </p:txBody>
      </p:sp>
      <p:sp>
        <p:nvSpPr>
          <p:cNvPr id="2" name="Google Shape;243;p2">
            <a:extLst>
              <a:ext uri="{FF2B5EF4-FFF2-40B4-BE49-F238E27FC236}">
                <a16:creationId xmlns:a16="http://schemas.microsoft.com/office/drawing/2014/main" id="{C71FCB89-6431-5D27-263C-B5DA128A45F2}"/>
              </a:ext>
            </a:extLst>
          </p:cNvPr>
          <p:cNvSpPr txBox="1">
            <a:spLocks/>
          </p:cNvSpPr>
          <p:nvPr/>
        </p:nvSpPr>
        <p:spPr>
          <a:xfrm>
            <a:off x="3220798" y="4532135"/>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7</a:t>
            </a:r>
          </a:p>
        </p:txBody>
      </p:sp>
      <p:sp>
        <p:nvSpPr>
          <p:cNvPr id="3" name="Google Shape;244;p2">
            <a:extLst>
              <a:ext uri="{FF2B5EF4-FFF2-40B4-BE49-F238E27FC236}">
                <a16:creationId xmlns:a16="http://schemas.microsoft.com/office/drawing/2014/main" id="{D9EB8C8C-9598-5CCB-CC81-907DDE45D7CD}"/>
              </a:ext>
            </a:extLst>
          </p:cNvPr>
          <p:cNvSpPr txBox="1">
            <a:spLocks/>
          </p:cNvSpPr>
          <p:nvPr/>
        </p:nvSpPr>
        <p:spPr>
          <a:xfrm>
            <a:off x="4128020" y="4490566"/>
            <a:ext cx="7208644" cy="69219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gn="l" rtl="0">
              <a:lnSpc>
                <a:spcPct val="90000"/>
              </a:lnSpc>
              <a:spcBef>
                <a:spcPts val="0"/>
              </a:spcBef>
              <a:spcAft>
                <a:spcPts val="0"/>
              </a:spcAft>
              <a:buClr>
                <a:srgbClr val="595959"/>
              </a:buClr>
              <a:buSzPts val="2200"/>
              <a:buNone/>
            </a:pPr>
            <a:r>
              <a:rPr lang="en-US" dirty="0" err="1">
                <a:hlinkClick r:id="rId6" action="ppaction://hlinksldjump"/>
              </a:rPr>
              <a:t>Suunnitelma</a:t>
            </a:r>
            <a:r>
              <a:rPr lang="en-US" dirty="0">
                <a:hlinkClick r:id="rId6" action="ppaction://hlinksldjump"/>
              </a:rPr>
              <a:t> </a:t>
            </a:r>
            <a:r>
              <a:rPr lang="en-US" dirty="0" err="1">
                <a:hlinkClick r:id="rId6" action="ppaction://hlinksldjump"/>
              </a:rPr>
              <a:t>työn</a:t>
            </a:r>
            <a:r>
              <a:rPr lang="en-US" dirty="0">
                <a:hlinkClick r:id="rId6" action="ppaction://hlinksldjump"/>
              </a:rPr>
              <a:t> ja </a:t>
            </a:r>
            <a:r>
              <a:rPr lang="en-US" dirty="0" err="1">
                <a:hlinkClick r:id="rId6" action="ppaction://hlinksldjump"/>
              </a:rPr>
              <a:t>yksityiselämän</a:t>
            </a:r>
            <a:r>
              <a:rPr lang="en-US" dirty="0">
                <a:hlinkClick r:id="rId6" action="ppaction://hlinksldjump"/>
              </a:rPr>
              <a:t> </a:t>
            </a:r>
            <a:r>
              <a:rPr lang="en-US" dirty="0" err="1">
                <a:hlinkClick r:id="rId6" action="ppaction://hlinksldjump"/>
              </a:rPr>
              <a:t>tasapainottamiseksi</a:t>
            </a:r>
            <a:r>
              <a:rPr lang="en-US" dirty="0">
                <a:hlinkClick r:id="rId6" action="ppaction://hlinksldjump"/>
              </a:rPr>
              <a:t> </a:t>
            </a:r>
            <a:endParaRPr lang="en-US" dirty="0"/>
          </a:p>
        </p:txBody>
      </p:sp>
      <p:sp>
        <p:nvSpPr>
          <p:cNvPr id="5" name="Google Shape;244;p2">
            <a:extLst>
              <a:ext uri="{FF2B5EF4-FFF2-40B4-BE49-F238E27FC236}">
                <a16:creationId xmlns:a16="http://schemas.microsoft.com/office/drawing/2014/main" id="{386906C8-FADD-7C50-EDAF-C9CDB7AF1206}"/>
              </a:ext>
            </a:extLst>
          </p:cNvPr>
          <p:cNvSpPr txBox="1">
            <a:spLocks/>
          </p:cNvSpPr>
          <p:nvPr/>
        </p:nvSpPr>
        <p:spPr>
          <a:xfrm>
            <a:off x="4145590" y="4936680"/>
            <a:ext cx="7208644" cy="69219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err="1">
                <a:hlinkClick r:id="rId7" action="ppaction://hlinksldjump"/>
              </a:rPr>
              <a:t>Yhteenveto</a:t>
            </a:r>
            <a:endParaRPr lang="en-GB" dirty="0"/>
          </a:p>
        </p:txBody>
      </p:sp>
      <p:sp>
        <p:nvSpPr>
          <p:cNvPr id="6" name="Google Shape;243;p2">
            <a:extLst>
              <a:ext uri="{FF2B5EF4-FFF2-40B4-BE49-F238E27FC236}">
                <a16:creationId xmlns:a16="http://schemas.microsoft.com/office/drawing/2014/main" id="{EC53D71E-3F34-638A-CFDF-678C48D85473}"/>
              </a:ext>
            </a:extLst>
          </p:cNvPr>
          <p:cNvSpPr txBox="1">
            <a:spLocks/>
          </p:cNvSpPr>
          <p:nvPr/>
        </p:nvSpPr>
        <p:spPr>
          <a:xfrm>
            <a:off x="3206756" y="3007039"/>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4</a:t>
            </a:r>
          </a:p>
        </p:txBody>
      </p:sp>
      <p:sp>
        <p:nvSpPr>
          <p:cNvPr id="7" name="Google Shape;243;p2">
            <a:extLst>
              <a:ext uri="{FF2B5EF4-FFF2-40B4-BE49-F238E27FC236}">
                <a16:creationId xmlns:a16="http://schemas.microsoft.com/office/drawing/2014/main" id="{E615AA03-55CA-0AE1-679B-E869C6153EB6}"/>
              </a:ext>
            </a:extLst>
          </p:cNvPr>
          <p:cNvSpPr txBox="1">
            <a:spLocks/>
          </p:cNvSpPr>
          <p:nvPr/>
        </p:nvSpPr>
        <p:spPr>
          <a:xfrm>
            <a:off x="3211467" y="3590364"/>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5</a:t>
            </a:r>
          </a:p>
        </p:txBody>
      </p:sp>
      <p:sp>
        <p:nvSpPr>
          <p:cNvPr id="8" name="Google Shape;244;p2">
            <a:extLst>
              <a:ext uri="{FF2B5EF4-FFF2-40B4-BE49-F238E27FC236}">
                <a16:creationId xmlns:a16="http://schemas.microsoft.com/office/drawing/2014/main" id="{2E2256A4-EAD5-93F5-9697-EFE02F1AC3F7}"/>
              </a:ext>
            </a:extLst>
          </p:cNvPr>
          <p:cNvSpPr txBox="1">
            <a:spLocks/>
          </p:cNvSpPr>
          <p:nvPr/>
        </p:nvSpPr>
        <p:spPr>
          <a:xfrm>
            <a:off x="4145590" y="3007039"/>
            <a:ext cx="7208644" cy="69219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err="1">
                <a:hlinkClick r:id="rId8" action="ppaction://hlinksldjump"/>
              </a:rPr>
              <a:t>Työn</a:t>
            </a:r>
            <a:r>
              <a:rPr lang="en-GB" dirty="0">
                <a:hlinkClick r:id="rId8" action="ppaction://hlinksldjump"/>
              </a:rPr>
              <a:t> </a:t>
            </a:r>
            <a:r>
              <a:rPr lang="en-GB" dirty="0" err="1">
                <a:hlinkClick r:id="rId8" action="ppaction://hlinksldjump"/>
              </a:rPr>
              <a:t>ja</a:t>
            </a:r>
            <a:r>
              <a:rPr lang="en-GB" dirty="0">
                <a:hlinkClick r:id="rId8" action="ppaction://hlinksldjump"/>
              </a:rPr>
              <a:t> </a:t>
            </a:r>
            <a:r>
              <a:rPr lang="en-GB" dirty="0" err="1">
                <a:hlinkClick r:id="rId8" action="ppaction://hlinksldjump"/>
              </a:rPr>
              <a:t>yksityiselämän</a:t>
            </a:r>
            <a:r>
              <a:rPr lang="en-GB" dirty="0">
                <a:hlinkClick r:id="rId8" action="ppaction://hlinksldjump"/>
              </a:rPr>
              <a:t> </a:t>
            </a:r>
            <a:r>
              <a:rPr lang="en-GB" dirty="0" err="1">
                <a:hlinkClick r:id="rId8" action="ppaction://hlinksldjump"/>
              </a:rPr>
              <a:t>tasapainon</a:t>
            </a:r>
            <a:r>
              <a:rPr lang="en-GB" dirty="0">
                <a:hlinkClick r:id="rId8" action="ppaction://hlinksldjump"/>
              </a:rPr>
              <a:t> </a:t>
            </a:r>
            <a:r>
              <a:rPr lang="en-GB" dirty="0" err="1">
                <a:hlinkClick r:id="rId8" action="ppaction://hlinksldjump"/>
              </a:rPr>
              <a:t>organisatoriset</a:t>
            </a:r>
            <a:r>
              <a:rPr lang="en-GB" dirty="0">
                <a:hlinkClick r:id="rId8" action="ppaction://hlinksldjump"/>
              </a:rPr>
              <a:t> </a:t>
            </a:r>
            <a:r>
              <a:rPr lang="en-GB" dirty="0" err="1">
                <a:hlinkClick r:id="rId8" action="ppaction://hlinksldjump"/>
              </a:rPr>
              <a:t>tekijät</a:t>
            </a:r>
            <a:r>
              <a:rPr lang="en-GB" dirty="0">
                <a:hlinkClick r:id="rId8" action="ppaction://hlinksldjump"/>
              </a:rPr>
              <a:t> </a:t>
            </a:r>
            <a:endParaRPr lang="en-GB" dirty="0"/>
          </a:p>
        </p:txBody>
      </p:sp>
      <p:sp>
        <p:nvSpPr>
          <p:cNvPr id="9" name="Google Shape;244;p2">
            <a:extLst>
              <a:ext uri="{FF2B5EF4-FFF2-40B4-BE49-F238E27FC236}">
                <a16:creationId xmlns:a16="http://schemas.microsoft.com/office/drawing/2014/main" id="{B79D4034-3D87-320C-F4DB-3EFF18127269}"/>
              </a:ext>
            </a:extLst>
          </p:cNvPr>
          <p:cNvSpPr txBox="1">
            <a:spLocks/>
          </p:cNvSpPr>
          <p:nvPr/>
        </p:nvSpPr>
        <p:spPr>
          <a:xfrm>
            <a:off x="4116595" y="3541771"/>
            <a:ext cx="7208644" cy="69219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err="1">
                <a:hlinkClick r:id="rId9" action="ppaction://hlinksldjump"/>
              </a:rPr>
              <a:t>Työn</a:t>
            </a:r>
            <a:r>
              <a:rPr lang="en-GB" dirty="0">
                <a:hlinkClick r:id="rId9" action="ppaction://hlinksldjump"/>
              </a:rPr>
              <a:t> </a:t>
            </a:r>
            <a:r>
              <a:rPr lang="en-GB" dirty="0" err="1">
                <a:hlinkClick r:id="rId9" action="ppaction://hlinksldjump"/>
              </a:rPr>
              <a:t>ja</a:t>
            </a:r>
            <a:r>
              <a:rPr lang="en-GB" dirty="0">
                <a:hlinkClick r:id="rId9" action="ppaction://hlinksldjump"/>
              </a:rPr>
              <a:t> </a:t>
            </a:r>
            <a:r>
              <a:rPr lang="en-GB" dirty="0" err="1">
                <a:hlinkClick r:id="rId9" action="ppaction://hlinksldjump"/>
              </a:rPr>
              <a:t>yksityiselämän</a:t>
            </a:r>
            <a:r>
              <a:rPr lang="en-GB" dirty="0">
                <a:hlinkClick r:id="rId9" action="ppaction://hlinksldjump"/>
              </a:rPr>
              <a:t> </a:t>
            </a:r>
            <a:r>
              <a:rPr lang="en-GB" dirty="0" err="1">
                <a:hlinkClick r:id="rId9" action="ppaction://hlinksldjump"/>
              </a:rPr>
              <a:t>tasapainoa</a:t>
            </a:r>
            <a:r>
              <a:rPr lang="en-GB" dirty="0">
                <a:hlinkClick r:id="rId9" action="ppaction://hlinksldjump"/>
              </a:rPr>
              <a:t> </a:t>
            </a:r>
            <a:r>
              <a:rPr lang="en-GB" dirty="0" err="1">
                <a:hlinkClick r:id="rId9" action="ppaction://hlinksldjump"/>
              </a:rPr>
              <a:t>tukeva</a:t>
            </a:r>
            <a:r>
              <a:rPr lang="en-GB" dirty="0">
                <a:hlinkClick r:id="rId9" action="ppaction://hlinksldjump"/>
              </a:rPr>
              <a:t> </a:t>
            </a:r>
            <a:r>
              <a:rPr lang="en-GB" dirty="0" err="1">
                <a:hlinkClick r:id="rId9" action="ppaction://hlinksldjump"/>
              </a:rPr>
              <a:t>lainsäädäntö</a:t>
            </a:r>
            <a:endParaRPr lang="en-GB" dirty="0"/>
          </a:p>
        </p:txBody>
      </p:sp>
      <p:sp>
        <p:nvSpPr>
          <p:cNvPr id="10" name="Google Shape;244;p2">
            <a:extLst>
              <a:ext uri="{FF2B5EF4-FFF2-40B4-BE49-F238E27FC236}">
                <a16:creationId xmlns:a16="http://schemas.microsoft.com/office/drawing/2014/main" id="{BA205D02-0A78-76D4-1DF9-7B02B5C3BEDE}"/>
              </a:ext>
            </a:extLst>
          </p:cNvPr>
          <p:cNvSpPr txBox="1">
            <a:spLocks/>
          </p:cNvSpPr>
          <p:nvPr/>
        </p:nvSpPr>
        <p:spPr>
          <a:xfrm>
            <a:off x="4122308" y="4021321"/>
            <a:ext cx="7208644" cy="692194"/>
          </a:xfrm>
          <a:prstGeom prst="rect">
            <a:avLst/>
          </a:prstGeom>
          <a:noFill/>
          <a:ln>
            <a:noFill/>
          </a:ln>
        </p:spPr>
        <p:txBody>
          <a:bodyPr spcFirstLastPara="1" wrap="square" lIns="91425" tIns="45700" rIns="91425" bIns="45700" anchor="ctr" anchorCtr="0">
            <a:normAutofit lnSpcReduction="10000"/>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err="1">
                <a:hlinkClick r:id="rId10" action="ppaction://hlinksldjump"/>
              </a:rPr>
              <a:t>Työtä</a:t>
            </a:r>
            <a:r>
              <a:rPr lang="en-GB" dirty="0">
                <a:hlinkClick r:id="rId10" action="ppaction://hlinksldjump"/>
              </a:rPr>
              <a:t> </a:t>
            </a:r>
            <a:r>
              <a:rPr lang="en-GB" dirty="0" err="1">
                <a:hlinkClick r:id="rId10" action="ppaction://hlinksldjump"/>
              </a:rPr>
              <a:t>ja</a:t>
            </a:r>
            <a:r>
              <a:rPr lang="en-GB" dirty="0">
                <a:hlinkClick r:id="rId10" action="ppaction://hlinksldjump"/>
              </a:rPr>
              <a:t> </a:t>
            </a:r>
            <a:r>
              <a:rPr lang="en-GB" dirty="0" err="1">
                <a:hlinkClick r:id="rId10" action="ppaction://hlinksldjump"/>
              </a:rPr>
              <a:t>yksityiselämää</a:t>
            </a:r>
            <a:r>
              <a:rPr lang="en-GB" dirty="0">
                <a:hlinkClick r:id="rId10" action="ppaction://hlinksldjump"/>
              </a:rPr>
              <a:t> </a:t>
            </a:r>
            <a:r>
              <a:rPr lang="en-GB" dirty="0" err="1">
                <a:hlinkClick r:id="rId10" action="ppaction://hlinksldjump"/>
              </a:rPr>
              <a:t>onnistuneesti</a:t>
            </a:r>
            <a:r>
              <a:rPr lang="en-GB" dirty="0">
                <a:hlinkClick r:id="rId10" action="ppaction://hlinksldjump"/>
              </a:rPr>
              <a:t> </a:t>
            </a:r>
            <a:r>
              <a:rPr lang="en-GB" dirty="0" err="1">
                <a:hlinkClick r:id="rId10" action="ppaction://hlinksldjump"/>
              </a:rPr>
              <a:t>tasapainottavat</a:t>
            </a:r>
            <a:r>
              <a:rPr lang="en-GB" dirty="0">
                <a:hlinkClick r:id="rId10" action="ppaction://hlinksldjump"/>
              </a:rPr>
              <a:t> </a:t>
            </a:r>
            <a:r>
              <a:rPr lang="en-GB" dirty="0" err="1">
                <a:hlinkClick r:id="rId10" action="ppaction://hlinksldjump"/>
              </a:rPr>
              <a:t>organisaatiot</a:t>
            </a:r>
            <a:endParaRPr lang="en-GB" dirty="0"/>
          </a:p>
        </p:txBody>
      </p:sp>
      <p:sp>
        <p:nvSpPr>
          <p:cNvPr id="11" name="Google Shape;243;p2">
            <a:extLst>
              <a:ext uri="{FF2B5EF4-FFF2-40B4-BE49-F238E27FC236}">
                <a16:creationId xmlns:a16="http://schemas.microsoft.com/office/drawing/2014/main" id="{FA3821BE-F35C-61D7-42F5-49FBE190A9B1}"/>
              </a:ext>
            </a:extLst>
          </p:cNvPr>
          <p:cNvSpPr txBox="1">
            <a:spLocks/>
          </p:cNvSpPr>
          <p:nvPr/>
        </p:nvSpPr>
        <p:spPr>
          <a:xfrm>
            <a:off x="3212469" y="4040713"/>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6</a:t>
            </a:r>
          </a:p>
        </p:txBody>
      </p:sp>
      <p:sp>
        <p:nvSpPr>
          <p:cNvPr id="13" name="Google Shape;243;p2">
            <a:extLst>
              <a:ext uri="{FF2B5EF4-FFF2-40B4-BE49-F238E27FC236}">
                <a16:creationId xmlns:a16="http://schemas.microsoft.com/office/drawing/2014/main" id="{C658DC88-078F-7C2B-A9B8-1D054150F1C6}"/>
              </a:ext>
            </a:extLst>
          </p:cNvPr>
          <p:cNvSpPr txBox="1">
            <a:spLocks/>
          </p:cNvSpPr>
          <p:nvPr/>
        </p:nvSpPr>
        <p:spPr>
          <a:xfrm>
            <a:off x="3212080" y="4947502"/>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8"/>
          <p:cNvSpPr txBox="1">
            <a:spLocks noGrp="1"/>
          </p:cNvSpPr>
          <p:nvPr>
            <p:ph type="body" idx="1"/>
          </p:nvPr>
        </p:nvSpPr>
        <p:spPr>
          <a:xfrm>
            <a:off x="3493008" y="1306076"/>
            <a:ext cx="5257800" cy="3742267"/>
          </a:xfrm>
          <a:prstGeom prst="rect">
            <a:avLst/>
          </a:prstGeom>
          <a:noFill/>
          <a:ln>
            <a:noFill/>
          </a:ln>
        </p:spPr>
        <p:txBody>
          <a:bodyPr spcFirstLastPara="1" wrap="square" lIns="91425" tIns="45700" rIns="91425" bIns="45700" anchor="ctr" anchorCtr="0">
            <a:normAutofit/>
          </a:bodyPr>
          <a:lstStyle/>
          <a:p>
            <a:pPr marL="228600" indent="0" algn="l"/>
            <a:r>
              <a:rPr lang="en-US" b="0" i="0" dirty="0">
                <a:solidFill>
                  <a:schemeClr val="bg1"/>
                </a:solidFill>
                <a:effectLst/>
                <a:latin typeface="Inter"/>
              </a:rPr>
              <a:t>“</a:t>
            </a:r>
            <a:r>
              <a:rPr lang="en-US" i="0" dirty="0">
                <a:solidFill>
                  <a:schemeClr val="bg1"/>
                </a:solidFill>
                <a:latin typeface="Inter"/>
              </a:rPr>
              <a:t>Olen </a:t>
            </a:r>
            <a:r>
              <a:rPr lang="en-US" i="0" dirty="0" err="1">
                <a:solidFill>
                  <a:schemeClr val="bg1"/>
                </a:solidFill>
                <a:latin typeface="Inter"/>
              </a:rPr>
              <a:t>oppinut</a:t>
            </a:r>
            <a:r>
              <a:rPr lang="en-US" i="0" dirty="0">
                <a:solidFill>
                  <a:schemeClr val="bg1"/>
                </a:solidFill>
                <a:latin typeface="Inter"/>
              </a:rPr>
              <a:t>, </a:t>
            </a:r>
            <a:r>
              <a:rPr lang="en-US" i="0" dirty="0" err="1">
                <a:solidFill>
                  <a:schemeClr val="bg1"/>
                </a:solidFill>
                <a:latin typeface="Inter"/>
              </a:rPr>
              <a:t>että</a:t>
            </a:r>
            <a:r>
              <a:rPr lang="en-US" i="0" dirty="0">
                <a:solidFill>
                  <a:schemeClr val="bg1"/>
                </a:solidFill>
                <a:latin typeface="Inter"/>
              </a:rPr>
              <a:t> et </a:t>
            </a:r>
            <a:r>
              <a:rPr lang="en-US" i="0" dirty="0" err="1">
                <a:solidFill>
                  <a:schemeClr val="bg1"/>
                </a:solidFill>
                <a:latin typeface="Inter"/>
              </a:rPr>
              <a:t>voi</a:t>
            </a:r>
            <a:r>
              <a:rPr lang="en-US" i="0" dirty="0">
                <a:solidFill>
                  <a:schemeClr val="bg1"/>
                </a:solidFill>
                <a:latin typeface="Inter"/>
              </a:rPr>
              <a:t> </a:t>
            </a:r>
            <a:r>
              <a:rPr lang="en-US" i="0" dirty="0" err="1">
                <a:solidFill>
                  <a:schemeClr val="bg1"/>
                </a:solidFill>
                <a:latin typeface="Inter"/>
              </a:rPr>
              <a:t>saada</a:t>
            </a:r>
            <a:r>
              <a:rPr lang="en-US" i="0" dirty="0">
                <a:solidFill>
                  <a:schemeClr val="bg1"/>
                </a:solidFill>
                <a:latin typeface="Inter"/>
              </a:rPr>
              <a:t> </a:t>
            </a:r>
            <a:r>
              <a:rPr lang="en-US" i="0" dirty="0" err="1">
                <a:solidFill>
                  <a:schemeClr val="bg1"/>
                </a:solidFill>
                <a:latin typeface="Inter"/>
              </a:rPr>
              <a:t>kaikkea</a:t>
            </a:r>
            <a:r>
              <a:rPr lang="en-US" i="0" dirty="0">
                <a:solidFill>
                  <a:schemeClr val="bg1"/>
                </a:solidFill>
                <a:latin typeface="Inter"/>
              </a:rPr>
              <a:t> ja </a:t>
            </a:r>
            <a:r>
              <a:rPr lang="en-US" i="0" dirty="0" err="1">
                <a:solidFill>
                  <a:schemeClr val="bg1"/>
                </a:solidFill>
                <a:latin typeface="Inter"/>
              </a:rPr>
              <a:t>tehdä</a:t>
            </a:r>
            <a:r>
              <a:rPr lang="en-US" i="0" dirty="0">
                <a:solidFill>
                  <a:schemeClr val="bg1"/>
                </a:solidFill>
                <a:latin typeface="Inter"/>
              </a:rPr>
              <a:t> </a:t>
            </a:r>
            <a:r>
              <a:rPr lang="en-US" i="0" dirty="0" err="1">
                <a:solidFill>
                  <a:schemeClr val="bg1"/>
                </a:solidFill>
                <a:latin typeface="Inter"/>
              </a:rPr>
              <a:t>kaikkea</a:t>
            </a:r>
            <a:r>
              <a:rPr lang="en-US" i="0" dirty="0">
                <a:solidFill>
                  <a:schemeClr val="bg1"/>
                </a:solidFill>
                <a:latin typeface="Inter"/>
              </a:rPr>
              <a:t> </a:t>
            </a:r>
            <a:r>
              <a:rPr lang="en-US" i="0" dirty="0" err="1">
                <a:solidFill>
                  <a:schemeClr val="bg1"/>
                </a:solidFill>
                <a:latin typeface="Inter"/>
              </a:rPr>
              <a:t>samaan</a:t>
            </a:r>
            <a:r>
              <a:rPr lang="en-US" i="0" dirty="0">
                <a:solidFill>
                  <a:schemeClr val="bg1"/>
                </a:solidFill>
                <a:latin typeface="Inter"/>
              </a:rPr>
              <a:t> </a:t>
            </a:r>
            <a:r>
              <a:rPr lang="en-US" i="0" dirty="0" err="1">
                <a:solidFill>
                  <a:schemeClr val="bg1"/>
                </a:solidFill>
                <a:latin typeface="Inter"/>
              </a:rPr>
              <a:t>aikaan</a:t>
            </a:r>
            <a:r>
              <a:rPr lang="en-US" i="0" dirty="0">
                <a:solidFill>
                  <a:schemeClr val="bg1"/>
                </a:solidFill>
                <a:latin typeface="Inter"/>
              </a:rPr>
              <a:t>.</a:t>
            </a:r>
            <a:r>
              <a:rPr lang="en-US" b="0" i="0" dirty="0">
                <a:solidFill>
                  <a:schemeClr val="bg1"/>
                </a:solidFill>
                <a:effectLst/>
                <a:latin typeface="Inter"/>
              </a:rPr>
              <a:t>” – Oprah Winfrey</a:t>
            </a:r>
          </a:p>
        </p:txBody>
      </p:sp>
      <p:sp>
        <p:nvSpPr>
          <p:cNvPr id="296" name="Google Shape;296;p8"/>
          <p:cNvSpPr/>
          <p:nvPr/>
        </p:nvSpPr>
        <p:spPr>
          <a:xfrm rot="10542407">
            <a:off x="8120156" y="3824248"/>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 name="Google Shape;296;p8">
            <a:extLst>
              <a:ext uri="{FF2B5EF4-FFF2-40B4-BE49-F238E27FC236}">
                <a16:creationId xmlns:a16="http://schemas.microsoft.com/office/drawing/2014/main" id="{ACC0D874-99C0-99B5-FA11-50FC5A6F8E72}"/>
              </a:ext>
            </a:extLst>
          </p:cNvPr>
          <p:cNvSpPr/>
          <p:nvPr/>
        </p:nvSpPr>
        <p:spPr>
          <a:xfrm>
            <a:off x="1909856" y="2786023"/>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92750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5"/>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45" name="Google Shape;345;p15"/>
          <p:cNvSpPr txBox="1">
            <a:spLocks noGrp="1"/>
          </p:cNvSpPr>
          <p:nvPr>
            <p:ph type="body" idx="1"/>
          </p:nvPr>
        </p:nvSpPr>
        <p:spPr>
          <a:xfrm>
            <a:off x="2278325" y="322641"/>
            <a:ext cx="5510151" cy="1610512"/>
          </a:xfrm>
          <a:prstGeom prst="rect">
            <a:avLst/>
          </a:prstGeom>
          <a:noFill/>
          <a:ln>
            <a:noFill/>
          </a:ln>
        </p:spPr>
        <p:txBody>
          <a:bodyPr spcFirstLastPara="1" wrap="square" lIns="91425" tIns="45700" rIns="91425" bIns="45700" anchor="ctr" anchorCtr="0">
            <a:normAutofit/>
          </a:bodyPr>
          <a:lstStyle/>
          <a:p>
            <a:pPr marL="0" indent="0">
              <a:spcBef>
                <a:spcPts val="0"/>
              </a:spcBef>
            </a:pPr>
            <a:r>
              <a:rPr lang="en-GB" sz="3600" dirty="0" err="1"/>
              <a:t>Työn</a:t>
            </a:r>
            <a:r>
              <a:rPr lang="en-GB" sz="3600" dirty="0"/>
              <a:t> </a:t>
            </a:r>
            <a:r>
              <a:rPr lang="en-GB" sz="3600" dirty="0" err="1"/>
              <a:t>ja</a:t>
            </a:r>
            <a:r>
              <a:rPr lang="en-GB" sz="3600" dirty="0"/>
              <a:t> </a:t>
            </a:r>
            <a:r>
              <a:rPr lang="en-GB" sz="3600" dirty="0" err="1"/>
              <a:t>yksityiselämän</a:t>
            </a:r>
            <a:r>
              <a:rPr lang="en-GB" sz="3600" dirty="0"/>
              <a:t> </a:t>
            </a:r>
            <a:r>
              <a:rPr lang="en-GB" sz="3600" dirty="0" err="1"/>
              <a:t>tasapainoa</a:t>
            </a:r>
            <a:r>
              <a:rPr lang="en-GB" sz="3600" dirty="0"/>
              <a:t> </a:t>
            </a:r>
            <a:r>
              <a:rPr lang="en-GB" sz="3600" dirty="0" err="1"/>
              <a:t>tukeva</a:t>
            </a:r>
            <a:r>
              <a:rPr lang="en-GB" sz="3600" dirty="0"/>
              <a:t> </a:t>
            </a:r>
            <a:r>
              <a:rPr lang="en-GB" sz="3600" dirty="0" err="1"/>
              <a:t>lainsäädäntö</a:t>
            </a:r>
            <a:r>
              <a:rPr lang="en-GB" sz="3600" dirty="0"/>
              <a:t> </a:t>
            </a:r>
          </a:p>
        </p:txBody>
      </p:sp>
      <p:sp>
        <p:nvSpPr>
          <p:cNvPr id="346" name="Google Shape;346;p15"/>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2.3</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605613" y="1079499"/>
            <a:ext cx="10834986" cy="4699001"/>
          </a:xfrm>
          <a:prstGeom prst="rect">
            <a:avLst/>
          </a:prstGeom>
          <a:noFill/>
          <a:ln>
            <a:noFill/>
          </a:ln>
        </p:spPr>
        <p:txBody>
          <a:bodyPr spcFirstLastPara="1" wrap="square" lIns="91425" tIns="45700" rIns="91425" bIns="45700" anchor="t" anchorCtr="0">
            <a:normAutofit/>
          </a:bodyPr>
          <a:lstStyle/>
          <a:p>
            <a:pPr marL="0" lvl="0" indent="0">
              <a:spcBef>
                <a:spcPts val="0"/>
              </a:spcBef>
            </a:pPr>
            <a:r>
              <a:rPr lang="fi-FI" dirty="0"/>
              <a:t>Kansallisella ja kansainvälisellä tasolla on runsaasti lainsäädäntöä, joka koskee työn ja yksityiselämän tasapainoa ja vaikuttaa organisaation politiikkaan ja käytäntöihin. Työ- ja perhe-elämän tasapainoon liittyviä lakeja ovat esimerkiksi seuraavat:</a:t>
            </a:r>
          </a:p>
          <a:p>
            <a:pPr marL="0" lvl="0" indent="0">
              <a:spcBef>
                <a:spcPts val="0"/>
              </a:spcBef>
            </a:pPr>
            <a:endParaRPr lang="fi-FI" dirty="0"/>
          </a:p>
          <a:p>
            <a:pPr marL="342900" lvl="0" indent="-342900">
              <a:spcBef>
                <a:spcPts val="0"/>
              </a:spcBef>
              <a:buFont typeface="Arial" panose="020B0604020202020204" pitchFamily="34" charset="0"/>
              <a:buChar char="•"/>
            </a:pPr>
            <a:r>
              <a:rPr lang="fi-FI" dirty="0"/>
              <a:t>Suomessa kesäkuussa 2023 voimaan astunut uudistunut työturvallisuuslaki (222/2023) velvoittaa työnantajaa ottamaan huomioon entistä tarkemmin psykososiaaliset kuormitustekijät, kuten työn sisältöön, työn järjestelyihin ja työyhteisön sosiaaliseen toimivuuteen liittyviä tekijät. </a:t>
            </a:r>
          </a:p>
          <a:p>
            <a:pPr marL="0" lvl="0" indent="0">
              <a:spcBef>
                <a:spcPts val="0"/>
              </a:spcBef>
            </a:pPr>
            <a:endParaRPr lang="fi-FI" dirty="0"/>
          </a:p>
          <a:p>
            <a:pPr marL="342900" lvl="0" indent="-342900">
              <a:spcBef>
                <a:spcPts val="0"/>
              </a:spcBef>
              <a:buFont typeface="Arial" panose="020B0604020202020204" pitchFamily="34" charset="0"/>
              <a:buChar char="•"/>
            </a:pPr>
            <a:r>
              <a:rPr lang="fi-FI" dirty="0"/>
              <a:t>Työturvallisuuslainsäädännön lisäksi esimerkiksi työsopimuslainsäädäntö ja perhetukia säätelevä lainsäädäntö vaikuttavat työn ja yksityiselämän tasapainoon </a:t>
            </a:r>
          </a:p>
          <a:p>
            <a:pPr marL="0" lvl="0" indent="0" algn="l" rtl="0">
              <a:lnSpc>
                <a:spcPct val="90000"/>
              </a:lnSpc>
              <a:spcBef>
                <a:spcPts val="0"/>
              </a:spcBef>
              <a:spcAft>
                <a:spcPts val="0"/>
              </a:spcAft>
              <a:buClr>
                <a:srgbClr val="595959"/>
              </a:buClr>
              <a:buSzPts val="2200"/>
            </a:pPr>
            <a:endParaRPr dirty="0"/>
          </a:p>
        </p:txBody>
      </p:sp>
      <p:sp>
        <p:nvSpPr>
          <p:cNvPr id="381" name="Google Shape;381;p20"/>
          <p:cNvSpPr txBox="1">
            <a:spLocks noGrp="1"/>
          </p:cNvSpPr>
          <p:nvPr>
            <p:ph type="body" idx="2"/>
          </p:nvPr>
        </p:nvSpPr>
        <p:spPr>
          <a:xfrm>
            <a:off x="605613" y="498981"/>
            <a:ext cx="10834985" cy="580518"/>
          </a:xfrm>
          <a:prstGeom prst="rect">
            <a:avLst/>
          </a:prstGeom>
          <a:noFill/>
          <a:ln>
            <a:noFill/>
          </a:ln>
        </p:spPr>
        <p:txBody>
          <a:bodyPr spcFirstLastPara="1" wrap="square" lIns="91425" tIns="45700" rIns="91425" bIns="45700" anchor="t" anchorCtr="0">
            <a:normAutofit/>
          </a:bodyPr>
          <a:lstStyle/>
          <a:p>
            <a:pPr marL="0" indent="0">
              <a:spcBef>
                <a:spcPts val="0"/>
              </a:spcBef>
            </a:pPr>
            <a:r>
              <a:rPr lang="en-GB" sz="2400" dirty="0" err="1">
                <a:latin typeface="Calibri" panose="020F0502020204030204" pitchFamily="34" charset="0"/>
                <a:ea typeface="Calibri" panose="020F0502020204030204" pitchFamily="34" charset="0"/>
                <a:cs typeface="Times New Roman" panose="02020603050405020304" pitchFamily="18" charset="0"/>
              </a:rPr>
              <a:t>Työn</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ja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yksityiselämän</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tasapainoa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tukeva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lainsäädäntö</a:t>
            </a:r>
            <a:r>
              <a:rPr lang="en-GB" sz="2400" dirty="0">
                <a:latin typeface="Calibri" panose="020F0502020204030204" pitchFamily="34" charset="0"/>
                <a:ea typeface="Calibri" panose="020F0502020204030204" pitchFamily="34" charset="0"/>
                <a:cs typeface="Times New Roman" panose="02020603050405020304" pitchFamily="18" charset="0"/>
              </a:rPr>
              <a:t> (1/2)</a:t>
            </a:r>
            <a:endParaRPr sz="2400" dirty="0"/>
          </a:p>
          <a:p>
            <a:pPr marL="571500" lvl="0" indent="-571500" algn="l" rtl="0">
              <a:lnSpc>
                <a:spcPct val="90000"/>
              </a:lnSpc>
              <a:spcBef>
                <a:spcPts val="1000"/>
              </a:spcBef>
              <a:spcAft>
                <a:spcPts val="0"/>
              </a:spcAft>
              <a:buClr>
                <a:srgbClr val="8A4199"/>
              </a:buClr>
              <a:buSzPts val="3600"/>
              <a:buFont typeface="Arial" panose="020B0604020202020204" pitchFamily="34" charset="0"/>
              <a:buChar char="•"/>
            </a:pP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734714" y="914400"/>
            <a:ext cx="10834986" cy="4699001"/>
          </a:xfrm>
          <a:prstGeom prst="rect">
            <a:avLst/>
          </a:prstGeom>
          <a:noFill/>
          <a:ln>
            <a:noFill/>
          </a:ln>
        </p:spPr>
        <p:txBody>
          <a:bodyPr spcFirstLastPara="1" wrap="square" lIns="91425" tIns="45700" rIns="91425" bIns="45700" anchor="t" anchorCtr="0">
            <a:normAutofit/>
          </a:bodyPr>
          <a:lstStyle/>
          <a:p>
            <a:pPr marL="342900" lvl="0" indent="-342900">
              <a:spcBef>
                <a:spcPts val="0"/>
              </a:spcBef>
              <a:buFont typeface="Arial" panose="020B0604020202020204" pitchFamily="34" charset="0"/>
              <a:buChar char="•"/>
            </a:pPr>
            <a:r>
              <a:rPr lang="fi-FI" dirty="0"/>
              <a:t>Euroopan työaikadirektiivi (EU): Euroopan työaikadirektiivi asettaa vähimmäisvaatimukset työajalle, lepoajoille ja vuosilomille Euroopan unionin sisällä. Se rajoittaa keskimääräisen enimmäistyöajan 48 tuntiin viikossa ja takaa työntekijöille päivittäisen ja viikoittaisen vähimmäislepoajan. Työnantajien on noudatettava näitä sääntöjä ja annettava työntekijöille riittävästi lepo- ja loma-aikaa työn ja yksityiselämän tasapainon tukemiseksi.</a:t>
            </a:r>
          </a:p>
          <a:p>
            <a:pPr marL="0" lvl="0" indent="0">
              <a:spcBef>
                <a:spcPts val="0"/>
              </a:spcBef>
            </a:pPr>
            <a:endParaRPr lang="fi-FI" dirty="0"/>
          </a:p>
          <a:p>
            <a:pPr marL="342900" lvl="0" indent="-342900">
              <a:spcBef>
                <a:spcPts val="0"/>
              </a:spcBef>
              <a:buFont typeface="Arial" panose="020B0604020202020204" pitchFamily="34" charset="0"/>
              <a:buChar char="•"/>
            </a:pPr>
            <a:r>
              <a:rPr lang="fi-FI" dirty="0"/>
              <a:t>Työ- ja perhe-elämän tasapainoa ja sukupuolten tasa-arvoa koskevat lait: Monissa maissa on erityisiä lakeja ja määräyksiä, joiden tarkoituksena on edistää työn ja perhe-elämän tasapainoa ja sukupuolten tasa-arvoa. Nämä lait voivat sisältää säännöksiä vanhempainvapaasta, äitiys- ja isyysetuuksista, lastenhoitotuesta ja perhevelvollisuuksiin liittyvältä syrjinnältä. Organisaatioiden on noudatettava näitä lakeja ja kehitettävä toimintatapoja ja käytäntöjä, jotka tukevat työn ja yksityiselämän tasapainoa ja yhtäläisiä mahdollisuuksia kaikille työntekijöille.</a:t>
            </a:r>
            <a:endParaRPr lang="en-US" dirty="0"/>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endParaRPr lang="en-US" dirty="0"/>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endParaRPr dirty="0"/>
          </a:p>
        </p:txBody>
      </p:sp>
      <p:sp>
        <p:nvSpPr>
          <p:cNvPr id="381" name="Google Shape;381;p2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p>
            <a:pPr marL="0" indent="0">
              <a:spcBef>
                <a:spcPts val="0"/>
              </a:spcBef>
            </a:pPr>
            <a:r>
              <a:rPr lang="fi-FI" sz="2400" dirty="0">
                <a:latin typeface="Calibri" panose="020F0502020204030204" pitchFamily="34" charset="0"/>
                <a:ea typeface="Calibri" panose="020F0502020204030204" pitchFamily="34" charset="0"/>
                <a:cs typeface="Times New Roman" panose="02020603050405020304" pitchFamily="18" charset="0"/>
              </a:rPr>
              <a:t>Työn ja yksityiselämän tasapainoa tukeva lainsäädäntö (2/2)</a:t>
            </a:r>
            <a:endParaRPr lang="fi-FI" sz="2400" dirty="0"/>
          </a:p>
          <a:p>
            <a:pPr marL="0" indent="0">
              <a:spcBef>
                <a:spcPts val="0"/>
              </a:spcBef>
            </a:pPr>
            <a:endParaRPr sz="2400" dirty="0"/>
          </a:p>
          <a:p>
            <a:pPr marL="0" lvl="0" indent="0" algn="l" rtl="0">
              <a:lnSpc>
                <a:spcPct val="90000"/>
              </a:lnSpc>
              <a:spcBef>
                <a:spcPts val="1000"/>
              </a:spcBef>
              <a:spcAft>
                <a:spcPts val="0"/>
              </a:spcAft>
              <a:buClr>
                <a:srgbClr val="8A4199"/>
              </a:buClr>
              <a:buSzPts val="3600"/>
              <a:buNone/>
            </a:pPr>
            <a:endParaRPr dirty="0"/>
          </a:p>
        </p:txBody>
      </p:sp>
    </p:spTree>
    <p:extLst>
      <p:ext uri="{BB962C8B-B14F-4D97-AF65-F5344CB8AC3E}">
        <p14:creationId xmlns:p14="http://schemas.microsoft.com/office/powerpoint/2010/main" val="28175783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18"/>
          <p:cNvPicPr preferRelativeResize="0">
            <a:picLocks noGrp="1"/>
          </p:cNvPicPr>
          <p:nvPr>
            <p:ph type="pic" idx="2"/>
          </p:nvPr>
        </p:nvPicPr>
        <p:blipFill rotWithShape="1">
          <a:blip r:embed="rId3">
            <a:alphaModFix/>
          </a:blip>
          <a:srcRect t="56" b="57"/>
          <a:stretch/>
        </p:blipFill>
        <p:spPr>
          <a:xfrm>
            <a:off x="16472" y="377764"/>
            <a:ext cx="5222656" cy="5952556"/>
          </a:xfrm>
          <a:prstGeom prst="rect">
            <a:avLst/>
          </a:prstGeom>
          <a:noFill/>
          <a:ln>
            <a:noFill/>
          </a:ln>
        </p:spPr>
      </p:pic>
      <p:sp>
        <p:nvSpPr>
          <p:cNvPr id="365" name="Google Shape;365;p18"/>
          <p:cNvSpPr txBox="1">
            <a:spLocks noGrp="1"/>
          </p:cNvSpPr>
          <p:nvPr>
            <p:ph type="body" idx="1"/>
          </p:nvPr>
        </p:nvSpPr>
        <p:spPr>
          <a:xfrm>
            <a:off x="4007559" y="4646645"/>
            <a:ext cx="2507741" cy="1026368"/>
          </a:xfrm>
          <a:prstGeom prst="rect">
            <a:avLst/>
          </a:prstGeom>
          <a:noFill/>
          <a:ln>
            <a:noFill/>
          </a:ln>
        </p:spPr>
        <p:txBody>
          <a:bodyPr spcFirstLastPara="1" wrap="square" lIns="91425" tIns="45700" rIns="91425" bIns="45700" anchor="t" anchorCtr="0">
            <a:noAutofit/>
          </a:bodyPr>
          <a:lstStyle/>
          <a:p>
            <a:pPr marL="0" lvl="0" indent="0" algn="ctr" rtl="0">
              <a:lnSpc>
                <a:spcPct val="101666"/>
              </a:lnSpc>
              <a:spcBef>
                <a:spcPts val="0"/>
              </a:spcBef>
              <a:spcAft>
                <a:spcPts val="0"/>
              </a:spcAft>
              <a:buClr>
                <a:schemeClr val="lt1"/>
              </a:buClr>
              <a:buSzPts val="2400"/>
              <a:buNone/>
            </a:pPr>
            <a:r>
              <a:rPr lang="en-US" dirty="0"/>
              <a:t>TERVETULOA TASAPAINOON!</a:t>
            </a:r>
            <a:endParaRPr dirty="0"/>
          </a:p>
        </p:txBody>
      </p:sp>
      <p:sp>
        <p:nvSpPr>
          <p:cNvPr id="366" name="Google Shape;366;p18"/>
          <p:cNvSpPr txBox="1">
            <a:spLocks noGrp="1"/>
          </p:cNvSpPr>
          <p:nvPr>
            <p:ph type="body" idx="3"/>
          </p:nvPr>
        </p:nvSpPr>
        <p:spPr>
          <a:xfrm>
            <a:off x="6515300" y="1312229"/>
            <a:ext cx="5222655" cy="4611414"/>
          </a:xfrm>
          <a:prstGeom prst="rect">
            <a:avLst/>
          </a:prstGeom>
          <a:noFill/>
          <a:ln>
            <a:noFill/>
          </a:ln>
        </p:spPr>
        <p:txBody>
          <a:bodyPr spcFirstLastPara="1" wrap="square" lIns="91425" tIns="45700" rIns="91425" bIns="45700" anchor="t" anchorCtr="0">
            <a:normAutofit lnSpcReduction="10000"/>
          </a:bodyPr>
          <a:lstStyle/>
          <a:p>
            <a:pPr marL="0">
              <a:lnSpc>
                <a:spcPct val="107000"/>
              </a:lnSpc>
              <a:spcBef>
                <a:spcPts val="0"/>
              </a:spcBef>
              <a:spcAft>
                <a:spcPts val="800"/>
              </a:spcAft>
            </a:pPr>
            <a:r>
              <a:rPr lang="fi-FI" sz="1800" dirty="0">
                <a:latin typeface="Calibri" panose="020F0502020204030204" pitchFamily="34" charset="0"/>
                <a:ea typeface="Calibri" panose="020F0502020204030204" pitchFamily="34" charset="0"/>
                <a:cs typeface="Times New Roman" panose="02020603050405020304" pitchFamily="18" charset="0"/>
              </a:rPr>
              <a:t>Lainsäädännön erityinen vaikutus organisaatiopolitiikkaan ja -käytäntöihin. Yleisesti ottaen organisaatioiden on kuitenkin kehitettävä ja toteutettava lakisääteisiä vaatimuksia vastaavia toimintatapoja, kuten vanhempainvapaan tarjoaminen, joustavien työjärjestelyjen sovittaminen, riittävien lepoaikojen tarjoaminen ja oikeudenmukaisen työajan korvauksen varmistaminen. </a:t>
            </a:r>
          </a:p>
          <a:p>
            <a:pPr marL="0">
              <a:lnSpc>
                <a:spcPct val="107000"/>
              </a:lnSpc>
              <a:spcBef>
                <a:spcPts val="0"/>
              </a:spcBef>
              <a:spcAft>
                <a:spcPts val="800"/>
              </a:spcAft>
            </a:pPr>
            <a:r>
              <a:rPr lang="fi-FI" sz="1800" dirty="0">
                <a:latin typeface="Calibri" panose="020F0502020204030204" pitchFamily="34" charset="0"/>
                <a:ea typeface="Calibri" panose="020F0502020204030204" pitchFamily="34" charset="0"/>
                <a:cs typeface="Times New Roman" panose="02020603050405020304" pitchFamily="18" charset="0"/>
              </a:rPr>
              <a:t>Näiden lakien noudattaminen auttaa luomaan kannustavan työympäristön, joka kunnioittaa työntekijöiden oikeuksia työn ja yksityiselämän tasapainoon ja edistää heidän yleistä hyvinvointiaan.</a:t>
            </a:r>
          </a:p>
          <a:p>
            <a:pPr marL="0">
              <a:lnSpc>
                <a:spcPct val="107000"/>
              </a:lnSpc>
              <a:spcBef>
                <a:spcPts val="0"/>
              </a:spcBef>
              <a:spcAft>
                <a:spcPts val="800"/>
              </a:spcAft>
            </a:pPr>
            <a:r>
              <a:rPr lang="fi-FI" sz="1800" dirty="0">
                <a:latin typeface="Calibri" panose="020F0502020204030204" pitchFamily="34" charset="0"/>
                <a:ea typeface="Calibri" panose="020F0502020204030204" pitchFamily="34" charset="0"/>
                <a:cs typeface="Times New Roman" panose="02020603050405020304" pitchFamily="18" charset="0"/>
              </a:rPr>
              <a:t>Siinä, mitkä lait säätelevät kutakin työelämän aluetta tietyssä maassa, on maakohtaista vaihtelua. </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7" name="Google Shape;367;p18"/>
          <p:cNvSpPr txBox="1">
            <a:spLocks noGrp="1"/>
          </p:cNvSpPr>
          <p:nvPr>
            <p:ph type="body" idx="4"/>
          </p:nvPr>
        </p:nvSpPr>
        <p:spPr>
          <a:xfrm>
            <a:off x="6629890" y="731711"/>
            <a:ext cx="4918863"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err="1"/>
              <a:t>Yhteenveto</a:t>
            </a:r>
            <a:endParaRPr dirty="0"/>
          </a:p>
        </p:txBody>
      </p:sp>
    </p:spTree>
    <p:extLst>
      <p:ext uri="{BB962C8B-B14F-4D97-AF65-F5344CB8AC3E}">
        <p14:creationId xmlns:p14="http://schemas.microsoft.com/office/powerpoint/2010/main" val="5824712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8"/>
          <p:cNvSpPr txBox="1">
            <a:spLocks noGrp="1"/>
          </p:cNvSpPr>
          <p:nvPr>
            <p:ph type="body" idx="1"/>
          </p:nvPr>
        </p:nvSpPr>
        <p:spPr>
          <a:xfrm>
            <a:off x="3493008" y="1306076"/>
            <a:ext cx="5257800" cy="3742267"/>
          </a:xfrm>
          <a:prstGeom prst="rect">
            <a:avLst/>
          </a:prstGeom>
          <a:noFill/>
          <a:ln>
            <a:noFill/>
          </a:ln>
        </p:spPr>
        <p:txBody>
          <a:bodyPr spcFirstLastPara="1" wrap="square" lIns="91425" tIns="45700" rIns="91425" bIns="45700" anchor="ctr" anchorCtr="0">
            <a:normAutofit/>
          </a:bodyPr>
          <a:lstStyle/>
          <a:p>
            <a:pPr marL="228600" indent="0" algn="l"/>
            <a:r>
              <a:rPr lang="en-GB" b="0" i="0" dirty="0">
                <a:solidFill>
                  <a:schemeClr val="bg1"/>
                </a:solidFill>
                <a:effectLst/>
                <a:latin typeface="Inter"/>
              </a:rPr>
              <a:t>“ “</a:t>
            </a:r>
            <a:r>
              <a:rPr lang="en-GB" i="0" dirty="0" err="1">
                <a:solidFill>
                  <a:schemeClr val="bg1"/>
                </a:solidFill>
                <a:latin typeface="Inter"/>
              </a:rPr>
              <a:t>Ei</a:t>
            </a:r>
            <a:r>
              <a:rPr lang="en-GB" i="0" dirty="0">
                <a:solidFill>
                  <a:schemeClr val="bg1"/>
                </a:solidFill>
                <a:latin typeface="Inter"/>
              </a:rPr>
              <a:t>” on </a:t>
            </a:r>
            <a:r>
              <a:rPr lang="en-GB" i="0" dirty="0" err="1">
                <a:solidFill>
                  <a:schemeClr val="bg1"/>
                </a:solidFill>
                <a:latin typeface="Inter"/>
              </a:rPr>
              <a:t>kokonainen</a:t>
            </a:r>
            <a:r>
              <a:rPr lang="en-GB" i="0" dirty="0">
                <a:solidFill>
                  <a:schemeClr val="bg1"/>
                </a:solidFill>
                <a:latin typeface="Inter"/>
              </a:rPr>
              <a:t> </a:t>
            </a:r>
            <a:r>
              <a:rPr lang="en-GB" i="0" dirty="0" err="1">
                <a:solidFill>
                  <a:schemeClr val="bg1"/>
                </a:solidFill>
                <a:latin typeface="Inter"/>
              </a:rPr>
              <a:t>lause</a:t>
            </a:r>
            <a:r>
              <a:rPr lang="en-GB" b="0" i="0" dirty="0">
                <a:solidFill>
                  <a:schemeClr val="bg1"/>
                </a:solidFill>
                <a:effectLst/>
                <a:latin typeface="Inter"/>
              </a:rPr>
              <a:t>.” </a:t>
            </a:r>
          </a:p>
          <a:p>
            <a:pPr marL="228600" indent="0"/>
            <a:r>
              <a:rPr lang="en-GB" b="0" i="0" dirty="0">
                <a:solidFill>
                  <a:schemeClr val="bg1"/>
                </a:solidFill>
                <a:effectLst/>
                <a:latin typeface="Inter"/>
              </a:rPr>
              <a:t>– Anne Lamont</a:t>
            </a:r>
          </a:p>
        </p:txBody>
      </p:sp>
      <p:sp>
        <p:nvSpPr>
          <p:cNvPr id="296" name="Google Shape;296;p8"/>
          <p:cNvSpPr/>
          <p:nvPr/>
        </p:nvSpPr>
        <p:spPr>
          <a:xfrm>
            <a:off x="1757456" y="2633623"/>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 name="Google Shape;296;p8">
            <a:extLst>
              <a:ext uri="{FF2B5EF4-FFF2-40B4-BE49-F238E27FC236}">
                <a16:creationId xmlns:a16="http://schemas.microsoft.com/office/drawing/2014/main" id="{B712C129-5D5B-FE08-B253-8140C0622B8D}"/>
              </a:ext>
            </a:extLst>
          </p:cNvPr>
          <p:cNvSpPr/>
          <p:nvPr/>
        </p:nvSpPr>
        <p:spPr>
          <a:xfrm rot="10800000">
            <a:off x="7829264" y="3576598"/>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756621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357" name="Google Shape;357;p17"/>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58" name="Google Shape;358;p17"/>
          <p:cNvSpPr txBox="1">
            <a:spLocks noGrp="1"/>
          </p:cNvSpPr>
          <p:nvPr>
            <p:ph type="body" idx="1"/>
          </p:nvPr>
        </p:nvSpPr>
        <p:spPr>
          <a:xfrm>
            <a:off x="2284174" y="682576"/>
            <a:ext cx="5033400" cy="1875688"/>
          </a:xfrm>
          <a:prstGeom prst="rect">
            <a:avLst/>
          </a:prstGeom>
          <a:noFill/>
          <a:ln>
            <a:noFill/>
          </a:ln>
        </p:spPr>
        <p:txBody>
          <a:bodyPr spcFirstLastPara="1" wrap="square" lIns="91425" tIns="45700" rIns="91425" bIns="45700" anchor="ctr" anchorCtr="0">
            <a:noAutofit/>
          </a:bodyPr>
          <a:lstStyle/>
          <a:p>
            <a:pPr marL="0" indent="0">
              <a:spcBef>
                <a:spcPts val="0"/>
              </a:spcBef>
            </a:pPr>
            <a:r>
              <a:rPr lang="en-GB" sz="3600" dirty="0" err="1">
                <a:latin typeface="Calibri" panose="020F0502020204030204" pitchFamily="34" charset="0"/>
                <a:ea typeface="Calibri" panose="020F0502020204030204" pitchFamily="34" charset="0"/>
                <a:cs typeface="Times New Roman" panose="02020603050405020304" pitchFamily="18" charset="0"/>
              </a:rPr>
              <a:t>Työtä</a:t>
            </a:r>
            <a:r>
              <a:rPr lang="en-GB" sz="3600" dirty="0">
                <a:latin typeface="Calibri" panose="020F0502020204030204" pitchFamily="34" charset="0"/>
                <a:ea typeface="Calibri" panose="020F0502020204030204" pitchFamily="34" charset="0"/>
                <a:cs typeface="Times New Roman" panose="02020603050405020304" pitchFamily="18" charset="0"/>
              </a:rPr>
              <a:t> </a:t>
            </a:r>
            <a:r>
              <a:rPr lang="en-GB" sz="3600" dirty="0" err="1">
                <a:latin typeface="Calibri" panose="020F0502020204030204" pitchFamily="34" charset="0"/>
                <a:ea typeface="Calibri" panose="020F0502020204030204" pitchFamily="34" charset="0"/>
                <a:cs typeface="Times New Roman" panose="02020603050405020304" pitchFamily="18" charset="0"/>
              </a:rPr>
              <a:t>ja</a:t>
            </a:r>
            <a:r>
              <a:rPr lang="en-GB" sz="3600" dirty="0">
                <a:latin typeface="Calibri" panose="020F0502020204030204" pitchFamily="34" charset="0"/>
                <a:ea typeface="Calibri" panose="020F0502020204030204" pitchFamily="34" charset="0"/>
                <a:cs typeface="Times New Roman" panose="02020603050405020304" pitchFamily="18" charset="0"/>
              </a:rPr>
              <a:t> </a:t>
            </a:r>
            <a:r>
              <a:rPr lang="en-GB" sz="3600" dirty="0" err="1">
                <a:latin typeface="Calibri" panose="020F0502020204030204" pitchFamily="34" charset="0"/>
                <a:ea typeface="Calibri" panose="020F0502020204030204" pitchFamily="34" charset="0"/>
                <a:cs typeface="Times New Roman" panose="02020603050405020304" pitchFamily="18" charset="0"/>
              </a:rPr>
              <a:t>yksityiselämää</a:t>
            </a:r>
            <a:r>
              <a:rPr lang="en-GB" sz="3600" dirty="0">
                <a:latin typeface="Calibri" panose="020F0502020204030204" pitchFamily="34" charset="0"/>
                <a:ea typeface="Calibri" panose="020F0502020204030204" pitchFamily="34" charset="0"/>
                <a:cs typeface="Times New Roman" panose="02020603050405020304" pitchFamily="18" charset="0"/>
              </a:rPr>
              <a:t> </a:t>
            </a:r>
            <a:r>
              <a:rPr lang="en-GB" sz="3600" dirty="0" err="1">
                <a:latin typeface="Calibri" panose="020F0502020204030204" pitchFamily="34" charset="0"/>
                <a:ea typeface="Calibri" panose="020F0502020204030204" pitchFamily="34" charset="0"/>
                <a:cs typeface="Times New Roman" panose="02020603050405020304" pitchFamily="18" charset="0"/>
              </a:rPr>
              <a:t>onnistuneesti</a:t>
            </a:r>
            <a:r>
              <a:rPr lang="en-GB" sz="3600" dirty="0">
                <a:latin typeface="Calibri" panose="020F0502020204030204" pitchFamily="34" charset="0"/>
                <a:ea typeface="Calibri" panose="020F0502020204030204" pitchFamily="34" charset="0"/>
                <a:cs typeface="Times New Roman" panose="02020603050405020304" pitchFamily="18" charset="0"/>
              </a:rPr>
              <a:t> </a:t>
            </a:r>
            <a:r>
              <a:rPr lang="en-GB" sz="3600" dirty="0" err="1">
                <a:latin typeface="Calibri" panose="020F0502020204030204" pitchFamily="34" charset="0"/>
                <a:ea typeface="Calibri" panose="020F0502020204030204" pitchFamily="34" charset="0"/>
                <a:cs typeface="Times New Roman" panose="02020603050405020304" pitchFamily="18" charset="0"/>
              </a:rPr>
              <a:t>tasapainottavat</a:t>
            </a:r>
            <a:r>
              <a:rPr lang="en-GB" sz="3600" dirty="0">
                <a:latin typeface="Calibri" panose="020F0502020204030204" pitchFamily="34" charset="0"/>
                <a:ea typeface="Calibri" panose="020F0502020204030204" pitchFamily="34" charset="0"/>
                <a:cs typeface="Times New Roman" panose="02020603050405020304" pitchFamily="18" charset="0"/>
              </a:rPr>
              <a:t> </a:t>
            </a:r>
            <a:r>
              <a:rPr lang="en-GB" sz="3600" dirty="0" err="1">
                <a:latin typeface="Calibri" panose="020F0502020204030204" pitchFamily="34" charset="0"/>
                <a:ea typeface="Calibri" panose="020F0502020204030204" pitchFamily="34" charset="0"/>
                <a:cs typeface="Times New Roman" panose="02020603050405020304" pitchFamily="18" charset="0"/>
              </a:rPr>
              <a:t>organisaatiot</a:t>
            </a:r>
            <a:r>
              <a:rPr lang="en-GB" sz="3600" dirty="0">
                <a:latin typeface="Calibri" panose="020F0502020204030204" pitchFamily="34" charset="0"/>
                <a:ea typeface="Calibri" panose="020F0502020204030204" pitchFamily="34" charset="0"/>
                <a:cs typeface="Times New Roman" panose="02020603050405020304" pitchFamily="18" charset="0"/>
              </a:rPr>
              <a:t> </a:t>
            </a:r>
            <a:endParaRPr lang="et-EE"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59" name="Google Shape;359;p17"/>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2.4</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713768" y="1001986"/>
            <a:ext cx="10834986" cy="4855464"/>
          </a:xfrm>
          <a:prstGeom prst="rect">
            <a:avLst/>
          </a:prstGeom>
          <a:noFill/>
          <a:ln>
            <a:noFill/>
          </a:ln>
        </p:spPr>
        <p:txBody>
          <a:bodyPr spcFirstLastPara="1" wrap="square" lIns="91425" tIns="45700" rIns="91425" bIns="45700" anchor="t" anchorCtr="0">
            <a:normAutofit/>
          </a:bodyPr>
          <a:lstStyle/>
          <a:p>
            <a:pPr marL="57150" marR="0" indent="-285750">
              <a:lnSpc>
                <a:spcPct val="107000"/>
              </a:lnSpc>
              <a:spcBef>
                <a:spcPts val="0"/>
              </a:spcBef>
              <a:spcAft>
                <a:spcPts val="800"/>
              </a:spcAft>
              <a:buFont typeface="Wingdings" panose="05000000000000000000" pitchFamily="2" charset="2"/>
              <a:buChar char="ü"/>
            </a:pPr>
            <a:r>
              <a:rPr lang="en-GB" sz="1800" b="1" dirty="0">
                <a:effectLst/>
                <a:latin typeface="Calibri" panose="020F0502020204030204" pitchFamily="34" charset="0"/>
                <a:ea typeface="Calibri" panose="020F0502020204030204" pitchFamily="34" charset="0"/>
                <a:cs typeface="Times New Roman" panose="02020603050405020304" pitchFamily="18" charset="0"/>
              </a:rPr>
              <a:t>Google</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r>
              <a:rPr lang="fi-FI" sz="1800" dirty="0">
                <a:latin typeface="Calibri" panose="020F0502020204030204" pitchFamily="34" charset="0"/>
                <a:ea typeface="Calibri" panose="020F0502020204030204" pitchFamily="34" charset="0"/>
                <a:cs typeface="Times New Roman" panose="02020603050405020304" pitchFamily="18" charset="0"/>
              </a:rPr>
              <a:t>Google on tunnettu työn ja yksityiselämän tasapainottamista koskevista aloitteistaan. Yhtiö tarjoaa työntekijöiden hyvinvointia tukevia etuja ja ohjelmia, kuten joustavat työajat, etätyömahdollisuudet ja runsaan vanhempainvapaan. Se tarjoaa paikan päällä olevia mukavuuksia, kuten kuntokeskukset, ilmaiset ateriat ja virkistysmahdollisuudet, luoden ympäristön, joka edistää työelämän integrointia.</a:t>
            </a:r>
          </a:p>
          <a:p>
            <a:pPr marL="0">
              <a:lnSpc>
                <a:spcPct val="107000"/>
              </a:lnSpc>
              <a:spcBef>
                <a:spcPts val="0"/>
              </a:spcBef>
              <a:spcAft>
                <a:spcPts val="800"/>
              </a:spcAft>
            </a:pPr>
            <a:r>
              <a:rPr lang="fi-FI" sz="1800" dirty="0">
                <a:latin typeface="Calibri" panose="020F0502020204030204" pitchFamily="34" charset="0"/>
                <a:ea typeface="Calibri" panose="020F0502020204030204" pitchFamily="34" charset="0"/>
                <a:cs typeface="Times New Roman" panose="02020603050405020304" pitchFamily="18" charset="0"/>
              </a:rPr>
              <a:t>Google kannustaa myös avoimen viestinnän kulttuuriin ja tukee työntekijöiden mielenterveyttä neuvontapalveluilla ja </a:t>
            </a:r>
            <a:r>
              <a:rPr lang="fi-FI" sz="1800" dirty="0" err="1">
                <a:latin typeface="Calibri" panose="020F0502020204030204" pitchFamily="34" charset="0"/>
                <a:ea typeface="Calibri" panose="020F0502020204030204" pitchFamily="34" charset="0"/>
                <a:cs typeface="Times New Roman" panose="02020603050405020304" pitchFamily="18" charset="0"/>
              </a:rPr>
              <a:t>mindfulness</a:t>
            </a:r>
            <a:r>
              <a:rPr lang="fi-FI" sz="1800" dirty="0">
                <a:latin typeface="Calibri" panose="020F0502020204030204" pitchFamily="34" charset="0"/>
                <a:ea typeface="Calibri" panose="020F0502020204030204" pitchFamily="34" charset="0"/>
                <a:cs typeface="Times New Roman" panose="02020603050405020304" pitchFamily="18" charset="0"/>
              </a:rPr>
              <a:t>-ohjelmilla.</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Wingdings" panose="05000000000000000000" pitchFamily="2" charset="2"/>
              <a:buChar char="ü"/>
            </a:pPr>
            <a:r>
              <a:rPr lang="en-GB" sz="1800" b="1" dirty="0">
                <a:effectLst/>
                <a:latin typeface="Calibri" panose="020F0502020204030204" pitchFamily="34" charset="0"/>
                <a:ea typeface="Calibri" panose="020F0502020204030204" pitchFamily="34" charset="0"/>
                <a:cs typeface="Times New Roman" panose="02020603050405020304" pitchFamily="18" charset="0"/>
              </a:rPr>
              <a:t>Microsoft</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r>
              <a:rPr lang="fi-FI" sz="1800" dirty="0">
                <a:latin typeface="Calibri" panose="020F0502020204030204" pitchFamily="34" charset="0"/>
                <a:ea typeface="Calibri" panose="020F0502020204030204" pitchFamily="34" charset="0"/>
                <a:cs typeface="Times New Roman" panose="02020603050405020304" pitchFamily="18" charset="0"/>
              </a:rPr>
              <a:t>Microsoft on toteuttanut erilaisia aloitteita edistääkseen työn ja yksityiselämän tasapainoa. Se tarjoaa joustavia työjärjestelyjä, mukaan lukien etätyövaihtoehtoja, jotta työntekijät voivat hallita henkilökohtaista ja työelämäänsä tehokkaasti. Yritys korostaa tuloshakuista työympäristöä, jossa keskitytään tuloksiin tiettyjen työaikojen sijaan.</a:t>
            </a:r>
          </a:p>
          <a:p>
            <a:pPr marL="0">
              <a:lnSpc>
                <a:spcPct val="107000"/>
              </a:lnSpc>
              <a:spcBef>
                <a:spcPts val="0"/>
              </a:spcBef>
              <a:spcAft>
                <a:spcPts val="800"/>
              </a:spcAft>
            </a:pPr>
            <a:r>
              <a:rPr lang="fi-FI" sz="1800" dirty="0">
                <a:latin typeface="Calibri" panose="020F0502020204030204" pitchFamily="34" charset="0"/>
                <a:ea typeface="Calibri" panose="020F0502020204030204" pitchFamily="34" charset="0"/>
                <a:cs typeface="Times New Roman" panose="02020603050405020304" pitchFamily="18" charset="0"/>
              </a:rPr>
              <a:t>Microsoft tarjoaa laajan palkallisen vanhempainvapaan sekä äideille että isille huomioiden perheen tärkeyden ja työntekijöiden tukemisen merkittävissä elämäntapahtumissa.</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1" name="Google Shape;381;p2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p>
            <a:pPr marL="0" indent="0">
              <a:spcBef>
                <a:spcPts val="0"/>
              </a:spcBef>
            </a:pPr>
            <a:r>
              <a:rPr lang="en-GB" sz="2400" dirty="0" err="1">
                <a:latin typeface="Calibri" panose="020F0502020204030204" pitchFamily="34" charset="0"/>
                <a:ea typeface="Calibri" panose="020F0502020204030204" pitchFamily="34" charset="0"/>
                <a:cs typeface="Times New Roman" panose="02020603050405020304" pitchFamily="18" charset="0"/>
              </a:rPr>
              <a:t>Työtä</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ja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yksityiselämää</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onnistuneesti</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tasapainottavat</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organisaatiot</a:t>
            </a:r>
            <a:r>
              <a:rPr lang="en-GB" sz="2400" dirty="0">
                <a:latin typeface="Calibri" panose="020F0502020204030204" pitchFamily="34" charset="0"/>
                <a:ea typeface="Calibri" panose="020F0502020204030204" pitchFamily="34" charset="0"/>
                <a:cs typeface="Times New Roman" panose="02020603050405020304" pitchFamily="18" charset="0"/>
              </a:rPr>
              <a:t> (1/2)</a:t>
            </a:r>
            <a:endParaRPr sz="2400" dirty="0"/>
          </a:p>
          <a:p>
            <a:pPr marL="0" lvl="0" indent="0" algn="l" rtl="0">
              <a:lnSpc>
                <a:spcPct val="90000"/>
              </a:lnSpc>
              <a:spcBef>
                <a:spcPts val="1000"/>
              </a:spcBef>
              <a:spcAft>
                <a:spcPts val="0"/>
              </a:spcAft>
              <a:buClr>
                <a:srgbClr val="8A4199"/>
              </a:buClr>
              <a:buSzPts val="3600"/>
              <a:buNone/>
            </a:pPr>
            <a:endParaRPr dirty="0"/>
          </a:p>
        </p:txBody>
      </p:sp>
    </p:spTree>
    <p:extLst>
      <p:ext uri="{BB962C8B-B14F-4D97-AF65-F5344CB8AC3E}">
        <p14:creationId xmlns:p14="http://schemas.microsoft.com/office/powerpoint/2010/main" val="11071509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713768" y="1001986"/>
            <a:ext cx="11016116" cy="5434546"/>
          </a:xfrm>
          <a:prstGeom prst="rect">
            <a:avLst/>
          </a:prstGeom>
          <a:noFill/>
          <a:ln>
            <a:noFill/>
          </a:ln>
        </p:spPr>
        <p:txBody>
          <a:bodyPr spcFirstLastPara="1" wrap="square" lIns="91425" tIns="45700" rIns="91425" bIns="45700" anchor="t" anchorCtr="0">
            <a:normAutofit/>
          </a:bodyPr>
          <a:lstStyle/>
          <a:p>
            <a:pPr marL="57150" marR="0" indent="-285750">
              <a:lnSpc>
                <a:spcPct val="107000"/>
              </a:lnSpc>
              <a:spcBef>
                <a:spcPts val="0"/>
              </a:spcBef>
              <a:spcAft>
                <a:spcPts val="800"/>
              </a:spcAft>
              <a:buFont typeface="Wingdings" panose="05000000000000000000" pitchFamily="2" charset="2"/>
              <a:buChar char="ü"/>
            </a:pPr>
            <a:r>
              <a:rPr lang="en-US" sz="1800" b="1" dirty="0">
                <a:effectLst/>
                <a:latin typeface="Calibri" panose="020F0502020204030204" pitchFamily="34" charset="0"/>
                <a:ea typeface="Calibri" panose="020F0502020204030204" pitchFamily="34" charset="0"/>
                <a:cs typeface="Times New Roman" panose="02020603050405020304" pitchFamily="18" charset="0"/>
              </a:rPr>
              <a:t>Patagonia</a:t>
            </a:r>
          </a:p>
          <a:p>
            <a:pPr marL="0">
              <a:lnSpc>
                <a:spcPct val="107000"/>
              </a:lnSpc>
              <a:spcBef>
                <a:spcPts val="0"/>
              </a:spcBef>
              <a:spcAft>
                <a:spcPts val="800"/>
              </a:spcAft>
            </a:pPr>
            <a:r>
              <a:rPr lang="fi-FI" sz="1800" dirty="0">
                <a:latin typeface="Calibri" panose="020F0502020204030204" pitchFamily="34" charset="0"/>
                <a:ea typeface="Calibri" panose="020F0502020204030204" pitchFamily="34" charset="0"/>
                <a:cs typeface="Times New Roman" panose="02020603050405020304" pitchFamily="18" charset="0"/>
              </a:rPr>
              <a:t>Ulkoiluvaateyritys Patagonia edistää työn ja yksityiselämän tasapainoa korostamalla joustavuutta ja terveellistä työympäristöä. Se tarjoavaa joustavia työaikoja, tiivistettyjä työviikkoja ja etätyövaihtoehtoja, jotka auttavat työntekijöitä hallitsemaan henkilökohtaisia sitoumuksiaan.</a:t>
            </a:r>
          </a:p>
          <a:p>
            <a:pPr marL="0">
              <a:lnSpc>
                <a:spcPct val="107000"/>
              </a:lnSpc>
              <a:spcBef>
                <a:spcPts val="0"/>
              </a:spcBef>
              <a:spcAft>
                <a:spcPts val="800"/>
              </a:spcAft>
            </a:pPr>
            <a:r>
              <a:rPr lang="fi-FI" sz="1800" dirty="0">
                <a:latin typeface="Calibri" panose="020F0502020204030204" pitchFamily="34" charset="0"/>
                <a:ea typeface="Calibri" panose="020F0502020204030204" pitchFamily="34" charset="0"/>
                <a:cs typeface="Times New Roman" panose="02020603050405020304" pitchFamily="18" charset="0"/>
              </a:rPr>
              <a:t>Patagonia tarjoaa myös lastenhoitoa paikan päällä, mikä kannustaa työntekijöitä tuomaan lapsensa töihin.</a:t>
            </a:r>
          </a:p>
          <a:p>
            <a:pPr marL="0">
              <a:lnSpc>
                <a:spcPct val="107000"/>
              </a:lnSpc>
              <a:spcBef>
                <a:spcPts val="0"/>
              </a:spcBef>
              <a:spcAft>
                <a:spcPts val="800"/>
              </a:spcAft>
            </a:pPr>
            <a:r>
              <a:rPr lang="fi-FI" sz="1800" dirty="0">
                <a:latin typeface="Calibri" panose="020F0502020204030204" pitchFamily="34" charset="0"/>
                <a:ea typeface="Calibri" panose="020F0502020204030204" pitchFamily="34" charset="0"/>
                <a:cs typeface="Times New Roman" panose="02020603050405020304" pitchFamily="18" charset="0"/>
              </a:rPr>
              <a:t>Yrityksen ”Antakaamme työntekijöidemme surffata!" -käytäntö antaa työntekijöille mahdollisuuden ottaa vapaata työpäivän aikana ulkoiluun, mikä on linjassa heidän perusarvojensa kanssa ja tukee tasapainoista elämäntapaa.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Wingdings" panose="05000000000000000000" pitchFamily="2" charset="2"/>
              <a:buChar char="ü"/>
            </a:pPr>
            <a:r>
              <a:rPr lang="en-GB" sz="1800" b="1" dirty="0">
                <a:effectLst/>
                <a:latin typeface="Calibri" panose="020F0502020204030204" pitchFamily="34" charset="0"/>
                <a:ea typeface="Calibri" panose="020F0502020204030204" pitchFamily="34" charset="0"/>
                <a:cs typeface="Times New Roman" panose="02020603050405020304" pitchFamily="18" charset="0"/>
              </a:rPr>
              <a:t>Johnson &amp; Johnson</a:t>
            </a:r>
            <a:endParaRPr lang="et-EE" sz="1800" b="1" dirty="0">
              <a:effectLst/>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r>
              <a:rPr lang="fi-FI" sz="1800" dirty="0">
                <a:latin typeface="Calibri" panose="020F0502020204030204" pitchFamily="34" charset="0"/>
                <a:ea typeface="Calibri" panose="020F0502020204030204" pitchFamily="34" charset="0"/>
                <a:cs typeface="Times New Roman" panose="02020603050405020304" pitchFamily="18" charset="0"/>
              </a:rPr>
              <a:t>Johnson &amp; Johnson keskittyy vahvasti työn ja yksityiselämän tasapainottamiseen ja tarjoaa työntekijöilleen kattavia </a:t>
            </a:r>
            <a:r>
              <a:rPr lang="fi-FI" sz="1800" dirty="0" err="1">
                <a:latin typeface="Calibri" panose="020F0502020204030204" pitchFamily="34" charset="0"/>
                <a:ea typeface="Calibri" panose="020F0502020204030204" pitchFamily="34" charset="0"/>
                <a:cs typeface="Times New Roman" panose="02020603050405020304" pitchFamily="18" charset="0"/>
              </a:rPr>
              <a:t>hyvinvointiohjelmia</a:t>
            </a:r>
            <a:r>
              <a:rPr lang="fi-FI" sz="1800" dirty="0">
                <a:latin typeface="Calibri" panose="020F0502020204030204" pitchFamily="34" charset="0"/>
                <a:ea typeface="Calibri" panose="020F0502020204030204" pitchFamily="34" charset="0"/>
                <a:cs typeface="Times New Roman" panose="02020603050405020304" pitchFamily="18" charset="0"/>
              </a:rPr>
              <a:t>. Se tarjoaa resursseja ja tukea mielenterveyden ja stressin hallintaan, mukaan lukien neuvontapalvelut ja työntekijöiden avustusohjelmat.</a:t>
            </a:r>
          </a:p>
          <a:p>
            <a:pPr marL="0">
              <a:lnSpc>
                <a:spcPct val="107000"/>
              </a:lnSpc>
              <a:spcBef>
                <a:spcPts val="0"/>
              </a:spcBef>
              <a:spcAft>
                <a:spcPts val="800"/>
              </a:spcAft>
            </a:pPr>
            <a:r>
              <a:rPr lang="fi-FI" sz="1800" dirty="0">
                <a:latin typeface="Calibri" panose="020F0502020204030204" pitchFamily="34" charset="0"/>
                <a:ea typeface="Calibri" panose="020F0502020204030204" pitchFamily="34" charset="0"/>
                <a:cs typeface="Times New Roman" panose="02020603050405020304" pitchFamily="18" charset="0"/>
              </a:rPr>
              <a:t>Yritys tarjoaa joustavia työjärjestelyjä, etätyövaihtoehtoja ja osa-aikamahdollisuuksia, joiden avulla työntekijät voivat räätälöidä työaikataulunsa tarpeidensa mukaan.</a:t>
            </a:r>
          </a:p>
          <a:p>
            <a:pPr marL="0">
              <a:lnSpc>
                <a:spcPct val="107000"/>
              </a:lnSpc>
              <a:spcBef>
                <a:spcPts val="0"/>
              </a:spcBef>
              <a:spcAft>
                <a:spcPts val="800"/>
              </a:spcAft>
            </a:pPr>
            <a:r>
              <a:rPr lang="fi-FI" sz="1800" dirty="0">
                <a:latin typeface="Calibri" panose="020F0502020204030204" pitchFamily="34" charset="0"/>
                <a:ea typeface="Calibri" panose="020F0502020204030204" pitchFamily="34" charset="0"/>
                <a:cs typeface="Times New Roman" panose="02020603050405020304" pitchFamily="18" charset="0"/>
              </a:rPr>
              <a:t>Johnson &amp; Johnson kannustaa myös johtajia käymään avointa vuoropuhelua tiimiensä kanssa työ- ja perhe-elämän tasapainosta. Näin varmistetaan, että työntekijät tuntevat olonsa tuetuksi ja että heidän tarpeisiinsa vastataan.</a:t>
            </a:r>
            <a:endParaRPr dirty="0"/>
          </a:p>
        </p:txBody>
      </p:sp>
      <p:sp>
        <p:nvSpPr>
          <p:cNvPr id="381" name="Google Shape;381;p20"/>
          <p:cNvSpPr txBox="1">
            <a:spLocks noGrp="1"/>
          </p:cNvSpPr>
          <p:nvPr>
            <p:ph type="body" idx="2"/>
          </p:nvPr>
        </p:nvSpPr>
        <p:spPr>
          <a:xfrm>
            <a:off x="713768" y="421468"/>
            <a:ext cx="10834985" cy="426257"/>
          </a:xfrm>
          <a:prstGeom prst="rect">
            <a:avLst/>
          </a:prstGeom>
          <a:noFill/>
          <a:ln>
            <a:noFill/>
          </a:ln>
        </p:spPr>
        <p:txBody>
          <a:bodyPr spcFirstLastPara="1" wrap="square" lIns="91425" tIns="45700" rIns="91425" bIns="45700" anchor="t" anchorCtr="0">
            <a:normAutofit/>
          </a:bodyPr>
          <a:lstStyle/>
          <a:p>
            <a:pPr marL="0" indent="0">
              <a:spcBef>
                <a:spcPts val="0"/>
              </a:spcBef>
            </a:pPr>
            <a:r>
              <a:rPr lang="fi-FI" sz="2400" dirty="0">
                <a:latin typeface="Calibri" panose="020F0502020204030204" pitchFamily="34" charset="0"/>
                <a:ea typeface="Calibri" panose="020F0502020204030204" pitchFamily="34" charset="0"/>
                <a:cs typeface="Times New Roman" panose="02020603050405020304" pitchFamily="18" charset="0"/>
              </a:rPr>
              <a:t>Työtä ja yksityiselämää onnistuneesti tasapainottavat organisaatiot (2/2)</a:t>
            </a:r>
            <a:endParaRPr lang="fi-FI" sz="2400" dirty="0"/>
          </a:p>
          <a:p>
            <a:pPr marL="0" lvl="0" indent="0" algn="l" rtl="0">
              <a:lnSpc>
                <a:spcPct val="90000"/>
              </a:lnSpc>
              <a:spcBef>
                <a:spcPts val="1000"/>
              </a:spcBef>
              <a:spcAft>
                <a:spcPts val="0"/>
              </a:spcAft>
              <a:buClr>
                <a:srgbClr val="8A4199"/>
              </a:buClr>
              <a:buSzPts val="3600"/>
              <a:buNone/>
            </a:pPr>
            <a:endParaRPr dirty="0"/>
          </a:p>
        </p:txBody>
      </p:sp>
    </p:spTree>
    <p:extLst>
      <p:ext uri="{BB962C8B-B14F-4D97-AF65-F5344CB8AC3E}">
        <p14:creationId xmlns:p14="http://schemas.microsoft.com/office/powerpoint/2010/main" val="22237023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18"/>
          <p:cNvPicPr preferRelativeResize="0">
            <a:picLocks noGrp="1"/>
          </p:cNvPicPr>
          <p:nvPr>
            <p:ph type="pic" idx="2"/>
          </p:nvPr>
        </p:nvPicPr>
        <p:blipFill rotWithShape="1">
          <a:blip r:embed="rId3">
            <a:alphaModFix/>
          </a:blip>
          <a:srcRect t="56" b="57"/>
          <a:stretch/>
        </p:blipFill>
        <p:spPr>
          <a:xfrm>
            <a:off x="16472" y="377764"/>
            <a:ext cx="5222656" cy="5952556"/>
          </a:xfrm>
          <a:prstGeom prst="rect">
            <a:avLst/>
          </a:prstGeom>
          <a:noFill/>
          <a:ln>
            <a:noFill/>
          </a:ln>
        </p:spPr>
      </p:pic>
      <p:sp>
        <p:nvSpPr>
          <p:cNvPr id="365" name="Google Shape;365;p18"/>
          <p:cNvSpPr txBox="1">
            <a:spLocks noGrp="1"/>
          </p:cNvSpPr>
          <p:nvPr>
            <p:ph type="body" idx="1"/>
          </p:nvPr>
        </p:nvSpPr>
        <p:spPr>
          <a:xfrm>
            <a:off x="4007559" y="4646645"/>
            <a:ext cx="2507741" cy="1026368"/>
          </a:xfrm>
          <a:prstGeom prst="rect">
            <a:avLst/>
          </a:prstGeom>
          <a:noFill/>
          <a:ln>
            <a:noFill/>
          </a:ln>
        </p:spPr>
        <p:txBody>
          <a:bodyPr spcFirstLastPara="1" wrap="square" lIns="91425" tIns="45700" rIns="91425" bIns="45700" anchor="t" anchorCtr="0">
            <a:noAutofit/>
          </a:bodyPr>
          <a:lstStyle/>
          <a:p>
            <a:pPr marL="0" lvl="0" indent="0" algn="ctr" rtl="0">
              <a:lnSpc>
                <a:spcPct val="101666"/>
              </a:lnSpc>
              <a:spcBef>
                <a:spcPts val="0"/>
              </a:spcBef>
              <a:spcAft>
                <a:spcPts val="0"/>
              </a:spcAft>
              <a:buClr>
                <a:schemeClr val="lt1"/>
              </a:buClr>
              <a:buSzPts val="2400"/>
              <a:buNone/>
            </a:pPr>
            <a:r>
              <a:rPr lang="en-US" dirty="0"/>
              <a:t>TERVETULOA TASAPAINOON!</a:t>
            </a:r>
            <a:endParaRPr dirty="0"/>
          </a:p>
        </p:txBody>
      </p:sp>
      <p:sp>
        <p:nvSpPr>
          <p:cNvPr id="366" name="Google Shape;366;p18"/>
          <p:cNvSpPr txBox="1">
            <a:spLocks noGrp="1"/>
          </p:cNvSpPr>
          <p:nvPr>
            <p:ph type="body" idx="3"/>
          </p:nvPr>
        </p:nvSpPr>
        <p:spPr>
          <a:xfrm>
            <a:off x="6629890" y="1312229"/>
            <a:ext cx="4939809" cy="4611415"/>
          </a:xfrm>
          <a:prstGeom prst="rect">
            <a:avLst/>
          </a:prstGeom>
          <a:noFill/>
          <a:ln>
            <a:noFill/>
          </a:ln>
        </p:spPr>
        <p:txBody>
          <a:bodyPr spcFirstLastPara="1" wrap="square" lIns="91425" tIns="45700" rIns="91425" bIns="45700" anchor="t" anchorCtr="0">
            <a:normAutofit/>
          </a:bodyPr>
          <a:lstStyle/>
          <a:p>
            <a:pPr marL="0">
              <a:lnSpc>
                <a:spcPct val="107000"/>
              </a:lnSpc>
              <a:spcBef>
                <a:spcPts val="0"/>
              </a:spcBef>
              <a:spcAft>
                <a:spcPts val="800"/>
              </a:spcAft>
            </a:pPr>
            <a:r>
              <a:rPr lang="fi-FI" sz="1800" dirty="0">
                <a:latin typeface="Calibri" panose="020F0502020204030204" pitchFamily="34" charset="0"/>
                <a:ea typeface="Calibri" panose="020F0502020204030204" pitchFamily="34" charset="0"/>
                <a:cs typeface="Times New Roman" panose="02020603050405020304" pitchFamily="18" charset="0"/>
              </a:rPr>
              <a:t>Esitellyt organisaatiot ovat saaneet tunnustusta työ- ja perhe-elämän tasapainoa koskevien aloitteiden menestyksekkäästä toteuttamisesta, mikä on parantanut työntekijöiden tyytyväisyyttä, tuottavuutta ja pysyvyyttä. Heidän toimintatapojaan ovat joustavien työjärjestelyjen tarjoaminen, kannustavan kulttuurin edistäminen, kokonaisvaltaisten etujen tarjoaminen ja henkilöstön hyvinvoinnin priorisointi.</a:t>
            </a:r>
          </a:p>
          <a:p>
            <a:pPr marL="0">
              <a:lnSpc>
                <a:spcPct val="107000"/>
              </a:lnSpc>
              <a:spcBef>
                <a:spcPts val="0"/>
              </a:spcBef>
              <a:spcAft>
                <a:spcPts val="800"/>
              </a:spcAft>
            </a:pPr>
            <a:r>
              <a:rPr lang="fi-FI" sz="1800" dirty="0">
                <a:latin typeface="Calibri" panose="020F0502020204030204" pitchFamily="34" charset="0"/>
                <a:ea typeface="Calibri" panose="020F0502020204030204" pitchFamily="34" charset="0"/>
                <a:cs typeface="Times New Roman" panose="02020603050405020304" pitchFamily="18" charset="0"/>
              </a:rPr>
              <a:t>Näistä esimerkeistä inspiraatiota hakemalla muut organisaatiot voivat kehittää omia räätälöityjä strategioitaan luodakseen työ- ja perhe-elämää tasapainottavan ympäristön.</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7" name="Google Shape;367;p18"/>
          <p:cNvSpPr txBox="1">
            <a:spLocks noGrp="1"/>
          </p:cNvSpPr>
          <p:nvPr>
            <p:ph type="body" idx="4"/>
          </p:nvPr>
        </p:nvSpPr>
        <p:spPr>
          <a:xfrm>
            <a:off x="6629890" y="731711"/>
            <a:ext cx="4918863"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err="1"/>
              <a:t>Yhteenveto</a:t>
            </a:r>
            <a:endParaRPr dirty="0"/>
          </a:p>
        </p:txBody>
      </p:sp>
    </p:spTree>
    <p:extLst>
      <p:ext uri="{BB962C8B-B14F-4D97-AF65-F5344CB8AC3E}">
        <p14:creationId xmlns:p14="http://schemas.microsoft.com/office/powerpoint/2010/main" val="1491450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3"/>
          <p:cNvSpPr txBox="1">
            <a:spLocks noGrp="1"/>
          </p:cNvSpPr>
          <p:nvPr>
            <p:ph type="body" idx="1"/>
          </p:nvPr>
        </p:nvSpPr>
        <p:spPr>
          <a:xfrm>
            <a:off x="3107723" y="454080"/>
            <a:ext cx="8831844"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6000"/>
              <a:buNone/>
            </a:pPr>
            <a:r>
              <a:rPr lang="en-US" dirty="0"/>
              <a:t>02 OSAAMISTAVOITTEET</a:t>
            </a:r>
            <a:endParaRPr dirty="0"/>
          </a:p>
        </p:txBody>
      </p:sp>
      <p:sp>
        <p:nvSpPr>
          <p:cNvPr id="254" name="Google Shape;254;p3"/>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2.1</a:t>
            </a:r>
          </a:p>
        </p:txBody>
      </p:sp>
      <p:sp>
        <p:nvSpPr>
          <p:cNvPr id="255" name="Google Shape;255;p3"/>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90000"/>
              </a:lnSpc>
              <a:spcBef>
                <a:spcPts val="0"/>
              </a:spcBef>
              <a:spcAft>
                <a:spcPts val="0"/>
              </a:spcAft>
              <a:buClr>
                <a:srgbClr val="595959"/>
              </a:buClr>
              <a:buSzPts val="2200"/>
              <a:buNone/>
            </a:pPr>
            <a:r>
              <a:rPr lang="en-US" dirty="0" err="1"/>
              <a:t>Ymmärtää</a:t>
            </a:r>
            <a:r>
              <a:rPr lang="en-US" dirty="0"/>
              <a:t> </a:t>
            </a:r>
            <a:r>
              <a:rPr lang="en-US" dirty="0" err="1"/>
              <a:t>roolit</a:t>
            </a:r>
            <a:r>
              <a:rPr lang="en-US" dirty="0"/>
              <a:t> ja </a:t>
            </a:r>
            <a:r>
              <a:rPr lang="en-US" dirty="0" err="1"/>
              <a:t>vastuut</a:t>
            </a:r>
            <a:r>
              <a:rPr lang="en-US" dirty="0"/>
              <a:t> </a:t>
            </a:r>
            <a:r>
              <a:rPr lang="en-US" dirty="0" err="1"/>
              <a:t>edistettäessä</a:t>
            </a:r>
            <a:r>
              <a:rPr lang="en-US" dirty="0"/>
              <a:t> </a:t>
            </a:r>
            <a:r>
              <a:rPr lang="en-US" dirty="0" err="1"/>
              <a:t>työn</a:t>
            </a:r>
            <a:r>
              <a:rPr lang="en-US" dirty="0"/>
              <a:t> ja </a:t>
            </a:r>
            <a:r>
              <a:rPr lang="en-US" dirty="0" err="1"/>
              <a:t>yksityiselämän</a:t>
            </a:r>
            <a:r>
              <a:rPr lang="en-US" dirty="0"/>
              <a:t> </a:t>
            </a:r>
            <a:r>
              <a:rPr lang="en-US" dirty="0" err="1"/>
              <a:t>tasapainoa</a:t>
            </a:r>
            <a:endParaRPr dirty="0"/>
          </a:p>
        </p:txBody>
      </p:sp>
      <p:sp>
        <p:nvSpPr>
          <p:cNvPr id="256" name="Google Shape;256;p3"/>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2.2</a:t>
            </a:r>
          </a:p>
        </p:txBody>
      </p:sp>
      <p:sp>
        <p:nvSpPr>
          <p:cNvPr id="257" name="Google Shape;257;p3"/>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90000"/>
              </a:lnSpc>
              <a:spcBef>
                <a:spcPts val="0"/>
              </a:spcBef>
              <a:spcAft>
                <a:spcPts val="0"/>
              </a:spcAft>
              <a:buClr>
                <a:srgbClr val="595959"/>
              </a:buClr>
              <a:buSzPts val="2200"/>
              <a:buNone/>
            </a:pPr>
            <a:r>
              <a:rPr lang="en-GB" dirty="0" err="1"/>
              <a:t>Tuntea</a:t>
            </a:r>
            <a:r>
              <a:rPr lang="en-GB" dirty="0"/>
              <a:t> </a:t>
            </a:r>
            <a:r>
              <a:rPr lang="en-GB" dirty="0" err="1"/>
              <a:t>työn</a:t>
            </a:r>
            <a:r>
              <a:rPr lang="en-GB" dirty="0"/>
              <a:t> </a:t>
            </a:r>
            <a:r>
              <a:rPr lang="en-GB" dirty="0" err="1"/>
              <a:t>ja</a:t>
            </a:r>
            <a:r>
              <a:rPr lang="en-GB" dirty="0"/>
              <a:t> </a:t>
            </a:r>
            <a:r>
              <a:rPr lang="en-GB" dirty="0" err="1"/>
              <a:t>yksityiselämän</a:t>
            </a:r>
            <a:r>
              <a:rPr lang="en-GB" dirty="0"/>
              <a:t> </a:t>
            </a:r>
            <a:r>
              <a:rPr lang="en-GB" dirty="0" err="1"/>
              <a:t>tasapainon</a:t>
            </a:r>
            <a:r>
              <a:rPr lang="en-GB" dirty="0"/>
              <a:t> </a:t>
            </a:r>
            <a:r>
              <a:rPr lang="en-GB" dirty="0" err="1"/>
              <a:t>organisatoriset</a:t>
            </a:r>
            <a:r>
              <a:rPr lang="en-GB" dirty="0"/>
              <a:t> </a:t>
            </a:r>
            <a:r>
              <a:rPr lang="en-GB" dirty="0" err="1"/>
              <a:t>tekijät</a:t>
            </a:r>
            <a:endParaRPr dirty="0"/>
          </a:p>
        </p:txBody>
      </p:sp>
      <p:sp>
        <p:nvSpPr>
          <p:cNvPr id="258" name="Google Shape;258;p3"/>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2.3</a:t>
            </a:r>
          </a:p>
        </p:txBody>
      </p:sp>
      <p:sp>
        <p:nvSpPr>
          <p:cNvPr id="259" name="Google Shape;259;p3"/>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90000"/>
              </a:lnSpc>
              <a:spcBef>
                <a:spcPts val="0"/>
              </a:spcBef>
              <a:spcAft>
                <a:spcPts val="0"/>
              </a:spcAft>
              <a:buClr>
                <a:srgbClr val="595959"/>
              </a:buClr>
              <a:buSzPts val="2200"/>
              <a:buNone/>
            </a:pPr>
            <a:r>
              <a:rPr lang="en-GB" dirty="0" err="1"/>
              <a:t>Tuntea</a:t>
            </a:r>
            <a:r>
              <a:rPr lang="en-GB" dirty="0"/>
              <a:t> </a:t>
            </a:r>
            <a:r>
              <a:rPr lang="en-GB" dirty="0" err="1"/>
              <a:t>työn</a:t>
            </a:r>
            <a:r>
              <a:rPr lang="en-GB" dirty="0"/>
              <a:t> </a:t>
            </a:r>
            <a:r>
              <a:rPr lang="en-GB" dirty="0" err="1"/>
              <a:t>ja</a:t>
            </a:r>
            <a:r>
              <a:rPr lang="en-GB" dirty="0"/>
              <a:t> </a:t>
            </a:r>
            <a:r>
              <a:rPr lang="en-GB" dirty="0" err="1"/>
              <a:t>yksityiselämän</a:t>
            </a:r>
            <a:r>
              <a:rPr lang="en-GB" dirty="0"/>
              <a:t> </a:t>
            </a:r>
            <a:r>
              <a:rPr lang="en-GB" dirty="0" err="1"/>
              <a:t>tasapainoa</a:t>
            </a:r>
            <a:r>
              <a:rPr lang="en-GB" dirty="0"/>
              <a:t> </a:t>
            </a:r>
            <a:r>
              <a:rPr lang="en-GB" dirty="0" err="1"/>
              <a:t>tukeva</a:t>
            </a:r>
            <a:r>
              <a:rPr lang="en-GB" dirty="0"/>
              <a:t> </a:t>
            </a:r>
            <a:r>
              <a:rPr lang="en-GB" dirty="0" err="1"/>
              <a:t>keskeinen</a:t>
            </a:r>
            <a:r>
              <a:rPr lang="en-GB" dirty="0"/>
              <a:t> </a:t>
            </a:r>
            <a:r>
              <a:rPr lang="en-GB" dirty="0" err="1"/>
              <a:t>lainsäädäntö</a:t>
            </a:r>
            <a:r>
              <a:rPr lang="en-GB" dirty="0"/>
              <a:t> </a:t>
            </a:r>
            <a:endParaRPr dirty="0"/>
          </a:p>
        </p:txBody>
      </p:sp>
      <p:sp>
        <p:nvSpPr>
          <p:cNvPr id="260" name="Google Shape;260;p3"/>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2.4</a:t>
            </a:r>
          </a:p>
        </p:txBody>
      </p:sp>
      <p:sp>
        <p:nvSpPr>
          <p:cNvPr id="261" name="Google Shape;261;p3"/>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90000"/>
              </a:lnSpc>
              <a:spcBef>
                <a:spcPts val="0"/>
              </a:spcBef>
              <a:spcAft>
                <a:spcPts val="0"/>
              </a:spcAft>
              <a:buClr>
                <a:srgbClr val="595959"/>
              </a:buClr>
              <a:buSzPts val="2200"/>
              <a:buNone/>
            </a:pPr>
            <a:r>
              <a:rPr lang="en-GB" dirty="0" err="1"/>
              <a:t>Oppia</a:t>
            </a:r>
            <a:r>
              <a:rPr lang="en-GB" dirty="0"/>
              <a:t> </a:t>
            </a:r>
            <a:r>
              <a:rPr lang="en-GB" dirty="0" err="1"/>
              <a:t>organisaatioilta</a:t>
            </a:r>
            <a:r>
              <a:rPr lang="en-GB" dirty="0"/>
              <a:t>, </a:t>
            </a:r>
            <a:r>
              <a:rPr lang="en-GB" dirty="0" err="1"/>
              <a:t>jotka</a:t>
            </a:r>
            <a:r>
              <a:rPr lang="en-GB" dirty="0"/>
              <a:t> </a:t>
            </a:r>
            <a:r>
              <a:rPr lang="en-GB" dirty="0" err="1"/>
              <a:t>tasapainottavat</a:t>
            </a:r>
            <a:r>
              <a:rPr lang="en-GB" dirty="0"/>
              <a:t> </a:t>
            </a:r>
            <a:r>
              <a:rPr lang="en-GB" dirty="0" err="1"/>
              <a:t>onnistuneesti</a:t>
            </a:r>
            <a:r>
              <a:rPr lang="en-GB" dirty="0"/>
              <a:t> </a:t>
            </a:r>
            <a:r>
              <a:rPr lang="en-GB" dirty="0" err="1"/>
              <a:t>työn</a:t>
            </a:r>
            <a:r>
              <a:rPr lang="en-GB" dirty="0"/>
              <a:t> </a:t>
            </a:r>
            <a:r>
              <a:rPr lang="en-GB" dirty="0" err="1"/>
              <a:t>ja</a:t>
            </a:r>
            <a:r>
              <a:rPr lang="en-GB" dirty="0"/>
              <a:t> </a:t>
            </a:r>
            <a:r>
              <a:rPr lang="en-GB" dirty="0" err="1"/>
              <a:t>yksityiselämän</a:t>
            </a:r>
            <a:endParaRPr dirty="0"/>
          </a:p>
        </p:txBody>
      </p:sp>
      <p:sp>
        <p:nvSpPr>
          <p:cNvPr id="262" name="Google Shape;262;p3"/>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2.5</a:t>
            </a:r>
          </a:p>
        </p:txBody>
      </p:sp>
      <p:sp>
        <p:nvSpPr>
          <p:cNvPr id="263" name="Google Shape;263;p3"/>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90000"/>
              </a:lnSpc>
              <a:spcBef>
                <a:spcPts val="0"/>
              </a:spcBef>
              <a:spcAft>
                <a:spcPts val="0"/>
              </a:spcAft>
              <a:buClr>
                <a:srgbClr val="595959"/>
              </a:buClr>
              <a:buSzPts val="2200"/>
              <a:buNone/>
            </a:pPr>
            <a:r>
              <a:rPr lang="en-US" dirty="0" err="1"/>
              <a:t>Tukea</a:t>
            </a:r>
            <a:r>
              <a:rPr lang="en-US" dirty="0"/>
              <a:t> </a:t>
            </a:r>
            <a:r>
              <a:rPr lang="en-US" dirty="0" err="1"/>
              <a:t>työn</a:t>
            </a:r>
            <a:r>
              <a:rPr lang="en-US" dirty="0"/>
              <a:t> ja </a:t>
            </a:r>
            <a:r>
              <a:rPr lang="en-US" dirty="0" err="1"/>
              <a:t>yksityiselämän</a:t>
            </a:r>
            <a:r>
              <a:rPr lang="en-US" dirty="0"/>
              <a:t> </a:t>
            </a:r>
            <a:r>
              <a:rPr lang="en-US" dirty="0" err="1"/>
              <a:t>tasapainoa</a:t>
            </a:r>
            <a:r>
              <a:rPr lang="en-US" dirty="0"/>
              <a:t> </a:t>
            </a:r>
            <a:r>
              <a:rPr lang="en-US" dirty="0" err="1"/>
              <a:t>koskevan</a:t>
            </a:r>
            <a:r>
              <a:rPr lang="en-US" dirty="0"/>
              <a:t> </a:t>
            </a:r>
            <a:r>
              <a:rPr lang="en-US" dirty="0" err="1"/>
              <a:t>suunnitelman</a:t>
            </a:r>
            <a:r>
              <a:rPr lang="en-US" dirty="0"/>
              <a:t> </a:t>
            </a:r>
            <a:r>
              <a:rPr lang="en-US" dirty="0" err="1"/>
              <a:t>laatimisessa</a:t>
            </a:r>
            <a:r>
              <a:rPr lang="en-US" dirty="0"/>
              <a:t> </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pic>
        <p:nvPicPr>
          <p:cNvPr id="406" name="Google Shape;406;p24"/>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407" name="Google Shape;407;p24"/>
          <p:cNvSpPr txBox="1">
            <a:spLocks noGrp="1"/>
          </p:cNvSpPr>
          <p:nvPr>
            <p:ph type="body" idx="1"/>
          </p:nvPr>
        </p:nvSpPr>
        <p:spPr>
          <a:xfrm>
            <a:off x="2362833" y="448665"/>
            <a:ext cx="5674743" cy="1153312"/>
          </a:xfrm>
          <a:prstGeom prst="rect">
            <a:avLst/>
          </a:prstGeom>
          <a:noFill/>
          <a:ln>
            <a:noFill/>
          </a:ln>
        </p:spPr>
        <p:txBody>
          <a:bodyPr spcFirstLastPara="1" wrap="square" lIns="91425" tIns="45700" rIns="91425" bIns="45700" anchor="ctr" anchorCtr="0">
            <a:normAutofit fontScale="85000" lnSpcReduction="20000"/>
          </a:bodyPr>
          <a:lstStyle/>
          <a:p>
            <a:pPr marL="0" lvl="0" indent="0" algn="l" rtl="0">
              <a:lnSpc>
                <a:spcPct val="90000"/>
              </a:lnSpc>
              <a:spcBef>
                <a:spcPts val="0"/>
              </a:spcBef>
              <a:spcAft>
                <a:spcPts val="0"/>
              </a:spcAft>
              <a:buClr>
                <a:srgbClr val="595959"/>
              </a:buClr>
              <a:buSzPts val="2200"/>
              <a:buNone/>
            </a:pPr>
            <a:r>
              <a:rPr lang="en-US" sz="3600" dirty="0" err="1"/>
              <a:t>Suunnitelma</a:t>
            </a:r>
            <a:r>
              <a:rPr lang="en-US" sz="3600" dirty="0"/>
              <a:t> </a:t>
            </a:r>
            <a:r>
              <a:rPr lang="en-US" sz="3600" dirty="0" err="1"/>
              <a:t>työn</a:t>
            </a:r>
            <a:r>
              <a:rPr lang="en-US" sz="3600" dirty="0"/>
              <a:t> ja </a:t>
            </a:r>
            <a:r>
              <a:rPr lang="en-US" sz="3600" dirty="0" err="1"/>
              <a:t>yksityiselämän</a:t>
            </a:r>
            <a:r>
              <a:rPr lang="en-US" sz="3600" dirty="0"/>
              <a:t> </a:t>
            </a:r>
            <a:r>
              <a:rPr lang="en-US" sz="3600" dirty="0" err="1"/>
              <a:t>tasapainottamiseksi</a:t>
            </a:r>
            <a:endParaRPr lang="en-US" sz="3600" dirty="0"/>
          </a:p>
        </p:txBody>
      </p:sp>
      <p:sp>
        <p:nvSpPr>
          <p:cNvPr id="408" name="Google Shape;408;p24"/>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2.5</a:t>
            </a: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393663" y="1990608"/>
            <a:ext cx="11608544" cy="5325662"/>
          </a:xfrm>
          <a:prstGeom prst="rect">
            <a:avLst/>
          </a:prstGeom>
          <a:noFill/>
          <a:ln>
            <a:noFill/>
          </a:ln>
        </p:spPr>
        <p:txBody>
          <a:bodyPr spcFirstLastPara="1" wrap="square" lIns="91425" tIns="45700" rIns="91425" bIns="45700" numCol="2" spcCol="720000" anchor="t" anchorCtr="0">
            <a:noAutofit/>
          </a:bodyPr>
          <a:lstStyle/>
          <a:p>
            <a:pPr marL="0" marR="0">
              <a:lnSpc>
                <a:spcPct val="107000"/>
              </a:lnSpc>
              <a:spcBef>
                <a:spcPts val="0"/>
              </a:spcBef>
              <a:spcAft>
                <a:spcPts val="800"/>
              </a:spcAft>
            </a:pPr>
            <a:r>
              <a:rPr lang="en-GB" sz="2000" b="1" dirty="0" err="1">
                <a:solidFill>
                  <a:srgbClr val="8A4199"/>
                </a:solidFill>
                <a:latin typeface="Calibri" panose="020F0502020204030204" pitchFamily="34" charset="0"/>
                <a:ea typeface="Calibri" panose="020F0502020204030204" pitchFamily="34" charset="0"/>
                <a:cs typeface="Times New Roman" panose="02020603050405020304" pitchFamily="18" charset="0"/>
              </a:rPr>
              <a:t>Itsearviointi</a:t>
            </a:r>
            <a:r>
              <a:rPr lang="en-GB" sz="20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a:t>
            </a:r>
            <a:endParaRPr lang="et-EE" sz="20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Tunnista prioriteettisi: Käytä aikaa henkilökohtaisten ja ammatillisten tavoitteidesi pohtimiseen ja määritä, mikä on sinulle todella tärkeää.</a:t>
            </a:r>
          </a:p>
          <a:p>
            <a:pPr marL="3429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Arvioi nykyinen työ- ja perhe-elämäsi tasapaino: Arvioi, kuinka nykyinen aikataulusi vastaa prioriteettejasi, ja tunnista alueet, joilla voit tehdä parannuksia.</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2000" b="1" dirty="0" err="1">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Selvien</a:t>
            </a:r>
            <a:r>
              <a:rPr lang="en-GB" sz="20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1" dirty="0" err="1">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rajojen</a:t>
            </a:r>
            <a:r>
              <a:rPr lang="en-GB" sz="20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1" dirty="0" err="1">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asettaminen</a:t>
            </a:r>
            <a:r>
              <a:rPr lang="en-GB" sz="20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a:t>
            </a:r>
            <a:endParaRPr lang="fi-FI" sz="20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Määritä työaikasi: Määritä työpäivällesi selkeä alkamis- ja päättymisaika ja kerro siitä työtovereillesi ja esimiehille.</a:t>
            </a:r>
          </a:p>
          <a:p>
            <a:pPr marL="342900" marR="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Vältä ylityötä: Kunnioita rajojasi vastustamalla kiusausta tehdä liikaa työtunteja. Muista, että työn laatu on tärkeämpää kuin määrä.</a:t>
            </a:r>
          </a:p>
          <a:p>
            <a:pPr marL="342900" marR="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Varaa aika henkilökohtaisille toiminnoille: Varaa aikataulustasi tietyt aikavälit aktiviteeteille, jotka edistävät rentoutumista, harrastuksia ja ajanviettoa rakkaiden kanssa.</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1" name="Google Shape;381;p20"/>
          <p:cNvSpPr txBox="1">
            <a:spLocks noGrp="1"/>
          </p:cNvSpPr>
          <p:nvPr>
            <p:ph type="body" idx="2"/>
          </p:nvPr>
        </p:nvSpPr>
        <p:spPr>
          <a:xfrm>
            <a:off x="780443" y="230968"/>
            <a:ext cx="10834985" cy="580518"/>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90000"/>
              </a:lnSpc>
              <a:spcBef>
                <a:spcPts val="0"/>
              </a:spcBef>
              <a:spcAft>
                <a:spcPts val="0"/>
              </a:spcAft>
              <a:buClr>
                <a:srgbClr val="8A4199"/>
              </a:buClr>
              <a:buSzPts val="3600"/>
              <a:buNone/>
            </a:pPr>
            <a:r>
              <a:rPr lang="en-US" dirty="0" err="1"/>
              <a:t>Työn</a:t>
            </a:r>
            <a:r>
              <a:rPr lang="en-US" dirty="0"/>
              <a:t> ja </a:t>
            </a:r>
            <a:r>
              <a:rPr lang="en-US" dirty="0" err="1"/>
              <a:t>yksityiselämän</a:t>
            </a:r>
            <a:r>
              <a:rPr lang="en-US" dirty="0"/>
              <a:t> </a:t>
            </a:r>
            <a:r>
              <a:rPr lang="en-US" dirty="0" err="1"/>
              <a:t>tasapainoa</a:t>
            </a:r>
            <a:r>
              <a:rPr lang="en-US" dirty="0"/>
              <a:t> </a:t>
            </a:r>
            <a:r>
              <a:rPr lang="en-US" dirty="0" err="1"/>
              <a:t>koskeva</a:t>
            </a:r>
            <a:r>
              <a:rPr lang="en-US" dirty="0"/>
              <a:t> </a:t>
            </a:r>
            <a:r>
              <a:rPr lang="en-US" dirty="0" err="1"/>
              <a:t>suunnitelma</a:t>
            </a:r>
            <a:r>
              <a:rPr lang="en-US" dirty="0"/>
              <a:t> (1/3)</a:t>
            </a:r>
            <a:endParaRPr dirty="0"/>
          </a:p>
        </p:txBody>
      </p:sp>
      <p:sp>
        <p:nvSpPr>
          <p:cNvPr id="3" name="TextBox 2">
            <a:extLst>
              <a:ext uri="{FF2B5EF4-FFF2-40B4-BE49-F238E27FC236}">
                <a16:creationId xmlns:a16="http://schemas.microsoft.com/office/drawing/2014/main" id="{CECFF8DC-3A9C-D07C-7AB5-B723EDBED75A}"/>
              </a:ext>
            </a:extLst>
          </p:cNvPr>
          <p:cNvSpPr txBox="1"/>
          <p:nvPr/>
        </p:nvSpPr>
        <p:spPr>
          <a:xfrm>
            <a:off x="676235" y="924932"/>
            <a:ext cx="10053537" cy="1065676"/>
          </a:xfrm>
          <a:prstGeom prst="rect">
            <a:avLst/>
          </a:prstGeom>
          <a:noFill/>
        </p:spPr>
        <p:txBody>
          <a:bodyPr wrap="square">
            <a:spAutoFit/>
          </a:bodyPr>
          <a:lstStyle/>
          <a:p>
            <a:pPr>
              <a:lnSpc>
                <a:spcPct val="107000"/>
              </a:lnSpc>
              <a:spcAft>
                <a:spcPts val="800"/>
              </a:spcAft>
            </a:pPr>
            <a:r>
              <a:rPr lang="fi-FI" sz="2000" dirty="0">
                <a:solidFill>
                  <a:srgbClr val="595959"/>
                </a:solidFill>
                <a:latin typeface="Calibri" panose="020F0502020204030204" pitchFamily="34" charset="0"/>
                <a:ea typeface="Calibri" panose="020F0502020204030204" pitchFamily="34" charset="0"/>
                <a:cs typeface="Times New Roman" panose="02020603050405020304" pitchFamily="18" charset="0"/>
              </a:rPr>
              <a:t>Työ- ja perhe-elämän </a:t>
            </a:r>
            <a:r>
              <a:rPr lang="fi-FI" sz="2000" dirty="0" err="1">
                <a:solidFill>
                  <a:srgbClr val="595959"/>
                </a:solidFill>
                <a:latin typeface="Calibri" panose="020F0502020204030204" pitchFamily="34" charset="0"/>
                <a:ea typeface="Calibri" panose="020F0502020204030204" pitchFamily="34" charset="0"/>
                <a:cs typeface="Times New Roman" panose="02020603050405020304" pitchFamily="18" charset="0"/>
              </a:rPr>
              <a:t>tasapainosuunnitelman</a:t>
            </a:r>
            <a:r>
              <a:rPr lang="fi-FI" sz="2000" dirty="0">
                <a:solidFill>
                  <a:srgbClr val="595959"/>
                </a:solidFill>
                <a:latin typeface="Calibri" panose="020F0502020204030204" pitchFamily="34" charset="0"/>
                <a:ea typeface="Calibri" panose="020F0502020204030204" pitchFamily="34" charset="0"/>
                <a:cs typeface="Times New Roman" panose="02020603050405020304" pitchFamily="18" charset="0"/>
              </a:rPr>
              <a:t> tavoitteena on auttaa työntekijöitä saavuttamaan terve työ- ja perhe-elämän tasapaino ohjaamalla aikaansa tehokkaasti ja asettamalla henkilökohtainen hyvinvointi etusijalle.</a:t>
            </a:r>
            <a:endParaRPr lang="et-EE" sz="20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822926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424654" y="976402"/>
            <a:ext cx="11619036" cy="5654720"/>
          </a:xfrm>
          <a:prstGeom prst="rect">
            <a:avLst/>
          </a:prstGeom>
          <a:noFill/>
          <a:ln>
            <a:noFill/>
          </a:ln>
        </p:spPr>
        <p:txBody>
          <a:bodyPr spcFirstLastPara="1" wrap="square" lIns="91425" tIns="45700" rIns="91425" bIns="45700" numCol="2" spcCol="720000" anchor="t" anchorCtr="0">
            <a:noAutofit/>
          </a:bodyPr>
          <a:lstStyle/>
          <a:p>
            <a:pPr marL="0" marR="0">
              <a:lnSpc>
                <a:spcPct val="107000"/>
              </a:lnSpc>
              <a:spcBef>
                <a:spcPts val="0"/>
              </a:spcBef>
              <a:spcAft>
                <a:spcPts val="800"/>
              </a:spcAft>
            </a:pPr>
            <a:r>
              <a:rPr lang="en-GB" sz="2000" b="1" dirty="0" err="1">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Priorisoi</a:t>
            </a:r>
            <a:r>
              <a:rPr lang="en-GB" sz="20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1" dirty="0" err="1">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tehtävät</a:t>
            </a:r>
            <a:r>
              <a:rPr lang="en-GB" sz="20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a:t>
            </a:r>
            <a:endParaRPr lang="et-EE" sz="20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Käytä ajanhallintatekniikoita: Priorisoi tehtäväsi käyttämällä menetelmiä, kuten Eisenhower </a:t>
            </a:r>
            <a:r>
              <a:rPr lang="fi-FI" sz="2000" dirty="0" err="1">
                <a:latin typeface="Calibri" panose="020F0502020204030204" pitchFamily="34" charset="0"/>
                <a:ea typeface="Calibri" panose="020F0502020204030204" pitchFamily="34" charset="0"/>
                <a:cs typeface="Times New Roman" panose="02020603050405020304" pitchFamily="18" charset="0"/>
              </a:rPr>
              <a:t>Matrix</a:t>
            </a:r>
            <a:r>
              <a:rPr lang="fi-FI" sz="2000" dirty="0">
                <a:latin typeface="Calibri" panose="020F0502020204030204" pitchFamily="34" charset="0"/>
                <a:ea typeface="Calibri" panose="020F0502020204030204" pitchFamily="34" charset="0"/>
                <a:cs typeface="Times New Roman" panose="02020603050405020304" pitchFamily="18" charset="0"/>
              </a:rPr>
              <a:t> tai </a:t>
            </a:r>
            <a:r>
              <a:rPr lang="fi-FI" sz="2000" dirty="0" err="1">
                <a:latin typeface="Calibri" panose="020F0502020204030204" pitchFamily="34" charset="0"/>
                <a:ea typeface="Calibri" panose="020F0502020204030204" pitchFamily="34" charset="0"/>
                <a:cs typeface="Times New Roman" panose="02020603050405020304" pitchFamily="18" charset="0"/>
              </a:rPr>
              <a:t>Pomodoro</a:t>
            </a:r>
            <a:r>
              <a:rPr lang="fi-FI" sz="2000" dirty="0">
                <a:latin typeface="Calibri" panose="020F0502020204030204" pitchFamily="34" charset="0"/>
                <a:ea typeface="Calibri" panose="020F0502020204030204" pitchFamily="34" charset="0"/>
                <a:cs typeface="Times New Roman" panose="02020603050405020304" pitchFamily="18" charset="0"/>
              </a:rPr>
              <a:t>-tekniikka (näistä lisää ”Parempaa tasapainoon!” –oppaassa), jotta voit jakaa aikasi tehokkaasti.</a:t>
            </a:r>
          </a:p>
          <a:p>
            <a:pPr marL="3429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Jaa tehtävät hallittaviin osiin: Jaa suuremmat projektit pienempiin, toteutettavissa oleviin tehtäviin välttääksesi ylikuormituksen ja seurataksesi edistymistä tehokkaasti.</a:t>
            </a:r>
          </a:p>
          <a:p>
            <a:pPr marL="34290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Delegoi aina kun mahdollista: Tunnista tehtävät, jotka voidaan delegoida kollegoille tai opiskelijoille, mikä edistää samalla ryhmätyötä ja keventää työtaakkaasi.</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pP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2000" b="1" dirty="0" err="1">
                <a:solidFill>
                  <a:srgbClr val="8A4199"/>
                </a:solidFill>
                <a:latin typeface="Calibri" panose="020F0502020204030204" pitchFamily="34" charset="0"/>
                <a:ea typeface="Calibri" panose="020F0502020204030204" pitchFamily="34" charset="0"/>
                <a:cs typeface="Times New Roman" panose="02020603050405020304" pitchFamily="18" charset="0"/>
              </a:rPr>
              <a:t>Viesti</a:t>
            </a:r>
            <a:r>
              <a:rPr lang="en-GB" sz="2000" b="1" dirty="0">
                <a:solidFill>
                  <a:srgbClr val="8A4199"/>
                </a:solidFill>
                <a:latin typeface="Calibri" panose="020F0502020204030204" pitchFamily="34" charset="0"/>
                <a:ea typeface="Calibri" panose="020F0502020204030204" pitchFamily="34" charset="0"/>
                <a:cs typeface="Times New Roman" panose="02020603050405020304" pitchFamily="18" charset="0"/>
              </a:rPr>
              <a:t> </a:t>
            </a:r>
            <a:r>
              <a:rPr lang="en-GB" sz="2000" b="1" dirty="0" err="1">
                <a:solidFill>
                  <a:srgbClr val="8A4199"/>
                </a:solidFill>
                <a:latin typeface="Calibri" panose="020F0502020204030204" pitchFamily="34" charset="0"/>
                <a:ea typeface="Calibri" panose="020F0502020204030204" pitchFamily="34" charset="0"/>
                <a:cs typeface="Times New Roman" panose="02020603050405020304" pitchFamily="18" charset="0"/>
              </a:rPr>
              <a:t>tehokkaasti</a:t>
            </a:r>
            <a:r>
              <a:rPr lang="en-GB" sz="2000" b="1" dirty="0">
                <a:solidFill>
                  <a:srgbClr val="8A4199"/>
                </a:solidFill>
                <a:latin typeface="Calibri" panose="020F0502020204030204" pitchFamily="34" charset="0"/>
                <a:ea typeface="Calibri" panose="020F0502020204030204" pitchFamily="34" charset="0"/>
                <a:cs typeface="Times New Roman" panose="02020603050405020304" pitchFamily="18" charset="0"/>
              </a:rPr>
              <a:t>:</a:t>
            </a:r>
            <a:endParaRPr lang="fi-FI" sz="20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Kerro odotuksistasi: Kerro selkeästi tavoitettavuus- ja vastausaikasi kollegoille, jotta he ymmärtävät, milloin olet tavoitettavissa.</a:t>
            </a:r>
          </a:p>
          <a:p>
            <a:pPr marL="342900" marR="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Hyödynnä sähköpostisuodattimia ja kansioita: Järjestä postilaatikkosi luomalla suodattimia ja kansioita saapuvien viestien lajittelua varten, mikä vähentää tärkeiden tietojen etsimiseen kuluvaa aikaa.</a:t>
            </a:r>
          </a:p>
          <a:p>
            <a:pPr marL="342900" marR="0" indent="-342900">
              <a:lnSpc>
                <a:spcPct val="107000"/>
              </a:lnSpc>
              <a:spcBef>
                <a:spcPts val="0"/>
              </a:spcBef>
              <a:spcAft>
                <a:spcPts val="800"/>
              </a:spcAft>
              <a:buFont typeface="Arial" panose="020B0604020202020204" pitchFamily="34" charset="0"/>
              <a:buChar char="•"/>
            </a:pPr>
            <a:r>
              <a:rPr lang="fi-FI" sz="2000" dirty="0">
                <a:latin typeface="Calibri" panose="020F0502020204030204" pitchFamily="34" charset="0"/>
                <a:ea typeface="Calibri" panose="020F0502020204030204" pitchFamily="34" charset="0"/>
                <a:cs typeface="Times New Roman" panose="02020603050405020304" pitchFamily="18" charset="0"/>
              </a:rPr>
              <a:t>Rajoita ei-välttämättömiä kokouksia: Arvioi jokaisen tapaamisen tarpeellisuus ja hylkää ne, jotka eivät suoraan edistä tavoitteitasi tai vaadi läsnäoloasi.</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1" name="Google Shape;381;p20"/>
          <p:cNvSpPr txBox="1">
            <a:spLocks noGrp="1"/>
          </p:cNvSpPr>
          <p:nvPr>
            <p:ph type="body" idx="2"/>
          </p:nvPr>
        </p:nvSpPr>
        <p:spPr>
          <a:xfrm>
            <a:off x="678507" y="395884"/>
            <a:ext cx="10834985" cy="580518"/>
          </a:xfrm>
          <a:prstGeom prst="rect">
            <a:avLst/>
          </a:prstGeom>
          <a:noFill/>
          <a:ln>
            <a:noFill/>
          </a:ln>
        </p:spPr>
        <p:txBody>
          <a:bodyPr spcFirstLastPara="1" wrap="square" lIns="91425" tIns="45700" rIns="91425" bIns="45700" anchor="t" anchorCtr="0">
            <a:normAutofit fontScale="85000" lnSpcReduction="10000"/>
          </a:bodyPr>
          <a:lstStyle/>
          <a:p>
            <a:pPr marL="0" lvl="0" indent="0">
              <a:spcBef>
                <a:spcPts val="0"/>
              </a:spcBef>
            </a:pPr>
            <a:r>
              <a:rPr lang="fi-FI" dirty="0"/>
              <a:t>Työn ja yksityiselämän tasapainoa koskeva suunnitelma (2/3)</a:t>
            </a:r>
          </a:p>
        </p:txBody>
      </p:sp>
    </p:spTree>
    <p:extLst>
      <p:ext uri="{BB962C8B-B14F-4D97-AF65-F5344CB8AC3E}">
        <p14:creationId xmlns:p14="http://schemas.microsoft.com/office/powerpoint/2010/main" val="29674283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228600" y="816077"/>
            <a:ext cx="11820525" cy="5840361"/>
          </a:xfrm>
          <a:prstGeom prst="rect">
            <a:avLst/>
          </a:prstGeom>
          <a:noFill/>
          <a:ln>
            <a:noFill/>
          </a:ln>
        </p:spPr>
        <p:txBody>
          <a:bodyPr spcFirstLastPara="1" wrap="square" lIns="91425" tIns="45700" rIns="91425" bIns="45700" numCol="3" spcCol="360000" anchor="t" anchorCtr="0">
            <a:noAutofit/>
          </a:bodyPr>
          <a:lstStyle/>
          <a:p>
            <a:pPr marL="0" marR="0">
              <a:lnSpc>
                <a:spcPct val="107000"/>
              </a:lnSpc>
              <a:spcBef>
                <a:spcPts val="0"/>
              </a:spcBef>
              <a:spcAft>
                <a:spcPts val="800"/>
              </a:spcAft>
            </a:pPr>
            <a:r>
              <a:rPr lang="en-GB" sz="1800" b="1" dirty="0" err="1">
                <a:solidFill>
                  <a:srgbClr val="8A4199"/>
                </a:solidFill>
                <a:latin typeface="Calibri" panose="020F0502020204030204" pitchFamily="34" charset="0"/>
                <a:ea typeface="Calibri" panose="020F0502020204030204" pitchFamily="34" charset="0"/>
                <a:cs typeface="Times New Roman" panose="02020603050405020304" pitchFamily="18" charset="0"/>
              </a:rPr>
              <a:t>Pidä</a:t>
            </a:r>
            <a:r>
              <a:rPr lang="en-GB"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rPr>
              <a:t> </a:t>
            </a:r>
            <a:r>
              <a:rPr lang="en-GB" sz="1800" b="1" dirty="0" err="1">
                <a:solidFill>
                  <a:srgbClr val="8A4199"/>
                </a:solidFill>
                <a:latin typeface="Calibri" panose="020F0502020204030204" pitchFamily="34" charset="0"/>
                <a:ea typeface="Calibri" panose="020F0502020204030204" pitchFamily="34" charset="0"/>
                <a:cs typeface="Times New Roman" panose="02020603050405020304" pitchFamily="18" charset="0"/>
              </a:rPr>
              <a:t>huolta</a:t>
            </a:r>
            <a:r>
              <a:rPr lang="en-GB"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rPr>
              <a:t> </a:t>
            </a:r>
            <a:r>
              <a:rPr lang="en-GB" sz="1800" b="1" dirty="0" err="1">
                <a:solidFill>
                  <a:srgbClr val="8A4199"/>
                </a:solidFill>
                <a:latin typeface="Calibri" panose="020F0502020204030204" pitchFamily="34" charset="0"/>
                <a:ea typeface="Calibri" panose="020F0502020204030204" pitchFamily="34" charset="0"/>
                <a:cs typeface="Times New Roman" panose="02020603050405020304" pitchFamily="18" charset="0"/>
              </a:rPr>
              <a:t>hyvinvoinnistasi</a:t>
            </a:r>
            <a:r>
              <a:rPr lang="en-GB" sz="18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a:t>
            </a:r>
            <a:endParaRPr lang="et-EE" sz="18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Bef>
                <a:spcPts val="0"/>
              </a:spcBef>
              <a:spcAft>
                <a:spcPts val="800"/>
              </a:spcAft>
              <a:buFont typeface="Arial" panose="020B0604020202020204" pitchFamily="34" charset="0"/>
              <a:buChar char="•"/>
            </a:pPr>
            <a:r>
              <a:rPr lang="fi-FI"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Suunnittele taukoja: Sisällytä säännöllisiä taukoja koko työpäivän ajaksi latautuaksesi, venytelläksesi tai harjoitellaksesi rentoutustekniikoita, kuten syvää hengitystä tai meditaatiota.</a:t>
            </a:r>
          </a:p>
          <a:p>
            <a:pPr marL="285750" indent="-285750">
              <a:lnSpc>
                <a:spcPct val="107000"/>
              </a:lnSpc>
              <a:spcBef>
                <a:spcPts val="0"/>
              </a:spcBef>
              <a:spcAft>
                <a:spcPts val="800"/>
              </a:spcAft>
              <a:buFont typeface="Arial" panose="020B0604020202020204" pitchFamily="34" charset="0"/>
              <a:buChar char="•"/>
            </a:pPr>
            <a:r>
              <a:rPr lang="fi-FI"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Harjoitus ja fyysinen aktiivisuus: Varaa aikaa fyysiselle harjoitukselle, oli se sitten kävelyä, lenkkeilyä, joogaa tai muuta toimintaa, joka auttaa sinua pysymään aktiivisena ja vähentää stressiä.</a:t>
            </a:r>
          </a:p>
          <a:p>
            <a:pPr marL="285750" indent="-285750">
              <a:lnSpc>
                <a:spcPct val="107000"/>
              </a:lnSpc>
              <a:spcBef>
                <a:spcPts val="0"/>
              </a:spcBef>
              <a:spcAft>
                <a:spcPts val="800"/>
              </a:spcAft>
              <a:buFont typeface="Arial" panose="020B0604020202020204" pitchFamily="34" charset="0"/>
              <a:buChar char="•"/>
            </a:pPr>
            <a:r>
              <a:rPr lang="fi-FI"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Harjoittele itsehoitoa: Harrasta itsehoitoa ja henkistä hyvinvointia edistäviä toimintoja, kuten lukeminen, musiikin kuuntelu tai ajanvietto luonnossa.</a:t>
            </a:r>
            <a:endParaRPr lang="en-GB" sz="1800" dirty="0">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r>
              <a:rPr lang="en-GB" sz="1800" b="1" dirty="0" err="1">
                <a:solidFill>
                  <a:srgbClr val="8A4199"/>
                </a:solidFill>
                <a:latin typeface="Calibri" panose="020F0502020204030204" pitchFamily="34" charset="0"/>
                <a:ea typeface="Calibri" panose="020F0502020204030204" pitchFamily="34" charset="0"/>
                <a:cs typeface="Times New Roman" panose="02020603050405020304" pitchFamily="18" charset="0"/>
              </a:rPr>
              <a:t>Etsi</a:t>
            </a:r>
            <a:r>
              <a:rPr lang="en-GB"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rPr>
              <a:t> </a:t>
            </a:r>
            <a:r>
              <a:rPr lang="en-GB" sz="1800" b="1" dirty="0" err="1">
                <a:solidFill>
                  <a:srgbClr val="8A4199"/>
                </a:solidFill>
                <a:latin typeface="Calibri" panose="020F0502020204030204" pitchFamily="34" charset="0"/>
                <a:ea typeface="Calibri" panose="020F0502020204030204" pitchFamily="34" charset="0"/>
                <a:cs typeface="Times New Roman" panose="02020603050405020304" pitchFamily="18" charset="0"/>
              </a:rPr>
              <a:t>tukea</a:t>
            </a:r>
            <a:r>
              <a:rPr lang="en-GB"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rPr>
              <a:t> </a:t>
            </a:r>
            <a:r>
              <a:rPr lang="en-GB" sz="1800" b="1" dirty="0" err="1">
                <a:solidFill>
                  <a:srgbClr val="8A4199"/>
                </a:solidFill>
                <a:latin typeface="Calibri" panose="020F0502020204030204" pitchFamily="34" charset="0"/>
                <a:ea typeface="Calibri" panose="020F0502020204030204" pitchFamily="34" charset="0"/>
                <a:cs typeface="Times New Roman" panose="02020603050405020304" pitchFamily="18" charset="0"/>
              </a:rPr>
              <a:t>ja</a:t>
            </a:r>
            <a:r>
              <a:rPr lang="en-GB"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rPr>
              <a:t> </a:t>
            </a:r>
            <a:r>
              <a:rPr lang="en-GB" sz="1800" b="1" dirty="0" err="1">
                <a:solidFill>
                  <a:srgbClr val="8A4199"/>
                </a:solidFill>
                <a:latin typeface="Calibri" panose="020F0502020204030204" pitchFamily="34" charset="0"/>
                <a:ea typeface="Calibri" panose="020F0502020204030204" pitchFamily="34" charset="0"/>
                <a:cs typeface="Times New Roman" panose="02020603050405020304" pitchFamily="18" charset="0"/>
              </a:rPr>
              <a:t>yhteistyökumppaneita</a:t>
            </a:r>
            <a:r>
              <a:rPr lang="en-GB"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rPr>
              <a:t>:</a:t>
            </a:r>
            <a:endParaRPr lang="et-EE"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Bef>
                <a:spcPts val="0"/>
              </a:spcBef>
              <a:spcAft>
                <a:spcPts val="800"/>
              </a:spcAft>
              <a:buFont typeface="Arial" panose="020B0604020202020204" pitchFamily="34" charset="0"/>
              <a:buChar char="•"/>
            </a:pPr>
            <a:r>
              <a:rPr lang="fi-FI"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Hae tukea kollegoilta: Rakenna tukevien kollegoiden verkosto, joiden kanssa voit jakaa huolenaiheita, pyytää neuvoja ja keskustella työhön liittyvistä haasteista.</a:t>
            </a:r>
          </a:p>
          <a:p>
            <a:pPr marL="285750" indent="-285750">
              <a:lnSpc>
                <a:spcPct val="107000"/>
              </a:lnSpc>
              <a:spcBef>
                <a:spcPts val="0"/>
              </a:spcBef>
              <a:spcAft>
                <a:spcPts val="800"/>
              </a:spcAft>
              <a:buFont typeface="Arial" panose="020B0604020202020204" pitchFamily="34" charset="0"/>
              <a:buChar char="•"/>
            </a:pPr>
            <a:r>
              <a:rPr lang="fi-FI"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Tee yhteistyötä ja delegoi: Edistä yhteistyö- ja tukikulttuuria tiimissäsi kannustamalla vastuunjakoon ja auttamaan toisia tarvittaessa.</a:t>
            </a:r>
            <a:endParaRPr lang="et-EE" sz="18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endParaRPr lang="en-GB"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endParaRPr lang="en-GB"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endParaRPr lang="en-GB"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endParaRPr lang="en-GB"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r>
              <a:rPr lang="en-GB" sz="1800" b="1" dirty="0" err="1">
                <a:solidFill>
                  <a:srgbClr val="8A4199"/>
                </a:solidFill>
                <a:latin typeface="Calibri" panose="020F0502020204030204" pitchFamily="34" charset="0"/>
                <a:ea typeface="Calibri" panose="020F0502020204030204" pitchFamily="34" charset="0"/>
                <a:cs typeface="Times New Roman" panose="02020603050405020304" pitchFamily="18" charset="0"/>
              </a:rPr>
              <a:t>Seuraa</a:t>
            </a:r>
            <a:r>
              <a:rPr lang="en-GB"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rPr>
              <a:t> </a:t>
            </a:r>
            <a:r>
              <a:rPr lang="en-GB" sz="1800" b="1" dirty="0" err="1">
                <a:solidFill>
                  <a:srgbClr val="8A4199"/>
                </a:solidFill>
                <a:latin typeface="Calibri" panose="020F0502020204030204" pitchFamily="34" charset="0"/>
                <a:ea typeface="Calibri" panose="020F0502020204030204" pitchFamily="34" charset="0"/>
                <a:cs typeface="Times New Roman" panose="02020603050405020304" pitchFamily="18" charset="0"/>
              </a:rPr>
              <a:t>ja</a:t>
            </a:r>
            <a:r>
              <a:rPr lang="en-GB"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rPr>
              <a:t> tee </a:t>
            </a:r>
            <a:r>
              <a:rPr lang="en-GB" sz="1800" b="1" dirty="0" err="1">
                <a:solidFill>
                  <a:srgbClr val="8A4199"/>
                </a:solidFill>
                <a:latin typeface="Calibri" panose="020F0502020204030204" pitchFamily="34" charset="0"/>
                <a:ea typeface="Calibri" panose="020F0502020204030204" pitchFamily="34" charset="0"/>
                <a:cs typeface="Times New Roman" panose="02020603050405020304" pitchFamily="18" charset="0"/>
              </a:rPr>
              <a:t>tarvittaessa</a:t>
            </a:r>
            <a:r>
              <a:rPr lang="en-GB"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rPr>
              <a:t> </a:t>
            </a:r>
            <a:r>
              <a:rPr lang="en-GB" sz="1800" b="1" dirty="0" err="1">
                <a:solidFill>
                  <a:srgbClr val="8A4199"/>
                </a:solidFill>
                <a:latin typeface="Calibri" panose="020F0502020204030204" pitchFamily="34" charset="0"/>
                <a:ea typeface="Calibri" panose="020F0502020204030204" pitchFamily="34" charset="0"/>
                <a:cs typeface="Times New Roman" panose="02020603050405020304" pitchFamily="18" charset="0"/>
              </a:rPr>
              <a:t>muutoksia</a:t>
            </a:r>
            <a:r>
              <a:rPr lang="en-GB"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rPr>
              <a:t>:</a:t>
            </a:r>
            <a:endParaRPr lang="et-EE"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Bef>
                <a:spcPts val="0"/>
              </a:spcBef>
              <a:spcAft>
                <a:spcPts val="800"/>
              </a:spcAft>
              <a:buFont typeface="Arial" panose="020B0604020202020204" pitchFamily="34" charset="0"/>
              <a:buChar char="•"/>
            </a:pPr>
            <a:r>
              <a:rPr lang="fi-FI"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Pohdi edistymistäsi: Arvioi säännöllisesti työn ja yksityiselämän tasapainoa ja tee tarvittavat muutokset. Ole avoin hiomaan tapojasi ja mukautumaan muuttuviin olosuhteisiin.</a:t>
            </a:r>
          </a:p>
          <a:p>
            <a:pPr marL="285750" indent="-285750">
              <a:lnSpc>
                <a:spcPct val="107000"/>
              </a:lnSpc>
              <a:spcBef>
                <a:spcPts val="0"/>
              </a:spcBef>
              <a:spcAft>
                <a:spcPts val="800"/>
              </a:spcAft>
              <a:buFont typeface="Arial" panose="020B0604020202020204" pitchFamily="34" charset="0"/>
              <a:buChar char="•"/>
            </a:pPr>
            <a:r>
              <a:rPr lang="fi-FI"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Pyydä palautetta: Pyydä palautetta esihenkilöiltä, kollegoilta tai mentoreilta saadaksesi näkemyksiä työsuorituksistasi ja kehittämiskohteista.</a:t>
            </a:r>
            <a:endParaRPr lang="et-EE" sz="18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pPr>
            <a:endParaRPr lang="et-E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1" name="Google Shape;381;p20"/>
          <p:cNvSpPr txBox="1">
            <a:spLocks noGrp="1"/>
          </p:cNvSpPr>
          <p:nvPr>
            <p:ph type="body" idx="2"/>
          </p:nvPr>
        </p:nvSpPr>
        <p:spPr>
          <a:xfrm>
            <a:off x="799493" y="317074"/>
            <a:ext cx="10834985" cy="580518"/>
          </a:xfrm>
          <a:prstGeom prst="rect">
            <a:avLst/>
          </a:prstGeom>
          <a:noFill/>
          <a:ln>
            <a:noFill/>
          </a:ln>
        </p:spPr>
        <p:txBody>
          <a:bodyPr spcFirstLastPara="1" wrap="square" lIns="91425" tIns="45700" rIns="91425" bIns="45700" anchor="t" anchorCtr="0">
            <a:normAutofit fontScale="85000" lnSpcReduction="10000"/>
          </a:bodyPr>
          <a:lstStyle/>
          <a:p>
            <a:pPr marL="0" lvl="0" indent="0">
              <a:spcBef>
                <a:spcPts val="0"/>
              </a:spcBef>
            </a:pPr>
            <a:r>
              <a:rPr lang="fi-FI" dirty="0"/>
              <a:t>Työn ja yksityiselämän tasapainoa koskeva suunnitelma (3/3)</a:t>
            </a:r>
          </a:p>
        </p:txBody>
      </p:sp>
    </p:spTree>
    <p:extLst>
      <p:ext uri="{BB962C8B-B14F-4D97-AF65-F5344CB8AC3E}">
        <p14:creationId xmlns:p14="http://schemas.microsoft.com/office/powerpoint/2010/main" val="40800885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23"/>
          <p:cNvSpPr txBox="1">
            <a:spLocks noGrp="1"/>
          </p:cNvSpPr>
          <p:nvPr>
            <p:ph type="body" idx="1"/>
          </p:nvPr>
        </p:nvSpPr>
        <p:spPr>
          <a:xfrm>
            <a:off x="734714" y="1442730"/>
            <a:ext cx="10834986" cy="1894908"/>
          </a:xfrm>
          <a:prstGeom prst="rect">
            <a:avLst/>
          </a:prstGeom>
          <a:noFill/>
          <a:ln>
            <a:noFill/>
          </a:ln>
        </p:spPr>
        <p:txBody>
          <a:bodyPr spcFirstLastPara="1" wrap="square" lIns="91425" tIns="45700" rIns="91425" bIns="45700" anchor="t" anchorCtr="0">
            <a:normAutofit/>
          </a:bodyPr>
          <a:lstStyle/>
          <a:p>
            <a:pPr marL="228600">
              <a:spcBef>
                <a:spcPts val="0"/>
              </a:spcBef>
            </a:pPr>
            <a:r>
              <a:rPr lang="fi-FI" sz="2400" dirty="0">
                <a:latin typeface="Calibri" panose="020F0502020204030204" pitchFamily="34" charset="0"/>
                <a:ea typeface="Calibri" panose="020F0502020204030204" pitchFamily="34" charset="0"/>
                <a:cs typeface="Times New Roman" panose="02020603050405020304" pitchFamily="18" charset="0"/>
              </a:rPr>
              <a:t>	Muista, että työn ja yksityiselämän tasapainon saavuttaminen on jatkuva prosessi. Toteuttamalla näitä strategioita ja arvioimalla jatkuvasti lähestymistapaasi voit saavuttaa terveellisemmän ja tyydyttävämmän työn ja perhe-elämän tasapainon.</a:t>
            </a:r>
            <a:endParaRPr dirty="0"/>
          </a:p>
        </p:txBody>
      </p:sp>
      <p:sp>
        <p:nvSpPr>
          <p:cNvPr id="400" name="Google Shape;400;p23"/>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err="1"/>
              <a:t>Yhteenveto</a:t>
            </a:r>
            <a:endParaRPr dirty="0"/>
          </a:p>
          <a:p>
            <a:pPr marL="0" lvl="0" indent="0" algn="l" rtl="0">
              <a:lnSpc>
                <a:spcPct val="90000"/>
              </a:lnSpc>
              <a:spcBef>
                <a:spcPts val="1000"/>
              </a:spcBef>
              <a:spcAft>
                <a:spcPts val="0"/>
              </a:spcAft>
              <a:buClr>
                <a:srgbClr val="8A4199"/>
              </a:buClr>
              <a:buSzPts val="3600"/>
              <a:buNone/>
            </a:pPr>
            <a:endParaRPr dirty="0"/>
          </a:p>
        </p:txBody>
      </p:sp>
      <p:sp>
        <p:nvSpPr>
          <p:cNvPr id="401" name="Google Shape;401;p23"/>
          <p:cNvSpPr txBox="1">
            <a:spLocks noGrp="1"/>
          </p:cNvSpPr>
          <p:nvPr>
            <p:ph type="body" idx="3"/>
          </p:nvPr>
        </p:nvSpPr>
        <p:spPr>
          <a:xfrm>
            <a:off x="1146264" y="3959352"/>
            <a:ext cx="9387624" cy="2213267"/>
          </a:xfrm>
          <a:prstGeom prst="rect">
            <a:avLst/>
          </a:prstGeom>
          <a:noFill/>
          <a:ln>
            <a:noFill/>
          </a:ln>
        </p:spPr>
        <p:txBody>
          <a:bodyPr spcFirstLastPara="1" wrap="square" lIns="91425" tIns="45700" rIns="91425" bIns="45700" anchor="ctr" anchorCtr="0">
            <a:normAutofit/>
          </a:bodyPr>
          <a:lstStyle/>
          <a:p>
            <a:pPr marL="0" lvl="0" indent="0">
              <a:spcBef>
                <a:spcPts val="0"/>
              </a:spcBef>
            </a:pPr>
            <a:r>
              <a:rPr lang="en-US" dirty="0"/>
              <a:t>“</a:t>
            </a:r>
            <a:r>
              <a:rPr lang="fi-FI" dirty="0"/>
              <a:t>Sinun ei tarvitse tehdä itsestäsi kurjaa menestyäksesi… menestys ei ole kovaa työtä (</a:t>
            </a:r>
            <a:r>
              <a:rPr lang="fi-FI" dirty="0" err="1"/>
              <a:t>working</a:t>
            </a:r>
            <a:r>
              <a:rPr lang="fi-FI" dirty="0"/>
              <a:t> </a:t>
            </a:r>
            <a:r>
              <a:rPr lang="fi-FI" dirty="0" err="1"/>
              <a:t>hard</a:t>
            </a:r>
            <a:r>
              <a:rPr lang="fi-FI" dirty="0"/>
              <a:t>), vaan älykästä työskentelyä (</a:t>
            </a:r>
            <a:r>
              <a:rPr lang="fi-FI" dirty="0" err="1"/>
              <a:t>working</a:t>
            </a:r>
            <a:r>
              <a:rPr lang="fi-FI" dirty="0"/>
              <a:t> </a:t>
            </a:r>
            <a:r>
              <a:rPr lang="fi-FI" dirty="0" err="1"/>
              <a:t>smart</a:t>
            </a:r>
            <a:r>
              <a:rPr lang="fi-FI" dirty="0"/>
              <a:t>)</a:t>
            </a:r>
            <a:r>
              <a:rPr lang="en-US" dirty="0"/>
              <a:t>.” - Andrew Wilkinson</a:t>
            </a:r>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301" name="Google Shape;301;p9"/>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02" name="Google Shape;302;p9"/>
          <p:cNvSpPr txBox="1">
            <a:spLocks noGrp="1"/>
          </p:cNvSpPr>
          <p:nvPr>
            <p:ph type="body" idx="1"/>
          </p:nvPr>
        </p:nvSpPr>
        <p:spPr>
          <a:xfrm>
            <a:off x="2428148" y="-22251"/>
            <a:ext cx="4795767" cy="2095144"/>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sz="3600" dirty="0"/>
              <a:t>TIIVISTYSTÄ</a:t>
            </a:r>
          </a:p>
        </p:txBody>
      </p:sp>
      <p:sp>
        <p:nvSpPr>
          <p:cNvPr id="303" name="Google Shape;303;p9"/>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03</a:t>
            </a:r>
            <a:endParaRPr dirty="0"/>
          </a:p>
        </p:txBody>
      </p:sp>
    </p:spTree>
    <p:extLst>
      <p:ext uri="{BB962C8B-B14F-4D97-AF65-F5344CB8AC3E}">
        <p14:creationId xmlns:p14="http://schemas.microsoft.com/office/powerpoint/2010/main" val="16648666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30"/>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chemeClr val="lt1"/>
              </a:buClr>
              <a:buSzPts val="2200"/>
              <a:buNone/>
            </a:pPr>
            <a:endParaRPr lang="en-US" dirty="0"/>
          </a:p>
          <a:p>
            <a:pPr marL="342900" lvl="0" indent="-342900">
              <a:spcBef>
                <a:spcPts val="0"/>
              </a:spcBef>
              <a:buFont typeface="Arial" panose="020B0604020202020204" pitchFamily="34" charset="0"/>
              <a:buChar char="•"/>
            </a:pPr>
            <a:r>
              <a:rPr lang="fi-FI" dirty="0"/>
              <a:t>Tämä aineisto tarjoaa kattavan yleiskatsauksen työn ja yksityiselämän tasapainosta ja korostaa sekä organisaatioiden että yksilöiden rooleja ja vastuita työntekijän hyvinvoinnin ja organisaation menestyksen kannalta. Aineisto kattaa erilaisia työn ja yksityiselämän tasapainon ulottuvuuksia, mukaan lukien oikeudelliset ja eettiset näkökohdat, organisaatioon vaikuttavat tekijät, työn ja yksityiselämän tasapainoa tukeva lainsäädäntö, esimerkkejä organisaatioista, jotka ovat onnistuneesti toteuttaneet työn ja yksityiselämän tasapainoa sekä työn ja yksityiselämän tasapainotussuunnitelman, joka sopii kaikille  työntekijöille missä tahansa organisaatiossa.</a:t>
            </a:r>
            <a:endParaRPr dirty="0"/>
          </a:p>
        </p:txBody>
      </p:sp>
      <p:sp>
        <p:nvSpPr>
          <p:cNvPr id="444" name="Google Shape;444;p3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TIIVISTYSTÄ (1/4)</a:t>
            </a: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22"/>
          <p:cNvSpPr txBox="1">
            <a:spLocks noGrp="1"/>
          </p:cNvSpPr>
          <p:nvPr>
            <p:ph type="body" idx="1"/>
          </p:nvPr>
        </p:nvSpPr>
        <p:spPr>
          <a:xfrm>
            <a:off x="713768" y="2449285"/>
            <a:ext cx="8539960" cy="3755572"/>
          </a:xfrm>
          <a:prstGeom prst="rect">
            <a:avLst/>
          </a:prstGeom>
          <a:noFill/>
          <a:ln>
            <a:noFill/>
          </a:ln>
        </p:spPr>
        <p:txBody>
          <a:bodyPr spcFirstLastPara="1" wrap="square" lIns="91425" tIns="45700" rIns="91425" bIns="45700" anchor="t" anchorCtr="0">
            <a:normAutofit/>
          </a:bodyPr>
          <a:lstStyle/>
          <a:p>
            <a:pPr marL="342900" lvl="0" indent="-342900" algn="just">
              <a:spcBef>
                <a:spcPts val="0"/>
              </a:spcBef>
              <a:buFont typeface="Arial" panose="020B0604020202020204" pitchFamily="34" charset="0"/>
              <a:buChar char="•"/>
            </a:pPr>
            <a:r>
              <a:rPr lang="fi-FI" dirty="0"/>
              <a:t>Työ- ja perhe-elämän tasapaino on jaettu vastuu, joka vaatii sitoutumista ja yhteistyötä sekä organisaatiolta että yksilöiltä. Organisaatioiden velvollisuutena on tarjota suotuisa ympäristö, joka edistää työn ja yksityiselämän tasapainoa, kun taas yksilöiden on aktiivisesti hoidettava yksityis- ja työelämäänsä. Ymmärtämällä nämä roolit työnantajat ja työntekijät voivat tehdä tehokasta yhteistyötä luodakseen harmonisen työ- ja perhe-elämän yhdistämisen.</a:t>
            </a:r>
            <a:endParaRPr dirty="0"/>
          </a:p>
        </p:txBody>
      </p:sp>
      <p:sp>
        <p:nvSpPr>
          <p:cNvPr id="394" name="Google Shape;394;p22"/>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TIIVISTYSTÄ (2/4) </a:t>
            </a: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30"/>
          <p:cNvSpPr txBox="1">
            <a:spLocks noGrp="1"/>
          </p:cNvSpPr>
          <p:nvPr>
            <p:ph type="body" idx="1"/>
          </p:nvPr>
        </p:nvSpPr>
        <p:spPr>
          <a:xfrm>
            <a:off x="734714" y="1849605"/>
            <a:ext cx="10814158" cy="3763795"/>
          </a:xfrm>
          <a:prstGeom prst="rect">
            <a:avLst/>
          </a:prstGeom>
          <a:noFill/>
          <a:ln>
            <a:noFill/>
          </a:ln>
        </p:spPr>
        <p:txBody>
          <a:bodyPr spcFirstLastPara="1" wrap="square" lIns="91425" tIns="45700" rIns="91425" bIns="45700" anchor="t" anchorCtr="0">
            <a:normAutofit/>
          </a:bodyPr>
          <a:lstStyle/>
          <a:p>
            <a:pPr marL="342900" lvl="0" indent="-342900" algn="just">
              <a:spcBef>
                <a:spcPts val="0"/>
              </a:spcBef>
              <a:buFont typeface="Arial" panose="020B0604020202020204" pitchFamily="34" charset="0"/>
              <a:buChar char="•"/>
            </a:pPr>
            <a:r>
              <a:rPr lang="fi-FI" dirty="0"/>
              <a:t>Työnantajilla ja työntekijöillä on oikeudellisia ja eettisiä velvoitteita työn ja yksityiselämän tasapainottamiseksi. Työnantajilla on lakisääteinen velvollisuus tarjota terveellinen ja turvallinen työympäristö, johon kuuluu kohtuullisten työaikojen varmistaminen, työtaakan tehokas hallinta ja syrjinnän tai häirinnän estäminen. Samoin työntekijöillä on velvollisuus edistää omaa työ- ja perhe-elämän tasapainoa ja noudattaa eettisiä käytäntöjä työpaikalla. Tässä aineistossa tarkastellaan oikeudellisia puitteita ja eettisiä näkökohtia, jotka ohjaavat molempia osapuolia saavuttamaan työn ja yksityiselämän tasapainon.</a:t>
            </a:r>
            <a:endParaRPr lang="en-US" dirty="0"/>
          </a:p>
        </p:txBody>
      </p:sp>
      <p:sp>
        <p:nvSpPr>
          <p:cNvPr id="444" name="Google Shape;444;p3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TIIVISTYSTÄ (3/4) </a:t>
            </a:r>
            <a:endParaRPr dirty="0"/>
          </a:p>
        </p:txBody>
      </p:sp>
    </p:spTree>
    <p:extLst>
      <p:ext uri="{BB962C8B-B14F-4D97-AF65-F5344CB8AC3E}">
        <p14:creationId xmlns:p14="http://schemas.microsoft.com/office/powerpoint/2010/main" val="11256251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22"/>
          <p:cNvSpPr txBox="1">
            <a:spLocks noGrp="1"/>
          </p:cNvSpPr>
          <p:nvPr>
            <p:ph type="body" idx="1"/>
          </p:nvPr>
        </p:nvSpPr>
        <p:spPr>
          <a:xfrm>
            <a:off x="713768" y="2449285"/>
            <a:ext cx="8539960" cy="3755572"/>
          </a:xfrm>
          <a:prstGeom prst="rect">
            <a:avLst/>
          </a:prstGeom>
          <a:noFill/>
          <a:ln>
            <a:noFill/>
          </a:ln>
        </p:spPr>
        <p:txBody>
          <a:bodyPr spcFirstLastPara="1" wrap="square" lIns="91425" tIns="45700" rIns="91425" bIns="45700" anchor="t" anchorCtr="0">
            <a:normAutofit/>
          </a:bodyPr>
          <a:lstStyle/>
          <a:p>
            <a:pPr marL="342900" indent="-342900" algn="just">
              <a:spcBef>
                <a:spcPts val="0"/>
              </a:spcBef>
              <a:buFont typeface="Arial" panose="020B0604020202020204" pitchFamily="34" charset="0"/>
              <a:buChar char="•"/>
            </a:pPr>
            <a:r>
              <a:rPr lang="fi-FI" sz="2400" dirty="0">
                <a:latin typeface="Calibri" panose="020F0502020204030204" pitchFamily="34" charset="0"/>
                <a:ea typeface="Calibri" panose="020F0502020204030204" pitchFamily="34" charset="0"/>
                <a:cs typeface="Times New Roman" panose="02020603050405020304" pitchFamily="18" charset="0"/>
              </a:rPr>
              <a:t>Työ- ja perhe-elämän tasapainon edistäminen vaatii yhteistyötä organisaatioilta, esihenkilöiltä ja yksilöiltä. Ymmärtämällä roolinsa, velvoitteensa ja organisaatioon liittyvien kysymysten, oikeudellisten puitteiden ja parhaiden käytäntöjen vaikutuksen  voidaan yhdessä työskennellen luoda työympäristö, joka edistää työn ja yksityiselämän tasapainoa, parantaa työntekijöiden hyvinvointia ja edistää organisaation menestystä.</a:t>
            </a:r>
            <a:endParaRPr lang="et-EE"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94" name="Google Shape;394;p22"/>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TIIVISTYSTÄ (4/4)</a:t>
            </a:r>
            <a:endParaRPr dirty="0"/>
          </a:p>
        </p:txBody>
      </p:sp>
    </p:spTree>
    <p:extLst>
      <p:ext uri="{BB962C8B-B14F-4D97-AF65-F5344CB8AC3E}">
        <p14:creationId xmlns:p14="http://schemas.microsoft.com/office/powerpoint/2010/main" val="2204397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93FCD9-1F15-D778-7179-4FE8CE84CCAF}"/>
              </a:ext>
            </a:extLst>
          </p:cNvPr>
          <p:cNvSpPr>
            <a:spLocks noGrp="1"/>
          </p:cNvSpPr>
          <p:nvPr>
            <p:ph type="body" idx="1"/>
          </p:nvPr>
        </p:nvSpPr>
        <p:spPr>
          <a:xfrm>
            <a:off x="734714" y="1849605"/>
            <a:ext cx="6786963" cy="3763795"/>
          </a:xfrm>
        </p:spPr>
        <p:txBody>
          <a:bodyPr>
            <a:normAutofit lnSpcReduction="10000"/>
          </a:bodyPr>
          <a:lstStyle/>
          <a:p>
            <a:pPr marL="571500" indent="-342900">
              <a:buFont typeface="Arial" panose="020B0604020202020204" pitchFamily="34" charset="0"/>
              <a:buChar char="•"/>
            </a:pPr>
            <a:r>
              <a:rPr lang="fi-FI" dirty="0"/>
              <a:t>Nykypäivän nopeatempoisissa ja vaativissa työympäristöissä työn ja yksityiselämän terveen tasapainon saavuttamisesta on tullut olennainen osa työntekijöiden hyvinvointia ja organisaation menestystä. Koska sekä organisaatioilla että yksilöillä on keskeinen rooli työn ja yksityiselämän tasapainon edistämisessä, on tärkeää ymmärtää molempien vastuut ja velvollisuudet. Tässä osiossa tarkastellaan työn ja yksityiselämän tasapainon eri ulottuvuuksia, mukaan lukien oikeudelliset ja eettiset näkökohdat, jotka muokkaavat työnantajien ja työntekijöiden rooleja turvallisen ja kannustavan työympäristön varmistamisessa.</a:t>
            </a:r>
            <a:endParaRPr lang="en-GB" dirty="0"/>
          </a:p>
        </p:txBody>
      </p:sp>
      <p:sp>
        <p:nvSpPr>
          <p:cNvPr id="3" name="Text Placeholder 2">
            <a:extLst>
              <a:ext uri="{FF2B5EF4-FFF2-40B4-BE49-F238E27FC236}">
                <a16:creationId xmlns:a16="http://schemas.microsoft.com/office/drawing/2014/main" id="{1CE48B81-1F50-C050-7FB8-E202B763B5B7}"/>
              </a:ext>
            </a:extLst>
          </p:cNvPr>
          <p:cNvSpPr>
            <a:spLocks noGrp="1"/>
          </p:cNvSpPr>
          <p:nvPr>
            <p:ph type="body" idx="2"/>
          </p:nvPr>
        </p:nvSpPr>
        <p:spPr/>
        <p:txBody>
          <a:bodyPr>
            <a:normAutofit fontScale="85000" lnSpcReduction="20000"/>
          </a:bodyPr>
          <a:lstStyle/>
          <a:p>
            <a:r>
              <a:rPr lang="en-GB" sz="3900" dirty="0"/>
              <a:t>01. </a:t>
            </a:r>
            <a:r>
              <a:rPr lang="en-GB" sz="3900" dirty="0" err="1"/>
              <a:t>Johdatus</a:t>
            </a:r>
            <a:r>
              <a:rPr lang="en-GB" sz="3900" dirty="0"/>
              <a:t> </a:t>
            </a:r>
            <a:r>
              <a:rPr lang="en-GB" sz="3900" dirty="0" err="1"/>
              <a:t>moduuliin</a:t>
            </a:r>
            <a:r>
              <a:rPr lang="en-GB" sz="3900" dirty="0"/>
              <a:t> 2 </a:t>
            </a:r>
          </a:p>
          <a:p>
            <a:endParaRPr lang="en-GB" dirty="0"/>
          </a:p>
        </p:txBody>
      </p:sp>
      <p:pic>
        <p:nvPicPr>
          <p:cNvPr id="4" name="Google Shape;283;p6">
            <a:extLst>
              <a:ext uri="{FF2B5EF4-FFF2-40B4-BE49-F238E27FC236}">
                <a16:creationId xmlns:a16="http://schemas.microsoft.com/office/drawing/2014/main" id="{EC5F589E-F188-4F77-B438-800B7E11C2FA}"/>
              </a:ext>
            </a:extLst>
          </p:cNvPr>
          <p:cNvPicPr preferRelativeResize="0">
            <a:picLocks/>
          </p:cNvPicPr>
          <p:nvPr/>
        </p:nvPicPr>
        <p:blipFill rotWithShape="1">
          <a:blip r:embed="rId2">
            <a:alphaModFix/>
          </a:blip>
          <a:srcRect l="6295" r="6295"/>
          <a:stretch/>
        </p:blipFill>
        <p:spPr>
          <a:xfrm>
            <a:off x="7895303" y="1919557"/>
            <a:ext cx="3814916" cy="3321451"/>
          </a:xfrm>
          <a:prstGeom prst="rect">
            <a:avLst/>
          </a:prstGeom>
          <a:solidFill>
            <a:schemeClr val="lt1"/>
          </a:solidFill>
          <a:ln>
            <a:noFill/>
          </a:ln>
        </p:spPr>
      </p:pic>
    </p:spTree>
    <p:extLst>
      <p:ext uri="{BB962C8B-B14F-4D97-AF65-F5344CB8AC3E}">
        <p14:creationId xmlns:p14="http://schemas.microsoft.com/office/powerpoint/2010/main" val="42225232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31"/>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Font typeface="Arial"/>
              <a:buNone/>
            </a:pPr>
            <a:r>
              <a:rPr lang="en-US"/>
              <a:t>www.</a:t>
            </a:r>
            <a:r>
              <a:rPr lang="en-US" b="1"/>
              <a:t>balance</a:t>
            </a:r>
            <a:r>
              <a:rPr lang="en-US"/>
              <a:t>.eu</a:t>
            </a:r>
            <a:endParaRPr/>
          </a:p>
        </p:txBody>
      </p:sp>
      <p:sp>
        <p:nvSpPr>
          <p:cNvPr id="450" name="Google Shape;450;p31"/>
          <p:cNvSpPr txBox="1">
            <a:spLocks noGrp="1"/>
          </p:cNvSpPr>
          <p:nvPr>
            <p:ph type="body" idx="3"/>
          </p:nvPr>
        </p:nvSpPr>
        <p:spPr>
          <a:xfrm>
            <a:off x="642678" y="811348"/>
            <a:ext cx="4283283" cy="1134183"/>
          </a:xfrm>
          <a:prstGeom prst="rect">
            <a:avLst/>
          </a:prstGeom>
          <a:noFill/>
          <a:ln>
            <a:noFill/>
          </a:ln>
        </p:spPr>
        <p:txBody>
          <a:bodyPr spcFirstLastPara="1" wrap="square" lIns="91425" tIns="45700" rIns="91425" bIns="45700" anchor="ctr" anchorCtr="0">
            <a:normAutofit fontScale="62500" lnSpcReduction="20000"/>
          </a:bodyPr>
          <a:lstStyle/>
          <a:p>
            <a:pPr marL="0" lvl="0" indent="0" algn="l" rtl="0">
              <a:lnSpc>
                <a:spcPct val="90000"/>
              </a:lnSpc>
              <a:spcBef>
                <a:spcPts val="0"/>
              </a:spcBef>
              <a:spcAft>
                <a:spcPts val="0"/>
              </a:spcAft>
              <a:buClr>
                <a:srgbClr val="8A4199"/>
              </a:buClr>
              <a:buSzPts val="5000"/>
              <a:buNone/>
            </a:pPr>
            <a:r>
              <a:rPr lang="en-US" b="1" dirty="0" err="1"/>
              <a:t>Jatka</a:t>
            </a:r>
            <a:r>
              <a:rPr lang="en-US" b="1" dirty="0"/>
              <a:t> </a:t>
            </a:r>
            <a:r>
              <a:rPr lang="en-US" b="1" dirty="0" err="1"/>
              <a:t>moduuliin</a:t>
            </a:r>
            <a:r>
              <a:rPr lang="en-US" b="1" dirty="0"/>
              <a:t> 3: </a:t>
            </a:r>
            <a:r>
              <a:rPr lang="en-US" b="1" dirty="0" err="1"/>
              <a:t>Digitaalinen</a:t>
            </a:r>
            <a:r>
              <a:rPr lang="en-US" b="1" dirty="0"/>
              <a:t> </a:t>
            </a:r>
            <a:r>
              <a:rPr lang="en-US" b="1" dirty="0" err="1"/>
              <a:t>hyvinvointi</a:t>
            </a:r>
            <a:endParaRPr b="1" dirty="0"/>
          </a:p>
        </p:txBody>
      </p:sp>
      <p:grpSp>
        <p:nvGrpSpPr>
          <p:cNvPr id="451" name="Google Shape;451;p31"/>
          <p:cNvGrpSpPr/>
          <p:nvPr/>
        </p:nvGrpSpPr>
        <p:grpSpPr>
          <a:xfrm>
            <a:off x="1832466" y="5096758"/>
            <a:ext cx="280634" cy="280634"/>
            <a:chOff x="1950027" y="2499889"/>
            <a:chExt cx="850463" cy="850463"/>
          </a:xfrm>
        </p:grpSpPr>
        <p:sp>
          <p:nvSpPr>
            <p:cNvPr id="452" name="Google Shape;452;p31"/>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53" name="Google Shape;453;p31"/>
            <p:cNvGrpSpPr/>
            <p:nvPr/>
          </p:nvGrpSpPr>
          <p:grpSpPr>
            <a:xfrm>
              <a:off x="2107521" y="2657382"/>
              <a:ext cx="535476" cy="535477"/>
              <a:chOff x="2107521" y="2657382"/>
              <a:chExt cx="535476" cy="535477"/>
            </a:xfrm>
          </p:grpSpPr>
          <p:sp>
            <p:nvSpPr>
              <p:cNvPr id="454" name="Google Shape;454;p31"/>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5" name="Google Shape;455;p31"/>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6" name="Google Shape;456;p31"/>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57" name="Google Shape;457;p31"/>
          <p:cNvGrpSpPr/>
          <p:nvPr/>
        </p:nvGrpSpPr>
        <p:grpSpPr>
          <a:xfrm>
            <a:off x="1140235" y="5096758"/>
            <a:ext cx="280634" cy="280634"/>
            <a:chOff x="-147782" y="2499889"/>
            <a:chExt cx="850463" cy="850463"/>
          </a:xfrm>
        </p:grpSpPr>
        <p:sp>
          <p:nvSpPr>
            <p:cNvPr id="458" name="Google Shape;458;p31"/>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9" name="Google Shape;459;p31"/>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60" name="Google Shape;460;p31"/>
          <p:cNvGrpSpPr/>
          <p:nvPr/>
        </p:nvGrpSpPr>
        <p:grpSpPr>
          <a:xfrm>
            <a:off x="2178374" y="5096758"/>
            <a:ext cx="280634" cy="280634"/>
            <a:chOff x="2998302" y="2499889"/>
            <a:chExt cx="850463" cy="850463"/>
          </a:xfrm>
        </p:grpSpPr>
        <p:sp>
          <p:nvSpPr>
            <p:cNvPr id="461" name="Google Shape;461;p31"/>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2" name="Google Shape;462;p31"/>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63" name="Google Shape;463;p31"/>
          <p:cNvGrpSpPr/>
          <p:nvPr/>
        </p:nvGrpSpPr>
        <p:grpSpPr>
          <a:xfrm>
            <a:off x="794328" y="5096758"/>
            <a:ext cx="280634" cy="280842"/>
            <a:chOff x="-1196056" y="2499889"/>
            <a:chExt cx="850463" cy="851092"/>
          </a:xfrm>
        </p:grpSpPr>
        <p:sp>
          <p:nvSpPr>
            <p:cNvPr id="464" name="Google Shape;464;p31"/>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5" name="Google Shape;465;p31"/>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66" name="Google Shape;466;p31"/>
          <p:cNvGrpSpPr/>
          <p:nvPr/>
        </p:nvGrpSpPr>
        <p:grpSpPr>
          <a:xfrm>
            <a:off x="1486351" y="5096758"/>
            <a:ext cx="280634" cy="280634"/>
            <a:chOff x="5339337" y="8702010"/>
            <a:chExt cx="280634" cy="280634"/>
          </a:xfrm>
        </p:grpSpPr>
        <p:sp>
          <p:nvSpPr>
            <p:cNvPr id="467" name="Google Shape;467;p31"/>
            <p:cNvSpPr/>
            <p:nvPr/>
          </p:nvSpPr>
          <p:spPr>
            <a:xfrm>
              <a:off x="5339337" y="8702010"/>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68" name="Google Shape;468;p31" descr="World with solid fill"/>
            <p:cNvPicPr preferRelativeResize="0"/>
            <p:nvPr/>
          </p:nvPicPr>
          <p:blipFill rotWithShape="1">
            <a:blip r:embed="rId3">
              <a:alphaModFix/>
            </a:blip>
            <a:srcRect/>
            <a:stretch/>
          </p:blipFill>
          <p:spPr>
            <a:xfrm>
              <a:off x="5356616" y="8719289"/>
              <a:ext cx="246077" cy="246077"/>
            </a:xfrm>
            <a:prstGeom prst="rect">
              <a:avLst/>
            </a:prstGeom>
            <a:noFill/>
            <a:ln>
              <a:noFill/>
            </a:ln>
          </p:spPr>
        </p:pic>
      </p:grpSp>
      <p:sp>
        <p:nvSpPr>
          <p:cNvPr id="470" name="Google Shape;470;p31"/>
          <p:cNvSpPr txBox="1"/>
          <p:nvPr/>
        </p:nvSpPr>
        <p:spPr>
          <a:xfrm>
            <a:off x="642678" y="4380793"/>
            <a:ext cx="3195486" cy="73114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14B4CB"/>
              </a:buClr>
              <a:buSzPts val="2200"/>
              <a:buFont typeface="Arial"/>
              <a:buNone/>
            </a:pPr>
            <a:r>
              <a:rPr lang="en-US" sz="2200" b="1">
                <a:solidFill>
                  <a:srgbClr val="14B4CB"/>
                </a:solidFill>
                <a:latin typeface="Calibri"/>
                <a:ea typeface="Calibri"/>
                <a:cs typeface="Calibri"/>
                <a:sym typeface="Calibri"/>
              </a:rPr>
              <a:t>Follow Our Journey</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5"/>
          <p:cNvSpPr txBox="1">
            <a:spLocks noGrp="1"/>
          </p:cNvSpPr>
          <p:nvPr>
            <p:ph type="body" idx="1"/>
          </p:nvPr>
        </p:nvSpPr>
        <p:spPr>
          <a:xfrm>
            <a:off x="3761704" y="1279402"/>
            <a:ext cx="4829755" cy="429919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en-US" b="0" i="0" dirty="0">
                <a:solidFill>
                  <a:schemeClr val="bg1"/>
                </a:solidFill>
                <a:effectLst/>
                <a:latin typeface="halcyon-regular"/>
              </a:rPr>
              <a:t>“</a:t>
            </a:r>
            <a:r>
              <a:rPr lang="en-US" i="0" dirty="0">
                <a:solidFill>
                  <a:schemeClr val="bg1"/>
                </a:solidFill>
                <a:latin typeface="halcyon-regular"/>
              </a:rPr>
              <a:t>Me on </a:t>
            </a:r>
            <a:r>
              <a:rPr lang="en-US" i="0" dirty="0" err="1">
                <a:solidFill>
                  <a:schemeClr val="bg1"/>
                </a:solidFill>
                <a:latin typeface="halcyon-regular"/>
              </a:rPr>
              <a:t>onnistuttava</a:t>
            </a:r>
            <a:r>
              <a:rPr lang="en-US" i="0" dirty="0">
                <a:solidFill>
                  <a:schemeClr val="bg1"/>
                </a:solidFill>
                <a:latin typeface="halcyon-regular"/>
              </a:rPr>
              <a:t> </a:t>
            </a:r>
            <a:r>
              <a:rPr lang="en-US" i="0" dirty="0" err="1">
                <a:solidFill>
                  <a:schemeClr val="bg1"/>
                </a:solidFill>
                <a:latin typeface="halcyon-regular"/>
              </a:rPr>
              <a:t>paremmin</a:t>
            </a:r>
            <a:r>
              <a:rPr lang="en-US" i="0" dirty="0">
                <a:solidFill>
                  <a:schemeClr val="bg1"/>
                </a:solidFill>
                <a:latin typeface="halcyon-regular"/>
              </a:rPr>
              <a:t> </a:t>
            </a:r>
            <a:r>
              <a:rPr lang="en-US" i="0" dirty="0" err="1">
                <a:solidFill>
                  <a:schemeClr val="bg1"/>
                </a:solidFill>
                <a:latin typeface="halcyon-regular"/>
              </a:rPr>
              <a:t>nostamaan</a:t>
            </a:r>
            <a:r>
              <a:rPr lang="en-US" i="0" dirty="0">
                <a:solidFill>
                  <a:schemeClr val="bg1"/>
                </a:solidFill>
                <a:latin typeface="halcyon-regular"/>
              </a:rPr>
              <a:t> </a:t>
            </a:r>
            <a:r>
              <a:rPr lang="en-US" i="0" dirty="0" err="1">
                <a:solidFill>
                  <a:schemeClr val="bg1"/>
                </a:solidFill>
                <a:latin typeface="halcyon-regular"/>
              </a:rPr>
              <a:t>itsemme</a:t>
            </a:r>
            <a:r>
              <a:rPr lang="en-US" i="0" dirty="0">
                <a:solidFill>
                  <a:schemeClr val="bg1"/>
                </a:solidFill>
                <a:latin typeface="halcyon-regular"/>
              </a:rPr>
              <a:t> </a:t>
            </a:r>
            <a:r>
              <a:rPr lang="en-US" i="0" dirty="0" err="1">
                <a:solidFill>
                  <a:schemeClr val="bg1"/>
                </a:solidFill>
                <a:latin typeface="halcyon-regular"/>
              </a:rPr>
              <a:t>korkeammalle</a:t>
            </a:r>
            <a:r>
              <a:rPr lang="en-US" i="0" dirty="0">
                <a:solidFill>
                  <a:schemeClr val="bg1"/>
                </a:solidFill>
                <a:latin typeface="halcyon-regular"/>
              </a:rPr>
              <a:t> </a:t>
            </a:r>
            <a:r>
              <a:rPr lang="en-US" i="0" dirty="0" err="1">
                <a:solidFill>
                  <a:schemeClr val="bg1"/>
                </a:solidFill>
                <a:latin typeface="halcyon-regular"/>
              </a:rPr>
              <a:t>omalla</a:t>
            </a:r>
            <a:r>
              <a:rPr lang="en-US" i="0" dirty="0">
                <a:solidFill>
                  <a:schemeClr val="bg1"/>
                </a:solidFill>
                <a:latin typeface="halcyon-regular"/>
              </a:rPr>
              <a:t> “to do” -</a:t>
            </a:r>
            <a:r>
              <a:rPr lang="en-US" i="0" dirty="0" err="1">
                <a:solidFill>
                  <a:schemeClr val="bg1"/>
                </a:solidFill>
                <a:latin typeface="halcyon-regular"/>
              </a:rPr>
              <a:t>listallemme</a:t>
            </a:r>
            <a:r>
              <a:rPr lang="en-US" b="0" i="0" dirty="0">
                <a:solidFill>
                  <a:schemeClr val="bg1"/>
                </a:solidFill>
                <a:effectLst/>
                <a:latin typeface="halcyon-regular"/>
              </a:rPr>
              <a:t>.” - </a:t>
            </a:r>
            <a:r>
              <a:rPr lang="en-US" b="0" i="1" dirty="0">
                <a:solidFill>
                  <a:schemeClr val="bg1"/>
                </a:solidFill>
                <a:effectLst/>
                <a:latin typeface="halcyon-regular"/>
              </a:rPr>
              <a:t>Michelle Obama, </a:t>
            </a:r>
            <a:r>
              <a:rPr lang="en-US" b="0" i="1" dirty="0" err="1">
                <a:solidFill>
                  <a:schemeClr val="bg1"/>
                </a:solidFill>
                <a:effectLst/>
                <a:latin typeface="halcyon-regular"/>
              </a:rPr>
              <a:t>Yhdysvaltain</a:t>
            </a:r>
            <a:r>
              <a:rPr lang="en-US" b="0" i="1" dirty="0">
                <a:solidFill>
                  <a:schemeClr val="bg1"/>
                </a:solidFill>
                <a:effectLst/>
                <a:latin typeface="halcyon-regular"/>
              </a:rPr>
              <a:t> </a:t>
            </a:r>
            <a:r>
              <a:rPr lang="en-US" b="0" i="1" dirty="0" err="1">
                <a:solidFill>
                  <a:schemeClr val="bg1"/>
                </a:solidFill>
                <a:effectLst/>
                <a:latin typeface="halcyon-regular"/>
              </a:rPr>
              <a:t>entisen</a:t>
            </a:r>
            <a:r>
              <a:rPr lang="en-US" b="0" i="1" dirty="0">
                <a:solidFill>
                  <a:schemeClr val="bg1"/>
                </a:solidFill>
                <a:effectLst/>
                <a:latin typeface="halcyon-regular"/>
              </a:rPr>
              <a:t> </a:t>
            </a:r>
            <a:r>
              <a:rPr lang="en-US" b="0" i="1" dirty="0" err="1">
                <a:solidFill>
                  <a:schemeClr val="bg1"/>
                </a:solidFill>
                <a:effectLst/>
                <a:latin typeface="halcyon-regular"/>
              </a:rPr>
              <a:t>presidentin</a:t>
            </a:r>
            <a:r>
              <a:rPr lang="en-US" b="0" i="1" dirty="0">
                <a:solidFill>
                  <a:schemeClr val="bg1"/>
                </a:solidFill>
                <a:effectLst/>
                <a:latin typeface="halcyon-regular"/>
              </a:rPr>
              <a:t> </a:t>
            </a:r>
            <a:r>
              <a:rPr lang="en-US" b="0" i="1" dirty="0" err="1">
                <a:solidFill>
                  <a:schemeClr val="bg1"/>
                </a:solidFill>
                <a:effectLst/>
                <a:latin typeface="halcyon-regular"/>
              </a:rPr>
              <a:t>puoliso</a:t>
            </a:r>
            <a:endParaRPr dirty="0">
              <a:solidFill>
                <a:schemeClr val="bg1"/>
              </a:solidFill>
            </a:endParaRPr>
          </a:p>
        </p:txBody>
      </p:sp>
      <p:sp>
        <p:nvSpPr>
          <p:cNvPr id="276" name="Google Shape;276;p5"/>
          <p:cNvSpPr/>
          <p:nvPr/>
        </p:nvSpPr>
        <p:spPr>
          <a:xfrm>
            <a:off x="2029831" y="1106380"/>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8A4199"/>
          </a:solidFill>
          <a:ln w="9525" cap="flat" cmpd="sng">
            <a:solidFill>
              <a:srgbClr val="8A41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 name="Google Shape;276;p5">
            <a:extLst>
              <a:ext uri="{FF2B5EF4-FFF2-40B4-BE49-F238E27FC236}">
                <a16:creationId xmlns:a16="http://schemas.microsoft.com/office/drawing/2014/main" id="{327233DC-B493-4487-0695-36FCD501F596}"/>
              </a:ext>
            </a:extLst>
          </p:cNvPr>
          <p:cNvSpPr/>
          <p:nvPr/>
        </p:nvSpPr>
        <p:spPr>
          <a:xfrm rot="10800000">
            <a:off x="8180027" y="4110970"/>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8A4199"/>
          </a:solidFill>
          <a:ln w="9525" cap="flat" cmpd="sng">
            <a:solidFill>
              <a:srgbClr val="8A41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8"/>
          <p:cNvSpPr txBox="1">
            <a:spLocks noGrp="1"/>
          </p:cNvSpPr>
          <p:nvPr>
            <p:ph type="body" idx="1"/>
          </p:nvPr>
        </p:nvSpPr>
        <p:spPr>
          <a:xfrm>
            <a:off x="3651976" y="749201"/>
            <a:ext cx="4939483" cy="4445500"/>
          </a:xfrm>
          <a:prstGeom prst="rect">
            <a:avLst/>
          </a:prstGeom>
          <a:noFill/>
          <a:ln>
            <a:noFill/>
          </a:ln>
        </p:spPr>
        <p:txBody>
          <a:bodyPr spcFirstLastPara="1" wrap="square" lIns="91425" tIns="45700" rIns="91425" bIns="45700" anchor="ctr" anchorCtr="0">
            <a:normAutofit/>
          </a:bodyPr>
          <a:lstStyle/>
          <a:p>
            <a:pPr marL="228600" indent="0" algn="l"/>
            <a:r>
              <a:rPr lang="en-US" b="0" i="0" dirty="0">
                <a:solidFill>
                  <a:schemeClr val="bg1"/>
                </a:solidFill>
                <a:effectLst/>
                <a:latin typeface="Inter"/>
              </a:rPr>
              <a:t>“</a:t>
            </a:r>
            <a:r>
              <a:rPr lang="en-US" i="0" dirty="0" err="1">
                <a:solidFill>
                  <a:schemeClr val="bg1"/>
                </a:solidFill>
                <a:latin typeface="Inter"/>
              </a:rPr>
              <a:t>Älä</a:t>
            </a:r>
            <a:r>
              <a:rPr lang="en-US" i="0" dirty="0">
                <a:solidFill>
                  <a:schemeClr val="bg1"/>
                </a:solidFill>
                <a:latin typeface="Inter"/>
              </a:rPr>
              <a:t> </a:t>
            </a:r>
            <a:r>
              <a:rPr lang="en-US" i="0" dirty="0" err="1">
                <a:solidFill>
                  <a:schemeClr val="bg1"/>
                </a:solidFill>
                <a:latin typeface="Inter"/>
              </a:rPr>
              <a:t>koskaan</a:t>
            </a:r>
            <a:r>
              <a:rPr lang="en-US" i="0" dirty="0">
                <a:solidFill>
                  <a:schemeClr val="bg1"/>
                </a:solidFill>
                <a:latin typeface="Inter"/>
              </a:rPr>
              <a:t> tee </a:t>
            </a:r>
            <a:r>
              <a:rPr lang="en-US" i="0" dirty="0" err="1">
                <a:solidFill>
                  <a:schemeClr val="bg1"/>
                </a:solidFill>
                <a:latin typeface="Inter"/>
              </a:rPr>
              <a:t>elämästäsi</a:t>
            </a:r>
            <a:r>
              <a:rPr lang="en-US" i="0" dirty="0">
                <a:solidFill>
                  <a:schemeClr val="bg1"/>
                </a:solidFill>
                <a:latin typeface="Inter"/>
              </a:rPr>
              <a:t> </a:t>
            </a:r>
            <a:r>
              <a:rPr lang="en-US" i="0" dirty="0" err="1">
                <a:solidFill>
                  <a:schemeClr val="bg1"/>
                </a:solidFill>
                <a:latin typeface="Inter"/>
              </a:rPr>
              <a:t>niin</a:t>
            </a:r>
            <a:r>
              <a:rPr lang="en-US" i="0" dirty="0">
                <a:solidFill>
                  <a:schemeClr val="bg1"/>
                </a:solidFill>
                <a:latin typeface="Inter"/>
              </a:rPr>
              <a:t> </a:t>
            </a:r>
            <a:r>
              <a:rPr lang="en-US" i="0" dirty="0" err="1">
                <a:solidFill>
                  <a:schemeClr val="bg1"/>
                </a:solidFill>
                <a:latin typeface="Inter"/>
              </a:rPr>
              <a:t>kiireistä</a:t>
            </a:r>
            <a:r>
              <a:rPr lang="en-US" i="0" dirty="0">
                <a:solidFill>
                  <a:schemeClr val="bg1"/>
                </a:solidFill>
                <a:latin typeface="Inter"/>
              </a:rPr>
              <a:t>, </a:t>
            </a:r>
            <a:r>
              <a:rPr lang="en-US" i="0" dirty="0" err="1">
                <a:solidFill>
                  <a:schemeClr val="bg1"/>
                </a:solidFill>
                <a:latin typeface="Inter"/>
              </a:rPr>
              <a:t>että</a:t>
            </a:r>
            <a:r>
              <a:rPr lang="en-US" i="0" dirty="0">
                <a:solidFill>
                  <a:schemeClr val="bg1"/>
                </a:solidFill>
                <a:latin typeface="Inter"/>
              </a:rPr>
              <a:t> et </a:t>
            </a:r>
            <a:r>
              <a:rPr lang="en-US" i="0" dirty="0" err="1">
                <a:solidFill>
                  <a:schemeClr val="bg1"/>
                </a:solidFill>
                <a:latin typeface="Inter"/>
              </a:rPr>
              <a:t>pysty</a:t>
            </a:r>
            <a:r>
              <a:rPr lang="en-US" i="0" dirty="0">
                <a:solidFill>
                  <a:schemeClr val="bg1"/>
                </a:solidFill>
                <a:latin typeface="Inter"/>
              </a:rPr>
              <a:t> </a:t>
            </a:r>
            <a:r>
              <a:rPr lang="en-US" i="0" dirty="0" err="1">
                <a:solidFill>
                  <a:schemeClr val="bg1"/>
                </a:solidFill>
                <a:latin typeface="Inter"/>
              </a:rPr>
              <a:t>elämään</a:t>
            </a:r>
            <a:r>
              <a:rPr lang="en-US" i="0" dirty="0">
                <a:solidFill>
                  <a:schemeClr val="bg1"/>
                </a:solidFill>
                <a:latin typeface="Inter"/>
              </a:rPr>
              <a:t>.</a:t>
            </a:r>
            <a:r>
              <a:rPr lang="en-US" b="0" i="0" dirty="0">
                <a:solidFill>
                  <a:schemeClr val="bg1"/>
                </a:solidFill>
                <a:effectLst/>
                <a:latin typeface="Inter"/>
              </a:rPr>
              <a:t>” – Dolly Parton</a:t>
            </a:r>
          </a:p>
        </p:txBody>
      </p:sp>
      <p:sp>
        <p:nvSpPr>
          <p:cNvPr id="296" name="Google Shape;296;p8"/>
          <p:cNvSpPr/>
          <p:nvPr/>
        </p:nvSpPr>
        <p:spPr>
          <a:xfrm>
            <a:off x="1757456" y="2633623"/>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 name="Google Shape;296;p8">
            <a:extLst>
              <a:ext uri="{FF2B5EF4-FFF2-40B4-BE49-F238E27FC236}">
                <a16:creationId xmlns:a16="http://schemas.microsoft.com/office/drawing/2014/main" id="{74F9E545-13E6-DBCD-5565-7269EC9E7F88}"/>
              </a:ext>
            </a:extLst>
          </p:cNvPr>
          <p:cNvSpPr/>
          <p:nvPr/>
        </p:nvSpPr>
        <p:spPr>
          <a:xfrm rot="10986205">
            <a:off x="7721348" y="3935186"/>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301" name="Google Shape;301;p9"/>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02" name="Google Shape;302;p9"/>
          <p:cNvSpPr txBox="1">
            <a:spLocks noGrp="1"/>
          </p:cNvSpPr>
          <p:nvPr>
            <p:ph type="body" idx="1"/>
          </p:nvPr>
        </p:nvSpPr>
        <p:spPr>
          <a:xfrm>
            <a:off x="2362833" y="602336"/>
            <a:ext cx="4795767" cy="2095144"/>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sz="3600" dirty="0" err="1"/>
              <a:t>Roolit</a:t>
            </a:r>
            <a:r>
              <a:rPr lang="en-US" sz="3600" dirty="0"/>
              <a:t> ja </a:t>
            </a:r>
            <a:r>
              <a:rPr lang="en-US" sz="3600" dirty="0" err="1"/>
              <a:t>vastuut</a:t>
            </a:r>
            <a:r>
              <a:rPr lang="en-US" sz="3600" dirty="0"/>
              <a:t> </a:t>
            </a:r>
            <a:r>
              <a:rPr lang="en-US" sz="3600" dirty="0" err="1"/>
              <a:t>edistettäessä</a:t>
            </a:r>
            <a:r>
              <a:rPr lang="en-US" sz="3600" dirty="0"/>
              <a:t> </a:t>
            </a:r>
            <a:r>
              <a:rPr lang="en-US" sz="3600" dirty="0" err="1"/>
              <a:t>työn</a:t>
            </a:r>
            <a:r>
              <a:rPr lang="en-US" sz="3600" dirty="0"/>
              <a:t> ja </a:t>
            </a:r>
            <a:r>
              <a:rPr lang="en-US" sz="3600" dirty="0" err="1"/>
              <a:t>yksityiselämän</a:t>
            </a:r>
            <a:r>
              <a:rPr lang="en-US" sz="3600" dirty="0"/>
              <a:t> </a:t>
            </a:r>
            <a:r>
              <a:rPr lang="en-US" sz="3600" dirty="0" err="1"/>
              <a:t>tasapainoa</a:t>
            </a:r>
            <a:endParaRPr lang="en-US" sz="3600" dirty="0"/>
          </a:p>
        </p:txBody>
      </p:sp>
      <p:sp>
        <p:nvSpPr>
          <p:cNvPr id="303" name="Google Shape;303;p9"/>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2.1</a:t>
            </a:r>
            <a:endParaRPr dirty="0"/>
          </a:p>
        </p:txBody>
      </p:sp>
    </p:spTree>
    <p:extLst>
      <p:ext uri="{BB962C8B-B14F-4D97-AF65-F5344CB8AC3E}">
        <p14:creationId xmlns:p14="http://schemas.microsoft.com/office/powerpoint/2010/main" val="2645222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p10"/>
          <p:cNvPicPr preferRelativeResize="0">
            <a:picLocks noGrp="1"/>
          </p:cNvPicPr>
          <p:nvPr>
            <p:ph type="pic" idx="2"/>
          </p:nvPr>
        </p:nvPicPr>
        <p:blipFill rotWithShape="1">
          <a:blip r:embed="rId3">
            <a:alphaModFix/>
          </a:blip>
          <a:srcRect t="56" b="57"/>
          <a:stretch/>
        </p:blipFill>
        <p:spPr>
          <a:xfrm>
            <a:off x="16472" y="377764"/>
            <a:ext cx="5222656" cy="5952556"/>
          </a:xfrm>
          <a:prstGeom prst="rect">
            <a:avLst/>
          </a:prstGeom>
          <a:noFill/>
          <a:ln>
            <a:noFill/>
          </a:ln>
        </p:spPr>
      </p:pic>
      <p:sp>
        <p:nvSpPr>
          <p:cNvPr id="310" name="Google Shape;310;p10"/>
          <p:cNvSpPr txBox="1">
            <a:spLocks noGrp="1"/>
          </p:cNvSpPr>
          <p:nvPr>
            <p:ph type="body" idx="3"/>
          </p:nvPr>
        </p:nvSpPr>
        <p:spPr>
          <a:xfrm>
            <a:off x="6650836" y="1894114"/>
            <a:ext cx="4918863" cy="4029530"/>
          </a:xfrm>
          <a:prstGeom prst="rect">
            <a:avLst/>
          </a:prstGeom>
          <a:noFill/>
          <a:ln>
            <a:noFill/>
          </a:ln>
        </p:spPr>
        <p:txBody>
          <a:bodyPr spcFirstLastPara="1" wrap="square" lIns="91425" tIns="45700" rIns="91425" bIns="45700" anchor="t" anchorCtr="0">
            <a:normAutofit/>
          </a:bodyPr>
          <a:lstStyle/>
          <a:p>
            <a:pPr marL="0" indent="0">
              <a:spcBef>
                <a:spcPts val="0"/>
              </a:spcBef>
            </a:pPr>
            <a:r>
              <a:rPr lang="fi-FI" sz="2000" dirty="0">
                <a:latin typeface="Calibri" panose="020F0502020204030204" pitchFamily="34" charset="0"/>
                <a:ea typeface="Calibri" panose="020F0502020204030204" pitchFamily="34" charset="0"/>
                <a:cs typeface="Times New Roman" panose="02020603050405020304" pitchFamily="18" charset="0"/>
              </a:rPr>
              <a:t>Työn ja yksityiselämän tasapainon edistäminen on organisaatioiden ja yksilöiden yhteinen vastuu. Molemmilla osapuolilla on omat roolinsa ja vastuunsa terveellisen ja kannustavan työympäristön luomisessa.</a:t>
            </a:r>
          </a:p>
          <a:p>
            <a:pPr marL="0" indent="0">
              <a:spcBef>
                <a:spcPts val="0"/>
              </a:spcBef>
            </a:pPr>
            <a:endParaRPr lang="fi-FI" sz="2000" dirty="0">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pPr>
            <a:r>
              <a:rPr lang="fi-FI" sz="2000" dirty="0">
                <a:latin typeface="Calibri" panose="020F0502020204030204" pitchFamily="34" charset="0"/>
                <a:ea typeface="Calibri" panose="020F0502020204030204" pitchFamily="34" charset="0"/>
                <a:cs typeface="Times New Roman" panose="02020603050405020304" pitchFamily="18" charset="0"/>
              </a:rPr>
              <a:t>Tässä ovat heidän roolinsa keskeiset näkökohdat, mukaan lukien asiaan liittyvät oikeudelliset ja eettiset velvoitteet:</a:t>
            </a:r>
          </a:p>
          <a:p>
            <a:pPr marL="342900" indent="-342900">
              <a:spcBef>
                <a:spcPts val="0"/>
              </a:spcBef>
              <a:buFontTx/>
              <a:buChar char="-"/>
            </a:pPr>
            <a:r>
              <a:rPr lang="fi-FI" sz="2000" dirty="0">
                <a:latin typeface="Calibri" panose="020F0502020204030204" pitchFamily="34" charset="0"/>
                <a:ea typeface="Calibri" panose="020F0502020204030204" pitchFamily="34" charset="0"/>
                <a:cs typeface="Times New Roman" panose="02020603050405020304" pitchFamily="18" charset="0"/>
              </a:rPr>
              <a:t>organisaation vastuut</a:t>
            </a:r>
          </a:p>
          <a:p>
            <a:pPr marL="342900" indent="-342900">
              <a:spcBef>
                <a:spcPts val="0"/>
              </a:spcBef>
              <a:buFontTx/>
              <a:buChar char="-"/>
            </a:pPr>
            <a:r>
              <a:rPr lang="fi-FI" sz="2000" dirty="0">
                <a:latin typeface="Calibri" panose="020F0502020204030204" pitchFamily="34" charset="0"/>
                <a:ea typeface="Calibri" panose="020F0502020204030204" pitchFamily="34" charset="0"/>
                <a:cs typeface="Times New Roman" panose="02020603050405020304" pitchFamily="18" charset="0"/>
              </a:rPr>
              <a:t>yksilön vastuut</a:t>
            </a:r>
          </a:p>
          <a:p>
            <a:pPr marL="342900" indent="-342900">
              <a:spcBef>
                <a:spcPts val="0"/>
              </a:spcBef>
              <a:buFontTx/>
              <a:buChar char="-"/>
            </a:pPr>
            <a:r>
              <a:rPr lang="fi-FI" sz="2000" dirty="0">
                <a:latin typeface="Calibri" panose="020F0502020204030204" pitchFamily="34" charset="0"/>
                <a:ea typeface="Calibri" panose="020F0502020204030204" pitchFamily="34" charset="0"/>
                <a:cs typeface="Times New Roman" panose="02020603050405020304" pitchFamily="18" charset="0"/>
              </a:rPr>
              <a:t>oikeudelliset ja eettiset velvoitteet</a:t>
            </a:r>
            <a:endParaRPr dirty="0"/>
          </a:p>
        </p:txBody>
      </p:sp>
      <p:sp>
        <p:nvSpPr>
          <p:cNvPr id="311" name="Google Shape;311;p10"/>
          <p:cNvSpPr txBox="1">
            <a:spLocks noGrp="1"/>
          </p:cNvSpPr>
          <p:nvPr>
            <p:ph type="body" idx="4"/>
          </p:nvPr>
        </p:nvSpPr>
        <p:spPr>
          <a:xfrm>
            <a:off x="5030535" y="377764"/>
            <a:ext cx="5721149" cy="1641903"/>
          </a:xfrm>
          <a:prstGeom prst="rect">
            <a:avLst/>
          </a:prstGeom>
          <a:noFill/>
          <a:ln>
            <a:noFill/>
          </a:ln>
        </p:spPr>
        <p:txBody>
          <a:bodyPr spcFirstLastPara="1" wrap="square" lIns="91425" tIns="45700" rIns="91425" bIns="45700" anchor="t" anchorCtr="0">
            <a:noAutofit/>
          </a:bodyPr>
          <a:lstStyle/>
          <a:p>
            <a:pPr marL="0" indent="0">
              <a:spcBef>
                <a:spcPts val="0"/>
              </a:spcBef>
            </a:pPr>
            <a:r>
              <a:rPr lang="en-US" b="1" dirty="0" err="1">
                <a:effectLst/>
                <a:latin typeface="Calibri" panose="020F0502020204030204" pitchFamily="34" charset="0"/>
                <a:ea typeface="Calibri" panose="020F0502020204030204" pitchFamily="34" charset="0"/>
                <a:cs typeface="Times New Roman" panose="02020603050405020304" pitchFamily="18" charset="0"/>
              </a:rPr>
              <a:t>Roolit</a:t>
            </a:r>
            <a:r>
              <a:rPr lang="en-US" b="1" dirty="0">
                <a:effectLst/>
                <a:latin typeface="Calibri" panose="020F0502020204030204" pitchFamily="34" charset="0"/>
                <a:ea typeface="Calibri" panose="020F0502020204030204" pitchFamily="34" charset="0"/>
                <a:cs typeface="Times New Roman" panose="02020603050405020304" pitchFamily="18" charset="0"/>
              </a:rPr>
              <a:t> ja </a:t>
            </a:r>
            <a:r>
              <a:rPr lang="en-US" b="1" dirty="0" err="1">
                <a:effectLst/>
                <a:latin typeface="Calibri" panose="020F0502020204030204" pitchFamily="34" charset="0"/>
                <a:ea typeface="Calibri" panose="020F0502020204030204" pitchFamily="34" charset="0"/>
                <a:cs typeface="Times New Roman" panose="02020603050405020304" pitchFamily="18" charset="0"/>
              </a:rPr>
              <a:t>vastuut</a:t>
            </a:r>
            <a:r>
              <a:rPr lang="en-US" b="1" dirty="0">
                <a:effectLst/>
                <a:latin typeface="Calibri" panose="020F0502020204030204" pitchFamily="34" charset="0"/>
                <a:ea typeface="Calibri" panose="020F0502020204030204" pitchFamily="34" charset="0"/>
                <a:cs typeface="Times New Roman" panose="02020603050405020304" pitchFamily="18" charset="0"/>
              </a:rPr>
              <a:t> </a:t>
            </a:r>
            <a:r>
              <a:rPr lang="en-US" b="1" dirty="0" err="1">
                <a:effectLst/>
                <a:latin typeface="Calibri" panose="020F0502020204030204" pitchFamily="34" charset="0"/>
                <a:ea typeface="Calibri" panose="020F0502020204030204" pitchFamily="34" charset="0"/>
                <a:cs typeface="Times New Roman" panose="02020603050405020304" pitchFamily="18" charset="0"/>
              </a:rPr>
              <a:t>edistettäessä</a:t>
            </a:r>
            <a:r>
              <a:rPr lang="en-US" b="1" dirty="0">
                <a:effectLst/>
                <a:latin typeface="Calibri" panose="020F0502020204030204" pitchFamily="34" charset="0"/>
                <a:ea typeface="Calibri" panose="020F0502020204030204" pitchFamily="34" charset="0"/>
                <a:cs typeface="Times New Roman" panose="02020603050405020304" pitchFamily="18" charset="0"/>
              </a:rPr>
              <a:t> </a:t>
            </a:r>
            <a:r>
              <a:rPr lang="en-US" b="1" dirty="0" err="1">
                <a:effectLst/>
                <a:latin typeface="Calibri" panose="020F0502020204030204" pitchFamily="34" charset="0"/>
                <a:ea typeface="Calibri" panose="020F0502020204030204" pitchFamily="34" charset="0"/>
                <a:cs typeface="Times New Roman" panose="02020603050405020304" pitchFamily="18" charset="0"/>
              </a:rPr>
              <a:t>työn</a:t>
            </a:r>
            <a:r>
              <a:rPr lang="en-US" b="1" dirty="0">
                <a:effectLst/>
                <a:latin typeface="Calibri" panose="020F0502020204030204" pitchFamily="34" charset="0"/>
                <a:ea typeface="Calibri" panose="020F0502020204030204" pitchFamily="34" charset="0"/>
                <a:cs typeface="Times New Roman" panose="02020603050405020304" pitchFamily="18" charset="0"/>
              </a:rPr>
              <a:t> ja </a:t>
            </a:r>
            <a:r>
              <a:rPr lang="en-US" b="1" dirty="0" err="1">
                <a:effectLst/>
                <a:latin typeface="Calibri" panose="020F0502020204030204" pitchFamily="34" charset="0"/>
                <a:ea typeface="Calibri" panose="020F0502020204030204" pitchFamily="34" charset="0"/>
                <a:cs typeface="Times New Roman" panose="02020603050405020304" pitchFamily="18" charset="0"/>
              </a:rPr>
              <a:t>yksityiselämän</a:t>
            </a:r>
            <a:r>
              <a:rPr lang="en-US" b="1" dirty="0">
                <a:effectLst/>
                <a:latin typeface="Calibri" panose="020F0502020204030204" pitchFamily="34" charset="0"/>
                <a:ea typeface="Calibri" panose="020F0502020204030204" pitchFamily="34" charset="0"/>
                <a:cs typeface="Times New Roman" panose="02020603050405020304" pitchFamily="18" charset="0"/>
              </a:rPr>
              <a:t> </a:t>
            </a:r>
            <a:r>
              <a:rPr lang="en-US" b="1" dirty="0" err="1">
                <a:effectLst/>
                <a:latin typeface="Calibri" panose="020F0502020204030204" pitchFamily="34" charset="0"/>
                <a:ea typeface="Calibri" panose="020F0502020204030204" pitchFamily="34" charset="0"/>
                <a:cs typeface="Times New Roman" panose="02020603050405020304" pitchFamily="18" charset="0"/>
              </a:rPr>
              <a:t>tasapainoa</a:t>
            </a:r>
            <a:endParaRPr lang="et-EE"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C9EA3980-FE2A-1011-DC22-CC988279B221}"/>
              </a:ext>
            </a:extLst>
          </p:cNvPr>
          <p:cNvSpPr>
            <a:spLocks noGrp="1"/>
          </p:cNvSpPr>
          <p:nvPr>
            <p:ph type="body" idx="1"/>
          </p:nvPr>
        </p:nvSpPr>
        <p:spPr>
          <a:xfrm>
            <a:off x="3776664" y="4325150"/>
            <a:ext cx="2507741" cy="1026368"/>
          </a:xfrm>
        </p:spPr>
        <p:txBody>
          <a:bodyPr/>
          <a:lstStyle/>
          <a:p>
            <a:r>
              <a:rPr lang="en-GB" dirty="0" err="1"/>
              <a:t>Yksilö</a:t>
            </a:r>
            <a:r>
              <a:rPr lang="en-GB" dirty="0"/>
              <a:t> &amp; </a:t>
            </a:r>
            <a:r>
              <a:rPr lang="en-GB" dirty="0" err="1"/>
              <a:t>organisaatio</a:t>
            </a:r>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2"/>
          <p:cNvSpPr txBox="1">
            <a:spLocks noGrp="1"/>
          </p:cNvSpPr>
          <p:nvPr>
            <p:ph type="body" idx="1"/>
          </p:nvPr>
        </p:nvSpPr>
        <p:spPr>
          <a:xfrm>
            <a:off x="452284" y="1001986"/>
            <a:ext cx="11117416" cy="4611415"/>
          </a:xfrm>
          <a:prstGeom prst="rect">
            <a:avLst/>
          </a:prstGeom>
          <a:noFill/>
          <a:ln>
            <a:noFill/>
          </a:ln>
        </p:spPr>
        <p:txBody>
          <a:bodyPr spcFirstLastPara="1" wrap="square" lIns="91425" tIns="45700" rIns="91425" bIns="45700" anchor="t" anchorCtr="0">
            <a:noAutofit/>
          </a:bodyPr>
          <a:lstStyle/>
          <a:p>
            <a:pPr marL="342900" indent="-342900">
              <a:lnSpc>
                <a:spcPct val="107000"/>
              </a:lnSpc>
              <a:spcBef>
                <a:spcPts val="0"/>
              </a:spcBef>
              <a:spcAft>
                <a:spcPts val="800"/>
              </a:spcAft>
              <a:buFont typeface="Arial" panose="020B0604020202020204" pitchFamily="34" charset="0"/>
              <a:buChar char="•"/>
            </a:pPr>
            <a:r>
              <a:rPr lang="fi-FI" sz="1900" dirty="0">
                <a:latin typeface="Calibri" panose="020F0502020204030204" pitchFamily="34" charset="0"/>
                <a:ea typeface="Calibri" panose="020F0502020204030204" pitchFamily="34" charset="0"/>
                <a:cs typeface="Times New Roman" panose="02020603050405020304" pitchFamily="18" charset="0"/>
              </a:rPr>
              <a:t>Politiikan kehittäminen: Organisaatioiden tulee kehittää ja toteuttaa politiikkaa, joka edistää työn ja yksityiselämän tasapainoa. Nämä käytännöt voivat sisältää joustavia työjärjestelyjä, vapaa-ajan käytäntöjä ja </a:t>
            </a:r>
            <a:r>
              <a:rPr lang="fi-FI" sz="1900" dirty="0" err="1">
                <a:latin typeface="Calibri" panose="020F0502020204030204" pitchFamily="34" charset="0"/>
                <a:ea typeface="Calibri" panose="020F0502020204030204" pitchFamily="34" charset="0"/>
                <a:cs typeface="Times New Roman" panose="02020603050405020304" pitchFamily="18" charset="0"/>
              </a:rPr>
              <a:t>hyvinvointiohjelmia</a:t>
            </a:r>
            <a:r>
              <a:rPr lang="fi-FI" sz="1900" dirty="0">
                <a:latin typeface="Calibri" panose="020F0502020204030204" pitchFamily="34" charset="0"/>
                <a:ea typeface="Calibri" panose="020F0502020204030204" pitchFamily="34" charset="0"/>
                <a:cs typeface="Times New Roman" panose="02020603050405020304" pitchFamily="18" charset="0"/>
              </a:rPr>
              <a:t>.</a:t>
            </a:r>
          </a:p>
          <a:p>
            <a:pPr marL="342900" indent="-342900">
              <a:lnSpc>
                <a:spcPct val="107000"/>
              </a:lnSpc>
              <a:spcBef>
                <a:spcPts val="0"/>
              </a:spcBef>
              <a:spcAft>
                <a:spcPts val="800"/>
              </a:spcAft>
              <a:buFont typeface="Arial" panose="020B0604020202020204" pitchFamily="34" charset="0"/>
              <a:buChar char="•"/>
            </a:pPr>
            <a:r>
              <a:rPr lang="fi-FI" sz="1900" dirty="0">
                <a:latin typeface="Calibri" panose="020F0502020204030204" pitchFamily="34" charset="0"/>
                <a:ea typeface="Calibri" panose="020F0502020204030204" pitchFamily="34" charset="0"/>
                <a:cs typeface="Times New Roman" panose="02020603050405020304" pitchFamily="18" charset="0"/>
              </a:rPr>
              <a:t>Viestintä ja koulutus: Työnantajien tulisi viestiä työn ja yksityiselämän tasapainon tärkeydestä työntekijöilleen ja kouluttaa heitä käytettävissä olevista resursseista ja tukijärjestelmistä.</a:t>
            </a:r>
          </a:p>
          <a:p>
            <a:pPr marL="342900" indent="-342900">
              <a:lnSpc>
                <a:spcPct val="107000"/>
              </a:lnSpc>
              <a:spcBef>
                <a:spcPts val="0"/>
              </a:spcBef>
              <a:spcAft>
                <a:spcPts val="800"/>
              </a:spcAft>
              <a:buFont typeface="Arial" panose="020B0604020202020204" pitchFamily="34" charset="0"/>
              <a:buChar char="•"/>
            </a:pPr>
            <a:r>
              <a:rPr lang="fi-FI" sz="1900" dirty="0">
                <a:latin typeface="Calibri" panose="020F0502020204030204" pitchFamily="34" charset="0"/>
                <a:ea typeface="Calibri" panose="020F0502020204030204" pitchFamily="34" charset="0"/>
                <a:cs typeface="Times New Roman" panose="02020603050405020304" pitchFamily="18" charset="0"/>
              </a:rPr>
              <a:t>Joustavat työjärjestelyt: Organisaatiot voivat tarjota joustavia työaikoja, etätyövaihtoehtoja, osa-aikaisia aikatauluja tai työnjakoa auttaakseen työntekijöitä hallitsemaan henkilökohtaisia ja ammatillisia sitoumuksiaan.</a:t>
            </a:r>
          </a:p>
          <a:p>
            <a:pPr marL="342900" indent="-342900">
              <a:lnSpc>
                <a:spcPct val="107000"/>
              </a:lnSpc>
              <a:spcBef>
                <a:spcPts val="0"/>
              </a:spcBef>
              <a:spcAft>
                <a:spcPts val="800"/>
              </a:spcAft>
              <a:buFont typeface="Arial" panose="020B0604020202020204" pitchFamily="34" charset="0"/>
              <a:buChar char="•"/>
            </a:pPr>
            <a:r>
              <a:rPr lang="fi-FI" sz="1900" dirty="0">
                <a:latin typeface="Calibri" panose="020F0502020204030204" pitchFamily="34" charset="0"/>
                <a:ea typeface="Calibri" panose="020F0502020204030204" pitchFamily="34" charset="0"/>
                <a:cs typeface="Times New Roman" panose="02020603050405020304" pitchFamily="18" charset="0"/>
              </a:rPr>
              <a:t>Vapaat: Työnantajien tulee laatia erilaisia vapaita koskevat käytännöt, jotka sallivat työntekijöiden pitää vapaata. Lakiin perustuvien vapaiden (</a:t>
            </a:r>
            <a:r>
              <a:rPr lang="fi-FI" sz="1900" dirty="0" err="1">
                <a:latin typeface="Calibri" panose="020F0502020204030204" pitchFamily="34" charset="0"/>
                <a:ea typeface="Calibri" panose="020F0502020204030204" pitchFamily="34" charset="0"/>
                <a:cs typeface="Times New Roman" panose="02020603050405020304" pitchFamily="18" charset="0"/>
              </a:rPr>
              <a:t>esim.lomat</a:t>
            </a:r>
            <a:r>
              <a:rPr lang="fi-FI" sz="1900" dirty="0">
                <a:latin typeface="Calibri" panose="020F0502020204030204" pitchFamily="34" charset="0"/>
                <a:ea typeface="Calibri" panose="020F0502020204030204" pitchFamily="34" charset="0"/>
                <a:cs typeface="Times New Roman" panose="02020603050405020304" pitchFamily="18" charset="0"/>
              </a:rPr>
              <a:t> ja vanhempainvapaat) lisäksi tämä nämä voivat koskea </a:t>
            </a:r>
            <a:r>
              <a:rPr lang="fi-FI" sz="1900" dirty="0" err="1">
                <a:latin typeface="Calibri" panose="020F0502020204030204" pitchFamily="34" charset="0"/>
                <a:ea typeface="Calibri" panose="020F0502020204030204" pitchFamily="34" charset="0"/>
                <a:cs typeface="Times New Roman" panose="02020603050405020304" pitchFamily="18" charset="0"/>
              </a:rPr>
              <a:t>esim.yllättäviä</a:t>
            </a:r>
            <a:r>
              <a:rPr lang="fi-FI" sz="1900" dirty="0">
                <a:latin typeface="Calibri" panose="020F0502020204030204" pitchFamily="34" charset="0"/>
                <a:ea typeface="Calibri" panose="020F0502020204030204" pitchFamily="34" charset="0"/>
                <a:cs typeface="Times New Roman" panose="02020603050405020304" pitchFamily="18" charset="0"/>
              </a:rPr>
              <a:t> perheen hätätilanteita. </a:t>
            </a:r>
          </a:p>
          <a:p>
            <a:pPr marL="342900" indent="-342900">
              <a:lnSpc>
                <a:spcPct val="107000"/>
              </a:lnSpc>
              <a:spcBef>
                <a:spcPts val="0"/>
              </a:spcBef>
              <a:spcAft>
                <a:spcPts val="800"/>
              </a:spcAft>
              <a:buFont typeface="Arial" panose="020B0604020202020204" pitchFamily="34" charset="0"/>
              <a:buChar char="•"/>
            </a:pPr>
            <a:r>
              <a:rPr lang="fi-FI" sz="1900" dirty="0">
                <a:latin typeface="Calibri" panose="020F0502020204030204" pitchFamily="34" charset="0"/>
                <a:ea typeface="Calibri" panose="020F0502020204030204" pitchFamily="34" charset="0"/>
                <a:cs typeface="Times New Roman" panose="02020603050405020304" pitchFamily="18" charset="0"/>
              </a:rPr>
              <a:t>Tukikulttuuri: Organisaatioiden tulisi edistää työ- ja perhe-elämän tasapainoa arvostavaa kulttuuria kannustamalla johtajia tukemaan työntekijöidensä henkilökohtaisia tarpeita ja edistämällä terveellistä työympäristöä.</a:t>
            </a:r>
          </a:p>
          <a:p>
            <a:pPr marL="342900" indent="-342900">
              <a:lnSpc>
                <a:spcPct val="107000"/>
              </a:lnSpc>
              <a:spcBef>
                <a:spcPts val="0"/>
              </a:spcBef>
              <a:spcAft>
                <a:spcPts val="800"/>
              </a:spcAft>
              <a:buFont typeface="Arial" panose="020B0604020202020204" pitchFamily="34" charset="0"/>
              <a:buChar char="•"/>
            </a:pPr>
            <a:r>
              <a:rPr lang="fi-FI" sz="1900" dirty="0" err="1">
                <a:latin typeface="Calibri" panose="020F0502020204030204" pitchFamily="34" charset="0"/>
                <a:ea typeface="Calibri" panose="020F0502020204030204" pitchFamily="34" charset="0"/>
                <a:cs typeface="Times New Roman" panose="02020603050405020304" pitchFamily="18" charset="0"/>
              </a:rPr>
              <a:t>Hyvinvointiohjelmat</a:t>
            </a:r>
            <a:r>
              <a:rPr lang="fi-FI" sz="1900" dirty="0">
                <a:latin typeface="Calibri" panose="020F0502020204030204" pitchFamily="34" charset="0"/>
                <a:ea typeface="Calibri" panose="020F0502020204030204" pitchFamily="34" charset="0"/>
                <a:cs typeface="Times New Roman" panose="02020603050405020304" pitchFamily="18" charset="0"/>
              </a:rPr>
              <a:t>: Työnantajat voivat tarjota </a:t>
            </a:r>
            <a:r>
              <a:rPr lang="fi-FI" sz="1900" dirty="0" err="1">
                <a:latin typeface="Calibri" panose="020F0502020204030204" pitchFamily="34" charset="0"/>
                <a:ea typeface="Calibri" panose="020F0502020204030204" pitchFamily="34" charset="0"/>
                <a:cs typeface="Times New Roman" panose="02020603050405020304" pitchFamily="18" charset="0"/>
              </a:rPr>
              <a:t>hyvinvointiohjelmia</a:t>
            </a:r>
            <a:r>
              <a:rPr lang="fi-FI" sz="1900" dirty="0">
                <a:latin typeface="Calibri" panose="020F0502020204030204" pitchFamily="34" charset="0"/>
                <a:ea typeface="Calibri" panose="020F0502020204030204" pitchFamily="34" charset="0"/>
                <a:cs typeface="Times New Roman" panose="02020603050405020304" pitchFamily="18" charset="0"/>
              </a:rPr>
              <a:t>, jotka keskittyvät fyysiseen ja henkiseen hyvinvointiin, kuten pääsy kuntotiloihin, stressinhallintatyöpajoihin tai neuvontapalveluihin.</a:t>
            </a:r>
            <a:endParaRPr sz="1900" dirty="0"/>
          </a:p>
        </p:txBody>
      </p:sp>
      <p:sp>
        <p:nvSpPr>
          <p:cNvPr id="325" name="Google Shape;325;p12"/>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indent="0">
              <a:spcBef>
                <a:spcPts val="0"/>
              </a:spcBef>
            </a:pPr>
            <a:r>
              <a:rPr lang="en-GB" sz="3600" dirty="0" err="1">
                <a:effectLst/>
                <a:latin typeface="Calibri" panose="020F0502020204030204" pitchFamily="34" charset="0"/>
                <a:ea typeface="Calibri" panose="020F0502020204030204" pitchFamily="34" charset="0"/>
                <a:cs typeface="Times New Roman" panose="02020603050405020304" pitchFamily="18" charset="0"/>
              </a:rPr>
              <a:t>Organisaation</a:t>
            </a:r>
            <a:r>
              <a:rPr lang="en-GB" sz="3600" dirty="0">
                <a:effectLst/>
                <a:latin typeface="Calibri" panose="020F0502020204030204" pitchFamily="34" charset="0"/>
                <a:ea typeface="Calibri" panose="020F0502020204030204" pitchFamily="34" charset="0"/>
                <a:cs typeface="Times New Roman" panose="02020603050405020304" pitchFamily="18" charset="0"/>
              </a:rPr>
              <a:t> </a:t>
            </a:r>
            <a:r>
              <a:rPr lang="en-GB" sz="3600" dirty="0" err="1">
                <a:effectLst/>
                <a:latin typeface="Calibri" panose="020F0502020204030204" pitchFamily="34" charset="0"/>
                <a:ea typeface="Calibri" panose="020F0502020204030204" pitchFamily="34" charset="0"/>
                <a:cs typeface="Times New Roman" panose="02020603050405020304" pitchFamily="18" charset="0"/>
              </a:rPr>
              <a:t>vastuut</a:t>
            </a:r>
            <a:r>
              <a:rPr lang="en-GB" sz="3600" dirty="0">
                <a:effectLst/>
                <a:latin typeface="Calibri" panose="020F0502020204030204" pitchFamily="34" charset="0"/>
                <a:ea typeface="Calibri" panose="020F0502020204030204" pitchFamily="34" charset="0"/>
                <a:cs typeface="Times New Roman" panose="02020603050405020304" pitchFamily="18" charset="0"/>
              </a:rPr>
              <a:t>:</a:t>
            </a:r>
            <a:endParaRPr dirty="0"/>
          </a:p>
          <a:p>
            <a:pPr marL="0" lvl="0" indent="0" algn="l" rtl="0">
              <a:lnSpc>
                <a:spcPct val="90000"/>
              </a:lnSpc>
              <a:spcBef>
                <a:spcPts val="1000"/>
              </a:spcBef>
              <a:spcAft>
                <a:spcPts val="0"/>
              </a:spcAft>
              <a:buClr>
                <a:srgbClr val="8A4199"/>
              </a:buClr>
              <a:buSzPts val="3600"/>
              <a:buNone/>
            </a:pPr>
            <a:endParaRPr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1726</TotalTime>
  <Words>2773</Words>
  <Application>Microsoft Office PowerPoint</Application>
  <PresentationFormat>Widescreen</PresentationFormat>
  <Paragraphs>216</Paragraphs>
  <Slides>40</Slides>
  <Notes>39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40</vt:i4>
      </vt:variant>
    </vt:vector>
  </HeadingPairs>
  <TitlesOfParts>
    <vt:vector size="49" baseType="lpstr">
      <vt:lpstr>Wingdings</vt:lpstr>
      <vt:lpstr>Calibri</vt:lpstr>
      <vt:lpstr>halcyon-regular</vt:lpstr>
      <vt:lpstr>Arial</vt:lpstr>
      <vt:lpstr>Times New Roman</vt:lpstr>
      <vt:lpstr>Inter</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PowerPointi esitlus</dc:title>
  <dc:creator>Microsoft Office User</dc:creator>
  <cp:lastModifiedBy>Matti Lappalainen</cp:lastModifiedBy>
  <cp:revision>47</cp:revision>
  <dcterms:created xsi:type="dcterms:W3CDTF">2022-08-04T07:13:02Z</dcterms:created>
  <dcterms:modified xsi:type="dcterms:W3CDTF">2023-09-01T12:57:11Z</dcterms:modified>
</cp:coreProperties>
</file>