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311" r:id="rId5"/>
    <p:sldId id="260" r:id="rId6"/>
    <p:sldId id="263" r:id="rId7"/>
    <p:sldId id="302" r:id="rId8"/>
    <p:sldId id="265" r:id="rId9"/>
    <p:sldId id="267" r:id="rId10"/>
    <p:sldId id="287" r:id="rId11"/>
    <p:sldId id="288" r:id="rId12"/>
    <p:sldId id="273" r:id="rId13"/>
    <p:sldId id="268" r:id="rId14"/>
    <p:sldId id="269" r:id="rId15"/>
    <p:sldId id="271" r:id="rId16"/>
    <p:sldId id="291" r:id="rId17"/>
    <p:sldId id="292" r:id="rId18"/>
    <p:sldId id="293" r:id="rId19"/>
    <p:sldId id="294" r:id="rId20"/>
    <p:sldId id="300" r:id="rId21"/>
    <p:sldId id="270" r:id="rId22"/>
    <p:sldId id="275" r:id="rId23"/>
    <p:sldId id="297" r:id="rId24"/>
    <p:sldId id="298" r:id="rId25"/>
    <p:sldId id="301" r:id="rId26"/>
    <p:sldId id="272" r:id="rId27"/>
    <p:sldId id="296" r:id="rId28"/>
    <p:sldId id="309" r:id="rId29"/>
    <p:sldId id="299" r:id="rId30"/>
    <p:sldId id="279" r:id="rId31"/>
    <p:sldId id="295" r:id="rId32"/>
    <p:sldId id="305" r:id="rId33"/>
    <p:sldId id="303" r:id="rId34"/>
    <p:sldId id="278" r:id="rId35"/>
    <p:sldId id="313" r:id="rId36"/>
    <p:sldId id="285" r:id="rId37"/>
    <p:sldId id="277" r:id="rId38"/>
    <p:sldId id="307" r:id="rId39"/>
    <p:sldId id="308" r:id="rId40"/>
    <p:sldId id="286"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Montserrat" panose="020B0604020202020204" charset="0"/>
      <p:regular r:id="rId47"/>
      <p:bold r:id="rId48"/>
      <p:italic r:id="rId49"/>
      <p:boldItalic r:id="rId50"/>
    </p:embeddedFont>
    <p:embeddedFont>
      <p:font typeface="Montserrat Light"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gZbFLqeYbijJkcamIIqiA4DW18l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pameinondas Koutavelis" initials="EK" lastIdx="8" clrIdx="0">
    <p:extLst>
      <p:ext uri="{19B8F6BF-5375-455C-9EA6-DF929625EA0E}">
        <p15:presenceInfo xmlns:p15="http://schemas.microsoft.com/office/powerpoint/2012/main" userId="S::koutavelis.e@kmop.org::a0672948-61f1-45a5-b0eb-1228b9c657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8A4199"/>
    <a:srgbClr val="14B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63"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6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294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800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7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2878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715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174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944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72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625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1417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90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173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069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7387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64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325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8694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893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7989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257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1"/>
        <p:cNvGrpSpPr/>
        <p:nvPr/>
      </p:nvGrpSpPr>
      <p:grpSpPr>
        <a:xfrm>
          <a:off x="0" y="0"/>
          <a:ext cx="0" cy="0"/>
          <a:chOff x="0" y="0"/>
          <a:chExt cx="0" cy="0"/>
        </a:xfrm>
      </p:grpSpPr>
      <p:sp>
        <p:nvSpPr>
          <p:cNvPr id="12" name="Google Shape;12;p33"/>
          <p:cNvSpPr/>
          <p:nvPr/>
        </p:nvSpPr>
        <p:spPr>
          <a:xfrm>
            <a:off x="0" y="6334297"/>
            <a:ext cx="12192000" cy="52370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3;p33"/>
          <p:cNvSpPr/>
          <p:nvPr/>
        </p:nvSpPr>
        <p:spPr>
          <a:xfrm>
            <a:off x="-8050" y="-908165"/>
            <a:ext cx="6401126" cy="8997069"/>
          </a:xfrm>
          <a:custGeom>
            <a:avLst/>
            <a:gdLst/>
            <a:ahLst/>
            <a:cxnLst/>
            <a:rect l="l" t="t" r="r" b="b"/>
            <a:pathLst>
              <a:path w="7607015" h="10692000" extrusionOk="0">
                <a:moveTo>
                  <a:pt x="0" y="0"/>
                </a:moveTo>
                <a:lnTo>
                  <a:pt x="4534049" y="0"/>
                </a:lnTo>
                <a:lnTo>
                  <a:pt x="4778336" y="140498"/>
                </a:lnTo>
                <a:cubicBezTo>
                  <a:pt x="6227115" y="1021023"/>
                  <a:pt x="7263538" y="2512707"/>
                  <a:pt x="7530091" y="4257929"/>
                </a:cubicBezTo>
                <a:lnTo>
                  <a:pt x="7560000" y="4493400"/>
                </a:lnTo>
                <a:cubicBezTo>
                  <a:pt x="7645536" y="5059446"/>
                  <a:pt x="7594914" y="5454710"/>
                  <a:pt x="7560000" y="5806626"/>
                </a:cubicBezTo>
                <a:lnTo>
                  <a:pt x="7530091" y="6042097"/>
                </a:lnTo>
                <a:cubicBezTo>
                  <a:pt x="7204303" y="8175148"/>
                  <a:pt x="5728465" y="9929455"/>
                  <a:pt x="3755316" y="10652081"/>
                </a:cubicBezTo>
                <a:lnTo>
                  <a:pt x="3637366" y="10692000"/>
                </a:lnTo>
                <a:lnTo>
                  <a:pt x="0" y="10692000"/>
                </a:lnTo>
                <a:lnTo>
                  <a:pt x="0" y="7088352"/>
                </a:lnTo>
                <a:lnTo>
                  <a:pt x="83132" y="7163912"/>
                </a:lnTo>
                <a:cubicBezTo>
                  <a:pt x="534475" y="7536493"/>
                  <a:pt x="1112633" y="7760465"/>
                  <a:pt x="1741839" y="7760465"/>
                </a:cubicBezTo>
                <a:cubicBezTo>
                  <a:pt x="3181714" y="7760465"/>
                  <a:pt x="4351508" y="6588635"/>
                  <a:pt x="4351508" y="5150013"/>
                </a:cubicBezTo>
                <a:cubicBezTo>
                  <a:pt x="4351508" y="3709706"/>
                  <a:pt x="3181714" y="2539564"/>
                  <a:pt x="1741839" y="2539564"/>
                </a:cubicBezTo>
                <a:cubicBezTo>
                  <a:pt x="1111894" y="2539564"/>
                  <a:pt x="533644" y="2763860"/>
                  <a:pt x="82431" y="3136663"/>
                </a:cubicBezTo>
                <a:lnTo>
                  <a:pt x="0" y="3211653"/>
                </a:lnTo>
                <a:lnTo>
                  <a:pt x="0" y="0"/>
                </a:lnTo>
                <a:close/>
              </a:path>
            </a:pathLst>
          </a:custGeom>
          <a:gradFill>
            <a:gsLst>
              <a:gs pos="0">
                <a:srgbClr val="754483"/>
              </a:gs>
              <a:gs pos="9000">
                <a:srgbClr val="754483"/>
              </a:gs>
              <a:gs pos="28000">
                <a:srgbClr val="8A4199"/>
              </a:gs>
              <a:gs pos="52999">
                <a:srgbClr val="8A4199"/>
              </a:gs>
              <a:gs pos="79000">
                <a:srgbClr val="754483"/>
              </a:gs>
              <a:gs pos="100000">
                <a:srgbClr val="754483"/>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 name="Google Shape;14;p33"/>
          <p:cNvGrpSpPr/>
          <p:nvPr/>
        </p:nvGrpSpPr>
        <p:grpSpPr>
          <a:xfrm>
            <a:off x="240633" y="3102390"/>
            <a:ext cx="3148393" cy="998194"/>
            <a:chOff x="2464177" y="4939099"/>
            <a:chExt cx="2638924" cy="836668"/>
          </a:xfrm>
        </p:grpSpPr>
        <p:sp>
          <p:nvSpPr>
            <p:cNvPr id="15" name="Google Shape;15;p33"/>
            <p:cNvSpPr/>
            <p:nvPr/>
          </p:nvSpPr>
          <p:spPr>
            <a:xfrm>
              <a:off x="2897660"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3" y="101465"/>
                    <a:pt x="189174" y="96723"/>
                    <a:pt x="209137" y="96723"/>
                  </a:cubicBezTo>
                  <a:cubicBezTo>
                    <a:pt x="240507" y="96723"/>
                    <a:pt x="265223" y="107154"/>
                    <a:pt x="286137" y="128964"/>
                  </a:cubicBezTo>
                  <a:cubicBezTo>
                    <a:pt x="307051" y="150774"/>
                    <a:pt x="317508" y="177326"/>
                    <a:pt x="317508" y="209567"/>
                  </a:cubicBezTo>
                  <a:cubicBezTo>
                    <a:pt x="317508" y="231377"/>
                    <a:pt x="312754" y="249394"/>
                    <a:pt x="303248" y="266463"/>
                  </a:cubicBezTo>
                  <a:cubicBezTo>
                    <a:pt x="293742" y="282583"/>
                    <a:pt x="281384" y="295859"/>
                    <a:pt x="263322" y="305342"/>
                  </a:cubicBezTo>
                  <a:cubicBezTo>
                    <a:pt x="246211" y="314825"/>
                    <a:pt x="228149"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33"/>
            <p:cNvSpPr/>
            <p:nvPr/>
          </p:nvSpPr>
          <p:spPr>
            <a:xfrm>
              <a:off x="3342551" y="4940047"/>
              <a:ext cx="98864" cy="530081"/>
            </a:xfrm>
            <a:custGeom>
              <a:avLst/>
              <a:gdLst/>
              <a:ahLst/>
              <a:cxnLst/>
              <a:rect l="l" t="t" r="r" b="b"/>
              <a:pathLst>
                <a:path w="98864" h="530081" extrusionOk="0">
                  <a:moveTo>
                    <a:pt x="0" y="0"/>
                  </a:moveTo>
                  <a:lnTo>
                    <a:pt x="98865" y="0"/>
                  </a:lnTo>
                  <a:lnTo>
                    <a:pt x="98865" y="530081"/>
                  </a:lnTo>
                  <a:lnTo>
                    <a:pt x="0" y="530081"/>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33"/>
            <p:cNvSpPr/>
            <p:nvPr/>
          </p:nvSpPr>
          <p:spPr>
            <a:xfrm>
              <a:off x="3457576"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2" y="101465"/>
                    <a:pt x="189174" y="96723"/>
                    <a:pt x="209137" y="96723"/>
                  </a:cubicBezTo>
                  <a:cubicBezTo>
                    <a:pt x="240507" y="96723"/>
                    <a:pt x="265223" y="107154"/>
                    <a:pt x="286137" y="128964"/>
                  </a:cubicBezTo>
                  <a:cubicBezTo>
                    <a:pt x="307051" y="150774"/>
                    <a:pt x="317507" y="177326"/>
                    <a:pt x="317507" y="209567"/>
                  </a:cubicBezTo>
                  <a:cubicBezTo>
                    <a:pt x="317507" y="231377"/>
                    <a:pt x="312754" y="249394"/>
                    <a:pt x="303248" y="266463"/>
                  </a:cubicBezTo>
                  <a:cubicBezTo>
                    <a:pt x="293742" y="282583"/>
                    <a:pt x="281384" y="295859"/>
                    <a:pt x="263322" y="305342"/>
                  </a:cubicBezTo>
                  <a:cubicBezTo>
                    <a:pt x="246211" y="314825"/>
                    <a:pt x="227198"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33"/>
            <p:cNvSpPr/>
            <p:nvPr/>
          </p:nvSpPr>
          <p:spPr>
            <a:xfrm>
              <a:off x="3909121" y="5064270"/>
              <a:ext cx="354581" cy="406806"/>
            </a:xfrm>
            <a:custGeom>
              <a:avLst/>
              <a:gdLst/>
              <a:ahLst/>
              <a:cxnLst/>
              <a:rect l="l" t="t" r="r" b="b"/>
              <a:pathLst>
                <a:path w="354581" h="406806" extrusionOk="0">
                  <a:moveTo>
                    <a:pt x="284236" y="23707"/>
                  </a:moveTo>
                  <a:cubicBezTo>
                    <a:pt x="259520" y="7586"/>
                    <a:pt x="231952" y="0"/>
                    <a:pt x="200581" y="0"/>
                  </a:cubicBezTo>
                  <a:cubicBezTo>
                    <a:pt x="171112" y="0"/>
                    <a:pt x="142593" y="6638"/>
                    <a:pt x="116926" y="20862"/>
                  </a:cubicBezTo>
                  <a:cubicBezTo>
                    <a:pt x="110272" y="24655"/>
                    <a:pt x="104568" y="28448"/>
                    <a:pt x="98865" y="32241"/>
                  </a:cubicBezTo>
                  <a:lnTo>
                    <a:pt x="98865" y="8534"/>
                  </a:lnTo>
                  <a:lnTo>
                    <a:pt x="0" y="8534"/>
                  </a:lnTo>
                  <a:lnTo>
                    <a:pt x="0" y="406806"/>
                  </a:lnTo>
                  <a:lnTo>
                    <a:pt x="98865" y="406806"/>
                  </a:lnTo>
                  <a:lnTo>
                    <a:pt x="98865" y="253187"/>
                  </a:lnTo>
                  <a:cubicBezTo>
                    <a:pt x="98865" y="200084"/>
                    <a:pt x="101716" y="176378"/>
                    <a:pt x="104568" y="166895"/>
                  </a:cubicBezTo>
                  <a:cubicBezTo>
                    <a:pt x="110272" y="146033"/>
                    <a:pt x="120729" y="128964"/>
                    <a:pt x="137840" y="115689"/>
                  </a:cubicBezTo>
                  <a:cubicBezTo>
                    <a:pt x="154001" y="102413"/>
                    <a:pt x="172062" y="95775"/>
                    <a:pt x="192025" y="95775"/>
                  </a:cubicBezTo>
                  <a:cubicBezTo>
                    <a:pt x="209137" y="95775"/>
                    <a:pt x="222445" y="99568"/>
                    <a:pt x="231952" y="107154"/>
                  </a:cubicBezTo>
                  <a:cubicBezTo>
                    <a:pt x="241458" y="114740"/>
                    <a:pt x="248112" y="126119"/>
                    <a:pt x="251915" y="143188"/>
                  </a:cubicBezTo>
                  <a:cubicBezTo>
                    <a:pt x="253816" y="149826"/>
                    <a:pt x="255717" y="166895"/>
                    <a:pt x="255717" y="216205"/>
                  </a:cubicBezTo>
                  <a:lnTo>
                    <a:pt x="255717" y="406806"/>
                  </a:lnTo>
                  <a:lnTo>
                    <a:pt x="354582" y="406806"/>
                  </a:lnTo>
                  <a:lnTo>
                    <a:pt x="354582" y="201981"/>
                  </a:lnTo>
                  <a:cubicBezTo>
                    <a:pt x="354582" y="150774"/>
                    <a:pt x="348878" y="113792"/>
                    <a:pt x="338421" y="88189"/>
                  </a:cubicBezTo>
                  <a:cubicBezTo>
                    <a:pt x="326063" y="60689"/>
                    <a:pt x="308001" y="38879"/>
                    <a:pt x="284236"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33"/>
            <p:cNvSpPr/>
            <p:nvPr/>
          </p:nvSpPr>
          <p:spPr>
            <a:xfrm>
              <a:off x="4282715" y="5064270"/>
              <a:ext cx="414470" cy="415340"/>
            </a:xfrm>
            <a:custGeom>
              <a:avLst/>
              <a:gdLst/>
              <a:ahLst/>
              <a:cxnLst/>
              <a:rect l="l" t="t" r="r" b="b"/>
              <a:pathLst>
                <a:path w="414470" h="415340" extrusionOk="0">
                  <a:moveTo>
                    <a:pt x="319409" y="269308"/>
                  </a:moveTo>
                  <a:cubicBezTo>
                    <a:pt x="292791" y="302497"/>
                    <a:pt x="259520" y="319566"/>
                    <a:pt x="216742" y="319566"/>
                  </a:cubicBezTo>
                  <a:cubicBezTo>
                    <a:pt x="193927" y="319566"/>
                    <a:pt x="173013" y="314825"/>
                    <a:pt x="154951" y="304394"/>
                  </a:cubicBezTo>
                  <a:cubicBezTo>
                    <a:pt x="136890" y="294911"/>
                    <a:pt x="123581" y="280687"/>
                    <a:pt x="113124" y="263618"/>
                  </a:cubicBezTo>
                  <a:cubicBezTo>
                    <a:pt x="102667" y="245601"/>
                    <a:pt x="97914" y="226636"/>
                    <a:pt x="97914" y="206722"/>
                  </a:cubicBezTo>
                  <a:cubicBezTo>
                    <a:pt x="97914" y="175429"/>
                    <a:pt x="108371" y="149826"/>
                    <a:pt x="131186" y="128016"/>
                  </a:cubicBezTo>
                  <a:cubicBezTo>
                    <a:pt x="154001" y="106206"/>
                    <a:pt x="181569" y="95775"/>
                    <a:pt x="216742" y="95775"/>
                  </a:cubicBezTo>
                  <a:cubicBezTo>
                    <a:pt x="260470" y="95775"/>
                    <a:pt x="293742" y="111895"/>
                    <a:pt x="319409" y="145085"/>
                  </a:cubicBezTo>
                  <a:lnTo>
                    <a:pt x="334619" y="164998"/>
                  </a:lnTo>
                  <a:lnTo>
                    <a:pt x="413520" y="115689"/>
                  </a:lnTo>
                  <a:lnTo>
                    <a:pt x="400212" y="92930"/>
                  </a:lnTo>
                  <a:cubicBezTo>
                    <a:pt x="387854" y="73017"/>
                    <a:pt x="372644" y="55948"/>
                    <a:pt x="355532" y="42672"/>
                  </a:cubicBezTo>
                  <a:cubicBezTo>
                    <a:pt x="338421" y="29396"/>
                    <a:pt x="317508" y="18965"/>
                    <a:pt x="293742" y="11379"/>
                  </a:cubicBezTo>
                  <a:cubicBezTo>
                    <a:pt x="269977" y="3793"/>
                    <a:pt x="245260" y="0"/>
                    <a:pt x="219594" y="0"/>
                  </a:cubicBezTo>
                  <a:cubicBezTo>
                    <a:pt x="178717" y="0"/>
                    <a:pt x="141643" y="9483"/>
                    <a:pt x="108371" y="27500"/>
                  </a:cubicBezTo>
                  <a:cubicBezTo>
                    <a:pt x="75099" y="45517"/>
                    <a:pt x="48482" y="72068"/>
                    <a:pt x="28519" y="104309"/>
                  </a:cubicBezTo>
                  <a:cubicBezTo>
                    <a:pt x="9506" y="136550"/>
                    <a:pt x="0" y="172585"/>
                    <a:pt x="0" y="210515"/>
                  </a:cubicBezTo>
                  <a:cubicBezTo>
                    <a:pt x="0" y="267411"/>
                    <a:pt x="20914" y="316721"/>
                    <a:pt x="61790" y="355600"/>
                  </a:cubicBezTo>
                  <a:cubicBezTo>
                    <a:pt x="102667" y="395427"/>
                    <a:pt x="154951" y="415341"/>
                    <a:pt x="215791" y="415341"/>
                  </a:cubicBezTo>
                  <a:cubicBezTo>
                    <a:pt x="255717" y="415341"/>
                    <a:pt x="290890" y="407755"/>
                    <a:pt x="322261" y="391634"/>
                  </a:cubicBezTo>
                  <a:cubicBezTo>
                    <a:pt x="354582" y="375514"/>
                    <a:pt x="380249" y="353703"/>
                    <a:pt x="399261" y="324307"/>
                  </a:cubicBezTo>
                  <a:lnTo>
                    <a:pt x="414471" y="301549"/>
                  </a:lnTo>
                  <a:lnTo>
                    <a:pt x="335570" y="249394"/>
                  </a:lnTo>
                  <a:lnTo>
                    <a:pt x="319409" y="269308"/>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33"/>
            <p:cNvSpPr/>
            <p:nvPr/>
          </p:nvSpPr>
          <p:spPr>
            <a:xfrm rot="-2700000">
              <a:off x="3707889" y="5564999"/>
              <a:ext cx="174912" cy="17447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33"/>
            <p:cNvSpPr/>
            <p:nvPr/>
          </p:nvSpPr>
          <p:spPr>
            <a:xfrm>
              <a:off x="4694334" y="5063322"/>
              <a:ext cx="408767" cy="416289"/>
            </a:xfrm>
            <a:custGeom>
              <a:avLst/>
              <a:gdLst/>
              <a:ahLst/>
              <a:cxnLst/>
              <a:rect l="l" t="t" r="r" b="b"/>
              <a:pathLst>
                <a:path w="408767" h="416289" extrusionOk="0">
                  <a:moveTo>
                    <a:pt x="277581" y="293963"/>
                  </a:moveTo>
                  <a:cubicBezTo>
                    <a:pt x="268075" y="301549"/>
                    <a:pt x="257618" y="308187"/>
                    <a:pt x="243359" y="312928"/>
                  </a:cubicBezTo>
                  <a:cubicBezTo>
                    <a:pt x="230050" y="317669"/>
                    <a:pt x="215791" y="320514"/>
                    <a:pt x="201532" y="320514"/>
                  </a:cubicBezTo>
                  <a:cubicBezTo>
                    <a:pt x="173013" y="320514"/>
                    <a:pt x="149247" y="311031"/>
                    <a:pt x="129284" y="290170"/>
                  </a:cubicBezTo>
                  <a:cubicBezTo>
                    <a:pt x="115025" y="275946"/>
                    <a:pt x="106469" y="258877"/>
                    <a:pt x="101716" y="238015"/>
                  </a:cubicBezTo>
                  <a:lnTo>
                    <a:pt x="316557" y="238015"/>
                  </a:lnTo>
                  <a:lnTo>
                    <a:pt x="339372" y="238015"/>
                  </a:lnTo>
                  <a:lnTo>
                    <a:pt x="408767" y="238015"/>
                  </a:lnTo>
                  <a:lnTo>
                    <a:pt x="408767" y="210515"/>
                  </a:lnTo>
                  <a:cubicBezTo>
                    <a:pt x="408767" y="157412"/>
                    <a:pt x="393557" y="112844"/>
                    <a:pt x="365039" y="76810"/>
                  </a:cubicBezTo>
                  <a:cubicBezTo>
                    <a:pt x="325112" y="25603"/>
                    <a:pt x="269976" y="0"/>
                    <a:pt x="203433" y="0"/>
                  </a:cubicBezTo>
                  <a:cubicBezTo>
                    <a:pt x="137840" y="0"/>
                    <a:pt x="84605" y="25603"/>
                    <a:pt x="45630" y="75861"/>
                  </a:cubicBezTo>
                  <a:cubicBezTo>
                    <a:pt x="15210" y="114740"/>
                    <a:pt x="0" y="159309"/>
                    <a:pt x="0" y="209567"/>
                  </a:cubicBezTo>
                  <a:cubicBezTo>
                    <a:pt x="0" y="262670"/>
                    <a:pt x="18062" y="310083"/>
                    <a:pt x="54185" y="351807"/>
                  </a:cubicBezTo>
                  <a:cubicBezTo>
                    <a:pt x="91259" y="394479"/>
                    <a:pt x="142593" y="416289"/>
                    <a:pt x="206285" y="416289"/>
                  </a:cubicBezTo>
                  <a:cubicBezTo>
                    <a:pt x="234803" y="416289"/>
                    <a:pt x="261421" y="411548"/>
                    <a:pt x="284236" y="403013"/>
                  </a:cubicBezTo>
                  <a:cubicBezTo>
                    <a:pt x="307051" y="394479"/>
                    <a:pt x="328915" y="381203"/>
                    <a:pt x="346977" y="364134"/>
                  </a:cubicBezTo>
                  <a:cubicBezTo>
                    <a:pt x="365039" y="348014"/>
                    <a:pt x="380249" y="327152"/>
                    <a:pt x="393557" y="301549"/>
                  </a:cubicBezTo>
                  <a:lnTo>
                    <a:pt x="304199" y="261722"/>
                  </a:lnTo>
                  <a:cubicBezTo>
                    <a:pt x="291841" y="279739"/>
                    <a:pt x="282334" y="289221"/>
                    <a:pt x="277581" y="293963"/>
                  </a:cubicBezTo>
                  <a:close/>
                  <a:moveTo>
                    <a:pt x="134988" y="122326"/>
                  </a:moveTo>
                  <a:cubicBezTo>
                    <a:pt x="154000" y="105258"/>
                    <a:pt x="176815" y="96723"/>
                    <a:pt x="203433" y="96723"/>
                  </a:cubicBezTo>
                  <a:cubicBezTo>
                    <a:pt x="219593" y="96723"/>
                    <a:pt x="235754" y="100516"/>
                    <a:pt x="250964" y="107154"/>
                  </a:cubicBezTo>
                  <a:cubicBezTo>
                    <a:pt x="265223" y="113792"/>
                    <a:pt x="277581" y="123275"/>
                    <a:pt x="286137" y="133706"/>
                  </a:cubicBezTo>
                  <a:cubicBezTo>
                    <a:pt x="288989" y="137499"/>
                    <a:pt x="291841" y="141292"/>
                    <a:pt x="293742" y="146033"/>
                  </a:cubicBezTo>
                  <a:lnTo>
                    <a:pt x="116926" y="146033"/>
                  </a:lnTo>
                  <a:cubicBezTo>
                    <a:pt x="121679" y="136550"/>
                    <a:pt x="128334" y="128964"/>
                    <a:pt x="134988" y="12232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33"/>
            <p:cNvSpPr/>
            <p:nvPr/>
          </p:nvSpPr>
          <p:spPr>
            <a:xfrm>
              <a:off x="2464177" y="4939099"/>
              <a:ext cx="429680" cy="539563"/>
            </a:xfrm>
            <a:custGeom>
              <a:avLst/>
              <a:gdLst/>
              <a:ahLst/>
              <a:cxnLst/>
              <a:rect l="l" t="t" r="r" b="b"/>
              <a:pathLst>
                <a:path w="429680" h="539563" extrusionOk="0">
                  <a:moveTo>
                    <a:pt x="369792" y="185860"/>
                  </a:moveTo>
                  <a:cubicBezTo>
                    <a:pt x="329866" y="145085"/>
                    <a:pt x="281384" y="125171"/>
                    <a:pt x="225297" y="125171"/>
                  </a:cubicBezTo>
                  <a:cubicBezTo>
                    <a:pt x="193927" y="125171"/>
                    <a:pt x="164458" y="131809"/>
                    <a:pt x="137840" y="145085"/>
                  </a:cubicBezTo>
                  <a:cubicBezTo>
                    <a:pt x="130235" y="148878"/>
                    <a:pt x="122630" y="153619"/>
                    <a:pt x="115025" y="158361"/>
                  </a:cubicBezTo>
                  <a:lnTo>
                    <a:pt x="115025" y="948"/>
                  </a:lnTo>
                  <a:lnTo>
                    <a:pt x="69395" y="948"/>
                  </a:lnTo>
                  <a:cubicBezTo>
                    <a:pt x="951" y="948"/>
                    <a:pt x="0" y="0"/>
                    <a:pt x="0" y="0"/>
                  </a:cubicBezTo>
                  <a:cubicBezTo>
                    <a:pt x="0" y="0"/>
                    <a:pt x="2852" y="3793"/>
                    <a:pt x="9506" y="19914"/>
                  </a:cubicBezTo>
                  <a:cubicBezTo>
                    <a:pt x="14259" y="33189"/>
                    <a:pt x="16161" y="51206"/>
                    <a:pt x="17111" y="65430"/>
                  </a:cubicBezTo>
                  <a:lnTo>
                    <a:pt x="17111" y="531029"/>
                  </a:lnTo>
                  <a:lnTo>
                    <a:pt x="115976" y="531029"/>
                  </a:lnTo>
                  <a:lnTo>
                    <a:pt x="115976" y="506374"/>
                  </a:lnTo>
                  <a:cubicBezTo>
                    <a:pt x="122630" y="511116"/>
                    <a:pt x="129285" y="514909"/>
                    <a:pt x="135939" y="518702"/>
                  </a:cubicBezTo>
                  <a:cubicBezTo>
                    <a:pt x="162556" y="532926"/>
                    <a:pt x="192025" y="539564"/>
                    <a:pt x="225297" y="539564"/>
                  </a:cubicBezTo>
                  <a:cubicBezTo>
                    <a:pt x="281384" y="539564"/>
                    <a:pt x="329866" y="518702"/>
                    <a:pt x="369792" y="478875"/>
                  </a:cubicBezTo>
                  <a:cubicBezTo>
                    <a:pt x="409718" y="439048"/>
                    <a:pt x="429681" y="389738"/>
                    <a:pt x="429681" y="332842"/>
                  </a:cubicBezTo>
                  <a:cubicBezTo>
                    <a:pt x="429681" y="274997"/>
                    <a:pt x="409718" y="225688"/>
                    <a:pt x="369792" y="185860"/>
                  </a:cubicBezTo>
                  <a:close/>
                  <a:moveTo>
                    <a:pt x="314656" y="387841"/>
                  </a:moveTo>
                  <a:cubicBezTo>
                    <a:pt x="305149" y="405858"/>
                    <a:pt x="291841" y="419134"/>
                    <a:pt x="274730" y="428617"/>
                  </a:cubicBezTo>
                  <a:cubicBezTo>
                    <a:pt x="257618" y="438099"/>
                    <a:pt x="240507" y="442841"/>
                    <a:pt x="220544" y="442841"/>
                  </a:cubicBezTo>
                  <a:cubicBezTo>
                    <a:pt x="189174" y="442841"/>
                    <a:pt x="164458" y="432410"/>
                    <a:pt x="143544" y="410600"/>
                  </a:cubicBezTo>
                  <a:cubicBezTo>
                    <a:pt x="122630" y="388789"/>
                    <a:pt x="112173" y="362238"/>
                    <a:pt x="112173" y="329997"/>
                  </a:cubicBezTo>
                  <a:cubicBezTo>
                    <a:pt x="112173" y="308187"/>
                    <a:pt x="116926" y="290170"/>
                    <a:pt x="126433" y="273101"/>
                  </a:cubicBezTo>
                  <a:cubicBezTo>
                    <a:pt x="135939" y="256980"/>
                    <a:pt x="148297" y="243705"/>
                    <a:pt x="166359" y="234222"/>
                  </a:cubicBezTo>
                  <a:cubicBezTo>
                    <a:pt x="184421" y="223791"/>
                    <a:pt x="202482" y="219050"/>
                    <a:pt x="221495" y="219050"/>
                  </a:cubicBezTo>
                  <a:cubicBezTo>
                    <a:pt x="240507" y="219050"/>
                    <a:pt x="257618" y="223791"/>
                    <a:pt x="274730" y="233274"/>
                  </a:cubicBezTo>
                  <a:cubicBezTo>
                    <a:pt x="291841" y="242756"/>
                    <a:pt x="305149" y="256980"/>
                    <a:pt x="314656" y="274997"/>
                  </a:cubicBezTo>
                  <a:cubicBezTo>
                    <a:pt x="325113" y="293014"/>
                    <a:pt x="329866" y="311980"/>
                    <a:pt x="329866" y="330945"/>
                  </a:cubicBezTo>
                  <a:cubicBezTo>
                    <a:pt x="329866" y="351807"/>
                    <a:pt x="325113" y="369824"/>
                    <a:pt x="314656" y="38784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33"/>
            <p:cNvSpPr/>
            <p:nvPr/>
          </p:nvSpPr>
          <p:spPr>
            <a:xfrm>
              <a:off x="2464177" y="5526076"/>
              <a:ext cx="2638924" cy="37930"/>
            </a:xfrm>
            <a:custGeom>
              <a:avLst/>
              <a:gdLst/>
              <a:ahLst/>
              <a:cxnLst/>
              <a:rect l="l" t="t" r="r" b="b"/>
              <a:pathLst>
                <a:path w="2638924" h="37930" extrusionOk="0">
                  <a:moveTo>
                    <a:pt x="0" y="0"/>
                  </a:moveTo>
                  <a:lnTo>
                    <a:pt x="2638925" y="0"/>
                  </a:lnTo>
                  <a:lnTo>
                    <a:pt x="2638925" y="37931"/>
                  </a:lnTo>
                  <a:lnTo>
                    <a:pt x="0" y="37931"/>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 name="Google Shape;24;p33"/>
            <p:cNvGrpSpPr/>
            <p:nvPr/>
          </p:nvGrpSpPr>
          <p:grpSpPr>
            <a:xfrm>
              <a:off x="4243740" y="5657885"/>
              <a:ext cx="823237" cy="104309"/>
              <a:chOff x="4243740" y="5657885"/>
              <a:chExt cx="823237" cy="104309"/>
            </a:xfrm>
          </p:grpSpPr>
          <p:sp>
            <p:nvSpPr>
              <p:cNvPr id="25" name="Google Shape;25;p33"/>
              <p:cNvSpPr/>
              <p:nvPr/>
            </p:nvSpPr>
            <p:spPr>
              <a:xfrm>
                <a:off x="4243740" y="5657885"/>
                <a:ext cx="57037" cy="82499"/>
              </a:xfrm>
              <a:custGeom>
                <a:avLst/>
                <a:gdLst/>
                <a:ahLst/>
                <a:cxnLst/>
                <a:rect l="l" t="t" r="r" b="b"/>
                <a:pathLst>
                  <a:path w="57037" h="82499" extrusionOk="0">
                    <a:moveTo>
                      <a:pt x="43728" y="73965"/>
                    </a:moveTo>
                    <a:lnTo>
                      <a:pt x="43728" y="72068"/>
                    </a:lnTo>
                    <a:cubicBezTo>
                      <a:pt x="41827" y="73965"/>
                      <a:pt x="39926" y="75861"/>
                      <a:pt x="38025" y="77758"/>
                    </a:cubicBezTo>
                    <a:cubicBezTo>
                      <a:pt x="36124" y="79654"/>
                      <a:pt x="34222" y="80603"/>
                      <a:pt x="31371" y="80603"/>
                    </a:cubicBezTo>
                    <a:cubicBezTo>
                      <a:pt x="29469" y="81551"/>
                      <a:pt x="26617" y="81551"/>
                      <a:pt x="23766" y="81551"/>
                    </a:cubicBezTo>
                    <a:cubicBezTo>
                      <a:pt x="19963" y="81551"/>
                      <a:pt x="17111" y="80603"/>
                      <a:pt x="14259" y="79654"/>
                    </a:cubicBezTo>
                    <a:cubicBezTo>
                      <a:pt x="11407" y="78706"/>
                      <a:pt x="8556" y="75861"/>
                      <a:pt x="6654" y="73017"/>
                    </a:cubicBezTo>
                    <a:cubicBezTo>
                      <a:pt x="4753" y="70172"/>
                      <a:pt x="2852" y="67327"/>
                      <a:pt x="1901" y="63534"/>
                    </a:cubicBezTo>
                    <a:cubicBezTo>
                      <a:pt x="951" y="59741"/>
                      <a:pt x="0" y="55948"/>
                      <a:pt x="0" y="51206"/>
                    </a:cubicBezTo>
                    <a:cubicBezTo>
                      <a:pt x="0" y="41724"/>
                      <a:pt x="1901" y="35086"/>
                      <a:pt x="6654" y="29396"/>
                    </a:cubicBezTo>
                    <a:cubicBezTo>
                      <a:pt x="11407" y="23707"/>
                      <a:pt x="17111" y="21810"/>
                      <a:pt x="24716" y="21810"/>
                    </a:cubicBezTo>
                    <a:cubicBezTo>
                      <a:pt x="29469" y="21810"/>
                      <a:pt x="32321" y="22758"/>
                      <a:pt x="35173" y="23707"/>
                    </a:cubicBezTo>
                    <a:cubicBezTo>
                      <a:pt x="38025" y="25603"/>
                      <a:pt x="40877" y="27500"/>
                      <a:pt x="43728" y="30345"/>
                    </a:cubicBezTo>
                    <a:lnTo>
                      <a:pt x="43728" y="8534"/>
                    </a:lnTo>
                    <a:cubicBezTo>
                      <a:pt x="43728" y="5690"/>
                      <a:pt x="44679" y="2845"/>
                      <a:pt x="45630" y="1897"/>
                    </a:cubicBezTo>
                    <a:cubicBezTo>
                      <a:pt x="46580" y="0"/>
                      <a:pt x="48482" y="0"/>
                      <a:pt x="50383" y="0"/>
                    </a:cubicBezTo>
                    <a:cubicBezTo>
                      <a:pt x="52284" y="0"/>
                      <a:pt x="54185" y="948"/>
                      <a:pt x="55136" y="1897"/>
                    </a:cubicBezTo>
                    <a:cubicBezTo>
                      <a:pt x="56087" y="3793"/>
                      <a:pt x="57037" y="5690"/>
                      <a:pt x="57037" y="8534"/>
                    </a:cubicBezTo>
                    <a:lnTo>
                      <a:pt x="57037" y="73965"/>
                    </a:lnTo>
                    <a:cubicBezTo>
                      <a:pt x="57037" y="76810"/>
                      <a:pt x="56087" y="78706"/>
                      <a:pt x="55136" y="80603"/>
                    </a:cubicBezTo>
                    <a:cubicBezTo>
                      <a:pt x="54185" y="81551"/>
                      <a:pt x="52284" y="82499"/>
                      <a:pt x="50383" y="82499"/>
                    </a:cubicBezTo>
                    <a:cubicBezTo>
                      <a:pt x="48482" y="82499"/>
                      <a:pt x="46580" y="81551"/>
                      <a:pt x="45630" y="80603"/>
                    </a:cubicBezTo>
                    <a:cubicBezTo>
                      <a:pt x="44679" y="78706"/>
                      <a:pt x="43728" y="76810"/>
                      <a:pt x="43728" y="73965"/>
                    </a:cubicBezTo>
                    <a:close/>
                    <a:moveTo>
                      <a:pt x="14259" y="52155"/>
                    </a:moveTo>
                    <a:cubicBezTo>
                      <a:pt x="14259" y="55948"/>
                      <a:pt x="15210" y="59741"/>
                      <a:pt x="16161" y="62586"/>
                    </a:cubicBezTo>
                    <a:cubicBezTo>
                      <a:pt x="17111" y="65430"/>
                      <a:pt x="19012" y="67327"/>
                      <a:pt x="20914" y="69223"/>
                    </a:cubicBezTo>
                    <a:cubicBezTo>
                      <a:pt x="22815" y="71120"/>
                      <a:pt x="25667" y="71120"/>
                      <a:pt x="28519" y="71120"/>
                    </a:cubicBezTo>
                    <a:cubicBezTo>
                      <a:pt x="31371" y="71120"/>
                      <a:pt x="33272" y="70172"/>
                      <a:pt x="36124" y="69223"/>
                    </a:cubicBezTo>
                    <a:cubicBezTo>
                      <a:pt x="38025" y="68275"/>
                      <a:pt x="39926" y="65430"/>
                      <a:pt x="40877" y="62586"/>
                    </a:cubicBezTo>
                    <a:cubicBezTo>
                      <a:pt x="41827" y="59741"/>
                      <a:pt x="42778" y="55948"/>
                      <a:pt x="42778" y="52155"/>
                    </a:cubicBezTo>
                    <a:cubicBezTo>
                      <a:pt x="42778" y="48362"/>
                      <a:pt x="41827" y="44569"/>
                      <a:pt x="40877" y="41724"/>
                    </a:cubicBezTo>
                    <a:cubicBezTo>
                      <a:pt x="39926" y="38879"/>
                      <a:pt x="38025" y="36982"/>
                      <a:pt x="35173" y="35086"/>
                    </a:cubicBezTo>
                    <a:cubicBezTo>
                      <a:pt x="33272" y="33189"/>
                      <a:pt x="30420" y="33189"/>
                      <a:pt x="27568" y="33189"/>
                    </a:cubicBezTo>
                    <a:cubicBezTo>
                      <a:pt x="24716" y="33189"/>
                      <a:pt x="22815" y="34138"/>
                      <a:pt x="19963" y="35086"/>
                    </a:cubicBezTo>
                    <a:cubicBezTo>
                      <a:pt x="17111" y="36034"/>
                      <a:pt x="16161" y="38879"/>
                      <a:pt x="15210" y="41724"/>
                    </a:cubicBezTo>
                    <a:cubicBezTo>
                      <a:pt x="15210" y="44569"/>
                      <a:pt x="14259" y="48362"/>
                      <a:pt x="14259" y="5215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33"/>
              <p:cNvSpPr/>
              <p:nvPr/>
            </p:nvSpPr>
            <p:spPr>
              <a:xfrm>
                <a:off x="4315987" y="5658834"/>
                <a:ext cx="15209" cy="80602"/>
              </a:xfrm>
              <a:custGeom>
                <a:avLst/>
                <a:gdLst/>
                <a:ahLst/>
                <a:cxnLst/>
                <a:rect l="l" t="t" r="r" b="b"/>
                <a:pathLst>
                  <a:path w="15209" h="80602" extrusionOk="0">
                    <a:moveTo>
                      <a:pt x="8556" y="14224"/>
                    </a:moveTo>
                    <a:cubicBezTo>
                      <a:pt x="6654" y="14224"/>
                      <a:pt x="4753" y="13276"/>
                      <a:pt x="2852" y="12327"/>
                    </a:cubicBezTo>
                    <a:cubicBezTo>
                      <a:pt x="951" y="11379"/>
                      <a:pt x="951" y="9483"/>
                      <a:pt x="951" y="6638"/>
                    </a:cubicBezTo>
                    <a:cubicBezTo>
                      <a:pt x="951" y="4741"/>
                      <a:pt x="1901" y="2845"/>
                      <a:pt x="2852" y="1897"/>
                    </a:cubicBezTo>
                    <a:cubicBezTo>
                      <a:pt x="4753" y="948"/>
                      <a:pt x="5704" y="0"/>
                      <a:pt x="8556" y="0"/>
                    </a:cubicBezTo>
                    <a:cubicBezTo>
                      <a:pt x="10457" y="0"/>
                      <a:pt x="12358" y="948"/>
                      <a:pt x="13309" y="1897"/>
                    </a:cubicBezTo>
                    <a:cubicBezTo>
                      <a:pt x="15210" y="2845"/>
                      <a:pt x="15210" y="4741"/>
                      <a:pt x="15210" y="7586"/>
                    </a:cubicBezTo>
                    <a:cubicBezTo>
                      <a:pt x="15210" y="9483"/>
                      <a:pt x="14259" y="11379"/>
                      <a:pt x="13309" y="13276"/>
                    </a:cubicBezTo>
                    <a:cubicBezTo>
                      <a:pt x="11408" y="13276"/>
                      <a:pt x="10457" y="14224"/>
                      <a:pt x="8556"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33"/>
              <p:cNvSpPr/>
              <p:nvPr/>
            </p:nvSpPr>
            <p:spPr>
              <a:xfrm>
                <a:off x="4343555" y="5679695"/>
                <a:ext cx="57987" cy="82499"/>
              </a:xfrm>
              <a:custGeom>
                <a:avLst/>
                <a:gdLst/>
                <a:ahLst/>
                <a:cxnLst/>
                <a:rect l="l" t="t" r="r" b="b"/>
                <a:pathLst>
                  <a:path w="57987" h="82499" extrusionOk="0">
                    <a:moveTo>
                      <a:pt x="57988" y="11379"/>
                    </a:moveTo>
                    <a:lnTo>
                      <a:pt x="57988" y="54999"/>
                    </a:lnTo>
                    <a:cubicBezTo>
                      <a:pt x="57988" y="59741"/>
                      <a:pt x="57037" y="64482"/>
                      <a:pt x="56087" y="67327"/>
                    </a:cubicBezTo>
                    <a:cubicBezTo>
                      <a:pt x="55136" y="71120"/>
                      <a:pt x="53235" y="73965"/>
                      <a:pt x="51333" y="75861"/>
                    </a:cubicBezTo>
                    <a:cubicBezTo>
                      <a:pt x="49432" y="77758"/>
                      <a:pt x="45630" y="79654"/>
                      <a:pt x="41827" y="80603"/>
                    </a:cubicBezTo>
                    <a:cubicBezTo>
                      <a:pt x="38025" y="81551"/>
                      <a:pt x="33272" y="82499"/>
                      <a:pt x="27568" y="82499"/>
                    </a:cubicBezTo>
                    <a:cubicBezTo>
                      <a:pt x="22815" y="82499"/>
                      <a:pt x="18062" y="81551"/>
                      <a:pt x="13309" y="80603"/>
                    </a:cubicBezTo>
                    <a:cubicBezTo>
                      <a:pt x="9506" y="78706"/>
                      <a:pt x="5704" y="77758"/>
                      <a:pt x="3802" y="74913"/>
                    </a:cubicBezTo>
                    <a:cubicBezTo>
                      <a:pt x="1901" y="73017"/>
                      <a:pt x="951" y="70172"/>
                      <a:pt x="951" y="68275"/>
                    </a:cubicBezTo>
                    <a:cubicBezTo>
                      <a:pt x="951" y="66379"/>
                      <a:pt x="1901" y="65430"/>
                      <a:pt x="2852" y="63534"/>
                    </a:cubicBezTo>
                    <a:cubicBezTo>
                      <a:pt x="3802" y="62586"/>
                      <a:pt x="5704" y="61637"/>
                      <a:pt x="7605" y="61637"/>
                    </a:cubicBezTo>
                    <a:cubicBezTo>
                      <a:pt x="9506" y="61637"/>
                      <a:pt x="11407" y="62586"/>
                      <a:pt x="13309" y="64482"/>
                    </a:cubicBezTo>
                    <a:cubicBezTo>
                      <a:pt x="14259" y="65430"/>
                      <a:pt x="15210" y="66379"/>
                      <a:pt x="16161" y="67327"/>
                    </a:cubicBezTo>
                    <a:cubicBezTo>
                      <a:pt x="17111" y="68275"/>
                      <a:pt x="18062" y="69223"/>
                      <a:pt x="19012" y="70172"/>
                    </a:cubicBezTo>
                    <a:cubicBezTo>
                      <a:pt x="19963" y="71120"/>
                      <a:pt x="20914" y="71120"/>
                      <a:pt x="22815" y="72068"/>
                    </a:cubicBezTo>
                    <a:cubicBezTo>
                      <a:pt x="24716" y="73017"/>
                      <a:pt x="25667" y="73017"/>
                      <a:pt x="27568" y="73017"/>
                    </a:cubicBezTo>
                    <a:cubicBezTo>
                      <a:pt x="31371" y="73017"/>
                      <a:pt x="34222" y="72068"/>
                      <a:pt x="36124" y="71120"/>
                    </a:cubicBezTo>
                    <a:cubicBezTo>
                      <a:pt x="38025" y="70172"/>
                      <a:pt x="39926" y="68275"/>
                      <a:pt x="40877" y="66379"/>
                    </a:cubicBezTo>
                    <a:cubicBezTo>
                      <a:pt x="41827" y="64482"/>
                      <a:pt x="41827" y="62586"/>
                      <a:pt x="42778" y="59741"/>
                    </a:cubicBezTo>
                    <a:cubicBezTo>
                      <a:pt x="42778" y="57844"/>
                      <a:pt x="42778" y="54051"/>
                      <a:pt x="42778" y="49310"/>
                    </a:cubicBezTo>
                    <a:cubicBezTo>
                      <a:pt x="40877" y="52155"/>
                      <a:pt x="38025" y="54999"/>
                      <a:pt x="35173" y="56896"/>
                    </a:cubicBezTo>
                    <a:cubicBezTo>
                      <a:pt x="32321" y="58793"/>
                      <a:pt x="28519" y="59741"/>
                      <a:pt x="24716" y="59741"/>
                    </a:cubicBezTo>
                    <a:cubicBezTo>
                      <a:pt x="19963" y="59741"/>
                      <a:pt x="15210" y="58793"/>
                      <a:pt x="11407" y="55948"/>
                    </a:cubicBezTo>
                    <a:cubicBezTo>
                      <a:pt x="7605" y="53103"/>
                      <a:pt x="4753" y="50258"/>
                      <a:pt x="2852" y="45517"/>
                    </a:cubicBezTo>
                    <a:cubicBezTo>
                      <a:pt x="951" y="40775"/>
                      <a:pt x="0" y="36034"/>
                      <a:pt x="0" y="29396"/>
                    </a:cubicBezTo>
                    <a:cubicBezTo>
                      <a:pt x="0" y="24655"/>
                      <a:pt x="951" y="20862"/>
                      <a:pt x="1901" y="17069"/>
                    </a:cubicBezTo>
                    <a:cubicBezTo>
                      <a:pt x="2852" y="13276"/>
                      <a:pt x="4753" y="10431"/>
                      <a:pt x="6654" y="7586"/>
                    </a:cubicBezTo>
                    <a:cubicBezTo>
                      <a:pt x="8556" y="4741"/>
                      <a:pt x="11407" y="2845"/>
                      <a:pt x="14259" y="1897"/>
                    </a:cubicBezTo>
                    <a:cubicBezTo>
                      <a:pt x="17111" y="948"/>
                      <a:pt x="20914" y="0"/>
                      <a:pt x="23766" y="0"/>
                    </a:cubicBezTo>
                    <a:cubicBezTo>
                      <a:pt x="27568" y="0"/>
                      <a:pt x="31371" y="948"/>
                      <a:pt x="35173" y="2845"/>
                    </a:cubicBezTo>
                    <a:cubicBezTo>
                      <a:pt x="38025" y="4741"/>
                      <a:pt x="40877" y="6638"/>
                      <a:pt x="43728" y="10431"/>
                    </a:cubicBezTo>
                    <a:lnTo>
                      <a:pt x="43728" y="8534"/>
                    </a:lnTo>
                    <a:cubicBezTo>
                      <a:pt x="43728" y="5690"/>
                      <a:pt x="44679" y="3793"/>
                      <a:pt x="45630" y="2845"/>
                    </a:cubicBezTo>
                    <a:cubicBezTo>
                      <a:pt x="46580" y="1897"/>
                      <a:pt x="48482" y="948"/>
                      <a:pt x="50383" y="948"/>
                    </a:cubicBezTo>
                    <a:cubicBezTo>
                      <a:pt x="53235" y="948"/>
                      <a:pt x="55136" y="1897"/>
                      <a:pt x="56087" y="3793"/>
                    </a:cubicBezTo>
                    <a:cubicBezTo>
                      <a:pt x="57988" y="4741"/>
                      <a:pt x="57988" y="7586"/>
                      <a:pt x="57988" y="11379"/>
                    </a:cubicBezTo>
                    <a:close/>
                    <a:moveTo>
                      <a:pt x="15210" y="30345"/>
                    </a:moveTo>
                    <a:cubicBezTo>
                      <a:pt x="15210" y="36034"/>
                      <a:pt x="16161" y="40775"/>
                      <a:pt x="19012" y="43620"/>
                    </a:cubicBezTo>
                    <a:cubicBezTo>
                      <a:pt x="21864" y="46465"/>
                      <a:pt x="24716" y="48362"/>
                      <a:pt x="29469" y="48362"/>
                    </a:cubicBezTo>
                    <a:cubicBezTo>
                      <a:pt x="32321" y="48362"/>
                      <a:pt x="34222" y="47413"/>
                      <a:pt x="36124" y="46465"/>
                    </a:cubicBezTo>
                    <a:cubicBezTo>
                      <a:pt x="38025" y="45517"/>
                      <a:pt x="39926" y="42672"/>
                      <a:pt x="41827" y="40775"/>
                    </a:cubicBezTo>
                    <a:cubicBezTo>
                      <a:pt x="42778" y="37931"/>
                      <a:pt x="43728" y="35086"/>
                      <a:pt x="43728" y="31293"/>
                    </a:cubicBezTo>
                    <a:cubicBezTo>
                      <a:pt x="43728" y="25603"/>
                      <a:pt x="42778" y="20862"/>
                      <a:pt x="39926" y="17069"/>
                    </a:cubicBezTo>
                    <a:cubicBezTo>
                      <a:pt x="37074" y="13276"/>
                      <a:pt x="33272" y="12327"/>
                      <a:pt x="29469" y="12327"/>
                    </a:cubicBezTo>
                    <a:cubicBezTo>
                      <a:pt x="25667" y="12327"/>
                      <a:pt x="21864" y="14224"/>
                      <a:pt x="19012" y="17069"/>
                    </a:cubicBezTo>
                    <a:cubicBezTo>
                      <a:pt x="16161" y="18965"/>
                      <a:pt x="15210" y="23707"/>
                      <a:pt x="15210" y="3034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33"/>
              <p:cNvSpPr/>
              <p:nvPr/>
            </p:nvSpPr>
            <p:spPr>
              <a:xfrm>
                <a:off x="4416753" y="5658834"/>
                <a:ext cx="15209" cy="80602"/>
              </a:xfrm>
              <a:custGeom>
                <a:avLst/>
                <a:gdLst/>
                <a:ahLst/>
                <a:cxnLst/>
                <a:rect l="l" t="t" r="r" b="b"/>
                <a:pathLst>
                  <a:path w="15209" h="80602" extrusionOk="0">
                    <a:moveTo>
                      <a:pt x="7605" y="14224"/>
                    </a:moveTo>
                    <a:cubicBezTo>
                      <a:pt x="5704" y="14224"/>
                      <a:pt x="3802" y="13276"/>
                      <a:pt x="1901" y="12327"/>
                    </a:cubicBezTo>
                    <a:cubicBezTo>
                      <a:pt x="0" y="11379"/>
                      <a:pt x="0" y="9483"/>
                      <a:pt x="0" y="6638"/>
                    </a:cubicBezTo>
                    <a:cubicBezTo>
                      <a:pt x="0" y="4741"/>
                      <a:pt x="951" y="2845"/>
                      <a:pt x="1901" y="1897"/>
                    </a:cubicBezTo>
                    <a:cubicBezTo>
                      <a:pt x="3802" y="948"/>
                      <a:pt x="4753" y="0"/>
                      <a:pt x="7605" y="0"/>
                    </a:cubicBezTo>
                    <a:cubicBezTo>
                      <a:pt x="9506" y="0"/>
                      <a:pt x="11407" y="948"/>
                      <a:pt x="12358" y="1897"/>
                    </a:cubicBezTo>
                    <a:cubicBezTo>
                      <a:pt x="14259" y="2845"/>
                      <a:pt x="14259" y="4741"/>
                      <a:pt x="14259" y="7586"/>
                    </a:cubicBezTo>
                    <a:cubicBezTo>
                      <a:pt x="14259" y="9483"/>
                      <a:pt x="13309" y="11379"/>
                      <a:pt x="12358" y="13276"/>
                    </a:cubicBezTo>
                    <a:cubicBezTo>
                      <a:pt x="11407" y="13276"/>
                      <a:pt x="9506" y="14224"/>
                      <a:pt x="7605" y="14224"/>
                    </a:cubicBezTo>
                    <a:close/>
                    <a:moveTo>
                      <a:pt x="15210" y="29396"/>
                    </a:moveTo>
                    <a:lnTo>
                      <a:pt x="15210" y="72068"/>
                    </a:lnTo>
                    <a:cubicBezTo>
                      <a:pt x="15210" y="74913"/>
                      <a:pt x="14259" y="77758"/>
                      <a:pt x="13309" y="78706"/>
                    </a:cubicBezTo>
                    <a:cubicBezTo>
                      <a:pt x="11407" y="80603"/>
                      <a:pt x="10457" y="80603"/>
                      <a:pt x="7605" y="80603"/>
                    </a:cubicBezTo>
                    <a:cubicBezTo>
                      <a:pt x="5704" y="80603"/>
                      <a:pt x="3802" y="79654"/>
                      <a:pt x="1901" y="78706"/>
                    </a:cubicBezTo>
                    <a:cubicBezTo>
                      <a:pt x="0" y="77758"/>
                      <a:pt x="0" y="74913"/>
                      <a:pt x="0" y="72068"/>
                    </a:cubicBezTo>
                    <a:lnTo>
                      <a:pt x="0" y="29396"/>
                    </a:lnTo>
                    <a:cubicBezTo>
                      <a:pt x="0" y="26551"/>
                      <a:pt x="951" y="24655"/>
                      <a:pt x="1901" y="22758"/>
                    </a:cubicBezTo>
                    <a:cubicBezTo>
                      <a:pt x="2852" y="20862"/>
                      <a:pt x="4753" y="20862"/>
                      <a:pt x="7605" y="20862"/>
                    </a:cubicBezTo>
                    <a:cubicBezTo>
                      <a:pt x="9506" y="20862"/>
                      <a:pt x="11407" y="21810"/>
                      <a:pt x="13309" y="22758"/>
                    </a:cubicBezTo>
                    <a:cubicBezTo>
                      <a:pt x="14259" y="24655"/>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33"/>
              <p:cNvSpPr/>
              <p:nvPr/>
            </p:nvSpPr>
            <p:spPr>
              <a:xfrm>
                <a:off x="4441469" y="5659782"/>
                <a:ext cx="39926" cy="82499"/>
              </a:xfrm>
              <a:custGeom>
                <a:avLst/>
                <a:gdLst/>
                <a:ahLst/>
                <a:cxnLst/>
                <a:rect l="l" t="t" r="r" b="b"/>
                <a:pathLst>
                  <a:path w="39926" h="82499" extrusionOk="0">
                    <a:moveTo>
                      <a:pt x="6654" y="21810"/>
                    </a:moveTo>
                    <a:lnTo>
                      <a:pt x="8556" y="21810"/>
                    </a:lnTo>
                    <a:lnTo>
                      <a:pt x="8556" y="13276"/>
                    </a:lnTo>
                    <a:cubicBezTo>
                      <a:pt x="8556" y="10431"/>
                      <a:pt x="8556" y="8534"/>
                      <a:pt x="8556" y="7586"/>
                    </a:cubicBezTo>
                    <a:cubicBezTo>
                      <a:pt x="8556" y="6638"/>
                      <a:pt x="9506" y="4741"/>
                      <a:pt x="9506" y="3793"/>
                    </a:cubicBezTo>
                    <a:cubicBezTo>
                      <a:pt x="10457" y="2845"/>
                      <a:pt x="10457" y="1897"/>
                      <a:pt x="12358" y="948"/>
                    </a:cubicBezTo>
                    <a:cubicBezTo>
                      <a:pt x="14259" y="0"/>
                      <a:pt x="14259" y="0"/>
                      <a:pt x="16161" y="0"/>
                    </a:cubicBezTo>
                    <a:cubicBezTo>
                      <a:pt x="18062" y="0"/>
                      <a:pt x="19963" y="948"/>
                      <a:pt x="20914" y="1897"/>
                    </a:cubicBezTo>
                    <a:cubicBezTo>
                      <a:pt x="21864" y="2845"/>
                      <a:pt x="22815" y="3793"/>
                      <a:pt x="22815" y="5690"/>
                    </a:cubicBezTo>
                    <a:cubicBezTo>
                      <a:pt x="22815" y="6638"/>
                      <a:pt x="22815" y="8534"/>
                      <a:pt x="22815" y="11379"/>
                    </a:cubicBezTo>
                    <a:lnTo>
                      <a:pt x="22815" y="21810"/>
                    </a:lnTo>
                    <a:lnTo>
                      <a:pt x="28519" y="21810"/>
                    </a:lnTo>
                    <a:cubicBezTo>
                      <a:pt x="30420" y="21810"/>
                      <a:pt x="32321" y="22758"/>
                      <a:pt x="33272" y="23707"/>
                    </a:cubicBezTo>
                    <a:cubicBezTo>
                      <a:pt x="34222" y="24655"/>
                      <a:pt x="35173" y="25603"/>
                      <a:pt x="35173" y="27500"/>
                    </a:cubicBezTo>
                    <a:cubicBezTo>
                      <a:pt x="35173" y="29396"/>
                      <a:pt x="34222" y="31293"/>
                      <a:pt x="33272" y="31293"/>
                    </a:cubicBezTo>
                    <a:cubicBezTo>
                      <a:pt x="32321" y="31293"/>
                      <a:pt x="29469" y="32241"/>
                      <a:pt x="26617" y="32241"/>
                    </a:cubicBezTo>
                    <a:lnTo>
                      <a:pt x="22815" y="32241"/>
                    </a:lnTo>
                    <a:lnTo>
                      <a:pt x="22815" y="59741"/>
                    </a:lnTo>
                    <a:cubicBezTo>
                      <a:pt x="22815" y="61637"/>
                      <a:pt x="22815" y="63534"/>
                      <a:pt x="22815" y="65430"/>
                    </a:cubicBezTo>
                    <a:cubicBezTo>
                      <a:pt x="22815" y="66379"/>
                      <a:pt x="23766" y="67327"/>
                      <a:pt x="23766" y="68275"/>
                    </a:cubicBezTo>
                    <a:cubicBezTo>
                      <a:pt x="24716" y="69223"/>
                      <a:pt x="25667" y="69223"/>
                      <a:pt x="27568" y="69223"/>
                    </a:cubicBezTo>
                    <a:cubicBezTo>
                      <a:pt x="28519" y="69223"/>
                      <a:pt x="29469" y="69223"/>
                      <a:pt x="31370" y="69223"/>
                    </a:cubicBezTo>
                    <a:cubicBezTo>
                      <a:pt x="33272" y="69223"/>
                      <a:pt x="34222" y="69223"/>
                      <a:pt x="35173" y="69223"/>
                    </a:cubicBezTo>
                    <a:cubicBezTo>
                      <a:pt x="36123" y="69223"/>
                      <a:pt x="37074" y="70172"/>
                      <a:pt x="38025" y="71120"/>
                    </a:cubicBezTo>
                    <a:cubicBezTo>
                      <a:pt x="38975" y="72068"/>
                      <a:pt x="39926" y="73017"/>
                      <a:pt x="39926" y="74913"/>
                    </a:cubicBezTo>
                    <a:cubicBezTo>
                      <a:pt x="39926" y="77758"/>
                      <a:pt x="38975" y="78706"/>
                      <a:pt x="36123" y="80603"/>
                    </a:cubicBezTo>
                    <a:cubicBezTo>
                      <a:pt x="33272" y="81551"/>
                      <a:pt x="29469" y="82499"/>
                      <a:pt x="24716" y="82499"/>
                    </a:cubicBezTo>
                    <a:cubicBezTo>
                      <a:pt x="19963" y="82499"/>
                      <a:pt x="16161" y="81551"/>
                      <a:pt x="14259" y="80603"/>
                    </a:cubicBezTo>
                    <a:cubicBezTo>
                      <a:pt x="12358" y="79654"/>
                      <a:pt x="10457" y="76810"/>
                      <a:pt x="9506" y="73965"/>
                    </a:cubicBezTo>
                    <a:cubicBezTo>
                      <a:pt x="8556" y="71120"/>
                      <a:pt x="8556" y="67327"/>
                      <a:pt x="8556" y="62586"/>
                    </a:cubicBezTo>
                    <a:lnTo>
                      <a:pt x="8556" y="34138"/>
                    </a:lnTo>
                    <a:lnTo>
                      <a:pt x="6654" y="34138"/>
                    </a:lnTo>
                    <a:cubicBezTo>
                      <a:pt x="4753" y="34138"/>
                      <a:pt x="2852" y="33189"/>
                      <a:pt x="1901" y="32241"/>
                    </a:cubicBezTo>
                    <a:cubicBezTo>
                      <a:pt x="951" y="31293"/>
                      <a:pt x="0" y="30345"/>
                      <a:pt x="0" y="28448"/>
                    </a:cubicBezTo>
                    <a:cubicBezTo>
                      <a:pt x="0" y="26551"/>
                      <a:pt x="951" y="25603"/>
                      <a:pt x="1901" y="24655"/>
                    </a:cubicBezTo>
                    <a:cubicBezTo>
                      <a:pt x="2852" y="23707"/>
                      <a:pt x="4753" y="21810"/>
                      <a:pt x="6654" y="2181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33"/>
              <p:cNvSpPr/>
              <p:nvPr/>
            </p:nvSpPr>
            <p:spPr>
              <a:xfrm>
                <a:off x="4484247" y="5680644"/>
                <a:ext cx="54185" cy="59740"/>
              </a:xfrm>
              <a:custGeom>
                <a:avLst/>
                <a:gdLst/>
                <a:ahLst/>
                <a:cxnLst/>
                <a:rect l="l" t="t" r="r" b="b"/>
                <a:pathLst>
                  <a:path w="54185" h="59740" extrusionOk="0">
                    <a:moveTo>
                      <a:pt x="40877" y="51206"/>
                    </a:moveTo>
                    <a:cubicBezTo>
                      <a:pt x="37074" y="54051"/>
                      <a:pt x="34222" y="55948"/>
                      <a:pt x="30420" y="57844"/>
                    </a:cubicBezTo>
                    <a:cubicBezTo>
                      <a:pt x="26617" y="58793"/>
                      <a:pt x="22815" y="59741"/>
                      <a:pt x="19012" y="59741"/>
                    </a:cubicBezTo>
                    <a:cubicBezTo>
                      <a:pt x="15210" y="59741"/>
                      <a:pt x="11407" y="58793"/>
                      <a:pt x="8556" y="57844"/>
                    </a:cubicBezTo>
                    <a:cubicBezTo>
                      <a:pt x="5704" y="55948"/>
                      <a:pt x="3802" y="54051"/>
                      <a:pt x="1901" y="52155"/>
                    </a:cubicBezTo>
                    <a:cubicBezTo>
                      <a:pt x="0" y="50258"/>
                      <a:pt x="0" y="46465"/>
                      <a:pt x="0" y="43620"/>
                    </a:cubicBezTo>
                    <a:cubicBezTo>
                      <a:pt x="0" y="39827"/>
                      <a:pt x="951" y="36034"/>
                      <a:pt x="3802" y="33189"/>
                    </a:cubicBezTo>
                    <a:cubicBezTo>
                      <a:pt x="6654" y="30345"/>
                      <a:pt x="9506" y="28448"/>
                      <a:pt x="14259" y="27500"/>
                    </a:cubicBezTo>
                    <a:cubicBezTo>
                      <a:pt x="15210" y="27500"/>
                      <a:pt x="17111" y="26551"/>
                      <a:pt x="20914" y="25603"/>
                    </a:cubicBezTo>
                    <a:cubicBezTo>
                      <a:pt x="24716" y="24655"/>
                      <a:pt x="27568" y="23707"/>
                      <a:pt x="30420" y="23707"/>
                    </a:cubicBezTo>
                    <a:cubicBezTo>
                      <a:pt x="33272" y="22758"/>
                      <a:pt x="36123" y="22758"/>
                      <a:pt x="38975" y="21810"/>
                    </a:cubicBezTo>
                    <a:cubicBezTo>
                      <a:pt x="38975" y="18017"/>
                      <a:pt x="38025" y="15172"/>
                      <a:pt x="37074" y="13276"/>
                    </a:cubicBezTo>
                    <a:cubicBezTo>
                      <a:pt x="36123" y="11379"/>
                      <a:pt x="32321" y="10431"/>
                      <a:pt x="28519" y="10431"/>
                    </a:cubicBezTo>
                    <a:cubicBezTo>
                      <a:pt x="24716" y="10431"/>
                      <a:pt x="21864" y="11379"/>
                      <a:pt x="19963" y="12327"/>
                    </a:cubicBezTo>
                    <a:cubicBezTo>
                      <a:pt x="18062" y="13276"/>
                      <a:pt x="16161" y="15172"/>
                      <a:pt x="15210" y="17069"/>
                    </a:cubicBezTo>
                    <a:cubicBezTo>
                      <a:pt x="14259" y="18965"/>
                      <a:pt x="13309" y="20862"/>
                      <a:pt x="12358" y="20862"/>
                    </a:cubicBezTo>
                    <a:cubicBezTo>
                      <a:pt x="11407" y="21810"/>
                      <a:pt x="10457" y="21810"/>
                      <a:pt x="8556" y="21810"/>
                    </a:cubicBezTo>
                    <a:cubicBezTo>
                      <a:pt x="6654" y="21810"/>
                      <a:pt x="5704" y="20862"/>
                      <a:pt x="3802" y="19914"/>
                    </a:cubicBezTo>
                    <a:cubicBezTo>
                      <a:pt x="2852" y="18965"/>
                      <a:pt x="1901" y="17069"/>
                      <a:pt x="1901" y="16121"/>
                    </a:cubicBezTo>
                    <a:cubicBezTo>
                      <a:pt x="1901" y="13276"/>
                      <a:pt x="2852" y="11379"/>
                      <a:pt x="4753" y="8534"/>
                    </a:cubicBezTo>
                    <a:cubicBezTo>
                      <a:pt x="6654" y="5690"/>
                      <a:pt x="9506" y="3793"/>
                      <a:pt x="13309" y="2845"/>
                    </a:cubicBezTo>
                    <a:cubicBezTo>
                      <a:pt x="17111" y="1897"/>
                      <a:pt x="21864" y="0"/>
                      <a:pt x="27568" y="0"/>
                    </a:cubicBezTo>
                    <a:cubicBezTo>
                      <a:pt x="34222" y="0"/>
                      <a:pt x="38975" y="948"/>
                      <a:pt x="42778" y="1897"/>
                    </a:cubicBezTo>
                    <a:cubicBezTo>
                      <a:pt x="46580" y="3793"/>
                      <a:pt x="49432" y="5690"/>
                      <a:pt x="50383" y="9483"/>
                    </a:cubicBezTo>
                    <a:cubicBezTo>
                      <a:pt x="52284" y="13276"/>
                      <a:pt x="52284" y="17069"/>
                      <a:pt x="52284" y="22758"/>
                    </a:cubicBezTo>
                    <a:cubicBezTo>
                      <a:pt x="52284" y="26551"/>
                      <a:pt x="52284" y="29396"/>
                      <a:pt x="52284" y="31293"/>
                    </a:cubicBezTo>
                    <a:cubicBezTo>
                      <a:pt x="52284" y="34138"/>
                      <a:pt x="52284" y="36034"/>
                      <a:pt x="52284" y="39827"/>
                    </a:cubicBezTo>
                    <a:cubicBezTo>
                      <a:pt x="52284" y="42672"/>
                      <a:pt x="52284" y="45517"/>
                      <a:pt x="53235" y="48362"/>
                    </a:cubicBezTo>
                    <a:cubicBezTo>
                      <a:pt x="54185" y="51206"/>
                      <a:pt x="54185" y="53103"/>
                      <a:pt x="54185" y="54051"/>
                    </a:cubicBezTo>
                    <a:cubicBezTo>
                      <a:pt x="54185" y="55948"/>
                      <a:pt x="53235" y="56896"/>
                      <a:pt x="52284" y="57844"/>
                    </a:cubicBezTo>
                    <a:cubicBezTo>
                      <a:pt x="50383" y="58793"/>
                      <a:pt x="49432" y="59741"/>
                      <a:pt x="47531" y="59741"/>
                    </a:cubicBezTo>
                    <a:cubicBezTo>
                      <a:pt x="45630" y="59741"/>
                      <a:pt x="44679" y="58793"/>
                      <a:pt x="42778" y="57844"/>
                    </a:cubicBezTo>
                    <a:cubicBezTo>
                      <a:pt x="43728" y="55948"/>
                      <a:pt x="41827" y="54051"/>
                      <a:pt x="40877" y="51206"/>
                    </a:cubicBezTo>
                    <a:close/>
                    <a:moveTo>
                      <a:pt x="38975" y="30345"/>
                    </a:moveTo>
                    <a:cubicBezTo>
                      <a:pt x="37074" y="31293"/>
                      <a:pt x="33272" y="32241"/>
                      <a:pt x="29469" y="33189"/>
                    </a:cubicBezTo>
                    <a:cubicBezTo>
                      <a:pt x="25667" y="34138"/>
                      <a:pt x="22815" y="35086"/>
                      <a:pt x="20914" y="35086"/>
                    </a:cubicBezTo>
                    <a:cubicBezTo>
                      <a:pt x="19012" y="35086"/>
                      <a:pt x="18062" y="36034"/>
                      <a:pt x="16161" y="37931"/>
                    </a:cubicBezTo>
                    <a:cubicBezTo>
                      <a:pt x="14259" y="39827"/>
                      <a:pt x="14259" y="40775"/>
                      <a:pt x="14259" y="42672"/>
                    </a:cubicBezTo>
                    <a:cubicBezTo>
                      <a:pt x="14259" y="44569"/>
                      <a:pt x="15210" y="46465"/>
                      <a:pt x="17111" y="48362"/>
                    </a:cubicBezTo>
                    <a:cubicBezTo>
                      <a:pt x="19012" y="50258"/>
                      <a:pt x="20914" y="51206"/>
                      <a:pt x="23766" y="51206"/>
                    </a:cubicBezTo>
                    <a:cubicBezTo>
                      <a:pt x="26617" y="51206"/>
                      <a:pt x="29469" y="50258"/>
                      <a:pt x="32321" y="49310"/>
                    </a:cubicBezTo>
                    <a:cubicBezTo>
                      <a:pt x="35173" y="48362"/>
                      <a:pt x="37074" y="46465"/>
                      <a:pt x="38025" y="44569"/>
                    </a:cubicBezTo>
                    <a:cubicBezTo>
                      <a:pt x="38975" y="42672"/>
                      <a:pt x="39926" y="38879"/>
                      <a:pt x="39926" y="33189"/>
                    </a:cubicBezTo>
                    <a:lnTo>
                      <a:pt x="39926" y="30345"/>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33"/>
              <p:cNvSpPr/>
              <p:nvPr/>
            </p:nvSpPr>
            <p:spPr>
              <a:xfrm>
                <a:off x="4553642"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8"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3"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33"/>
              <p:cNvSpPr/>
              <p:nvPr/>
            </p:nvSpPr>
            <p:spPr>
              <a:xfrm>
                <a:off x="4604025" y="5678747"/>
                <a:ext cx="86506" cy="63533"/>
              </a:xfrm>
              <a:custGeom>
                <a:avLst/>
                <a:gdLst/>
                <a:ahLst/>
                <a:cxnLst/>
                <a:rect l="l" t="t" r="r" b="b"/>
                <a:pathLst>
                  <a:path w="86506" h="63533" extrusionOk="0">
                    <a:moveTo>
                      <a:pt x="17111" y="10431"/>
                    </a:moveTo>
                    <a:lnTo>
                      <a:pt x="26617" y="43620"/>
                    </a:lnTo>
                    <a:lnTo>
                      <a:pt x="35173" y="12327"/>
                    </a:lnTo>
                    <a:cubicBezTo>
                      <a:pt x="36124" y="9483"/>
                      <a:pt x="37074" y="6638"/>
                      <a:pt x="37074" y="5690"/>
                    </a:cubicBezTo>
                    <a:cubicBezTo>
                      <a:pt x="37074" y="4741"/>
                      <a:pt x="38025" y="3793"/>
                      <a:pt x="39926" y="1897"/>
                    </a:cubicBezTo>
                    <a:cubicBezTo>
                      <a:pt x="40877" y="948"/>
                      <a:pt x="42778" y="0"/>
                      <a:pt x="44679" y="0"/>
                    </a:cubicBezTo>
                    <a:cubicBezTo>
                      <a:pt x="46581" y="0"/>
                      <a:pt x="48482" y="948"/>
                      <a:pt x="49432" y="1897"/>
                    </a:cubicBezTo>
                    <a:cubicBezTo>
                      <a:pt x="50383" y="2845"/>
                      <a:pt x="51334" y="3793"/>
                      <a:pt x="52284" y="5690"/>
                    </a:cubicBezTo>
                    <a:cubicBezTo>
                      <a:pt x="53235" y="6638"/>
                      <a:pt x="53235" y="9483"/>
                      <a:pt x="54185" y="12327"/>
                    </a:cubicBezTo>
                    <a:lnTo>
                      <a:pt x="62741" y="43620"/>
                    </a:lnTo>
                    <a:lnTo>
                      <a:pt x="72247" y="10431"/>
                    </a:lnTo>
                    <a:cubicBezTo>
                      <a:pt x="73198" y="7586"/>
                      <a:pt x="73198" y="6638"/>
                      <a:pt x="74148" y="5690"/>
                    </a:cubicBezTo>
                    <a:cubicBezTo>
                      <a:pt x="74148" y="4741"/>
                      <a:pt x="75099" y="3793"/>
                      <a:pt x="76050" y="2845"/>
                    </a:cubicBezTo>
                    <a:cubicBezTo>
                      <a:pt x="77000" y="1897"/>
                      <a:pt x="77951" y="1897"/>
                      <a:pt x="79852" y="1897"/>
                    </a:cubicBezTo>
                    <a:cubicBezTo>
                      <a:pt x="81753" y="1897"/>
                      <a:pt x="83655" y="2845"/>
                      <a:pt x="84605" y="3793"/>
                    </a:cubicBezTo>
                    <a:cubicBezTo>
                      <a:pt x="85556" y="4741"/>
                      <a:pt x="86506" y="6638"/>
                      <a:pt x="86506" y="8534"/>
                    </a:cubicBezTo>
                    <a:cubicBezTo>
                      <a:pt x="86506" y="10431"/>
                      <a:pt x="85556" y="12327"/>
                      <a:pt x="84605" y="15172"/>
                    </a:cubicBezTo>
                    <a:lnTo>
                      <a:pt x="72247" y="51206"/>
                    </a:lnTo>
                    <a:cubicBezTo>
                      <a:pt x="71297" y="54051"/>
                      <a:pt x="70346" y="55948"/>
                      <a:pt x="69395" y="57844"/>
                    </a:cubicBezTo>
                    <a:cubicBezTo>
                      <a:pt x="68445" y="58793"/>
                      <a:pt x="67494" y="60689"/>
                      <a:pt x="66544" y="61637"/>
                    </a:cubicBezTo>
                    <a:cubicBezTo>
                      <a:pt x="65593" y="62586"/>
                      <a:pt x="63692" y="63534"/>
                      <a:pt x="61791" y="63534"/>
                    </a:cubicBezTo>
                    <a:cubicBezTo>
                      <a:pt x="59889" y="63534"/>
                      <a:pt x="57988" y="62586"/>
                      <a:pt x="56087" y="61637"/>
                    </a:cubicBezTo>
                    <a:cubicBezTo>
                      <a:pt x="55136" y="60689"/>
                      <a:pt x="54185" y="58793"/>
                      <a:pt x="53235" y="57844"/>
                    </a:cubicBezTo>
                    <a:cubicBezTo>
                      <a:pt x="52284" y="55948"/>
                      <a:pt x="52284" y="54051"/>
                      <a:pt x="51334" y="51206"/>
                    </a:cubicBezTo>
                    <a:lnTo>
                      <a:pt x="42778" y="21810"/>
                    </a:lnTo>
                    <a:lnTo>
                      <a:pt x="34222" y="51206"/>
                    </a:lnTo>
                    <a:cubicBezTo>
                      <a:pt x="33272" y="54999"/>
                      <a:pt x="32321" y="57844"/>
                      <a:pt x="30420" y="60689"/>
                    </a:cubicBezTo>
                    <a:cubicBezTo>
                      <a:pt x="29469" y="62586"/>
                      <a:pt x="26617" y="63534"/>
                      <a:pt x="23766" y="63534"/>
                    </a:cubicBezTo>
                    <a:cubicBezTo>
                      <a:pt x="21864" y="63534"/>
                      <a:pt x="20914" y="63534"/>
                      <a:pt x="19963" y="62586"/>
                    </a:cubicBezTo>
                    <a:cubicBezTo>
                      <a:pt x="19013" y="61637"/>
                      <a:pt x="18062" y="60689"/>
                      <a:pt x="17111" y="59741"/>
                    </a:cubicBezTo>
                    <a:cubicBezTo>
                      <a:pt x="16161" y="58793"/>
                      <a:pt x="15210" y="56896"/>
                      <a:pt x="15210" y="55948"/>
                    </a:cubicBezTo>
                    <a:cubicBezTo>
                      <a:pt x="14259" y="54051"/>
                      <a:pt x="14259" y="53103"/>
                      <a:pt x="14259" y="52155"/>
                    </a:cubicBezTo>
                    <a:lnTo>
                      <a:pt x="1901" y="16121"/>
                    </a:lnTo>
                    <a:cubicBezTo>
                      <a:pt x="951" y="12327"/>
                      <a:pt x="0" y="10431"/>
                      <a:pt x="0" y="9483"/>
                    </a:cubicBezTo>
                    <a:cubicBezTo>
                      <a:pt x="0" y="7586"/>
                      <a:pt x="951" y="6638"/>
                      <a:pt x="1901" y="4741"/>
                    </a:cubicBezTo>
                    <a:cubicBezTo>
                      <a:pt x="2852" y="3793"/>
                      <a:pt x="4753" y="2845"/>
                      <a:pt x="6654" y="2845"/>
                    </a:cubicBezTo>
                    <a:cubicBezTo>
                      <a:pt x="9506" y="2845"/>
                      <a:pt x="10457" y="3793"/>
                      <a:pt x="11407" y="4741"/>
                    </a:cubicBezTo>
                    <a:cubicBezTo>
                      <a:pt x="15210" y="4741"/>
                      <a:pt x="16161" y="6638"/>
                      <a:pt x="17111" y="1043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33"/>
              <p:cNvSpPr/>
              <p:nvPr/>
            </p:nvSpPr>
            <p:spPr>
              <a:xfrm>
                <a:off x="4698137" y="5680644"/>
                <a:ext cx="58938" cy="59740"/>
              </a:xfrm>
              <a:custGeom>
                <a:avLst/>
                <a:gdLst/>
                <a:ahLst/>
                <a:cxnLst/>
                <a:rect l="l" t="t" r="r" b="b"/>
                <a:pathLst>
                  <a:path w="58938" h="59740" extrusionOk="0">
                    <a:moveTo>
                      <a:pt x="58938" y="29396"/>
                    </a:moveTo>
                    <a:cubicBezTo>
                      <a:pt x="58938" y="34138"/>
                      <a:pt x="57988" y="37931"/>
                      <a:pt x="57037" y="41724"/>
                    </a:cubicBezTo>
                    <a:cubicBezTo>
                      <a:pt x="56087" y="45517"/>
                      <a:pt x="53235" y="48362"/>
                      <a:pt x="51333" y="51206"/>
                    </a:cubicBezTo>
                    <a:cubicBezTo>
                      <a:pt x="49432" y="54051"/>
                      <a:pt x="45630" y="55948"/>
                      <a:pt x="41827" y="57844"/>
                    </a:cubicBezTo>
                    <a:cubicBezTo>
                      <a:pt x="38025" y="59741"/>
                      <a:pt x="34222" y="59741"/>
                      <a:pt x="29469" y="59741"/>
                    </a:cubicBezTo>
                    <a:cubicBezTo>
                      <a:pt x="24716" y="59741"/>
                      <a:pt x="20913" y="58793"/>
                      <a:pt x="17111" y="57844"/>
                    </a:cubicBezTo>
                    <a:cubicBezTo>
                      <a:pt x="13309" y="55948"/>
                      <a:pt x="10457" y="54051"/>
                      <a:pt x="7605" y="51206"/>
                    </a:cubicBezTo>
                    <a:cubicBezTo>
                      <a:pt x="4753" y="48362"/>
                      <a:pt x="2852" y="45517"/>
                      <a:pt x="1901" y="41724"/>
                    </a:cubicBezTo>
                    <a:cubicBezTo>
                      <a:pt x="951" y="37931"/>
                      <a:pt x="0" y="34138"/>
                      <a:pt x="0" y="29396"/>
                    </a:cubicBezTo>
                    <a:cubicBezTo>
                      <a:pt x="0" y="24655"/>
                      <a:pt x="951" y="20862"/>
                      <a:pt x="1901" y="17069"/>
                    </a:cubicBezTo>
                    <a:cubicBezTo>
                      <a:pt x="2852" y="13276"/>
                      <a:pt x="5704" y="10431"/>
                      <a:pt x="7605" y="7586"/>
                    </a:cubicBezTo>
                    <a:cubicBezTo>
                      <a:pt x="9506" y="4741"/>
                      <a:pt x="13309" y="2845"/>
                      <a:pt x="17111" y="1897"/>
                    </a:cubicBezTo>
                    <a:cubicBezTo>
                      <a:pt x="20913" y="0"/>
                      <a:pt x="24716" y="0"/>
                      <a:pt x="29469" y="0"/>
                    </a:cubicBezTo>
                    <a:cubicBezTo>
                      <a:pt x="34222" y="0"/>
                      <a:pt x="38025" y="948"/>
                      <a:pt x="41827" y="1897"/>
                    </a:cubicBezTo>
                    <a:cubicBezTo>
                      <a:pt x="45630" y="2845"/>
                      <a:pt x="48482" y="5690"/>
                      <a:pt x="51333" y="8534"/>
                    </a:cubicBezTo>
                    <a:cubicBezTo>
                      <a:pt x="54185" y="11379"/>
                      <a:pt x="56087" y="14224"/>
                      <a:pt x="57037" y="18017"/>
                    </a:cubicBezTo>
                    <a:cubicBezTo>
                      <a:pt x="58938" y="20862"/>
                      <a:pt x="58938" y="24655"/>
                      <a:pt x="58938" y="29396"/>
                    </a:cubicBezTo>
                    <a:close/>
                    <a:moveTo>
                      <a:pt x="43729" y="29396"/>
                    </a:moveTo>
                    <a:cubicBezTo>
                      <a:pt x="43729" y="23707"/>
                      <a:pt x="42778" y="18965"/>
                      <a:pt x="39926" y="15172"/>
                    </a:cubicBezTo>
                    <a:cubicBezTo>
                      <a:pt x="37074" y="11379"/>
                      <a:pt x="33272" y="10431"/>
                      <a:pt x="29469" y="10431"/>
                    </a:cubicBezTo>
                    <a:cubicBezTo>
                      <a:pt x="26617" y="10431"/>
                      <a:pt x="23766" y="11379"/>
                      <a:pt x="21864" y="12327"/>
                    </a:cubicBezTo>
                    <a:cubicBezTo>
                      <a:pt x="19963" y="14224"/>
                      <a:pt x="18062" y="16121"/>
                      <a:pt x="17111" y="18965"/>
                    </a:cubicBezTo>
                    <a:cubicBezTo>
                      <a:pt x="16160" y="21810"/>
                      <a:pt x="15210" y="25603"/>
                      <a:pt x="15210" y="29396"/>
                    </a:cubicBezTo>
                    <a:cubicBezTo>
                      <a:pt x="15210" y="33189"/>
                      <a:pt x="16160" y="36982"/>
                      <a:pt x="17111" y="39827"/>
                    </a:cubicBezTo>
                    <a:cubicBezTo>
                      <a:pt x="18062" y="42672"/>
                      <a:pt x="19963" y="44569"/>
                      <a:pt x="21864" y="46465"/>
                    </a:cubicBezTo>
                    <a:cubicBezTo>
                      <a:pt x="23766" y="48362"/>
                      <a:pt x="26617" y="48362"/>
                      <a:pt x="29469" y="48362"/>
                    </a:cubicBezTo>
                    <a:cubicBezTo>
                      <a:pt x="34222" y="48362"/>
                      <a:pt x="38025" y="46465"/>
                      <a:pt x="39926" y="43620"/>
                    </a:cubicBezTo>
                    <a:cubicBezTo>
                      <a:pt x="42778" y="39827"/>
                      <a:pt x="43729" y="35086"/>
                      <a:pt x="43729"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33"/>
              <p:cNvSpPr/>
              <p:nvPr/>
            </p:nvSpPr>
            <p:spPr>
              <a:xfrm>
                <a:off x="4768483" y="5678747"/>
                <a:ext cx="42777" cy="60689"/>
              </a:xfrm>
              <a:custGeom>
                <a:avLst/>
                <a:gdLst/>
                <a:ahLst/>
                <a:cxnLst/>
                <a:rect l="l" t="t" r="r" b="b"/>
                <a:pathLst>
                  <a:path w="42777" h="60689" extrusionOk="0">
                    <a:moveTo>
                      <a:pt x="15210" y="39827"/>
                    </a:moveTo>
                    <a:lnTo>
                      <a:pt x="15210" y="52155"/>
                    </a:lnTo>
                    <a:cubicBezTo>
                      <a:pt x="15210" y="54999"/>
                      <a:pt x="14259" y="57844"/>
                      <a:pt x="13309" y="58793"/>
                    </a:cubicBezTo>
                    <a:cubicBezTo>
                      <a:pt x="12358" y="59741"/>
                      <a:pt x="10457" y="60689"/>
                      <a:pt x="7605" y="60689"/>
                    </a:cubicBezTo>
                    <a:cubicBezTo>
                      <a:pt x="5704" y="60689"/>
                      <a:pt x="3802" y="59741"/>
                      <a:pt x="1901" y="58793"/>
                    </a:cubicBezTo>
                    <a:cubicBezTo>
                      <a:pt x="951" y="56896"/>
                      <a:pt x="0" y="54999"/>
                      <a:pt x="0" y="52155"/>
                    </a:cubicBezTo>
                    <a:lnTo>
                      <a:pt x="0" y="10431"/>
                    </a:lnTo>
                    <a:cubicBezTo>
                      <a:pt x="0" y="3793"/>
                      <a:pt x="2852" y="0"/>
                      <a:pt x="7605" y="0"/>
                    </a:cubicBezTo>
                    <a:cubicBezTo>
                      <a:pt x="10457" y="0"/>
                      <a:pt x="11408" y="948"/>
                      <a:pt x="13309" y="1897"/>
                    </a:cubicBezTo>
                    <a:cubicBezTo>
                      <a:pt x="14259" y="3793"/>
                      <a:pt x="15210" y="5690"/>
                      <a:pt x="15210" y="8534"/>
                    </a:cubicBezTo>
                    <a:cubicBezTo>
                      <a:pt x="17111" y="5690"/>
                      <a:pt x="19012" y="2845"/>
                      <a:pt x="20914" y="1897"/>
                    </a:cubicBezTo>
                    <a:cubicBezTo>
                      <a:pt x="22815" y="948"/>
                      <a:pt x="25667" y="0"/>
                      <a:pt x="28519" y="0"/>
                    </a:cubicBezTo>
                    <a:cubicBezTo>
                      <a:pt x="31370" y="0"/>
                      <a:pt x="35173" y="948"/>
                      <a:pt x="38025" y="1897"/>
                    </a:cubicBezTo>
                    <a:cubicBezTo>
                      <a:pt x="40877" y="2845"/>
                      <a:pt x="42778" y="5690"/>
                      <a:pt x="42778" y="8534"/>
                    </a:cubicBezTo>
                    <a:cubicBezTo>
                      <a:pt x="42778" y="10431"/>
                      <a:pt x="41827" y="11379"/>
                      <a:pt x="40877" y="13276"/>
                    </a:cubicBezTo>
                    <a:cubicBezTo>
                      <a:pt x="39926" y="14224"/>
                      <a:pt x="38025" y="15172"/>
                      <a:pt x="37074" y="15172"/>
                    </a:cubicBezTo>
                    <a:cubicBezTo>
                      <a:pt x="36123" y="15172"/>
                      <a:pt x="35173" y="15172"/>
                      <a:pt x="33272" y="14224"/>
                    </a:cubicBezTo>
                    <a:cubicBezTo>
                      <a:pt x="31370" y="13276"/>
                      <a:pt x="29469" y="13276"/>
                      <a:pt x="27568" y="13276"/>
                    </a:cubicBezTo>
                    <a:cubicBezTo>
                      <a:pt x="25667" y="13276"/>
                      <a:pt x="23766" y="14224"/>
                      <a:pt x="21864" y="15172"/>
                    </a:cubicBezTo>
                    <a:cubicBezTo>
                      <a:pt x="20914" y="16121"/>
                      <a:pt x="19012" y="18017"/>
                      <a:pt x="19012" y="19914"/>
                    </a:cubicBezTo>
                    <a:cubicBezTo>
                      <a:pt x="18062" y="21810"/>
                      <a:pt x="18062" y="24655"/>
                      <a:pt x="17111" y="27500"/>
                    </a:cubicBezTo>
                    <a:cubicBezTo>
                      <a:pt x="15210" y="32241"/>
                      <a:pt x="15210" y="36034"/>
                      <a:pt x="15210" y="3982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33"/>
              <p:cNvSpPr/>
              <p:nvPr/>
            </p:nvSpPr>
            <p:spPr>
              <a:xfrm>
                <a:off x="4816014" y="5657885"/>
                <a:ext cx="53234" cy="81550"/>
              </a:xfrm>
              <a:custGeom>
                <a:avLst/>
                <a:gdLst/>
                <a:ahLst/>
                <a:cxnLst/>
                <a:rect l="l" t="t" r="r" b="b"/>
                <a:pathLst>
                  <a:path w="53234" h="81550" extrusionOk="0">
                    <a:moveTo>
                      <a:pt x="36123" y="75861"/>
                    </a:moveTo>
                    <a:lnTo>
                      <a:pt x="22815" y="54051"/>
                    </a:lnTo>
                    <a:lnTo>
                      <a:pt x="14259" y="61637"/>
                    </a:lnTo>
                    <a:lnTo>
                      <a:pt x="14259" y="73017"/>
                    </a:lnTo>
                    <a:cubicBezTo>
                      <a:pt x="14259" y="75861"/>
                      <a:pt x="13309" y="77758"/>
                      <a:pt x="12358" y="79654"/>
                    </a:cubicBezTo>
                    <a:cubicBezTo>
                      <a:pt x="11408" y="81551"/>
                      <a:pt x="9506" y="81551"/>
                      <a:pt x="7605" y="81551"/>
                    </a:cubicBezTo>
                    <a:cubicBezTo>
                      <a:pt x="5704" y="81551"/>
                      <a:pt x="3802" y="80603"/>
                      <a:pt x="1901" y="79654"/>
                    </a:cubicBezTo>
                    <a:cubicBezTo>
                      <a:pt x="0" y="78706"/>
                      <a:pt x="0" y="75861"/>
                      <a:pt x="0" y="73017"/>
                    </a:cubicBezTo>
                    <a:lnTo>
                      <a:pt x="0" y="10431"/>
                    </a:lnTo>
                    <a:cubicBezTo>
                      <a:pt x="0" y="7586"/>
                      <a:pt x="951" y="4741"/>
                      <a:pt x="1901" y="2845"/>
                    </a:cubicBezTo>
                    <a:cubicBezTo>
                      <a:pt x="2852" y="948"/>
                      <a:pt x="4753" y="0"/>
                      <a:pt x="7605" y="0"/>
                    </a:cubicBezTo>
                    <a:cubicBezTo>
                      <a:pt x="9506" y="0"/>
                      <a:pt x="11408" y="948"/>
                      <a:pt x="13309" y="1897"/>
                    </a:cubicBezTo>
                    <a:cubicBezTo>
                      <a:pt x="14259" y="3793"/>
                      <a:pt x="15210" y="5690"/>
                      <a:pt x="15210" y="8534"/>
                    </a:cubicBezTo>
                    <a:lnTo>
                      <a:pt x="15210" y="44569"/>
                    </a:lnTo>
                    <a:lnTo>
                      <a:pt x="32321" y="26551"/>
                    </a:lnTo>
                    <a:cubicBezTo>
                      <a:pt x="34222" y="24655"/>
                      <a:pt x="36123" y="22758"/>
                      <a:pt x="37074" y="21810"/>
                    </a:cubicBezTo>
                    <a:cubicBezTo>
                      <a:pt x="38025" y="20862"/>
                      <a:pt x="39926" y="20862"/>
                      <a:pt x="40877" y="20862"/>
                    </a:cubicBezTo>
                    <a:cubicBezTo>
                      <a:pt x="42778" y="20862"/>
                      <a:pt x="44679" y="21810"/>
                      <a:pt x="45630" y="22758"/>
                    </a:cubicBezTo>
                    <a:cubicBezTo>
                      <a:pt x="46580" y="23707"/>
                      <a:pt x="47531" y="25603"/>
                      <a:pt x="47531" y="27500"/>
                    </a:cubicBezTo>
                    <a:cubicBezTo>
                      <a:pt x="47531" y="29396"/>
                      <a:pt x="45630" y="32241"/>
                      <a:pt x="41827" y="36034"/>
                    </a:cubicBezTo>
                    <a:lnTo>
                      <a:pt x="34222" y="43620"/>
                    </a:lnTo>
                    <a:lnTo>
                      <a:pt x="49432" y="67327"/>
                    </a:lnTo>
                    <a:cubicBezTo>
                      <a:pt x="50383" y="69223"/>
                      <a:pt x="51333" y="70172"/>
                      <a:pt x="52284" y="71120"/>
                    </a:cubicBezTo>
                    <a:cubicBezTo>
                      <a:pt x="53235" y="72068"/>
                      <a:pt x="53235" y="73017"/>
                      <a:pt x="53235" y="73965"/>
                    </a:cubicBezTo>
                    <a:cubicBezTo>
                      <a:pt x="53235" y="75861"/>
                      <a:pt x="52284" y="77758"/>
                      <a:pt x="51333" y="79654"/>
                    </a:cubicBezTo>
                    <a:cubicBezTo>
                      <a:pt x="50383" y="80603"/>
                      <a:pt x="48482" y="81551"/>
                      <a:pt x="46580" y="81551"/>
                    </a:cubicBezTo>
                    <a:cubicBezTo>
                      <a:pt x="44679" y="81551"/>
                      <a:pt x="43729" y="80603"/>
                      <a:pt x="42778" y="79654"/>
                    </a:cubicBezTo>
                    <a:cubicBezTo>
                      <a:pt x="41827" y="78706"/>
                      <a:pt x="38025" y="78706"/>
                      <a:pt x="36123" y="7586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36;p33"/>
              <p:cNvSpPr/>
              <p:nvPr/>
            </p:nvSpPr>
            <p:spPr>
              <a:xfrm>
                <a:off x="4874952" y="5703402"/>
                <a:ext cx="32321" cy="13275"/>
              </a:xfrm>
              <a:custGeom>
                <a:avLst/>
                <a:gdLst/>
                <a:ahLst/>
                <a:cxnLst/>
                <a:rect l="l" t="t" r="r" b="b"/>
                <a:pathLst>
                  <a:path w="32321" h="13275" extrusionOk="0">
                    <a:moveTo>
                      <a:pt x="24716" y="13276"/>
                    </a:moveTo>
                    <a:lnTo>
                      <a:pt x="7605" y="13276"/>
                    </a:lnTo>
                    <a:cubicBezTo>
                      <a:pt x="4753" y="13276"/>
                      <a:pt x="2852" y="12327"/>
                      <a:pt x="1901" y="11379"/>
                    </a:cubicBezTo>
                    <a:cubicBezTo>
                      <a:pt x="950" y="10431"/>
                      <a:pt x="0" y="8534"/>
                      <a:pt x="0" y="6638"/>
                    </a:cubicBezTo>
                    <a:cubicBezTo>
                      <a:pt x="0" y="4741"/>
                      <a:pt x="950" y="2845"/>
                      <a:pt x="1901" y="1897"/>
                    </a:cubicBezTo>
                    <a:cubicBezTo>
                      <a:pt x="2852" y="948"/>
                      <a:pt x="5703" y="0"/>
                      <a:pt x="7605" y="0"/>
                    </a:cubicBezTo>
                    <a:lnTo>
                      <a:pt x="24716" y="0"/>
                    </a:lnTo>
                    <a:cubicBezTo>
                      <a:pt x="27568" y="0"/>
                      <a:pt x="29469" y="948"/>
                      <a:pt x="30420" y="1897"/>
                    </a:cubicBezTo>
                    <a:cubicBezTo>
                      <a:pt x="31370" y="2845"/>
                      <a:pt x="32321" y="4741"/>
                      <a:pt x="32321" y="6638"/>
                    </a:cubicBezTo>
                    <a:cubicBezTo>
                      <a:pt x="32321" y="8534"/>
                      <a:pt x="31370" y="10431"/>
                      <a:pt x="30420" y="11379"/>
                    </a:cubicBezTo>
                    <a:cubicBezTo>
                      <a:pt x="29469" y="12327"/>
                      <a:pt x="26617" y="13276"/>
                      <a:pt x="24716" y="1327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37;p33"/>
              <p:cNvSpPr/>
              <p:nvPr/>
            </p:nvSpPr>
            <p:spPr>
              <a:xfrm>
                <a:off x="4916780"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7"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2"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38;p33"/>
              <p:cNvSpPr/>
              <p:nvPr/>
            </p:nvSpPr>
            <p:spPr>
              <a:xfrm>
                <a:off x="4947199" y="5658834"/>
                <a:ext cx="15209" cy="80602"/>
              </a:xfrm>
              <a:custGeom>
                <a:avLst/>
                <a:gdLst/>
                <a:ahLst/>
                <a:cxnLst/>
                <a:rect l="l" t="t" r="r" b="b"/>
                <a:pathLst>
                  <a:path w="15209" h="80602" extrusionOk="0">
                    <a:moveTo>
                      <a:pt x="7605" y="14224"/>
                    </a:moveTo>
                    <a:cubicBezTo>
                      <a:pt x="5704" y="14224"/>
                      <a:pt x="3803" y="13276"/>
                      <a:pt x="1901" y="12327"/>
                    </a:cubicBezTo>
                    <a:cubicBezTo>
                      <a:pt x="0" y="11379"/>
                      <a:pt x="0" y="9483"/>
                      <a:pt x="0" y="6638"/>
                    </a:cubicBezTo>
                    <a:cubicBezTo>
                      <a:pt x="0" y="4741"/>
                      <a:pt x="951" y="2845"/>
                      <a:pt x="1901" y="1897"/>
                    </a:cubicBezTo>
                    <a:cubicBezTo>
                      <a:pt x="3803" y="948"/>
                      <a:pt x="4753" y="0"/>
                      <a:pt x="7605" y="0"/>
                    </a:cubicBezTo>
                    <a:cubicBezTo>
                      <a:pt x="9506" y="0"/>
                      <a:pt x="11408" y="948"/>
                      <a:pt x="12358" y="1897"/>
                    </a:cubicBezTo>
                    <a:cubicBezTo>
                      <a:pt x="14259" y="2845"/>
                      <a:pt x="14259" y="4741"/>
                      <a:pt x="14259" y="7586"/>
                    </a:cubicBezTo>
                    <a:cubicBezTo>
                      <a:pt x="14259" y="9483"/>
                      <a:pt x="13309" y="11379"/>
                      <a:pt x="12358" y="13276"/>
                    </a:cubicBezTo>
                    <a:cubicBezTo>
                      <a:pt x="11408" y="13276"/>
                      <a:pt x="9506" y="14224"/>
                      <a:pt x="7605"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39;p33"/>
              <p:cNvSpPr/>
              <p:nvPr/>
            </p:nvSpPr>
            <p:spPr>
              <a:xfrm>
                <a:off x="4970252" y="5657885"/>
                <a:ext cx="42540" cy="84395"/>
              </a:xfrm>
              <a:custGeom>
                <a:avLst/>
                <a:gdLst/>
                <a:ahLst/>
                <a:cxnLst/>
                <a:rect l="l" t="t" r="r" b="b"/>
                <a:pathLst>
                  <a:path w="42540" h="84395" extrusionOk="0">
                    <a:moveTo>
                      <a:pt x="6417" y="23707"/>
                    </a:moveTo>
                    <a:lnTo>
                      <a:pt x="10219" y="23707"/>
                    </a:lnTo>
                    <a:lnTo>
                      <a:pt x="10219" y="18965"/>
                    </a:lnTo>
                    <a:cubicBezTo>
                      <a:pt x="10219" y="14224"/>
                      <a:pt x="11170" y="10431"/>
                      <a:pt x="12120" y="7586"/>
                    </a:cubicBezTo>
                    <a:cubicBezTo>
                      <a:pt x="13071" y="4741"/>
                      <a:pt x="14972" y="2845"/>
                      <a:pt x="17824" y="1897"/>
                    </a:cubicBezTo>
                    <a:cubicBezTo>
                      <a:pt x="20676" y="948"/>
                      <a:pt x="24478" y="0"/>
                      <a:pt x="29232" y="0"/>
                    </a:cubicBezTo>
                    <a:cubicBezTo>
                      <a:pt x="37787" y="0"/>
                      <a:pt x="42540" y="1897"/>
                      <a:pt x="42540" y="6638"/>
                    </a:cubicBezTo>
                    <a:cubicBezTo>
                      <a:pt x="42540" y="7586"/>
                      <a:pt x="42540" y="9483"/>
                      <a:pt x="41590" y="10431"/>
                    </a:cubicBezTo>
                    <a:cubicBezTo>
                      <a:pt x="40639" y="11379"/>
                      <a:pt x="39688" y="12327"/>
                      <a:pt x="38738" y="12327"/>
                    </a:cubicBezTo>
                    <a:cubicBezTo>
                      <a:pt x="37787" y="12327"/>
                      <a:pt x="36837" y="12327"/>
                      <a:pt x="35886" y="12327"/>
                    </a:cubicBezTo>
                    <a:cubicBezTo>
                      <a:pt x="34935" y="12327"/>
                      <a:pt x="33034" y="12327"/>
                      <a:pt x="32084" y="12327"/>
                    </a:cubicBezTo>
                    <a:cubicBezTo>
                      <a:pt x="29232" y="12327"/>
                      <a:pt x="27330" y="13276"/>
                      <a:pt x="27330" y="15172"/>
                    </a:cubicBezTo>
                    <a:cubicBezTo>
                      <a:pt x="26380" y="17069"/>
                      <a:pt x="26380" y="18965"/>
                      <a:pt x="26380" y="21810"/>
                    </a:cubicBezTo>
                    <a:lnTo>
                      <a:pt x="26380" y="25603"/>
                    </a:lnTo>
                    <a:lnTo>
                      <a:pt x="30182" y="25603"/>
                    </a:lnTo>
                    <a:cubicBezTo>
                      <a:pt x="35886" y="25603"/>
                      <a:pt x="38738" y="27500"/>
                      <a:pt x="38738" y="30345"/>
                    </a:cubicBezTo>
                    <a:cubicBezTo>
                      <a:pt x="38738" y="33189"/>
                      <a:pt x="37787" y="34138"/>
                      <a:pt x="36837" y="35086"/>
                    </a:cubicBezTo>
                    <a:cubicBezTo>
                      <a:pt x="34935" y="36034"/>
                      <a:pt x="33034" y="36034"/>
                      <a:pt x="30182" y="36034"/>
                    </a:cubicBezTo>
                    <a:lnTo>
                      <a:pt x="26380" y="36034"/>
                    </a:lnTo>
                    <a:lnTo>
                      <a:pt x="26380" y="75861"/>
                    </a:lnTo>
                    <a:cubicBezTo>
                      <a:pt x="26380" y="78706"/>
                      <a:pt x="25429" y="80603"/>
                      <a:pt x="24478" y="82499"/>
                    </a:cubicBezTo>
                    <a:cubicBezTo>
                      <a:pt x="23528" y="84396"/>
                      <a:pt x="21627" y="84396"/>
                      <a:pt x="18775" y="84396"/>
                    </a:cubicBezTo>
                    <a:cubicBezTo>
                      <a:pt x="16874" y="84396"/>
                      <a:pt x="14972" y="83447"/>
                      <a:pt x="13071" y="82499"/>
                    </a:cubicBezTo>
                    <a:cubicBezTo>
                      <a:pt x="12120" y="80603"/>
                      <a:pt x="11170" y="78706"/>
                      <a:pt x="11170" y="75861"/>
                    </a:cubicBezTo>
                    <a:lnTo>
                      <a:pt x="11170" y="36034"/>
                    </a:lnTo>
                    <a:lnTo>
                      <a:pt x="7367" y="36034"/>
                    </a:lnTo>
                    <a:cubicBezTo>
                      <a:pt x="5466" y="36034"/>
                      <a:pt x="3565" y="35086"/>
                      <a:pt x="2614" y="34138"/>
                    </a:cubicBezTo>
                    <a:cubicBezTo>
                      <a:pt x="1664" y="33189"/>
                      <a:pt x="713" y="32241"/>
                      <a:pt x="713" y="30345"/>
                    </a:cubicBezTo>
                    <a:cubicBezTo>
                      <a:pt x="-1188" y="24655"/>
                      <a:pt x="713" y="23707"/>
                      <a:pt x="6417"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0;p33"/>
              <p:cNvSpPr/>
              <p:nvPr/>
            </p:nvSpPr>
            <p:spPr>
              <a:xfrm>
                <a:off x="5009940" y="5678747"/>
                <a:ext cx="57037" cy="60689"/>
              </a:xfrm>
              <a:custGeom>
                <a:avLst/>
                <a:gdLst/>
                <a:ahLst/>
                <a:cxnLst/>
                <a:rect l="l" t="t" r="r" b="b"/>
                <a:pathLst>
                  <a:path w="57037" h="60689" extrusionOk="0">
                    <a:moveTo>
                      <a:pt x="44679" y="35086"/>
                    </a:moveTo>
                    <a:lnTo>
                      <a:pt x="15210" y="35086"/>
                    </a:lnTo>
                    <a:cubicBezTo>
                      <a:pt x="15210" y="38879"/>
                      <a:pt x="16161" y="41724"/>
                      <a:pt x="17111" y="43620"/>
                    </a:cubicBezTo>
                    <a:cubicBezTo>
                      <a:pt x="18062" y="46465"/>
                      <a:pt x="19963" y="48362"/>
                      <a:pt x="22815" y="49310"/>
                    </a:cubicBezTo>
                    <a:cubicBezTo>
                      <a:pt x="24716" y="50258"/>
                      <a:pt x="27568" y="51206"/>
                      <a:pt x="30420" y="51206"/>
                    </a:cubicBezTo>
                    <a:cubicBezTo>
                      <a:pt x="32321" y="51206"/>
                      <a:pt x="34222" y="51206"/>
                      <a:pt x="35173" y="50258"/>
                    </a:cubicBezTo>
                    <a:cubicBezTo>
                      <a:pt x="36124" y="49310"/>
                      <a:pt x="38025" y="49310"/>
                      <a:pt x="39926" y="48362"/>
                    </a:cubicBezTo>
                    <a:cubicBezTo>
                      <a:pt x="40877" y="47413"/>
                      <a:pt x="42778" y="46465"/>
                      <a:pt x="43729" y="45517"/>
                    </a:cubicBezTo>
                    <a:cubicBezTo>
                      <a:pt x="44679" y="44569"/>
                      <a:pt x="46580" y="42672"/>
                      <a:pt x="48482" y="41724"/>
                    </a:cubicBezTo>
                    <a:cubicBezTo>
                      <a:pt x="49432" y="40775"/>
                      <a:pt x="50383" y="40775"/>
                      <a:pt x="51333" y="40775"/>
                    </a:cubicBezTo>
                    <a:cubicBezTo>
                      <a:pt x="53235" y="40775"/>
                      <a:pt x="54186" y="40775"/>
                      <a:pt x="55136" y="41724"/>
                    </a:cubicBezTo>
                    <a:cubicBezTo>
                      <a:pt x="56087" y="42672"/>
                      <a:pt x="56087" y="43620"/>
                      <a:pt x="56087" y="45517"/>
                    </a:cubicBezTo>
                    <a:cubicBezTo>
                      <a:pt x="56087" y="46465"/>
                      <a:pt x="55136" y="48362"/>
                      <a:pt x="54186" y="50258"/>
                    </a:cubicBezTo>
                    <a:cubicBezTo>
                      <a:pt x="53235" y="52155"/>
                      <a:pt x="51333" y="54051"/>
                      <a:pt x="49432" y="54999"/>
                    </a:cubicBezTo>
                    <a:cubicBezTo>
                      <a:pt x="47531" y="56896"/>
                      <a:pt x="44679" y="57844"/>
                      <a:pt x="41827" y="58793"/>
                    </a:cubicBezTo>
                    <a:cubicBezTo>
                      <a:pt x="38976" y="59741"/>
                      <a:pt x="35173" y="60689"/>
                      <a:pt x="30420" y="60689"/>
                    </a:cubicBezTo>
                    <a:cubicBezTo>
                      <a:pt x="20914" y="60689"/>
                      <a:pt x="13309" y="57844"/>
                      <a:pt x="7605" y="52155"/>
                    </a:cubicBezTo>
                    <a:cubicBezTo>
                      <a:pt x="1901" y="46465"/>
                      <a:pt x="0" y="38879"/>
                      <a:pt x="0" y="30345"/>
                    </a:cubicBezTo>
                    <a:cubicBezTo>
                      <a:pt x="0" y="25603"/>
                      <a:pt x="951" y="21810"/>
                      <a:pt x="1901" y="18017"/>
                    </a:cubicBezTo>
                    <a:cubicBezTo>
                      <a:pt x="2852" y="14224"/>
                      <a:pt x="4753" y="11379"/>
                      <a:pt x="7605" y="8534"/>
                    </a:cubicBezTo>
                    <a:cubicBezTo>
                      <a:pt x="10457" y="5690"/>
                      <a:pt x="13309" y="3793"/>
                      <a:pt x="17111" y="1897"/>
                    </a:cubicBezTo>
                    <a:cubicBezTo>
                      <a:pt x="20914" y="0"/>
                      <a:pt x="24716" y="0"/>
                      <a:pt x="29469" y="0"/>
                    </a:cubicBezTo>
                    <a:cubicBezTo>
                      <a:pt x="35173" y="0"/>
                      <a:pt x="39926" y="948"/>
                      <a:pt x="44679" y="3793"/>
                    </a:cubicBezTo>
                    <a:cubicBezTo>
                      <a:pt x="48482" y="6638"/>
                      <a:pt x="52284" y="9483"/>
                      <a:pt x="54186" y="13276"/>
                    </a:cubicBezTo>
                    <a:cubicBezTo>
                      <a:pt x="56087" y="17069"/>
                      <a:pt x="57037" y="20862"/>
                      <a:pt x="57037" y="25603"/>
                    </a:cubicBezTo>
                    <a:cubicBezTo>
                      <a:pt x="57037" y="29396"/>
                      <a:pt x="56087" y="32241"/>
                      <a:pt x="54186" y="33189"/>
                    </a:cubicBezTo>
                    <a:cubicBezTo>
                      <a:pt x="52284" y="34138"/>
                      <a:pt x="49432" y="35086"/>
                      <a:pt x="44679" y="35086"/>
                    </a:cubicBezTo>
                    <a:close/>
                    <a:moveTo>
                      <a:pt x="16161" y="26551"/>
                    </a:moveTo>
                    <a:lnTo>
                      <a:pt x="42778" y="26551"/>
                    </a:lnTo>
                    <a:cubicBezTo>
                      <a:pt x="42778" y="21810"/>
                      <a:pt x="40877" y="18017"/>
                      <a:pt x="38976" y="15172"/>
                    </a:cubicBezTo>
                    <a:cubicBezTo>
                      <a:pt x="37074" y="12327"/>
                      <a:pt x="33272" y="11379"/>
                      <a:pt x="29469" y="11379"/>
                    </a:cubicBezTo>
                    <a:cubicBezTo>
                      <a:pt x="25667" y="11379"/>
                      <a:pt x="22815" y="12327"/>
                      <a:pt x="19963" y="15172"/>
                    </a:cubicBezTo>
                    <a:cubicBezTo>
                      <a:pt x="17111" y="18017"/>
                      <a:pt x="16161" y="21810"/>
                      <a:pt x="16161" y="2655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1" name="Google Shape;41;p33"/>
          <p:cNvSpPr/>
          <p:nvPr/>
        </p:nvSpPr>
        <p:spPr>
          <a:xfrm>
            <a:off x="4873315" y="145919"/>
            <a:ext cx="1310598" cy="1310598"/>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 name="Google Shape;42;p33"/>
          <p:cNvPicPr preferRelativeResize="0"/>
          <p:nvPr/>
        </p:nvPicPr>
        <p:blipFill rotWithShape="1">
          <a:blip r:embed="rId2">
            <a:alphaModFix/>
          </a:blip>
          <a:srcRect r="44449"/>
          <a:stretch/>
        </p:blipFill>
        <p:spPr>
          <a:xfrm>
            <a:off x="9700384" y="5884447"/>
            <a:ext cx="2021756" cy="464267"/>
          </a:xfrm>
          <a:prstGeom prst="rect">
            <a:avLst/>
          </a:prstGeom>
          <a:noFill/>
          <a:ln>
            <a:noFill/>
          </a:ln>
        </p:spPr>
      </p:pic>
      <p:cxnSp>
        <p:nvCxnSpPr>
          <p:cNvPr id="43" name="Google Shape;43;p33"/>
          <p:cNvCxnSpPr/>
          <p:nvPr/>
        </p:nvCxnSpPr>
        <p:spPr>
          <a:xfrm>
            <a:off x="0" y="6136408"/>
            <a:ext cx="9222801" cy="0"/>
          </a:xfrm>
          <a:prstGeom prst="straightConnector1">
            <a:avLst/>
          </a:prstGeom>
          <a:noFill/>
          <a:ln w="28575" cap="flat" cmpd="sng">
            <a:solidFill>
              <a:srgbClr val="12B4CB"/>
            </a:solidFill>
            <a:prstDash val="solid"/>
            <a:miter lim="800000"/>
            <a:headEnd type="none" w="sm" len="sm"/>
            <a:tailEnd type="none" w="sm" len="sm"/>
          </a:ln>
        </p:spPr>
      </p:cxnSp>
      <p:sp>
        <p:nvSpPr>
          <p:cNvPr id="44" name="Google Shape;44;p33"/>
          <p:cNvSpPr/>
          <p:nvPr/>
        </p:nvSpPr>
        <p:spPr>
          <a:xfrm>
            <a:off x="5760669" y="5680930"/>
            <a:ext cx="3469856" cy="697353"/>
          </a:xfrm>
          <a:prstGeom prst="rect">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85">
              <a:solidFill>
                <a:schemeClr val="lt1"/>
              </a:solidFill>
              <a:latin typeface="Calibri"/>
              <a:ea typeface="Calibri"/>
              <a:cs typeface="Calibri"/>
              <a:sym typeface="Calibri"/>
            </a:endParaRPr>
          </a:p>
        </p:txBody>
      </p:sp>
      <p:sp>
        <p:nvSpPr>
          <p:cNvPr id="45" name="Google Shape;45;p33"/>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200"/>
              <a:buNone/>
              <a:defRPr sz="32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body" idx="2"/>
          </p:nvPr>
        </p:nvSpPr>
        <p:spPr>
          <a:xfrm>
            <a:off x="6819185" y="3571222"/>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A4199"/>
              </a:buClr>
              <a:buSzPts val="5400"/>
              <a:buNone/>
              <a:defRPr sz="5400" b="1">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body" idx="3"/>
          </p:nvPr>
        </p:nvSpPr>
        <p:spPr>
          <a:xfrm>
            <a:off x="6819185" y="2952699"/>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0"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p:nvPr/>
        </p:nvSpPr>
        <p:spPr>
          <a:xfrm>
            <a:off x="-382772" y="6858000"/>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33"/>
          <p:cNvSpPr/>
          <p:nvPr/>
        </p:nvSpPr>
        <p:spPr>
          <a:xfrm>
            <a:off x="-676940" y="-1773478"/>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Welcome Slide 1">
  <p:cSld name="8_Welcome Slide 1">
    <p:spTree>
      <p:nvGrpSpPr>
        <p:cNvPr id="1" name="Shape 133"/>
        <p:cNvGrpSpPr/>
        <p:nvPr/>
      </p:nvGrpSpPr>
      <p:grpSpPr>
        <a:xfrm>
          <a:off x="0" y="0"/>
          <a:ext cx="0" cy="0"/>
          <a:chOff x="0" y="0"/>
          <a:chExt cx="0" cy="0"/>
        </a:xfrm>
      </p:grpSpPr>
      <p:sp>
        <p:nvSpPr>
          <p:cNvPr id="134" name="Google Shape;134;p46"/>
          <p:cNvSpPr/>
          <p:nvPr/>
        </p:nvSpPr>
        <p:spPr>
          <a:xfrm>
            <a:off x="-2" y="1532287"/>
            <a:ext cx="12192002" cy="4641046"/>
          </a:xfrm>
          <a:prstGeom prst="rect">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35" name="Google Shape;135;p46"/>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36" name="Google Shape;136;p4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02">
  <p:cSld name="Text Slide 02">
    <p:spTree>
      <p:nvGrpSpPr>
        <p:cNvPr id="1" name="Shape 138"/>
        <p:cNvGrpSpPr/>
        <p:nvPr/>
      </p:nvGrpSpPr>
      <p:grpSpPr>
        <a:xfrm>
          <a:off x="0" y="0"/>
          <a:ext cx="0" cy="0"/>
          <a:chOff x="0" y="0"/>
          <a:chExt cx="0" cy="0"/>
        </a:xfrm>
      </p:grpSpPr>
      <p:sp>
        <p:nvSpPr>
          <p:cNvPr id="139" name="Google Shape;139;p47"/>
          <p:cNvSpPr/>
          <p:nvPr/>
        </p:nvSpPr>
        <p:spPr>
          <a:xfrm>
            <a:off x="0" y="1244599"/>
            <a:ext cx="12191999" cy="5613401"/>
          </a:xfrm>
          <a:custGeom>
            <a:avLst/>
            <a:gdLst/>
            <a:ahLst/>
            <a:cxnLst/>
            <a:rect l="l" t="t" r="r" b="b"/>
            <a:pathLst>
              <a:path w="12191999" h="3896062" extrusionOk="0">
                <a:moveTo>
                  <a:pt x="3848738" y="0"/>
                </a:moveTo>
                <a:cubicBezTo>
                  <a:pt x="7007922" y="0"/>
                  <a:pt x="9905246" y="694873"/>
                  <a:pt x="12165152" y="1851673"/>
                </a:cubicBezTo>
                <a:lnTo>
                  <a:pt x="12191999" y="1866097"/>
                </a:lnTo>
                <a:lnTo>
                  <a:pt x="12191999" y="3896062"/>
                </a:lnTo>
                <a:lnTo>
                  <a:pt x="0" y="3896062"/>
                </a:lnTo>
                <a:lnTo>
                  <a:pt x="0" y="3369225"/>
                </a:lnTo>
                <a:lnTo>
                  <a:pt x="2" y="3369225"/>
                </a:lnTo>
                <a:lnTo>
                  <a:pt x="2" y="357645"/>
                </a:lnTo>
                <a:lnTo>
                  <a:pt x="581207" y="255284"/>
                </a:lnTo>
                <a:cubicBezTo>
                  <a:pt x="1625577" y="88632"/>
                  <a:pt x="2720458" y="0"/>
                  <a:pt x="3848738" y="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alibri"/>
              <a:ea typeface="Calibri"/>
              <a:cs typeface="Calibri"/>
              <a:sym typeface="Calibri"/>
            </a:endParaRPr>
          </a:p>
        </p:txBody>
      </p:sp>
      <p:cxnSp>
        <p:nvCxnSpPr>
          <p:cNvPr id="140" name="Google Shape;140;p47"/>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41" name="Google Shape;141;p47"/>
          <p:cNvSpPr txBox="1">
            <a:spLocks noGrp="1"/>
          </p:cNvSpPr>
          <p:nvPr>
            <p:ph type="body" idx="1"/>
          </p:nvPr>
        </p:nvSpPr>
        <p:spPr>
          <a:xfrm>
            <a:off x="713768" y="2449285"/>
            <a:ext cx="7756143" cy="37555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47"/>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3" name="Google Shape;143;p47"/>
          <p:cNvGrpSpPr/>
          <p:nvPr/>
        </p:nvGrpSpPr>
        <p:grpSpPr>
          <a:xfrm rot="-5400000">
            <a:off x="8485223" y="3378512"/>
            <a:ext cx="6554616" cy="427556"/>
            <a:chOff x="246763" y="5103257"/>
            <a:chExt cx="6554616" cy="427556"/>
          </a:xfrm>
        </p:grpSpPr>
        <p:sp>
          <p:nvSpPr>
            <p:cNvPr id="144" name="Google Shape;144;p47"/>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145" name="Google Shape;145;p47"/>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146" name="Google Shape;146;p47"/>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 Page">
  <p:cSld name="Back Page">
    <p:spTree>
      <p:nvGrpSpPr>
        <p:cNvPr id="1" name="Shape 147"/>
        <p:cNvGrpSpPr/>
        <p:nvPr/>
      </p:nvGrpSpPr>
      <p:grpSpPr>
        <a:xfrm>
          <a:off x="0" y="0"/>
          <a:ext cx="0" cy="0"/>
          <a:chOff x="0" y="0"/>
          <a:chExt cx="0" cy="0"/>
        </a:xfrm>
      </p:grpSpPr>
      <p:sp>
        <p:nvSpPr>
          <p:cNvPr id="148" name="Google Shape;148;p48"/>
          <p:cNvSpPr/>
          <p:nvPr/>
        </p:nvSpPr>
        <p:spPr>
          <a:xfrm>
            <a:off x="0" y="6120882"/>
            <a:ext cx="12192000" cy="7371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8"/>
          <p:cNvSpPr/>
          <p:nvPr/>
        </p:nvSpPr>
        <p:spPr>
          <a:xfrm flipH="1">
            <a:off x="5823197" y="-363432"/>
            <a:ext cx="6401126" cy="8997069"/>
          </a:xfrm>
          <a:custGeom>
            <a:avLst/>
            <a:gdLst/>
            <a:ahLst/>
            <a:cxnLst/>
            <a:rect l="l" t="t" r="r" b="b"/>
            <a:pathLst>
              <a:path w="7607015" h="10692000" extrusionOk="0">
                <a:moveTo>
                  <a:pt x="0" y="0"/>
                </a:moveTo>
                <a:lnTo>
                  <a:pt x="4534049" y="0"/>
                </a:lnTo>
                <a:lnTo>
                  <a:pt x="4778336" y="140498"/>
                </a:lnTo>
                <a:cubicBezTo>
                  <a:pt x="6227115" y="1021023"/>
                  <a:pt x="7263538" y="2512707"/>
                  <a:pt x="7530091" y="4257929"/>
                </a:cubicBezTo>
                <a:lnTo>
                  <a:pt x="7560000" y="4493400"/>
                </a:lnTo>
                <a:cubicBezTo>
                  <a:pt x="7645536" y="5059446"/>
                  <a:pt x="7594914" y="5454710"/>
                  <a:pt x="7560000" y="5806626"/>
                </a:cubicBezTo>
                <a:lnTo>
                  <a:pt x="7530091" y="6042097"/>
                </a:lnTo>
                <a:cubicBezTo>
                  <a:pt x="7204303" y="8175148"/>
                  <a:pt x="5728465" y="9929455"/>
                  <a:pt x="3755316" y="10652081"/>
                </a:cubicBezTo>
                <a:lnTo>
                  <a:pt x="3637366" y="10692000"/>
                </a:lnTo>
                <a:lnTo>
                  <a:pt x="0" y="10692000"/>
                </a:lnTo>
                <a:lnTo>
                  <a:pt x="0" y="7088352"/>
                </a:lnTo>
                <a:lnTo>
                  <a:pt x="83132" y="7163912"/>
                </a:lnTo>
                <a:cubicBezTo>
                  <a:pt x="534475" y="7536493"/>
                  <a:pt x="1112633" y="7760465"/>
                  <a:pt x="1741839" y="7760465"/>
                </a:cubicBezTo>
                <a:cubicBezTo>
                  <a:pt x="3181714" y="7760465"/>
                  <a:pt x="4351508" y="6588635"/>
                  <a:pt x="4351508" y="5150013"/>
                </a:cubicBezTo>
                <a:cubicBezTo>
                  <a:pt x="4351508" y="3709706"/>
                  <a:pt x="3181714" y="2539564"/>
                  <a:pt x="1741839" y="2539564"/>
                </a:cubicBezTo>
                <a:cubicBezTo>
                  <a:pt x="1111894" y="2539564"/>
                  <a:pt x="533644" y="2763860"/>
                  <a:pt x="82431" y="3136663"/>
                </a:cubicBezTo>
                <a:lnTo>
                  <a:pt x="0" y="3211653"/>
                </a:lnTo>
                <a:lnTo>
                  <a:pt x="0" y="0"/>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50" name="Google Shape;150;p48"/>
          <p:cNvGrpSpPr/>
          <p:nvPr/>
        </p:nvGrpSpPr>
        <p:grpSpPr>
          <a:xfrm>
            <a:off x="8805395" y="3468716"/>
            <a:ext cx="3148393" cy="998194"/>
            <a:chOff x="2464177" y="4939099"/>
            <a:chExt cx="2638924" cy="836668"/>
          </a:xfrm>
        </p:grpSpPr>
        <p:sp>
          <p:nvSpPr>
            <p:cNvPr id="151" name="Google Shape;151;p48"/>
            <p:cNvSpPr/>
            <p:nvPr/>
          </p:nvSpPr>
          <p:spPr>
            <a:xfrm>
              <a:off x="2897660"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3" y="101465"/>
                    <a:pt x="189174" y="96723"/>
                    <a:pt x="209137" y="96723"/>
                  </a:cubicBezTo>
                  <a:cubicBezTo>
                    <a:pt x="240507" y="96723"/>
                    <a:pt x="265223" y="107154"/>
                    <a:pt x="286137" y="128964"/>
                  </a:cubicBezTo>
                  <a:cubicBezTo>
                    <a:pt x="307051" y="150774"/>
                    <a:pt x="317508" y="177326"/>
                    <a:pt x="317508" y="209567"/>
                  </a:cubicBezTo>
                  <a:cubicBezTo>
                    <a:pt x="317508" y="231377"/>
                    <a:pt x="312754" y="249394"/>
                    <a:pt x="303248" y="266463"/>
                  </a:cubicBezTo>
                  <a:cubicBezTo>
                    <a:pt x="293742" y="282583"/>
                    <a:pt x="281384" y="295859"/>
                    <a:pt x="263322" y="305342"/>
                  </a:cubicBezTo>
                  <a:cubicBezTo>
                    <a:pt x="246211" y="314825"/>
                    <a:pt x="228149"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48"/>
            <p:cNvSpPr/>
            <p:nvPr/>
          </p:nvSpPr>
          <p:spPr>
            <a:xfrm>
              <a:off x="3342551" y="4940047"/>
              <a:ext cx="98864" cy="530081"/>
            </a:xfrm>
            <a:custGeom>
              <a:avLst/>
              <a:gdLst/>
              <a:ahLst/>
              <a:cxnLst/>
              <a:rect l="l" t="t" r="r" b="b"/>
              <a:pathLst>
                <a:path w="98864" h="530081" extrusionOk="0">
                  <a:moveTo>
                    <a:pt x="0" y="0"/>
                  </a:moveTo>
                  <a:lnTo>
                    <a:pt x="98865" y="0"/>
                  </a:lnTo>
                  <a:lnTo>
                    <a:pt x="98865" y="530081"/>
                  </a:lnTo>
                  <a:lnTo>
                    <a:pt x="0" y="530081"/>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48"/>
            <p:cNvSpPr/>
            <p:nvPr/>
          </p:nvSpPr>
          <p:spPr>
            <a:xfrm>
              <a:off x="3457576"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2" y="101465"/>
                    <a:pt x="189174" y="96723"/>
                    <a:pt x="209137" y="96723"/>
                  </a:cubicBezTo>
                  <a:cubicBezTo>
                    <a:pt x="240507" y="96723"/>
                    <a:pt x="265223" y="107154"/>
                    <a:pt x="286137" y="128964"/>
                  </a:cubicBezTo>
                  <a:cubicBezTo>
                    <a:pt x="307051" y="150774"/>
                    <a:pt x="317507" y="177326"/>
                    <a:pt x="317507" y="209567"/>
                  </a:cubicBezTo>
                  <a:cubicBezTo>
                    <a:pt x="317507" y="231377"/>
                    <a:pt x="312754" y="249394"/>
                    <a:pt x="303248" y="266463"/>
                  </a:cubicBezTo>
                  <a:cubicBezTo>
                    <a:pt x="293742" y="282583"/>
                    <a:pt x="281384" y="295859"/>
                    <a:pt x="263322" y="305342"/>
                  </a:cubicBezTo>
                  <a:cubicBezTo>
                    <a:pt x="246211" y="314825"/>
                    <a:pt x="227198"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48"/>
            <p:cNvSpPr/>
            <p:nvPr/>
          </p:nvSpPr>
          <p:spPr>
            <a:xfrm>
              <a:off x="3909121" y="5064270"/>
              <a:ext cx="354581" cy="406806"/>
            </a:xfrm>
            <a:custGeom>
              <a:avLst/>
              <a:gdLst/>
              <a:ahLst/>
              <a:cxnLst/>
              <a:rect l="l" t="t" r="r" b="b"/>
              <a:pathLst>
                <a:path w="354581" h="406806" extrusionOk="0">
                  <a:moveTo>
                    <a:pt x="284236" y="23707"/>
                  </a:moveTo>
                  <a:cubicBezTo>
                    <a:pt x="259520" y="7586"/>
                    <a:pt x="231952" y="0"/>
                    <a:pt x="200581" y="0"/>
                  </a:cubicBezTo>
                  <a:cubicBezTo>
                    <a:pt x="171112" y="0"/>
                    <a:pt x="142593" y="6638"/>
                    <a:pt x="116926" y="20862"/>
                  </a:cubicBezTo>
                  <a:cubicBezTo>
                    <a:pt x="110272" y="24655"/>
                    <a:pt x="104568" y="28448"/>
                    <a:pt x="98865" y="32241"/>
                  </a:cubicBezTo>
                  <a:lnTo>
                    <a:pt x="98865" y="8534"/>
                  </a:lnTo>
                  <a:lnTo>
                    <a:pt x="0" y="8534"/>
                  </a:lnTo>
                  <a:lnTo>
                    <a:pt x="0" y="406806"/>
                  </a:lnTo>
                  <a:lnTo>
                    <a:pt x="98865" y="406806"/>
                  </a:lnTo>
                  <a:lnTo>
                    <a:pt x="98865" y="253187"/>
                  </a:lnTo>
                  <a:cubicBezTo>
                    <a:pt x="98865" y="200084"/>
                    <a:pt x="101716" y="176378"/>
                    <a:pt x="104568" y="166895"/>
                  </a:cubicBezTo>
                  <a:cubicBezTo>
                    <a:pt x="110272" y="146033"/>
                    <a:pt x="120729" y="128964"/>
                    <a:pt x="137840" y="115689"/>
                  </a:cubicBezTo>
                  <a:cubicBezTo>
                    <a:pt x="154001" y="102413"/>
                    <a:pt x="172062" y="95775"/>
                    <a:pt x="192025" y="95775"/>
                  </a:cubicBezTo>
                  <a:cubicBezTo>
                    <a:pt x="209137" y="95775"/>
                    <a:pt x="222445" y="99568"/>
                    <a:pt x="231952" y="107154"/>
                  </a:cubicBezTo>
                  <a:cubicBezTo>
                    <a:pt x="241458" y="114740"/>
                    <a:pt x="248112" y="126119"/>
                    <a:pt x="251915" y="143188"/>
                  </a:cubicBezTo>
                  <a:cubicBezTo>
                    <a:pt x="253816" y="149826"/>
                    <a:pt x="255717" y="166895"/>
                    <a:pt x="255717" y="216205"/>
                  </a:cubicBezTo>
                  <a:lnTo>
                    <a:pt x="255717" y="406806"/>
                  </a:lnTo>
                  <a:lnTo>
                    <a:pt x="354582" y="406806"/>
                  </a:lnTo>
                  <a:lnTo>
                    <a:pt x="354582" y="201981"/>
                  </a:lnTo>
                  <a:cubicBezTo>
                    <a:pt x="354582" y="150774"/>
                    <a:pt x="348878" y="113792"/>
                    <a:pt x="338421" y="88189"/>
                  </a:cubicBezTo>
                  <a:cubicBezTo>
                    <a:pt x="326063" y="60689"/>
                    <a:pt x="308001" y="38879"/>
                    <a:pt x="284236"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48"/>
            <p:cNvSpPr/>
            <p:nvPr/>
          </p:nvSpPr>
          <p:spPr>
            <a:xfrm>
              <a:off x="4282715" y="5064270"/>
              <a:ext cx="414470" cy="415340"/>
            </a:xfrm>
            <a:custGeom>
              <a:avLst/>
              <a:gdLst/>
              <a:ahLst/>
              <a:cxnLst/>
              <a:rect l="l" t="t" r="r" b="b"/>
              <a:pathLst>
                <a:path w="414470" h="415340" extrusionOk="0">
                  <a:moveTo>
                    <a:pt x="319409" y="269308"/>
                  </a:moveTo>
                  <a:cubicBezTo>
                    <a:pt x="292791" y="302497"/>
                    <a:pt x="259520" y="319566"/>
                    <a:pt x="216742" y="319566"/>
                  </a:cubicBezTo>
                  <a:cubicBezTo>
                    <a:pt x="193927" y="319566"/>
                    <a:pt x="173013" y="314825"/>
                    <a:pt x="154951" y="304394"/>
                  </a:cubicBezTo>
                  <a:cubicBezTo>
                    <a:pt x="136890" y="294911"/>
                    <a:pt x="123581" y="280687"/>
                    <a:pt x="113124" y="263618"/>
                  </a:cubicBezTo>
                  <a:cubicBezTo>
                    <a:pt x="102667" y="245601"/>
                    <a:pt x="97914" y="226636"/>
                    <a:pt x="97914" y="206722"/>
                  </a:cubicBezTo>
                  <a:cubicBezTo>
                    <a:pt x="97914" y="175429"/>
                    <a:pt x="108371" y="149826"/>
                    <a:pt x="131186" y="128016"/>
                  </a:cubicBezTo>
                  <a:cubicBezTo>
                    <a:pt x="154001" y="106206"/>
                    <a:pt x="181569" y="95775"/>
                    <a:pt x="216742" y="95775"/>
                  </a:cubicBezTo>
                  <a:cubicBezTo>
                    <a:pt x="260470" y="95775"/>
                    <a:pt x="293742" y="111895"/>
                    <a:pt x="319409" y="145085"/>
                  </a:cubicBezTo>
                  <a:lnTo>
                    <a:pt x="334619" y="164998"/>
                  </a:lnTo>
                  <a:lnTo>
                    <a:pt x="413520" y="115689"/>
                  </a:lnTo>
                  <a:lnTo>
                    <a:pt x="400212" y="92930"/>
                  </a:lnTo>
                  <a:cubicBezTo>
                    <a:pt x="387854" y="73017"/>
                    <a:pt x="372644" y="55948"/>
                    <a:pt x="355532" y="42672"/>
                  </a:cubicBezTo>
                  <a:cubicBezTo>
                    <a:pt x="338421" y="29396"/>
                    <a:pt x="317508" y="18965"/>
                    <a:pt x="293742" y="11379"/>
                  </a:cubicBezTo>
                  <a:cubicBezTo>
                    <a:pt x="269977" y="3793"/>
                    <a:pt x="245260" y="0"/>
                    <a:pt x="219594" y="0"/>
                  </a:cubicBezTo>
                  <a:cubicBezTo>
                    <a:pt x="178717" y="0"/>
                    <a:pt x="141643" y="9483"/>
                    <a:pt x="108371" y="27500"/>
                  </a:cubicBezTo>
                  <a:cubicBezTo>
                    <a:pt x="75099" y="45517"/>
                    <a:pt x="48482" y="72068"/>
                    <a:pt x="28519" y="104309"/>
                  </a:cubicBezTo>
                  <a:cubicBezTo>
                    <a:pt x="9506" y="136550"/>
                    <a:pt x="0" y="172585"/>
                    <a:pt x="0" y="210515"/>
                  </a:cubicBezTo>
                  <a:cubicBezTo>
                    <a:pt x="0" y="267411"/>
                    <a:pt x="20914" y="316721"/>
                    <a:pt x="61790" y="355600"/>
                  </a:cubicBezTo>
                  <a:cubicBezTo>
                    <a:pt x="102667" y="395427"/>
                    <a:pt x="154951" y="415341"/>
                    <a:pt x="215791" y="415341"/>
                  </a:cubicBezTo>
                  <a:cubicBezTo>
                    <a:pt x="255717" y="415341"/>
                    <a:pt x="290890" y="407755"/>
                    <a:pt x="322261" y="391634"/>
                  </a:cubicBezTo>
                  <a:cubicBezTo>
                    <a:pt x="354582" y="375514"/>
                    <a:pt x="380249" y="353703"/>
                    <a:pt x="399261" y="324307"/>
                  </a:cubicBezTo>
                  <a:lnTo>
                    <a:pt x="414471" y="301549"/>
                  </a:lnTo>
                  <a:lnTo>
                    <a:pt x="335570" y="249394"/>
                  </a:lnTo>
                  <a:lnTo>
                    <a:pt x="319409" y="269308"/>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48"/>
            <p:cNvSpPr/>
            <p:nvPr/>
          </p:nvSpPr>
          <p:spPr>
            <a:xfrm rot="-2700000">
              <a:off x="3707889" y="5564999"/>
              <a:ext cx="174912" cy="17447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48"/>
            <p:cNvSpPr/>
            <p:nvPr/>
          </p:nvSpPr>
          <p:spPr>
            <a:xfrm>
              <a:off x="4694334" y="5063322"/>
              <a:ext cx="408767" cy="416289"/>
            </a:xfrm>
            <a:custGeom>
              <a:avLst/>
              <a:gdLst/>
              <a:ahLst/>
              <a:cxnLst/>
              <a:rect l="l" t="t" r="r" b="b"/>
              <a:pathLst>
                <a:path w="408767" h="416289" extrusionOk="0">
                  <a:moveTo>
                    <a:pt x="277581" y="293963"/>
                  </a:moveTo>
                  <a:cubicBezTo>
                    <a:pt x="268075" y="301549"/>
                    <a:pt x="257618" y="308187"/>
                    <a:pt x="243359" y="312928"/>
                  </a:cubicBezTo>
                  <a:cubicBezTo>
                    <a:pt x="230050" y="317669"/>
                    <a:pt x="215791" y="320514"/>
                    <a:pt x="201532" y="320514"/>
                  </a:cubicBezTo>
                  <a:cubicBezTo>
                    <a:pt x="173013" y="320514"/>
                    <a:pt x="149247" y="311031"/>
                    <a:pt x="129284" y="290170"/>
                  </a:cubicBezTo>
                  <a:cubicBezTo>
                    <a:pt x="115025" y="275946"/>
                    <a:pt x="106469" y="258877"/>
                    <a:pt x="101716" y="238015"/>
                  </a:cubicBezTo>
                  <a:lnTo>
                    <a:pt x="316557" y="238015"/>
                  </a:lnTo>
                  <a:lnTo>
                    <a:pt x="339372" y="238015"/>
                  </a:lnTo>
                  <a:lnTo>
                    <a:pt x="408767" y="238015"/>
                  </a:lnTo>
                  <a:lnTo>
                    <a:pt x="408767" y="210515"/>
                  </a:lnTo>
                  <a:cubicBezTo>
                    <a:pt x="408767" y="157412"/>
                    <a:pt x="393557" y="112844"/>
                    <a:pt x="365039" y="76810"/>
                  </a:cubicBezTo>
                  <a:cubicBezTo>
                    <a:pt x="325112" y="25603"/>
                    <a:pt x="269976" y="0"/>
                    <a:pt x="203433" y="0"/>
                  </a:cubicBezTo>
                  <a:cubicBezTo>
                    <a:pt x="137840" y="0"/>
                    <a:pt x="84605" y="25603"/>
                    <a:pt x="45630" y="75861"/>
                  </a:cubicBezTo>
                  <a:cubicBezTo>
                    <a:pt x="15210" y="114740"/>
                    <a:pt x="0" y="159309"/>
                    <a:pt x="0" y="209567"/>
                  </a:cubicBezTo>
                  <a:cubicBezTo>
                    <a:pt x="0" y="262670"/>
                    <a:pt x="18062" y="310083"/>
                    <a:pt x="54185" y="351807"/>
                  </a:cubicBezTo>
                  <a:cubicBezTo>
                    <a:pt x="91259" y="394479"/>
                    <a:pt x="142593" y="416289"/>
                    <a:pt x="206285" y="416289"/>
                  </a:cubicBezTo>
                  <a:cubicBezTo>
                    <a:pt x="234803" y="416289"/>
                    <a:pt x="261421" y="411548"/>
                    <a:pt x="284236" y="403013"/>
                  </a:cubicBezTo>
                  <a:cubicBezTo>
                    <a:pt x="307051" y="394479"/>
                    <a:pt x="328915" y="381203"/>
                    <a:pt x="346977" y="364134"/>
                  </a:cubicBezTo>
                  <a:cubicBezTo>
                    <a:pt x="365039" y="348014"/>
                    <a:pt x="380249" y="327152"/>
                    <a:pt x="393557" y="301549"/>
                  </a:cubicBezTo>
                  <a:lnTo>
                    <a:pt x="304199" y="261722"/>
                  </a:lnTo>
                  <a:cubicBezTo>
                    <a:pt x="291841" y="279739"/>
                    <a:pt x="282334" y="289221"/>
                    <a:pt x="277581" y="293963"/>
                  </a:cubicBezTo>
                  <a:close/>
                  <a:moveTo>
                    <a:pt x="134988" y="122326"/>
                  </a:moveTo>
                  <a:cubicBezTo>
                    <a:pt x="154000" y="105258"/>
                    <a:pt x="176815" y="96723"/>
                    <a:pt x="203433" y="96723"/>
                  </a:cubicBezTo>
                  <a:cubicBezTo>
                    <a:pt x="219593" y="96723"/>
                    <a:pt x="235754" y="100516"/>
                    <a:pt x="250964" y="107154"/>
                  </a:cubicBezTo>
                  <a:cubicBezTo>
                    <a:pt x="265223" y="113792"/>
                    <a:pt x="277581" y="123275"/>
                    <a:pt x="286137" y="133706"/>
                  </a:cubicBezTo>
                  <a:cubicBezTo>
                    <a:pt x="288989" y="137499"/>
                    <a:pt x="291841" y="141292"/>
                    <a:pt x="293742" y="146033"/>
                  </a:cubicBezTo>
                  <a:lnTo>
                    <a:pt x="116926" y="146033"/>
                  </a:lnTo>
                  <a:cubicBezTo>
                    <a:pt x="121679" y="136550"/>
                    <a:pt x="128334" y="128964"/>
                    <a:pt x="134988" y="12232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48"/>
            <p:cNvSpPr/>
            <p:nvPr/>
          </p:nvSpPr>
          <p:spPr>
            <a:xfrm>
              <a:off x="2464177" y="4939099"/>
              <a:ext cx="429680" cy="539563"/>
            </a:xfrm>
            <a:custGeom>
              <a:avLst/>
              <a:gdLst/>
              <a:ahLst/>
              <a:cxnLst/>
              <a:rect l="l" t="t" r="r" b="b"/>
              <a:pathLst>
                <a:path w="429680" h="539563" extrusionOk="0">
                  <a:moveTo>
                    <a:pt x="369792" y="185860"/>
                  </a:moveTo>
                  <a:cubicBezTo>
                    <a:pt x="329866" y="145085"/>
                    <a:pt x="281384" y="125171"/>
                    <a:pt x="225297" y="125171"/>
                  </a:cubicBezTo>
                  <a:cubicBezTo>
                    <a:pt x="193927" y="125171"/>
                    <a:pt x="164458" y="131809"/>
                    <a:pt x="137840" y="145085"/>
                  </a:cubicBezTo>
                  <a:cubicBezTo>
                    <a:pt x="130235" y="148878"/>
                    <a:pt x="122630" y="153619"/>
                    <a:pt x="115025" y="158361"/>
                  </a:cubicBezTo>
                  <a:lnTo>
                    <a:pt x="115025" y="948"/>
                  </a:lnTo>
                  <a:lnTo>
                    <a:pt x="69395" y="948"/>
                  </a:lnTo>
                  <a:cubicBezTo>
                    <a:pt x="951" y="948"/>
                    <a:pt x="0" y="0"/>
                    <a:pt x="0" y="0"/>
                  </a:cubicBezTo>
                  <a:cubicBezTo>
                    <a:pt x="0" y="0"/>
                    <a:pt x="2852" y="3793"/>
                    <a:pt x="9506" y="19914"/>
                  </a:cubicBezTo>
                  <a:cubicBezTo>
                    <a:pt x="14259" y="33189"/>
                    <a:pt x="16161" y="51206"/>
                    <a:pt x="17111" y="65430"/>
                  </a:cubicBezTo>
                  <a:lnTo>
                    <a:pt x="17111" y="531029"/>
                  </a:lnTo>
                  <a:lnTo>
                    <a:pt x="115976" y="531029"/>
                  </a:lnTo>
                  <a:lnTo>
                    <a:pt x="115976" y="506374"/>
                  </a:lnTo>
                  <a:cubicBezTo>
                    <a:pt x="122630" y="511116"/>
                    <a:pt x="129285" y="514909"/>
                    <a:pt x="135939" y="518702"/>
                  </a:cubicBezTo>
                  <a:cubicBezTo>
                    <a:pt x="162556" y="532926"/>
                    <a:pt x="192025" y="539564"/>
                    <a:pt x="225297" y="539564"/>
                  </a:cubicBezTo>
                  <a:cubicBezTo>
                    <a:pt x="281384" y="539564"/>
                    <a:pt x="329866" y="518702"/>
                    <a:pt x="369792" y="478875"/>
                  </a:cubicBezTo>
                  <a:cubicBezTo>
                    <a:pt x="409718" y="439048"/>
                    <a:pt x="429681" y="389738"/>
                    <a:pt x="429681" y="332842"/>
                  </a:cubicBezTo>
                  <a:cubicBezTo>
                    <a:pt x="429681" y="274997"/>
                    <a:pt x="409718" y="225688"/>
                    <a:pt x="369792" y="185860"/>
                  </a:cubicBezTo>
                  <a:close/>
                  <a:moveTo>
                    <a:pt x="314656" y="387841"/>
                  </a:moveTo>
                  <a:cubicBezTo>
                    <a:pt x="305149" y="405858"/>
                    <a:pt x="291841" y="419134"/>
                    <a:pt x="274730" y="428617"/>
                  </a:cubicBezTo>
                  <a:cubicBezTo>
                    <a:pt x="257618" y="438099"/>
                    <a:pt x="240507" y="442841"/>
                    <a:pt x="220544" y="442841"/>
                  </a:cubicBezTo>
                  <a:cubicBezTo>
                    <a:pt x="189174" y="442841"/>
                    <a:pt x="164458" y="432410"/>
                    <a:pt x="143544" y="410600"/>
                  </a:cubicBezTo>
                  <a:cubicBezTo>
                    <a:pt x="122630" y="388789"/>
                    <a:pt x="112173" y="362238"/>
                    <a:pt x="112173" y="329997"/>
                  </a:cubicBezTo>
                  <a:cubicBezTo>
                    <a:pt x="112173" y="308187"/>
                    <a:pt x="116926" y="290170"/>
                    <a:pt x="126433" y="273101"/>
                  </a:cubicBezTo>
                  <a:cubicBezTo>
                    <a:pt x="135939" y="256980"/>
                    <a:pt x="148297" y="243705"/>
                    <a:pt x="166359" y="234222"/>
                  </a:cubicBezTo>
                  <a:cubicBezTo>
                    <a:pt x="184421" y="223791"/>
                    <a:pt x="202482" y="219050"/>
                    <a:pt x="221495" y="219050"/>
                  </a:cubicBezTo>
                  <a:cubicBezTo>
                    <a:pt x="240507" y="219050"/>
                    <a:pt x="257618" y="223791"/>
                    <a:pt x="274730" y="233274"/>
                  </a:cubicBezTo>
                  <a:cubicBezTo>
                    <a:pt x="291841" y="242756"/>
                    <a:pt x="305149" y="256980"/>
                    <a:pt x="314656" y="274997"/>
                  </a:cubicBezTo>
                  <a:cubicBezTo>
                    <a:pt x="325113" y="293014"/>
                    <a:pt x="329866" y="311980"/>
                    <a:pt x="329866" y="330945"/>
                  </a:cubicBezTo>
                  <a:cubicBezTo>
                    <a:pt x="329866" y="351807"/>
                    <a:pt x="325113" y="369824"/>
                    <a:pt x="314656" y="38784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48"/>
            <p:cNvSpPr/>
            <p:nvPr/>
          </p:nvSpPr>
          <p:spPr>
            <a:xfrm>
              <a:off x="2464177" y="5526076"/>
              <a:ext cx="2638924" cy="37930"/>
            </a:xfrm>
            <a:custGeom>
              <a:avLst/>
              <a:gdLst/>
              <a:ahLst/>
              <a:cxnLst/>
              <a:rect l="l" t="t" r="r" b="b"/>
              <a:pathLst>
                <a:path w="2638924" h="37930" extrusionOk="0">
                  <a:moveTo>
                    <a:pt x="0" y="0"/>
                  </a:moveTo>
                  <a:lnTo>
                    <a:pt x="2638925" y="0"/>
                  </a:lnTo>
                  <a:lnTo>
                    <a:pt x="2638925" y="37931"/>
                  </a:lnTo>
                  <a:lnTo>
                    <a:pt x="0" y="37931"/>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60" name="Google Shape;160;p48"/>
            <p:cNvGrpSpPr/>
            <p:nvPr/>
          </p:nvGrpSpPr>
          <p:grpSpPr>
            <a:xfrm>
              <a:off x="4243740" y="5657885"/>
              <a:ext cx="823237" cy="104309"/>
              <a:chOff x="4243740" y="5657885"/>
              <a:chExt cx="823237" cy="104309"/>
            </a:xfrm>
          </p:grpSpPr>
          <p:sp>
            <p:nvSpPr>
              <p:cNvPr id="161" name="Google Shape;161;p48"/>
              <p:cNvSpPr/>
              <p:nvPr/>
            </p:nvSpPr>
            <p:spPr>
              <a:xfrm>
                <a:off x="4243740" y="5657885"/>
                <a:ext cx="57037" cy="82499"/>
              </a:xfrm>
              <a:custGeom>
                <a:avLst/>
                <a:gdLst/>
                <a:ahLst/>
                <a:cxnLst/>
                <a:rect l="l" t="t" r="r" b="b"/>
                <a:pathLst>
                  <a:path w="57037" h="82499" extrusionOk="0">
                    <a:moveTo>
                      <a:pt x="43728" y="73965"/>
                    </a:moveTo>
                    <a:lnTo>
                      <a:pt x="43728" y="72068"/>
                    </a:lnTo>
                    <a:cubicBezTo>
                      <a:pt x="41827" y="73965"/>
                      <a:pt x="39926" y="75861"/>
                      <a:pt x="38025" y="77758"/>
                    </a:cubicBezTo>
                    <a:cubicBezTo>
                      <a:pt x="36124" y="79654"/>
                      <a:pt x="34222" y="80603"/>
                      <a:pt x="31371" y="80603"/>
                    </a:cubicBezTo>
                    <a:cubicBezTo>
                      <a:pt x="29469" y="81551"/>
                      <a:pt x="26617" y="81551"/>
                      <a:pt x="23766" y="81551"/>
                    </a:cubicBezTo>
                    <a:cubicBezTo>
                      <a:pt x="19963" y="81551"/>
                      <a:pt x="17111" y="80603"/>
                      <a:pt x="14259" y="79654"/>
                    </a:cubicBezTo>
                    <a:cubicBezTo>
                      <a:pt x="11407" y="78706"/>
                      <a:pt x="8556" y="75861"/>
                      <a:pt x="6654" y="73017"/>
                    </a:cubicBezTo>
                    <a:cubicBezTo>
                      <a:pt x="4753" y="70172"/>
                      <a:pt x="2852" y="67327"/>
                      <a:pt x="1901" y="63534"/>
                    </a:cubicBezTo>
                    <a:cubicBezTo>
                      <a:pt x="951" y="59741"/>
                      <a:pt x="0" y="55948"/>
                      <a:pt x="0" y="51206"/>
                    </a:cubicBezTo>
                    <a:cubicBezTo>
                      <a:pt x="0" y="41724"/>
                      <a:pt x="1901" y="35086"/>
                      <a:pt x="6654" y="29396"/>
                    </a:cubicBezTo>
                    <a:cubicBezTo>
                      <a:pt x="11407" y="23707"/>
                      <a:pt x="17111" y="21810"/>
                      <a:pt x="24716" y="21810"/>
                    </a:cubicBezTo>
                    <a:cubicBezTo>
                      <a:pt x="29469" y="21810"/>
                      <a:pt x="32321" y="22758"/>
                      <a:pt x="35173" y="23707"/>
                    </a:cubicBezTo>
                    <a:cubicBezTo>
                      <a:pt x="38025" y="25603"/>
                      <a:pt x="40877" y="27500"/>
                      <a:pt x="43728" y="30345"/>
                    </a:cubicBezTo>
                    <a:lnTo>
                      <a:pt x="43728" y="8534"/>
                    </a:lnTo>
                    <a:cubicBezTo>
                      <a:pt x="43728" y="5690"/>
                      <a:pt x="44679" y="2845"/>
                      <a:pt x="45630" y="1897"/>
                    </a:cubicBezTo>
                    <a:cubicBezTo>
                      <a:pt x="46580" y="0"/>
                      <a:pt x="48482" y="0"/>
                      <a:pt x="50383" y="0"/>
                    </a:cubicBezTo>
                    <a:cubicBezTo>
                      <a:pt x="52284" y="0"/>
                      <a:pt x="54185" y="948"/>
                      <a:pt x="55136" y="1897"/>
                    </a:cubicBezTo>
                    <a:cubicBezTo>
                      <a:pt x="56087" y="3793"/>
                      <a:pt x="57037" y="5690"/>
                      <a:pt x="57037" y="8534"/>
                    </a:cubicBezTo>
                    <a:lnTo>
                      <a:pt x="57037" y="73965"/>
                    </a:lnTo>
                    <a:cubicBezTo>
                      <a:pt x="57037" y="76810"/>
                      <a:pt x="56087" y="78706"/>
                      <a:pt x="55136" y="80603"/>
                    </a:cubicBezTo>
                    <a:cubicBezTo>
                      <a:pt x="54185" y="81551"/>
                      <a:pt x="52284" y="82499"/>
                      <a:pt x="50383" y="82499"/>
                    </a:cubicBezTo>
                    <a:cubicBezTo>
                      <a:pt x="48482" y="82499"/>
                      <a:pt x="46580" y="81551"/>
                      <a:pt x="45630" y="80603"/>
                    </a:cubicBezTo>
                    <a:cubicBezTo>
                      <a:pt x="44679" y="78706"/>
                      <a:pt x="43728" y="76810"/>
                      <a:pt x="43728" y="73965"/>
                    </a:cubicBezTo>
                    <a:close/>
                    <a:moveTo>
                      <a:pt x="14259" y="52155"/>
                    </a:moveTo>
                    <a:cubicBezTo>
                      <a:pt x="14259" y="55948"/>
                      <a:pt x="15210" y="59741"/>
                      <a:pt x="16161" y="62586"/>
                    </a:cubicBezTo>
                    <a:cubicBezTo>
                      <a:pt x="17111" y="65430"/>
                      <a:pt x="19012" y="67327"/>
                      <a:pt x="20914" y="69223"/>
                    </a:cubicBezTo>
                    <a:cubicBezTo>
                      <a:pt x="22815" y="71120"/>
                      <a:pt x="25667" y="71120"/>
                      <a:pt x="28519" y="71120"/>
                    </a:cubicBezTo>
                    <a:cubicBezTo>
                      <a:pt x="31371" y="71120"/>
                      <a:pt x="33272" y="70172"/>
                      <a:pt x="36124" y="69223"/>
                    </a:cubicBezTo>
                    <a:cubicBezTo>
                      <a:pt x="38025" y="68275"/>
                      <a:pt x="39926" y="65430"/>
                      <a:pt x="40877" y="62586"/>
                    </a:cubicBezTo>
                    <a:cubicBezTo>
                      <a:pt x="41827" y="59741"/>
                      <a:pt x="42778" y="55948"/>
                      <a:pt x="42778" y="52155"/>
                    </a:cubicBezTo>
                    <a:cubicBezTo>
                      <a:pt x="42778" y="48362"/>
                      <a:pt x="41827" y="44569"/>
                      <a:pt x="40877" y="41724"/>
                    </a:cubicBezTo>
                    <a:cubicBezTo>
                      <a:pt x="39926" y="38879"/>
                      <a:pt x="38025" y="36982"/>
                      <a:pt x="35173" y="35086"/>
                    </a:cubicBezTo>
                    <a:cubicBezTo>
                      <a:pt x="33272" y="33189"/>
                      <a:pt x="30420" y="33189"/>
                      <a:pt x="27568" y="33189"/>
                    </a:cubicBezTo>
                    <a:cubicBezTo>
                      <a:pt x="24716" y="33189"/>
                      <a:pt x="22815" y="34138"/>
                      <a:pt x="19963" y="35086"/>
                    </a:cubicBezTo>
                    <a:cubicBezTo>
                      <a:pt x="17111" y="36034"/>
                      <a:pt x="16161" y="38879"/>
                      <a:pt x="15210" y="41724"/>
                    </a:cubicBezTo>
                    <a:cubicBezTo>
                      <a:pt x="15210" y="44569"/>
                      <a:pt x="14259" y="48362"/>
                      <a:pt x="14259" y="5215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48"/>
              <p:cNvSpPr/>
              <p:nvPr/>
            </p:nvSpPr>
            <p:spPr>
              <a:xfrm>
                <a:off x="4315987" y="5658834"/>
                <a:ext cx="15209" cy="80602"/>
              </a:xfrm>
              <a:custGeom>
                <a:avLst/>
                <a:gdLst/>
                <a:ahLst/>
                <a:cxnLst/>
                <a:rect l="l" t="t" r="r" b="b"/>
                <a:pathLst>
                  <a:path w="15209" h="80602" extrusionOk="0">
                    <a:moveTo>
                      <a:pt x="8556" y="14224"/>
                    </a:moveTo>
                    <a:cubicBezTo>
                      <a:pt x="6654" y="14224"/>
                      <a:pt x="4753" y="13276"/>
                      <a:pt x="2852" y="12327"/>
                    </a:cubicBezTo>
                    <a:cubicBezTo>
                      <a:pt x="951" y="11379"/>
                      <a:pt x="951" y="9483"/>
                      <a:pt x="951" y="6638"/>
                    </a:cubicBezTo>
                    <a:cubicBezTo>
                      <a:pt x="951" y="4741"/>
                      <a:pt x="1901" y="2845"/>
                      <a:pt x="2852" y="1897"/>
                    </a:cubicBezTo>
                    <a:cubicBezTo>
                      <a:pt x="4753" y="948"/>
                      <a:pt x="5704" y="0"/>
                      <a:pt x="8556" y="0"/>
                    </a:cubicBezTo>
                    <a:cubicBezTo>
                      <a:pt x="10457" y="0"/>
                      <a:pt x="12358" y="948"/>
                      <a:pt x="13309" y="1897"/>
                    </a:cubicBezTo>
                    <a:cubicBezTo>
                      <a:pt x="15210" y="2845"/>
                      <a:pt x="15210" y="4741"/>
                      <a:pt x="15210" y="7586"/>
                    </a:cubicBezTo>
                    <a:cubicBezTo>
                      <a:pt x="15210" y="9483"/>
                      <a:pt x="14259" y="11379"/>
                      <a:pt x="13309" y="13276"/>
                    </a:cubicBezTo>
                    <a:cubicBezTo>
                      <a:pt x="11408" y="13276"/>
                      <a:pt x="10457" y="14224"/>
                      <a:pt x="8556"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48"/>
              <p:cNvSpPr/>
              <p:nvPr/>
            </p:nvSpPr>
            <p:spPr>
              <a:xfrm>
                <a:off x="4343555" y="5679695"/>
                <a:ext cx="57987" cy="82499"/>
              </a:xfrm>
              <a:custGeom>
                <a:avLst/>
                <a:gdLst/>
                <a:ahLst/>
                <a:cxnLst/>
                <a:rect l="l" t="t" r="r" b="b"/>
                <a:pathLst>
                  <a:path w="57987" h="82499" extrusionOk="0">
                    <a:moveTo>
                      <a:pt x="57988" y="11379"/>
                    </a:moveTo>
                    <a:lnTo>
                      <a:pt x="57988" y="54999"/>
                    </a:lnTo>
                    <a:cubicBezTo>
                      <a:pt x="57988" y="59741"/>
                      <a:pt x="57037" y="64482"/>
                      <a:pt x="56087" y="67327"/>
                    </a:cubicBezTo>
                    <a:cubicBezTo>
                      <a:pt x="55136" y="71120"/>
                      <a:pt x="53235" y="73965"/>
                      <a:pt x="51333" y="75861"/>
                    </a:cubicBezTo>
                    <a:cubicBezTo>
                      <a:pt x="49432" y="77758"/>
                      <a:pt x="45630" y="79654"/>
                      <a:pt x="41827" y="80603"/>
                    </a:cubicBezTo>
                    <a:cubicBezTo>
                      <a:pt x="38025" y="81551"/>
                      <a:pt x="33272" y="82499"/>
                      <a:pt x="27568" y="82499"/>
                    </a:cubicBezTo>
                    <a:cubicBezTo>
                      <a:pt x="22815" y="82499"/>
                      <a:pt x="18062" y="81551"/>
                      <a:pt x="13309" y="80603"/>
                    </a:cubicBezTo>
                    <a:cubicBezTo>
                      <a:pt x="9506" y="78706"/>
                      <a:pt x="5704" y="77758"/>
                      <a:pt x="3802" y="74913"/>
                    </a:cubicBezTo>
                    <a:cubicBezTo>
                      <a:pt x="1901" y="73017"/>
                      <a:pt x="951" y="70172"/>
                      <a:pt x="951" y="68275"/>
                    </a:cubicBezTo>
                    <a:cubicBezTo>
                      <a:pt x="951" y="66379"/>
                      <a:pt x="1901" y="65430"/>
                      <a:pt x="2852" y="63534"/>
                    </a:cubicBezTo>
                    <a:cubicBezTo>
                      <a:pt x="3802" y="62586"/>
                      <a:pt x="5704" y="61637"/>
                      <a:pt x="7605" y="61637"/>
                    </a:cubicBezTo>
                    <a:cubicBezTo>
                      <a:pt x="9506" y="61637"/>
                      <a:pt x="11407" y="62586"/>
                      <a:pt x="13309" y="64482"/>
                    </a:cubicBezTo>
                    <a:cubicBezTo>
                      <a:pt x="14259" y="65430"/>
                      <a:pt x="15210" y="66379"/>
                      <a:pt x="16161" y="67327"/>
                    </a:cubicBezTo>
                    <a:cubicBezTo>
                      <a:pt x="17111" y="68275"/>
                      <a:pt x="18062" y="69223"/>
                      <a:pt x="19012" y="70172"/>
                    </a:cubicBezTo>
                    <a:cubicBezTo>
                      <a:pt x="19963" y="71120"/>
                      <a:pt x="20914" y="71120"/>
                      <a:pt x="22815" y="72068"/>
                    </a:cubicBezTo>
                    <a:cubicBezTo>
                      <a:pt x="24716" y="73017"/>
                      <a:pt x="25667" y="73017"/>
                      <a:pt x="27568" y="73017"/>
                    </a:cubicBezTo>
                    <a:cubicBezTo>
                      <a:pt x="31371" y="73017"/>
                      <a:pt x="34222" y="72068"/>
                      <a:pt x="36124" y="71120"/>
                    </a:cubicBezTo>
                    <a:cubicBezTo>
                      <a:pt x="38025" y="70172"/>
                      <a:pt x="39926" y="68275"/>
                      <a:pt x="40877" y="66379"/>
                    </a:cubicBezTo>
                    <a:cubicBezTo>
                      <a:pt x="41827" y="64482"/>
                      <a:pt x="41827" y="62586"/>
                      <a:pt x="42778" y="59741"/>
                    </a:cubicBezTo>
                    <a:cubicBezTo>
                      <a:pt x="42778" y="57844"/>
                      <a:pt x="42778" y="54051"/>
                      <a:pt x="42778" y="49310"/>
                    </a:cubicBezTo>
                    <a:cubicBezTo>
                      <a:pt x="40877" y="52155"/>
                      <a:pt x="38025" y="54999"/>
                      <a:pt x="35173" y="56896"/>
                    </a:cubicBezTo>
                    <a:cubicBezTo>
                      <a:pt x="32321" y="58793"/>
                      <a:pt x="28519" y="59741"/>
                      <a:pt x="24716" y="59741"/>
                    </a:cubicBezTo>
                    <a:cubicBezTo>
                      <a:pt x="19963" y="59741"/>
                      <a:pt x="15210" y="58793"/>
                      <a:pt x="11407" y="55948"/>
                    </a:cubicBezTo>
                    <a:cubicBezTo>
                      <a:pt x="7605" y="53103"/>
                      <a:pt x="4753" y="50258"/>
                      <a:pt x="2852" y="45517"/>
                    </a:cubicBezTo>
                    <a:cubicBezTo>
                      <a:pt x="951" y="40775"/>
                      <a:pt x="0" y="36034"/>
                      <a:pt x="0" y="29396"/>
                    </a:cubicBezTo>
                    <a:cubicBezTo>
                      <a:pt x="0" y="24655"/>
                      <a:pt x="951" y="20862"/>
                      <a:pt x="1901" y="17069"/>
                    </a:cubicBezTo>
                    <a:cubicBezTo>
                      <a:pt x="2852" y="13276"/>
                      <a:pt x="4753" y="10431"/>
                      <a:pt x="6654" y="7586"/>
                    </a:cubicBezTo>
                    <a:cubicBezTo>
                      <a:pt x="8556" y="4741"/>
                      <a:pt x="11407" y="2845"/>
                      <a:pt x="14259" y="1897"/>
                    </a:cubicBezTo>
                    <a:cubicBezTo>
                      <a:pt x="17111" y="948"/>
                      <a:pt x="20914" y="0"/>
                      <a:pt x="23766" y="0"/>
                    </a:cubicBezTo>
                    <a:cubicBezTo>
                      <a:pt x="27568" y="0"/>
                      <a:pt x="31371" y="948"/>
                      <a:pt x="35173" y="2845"/>
                    </a:cubicBezTo>
                    <a:cubicBezTo>
                      <a:pt x="38025" y="4741"/>
                      <a:pt x="40877" y="6638"/>
                      <a:pt x="43728" y="10431"/>
                    </a:cubicBezTo>
                    <a:lnTo>
                      <a:pt x="43728" y="8534"/>
                    </a:lnTo>
                    <a:cubicBezTo>
                      <a:pt x="43728" y="5690"/>
                      <a:pt x="44679" y="3793"/>
                      <a:pt x="45630" y="2845"/>
                    </a:cubicBezTo>
                    <a:cubicBezTo>
                      <a:pt x="46580" y="1897"/>
                      <a:pt x="48482" y="948"/>
                      <a:pt x="50383" y="948"/>
                    </a:cubicBezTo>
                    <a:cubicBezTo>
                      <a:pt x="53235" y="948"/>
                      <a:pt x="55136" y="1897"/>
                      <a:pt x="56087" y="3793"/>
                    </a:cubicBezTo>
                    <a:cubicBezTo>
                      <a:pt x="57988" y="4741"/>
                      <a:pt x="57988" y="7586"/>
                      <a:pt x="57988" y="11379"/>
                    </a:cubicBezTo>
                    <a:close/>
                    <a:moveTo>
                      <a:pt x="15210" y="30345"/>
                    </a:moveTo>
                    <a:cubicBezTo>
                      <a:pt x="15210" y="36034"/>
                      <a:pt x="16161" y="40775"/>
                      <a:pt x="19012" y="43620"/>
                    </a:cubicBezTo>
                    <a:cubicBezTo>
                      <a:pt x="21864" y="46465"/>
                      <a:pt x="24716" y="48362"/>
                      <a:pt x="29469" y="48362"/>
                    </a:cubicBezTo>
                    <a:cubicBezTo>
                      <a:pt x="32321" y="48362"/>
                      <a:pt x="34222" y="47413"/>
                      <a:pt x="36124" y="46465"/>
                    </a:cubicBezTo>
                    <a:cubicBezTo>
                      <a:pt x="38025" y="45517"/>
                      <a:pt x="39926" y="42672"/>
                      <a:pt x="41827" y="40775"/>
                    </a:cubicBezTo>
                    <a:cubicBezTo>
                      <a:pt x="42778" y="37931"/>
                      <a:pt x="43728" y="35086"/>
                      <a:pt x="43728" y="31293"/>
                    </a:cubicBezTo>
                    <a:cubicBezTo>
                      <a:pt x="43728" y="25603"/>
                      <a:pt x="42778" y="20862"/>
                      <a:pt x="39926" y="17069"/>
                    </a:cubicBezTo>
                    <a:cubicBezTo>
                      <a:pt x="37074" y="13276"/>
                      <a:pt x="33272" y="12327"/>
                      <a:pt x="29469" y="12327"/>
                    </a:cubicBezTo>
                    <a:cubicBezTo>
                      <a:pt x="25667" y="12327"/>
                      <a:pt x="21864" y="14224"/>
                      <a:pt x="19012" y="17069"/>
                    </a:cubicBezTo>
                    <a:cubicBezTo>
                      <a:pt x="16161" y="18965"/>
                      <a:pt x="15210" y="23707"/>
                      <a:pt x="15210" y="3034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48"/>
              <p:cNvSpPr/>
              <p:nvPr/>
            </p:nvSpPr>
            <p:spPr>
              <a:xfrm>
                <a:off x="4416753" y="5658834"/>
                <a:ext cx="15209" cy="80602"/>
              </a:xfrm>
              <a:custGeom>
                <a:avLst/>
                <a:gdLst/>
                <a:ahLst/>
                <a:cxnLst/>
                <a:rect l="l" t="t" r="r" b="b"/>
                <a:pathLst>
                  <a:path w="15209" h="80602" extrusionOk="0">
                    <a:moveTo>
                      <a:pt x="7605" y="14224"/>
                    </a:moveTo>
                    <a:cubicBezTo>
                      <a:pt x="5704" y="14224"/>
                      <a:pt x="3802" y="13276"/>
                      <a:pt x="1901" y="12327"/>
                    </a:cubicBezTo>
                    <a:cubicBezTo>
                      <a:pt x="0" y="11379"/>
                      <a:pt x="0" y="9483"/>
                      <a:pt x="0" y="6638"/>
                    </a:cubicBezTo>
                    <a:cubicBezTo>
                      <a:pt x="0" y="4741"/>
                      <a:pt x="951" y="2845"/>
                      <a:pt x="1901" y="1897"/>
                    </a:cubicBezTo>
                    <a:cubicBezTo>
                      <a:pt x="3802" y="948"/>
                      <a:pt x="4753" y="0"/>
                      <a:pt x="7605" y="0"/>
                    </a:cubicBezTo>
                    <a:cubicBezTo>
                      <a:pt x="9506" y="0"/>
                      <a:pt x="11407" y="948"/>
                      <a:pt x="12358" y="1897"/>
                    </a:cubicBezTo>
                    <a:cubicBezTo>
                      <a:pt x="14259" y="2845"/>
                      <a:pt x="14259" y="4741"/>
                      <a:pt x="14259" y="7586"/>
                    </a:cubicBezTo>
                    <a:cubicBezTo>
                      <a:pt x="14259" y="9483"/>
                      <a:pt x="13309" y="11379"/>
                      <a:pt x="12358" y="13276"/>
                    </a:cubicBezTo>
                    <a:cubicBezTo>
                      <a:pt x="11407" y="13276"/>
                      <a:pt x="9506" y="14224"/>
                      <a:pt x="7605" y="14224"/>
                    </a:cubicBezTo>
                    <a:close/>
                    <a:moveTo>
                      <a:pt x="15210" y="29396"/>
                    </a:moveTo>
                    <a:lnTo>
                      <a:pt x="15210" y="72068"/>
                    </a:lnTo>
                    <a:cubicBezTo>
                      <a:pt x="15210" y="74913"/>
                      <a:pt x="14259" y="77758"/>
                      <a:pt x="13309" y="78706"/>
                    </a:cubicBezTo>
                    <a:cubicBezTo>
                      <a:pt x="11407" y="80603"/>
                      <a:pt x="10457" y="80603"/>
                      <a:pt x="7605" y="80603"/>
                    </a:cubicBezTo>
                    <a:cubicBezTo>
                      <a:pt x="5704" y="80603"/>
                      <a:pt x="3802" y="79654"/>
                      <a:pt x="1901" y="78706"/>
                    </a:cubicBezTo>
                    <a:cubicBezTo>
                      <a:pt x="0" y="77758"/>
                      <a:pt x="0" y="74913"/>
                      <a:pt x="0" y="72068"/>
                    </a:cubicBezTo>
                    <a:lnTo>
                      <a:pt x="0" y="29396"/>
                    </a:lnTo>
                    <a:cubicBezTo>
                      <a:pt x="0" y="26551"/>
                      <a:pt x="951" y="24655"/>
                      <a:pt x="1901" y="22758"/>
                    </a:cubicBezTo>
                    <a:cubicBezTo>
                      <a:pt x="2852" y="20862"/>
                      <a:pt x="4753" y="20862"/>
                      <a:pt x="7605" y="20862"/>
                    </a:cubicBezTo>
                    <a:cubicBezTo>
                      <a:pt x="9506" y="20862"/>
                      <a:pt x="11407" y="21810"/>
                      <a:pt x="13309" y="22758"/>
                    </a:cubicBezTo>
                    <a:cubicBezTo>
                      <a:pt x="14259" y="24655"/>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48"/>
              <p:cNvSpPr/>
              <p:nvPr/>
            </p:nvSpPr>
            <p:spPr>
              <a:xfrm>
                <a:off x="4441469" y="5659782"/>
                <a:ext cx="39926" cy="82499"/>
              </a:xfrm>
              <a:custGeom>
                <a:avLst/>
                <a:gdLst/>
                <a:ahLst/>
                <a:cxnLst/>
                <a:rect l="l" t="t" r="r" b="b"/>
                <a:pathLst>
                  <a:path w="39926" h="82499" extrusionOk="0">
                    <a:moveTo>
                      <a:pt x="6654" y="21810"/>
                    </a:moveTo>
                    <a:lnTo>
                      <a:pt x="8556" y="21810"/>
                    </a:lnTo>
                    <a:lnTo>
                      <a:pt x="8556" y="13276"/>
                    </a:lnTo>
                    <a:cubicBezTo>
                      <a:pt x="8556" y="10431"/>
                      <a:pt x="8556" y="8534"/>
                      <a:pt x="8556" y="7586"/>
                    </a:cubicBezTo>
                    <a:cubicBezTo>
                      <a:pt x="8556" y="6638"/>
                      <a:pt x="9506" y="4741"/>
                      <a:pt x="9506" y="3793"/>
                    </a:cubicBezTo>
                    <a:cubicBezTo>
                      <a:pt x="10457" y="2845"/>
                      <a:pt x="10457" y="1897"/>
                      <a:pt x="12358" y="948"/>
                    </a:cubicBezTo>
                    <a:cubicBezTo>
                      <a:pt x="14259" y="0"/>
                      <a:pt x="14259" y="0"/>
                      <a:pt x="16161" y="0"/>
                    </a:cubicBezTo>
                    <a:cubicBezTo>
                      <a:pt x="18062" y="0"/>
                      <a:pt x="19963" y="948"/>
                      <a:pt x="20914" y="1897"/>
                    </a:cubicBezTo>
                    <a:cubicBezTo>
                      <a:pt x="21864" y="2845"/>
                      <a:pt x="22815" y="3793"/>
                      <a:pt x="22815" y="5690"/>
                    </a:cubicBezTo>
                    <a:cubicBezTo>
                      <a:pt x="22815" y="6638"/>
                      <a:pt x="22815" y="8534"/>
                      <a:pt x="22815" y="11379"/>
                    </a:cubicBezTo>
                    <a:lnTo>
                      <a:pt x="22815" y="21810"/>
                    </a:lnTo>
                    <a:lnTo>
                      <a:pt x="28519" y="21810"/>
                    </a:lnTo>
                    <a:cubicBezTo>
                      <a:pt x="30420" y="21810"/>
                      <a:pt x="32321" y="22758"/>
                      <a:pt x="33272" y="23707"/>
                    </a:cubicBezTo>
                    <a:cubicBezTo>
                      <a:pt x="34222" y="24655"/>
                      <a:pt x="35173" y="25603"/>
                      <a:pt x="35173" y="27500"/>
                    </a:cubicBezTo>
                    <a:cubicBezTo>
                      <a:pt x="35173" y="29396"/>
                      <a:pt x="34222" y="31293"/>
                      <a:pt x="33272" y="31293"/>
                    </a:cubicBezTo>
                    <a:cubicBezTo>
                      <a:pt x="32321" y="31293"/>
                      <a:pt x="29469" y="32241"/>
                      <a:pt x="26617" y="32241"/>
                    </a:cubicBezTo>
                    <a:lnTo>
                      <a:pt x="22815" y="32241"/>
                    </a:lnTo>
                    <a:lnTo>
                      <a:pt x="22815" y="59741"/>
                    </a:lnTo>
                    <a:cubicBezTo>
                      <a:pt x="22815" y="61637"/>
                      <a:pt x="22815" y="63534"/>
                      <a:pt x="22815" y="65430"/>
                    </a:cubicBezTo>
                    <a:cubicBezTo>
                      <a:pt x="22815" y="66379"/>
                      <a:pt x="23766" y="67327"/>
                      <a:pt x="23766" y="68275"/>
                    </a:cubicBezTo>
                    <a:cubicBezTo>
                      <a:pt x="24716" y="69223"/>
                      <a:pt x="25667" y="69223"/>
                      <a:pt x="27568" y="69223"/>
                    </a:cubicBezTo>
                    <a:cubicBezTo>
                      <a:pt x="28519" y="69223"/>
                      <a:pt x="29469" y="69223"/>
                      <a:pt x="31370" y="69223"/>
                    </a:cubicBezTo>
                    <a:cubicBezTo>
                      <a:pt x="33272" y="69223"/>
                      <a:pt x="34222" y="69223"/>
                      <a:pt x="35173" y="69223"/>
                    </a:cubicBezTo>
                    <a:cubicBezTo>
                      <a:pt x="36123" y="69223"/>
                      <a:pt x="37074" y="70172"/>
                      <a:pt x="38025" y="71120"/>
                    </a:cubicBezTo>
                    <a:cubicBezTo>
                      <a:pt x="38975" y="72068"/>
                      <a:pt x="39926" y="73017"/>
                      <a:pt x="39926" y="74913"/>
                    </a:cubicBezTo>
                    <a:cubicBezTo>
                      <a:pt x="39926" y="77758"/>
                      <a:pt x="38975" y="78706"/>
                      <a:pt x="36123" y="80603"/>
                    </a:cubicBezTo>
                    <a:cubicBezTo>
                      <a:pt x="33272" y="81551"/>
                      <a:pt x="29469" y="82499"/>
                      <a:pt x="24716" y="82499"/>
                    </a:cubicBezTo>
                    <a:cubicBezTo>
                      <a:pt x="19963" y="82499"/>
                      <a:pt x="16161" y="81551"/>
                      <a:pt x="14259" y="80603"/>
                    </a:cubicBezTo>
                    <a:cubicBezTo>
                      <a:pt x="12358" y="79654"/>
                      <a:pt x="10457" y="76810"/>
                      <a:pt x="9506" y="73965"/>
                    </a:cubicBezTo>
                    <a:cubicBezTo>
                      <a:pt x="8556" y="71120"/>
                      <a:pt x="8556" y="67327"/>
                      <a:pt x="8556" y="62586"/>
                    </a:cubicBezTo>
                    <a:lnTo>
                      <a:pt x="8556" y="34138"/>
                    </a:lnTo>
                    <a:lnTo>
                      <a:pt x="6654" y="34138"/>
                    </a:lnTo>
                    <a:cubicBezTo>
                      <a:pt x="4753" y="34138"/>
                      <a:pt x="2852" y="33189"/>
                      <a:pt x="1901" y="32241"/>
                    </a:cubicBezTo>
                    <a:cubicBezTo>
                      <a:pt x="951" y="31293"/>
                      <a:pt x="0" y="30345"/>
                      <a:pt x="0" y="28448"/>
                    </a:cubicBezTo>
                    <a:cubicBezTo>
                      <a:pt x="0" y="26551"/>
                      <a:pt x="951" y="25603"/>
                      <a:pt x="1901" y="24655"/>
                    </a:cubicBezTo>
                    <a:cubicBezTo>
                      <a:pt x="2852" y="23707"/>
                      <a:pt x="4753" y="21810"/>
                      <a:pt x="6654" y="2181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48"/>
              <p:cNvSpPr/>
              <p:nvPr/>
            </p:nvSpPr>
            <p:spPr>
              <a:xfrm>
                <a:off x="4484247" y="5680644"/>
                <a:ext cx="54185" cy="59740"/>
              </a:xfrm>
              <a:custGeom>
                <a:avLst/>
                <a:gdLst/>
                <a:ahLst/>
                <a:cxnLst/>
                <a:rect l="l" t="t" r="r" b="b"/>
                <a:pathLst>
                  <a:path w="54185" h="59740" extrusionOk="0">
                    <a:moveTo>
                      <a:pt x="40877" y="51206"/>
                    </a:moveTo>
                    <a:cubicBezTo>
                      <a:pt x="37074" y="54051"/>
                      <a:pt x="34222" y="55948"/>
                      <a:pt x="30420" y="57844"/>
                    </a:cubicBezTo>
                    <a:cubicBezTo>
                      <a:pt x="26617" y="58793"/>
                      <a:pt x="22815" y="59741"/>
                      <a:pt x="19012" y="59741"/>
                    </a:cubicBezTo>
                    <a:cubicBezTo>
                      <a:pt x="15210" y="59741"/>
                      <a:pt x="11407" y="58793"/>
                      <a:pt x="8556" y="57844"/>
                    </a:cubicBezTo>
                    <a:cubicBezTo>
                      <a:pt x="5704" y="55948"/>
                      <a:pt x="3802" y="54051"/>
                      <a:pt x="1901" y="52155"/>
                    </a:cubicBezTo>
                    <a:cubicBezTo>
                      <a:pt x="0" y="50258"/>
                      <a:pt x="0" y="46465"/>
                      <a:pt x="0" y="43620"/>
                    </a:cubicBezTo>
                    <a:cubicBezTo>
                      <a:pt x="0" y="39827"/>
                      <a:pt x="951" y="36034"/>
                      <a:pt x="3802" y="33189"/>
                    </a:cubicBezTo>
                    <a:cubicBezTo>
                      <a:pt x="6654" y="30345"/>
                      <a:pt x="9506" y="28448"/>
                      <a:pt x="14259" y="27500"/>
                    </a:cubicBezTo>
                    <a:cubicBezTo>
                      <a:pt x="15210" y="27500"/>
                      <a:pt x="17111" y="26551"/>
                      <a:pt x="20914" y="25603"/>
                    </a:cubicBezTo>
                    <a:cubicBezTo>
                      <a:pt x="24716" y="24655"/>
                      <a:pt x="27568" y="23707"/>
                      <a:pt x="30420" y="23707"/>
                    </a:cubicBezTo>
                    <a:cubicBezTo>
                      <a:pt x="33272" y="22758"/>
                      <a:pt x="36123" y="22758"/>
                      <a:pt x="38975" y="21810"/>
                    </a:cubicBezTo>
                    <a:cubicBezTo>
                      <a:pt x="38975" y="18017"/>
                      <a:pt x="38025" y="15172"/>
                      <a:pt x="37074" y="13276"/>
                    </a:cubicBezTo>
                    <a:cubicBezTo>
                      <a:pt x="36123" y="11379"/>
                      <a:pt x="32321" y="10431"/>
                      <a:pt x="28519" y="10431"/>
                    </a:cubicBezTo>
                    <a:cubicBezTo>
                      <a:pt x="24716" y="10431"/>
                      <a:pt x="21864" y="11379"/>
                      <a:pt x="19963" y="12327"/>
                    </a:cubicBezTo>
                    <a:cubicBezTo>
                      <a:pt x="18062" y="13276"/>
                      <a:pt x="16161" y="15172"/>
                      <a:pt x="15210" y="17069"/>
                    </a:cubicBezTo>
                    <a:cubicBezTo>
                      <a:pt x="14259" y="18965"/>
                      <a:pt x="13309" y="20862"/>
                      <a:pt x="12358" y="20862"/>
                    </a:cubicBezTo>
                    <a:cubicBezTo>
                      <a:pt x="11407" y="21810"/>
                      <a:pt x="10457" y="21810"/>
                      <a:pt x="8556" y="21810"/>
                    </a:cubicBezTo>
                    <a:cubicBezTo>
                      <a:pt x="6654" y="21810"/>
                      <a:pt x="5704" y="20862"/>
                      <a:pt x="3802" y="19914"/>
                    </a:cubicBezTo>
                    <a:cubicBezTo>
                      <a:pt x="2852" y="18965"/>
                      <a:pt x="1901" y="17069"/>
                      <a:pt x="1901" y="16121"/>
                    </a:cubicBezTo>
                    <a:cubicBezTo>
                      <a:pt x="1901" y="13276"/>
                      <a:pt x="2852" y="11379"/>
                      <a:pt x="4753" y="8534"/>
                    </a:cubicBezTo>
                    <a:cubicBezTo>
                      <a:pt x="6654" y="5690"/>
                      <a:pt x="9506" y="3793"/>
                      <a:pt x="13309" y="2845"/>
                    </a:cubicBezTo>
                    <a:cubicBezTo>
                      <a:pt x="17111" y="1897"/>
                      <a:pt x="21864" y="0"/>
                      <a:pt x="27568" y="0"/>
                    </a:cubicBezTo>
                    <a:cubicBezTo>
                      <a:pt x="34222" y="0"/>
                      <a:pt x="38975" y="948"/>
                      <a:pt x="42778" y="1897"/>
                    </a:cubicBezTo>
                    <a:cubicBezTo>
                      <a:pt x="46580" y="3793"/>
                      <a:pt x="49432" y="5690"/>
                      <a:pt x="50383" y="9483"/>
                    </a:cubicBezTo>
                    <a:cubicBezTo>
                      <a:pt x="52284" y="13276"/>
                      <a:pt x="52284" y="17069"/>
                      <a:pt x="52284" y="22758"/>
                    </a:cubicBezTo>
                    <a:cubicBezTo>
                      <a:pt x="52284" y="26551"/>
                      <a:pt x="52284" y="29396"/>
                      <a:pt x="52284" y="31293"/>
                    </a:cubicBezTo>
                    <a:cubicBezTo>
                      <a:pt x="52284" y="34138"/>
                      <a:pt x="52284" y="36034"/>
                      <a:pt x="52284" y="39827"/>
                    </a:cubicBezTo>
                    <a:cubicBezTo>
                      <a:pt x="52284" y="42672"/>
                      <a:pt x="52284" y="45517"/>
                      <a:pt x="53235" y="48362"/>
                    </a:cubicBezTo>
                    <a:cubicBezTo>
                      <a:pt x="54185" y="51206"/>
                      <a:pt x="54185" y="53103"/>
                      <a:pt x="54185" y="54051"/>
                    </a:cubicBezTo>
                    <a:cubicBezTo>
                      <a:pt x="54185" y="55948"/>
                      <a:pt x="53235" y="56896"/>
                      <a:pt x="52284" y="57844"/>
                    </a:cubicBezTo>
                    <a:cubicBezTo>
                      <a:pt x="50383" y="58793"/>
                      <a:pt x="49432" y="59741"/>
                      <a:pt x="47531" y="59741"/>
                    </a:cubicBezTo>
                    <a:cubicBezTo>
                      <a:pt x="45630" y="59741"/>
                      <a:pt x="44679" y="58793"/>
                      <a:pt x="42778" y="57844"/>
                    </a:cubicBezTo>
                    <a:cubicBezTo>
                      <a:pt x="43728" y="55948"/>
                      <a:pt x="41827" y="54051"/>
                      <a:pt x="40877" y="51206"/>
                    </a:cubicBezTo>
                    <a:close/>
                    <a:moveTo>
                      <a:pt x="38975" y="30345"/>
                    </a:moveTo>
                    <a:cubicBezTo>
                      <a:pt x="37074" y="31293"/>
                      <a:pt x="33272" y="32241"/>
                      <a:pt x="29469" y="33189"/>
                    </a:cubicBezTo>
                    <a:cubicBezTo>
                      <a:pt x="25667" y="34138"/>
                      <a:pt x="22815" y="35086"/>
                      <a:pt x="20914" y="35086"/>
                    </a:cubicBezTo>
                    <a:cubicBezTo>
                      <a:pt x="19012" y="35086"/>
                      <a:pt x="18062" y="36034"/>
                      <a:pt x="16161" y="37931"/>
                    </a:cubicBezTo>
                    <a:cubicBezTo>
                      <a:pt x="14259" y="39827"/>
                      <a:pt x="14259" y="40775"/>
                      <a:pt x="14259" y="42672"/>
                    </a:cubicBezTo>
                    <a:cubicBezTo>
                      <a:pt x="14259" y="44569"/>
                      <a:pt x="15210" y="46465"/>
                      <a:pt x="17111" y="48362"/>
                    </a:cubicBezTo>
                    <a:cubicBezTo>
                      <a:pt x="19012" y="50258"/>
                      <a:pt x="20914" y="51206"/>
                      <a:pt x="23766" y="51206"/>
                    </a:cubicBezTo>
                    <a:cubicBezTo>
                      <a:pt x="26617" y="51206"/>
                      <a:pt x="29469" y="50258"/>
                      <a:pt x="32321" y="49310"/>
                    </a:cubicBezTo>
                    <a:cubicBezTo>
                      <a:pt x="35173" y="48362"/>
                      <a:pt x="37074" y="46465"/>
                      <a:pt x="38025" y="44569"/>
                    </a:cubicBezTo>
                    <a:cubicBezTo>
                      <a:pt x="38975" y="42672"/>
                      <a:pt x="39926" y="38879"/>
                      <a:pt x="39926" y="33189"/>
                    </a:cubicBezTo>
                    <a:lnTo>
                      <a:pt x="39926" y="30345"/>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48"/>
              <p:cNvSpPr/>
              <p:nvPr/>
            </p:nvSpPr>
            <p:spPr>
              <a:xfrm>
                <a:off x="4553642"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8"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3"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48"/>
              <p:cNvSpPr/>
              <p:nvPr/>
            </p:nvSpPr>
            <p:spPr>
              <a:xfrm>
                <a:off x="4604025" y="5678747"/>
                <a:ext cx="86506" cy="63533"/>
              </a:xfrm>
              <a:custGeom>
                <a:avLst/>
                <a:gdLst/>
                <a:ahLst/>
                <a:cxnLst/>
                <a:rect l="l" t="t" r="r" b="b"/>
                <a:pathLst>
                  <a:path w="86506" h="63533" extrusionOk="0">
                    <a:moveTo>
                      <a:pt x="17111" y="10431"/>
                    </a:moveTo>
                    <a:lnTo>
                      <a:pt x="26617" y="43620"/>
                    </a:lnTo>
                    <a:lnTo>
                      <a:pt x="35173" y="12327"/>
                    </a:lnTo>
                    <a:cubicBezTo>
                      <a:pt x="36124" y="9483"/>
                      <a:pt x="37074" y="6638"/>
                      <a:pt x="37074" y="5690"/>
                    </a:cubicBezTo>
                    <a:cubicBezTo>
                      <a:pt x="37074" y="4741"/>
                      <a:pt x="38025" y="3793"/>
                      <a:pt x="39926" y="1897"/>
                    </a:cubicBezTo>
                    <a:cubicBezTo>
                      <a:pt x="40877" y="948"/>
                      <a:pt x="42778" y="0"/>
                      <a:pt x="44679" y="0"/>
                    </a:cubicBezTo>
                    <a:cubicBezTo>
                      <a:pt x="46581" y="0"/>
                      <a:pt x="48482" y="948"/>
                      <a:pt x="49432" y="1897"/>
                    </a:cubicBezTo>
                    <a:cubicBezTo>
                      <a:pt x="50383" y="2845"/>
                      <a:pt x="51334" y="3793"/>
                      <a:pt x="52284" y="5690"/>
                    </a:cubicBezTo>
                    <a:cubicBezTo>
                      <a:pt x="53235" y="6638"/>
                      <a:pt x="53235" y="9483"/>
                      <a:pt x="54185" y="12327"/>
                    </a:cubicBezTo>
                    <a:lnTo>
                      <a:pt x="62741" y="43620"/>
                    </a:lnTo>
                    <a:lnTo>
                      <a:pt x="72247" y="10431"/>
                    </a:lnTo>
                    <a:cubicBezTo>
                      <a:pt x="73198" y="7586"/>
                      <a:pt x="73198" y="6638"/>
                      <a:pt x="74148" y="5690"/>
                    </a:cubicBezTo>
                    <a:cubicBezTo>
                      <a:pt x="74148" y="4741"/>
                      <a:pt x="75099" y="3793"/>
                      <a:pt x="76050" y="2845"/>
                    </a:cubicBezTo>
                    <a:cubicBezTo>
                      <a:pt x="77000" y="1897"/>
                      <a:pt x="77951" y="1897"/>
                      <a:pt x="79852" y="1897"/>
                    </a:cubicBezTo>
                    <a:cubicBezTo>
                      <a:pt x="81753" y="1897"/>
                      <a:pt x="83655" y="2845"/>
                      <a:pt x="84605" y="3793"/>
                    </a:cubicBezTo>
                    <a:cubicBezTo>
                      <a:pt x="85556" y="4741"/>
                      <a:pt x="86506" y="6638"/>
                      <a:pt x="86506" y="8534"/>
                    </a:cubicBezTo>
                    <a:cubicBezTo>
                      <a:pt x="86506" y="10431"/>
                      <a:pt x="85556" y="12327"/>
                      <a:pt x="84605" y="15172"/>
                    </a:cubicBezTo>
                    <a:lnTo>
                      <a:pt x="72247" y="51206"/>
                    </a:lnTo>
                    <a:cubicBezTo>
                      <a:pt x="71297" y="54051"/>
                      <a:pt x="70346" y="55948"/>
                      <a:pt x="69395" y="57844"/>
                    </a:cubicBezTo>
                    <a:cubicBezTo>
                      <a:pt x="68445" y="58793"/>
                      <a:pt x="67494" y="60689"/>
                      <a:pt x="66544" y="61637"/>
                    </a:cubicBezTo>
                    <a:cubicBezTo>
                      <a:pt x="65593" y="62586"/>
                      <a:pt x="63692" y="63534"/>
                      <a:pt x="61791" y="63534"/>
                    </a:cubicBezTo>
                    <a:cubicBezTo>
                      <a:pt x="59889" y="63534"/>
                      <a:pt x="57988" y="62586"/>
                      <a:pt x="56087" y="61637"/>
                    </a:cubicBezTo>
                    <a:cubicBezTo>
                      <a:pt x="55136" y="60689"/>
                      <a:pt x="54185" y="58793"/>
                      <a:pt x="53235" y="57844"/>
                    </a:cubicBezTo>
                    <a:cubicBezTo>
                      <a:pt x="52284" y="55948"/>
                      <a:pt x="52284" y="54051"/>
                      <a:pt x="51334" y="51206"/>
                    </a:cubicBezTo>
                    <a:lnTo>
                      <a:pt x="42778" y="21810"/>
                    </a:lnTo>
                    <a:lnTo>
                      <a:pt x="34222" y="51206"/>
                    </a:lnTo>
                    <a:cubicBezTo>
                      <a:pt x="33272" y="54999"/>
                      <a:pt x="32321" y="57844"/>
                      <a:pt x="30420" y="60689"/>
                    </a:cubicBezTo>
                    <a:cubicBezTo>
                      <a:pt x="29469" y="62586"/>
                      <a:pt x="26617" y="63534"/>
                      <a:pt x="23766" y="63534"/>
                    </a:cubicBezTo>
                    <a:cubicBezTo>
                      <a:pt x="21864" y="63534"/>
                      <a:pt x="20914" y="63534"/>
                      <a:pt x="19963" y="62586"/>
                    </a:cubicBezTo>
                    <a:cubicBezTo>
                      <a:pt x="19013" y="61637"/>
                      <a:pt x="18062" y="60689"/>
                      <a:pt x="17111" y="59741"/>
                    </a:cubicBezTo>
                    <a:cubicBezTo>
                      <a:pt x="16161" y="58793"/>
                      <a:pt x="15210" y="56896"/>
                      <a:pt x="15210" y="55948"/>
                    </a:cubicBezTo>
                    <a:cubicBezTo>
                      <a:pt x="14259" y="54051"/>
                      <a:pt x="14259" y="53103"/>
                      <a:pt x="14259" y="52155"/>
                    </a:cubicBezTo>
                    <a:lnTo>
                      <a:pt x="1901" y="16121"/>
                    </a:lnTo>
                    <a:cubicBezTo>
                      <a:pt x="951" y="12327"/>
                      <a:pt x="0" y="10431"/>
                      <a:pt x="0" y="9483"/>
                    </a:cubicBezTo>
                    <a:cubicBezTo>
                      <a:pt x="0" y="7586"/>
                      <a:pt x="951" y="6638"/>
                      <a:pt x="1901" y="4741"/>
                    </a:cubicBezTo>
                    <a:cubicBezTo>
                      <a:pt x="2852" y="3793"/>
                      <a:pt x="4753" y="2845"/>
                      <a:pt x="6654" y="2845"/>
                    </a:cubicBezTo>
                    <a:cubicBezTo>
                      <a:pt x="9506" y="2845"/>
                      <a:pt x="10457" y="3793"/>
                      <a:pt x="11407" y="4741"/>
                    </a:cubicBezTo>
                    <a:cubicBezTo>
                      <a:pt x="15210" y="4741"/>
                      <a:pt x="16161" y="6638"/>
                      <a:pt x="17111" y="1043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48"/>
              <p:cNvSpPr/>
              <p:nvPr/>
            </p:nvSpPr>
            <p:spPr>
              <a:xfrm>
                <a:off x="4698137" y="5680644"/>
                <a:ext cx="58938" cy="59740"/>
              </a:xfrm>
              <a:custGeom>
                <a:avLst/>
                <a:gdLst/>
                <a:ahLst/>
                <a:cxnLst/>
                <a:rect l="l" t="t" r="r" b="b"/>
                <a:pathLst>
                  <a:path w="58938" h="59740" extrusionOk="0">
                    <a:moveTo>
                      <a:pt x="58938" y="29396"/>
                    </a:moveTo>
                    <a:cubicBezTo>
                      <a:pt x="58938" y="34138"/>
                      <a:pt x="57988" y="37931"/>
                      <a:pt x="57037" y="41724"/>
                    </a:cubicBezTo>
                    <a:cubicBezTo>
                      <a:pt x="56087" y="45517"/>
                      <a:pt x="53235" y="48362"/>
                      <a:pt x="51333" y="51206"/>
                    </a:cubicBezTo>
                    <a:cubicBezTo>
                      <a:pt x="49432" y="54051"/>
                      <a:pt x="45630" y="55948"/>
                      <a:pt x="41827" y="57844"/>
                    </a:cubicBezTo>
                    <a:cubicBezTo>
                      <a:pt x="38025" y="59741"/>
                      <a:pt x="34222" y="59741"/>
                      <a:pt x="29469" y="59741"/>
                    </a:cubicBezTo>
                    <a:cubicBezTo>
                      <a:pt x="24716" y="59741"/>
                      <a:pt x="20913" y="58793"/>
                      <a:pt x="17111" y="57844"/>
                    </a:cubicBezTo>
                    <a:cubicBezTo>
                      <a:pt x="13309" y="55948"/>
                      <a:pt x="10457" y="54051"/>
                      <a:pt x="7605" y="51206"/>
                    </a:cubicBezTo>
                    <a:cubicBezTo>
                      <a:pt x="4753" y="48362"/>
                      <a:pt x="2852" y="45517"/>
                      <a:pt x="1901" y="41724"/>
                    </a:cubicBezTo>
                    <a:cubicBezTo>
                      <a:pt x="951" y="37931"/>
                      <a:pt x="0" y="34138"/>
                      <a:pt x="0" y="29396"/>
                    </a:cubicBezTo>
                    <a:cubicBezTo>
                      <a:pt x="0" y="24655"/>
                      <a:pt x="951" y="20862"/>
                      <a:pt x="1901" y="17069"/>
                    </a:cubicBezTo>
                    <a:cubicBezTo>
                      <a:pt x="2852" y="13276"/>
                      <a:pt x="5704" y="10431"/>
                      <a:pt x="7605" y="7586"/>
                    </a:cubicBezTo>
                    <a:cubicBezTo>
                      <a:pt x="9506" y="4741"/>
                      <a:pt x="13309" y="2845"/>
                      <a:pt x="17111" y="1897"/>
                    </a:cubicBezTo>
                    <a:cubicBezTo>
                      <a:pt x="20913" y="0"/>
                      <a:pt x="24716" y="0"/>
                      <a:pt x="29469" y="0"/>
                    </a:cubicBezTo>
                    <a:cubicBezTo>
                      <a:pt x="34222" y="0"/>
                      <a:pt x="38025" y="948"/>
                      <a:pt x="41827" y="1897"/>
                    </a:cubicBezTo>
                    <a:cubicBezTo>
                      <a:pt x="45630" y="2845"/>
                      <a:pt x="48482" y="5690"/>
                      <a:pt x="51333" y="8534"/>
                    </a:cubicBezTo>
                    <a:cubicBezTo>
                      <a:pt x="54185" y="11379"/>
                      <a:pt x="56087" y="14224"/>
                      <a:pt x="57037" y="18017"/>
                    </a:cubicBezTo>
                    <a:cubicBezTo>
                      <a:pt x="58938" y="20862"/>
                      <a:pt x="58938" y="24655"/>
                      <a:pt x="58938" y="29396"/>
                    </a:cubicBezTo>
                    <a:close/>
                    <a:moveTo>
                      <a:pt x="43729" y="29396"/>
                    </a:moveTo>
                    <a:cubicBezTo>
                      <a:pt x="43729" y="23707"/>
                      <a:pt x="42778" y="18965"/>
                      <a:pt x="39926" y="15172"/>
                    </a:cubicBezTo>
                    <a:cubicBezTo>
                      <a:pt x="37074" y="11379"/>
                      <a:pt x="33272" y="10431"/>
                      <a:pt x="29469" y="10431"/>
                    </a:cubicBezTo>
                    <a:cubicBezTo>
                      <a:pt x="26617" y="10431"/>
                      <a:pt x="23766" y="11379"/>
                      <a:pt x="21864" y="12327"/>
                    </a:cubicBezTo>
                    <a:cubicBezTo>
                      <a:pt x="19963" y="14224"/>
                      <a:pt x="18062" y="16121"/>
                      <a:pt x="17111" y="18965"/>
                    </a:cubicBezTo>
                    <a:cubicBezTo>
                      <a:pt x="16160" y="21810"/>
                      <a:pt x="15210" y="25603"/>
                      <a:pt x="15210" y="29396"/>
                    </a:cubicBezTo>
                    <a:cubicBezTo>
                      <a:pt x="15210" y="33189"/>
                      <a:pt x="16160" y="36982"/>
                      <a:pt x="17111" y="39827"/>
                    </a:cubicBezTo>
                    <a:cubicBezTo>
                      <a:pt x="18062" y="42672"/>
                      <a:pt x="19963" y="44569"/>
                      <a:pt x="21864" y="46465"/>
                    </a:cubicBezTo>
                    <a:cubicBezTo>
                      <a:pt x="23766" y="48362"/>
                      <a:pt x="26617" y="48362"/>
                      <a:pt x="29469" y="48362"/>
                    </a:cubicBezTo>
                    <a:cubicBezTo>
                      <a:pt x="34222" y="48362"/>
                      <a:pt x="38025" y="46465"/>
                      <a:pt x="39926" y="43620"/>
                    </a:cubicBezTo>
                    <a:cubicBezTo>
                      <a:pt x="42778" y="39827"/>
                      <a:pt x="43729" y="35086"/>
                      <a:pt x="43729"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48"/>
              <p:cNvSpPr/>
              <p:nvPr/>
            </p:nvSpPr>
            <p:spPr>
              <a:xfrm>
                <a:off x="4768483" y="5678747"/>
                <a:ext cx="42777" cy="60689"/>
              </a:xfrm>
              <a:custGeom>
                <a:avLst/>
                <a:gdLst/>
                <a:ahLst/>
                <a:cxnLst/>
                <a:rect l="l" t="t" r="r" b="b"/>
                <a:pathLst>
                  <a:path w="42777" h="60689" extrusionOk="0">
                    <a:moveTo>
                      <a:pt x="15210" y="39827"/>
                    </a:moveTo>
                    <a:lnTo>
                      <a:pt x="15210" y="52155"/>
                    </a:lnTo>
                    <a:cubicBezTo>
                      <a:pt x="15210" y="54999"/>
                      <a:pt x="14259" y="57844"/>
                      <a:pt x="13309" y="58793"/>
                    </a:cubicBezTo>
                    <a:cubicBezTo>
                      <a:pt x="12358" y="59741"/>
                      <a:pt x="10457" y="60689"/>
                      <a:pt x="7605" y="60689"/>
                    </a:cubicBezTo>
                    <a:cubicBezTo>
                      <a:pt x="5704" y="60689"/>
                      <a:pt x="3802" y="59741"/>
                      <a:pt x="1901" y="58793"/>
                    </a:cubicBezTo>
                    <a:cubicBezTo>
                      <a:pt x="951" y="56896"/>
                      <a:pt x="0" y="54999"/>
                      <a:pt x="0" y="52155"/>
                    </a:cubicBezTo>
                    <a:lnTo>
                      <a:pt x="0" y="10431"/>
                    </a:lnTo>
                    <a:cubicBezTo>
                      <a:pt x="0" y="3793"/>
                      <a:pt x="2852" y="0"/>
                      <a:pt x="7605" y="0"/>
                    </a:cubicBezTo>
                    <a:cubicBezTo>
                      <a:pt x="10457" y="0"/>
                      <a:pt x="11408" y="948"/>
                      <a:pt x="13309" y="1897"/>
                    </a:cubicBezTo>
                    <a:cubicBezTo>
                      <a:pt x="14259" y="3793"/>
                      <a:pt x="15210" y="5690"/>
                      <a:pt x="15210" y="8534"/>
                    </a:cubicBezTo>
                    <a:cubicBezTo>
                      <a:pt x="17111" y="5690"/>
                      <a:pt x="19012" y="2845"/>
                      <a:pt x="20914" y="1897"/>
                    </a:cubicBezTo>
                    <a:cubicBezTo>
                      <a:pt x="22815" y="948"/>
                      <a:pt x="25667" y="0"/>
                      <a:pt x="28519" y="0"/>
                    </a:cubicBezTo>
                    <a:cubicBezTo>
                      <a:pt x="31370" y="0"/>
                      <a:pt x="35173" y="948"/>
                      <a:pt x="38025" y="1897"/>
                    </a:cubicBezTo>
                    <a:cubicBezTo>
                      <a:pt x="40877" y="2845"/>
                      <a:pt x="42778" y="5690"/>
                      <a:pt x="42778" y="8534"/>
                    </a:cubicBezTo>
                    <a:cubicBezTo>
                      <a:pt x="42778" y="10431"/>
                      <a:pt x="41827" y="11379"/>
                      <a:pt x="40877" y="13276"/>
                    </a:cubicBezTo>
                    <a:cubicBezTo>
                      <a:pt x="39926" y="14224"/>
                      <a:pt x="38025" y="15172"/>
                      <a:pt x="37074" y="15172"/>
                    </a:cubicBezTo>
                    <a:cubicBezTo>
                      <a:pt x="36123" y="15172"/>
                      <a:pt x="35173" y="15172"/>
                      <a:pt x="33272" y="14224"/>
                    </a:cubicBezTo>
                    <a:cubicBezTo>
                      <a:pt x="31370" y="13276"/>
                      <a:pt x="29469" y="13276"/>
                      <a:pt x="27568" y="13276"/>
                    </a:cubicBezTo>
                    <a:cubicBezTo>
                      <a:pt x="25667" y="13276"/>
                      <a:pt x="23766" y="14224"/>
                      <a:pt x="21864" y="15172"/>
                    </a:cubicBezTo>
                    <a:cubicBezTo>
                      <a:pt x="20914" y="16121"/>
                      <a:pt x="19012" y="18017"/>
                      <a:pt x="19012" y="19914"/>
                    </a:cubicBezTo>
                    <a:cubicBezTo>
                      <a:pt x="18062" y="21810"/>
                      <a:pt x="18062" y="24655"/>
                      <a:pt x="17111" y="27500"/>
                    </a:cubicBezTo>
                    <a:cubicBezTo>
                      <a:pt x="15210" y="32241"/>
                      <a:pt x="15210" y="36034"/>
                      <a:pt x="15210" y="3982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48"/>
              <p:cNvSpPr/>
              <p:nvPr/>
            </p:nvSpPr>
            <p:spPr>
              <a:xfrm>
                <a:off x="4816014" y="5657885"/>
                <a:ext cx="53234" cy="81550"/>
              </a:xfrm>
              <a:custGeom>
                <a:avLst/>
                <a:gdLst/>
                <a:ahLst/>
                <a:cxnLst/>
                <a:rect l="l" t="t" r="r" b="b"/>
                <a:pathLst>
                  <a:path w="53234" h="81550" extrusionOk="0">
                    <a:moveTo>
                      <a:pt x="36123" y="75861"/>
                    </a:moveTo>
                    <a:lnTo>
                      <a:pt x="22815" y="54051"/>
                    </a:lnTo>
                    <a:lnTo>
                      <a:pt x="14259" y="61637"/>
                    </a:lnTo>
                    <a:lnTo>
                      <a:pt x="14259" y="73017"/>
                    </a:lnTo>
                    <a:cubicBezTo>
                      <a:pt x="14259" y="75861"/>
                      <a:pt x="13309" y="77758"/>
                      <a:pt x="12358" y="79654"/>
                    </a:cubicBezTo>
                    <a:cubicBezTo>
                      <a:pt x="11408" y="81551"/>
                      <a:pt x="9506" y="81551"/>
                      <a:pt x="7605" y="81551"/>
                    </a:cubicBezTo>
                    <a:cubicBezTo>
                      <a:pt x="5704" y="81551"/>
                      <a:pt x="3802" y="80603"/>
                      <a:pt x="1901" y="79654"/>
                    </a:cubicBezTo>
                    <a:cubicBezTo>
                      <a:pt x="0" y="78706"/>
                      <a:pt x="0" y="75861"/>
                      <a:pt x="0" y="73017"/>
                    </a:cubicBezTo>
                    <a:lnTo>
                      <a:pt x="0" y="10431"/>
                    </a:lnTo>
                    <a:cubicBezTo>
                      <a:pt x="0" y="7586"/>
                      <a:pt x="951" y="4741"/>
                      <a:pt x="1901" y="2845"/>
                    </a:cubicBezTo>
                    <a:cubicBezTo>
                      <a:pt x="2852" y="948"/>
                      <a:pt x="4753" y="0"/>
                      <a:pt x="7605" y="0"/>
                    </a:cubicBezTo>
                    <a:cubicBezTo>
                      <a:pt x="9506" y="0"/>
                      <a:pt x="11408" y="948"/>
                      <a:pt x="13309" y="1897"/>
                    </a:cubicBezTo>
                    <a:cubicBezTo>
                      <a:pt x="14259" y="3793"/>
                      <a:pt x="15210" y="5690"/>
                      <a:pt x="15210" y="8534"/>
                    </a:cubicBezTo>
                    <a:lnTo>
                      <a:pt x="15210" y="44569"/>
                    </a:lnTo>
                    <a:lnTo>
                      <a:pt x="32321" y="26551"/>
                    </a:lnTo>
                    <a:cubicBezTo>
                      <a:pt x="34222" y="24655"/>
                      <a:pt x="36123" y="22758"/>
                      <a:pt x="37074" y="21810"/>
                    </a:cubicBezTo>
                    <a:cubicBezTo>
                      <a:pt x="38025" y="20862"/>
                      <a:pt x="39926" y="20862"/>
                      <a:pt x="40877" y="20862"/>
                    </a:cubicBezTo>
                    <a:cubicBezTo>
                      <a:pt x="42778" y="20862"/>
                      <a:pt x="44679" y="21810"/>
                      <a:pt x="45630" y="22758"/>
                    </a:cubicBezTo>
                    <a:cubicBezTo>
                      <a:pt x="46580" y="23707"/>
                      <a:pt x="47531" y="25603"/>
                      <a:pt x="47531" y="27500"/>
                    </a:cubicBezTo>
                    <a:cubicBezTo>
                      <a:pt x="47531" y="29396"/>
                      <a:pt x="45630" y="32241"/>
                      <a:pt x="41827" y="36034"/>
                    </a:cubicBezTo>
                    <a:lnTo>
                      <a:pt x="34222" y="43620"/>
                    </a:lnTo>
                    <a:lnTo>
                      <a:pt x="49432" y="67327"/>
                    </a:lnTo>
                    <a:cubicBezTo>
                      <a:pt x="50383" y="69223"/>
                      <a:pt x="51333" y="70172"/>
                      <a:pt x="52284" y="71120"/>
                    </a:cubicBezTo>
                    <a:cubicBezTo>
                      <a:pt x="53235" y="72068"/>
                      <a:pt x="53235" y="73017"/>
                      <a:pt x="53235" y="73965"/>
                    </a:cubicBezTo>
                    <a:cubicBezTo>
                      <a:pt x="53235" y="75861"/>
                      <a:pt x="52284" y="77758"/>
                      <a:pt x="51333" y="79654"/>
                    </a:cubicBezTo>
                    <a:cubicBezTo>
                      <a:pt x="50383" y="80603"/>
                      <a:pt x="48482" y="81551"/>
                      <a:pt x="46580" y="81551"/>
                    </a:cubicBezTo>
                    <a:cubicBezTo>
                      <a:pt x="44679" y="81551"/>
                      <a:pt x="43729" y="80603"/>
                      <a:pt x="42778" y="79654"/>
                    </a:cubicBezTo>
                    <a:cubicBezTo>
                      <a:pt x="41827" y="78706"/>
                      <a:pt x="38025" y="78706"/>
                      <a:pt x="36123" y="7586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48"/>
              <p:cNvSpPr/>
              <p:nvPr/>
            </p:nvSpPr>
            <p:spPr>
              <a:xfrm>
                <a:off x="4874952" y="5703402"/>
                <a:ext cx="32321" cy="13275"/>
              </a:xfrm>
              <a:custGeom>
                <a:avLst/>
                <a:gdLst/>
                <a:ahLst/>
                <a:cxnLst/>
                <a:rect l="l" t="t" r="r" b="b"/>
                <a:pathLst>
                  <a:path w="32321" h="13275" extrusionOk="0">
                    <a:moveTo>
                      <a:pt x="24716" y="13276"/>
                    </a:moveTo>
                    <a:lnTo>
                      <a:pt x="7605" y="13276"/>
                    </a:lnTo>
                    <a:cubicBezTo>
                      <a:pt x="4753" y="13276"/>
                      <a:pt x="2852" y="12327"/>
                      <a:pt x="1901" y="11379"/>
                    </a:cubicBezTo>
                    <a:cubicBezTo>
                      <a:pt x="950" y="10431"/>
                      <a:pt x="0" y="8534"/>
                      <a:pt x="0" y="6638"/>
                    </a:cubicBezTo>
                    <a:cubicBezTo>
                      <a:pt x="0" y="4741"/>
                      <a:pt x="950" y="2845"/>
                      <a:pt x="1901" y="1897"/>
                    </a:cubicBezTo>
                    <a:cubicBezTo>
                      <a:pt x="2852" y="948"/>
                      <a:pt x="5703" y="0"/>
                      <a:pt x="7605" y="0"/>
                    </a:cubicBezTo>
                    <a:lnTo>
                      <a:pt x="24716" y="0"/>
                    </a:lnTo>
                    <a:cubicBezTo>
                      <a:pt x="27568" y="0"/>
                      <a:pt x="29469" y="948"/>
                      <a:pt x="30420" y="1897"/>
                    </a:cubicBezTo>
                    <a:cubicBezTo>
                      <a:pt x="31370" y="2845"/>
                      <a:pt x="32321" y="4741"/>
                      <a:pt x="32321" y="6638"/>
                    </a:cubicBezTo>
                    <a:cubicBezTo>
                      <a:pt x="32321" y="8534"/>
                      <a:pt x="31370" y="10431"/>
                      <a:pt x="30420" y="11379"/>
                    </a:cubicBezTo>
                    <a:cubicBezTo>
                      <a:pt x="29469" y="12327"/>
                      <a:pt x="26617" y="13276"/>
                      <a:pt x="24716" y="1327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48"/>
              <p:cNvSpPr/>
              <p:nvPr/>
            </p:nvSpPr>
            <p:spPr>
              <a:xfrm>
                <a:off x="4916780"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7"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2"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48"/>
              <p:cNvSpPr/>
              <p:nvPr/>
            </p:nvSpPr>
            <p:spPr>
              <a:xfrm>
                <a:off x="4947199" y="5658834"/>
                <a:ext cx="15209" cy="80602"/>
              </a:xfrm>
              <a:custGeom>
                <a:avLst/>
                <a:gdLst/>
                <a:ahLst/>
                <a:cxnLst/>
                <a:rect l="l" t="t" r="r" b="b"/>
                <a:pathLst>
                  <a:path w="15209" h="80602" extrusionOk="0">
                    <a:moveTo>
                      <a:pt x="7605" y="14224"/>
                    </a:moveTo>
                    <a:cubicBezTo>
                      <a:pt x="5704" y="14224"/>
                      <a:pt x="3803" y="13276"/>
                      <a:pt x="1901" y="12327"/>
                    </a:cubicBezTo>
                    <a:cubicBezTo>
                      <a:pt x="0" y="11379"/>
                      <a:pt x="0" y="9483"/>
                      <a:pt x="0" y="6638"/>
                    </a:cubicBezTo>
                    <a:cubicBezTo>
                      <a:pt x="0" y="4741"/>
                      <a:pt x="951" y="2845"/>
                      <a:pt x="1901" y="1897"/>
                    </a:cubicBezTo>
                    <a:cubicBezTo>
                      <a:pt x="3803" y="948"/>
                      <a:pt x="4753" y="0"/>
                      <a:pt x="7605" y="0"/>
                    </a:cubicBezTo>
                    <a:cubicBezTo>
                      <a:pt x="9506" y="0"/>
                      <a:pt x="11408" y="948"/>
                      <a:pt x="12358" y="1897"/>
                    </a:cubicBezTo>
                    <a:cubicBezTo>
                      <a:pt x="14259" y="2845"/>
                      <a:pt x="14259" y="4741"/>
                      <a:pt x="14259" y="7586"/>
                    </a:cubicBezTo>
                    <a:cubicBezTo>
                      <a:pt x="14259" y="9483"/>
                      <a:pt x="13309" y="11379"/>
                      <a:pt x="12358" y="13276"/>
                    </a:cubicBezTo>
                    <a:cubicBezTo>
                      <a:pt x="11408" y="13276"/>
                      <a:pt x="9506" y="14224"/>
                      <a:pt x="7605"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48"/>
              <p:cNvSpPr/>
              <p:nvPr/>
            </p:nvSpPr>
            <p:spPr>
              <a:xfrm>
                <a:off x="4970252" y="5657885"/>
                <a:ext cx="42540" cy="84395"/>
              </a:xfrm>
              <a:custGeom>
                <a:avLst/>
                <a:gdLst/>
                <a:ahLst/>
                <a:cxnLst/>
                <a:rect l="l" t="t" r="r" b="b"/>
                <a:pathLst>
                  <a:path w="42540" h="84395" extrusionOk="0">
                    <a:moveTo>
                      <a:pt x="6417" y="23707"/>
                    </a:moveTo>
                    <a:lnTo>
                      <a:pt x="10219" y="23707"/>
                    </a:lnTo>
                    <a:lnTo>
                      <a:pt x="10219" y="18965"/>
                    </a:lnTo>
                    <a:cubicBezTo>
                      <a:pt x="10219" y="14224"/>
                      <a:pt x="11170" y="10431"/>
                      <a:pt x="12120" y="7586"/>
                    </a:cubicBezTo>
                    <a:cubicBezTo>
                      <a:pt x="13071" y="4741"/>
                      <a:pt x="14972" y="2845"/>
                      <a:pt x="17824" y="1897"/>
                    </a:cubicBezTo>
                    <a:cubicBezTo>
                      <a:pt x="20676" y="948"/>
                      <a:pt x="24478" y="0"/>
                      <a:pt x="29232" y="0"/>
                    </a:cubicBezTo>
                    <a:cubicBezTo>
                      <a:pt x="37787" y="0"/>
                      <a:pt x="42540" y="1897"/>
                      <a:pt x="42540" y="6638"/>
                    </a:cubicBezTo>
                    <a:cubicBezTo>
                      <a:pt x="42540" y="7586"/>
                      <a:pt x="42540" y="9483"/>
                      <a:pt x="41590" y="10431"/>
                    </a:cubicBezTo>
                    <a:cubicBezTo>
                      <a:pt x="40639" y="11379"/>
                      <a:pt x="39688" y="12327"/>
                      <a:pt x="38738" y="12327"/>
                    </a:cubicBezTo>
                    <a:cubicBezTo>
                      <a:pt x="37787" y="12327"/>
                      <a:pt x="36837" y="12327"/>
                      <a:pt x="35886" y="12327"/>
                    </a:cubicBezTo>
                    <a:cubicBezTo>
                      <a:pt x="34935" y="12327"/>
                      <a:pt x="33034" y="12327"/>
                      <a:pt x="32084" y="12327"/>
                    </a:cubicBezTo>
                    <a:cubicBezTo>
                      <a:pt x="29232" y="12327"/>
                      <a:pt x="27330" y="13276"/>
                      <a:pt x="27330" y="15172"/>
                    </a:cubicBezTo>
                    <a:cubicBezTo>
                      <a:pt x="26380" y="17069"/>
                      <a:pt x="26380" y="18965"/>
                      <a:pt x="26380" y="21810"/>
                    </a:cubicBezTo>
                    <a:lnTo>
                      <a:pt x="26380" y="25603"/>
                    </a:lnTo>
                    <a:lnTo>
                      <a:pt x="30182" y="25603"/>
                    </a:lnTo>
                    <a:cubicBezTo>
                      <a:pt x="35886" y="25603"/>
                      <a:pt x="38738" y="27500"/>
                      <a:pt x="38738" y="30345"/>
                    </a:cubicBezTo>
                    <a:cubicBezTo>
                      <a:pt x="38738" y="33189"/>
                      <a:pt x="37787" y="34138"/>
                      <a:pt x="36837" y="35086"/>
                    </a:cubicBezTo>
                    <a:cubicBezTo>
                      <a:pt x="34935" y="36034"/>
                      <a:pt x="33034" y="36034"/>
                      <a:pt x="30182" y="36034"/>
                    </a:cubicBezTo>
                    <a:lnTo>
                      <a:pt x="26380" y="36034"/>
                    </a:lnTo>
                    <a:lnTo>
                      <a:pt x="26380" y="75861"/>
                    </a:lnTo>
                    <a:cubicBezTo>
                      <a:pt x="26380" y="78706"/>
                      <a:pt x="25429" y="80603"/>
                      <a:pt x="24478" y="82499"/>
                    </a:cubicBezTo>
                    <a:cubicBezTo>
                      <a:pt x="23528" y="84396"/>
                      <a:pt x="21627" y="84396"/>
                      <a:pt x="18775" y="84396"/>
                    </a:cubicBezTo>
                    <a:cubicBezTo>
                      <a:pt x="16874" y="84396"/>
                      <a:pt x="14972" y="83447"/>
                      <a:pt x="13071" y="82499"/>
                    </a:cubicBezTo>
                    <a:cubicBezTo>
                      <a:pt x="12120" y="80603"/>
                      <a:pt x="11170" y="78706"/>
                      <a:pt x="11170" y="75861"/>
                    </a:cubicBezTo>
                    <a:lnTo>
                      <a:pt x="11170" y="36034"/>
                    </a:lnTo>
                    <a:lnTo>
                      <a:pt x="7367" y="36034"/>
                    </a:lnTo>
                    <a:cubicBezTo>
                      <a:pt x="5466" y="36034"/>
                      <a:pt x="3565" y="35086"/>
                      <a:pt x="2614" y="34138"/>
                    </a:cubicBezTo>
                    <a:cubicBezTo>
                      <a:pt x="1664" y="33189"/>
                      <a:pt x="713" y="32241"/>
                      <a:pt x="713" y="30345"/>
                    </a:cubicBezTo>
                    <a:cubicBezTo>
                      <a:pt x="-1188" y="24655"/>
                      <a:pt x="713" y="23707"/>
                      <a:pt x="6417"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48"/>
              <p:cNvSpPr/>
              <p:nvPr/>
            </p:nvSpPr>
            <p:spPr>
              <a:xfrm>
                <a:off x="5009940" y="5678747"/>
                <a:ext cx="57037" cy="60689"/>
              </a:xfrm>
              <a:custGeom>
                <a:avLst/>
                <a:gdLst/>
                <a:ahLst/>
                <a:cxnLst/>
                <a:rect l="l" t="t" r="r" b="b"/>
                <a:pathLst>
                  <a:path w="57037" h="60689" extrusionOk="0">
                    <a:moveTo>
                      <a:pt x="44679" y="35086"/>
                    </a:moveTo>
                    <a:lnTo>
                      <a:pt x="15210" y="35086"/>
                    </a:lnTo>
                    <a:cubicBezTo>
                      <a:pt x="15210" y="38879"/>
                      <a:pt x="16161" y="41724"/>
                      <a:pt x="17111" y="43620"/>
                    </a:cubicBezTo>
                    <a:cubicBezTo>
                      <a:pt x="18062" y="46465"/>
                      <a:pt x="19963" y="48362"/>
                      <a:pt x="22815" y="49310"/>
                    </a:cubicBezTo>
                    <a:cubicBezTo>
                      <a:pt x="24716" y="50258"/>
                      <a:pt x="27568" y="51206"/>
                      <a:pt x="30420" y="51206"/>
                    </a:cubicBezTo>
                    <a:cubicBezTo>
                      <a:pt x="32321" y="51206"/>
                      <a:pt x="34222" y="51206"/>
                      <a:pt x="35173" y="50258"/>
                    </a:cubicBezTo>
                    <a:cubicBezTo>
                      <a:pt x="36124" y="49310"/>
                      <a:pt x="38025" y="49310"/>
                      <a:pt x="39926" y="48362"/>
                    </a:cubicBezTo>
                    <a:cubicBezTo>
                      <a:pt x="40877" y="47413"/>
                      <a:pt x="42778" y="46465"/>
                      <a:pt x="43729" y="45517"/>
                    </a:cubicBezTo>
                    <a:cubicBezTo>
                      <a:pt x="44679" y="44569"/>
                      <a:pt x="46580" y="42672"/>
                      <a:pt x="48482" y="41724"/>
                    </a:cubicBezTo>
                    <a:cubicBezTo>
                      <a:pt x="49432" y="40775"/>
                      <a:pt x="50383" y="40775"/>
                      <a:pt x="51333" y="40775"/>
                    </a:cubicBezTo>
                    <a:cubicBezTo>
                      <a:pt x="53235" y="40775"/>
                      <a:pt x="54186" y="40775"/>
                      <a:pt x="55136" y="41724"/>
                    </a:cubicBezTo>
                    <a:cubicBezTo>
                      <a:pt x="56087" y="42672"/>
                      <a:pt x="56087" y="43620"/>
                      <a:pt x="56087" y="45517"/>
                    </a:cubicBezTo>
                    <a:cubicBezTo>
                      <a:pt x="56087" y="46465"/>
                      <a:pt x="55136" y="48362"/>
                      <a:pt x="54186" y="50258"/>
                    </a:cubicBezTo>
                    <a:cubicBezTo>
                      <a:pt x="53235" y="52155"/>
                      <a:pt x="51333" y="54051"/>
                      <a:pt x="49432" y="54999"/>
                    </a:cubicBezTo>
                    <a:cubicBezTo>
                      <a:pt x="47531" y="56896"/>
                      <a:pt x="44679" y="57844"/>
                      <a:pt x="41827" y="58793"/>
                    </a:cubicBezTo>
                    <a:cubicBezTo>
                      <a:pt x="38976" y="59741"/>
                      <a:pt x="35173" y="60689"/>
                      <a:pt x="30420" y="60689"/>
                    </a:cubicBezTo>
                    <a:cubicBezTo>
                      <a:pt x="20914" y="60689"/>
                      <a:pt x="13309" y="57844"/>
                      <a:pt x="7605" y="52155"/>
                    </a:cubicBezTo>
                    <a:cubicBezTo>
                      <a:pt x="1901" y="46465"/>
                      <a:pt x="0" y="38879"/>
                      <a:pt x="0" y="30345"/>
                    </a:cubicBezTo>
                    <a:cubicBezTo>
                      <a:pt x="0" y="25603"/>
                      <a:pt x="951" y="21810"/>
                      <a:pt x="1901" y="18017"/>
                    </a:cubicBezTo>
                    <a:cubicBezTo>
                      <a:pt x="2852" y="14224"/>
                      <a:pt x="4753" y="11379"/>
                      <a:pt x="7605" y="8534"/>
                    </a:cubicBezTo>
                    <a:cubicBezTo>
                      <a:pt x="10457" y="5690"/>
                      <a:pt x="13309" y="3793"/>
                      <a:pt x="17111" y="1897"/>
                    </a:cubicBezTo>
                    <a:cubicBezTo>
                      <a:pt x="20914" y="0"/>
                      <a:pt x="24716" y="0"/>
                      <a:pt x="29469" y="0"/>
                    </a:cubicBezTo>
                    <a:cubicBezTo>
                      <a:pt x="35173" y="0"/>
                      <a:pt x="39926" y="948"/>
                      <a:pt x="44679" y="3793"/>
                    </a:cubicBezTo>
                    <a:cubicBezTo>
                      <a:pt x="48482" y="6638"/>
                      <a:pt x="52284" y="9483"/>
                      <a:pt x="54186" y="13276"/>
                    </a:cubicBezTo>
                    <a:cubicBezTo>
                      <a:pt x="56087" y="17069"/>
                      <a:pt x="57037" y="20862"/>
                      <a:pt x="57037" y="25603"/>
                    </a:cubicBezTo>
                    <a:cubicBezTo>
                      <a:pt x="57037" y="29396"/>
                      <a:pt x="56087" y="32241"/>
                      <a:pt x="54186" y="33189"/>
                    </a:cubicBezTo>
                    <a:cubicBezTo>
                      <a:pt x="52284" y="34138"/>
                      <a:pt x="49432" y="35086"/>
                      <a:pt x="44679" y="35086"/>
                    </a:cubicBezTo>
                    <a:close/>
                    <a:moveTo>
                      <a:pt x="16161" y="26551"/>
                    </a:moveTo>
                    <a:lnTo>
                      <a:pt x="42778" y="26551"/>
                    </a:lnTo>
                    <a:cubicBezTo>
                      <a:pt x="42778" y="21810"/>
                      <a:pt x="40877" y="18017"/>
                      <a:pt x="38976" y="15172"/>
                    </a:cubicBezTo>
                    <a:cubicBezTo>
                      <a:pt x="37074" y="12327"/>
                      <a:pt x="33272" y="11379"/>
                      <a:pt x="29469" y="11379"/>
                    </a:cubicBezTo>
                    <a:cubicBezTo>
                      <a:pt x="25667" y="11379"/>
                      <a:pt x="22815" y="12327"/>
                      <a:pt x="19963" y="15172"/>
                    </a:cubicBezTo>
                    <a:cubicBezTo>
                      <a:pt x="17111" y="18017"/>
                      <a:pt x="16161" y="21810"/>
                      <a:pt x="16161" y="2655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77" name="Google Shape;177;p48"/>
          <p:cNvSpPr/>
          <p:nvPr/>
        </p:nvSpPr>
        <p:spPr>
          <a:xfrm>
            <a:off x="6095999" y="550944"/>
            <a:ext cx="1310598" cy="1310598"/>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48"/>
          <p:cNvSpPr/>
          <p:nvPr/>
        </p:nvSpPr>
        <p:spPr>
          <a:xfrm>
            <a:off x="-382772" y="6858000"/>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48"/>
          <p:cNvSpPr/>
          <p:nvPr/>
        </p:nvSpPr>
        <p:spPr>
          <a:xfrm>
            <a:off x="-676940" y="-1773478"/>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0" name="Google Shape;180;p48"/>
          <p:cNvCxnSpPr/>
          <p:nvPr/>
        </p:nvCxnSpPr>
        <p:spPr>
          <a:xfrm>
            <a:off x="0" y="6136408"/>
            <a:ext cx="9222801" cy="0"/>
          </a:xfrm>
          <a:prstGeom prst="straightConnector1">
            <a:avLst/>
          </a:prstGeom>
          <a:noFill/>
          <a:ln w="28575" cap="flat" cmpd="sng">
            <a:solidFill>
              <a:srgbClr val="12B4CB"/>
            </a:solidFill>
            <a:prstDash val="solid"/>
            <a:miter lim="800000"/>
            <a:headEnd type="none" w="sm" len="sm"/>
            <a:tailEnd type="none" w="sm" len="sm"/>
          </a:ln>
        </p:spPr>
      </p:cxnSp>
      <p:sp>
        <p:nvSpPr>
          <p:cNvPr id="181" name="Google Shape;181;p48"/>
          <p:cNvSpPr/>
          <p:nvPr/>
        </p:nvSpPr>
        <p:spPr>
          <a:xfrm>
            <a:off x="5760669" y="5680930"/>
            <a:ext cx="3469856" cy="697353"/>
          </a:xfrm>
          <a:prstGeom prst="rect">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85">
              <a:solidFill>
                <a:schemeClr val="lt1"/>
              </a:solidFill>
              <a:latin typeface="Calibri"/>
              <a:ea typeface="Calibri"/>
              <a:cs typeface="Calibri"/>
              <a:sym typeface="Calibri"/>
            </a:endParaRPr>
          </a:p>
        </p:txBody>
      </p:sp>
      <p:sp>
        <p:nvSpPr>
          <p:cNvPr id="182" name="Google Shape;182;p48"/>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200"/>
              <a:buNone/>
              <a:defRPr sz="32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8"/>
          <p:cNvSpPr txBox="1">
            <a:spLocks noGrp="1"/>
          </p:cNvSpPr>
          <p:nvPr>
            <p:ph type="body" idx="2"/>
          </p:nvPr>
        </p:nvSpPr>
        <p:spPr>
          <a:xfrm>
            <a:off x="642678" y="1620925"/>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595959"/>
              </a:buClr>
              <a:buSzPts val="2800"/>
              <a:buNone/>
              <a:defRPr sz="280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8"/>
          <p:cNvSpPr txBox="1">
            <a:spLocks noGrp="1"/>
          </p:cNvSpPr>
          <p:nvPr>
            <p:ph type="body" idx="3"/>
          </p:nvPr>
        </p:nvSpPr>
        <p:spPr>
          <a:xfrm>
            <a:off x="642678" y="811349"/>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A4199"/>
              </a:buClr>
              <a:buSzPts val="5000"/>
              <a:buNone/>
              <a:defRPr sz="500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ver">
  <p:cSld name="1_Cover">
    <p:spTree>
      <p:nvGrpSpPr>
        <p:cNvPr id="1" name="Shape 185"/>
        <p:cNvGrpSpPr/>
        <p:nvPr/>
      </p:nvGrpSpPr>
      <p:grpSpPr>
        <a:xfrm>
          <a:off x="0" y="0"/>
          <a:ext cx="0" cy="0"/>
          <a:chOff x="0" y="0"/>
          <a:chExt cx="0" cy="0"/>
        </a:xfrm>
      </p:grpSpPr>
      <p:sp>
        <p:nvSpPr>
          <p:cNvPr id="186" name="Google Shape;186;p49"/>
          <p:cNvSpPr/>
          <p:nvPr/>
        </p:nvSpPr>
        <p:spPr>
          <a:xfrm>
            <a:off x="0" y="0"/>
            <a:ext cx="12192000" cy="6858001"/>
          </a:xfrm>
          <a:prstGeom prst="rect">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49"/>
          <p:cNvSpPr/>
          <p:nvPr/>
        </p:nvSpPr>
        <p:spPr>
          <a:xfrm>
            <a:off x="424669" y="528535"/>
            <a:ext cx="649864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a:solidFill>
                  <a:schemeClr val="lt1"/>
                </a:solidFill>
                <a:latin typeface="Calibri"/>
                <a:ea typeface="Calibri"/>
                <a:cs typeface="Calibri"/>
                <a:sym typeface="Calibri"/>
              </a:rPr>
              <a:t>BALANCE</a:t>
            </a:r>
            <a:endParaRPr/>
          </a:p>
          <a:p>
            <a:pPr marL="0" marR="0" lvl="0" indent="0" algn="l" rtl="0">
              <a:spcBef>
                <a:spcPts val="0"/>
              </a:spcBef>
              <a:spcAft>
                <a:spcPts val="0"/>
              </a:spcAft>
              <a:buNone/>
            </a:pPr>
            <a:r>
              <a:rPr lang="en-US"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188" name="Google Shape;188;p49"/>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22 point  -  Main Text Body </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189" name="Google Shape;189;p49"/>
          <p:cNvSpPr/>
          <p:nvPr/>
        </p:nvSpPr>
        <p:spPr>
          <a:xfrm>
            <a:off x="424668" y="2883583"/>
            <a:ext cx="584550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a:solidFill>
                  <a:schemeClr val="lt1"/>
                </a:solidFill>
                <a:latin typeface="Calibri"/>
                <a:ea typeface="Calibri"/>
                <a:cs typeface="Calibri"/>
                <a:sym typeface="Calibri"/>
              </a:rPr>
              <a:t>BALANCE </a:t>
            </a:r>
            <a:r>
              <a:rPr lang="en-US" sz="2400" b="0" i="0" u="none" strike="noStrike">
                <a:solidFill>
                  <a:schemeClr val="lt1"/>
                </a:solidFill>
                <a:latin typeface="Calibri"/>
                <a:ea typeface="Calibri"/>
                <a:cs typeface="Calibri"/>
                <a:sym typeface="Calibri"/>
              </a:rPr>
              <a:t>PowerPoint is….</a:t>
            </a: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US"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190" name="Google Shape;190;p49"/>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91" name="Google Shape;191;p49"/>
          <p:cNvCxnSpPr/>
          <p:nvPr/>
        </p:nvCxnSpPr>
        <p:spPr>
          <a:xfrm rot="10800000">
            <a:off x="1" y="2503620"/>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92" name="Google Shape;192;p49"/>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193" name="Google Shape;193;p49"/>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ext Slide 01">
  <p:cSld name="1_Text Slide 01">
    <p:spTree>
      <p:nvGrpSpPr>
        <p:cNvPr id="1" name="Shape 194"/>
        <p:cNvGrpSpPr/>
        <p:nvPr/>
      </p:nvGrpSpPr>
      <p:grpSpPr>
        <a:xfrm>
          <a:off x="0" y="0"/>
          <a:ext cx="0" cy="0"/>
          <a:chOff x="0" y="0"/>
          <a:chExt cx="0" cy="0"/>
        </a:xfrm>
      </p:grpSpPr>
      <p:cxnSp>
        <p:nvCxnSpPr>
          <p:cNvPr id="195" name="Google Shape;195;p50"/>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96" name="Google Shape;196;p50"/>
          <p:cNvSpPr txBox="1">
            <a:spLocks noGrp="1"/>
          </p:cNvSpPr>
          <p:nvPr>
            <p:ph type="body" idx="1"/>
          </p:nvPr>
        </p:nvSpPr>
        <p:spPr>
          <a:xfrm>
            <a:off x="634224" y="1600200"/>
            <a:ext cx="6289090"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0"/>
          <p:cNvSpPr txBox="1">
            <a:spLocks noGrp="1"/>
          </p:cNvSpPr>
          <p:nvPr>
            <p:ph type="body" idx="2"/>
          </p:nvPr>
        </p:nvSpPr>
        <p:spPr>
          <a:xfrm>
            <a:off x="713768" y="421468"/>
            <a:ext cx="6289089"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50"/>
          <p:cNvSpPr>
            <a:spLocks noGrp="1"/>
          </p:cNvSpPr>
          <p:nvPr>
            <p:ph type="pic" idx="3"/>
          </p:nvPr>
        </p:nvSpPr>
        <p:spPr>
          <a:xfrm>
            <a:off x="7158600" y="287233"/>
            <a:ext cx="5033400" cy="5949282"/>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Large Photo Slide - Pruple">
  <p:cSld name="Large Photo Slide - Pruple">
    <p:spTree>
      <p:nvGrpSpPr>
        <p:cNvPr id="1" name="Shape 199"/>
        <p:cNvGrpSpPr/>
        <p:nvPr/>
      </p:nvGrpSpPr>
      <p:grpSpPr>
        <a:xfrm>
          <a:off x="0" y="0"/>
          <a:ext cx="0" cy="0"/>
          <a:chOff x="0" y="0"/>
          <a:chExt cx="0" cy="0"/>
        </a:xfrm>
      </p:grpSpPr>
      <p:sp>
        <p:nvSpPr>
          <p:cNvPr id="200" name="Google Shape;200;p51"/>
          <p:cNvSpPr/>
          <p:nvPr/>
        </p:nvSpPr>
        <p:spPr>
          <a:xfrm>
            <a:off x="-1" y="-16255"/>
            <a:ext cx="5994403" cy="5249886"/>
          </a:xfrm>
          <a:custGeom>
            <a:avLst/>
            <a:gdLst/>
            <a:ahLst/>
            <a:cxnLst/>
            <a:rect l="l" t="t" r="r" b="b"/>
            <a:pathLst>
              <a:path w="5994403" h="5249886" extrusionOk="0">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51"/>
          <p:cNvSpPr>
            <a:spLocks noGrp="1"/>
          </p:cNvSpPr>
          <p:nvPr>
            <p:ph type="pic" idx="2"/>
          </p:nvPr>
        </p:nvSpPr>
        <p:spPr>
          <a:xfrm>
            <a:off x="0" y="0"/>
            <a:ext cx="12192000" cy="6858000"/>
          </a:xfrm>
          <a:prstGeom prst="rect">
            <a:avLst/>
          </a:prstGeom>
          <a:noFill/>
          <a:ln>
            <a:noFill/>
          </a:ln>
        </p:spPr>
      </p:sp>
      <p:sp>
        <p:nvSpPr>
          <p:cNvPr id="202" name="Google Shape;202;p51"/>
          <p:cNvSpPr txBox="1"/>
          <p:nvPr/>
        </p:nvSpPr>
        <p:spPr>
          <a:xfrm>
            <a:off x="6637283" y="-5870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51"/>
          <p:cNvSpPr txBox="1">
            <a:spLocks noGrp="1"/>
          </p:cNvSpPr>
          <p:nvPr>
            <p:ph type="body" idx="1"/>
          </p:nvPr>
        </p:nvSpPr>
        <p:spPr>
          <a:xfrm>
            <a:off x="503238" y="684070"/>
            <a:ext cx="440472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51"/>
          <p:cNvSpPr txBox="1">
            <a:spLocks noGrp="1"/>
          </p:cNvSpPr>
          <p:nvPr>
            <p:ph type="body" idx="3"/>
          </p:nvPr>
        </p:nvSpPr>
        <p:spPr>
          <a:xfrm>
            <a:off x="503238" y="1624369"/>
            <a:ext cx="4332233" cy="8515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ullet Slide - Purple">
  <p:cSld name="Bullet Slide - Purple">
    <p:spTree>
      <p:nvGrpSpPr>
        <p:cNvPr id="1" name="Shape 205"/>
        <p:cNvGrpSpPr/>
        <p:nvPr/>
      </p:nvGrpSpPr>
      <p:grpSpPr>
        <a:xfrm>
          <a:off x="0" y="0"/>
          <a:ext cx="0" cy="0"/>
          <a:chOff x="0" y="0"/>
          <a:chExt cx="0" cy="0"/>
        </a:xfrm>
      </p:grpSpPr>
      <p:sp>
        <p:nvSpPr>
          <p:cNvPr id="206" name="Google Shape;206;p52"/>
          <p:cNvSpPr txBox="1">
            <a:spLocks noGrp="1"/>
          </p:cNvSpPr>
          <p:nvPr>
            <p:ph type="body" idx="1"/>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53693"/>
              </a:buClr>
              <a:buSzPts val="3600"/>
              <a:buNone/>
              <a:defRPr sz="3600" i="0">
                <a:solidFill>
                  <a:srgbClr val="85369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7" name="Google Shape;207;p52"/>
          <p:cNvCxnSpPr/>
          <p:nvPr/>
        </p:nvCxnSpPr>
        <p:spPr>
          <a:xfrm>
            <a:off x="5346936" y="-25722"/>
            <a:ext cx="0" cy="6853558"/>
          </a:xfrm>
          <a:prstGeom prst="straightConnector1">
            <a:avLst/>
          </a:prstGeom>
          <a:noFill/>
          <a:ln w="12700" cap="flat" cmpd="sng">
            <a:solidFill>
              <a:srgbClr val="853693"/>
            </a:solidFill>
            <a:prstDash val="solid"/>
            <a:miter lim="800000"/>
            <a:headEnd type="none" w="sm" len="sm"/>
            <a:tailEnd type="none" w="sm" len="sm"/>
          </a:ln>
        </p:spPr>
      </p:cxnSp>
      <p:sp>
        <p:nvSpPr>
          <p:cNvPr id="208" name="Google Shape;208;p52"/>
          <p:cNvSpPr/>
          <p:nvPr/>
        </p:nvSpPr>
        <p:spPr>
          <a:xfrm>
            <a:off x="4783395" y="415207"/>
            <a:ext cx="1154422" cy="1154422"/>
          </a:xfrm>
          <a:prstGeom prst="ellipse">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209" name="Google Shape;209;p52"/>
          <p:cNvSpPr txBox="1">
            <a:spLocks noGrp="1"/>
          </p:cNvSpPr>
          <p:nvPr>
            <p:ph type="body" idx="2"/>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2"/>
          <p:cNvSpPr txBox="1">
            <a:spLocks noGrp="1"/>
          </p:cNvSpPr>
          <p:nvPr>
            <p:ph type="body" idx="3"/>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200"/>
              <a:buFont typeface="Arial"/>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52"/>
          <p:cNvSpPr txBox="1">
            <a:spLocks noGrp="1"/>
          </p:cNvSpPr>
          <p:nvPr>
            <p:ph type="body" idx="4"/>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12" name="Google Shape;212;p52"/>
          <p:cNvGrpSpPr/>
          <p:nvPr/>
        </p:nvGrpSpPr>
        <p:grpSpPr>
          <a:xfrm rot="-5400000">
            <a:off x="-2874794" y="3366914"/>
            <a:ext cx="6554616" cy="427556"/>
            <a:chOff x="246763" y="5103257"/>
            <a:chExt cx="6554616" cy="427556"/>
          </a:xfrm>
        </p:grpSpPr>
        <p:sp>
          <p:nvSpPr>
            <p:cNvPr id="213" name="Google Shape;213;p52"/>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214" name="Google Shape;214;p52"/>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215" name="Google Shape;215;p52"/>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ullet Slide - Blue">
  <p:cSld name="Bullet Slide - Blue">
    <p:spTree>
      <p:nvGrpSpPr>
        <p:cNvPr id="1" name="Shape 216"/>
        <p:cNvGrpSpPr/>
        <p:nvPr/>
      </p:nvGrpSpPr>
      <p:grpSpPr>
        <a:xfrm>
          <a:off x="0" y="0"/>
          <a:ext cx="0" cy="0"/>
          <a:chOff x="0" y="0"/>
          <a:chExt cx="0" cy="0"/>
        </a:xfrm>
      </p:grpSpPr>
      <p:sp>
        <p:nvSpPr>
          <p:cNvPr id="217" name="Google Shape;217;p53"/>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200"/>
              <a:buFont typeface="Arial"/>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53"/>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4B4CB"/>
              </a:buClr>
              <a:buSzPts val="3600"/>
              <a:buNone/>
              <a:defRPr sz="3600" i="0">
                <a:solidFill>
                  <a:srgbClr val="14B4C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9" name="Google Shape;219;p53"/>
          <p:cNvCxnSpPr/>
          <p:nvPr/>
        </p:nvCxnSpPr>
        <p:spPr>
          <a:xfrm>
            <a:off x="5346936" y="-25722"/>
            <a:ext cx="0" cy="6853558"/>
          </a:xfrm>
          <a:prstGeom prst="straightConnector1">
            <a:avLst/>
          </a:prstGeom>
          <a:noFill/>
          <a:ln w="12700" cap="flat" cmpd="sng">
            <a:solidFill>
              <a:srgbClr val="14B4CB"/>
            </a:solidFill>
            <a:prstDash val="solid"/>
            <a:miter lim="800000"/>
            <a:headEnd type="none" w="sm" len="sm"/>
            <a:tailEnd type="none" w="sm" len="sm"/>
          </a:ln>
        </p:spPr>
      </p:cxnSp>
      <p:sp>
        <p:nvSpPr>
          <p:cNvPr id="220" name="Google Shape;220;p53"/>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53"/>
          <p:cNvSpPr/>
          <p:nvPr/>
        </p:nvSpPr>
        <p:spPr>
          <a:xfrm>
            <a:off x="4783395" y="415207"/>
            <a:ext cx="1154422" cy="1154422"/>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222" name="Google Shape;222;p53"/>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3" name="Google Shape;223;p53"/>
          <p:cNvGrpSpPr/>
          <p:nvPr/>
        </p:nvGrpSpPr>
        <p:grpSpPr>
          <a:xfrm rot="-5400000">
            <a:off x="-2874794" y="3366914"/>
            <a:ext cx="6554616" cy="427556"/>
            <a:chOff x="246763" y="5103257"/>
            <a:chExt cx="6554616" cy="427556"/>
          </a:xfrm>
        </p:grpSpPr>
        <p:sp>
          <p:nvSpPr>
            <p:cNvPr id="224" name="Google Shape;224;p53"/>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225" name="Google Shape;225;p53"/>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226" name="Google Shape;226;p53"/>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s">
  <p:cSld name="Contents">
    <p:spTree>
      <p:nvGrpSpPr>
        <p:cNvPr id="1" name="Shape 50"/>
        <p:cNvGrpSpPr/>
        <p:nvPr/>
      </p:nvGrpSpPr>
      <p:grpSpPr>
        <a:xfrm>
          <a:off x="0" y="0"/>
          <a:ext cx="0" cy="0"/>
          <a:chOff x="0" y="0"/>
          <a:chExt cx="0" cy="0"/>
        </a:xfrm>
      </p:grpSpPr>
      <p:sp>
        <p:nvSpPr>
          <p:cNvPr id="51" name="Google Shape;51;p34"/>
          <p:cNvSpPr txBox="1">
            <a:spLocks noGrp="1"/>
          </p:cNvSpPr>
          <p:nvPr>
            <p:ph type="body" idx="1"/>
          </p:nvPr>
        </p:nvSpPr>
        <p:spPr>
          <a:xfrm>
            <a:off x="3107723" y="454080"/>
            <a:ext cx="4746695" cy="107095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A4199"/>
              </a:buClr>
              <a:buSzPts val="6000"/>
              <a:buNone/>
              <a:defRPr sz="6000" b="0" i="0">
                <a:solidFill>
                  <a:srgbClr val="8A4199"/>
                </a:solidFill>
                <a:latin typeface="Calibri"/>
                <a:ea typeface="Calibri"/>
                <a:cs typeface="Calibri"/>
                <a:sym typeface="Calibri"/>
              </a:defRPr>
            </a:lvl1pPr>
            <a:lvl2pPr marL="914400" lvl="1"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4"/>
          <p:cNvSpPr/>
          <p:nvPr/>
        </p:nvSpPr>
        <p:spPr>
          <a:xfrm rot="10800000">
            <a:off x="543" y="-19356"/>
            <a:ext cx="2390207" cy="6877355"/>
          </a:xfrm>
          <a:custGeom>
            <a:avLst/>
            <a:gdLst/>
            <a:ahLst/>
            <a:cxnLst/>
            <a:rect l="l" t="t" r="r" b="b"/>
            <a:pathLst>
              <a:path w="1268453" h="3649726" extrusionOk="0">
                <a:moveTo>
                  <a:pt x="1268454" y="0"/>
                </a:moveTo>
                <a:lnTo>
                  <a:pt x="312022" y="0"/>
                </a:lnTo>
                <a:cubicBezTo>
                  <a:pt x="112425" y="386882"/>
                  <a:pt x="0" y="825892"/>
                  <a:pt x="0" y="1291780"/>
                </a:cubicBezTo>
                <a:cubicBezTo>
                  <a:pt x="0" y="2276498"/>
                  <a:pt x="504286" y="3143929"/>
                  <a:pt x="1268454" y="3649727"/>
                </a:cubicBezTo>
                <a:lnTo>
                  <a:pt x="1268454" y="0"/>
                </a:lnTo>
                <a:close/>
              </a:path>
            </a:pathLst>
          </a:custGeom>
          <a:gradFill>
            <a:gsLst>
              <a:gs pos="0">
                <a:srgbClr val="8A4199"/>
              </a:gs>
              <a:gs pos="28000">
                <a:srgbClr val="8A4199"/>
              </a:gs>
              <a:gs pos="83000">
                <a:srgbClr val="8A4199"/>
              </a:gs>
              <a:gs pos="100000">
                <a:srgbClr val="8A4199"/>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34"/>
          <p:cNvSpPr/>
          <p:nvPr/>
        </p:nvSpPr>
        <p:spPr>
          <a:xfrm>
            <a:off x="5268246" y="5929183"/>
            <a:ext cx="606270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95959"/>
              </a:buClr>
              <a:buSzPts val="800"/>
              <a:buFont typeface="Calibri"/>
              <a:buNone/>
            </a:pPr>
            <a:r>
              <a:rPr lang="en-US" sz="800" b="0" i="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a:p>
        </p:txBody>
      </p:sp>
      <p:cxnSp>
        <p:nvCxnSpPr>
          <p:cNvPr id="54" name="Google Shape;54;p34"/>
          <p:cNvCxnSpPr/>
          <p:nvPr/>
        </p:nvCxnSpPr>
        <p:spPr>
          <a:xfrm>
            <a:off x="2405317" y="1450776"/>
            <a:ext cx="9786141" cy="0"/>
          </a:xfrm>
          <a:prstGeom prst="straightConnector1">
            <a:avLst/>
          </a:prstGeom>
          <a:noFill/>
          <a:ln w="28575" cap="flat" cmpd="sng">
            <a:solidFill>
              <a:srgbClr val="14B4CB"/>
            </a:solidFill>
            <a:prstDash val="solid"/>
            <a:miter lim="800000"/>
            <a:headEnd type="none" w="sm" len="sm"/>
            <a:tailEnd type="none" w="sm" len="sm"/>
          </a:ln>
        </p:spPr>
      </p:cxnSp>
      <p:sp>
        <p:nvSpPr>
          <p:cNvPr id="55" name="Google Shape;55;p34"/>
          <p:cNvSpPr/>
          <p:nvPr/>
        </p:nvSpPr>
        <p:spPr>
          <a:xfrm rot="-2700000">
            <a:off x="2898398" y="1457637"/>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6" name="Google Shape;56;p34"/>
          <p:cNvPicPr preferRelativeResize="0"/>
          <p:nvPr/>
        </p:nvPicPr>
        <p:blipFill rotWithShape="1">
          <a:blip r:embed="rId2">
            <a:alphaModFix/>
          </a:blip>
          <a:srcRect r="44449"/>
          <a:stretch/>
        </p:blipFill>
        <p:spPr>
          <a:xfrm>
            <a:off x="3325164" y="5929183"/>
            <a:ext cx="1543462" cy="354434"/>
          </a:xfrm>
          <a:prstGeom prst="rect">
            <a:avLst/>
          </a:prstGeom>
          <a:noFill/>
          <a:ln>
            <a:noFill/>
          </a:ln>
        </p:spPr>
      </p:pic>
      <p:sp>
        <p:nvSpPr>
          <p:cNvPr id="57" name="Google Shape;57;p34"/>
          <p:cNvSpPr txBox="1">
            <a:spLocks noGrp="1"/>
          </p:cNvSpPr>
          <p:nvPr>
            <p:ph type="body" idx="2"/>
          </p:nvPr>
        </p:nvSpPr>
        <p:spPr>
          <a:xfrm>
            <a:off x="3158059" y="1723427"/>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4"/>
          <p:cNvSpPr txBox="1">
            <a:spLocks noGrp="1"/>
          </p:cNvSpPr>
          <p:nvPr>
            <p:ph type="body" idx="3"/>
          </p:nvPr>
        </p:nvSpPr>
        <p:spPr>
          <a:xfrm>
            <a:off x="4122308" y="1666233"/>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4"/>
          <p:cNvSpPr txBox="1">
            <a:spLocks noGrp="1"/>
          </p:cNvSpPr>
          <p:nvPr>
            <p:ph type="body" idx="4"/>
          </p:nvPr>
        </p:nvSpPr>
        <p:spPr>
          <a:xfrm>
            <a:off x="3158059" y="2477483"/>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4"/>
          <p:cNvSpPr txBox="1">
            <a:spLocks noGrp="1"/>
          </p:cNvSpPr>
          <p:nvPr>
            <p:ph type="body" idx="5"/>
          </p:nvPr>
        </p:nvSpPr>
        <p:spPr>
          <a:xfrm>
            <a:off x="4122308" y="2420289"/>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4"/>
          <p:cNvSpPr txBox="1">
            <a:spLocks noGrp="1"/>
          </p:cNvSpPr>
          <p:nvPr>
            <p:ph type="body" idx="6"/>
          </p:nvPr>
        </p:nvSpPr>
        <p:spPr>
          <a:xfrm>
            <a:off x="3183475" y="3224938"/>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4"/>
          <p:cNvSpPr txBox="1">
            <a:spLocks noGrp="1"/>
          </p:cNvSpPr>
          <p:nvPr>
            <p:ph type="body" idx="7"/>
          </p:nvPr>
        </p:nvSpPr>
        <p:spPr>
          <a:xfrm>
            <a:off x="4147724" y="3167744"/>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4"/>
          <p:cNvSpPr txBox="1">
            <a:spLocks noGrp="1"/>
          </p:cNvSpPr>
          <p:nvPr>
            <p:ph type="body" idx="8"/>
          </p:nvPr>
        </p:nvSpPr>
        <p:spPr>
          <a:xfrm>
            <a:off x="3183475" y="3978994"/>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4"/>
          <p:cNvSpPr txBox="1">
            <a:spLocks noGrp="1"/>
          </p:cNvSpPr>
          <p:nvPr>
            <p:ph type="body" idx="9"/>
          </p:nvPr>
        </p:nvSpPr>
        <p:spPr>
          <a:xfrm>
            <a:off x="4147724" y="3921800"/>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4"/>
          <p:cNvSpPr txBox="1">
            <a:spLocks noGrp="1"/>
          </p:cNvSpPr>
          <p:nvPr>
            <p:ph type="body" idx="13"/>
          </p:nvPr>
        </p:nvSpPr>
        <p:spPr>
          <a:xfrm>
            <a:off x="3183475" y="4733050"/>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4"/>
          <p:cNvSpPr txBox="1">
            <a:spLocks noGrp="1"/>
          </p:cNvSpPr>
          <p:nvPr>
            <p:ph type="body" idx="14"/>
          </p:nvPr>
        </p:nvSpPr>
        <p:spPr>
          <a:xfrm>
            <a:off x="4147724" y="4675856"/>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Quote Slide - Blue">
  <p:cSld name="Quote Slide - Blue">
    <p:spTree>
      <p:nvGrpSpPr>
        <p:cNvPr id="1" name="Shape 73"/>
        <p:cNvGrpSpPr/>
        <p:nvPr/>
      </p:nvGrpSpPr>
      <p:grpSpPr>
        <a:xfrm>
          <a:off x="0" y="0"/>
          <a:ext cx="0" cy="0"/>
          <a:chOff x="0" y="0"/>
          <a:chExt cx="0" cy="0"/>
        </a:xfrm>
      </p:grpSpPr>
      <p:sp>
        <p:nvSpPr>
          <p:cNvPr id="74" name="Google Shape;74;p36"/>
          <p:cNvSpPr/>
          <p:nvPr/>
        </p:nvSpPr>
        <p:spPr>
          <a:xfrm>
            <a:off x="3130350" y="209349"/>
            <a:ext cx="5931299" cy="5931299"/>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36"/>
          <p:cNvSpPr txBox="1">
            <a:spLocks noGrp="1"/>
          </p:cNvSpPr>
          <p:nvPr>
            <p:ph type="body" idx="1"/>
          </p:nvPr>
        </p:nvSpPr>
        <p:spPr>
          <a:xfrm>
            <a:off x="3902765" y="1306076"/>
            <a:ext cx="4368800" cy="374226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6"/>
          <p:cNvSpPr txBox="1"/>
          <p:nvPr/>
        </p:nvSpPr>
        <p:spPr>
          <a:xfrm>
            <a:off x="0" y="6286500"/>
            <a:ext cx="12191999" cy="4529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Quote Slide - Purple">
  <p:cSld name="Quote Slide - Purple">
    <p:spTree>
      <p:nvGrpSpPr>
        <p:cNvPr id="1" name="Shape 90"/>
        <p:cNvGrpSpPr/>
        <p:nvPr/>
      </p:nvGrpSpPr>
      <p:grpSpPr>
        <a:xfrm>
          <a:off x="0" y="0"/>
          <a:ext cx="0" cy="0"/>
          <a:chOff x="0" y="0"/>
          <a:chExt cx="0" cy="0"/>
        </a:xfrm>
      </p:grpSpPr>
      <p:sp>
        <p:nvSpPr>
          <p:cNvPr id="91" name="Google Shape;91;p39"/>
          <p:cNvSpPr/>
          <p:nvPr/>
        </p:nvSpPr>
        <p:spPr>
          <a:xfrm>
            <a:off x="3130350" y="209349"/>
            <a:ext cx="5931299" cy="5931299"/>
          </a:xfrm>
          <a:prstGeom prst="ellipse">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39"/>
          <p:cNvSpPr txBox="1">
            <a:spLocks noGrp="1"/>
          </p:cNvSpPr>
          <p:nvPr>
            <p:ph type="body" idx="1"/>
          </p:nvPr>
        </p:nvSpPr>
        <p:spPr>
          <a:xfrm>
            <a:off x="3902765" y="1306076"/>
            <a:ext cx="4368800" cy="374226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9"/>
          <p:cNvSpPr txBox="1"/>
          <p:nvPr/>
        </p:nvSpPr>
        <p:spPr>
          <a:xfrm>
            <a:off x="0" y="6286500"/>
            <a:ext cx="12191999" cy="4529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2 Divider">
  <p:cSld name="02 Divider">
    <p:spTree>
      <p:nvGrpSpPr>
        <p:cNvPr id="1" name="Shape 94"/>
        <p:cNvGrpSpPr/>
        <p:nvPr/>
      </p:nvGrpSpPr>
      <p:grpSpPr>
        <a:xfrm>
          <a:off x="0" y="0"/>
          <a:ext cx="0" cy="0"/>
          <a:chOff x="0" y="0"/>
          <a:chExt cx="0" cy="0"/>
        </a:xfrm>
      </p:grpSpPr>
      <p:sp>
        <p:nvSpPr>
          <p:cNvPr id="95" name="Google Shape;95;p40"/>
          <p:cNvSpPr/>
          <p:nvPr/>
        </p:nvSpPr>
        <p:spPr>
          <a:xfrm>
            <a:off x="0" y="0"/>
            <a:ext cx="12192000" cy="5290034"/>
          </a:xfrm>
          <a:custGeom>
            <a:avLst/>
            <a:gdLst/>
            <a:ahLst/>
            <a:cxnLst/>
            <a:rect l="l" t="t" r="r" b="b"/>
            <a:pathLst>
              <a:path w="12192000" h="5290034" extrusionOk="0">
                <a:moveTo>
                  <a:pt x="0" y="0"/>
                </a:moveTo>
                <a:lnTo>
                  <a:pt x="12192000" y="0"/>
                </a:lnTo>
                <a:lnTo>
                  <a:pt x="12192000" y="5253117"/>
                </a:lnTo>
                <a:lnTo>
                  <a:pt x="12169873" y="5254870"/>
                </a:lnTo>
                <a:cubicBezTo>
                  <a:pt x="11801941" y="5278195"/>
                  <a:pt x="11430889" y="5290034"/>
                  <a:pt x="11057070" y="5290034"/>
                </a:cubicBezTo>
                <a:cubicBezTo>
                  <a:pt x="6870302" y="5290034"/>
                  <a:pt x="3030564" y="3804910"/>
                  <a:pt x="35579" y="1332528"/>
                </a:cubicBezTo>
                <a:lnTo>
                  <a:pt x="0" y="1301700"/>
                </a:lnTo>
                <a:close/>
              </a:path>
            </a:pathLst>
          </a:custGeom>
          <a:solidFill>
            <a:srgbClr val="14B4C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40"/>
          <p:cNvSpPr>
            <a:spLocks noGrp="1"/>
          </p:cNvSpPr>
          <p:nvPr>
            <p:ph type="pic" idx="2"/>
          </p:nvPr>
        </p:nvSpPr>
        <p:spPr>
          <a:xfrm>
            <a:off x="7158600" y="287233"/>
            <a:ext cx="5033400" cy="5949282"/>
          </a:xfrm>
          <a:prstGeom prst="rect">
            <a:avLst/>
          </a:prstGeom>
          <a:noFill/>
          <a:ln>
            <a:noFill/>
          </a:ln>
        </p:spPr>
      </p:sp>
      <p:sp>
        <p:nvSpPr>
          <p:cNvPr id="97" name="Google Shape;97;p40"/>
          <p:cNvSpPr/>
          <p:nvPr/>
        </p:nvSpPr>
        <p:spPr>
          <a:xfrm>
            <a:off x="2127131" y="20050"/>
            <a:ext cx="45719" cy="2021021"/>
          </a:xfrm>
          <a:prstGeom prst="rect">
            <a:avLst/>
          </a:prstGeom>
          <a:solidFill>
            <a:srgbClr val="8A4199"/>
          </a:solidFill>
          <a:ln w="12700" cap="flat" cmpd="sng">
            <a:solidFill>
              <a:srgbClr val="8A41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40"/>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0"/>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Photo Slide 02">
  <p:cSld name="Text/Photo Slide 02">
    <p:spTree>
      <p:nvGrpSpPr>
        <p:cNvPr id="1" name="Shape 100"/>
        <p:cNvGrpSpPr/>
        <p:nvPr/>
      </p:nvGrpSpPr>
      <p:grpSpPr>
        <a:xfrm>
          <a:off x="0" y="0"/>
          <a:ext cx="0" cy="0"/>
          <a:chOff x="0" y="0"/>
          <a:chExt cx="0" cy="0"/>
        </a:xfrm>
      </p:grpSpPr>
      <p:sp>
        <p:nvSpPr>
          <p:cNvPr id="101" name="Google Shape;101;p41"/>
          <p:cNvSpPr/>
          <p:nvPr/>
        </p:nvSpPr>
        <p:spPr>
          <a:xfrm>
            <a:off x="4007560" y="3657853"/>
            <a:ext cx="2507741" cy="2507741"/>
          </a:xfrm>
          <a:prstGeom prst="ellipse">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41"/>
          <p:cNvSpPr>
            <a:spLocks noGrp="1"/>
          </p:cNvSpPr>
          <p:nvPr>
            <p:ph type="pic" idx="2"/>
          </p:nvPr>
        </p:nvSpPr>
        <p:spPr>
          <a:xfrm>
            <a:off x="16472" y="377764"/>
            <a:ext cx="5222656" cy="5952556"/>
          </a:xfrm>
          <a:prstGeom prst="rect">
            <a:avLst/>
          </a:prstGeom>
          <a:noFill/>
          <a:ln>
            <a:noFill/>
          </a:ln>
        </p:spPr>
      </p:sp>
      <p:sp>
        <p:nvSpPr>
          <p:cNvPr id="103" name="Google Shape;103;p41"/>
          <p:cNvSpPr txBox="1">
            <a:spLocks noGrp="1"/>
          </p:cNvSpPr>
          <p:nvPr>
            <p:ph type="body" idx="1"/>
          </p:nvPr>
        </p:nvSpPr>
        <p:spPr>
          <a:xfrm>
            <a:off x="4007559" y="4646645"/>
            <a:ext cx="2507741" cy="1026368"/>
          </a:xfrm>
          <a:prstGeom prst="rect">
            <a:avLst/>
          </a:prstGeom>
          <a:noFill/>
          <a:ln>
            <a:noFill/>
          </a:ln>
        </p:spPr>
        <p:txBody>
          <a:bodyPr spcFirstLastPara="1" wrap="square" lIns="91425" tIns="45700" rIns="91425" bIns="45700" anchor="t" anchorCtr="0">
            <a:noAutofit/>
          </a:bodyPr>
          <a:lstStyle>
            <a:lvl1pPr marL="457200" lvl="0" indent="-228600" algn="ctr">
              <a:lnSpc>
                <a:spcPct val="101666"/>
              </a:lnSpc>
              <a:spcBef>
                <a:spcPts val="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1"/>
          <p:cNvSpPr txBox="1">
            <a:spLocks noGrp="1"/>
          </p:cNvSpPr>
          <p:nvPr>
            <p:ph type="body" idx="3"/>
          </p:nvPr>
        </p:nvSpPr>
        <p:spPr>
          <a:xfrm>
            <a:off x="6650836" y="1894114"/>
            <a:ext cx="4918863"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1"/>
          <p:cNvSpPr txBox="1">
            <a:spLocks noGrp="1"/>
          </p:cNvSpPr>
          <p:nvPr>
            <p:ph type="body" idx="4"/>
          </p:nvPr>
        </p:nvSpPr>
        <p:spPr>
          <a:xfrm>
            <a:off x="6629890" y="731711"/>
            <a:ext cx="4918863"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01">
  <p:cSld name="Text Slide 01">
    <p:spTree>
      <p:nvGrpSpPr>
        <p:cNvPr id="1" name="Shape 114"/>
        <p:cNvGrpSpPr/>
        <p:nvPr/>
      </p:nvGrpSpPr>
      <p:grpSpPr>
        <a:xfrm>
          <a:off x="0" y="0"/>
          <a:ext cx="0" cy="0"/>
          <a:chOff x="0" y="0"/>
          <a:chExt cx="0" cy="0"/>
        </a:xfrm>
      </p:grpSpPr>
      <p:cxnSp>
        <p:nvCxnSpPr>
          <p:cNvPr id="115" name="Google Shape;115;p43"/>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16" name="Google Shape;116;p43"/>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3"/>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 Divider">
  <p:cSld name="01 Divider">
    <p:spTree>
      <p:nvGrpSpPr>
        <p:cNvPr id="1" name="Shape 118"/>
        <p:cNvGrpSpPr/>
        <p:nvPr/>
      </p:nvGrpSpPr>
      <p:grpSpPr>
        <a:xfrm>
          <a:off x="0" y="0"/>
          <a:ext cx="0" cy="0"/>
          <a:chOff x="0" y="0"/>
          <a:chExt cx="0" cy="0"/>
        </a:xfrm>
      </p:grpSpPr>
      <p:sp>
        <p:nvSpPr>
          <p:cNvPr id="119" name="Google Shape;119;p44"/>
          <p:cNvSpPr/>
          <p:nvPr/>
        </p:nvSpPr>
        <p:spPr>
          <a:xfrm>
            <a:off x="0" y="0"/>
            <a:ext cx="12192000" cy="5290034"/>
          </a:xfrm>
          <a:custGeom>
            <a:avLst/>
            <a:gdLst/>
            <a:ahLst/>
            <a:cxnLst/>
            <a:rect l="l" t="t" r="r" b="b"/>
            <a:pathLst>
              <a:path w="12192000" h="5290034" extrusionOk="0">
                <a:moveTo>
                  <a:pt x="0" y="0"/>
                </a:moveTo>
                <a:lnTo>
                  <a:pt x="12192000" y="0"/>
                </a:lnTo>
                <a:lnTo>
                  <a:pt x="12192000" y="5253117"/>
                </a:lnTo>
                <a:lnTo>
                  <a:pt x="12169873" y="5254870"/>
                </a:lnTo>
                <a:cubicBezTo>
                  <a:pt x="11801941" y="5278195"/>
                  <a:pt x="11430889" y="5290034"/>
                  <a:pt x="11057070" y="5290034"/>
                </a:cubicBezTo>
                <a:cubicBezTo>
                  <a:pt x="6870302" y="5290034"/>
                  <a:pt x="3030564" y="3804910"/>
                  <a:pt x="35579" y="1332528"/>
                </a:cubicBezTo>
                <a:lnTo>
                  <a:pt x="0" y="1301700"/>
                </a:lnTo>
                <a:close/>
              </a:path>
            </a:pathLst>
          </a:custGeom>
          <a:gradFill>
            <a:gsLst>
              <a:gs pos="0">
                <a:srgbClr val="754483"/>
              </a:gs>
              <a:gs pos="28000">
                <a:srgbClr val="8A4199"/>
              </a:gs>
              <a:gs pos="83000">
                <a:srgbClr val="8A4199"/>
              </a:gs>
              <a:gs pos="100000">
                <a:srgbClr val="754483"/>
              </a:gs>
            </a:gsLst>
            <a:lin ang="108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44"/>
          <p:cNvSpPr>
            <a:spLocks noGrp="1"/>
          </p:cNvSpPr>
          <p:nvPr>
            <p:ph type="pic" idx="2"/>
          </p:nvPr>
        </p:nvSpPr>
        <p:spPr>
          <a:xfrm>
            <a:off x="7158600" y="287233"/>
            <a:ext cx="5033400" cy="5949282"/>
          </a:xfrm>
          <a:prstGeom prst="rect">
            <a:avLst/>
          </a:prstGeom>
          <a:noFill/>
          <a:ln>
            <a:noFill/>
          </a:ln>
        </p:spPr>
      </p:sp>
      <p:sp>
        <p:nvSpPr>
          <p:cNvPr id="121" name="Google Shape;121;p44"/>
          <p:cNvSpPr/>
          <p:nvPr/>
        </p:nvSpPr>
        <p:spPr>
          <a:xfrm>
            <a:off x="2127131" y="20050"/>
            <a:ext cx="45719" cy="2021021"/>
          </a:xfrm>
          <a:prstGeom prst="rect">
            <a:avLst/>
          </a:prstGeom>
          <a:solidFill>
            <a:srgbClr val="14B4CB"/>
          </a:solidFill>
          <a:ln w="12700" cap="flat" cmpd="sng">
            <a:solidFill>
              <a:srgbClr val="14B4C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44"/>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44"/>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3">
  <p:cSld name="Text Slide 03">
    <p:spTree>
      <p:nvGrpSpPr>
        <p:cNvPr id="1" name="Shape 124"/>
        <p:cNvGrpSpPr/>
        <p:nvPr/>
      </p:nvGrpSpPr>
      <p:grpSpPr>
        <a:xfrm>
          <a:off x="0" y="0"/>
          <a:ext cx="0" cy="0"/>
          <a:chOff x="0" y="0"/>
          <a:chExt cx="0" cy="0"/>
        </a:xfrm>
      </p:grpSpPr>
      <p:sp>
        <p:nvSpPr>
          <p:cNvPr id="125" name="Google Shape;125;p45"/>
          <p:cNvSpPr/>
          <p:nvPr/>
        </p:nvSpPr>
        <p:spPr>
          <a:xfrm>
            <a:off x="4454" y="3627004"/>
            <a:ext cx="12191999" cy="3230996"/>
          </a:xfrm>
          <a:prstGeom prst="rect">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alibri"/>
              <a:ea typeface="Calibri"/>
              <a:cs typeface="Calibri"/>
              <a:sym typeface="Calibri"/>
            </a:endParaRPr>
          </a:p>
        </p:txBody>
      </p:sp>
      <p:sp>
        <p:nvSpPr>
          <p:cNvPr id="126" name="Google Shape;126;p45"/>
          <p:cNvSpPr/>
          <p:nvPr/>
        </p:nvSpPr>
        <p:spPr>
          <a:xfrm rot="10800000">
            <a:off x="10471272" y="3884474"/>
            <a:ext cx="1090269" cy="789251"/>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45"/>
          <p:cNvSpPr/>
          <p:nvPr/>
        </p:nvSpPr>
        <p:spPr>
          <a:xfrm>
            <a:off x="634224" y="5415270"/>
            <a:ext cx="1090269" cy="789251"/>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28" name="Google Shape;128;p45"/>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29" name="Google Shape;129;p45"/>
          <p:cNvSpPr txBox="1"/>
          <p:nvPr/>
        </p:nvSpPr>
        <p:spPr>
          <a:xfrm>
            <a:off x="11548753" y="6368426"/>
            <a:ext cx="410610" cy="465822"/>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a:solidFill>
                  <a:srgbClr val="595959"/>
                </a:solidFill>
                <a:latin typeface="Calibri"/>
                <a:ea typeface="Calibri"/>
                <a:cs typeface="Calibri"/>
                <a:sym typeface="Calibri"/>
              </a:rPr>
              <a:t>‹#›</a:t>
            </a:fld>
            <a:endParaRPr sz="900" b="0" i="0">
              <a:solidFill>
                <a:srgbClr val="595959"/>
              </a:solidFill>
              <a:latin typeface="Calibri"/>
              <a:ea typeface="Calibri"/>
              <a:cs typeface="Calibri"/>
              <a:sym typeface="Calibri"/>
            </a:endParaRPr>
          </a:p>
        </p:txBody>
      </p:sp>
      <p:sp>
        <p:nvSpPr>
          <p:cNvPr id="130" name="Google Shape;130;p45"/>
          <p:cNvSpPr txBox="1">
            <a:spLocks noGrp="1"/>
          </p:cNvSpPr>
          <p:nvPr>
            <p:ph type="body" idx="1"/>
          </p:nvPr>
        </p:nvSpPr>
        <p:spPr>
          <a:xfrm>
            <a:off x="734714" y="1442730"/>
            <a:ext cx="10834986" cy="189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5"/>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5"/>
          <p:cNvSpPr txBox="1">
            <a:spLocks noGrp="1"/>
          </p:cNvSpPr>
          <p:nvPr>
            <p:ph type="body" idx="3"/>
          </p:nvPr>
        </p:nvSpPr>
        <p:spPr>
          <a:xfrm>
            <a:off x="487896" y="4132101"/>
            <a:ext cx="11013542" cy="135010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2"/>
          <p:cNvSpPr txBox="1"/>
          <p:nvPr/>
        </p:nvSpPr>
        <p:spPr>
          <a:xfrm>
            <a:off x="9055571" y="6311900"/>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9" name="Google Shape;9;p32"/>
          <p:cNvCxnSpPr/>
          <p:nvPr/>
        </p:nvCxnSpPr>
        <p:spPr>
          <a:xfrm>
            <a:off x="0" y="6552265"/>
            <a:ext cx="9029700" cy="0"/>
          </a:xfrm>
          <a:prstGeom prst="straightConnector1">
            <a:avLst/>
          </a:prstGeom>
          <a:noFill/>
          <a:ln w="28575" cap="flat" cmpd="sng">
            <a:solidFill>
              <a:srgbClr val="12B4CB"/>
            </a:solidFill>
            <a:prstDash val="solid"/>
            <a:miter lim="800000"/>
            <a:headEnd type="none" w="sm" len="sm"/>
            <a:tailEnd type="none" w="sm" len="sm"/>
          </a:ln>
        </p:spPr>
      </p:cxnSp>
      <p:sp>
        <p:nvSpPr>
          <p:cNvPr id="10" name="Google Shape;10;p32"/>
          <p:cNvSpPr/>
          <p:nvPr/>
        </p:nvSpPr>
        <p:spPr>
          <a:xfrm rot="-2700000">
            <a:off x="493081" y="6565542"/>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57"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4.xml"/><Relationship Id="rId7"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7.xml"/><Relationship Id="rId10" Type="http://schemas.openxmlformats.org/officeDocument/2006/relationships/slide" Target="slide26.xml"/><Relationship Id="rId4" Type="http://schemas.openxmlformats.org/officeDocument/2006/relationships/slide" Target="slide3.xml"/><Relationship Id="rId9" Type="http://schemas.openxmlformats.org/officeDocument/2006/relationships/slide" Target="slide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None/>
            </a:pPr>
            <a:r>
              <a:rPr lang="en-US" dirty="0"/>
              <a:t>www.</a:t>
            </a:r>
            <a:r>
              <a:rPr lang="en-US" b="1" dirty="0"/>
              <a:t>balance</a:t>
            </a:r>
            <a:r>
              <a:rPr lang="en-US" dirty="0"/>
              <a:t>.eu</a:t>
            </a:r>
            <a:endParaRPr dirty="0"/>
          </a:p>
          <a:p>
            <a:pPr marL="0" lvl="0" indent="0" algn="ctr" rtl="0">
              <a:lnSpc>
                <a:spcPct val="90000"/>
              </a:lnSpc>
              <a:spcBef>
                <a:spcPts val="1000"/>
              </a:spcBef>
              <a:spcAft>
                <a:spcPts val="0"/>
              </a:spcAft>
              <a:buClr>
                <a:schemeClr val="lt1"/>
              </a:buClr>
              <a:buSzPts val="3200"/>
              <a:buNone/>
            </a:pPr>
            <a:endParaRPr dirty="0"/>
          </a:p>
        </p:txBody>
      </p:sp>
      <p:sp>
        <p:nvSpPr>
          <p:cNvPr id="232" name="Google Shape;232;p1"/>
          <p:cNvSpPr txBox="1">
            <a:spLocks noGrp="1"/>
          </p:cNvSpPr>
          <p:nvPr>
            <p:ph type="body" idx="2"/>
          </p:nvPr>
        </p:nvSpPr>
        <p:spPr>
          <a:xfrm>
            <a:off x="6591199" y="1881651"/>
            <a:ext cx="5278651" cy="697353"/>
          </a:xfrm>
          <a:prstGeom prst="rect">
            <a:avLst/>
          </a:prstGeom>
          <a:noFill/>
          <a:ln>
            <a:noFill/>
          </a:ln>
        </p:spPr>
        <p:txBody>
          <a:bodyPr spcFirstLastPara="1" wrap="square" lIns="91425" tIns="45700" rIns="91425" bIns="45700" anchor="t" anchorCtr="0">
            <a:noAutofit/>
          </a:bodyPr>
          <a:lstStyle/>
          <a:p>
            <a:pPr marL="265113" indent="-36513"/>
            <a:r>
              <a:rPr lang="en-GB" sz="4000" dirty="0" err="1"/>
              <a:t>Vastuiden</a:t>
            </a:r>
            <a:r>
              <a:rPr lang="en-GB" sz="4000" dirty="0"/>
              <a:t> </a:t>
            </a:r>
            <a:r>
              <a:rPr lang="en-GB" sz="4000" dirty="0" err="1"/>
              <a:t>ja</a:t>
            </a:r>
            <a:r>
              <a:rPr lang="en-GB" sz="4000" dirty="0"/>
              <a:t> </a:t>
            </a:r>
            <a:r>
              <a:rPr lang="en-GB" sz="4000" dirty="0" err="1"/>
              <a:t>lakien</a:t>
            </a:r>
            <a:r>
              <a:rPr lang="en-GB" sz="4000" dirty="0"/>
              <a:t> </a:t>
            </a:r>
            <a:r>
              <a:rPr lang="en-GB" sz="4000" dirty="0" err="1"/>
              <a:t>ymmärtäminen</a:t>
            </a:r>
            <a:r>
              <a:rPr lang="en-GB" sz="4000" dirty="0"/>
              <a:t>: </a:t>
            </a:r>
            <a:r>
              <a:rPr lang="en-GB" sz="4000" dirty="0" err="1"/>
              <a:t>Organisatoriset</a:t>
            </a:r>
            <a:r>
              <a:rPr lang="en-GB" sz="4000" dirty="0"/>
              <a:t>, </a:t>
            </a:r>
            <a:r>
              <a:rPr lang="en-GB" sz="4000" dirty="0" err="1"/>
              <a:t>työnjohtoon</a:t>
            </a:r>
            <a:r>
              <a:rPr lang="en-GB" sz="4000" dirty="0"/>
              <a:t> </a:t>
            </a:r>
            <a:r>
              <a:rPr lang="en-GB" sz="4000" dirty="0" err="1"/>
              <a:t>liittyvät</a:t>
            </a:r>
            <a:r>
              <a:rPr lang="en-GB" sz="4000" dirty="0"/>
              <a:t> </a:t>
            </a:r>
            <a:r>
              <a:rPr lang="en-GB" sz="4000" dirty="0" err="1"/>
              <a:t>ja</a:t>
            </a:r>
            <a:r>
              <a:rPr lang="en-GB" sz="4000" dirty="0"/>
              <a:t> </a:t>
            </a:r>
            <a:r>
              <a:rPr lang="en-GB" sz="4000" dirty="0" err="1"/>
              <a:t>yksilölliset</a:t>
            </a:r>
            <a:r>
              <a:rPr lang="en-GB" sz="4000" dirty="0"/>
              <a:t> </a:t>
            </a:r>
            <a:r>
              <a:rPr lang="en-GB" sz="4000" dirty="0" err="1"/>
              <a:t>näkökulmat</a:t>
            </a:r>
            <a:endParaRPr lang="en-GB" sz="4000" dirty="0"/>
          </a:p>
        </p:txBody>
      </p:sp>
      <p:sp>
        <p:nvSpPr>
          <p:cNvPr id="233" name="Google Shape;233;p1"/>
          <p:cNvSpPr txBox="1">
            <a:spLocks noGrp="1"/>
          </p:cNvSpPr>
          <p:nvPr>
            <p:ph type="body" idx="3"/>
          </p:nvPr>
        </p:nvSpPr>
        <p:spPr>
          <a:xfrm>
            <a:off x="6591199" y="1422905"/>
            <a:ext cx="5278651"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4B4CB"/>
              </a:buClr>
              <a:buSzPts val="3600"/>
              <a:buNone/>
            </a:pPr>
            <a:r>
              <a:rPr lang="en-US" dirty="0">
                <a:solidFill>
                  <a:srgbClr val="14B4CB"/>
                </a:solidFill>
              </a:rPr>
              <a:t>MODUULI 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439439" y="1307646"/>
            <a:ext cx="10834986" cy="4029530"/>
          </a:xfrm>
          <a:prstGeom prst="rect">
            <a:avLst/>
          </a:prstGeom>
          <a:noFill/>
          <a:ln>
            <a:noFill/>
          </a:ln>
        </p:spPr>
        <p:txBody>
          <a:bodyPr spcFirstLastPara="1" wrap="square" lIns="91425" tIns="45700" rIns="91425" bIns="45700" anchor="t" anchorCtr="0">
            <a:noAutofit/>
          </a:bodyPr>
          <a:lstStyle/>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Ajanhallinta: Työntekijöiden tulee priorisoida ja hallita aikansa tehokkaasti tasapainottaakseen työnsä ja henkilökohtaiset sitoumuksensa.</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Rajat: Yksilöiden tulisi asettaa rajat työn ja henkilökohtaisen elämän välille, jotta työ ei loukkaa henkilökohtaista aikaa. Tähän voi kuulua liiallisten ylitöiden välttäminen tai työhön liittyvän viestinnän välttäminen henkilökohtaisen ajan aikana.</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Itsehoito: Työntekijöiden tulee muistaa itsehoito harjoittamalla fyysistä ja henkistä hyvinvointia edistävää toimintaa työajan ulkopuolella.</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Tehokas viestintä: Yksilöiden tulee kertoa tarpeistaan, huolenaiheistaan ja rajoituksistaan esihenkilöilleen tai henkilöstöedustajilleen varmistaakseen, että heidän työ- ja perhe-elämänsä tasapainoa kunnioitetaan ja tuetaan.</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Henkilökohtainen kehitys: Työntekijöiden tulisi ottaa vastuu henkilökohtaisesta ja ammatillisesta kehityksestään ja etsiä mahdollisuuksia parantaa taitojaan ja tietojaan työ- ja perhe-elämän tasapainon parantamiseksi.</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5" name="Google Shape;325;p1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n-GB" dirty="0" err="1">
                <a:latin typeface="Calibri" panose="020F0502020204030204" pitchFamily="34" charset="0"/>
                <a:ea typeface="Calibri" panose="020F0502020204030204" pitchFamily="34" charset="0"/>
                <a:cs typeface="Times New Roman" panose="02020603050405020304" pitchFamily="18" charset="0"/>
              </a:rPr>
              <a:t>Yksilön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vastuulla</a:t>
            </a:r>
            <a:r>
              <a:rPr lang="en-GB" dirty="0">
                <a:latin typeface="Calibri" panose="020F0502020204030204" pitchFamily="34" charset="0"/>
                <a:ea typeface="Calibri" panose="020F0502020204030204" pitchFamily="34" charset="0"/>
                <a:cs typeface="Times New Roman" panose="02020603050405020304" pitchFamily="18" charset="0"/>
              </a:rPr>
              <a:t>: </a:t>
            </a:r>
            <a:endParaRPr dirty="0"/>
          </a:p>
          <a:p>
            <a:pPr marL="0" lvl="0" indent="0" algn="l" rtl="0">
              <a:lnSpc>
                <a:spcPct val="90000"/>
              </a:lnSpc>
              <a:spcBef>
                <a:spcPts val="1000"/>
              </a:spcBef>
              <a:spcAft>
                <a:spcPts val="0"/>
              </a:spcAft>
              <a:buClr>
                <a:srgbClr val="8A4199"/>
              </a:buClr>
              <a:buSzPts val="3600"/>
              <a:buNone/>
            </a:pPr>
            <a:endParaRPr dirty="0"/>
          </a:p>
        </p:txBody>
      </p:sp>
    </p:spTree>
    <p:extLst>
      <p:ext uri="{BB962C8B-B14F-4D97-AF65-F5344CB8AC3E}">
        <p14:creationId xmlns:p14="http://schemas.microsoft.com/office/powerpoint/2010/main" val="135482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713768" y="1190579"/>
            <a:ext cx="11063996" cy="4852661"/>
          </a:xfrm>
          <a:prstGeom prst="rect">
            <a:avLst/>
          </a:prstGeom>
          <a:noFill/>
          <a:ln>
            <a:noFill/>
          </a:ln>
        </p:spPr>
        <p:txBody>
          <a:bodyPr spcFirstLastPara="1" wrap="square" lIns="91425" tIns="45700" rIns="91425" bIns="45700" anchor="t" anchorCtr="0">
            <a:normAutofit/>
          </a:bodyPr>
          <a:lstStyle/>
          <a:p>
            <a:pPr marL="285750" indent="-285750">
              <a:lnSpc>
                <a:spcPct val="107000"/>
              </a:lnSpc>
              <a:spcBef>
                <a:spcPts val="0"/>
              </a:spcBef>
              <a:spcAft>
                <a:spcPts val="800"/>
              </a:spcAft>
              <a:buFont typeface="Arial" panose="020B0604020202020204" pitchFamily="34" charset="0"/>
              <a:buChar char="•"/>
            </a:pPr>
            <a:r>
              <a:rPr lang="fi-FI" sz="1800" dirty="0">
                <a:latin typeface="Calibri" panose="020F0502020204030204" pitchFamily="34" charset="0"/>
                <a:ea typeface="Calibri" panose="020F0502020204030204" pitchFamily="34" charset="0"/>
                <a:cs typeface="Times New Roman" panose="02020603050405020304" pitchFamily="18" charset="0"/>
              </a:rPr>
              <a:t>Lainsäädännölliset velvoitteet: Työnantajilla on lakisääteinen velvollisuus noudattaa sovellettavia työlakeja, mukaan lukien työaikaan, </a:t>
            </a:r>
            <a:r>
              <a:rPr lang="fi-FI" sz="1800" dirty="0" err="1">
                <a:latin typeface="Calibri" panose="020F0502020204030204" pitchFamily="34" charset="0"/>
                <a:ea typeface="Calibri" panose="020F0502020204030204" pitchFamily="34" charset="0"/>
                <a:cs typeface="Times New Roman" panose="02020603050405020304" pitchFamily="18" charset="0"/>
              </a:rPr>
              <a:t>lepotauoihin</a:t>
            </a:r>
            <a:r>
              <a:rPr lang="fi-FI" sz="1800" dirty="0">
                <a:latin typeface="Calibri" panose="020F0502020204030204" pitchFamily="34" charset="0"/>
                <a:ea typeface="Calibri" panose="020F0502020204030204" pitchFamily="34" charset="0"/>
                <a:cs typeface="Times New Roman" panose="02020603050405020304" pitchFamily="18" charset="0"/>
              </a:rPr>
              <a:t> ja lomaoikeuksiin liittyviä lakeja. Heidän on varmistettava, että työntekijöiden oikeuksia suojellaan ja että heillä on mahdollisuus turvalliseen ja terveelliseen työympäristöön.</a:t>
            </a:r>
          </a:p>
          <a:p>
            <a:pPr marL="285750" indent="-285750">
              <a:lnSpc>
                <a:spcPct val="107000"/>
              </a:lnSpc>
              <a:spcBef>
                <a:spcPts val="0"/>
              </a:spcBef>
              <a:spcAft>
                <a:spcPts val="800"/>
              </a:spcAft>
              <a:buFont typeface="Arial" panose="020B0604020202020204" pitchFamily="34" charset="0"/>
              <a:buChar char="•"/>
            </a:pPr>
            <a:r>
              <a:rPr lang="fi-FI" sz="1800" dirty="0">
                <a:latin typeface="Calibri" panose="020F0502020204030204" pitchFamily="34" charset="0"/>
                <a:ea typeface="Calibri" panose="020F0502020204030204" pitchFamily="34" charset="0"/>
                <a:cs typeface="Times New Roman" panose="02020603050405020304" pitchFamily="18" charset="0"/>
              </a:rPr>
              <a:t>Terveys ja turvallisuus: Työnantajien on tarjottava työntekijöille turvallinen ja terveellinen työympäristö, mukaan lukien toimenpiteet työpaikan vaarojen ehkäisemiseksi, asianmukaisen koulutuksen tarjoaminen ja työterveysstandardien ylläpitäminen.</a:t>
            </a:r>
          </a:p>
          <a:p>
            <a:pPr marL="285750" indent="-285750">
              <a:lnSpc>
                <a:spcPct val="107000"/>
              </a:lnSpc>
              <a:spcBef>
                <a:spcPts val="0"/>
              </a:spcBef>
              <a:spcAft>
                <a:spcPts val="800"/>
              </a:spcAft>
              <a:buFont typeface="Arial" panose="020B0604020202020204" pitchFamily="34" charset="0"/>
              <a:buChar char="•"/>
            </a:pPr>
            <a:r>
              <a:rPr lang="fi-FI" sz="1800" dirty="0">
                <a:latin typeface="Calibri" panose="020F0502020204030204" pitchFamily="34" charset="0"/>
                <a:ea typeface="Calibri" panose="020F0502020204030204" pitchFamily="34" charset="0"/>
                <a:cs typeface="Times New Roman" panose="02020603050405020304" pitchFamily="18" charset="0"/>
              </a:rPr>
              <a:t>Syrjimättömyys: Organisaatioiden on kohdeltava kaikkia työntekijöitä oikeudenmukaisesti ja ilman syrjintää  myös työ- ja perhe-elämän yhteensovittamiseen liittyvissä asioissa. Heidän ei pitäisi syrjiä sukupuolen, perheaseman tai muun ominaisuuden perusteella harkitessaan työn ja perhe-elämän tasapainoa koskevia pyyntöjä.</a:t>
            </a:r>
          </a:p>
          <a:p>
            <a:pPr marL="285750" indent="-285750">
              <a:lnSpc>
                <a:spcPct val="107000"/>
              </a:lnSpc>
              <a:spcBef>
                <a:spcPts val="0"/>
              </a:spcBef>
              <a:spcAft>
                <a:spcPts val="800"/>
              </a:spcAft>
              <a:buFont typeface="Arial" panose="020B0604020202020204" pitchFamily="34" charset="0"/>
              <a:buChar char="•"/>
            </a:pPr>
            <a:r>
              <a:rPr lang="fi-FI" sz="1800" dirty="0">
                <a:latin typeface="Calibri" panose="020F0502020204030204" pitchFamily="34" charset="0"/>
                <a:ea typeface="Calibri" panose="020F0502020204030204" pitchFamily="34" charset="0"/>
                <a:cs typeface="Times New Roman" panose="02020603050405020304" pitchFamily="18" charset="0"/>
              </a:rPr>
              <a:t>Luottamuksellisuus: Sekä työnantajilla että työntekijöillä on eettiset velvollisuudet kunnioittaa toistensa yksityisyyttä ja luottamuksellisuutta, erityisesti kun on kyse henkilökohtaisista olosuhteista, jotka voivat vaikuttaa työn ja yksityiselämän tasapainoon.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5" name="Google Shape;325;p1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n-GB" sz="3600" dirty="0" err="1">
                <a:effectLst/>
                <a:latin typeface="Calibri" panose="020F0502020204030204" pitchFamily="34" charset="0"/>
                <a:ea typeface="Calibri" panose="020F0502020204030204" pitchFamily="34" charset="0"/>
                <a:cs typeface="Times New Roman" panose="02020603050405020304" pitchFamily="18" charset="0"/>
              </a:rPr>
              <a:t>Lainsäädännölliset</a:t>
            </a:r>
            <a:r>
              <a:rPr lang="en-GB" sz="3600"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ja</a:t>
            </a:r>
            <a:r>
              <a:rPr lang="en-GB" sz="3600"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eettiset</a:t>
            </a:r>
            <a:r>
              <a:rPr lang="en-GB" sz="3600"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velvoitteet</a:t>
            </a:r>
            <a:r>
              <a:rPr lang="en-GB" sz="36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Tree>
    <p:extLst>
      <p:ext uri="{BB962C8B-B14F-4D97-AF65-F5344CB8AC3E}">
        <p14:creationId xmlns:p14="http://schemas.microsoft.com/office/powerpoint/2010/main" val="133515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a:picLocks noGrp="1"/>
          </p:cNvPicPr>
          <p:nvPr>
            <p:ph type="pic" idx="2"/>
          </p:nvPr>
        </p:nvPicPr>
        <p:blipFill rotWithShape="1">
          <a:blip r:embed="rId3">
            <a:alphaModFix/>
          </a:blip>
          <a:srcRect t="56" b="57"/>
          <a:stretch/>
        </p:blipFill>
        <p:spPr>
          <a:xfrm>
            <a:off x="16472" y="377764"/>
            <a:ext cx="5222656" cy="5952556"/>
          </a:xfrm>
          <a:prstGeom prst="rect">
            <a:avLst/>
          </a:prstGeom>
          <a:noFill/>
          <a:ln>
            <a:noFill/>
          </a:ln>
        </p:spPr>
      </p:pic>
      <p:sp>
        <p:nvSpPr>
          <p:cNvPr id="365" name="Google Shape;365;p18"/>
          <p:cNvSpPr txBox="1">
            <a:spLocks noGrp="1"/>
          </p:cNvSpPr>
          <p:nvPr>
            <p:ph type="body" idx="1"/>
          </p:nvPr>
        </p:nvSpPr>
        <p:spPr>
          <a:xfrm>
            <a:off x="4007559" y="4646645"/>
            <a:ext cx="2507741" cy="1026368"/>
          </a:xfrm>
          <a:prstGeom prst="rect">
            <a:avLst/>
          </a:prstGeom>
          <a:noFill/>
          <a:ln>
            <a:noFill/>
          </a:ln>
        </p:spPr>
        <p:txBody>
          <a:bodyPr spcFirstLastPara="1" wrap="square" lIns="91425" tIns="45700" rIns="91425" bIns="45700" anchor="t" anchorCtr="0">
            <a:noAutofit/>
          </a:bodyPr>
          <a:lstStyle/>
          <a:p>
            <a:pPr marL="0" lvl="0" indent="0" algn="ctr" rtl="0">
              <a:lnSpc>
                <a:spcPct val="101666"/>
              </a:lnSpc>
              <a:spcBef>
                <a:spcPts val="0"/>
              </a:spcBef>
              <a:spcAft>
                <a:spcPts val="0"/>
              </a:spcAft>
              <a:buClr>
                <a:schemeClr val="lt1"/>
              </a:buClr>
              <a:buSzPts val="2400"/>
              <a:buNone/>
            </a:pPr>
            <a:r>
              <a:rPr lang="en-US"/>
              <a:t>WELCOME TO BALANCE</a:t>
            </a:r>
            <a:endParaRPr/>
          </a:p>
        </p:txBody>
      </p:sp>
      <p:sp>
        <p:nvSpPr>
          <p:cNvPr id="366" name="Google Shape;366;p18"/>
          <p:cNvSpPr txBox="1">
            <a:spLocks noGrp="1"/>
          </p:cNvSpPr>
          <p:nvPr>
            <p:ph type="body" idx="3"/>
          </p:nvPr>
        </p:nvSpPr>
        <p:spPr>
          <a:xfrm>
            <a:off x="6650836" y="1894114"/>
            <a:ext cx="4918863" cy="4029530"/>
          </a:xfrm>
          <a:prstGeom prst="rect">
            <a:avLst/>
          </a:prstGeom>
          <a:noFill/>
          <a:ln>
            <a:noFill/>
          </a:ln>
        </p:spPr>
        <p:txBody>
          <a:bodyPr spcFirstLastPara="1" wrap="square" lIns="91425" tIns="45700" rIns="91425" bIns="45700" anchor="t" anchorCtr="0">
            <a:normAutofit/>
          </a:bodyPr>
          <a:lstStyle/>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Työ- ja perhe-elämän tasapainon edistäminen edellyttää työnantajien ja työntekijöiden välistä yhteistyötä, jossa keskitytään kannustavan kulttuurin luomiseen ja sellaisten toimintatapojen toteuttamiseen, jotka mahdollistavat yksilöiden henkilökohtaisen ja työelämän tehokkaan hallinnan. Lakisääteisten velvoitteiden ja eettisten näkökohtien noudattaminen vahvistaa entisestään sitoutumista terveellisen ja turvallisen työympäristön varmistamiseen kaikille.</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7" name="Google Shape;367;p18"/>
          <p:cNvSpPr txBox="1">
            <a:spLocks noGrp="1"/>
          </p:cNvSpPr>
          <p:nvPr>
            <p:ph type="body" idx="4"/>
          </p:nvPr>
        </p:nvSpPr>
        <p:spPr>
          <a:xfrm>
            <a:off x="6629890" y="731711"/>
            <a:ext cx="4918863"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err="1"/>
              <a:t>Yhteenvetoa</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3"/>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31" name="Google Shape;331;p13"/>
          <p:cNvSpPr txBox="1">
            <a:spLocks noGrp="1"/>
          </p:cNvSpPr>
          <p:nvPr>
            <p:ph type="body" idx="1"/>
          </p:nvPr>
        </p:nvSpPr>
        <p:spPr>
          <a:xfrm>
            <a:off x="2280537" y="708835"/>
            <a:ext cx="5336415"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GB" sz="3600" dirty="0" err="1"/>
              <a:t>Työn</a:t>
            </a:r>
            <a:r>
              <a:rPr lang="en-GB" sz="3600" dirty="0"/>
              <a:t> </a:t>
            </a:r>
            <a:r>
              <a:rPr lang="en-GB" sz="3600" dirty="0" err="1"/>
              <a:t>ja</a:t>
            </a:r>
            <a:r>
              <a:rPr lang="en-GB" sz="3600" dirty="0"/>
              <a:t> </a:t>
            </a:r>
            <a:r>
              <a:rPr lang="en-GB" sz="3600" dirty="0" err="1"/>
              <a:t>yksityiselämän</a:t>
            </a:r>
            <a:r>
              <a:rPr lang="en-GB" sz="3600" dirty="0"/>
              <a:t> </a:t>
            </a:r>
            <a:r>
              <a:rPr lang="en-GB" sz="3600" dirty="0" err="1"/>
              <a:t>tasapainoon</a:t>
            </a:r>
            <a:r>
              <a:rPr lang="en-GB" sz="3600" dirty="0"/>
              <a:t> </a:t>
            </a:r>
            <a:r>
              <a:rPr lang="en-GB" sz="3600" dirty="0" err="1"/>
              <a:t>vaikuttavat</a:t>
            </a:r>
            <a:r>
              <a:rPr lang="en-GB" sz="3600" dirty="0"/>
              <a:t> </a:t>
            </a:r>
            <a:r>
              <a:rPr lang="en-GB" sz="3600" dirty="0" err="1"/>
              <a:t>organisatoriset</a:t>
            </a:r>
            <a:r>
              <a:rPr lang="en-GB" sz="3600" dirty="0"/>
              <a:t> </a:t>
            </a:r>
            <a:r>
              <a:rPr lang="en-GB" sz="3600" dirty="0" err="1"/>
              <a:t>tekijät</a:t>
            </a:r>
            <a:endParaRPr lang="en-GB" sz="3600" dirty="0"/>
          </a:p>
        </p:txBody>
      </p:sp>
      <p:sp>
        <p:nvSpPr>
          <p:cNvPr id="332" name="Google Shape;332;p13"/>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2.2</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4"/>
          <p:cNvSpPr txBox="1">
            <a:spLocks noGrp="1"/>
          </p:cNvSpPr>
          <p:nvPr>
            <p:ph type="body" idx="1"/>
          </p:nvPr>
        </p:nvSpPr>
        <p:spPr>
          <a:xfrm>
            <a:off x="485734" y="796116"/>
            <a:ext cx="10834986" cy="2822066"/>
          </a:xfrm>
          <a:prstGeom prst="rect">
            <a:avLst/>
          </a:prstGeom>
          <a:noFill/>
          <a:ln>
            <a:noFill/>
          </a:ln>
        </p:spPr>
        <p:txBody>
          <a:bodyPr spcFirstLastPara="1" wrap="square" lIns="91425" tIns="45700" rIns="91425" bIns="45700" anchor="t" anchorCtr="0">
            <a:normAutofit fontScale="92500" lnSpcReduction="10000"/>
          </a:bodyPr>
          <a:lstStyle/>
          <a:p>
            <a:pPr marL="342900" indent="-77788">
              <a:spcBef>
                <a:spcPts val="0"/>
              </a:spcBef>
            </a:pPr>
            <a:r>
              <a:rPr lang="fi-FI" sz="2100" dirty="0">
                <a:latin typeface="Calibri" panose="020F0502020204030204" pitchFamily="34" charset="0"/>
                <a:ea typeface="Calibri" panose="020F0502020204030204" pitchFamily="34" charset="0"/>
                <a:cs typeface="Times New Roman" panose="02020603050405020304" pitchFamily="18" charset="0"/>
              </a:rPr>
              <a:t>	</a:t>
            </a:r>
            <a:r>
              <a:rPr lang="fi-FI" dirty="0">
                <a:latin typeface="Calibri" panose="020F0502020204030204" pitchFamily="34" charset="0"/>
                <a:ea typeface="Calibri" panose="020F0502020204030204" pitchFamily="34" charset="0"/>
                <a:cs typeface="Times New Roman" panose="02020603050405020304" pitchFamily="18" charset="0"/>
              </a:rPr>
              <a:t>Organisatoriset ja työnjohdolliset kysymykset voivat vaikuttaa merkittävästi työn ja yksityiselämän tasapainoon. Tässä on joitain yleisiä työkuorman hallintaan, aikataulutukseen ja työn suunnitteluun liittyviä ongelmia sekä keinoja niiden lieventämiseksi:</a:t>
            </a:r>
          </a:p>
          <a:p>
            <a:pPr marL="628650" indent="-363538">
              <a:spcBef>
                <a:spcPts val="0"/>
              </a:spcBef>
              <a:buFont typeface="Arial" panose="020B0604020202020204" pitchFamily="34" charset="0"/>
              <a:buChar char="•"/>
            </a:pPr>
            <a:r>
              <a:rPr lang="fi-FI" dirty="0">
                <a:latin typeface="Calibri" panose="020F0502020204030204" pitchFamily="34" charset="0"/>
                <a:ea typeface="Calibri" panose="020F0502020204030204" pitchFamily="34" charset="0"/>
                <a:cs typeface="Times New Roman" panose="02020603050405020304" pitchFamily="18" charset="0"/>
              </a:rPr>
              <a:t>liiallinen työmäärä</a:t>
            </a:r>
          </a:p>
          <a:p>
            <a:pPr marL="628650" indent="-363538">
              <a:spcBef>
                <a:spcPts val="0"/>
              </a:spcBef>
              <a:buFont typeface="Arial" panose="020B0604020202020204" pitchFamily="34" charset="0"/>
              <a:buChar char="•"/>
            </a:pPr>
            <a:r>
              <a:rPr lang="fi-FI" dirty="0">
                <a:latin typeface="Calibri" panose="020F0502020204030204" pitchFamily="34" charset="0"/>
                <a:ea typeface="Calibri" panose="020F0502020204030204" pitchFamily="34" charset="0"/>
                <a:cs typeface="Times New Roman" panose="02020603050405020304" pitchFamily="18" charset="0"/>
              </a:rPr>
              <a:t>joustamaton aikataulutus</a:t>
            </a:r>
          </a:p>
          <a:p>
            <a:pPr marL="628650" indent="-363538">
              <a:spcBef>
                <a:spcPts val="0"/>
              </a:spcBef>
              <a:buFont typeface="Arial" panose="020B0604020202020204" pitchFamily="34" charset="0"/>
              <a:buChar char="•"/>
            </a:pPr>
            <a:r>
              <a:rPr lang="fi-FI" dirty="0">
                <a:latin typeface="Calibri" panose="020F0502020204030204" pitchFamily="34" charset="0"/>
                <a:ea typeface="Calibri" panose="020F0502020204030204" pitchFamily="34" charset="0"/>
                <a:cs typeface="Times New Roman" panose="02020603050405020304" pitchFamily="18" charset="0"/>
              </a:rPr>
              <a:t>autonomian ja hallinnan puute</a:t>
            </a:r>
          </a:p>
          <a:p>
            <a:pPr marL="628650" indent="-363538">
              <a:spcBef>
                <a:spcPts val="0"/>
              </a:spcBef>
              <a:buFont typeface="Arial" panose="020B0604020202020204" pitchFamily="34" charset="0"/>
              <a:buChar char="•"/>
            </a:pPr>
            <a:r>
              <a:rPr lang="fi-FI" dirty="0">
                <a:latin typeface="Calibri" panose="020F0502020204030204" pitchFamily="34" charset="0"/>
                <a:ea typeface="Calibri" panose="020F0502020204030204" pitchFamily="34" charset="0"/>
                <a:cs typeface="Times New Roman" panose="02020603050405020304" pitchFamily="18" charset="0"/>
              </a:rPr>
              <a:t>puutteellinen töiden suunnittelu</a:t>
            </a:r>
          </a:p>
          <a:p>
            <a:pPr marL="628650" indent="-363538">
              <a:spcBef>
                <a:spcPts val="0"/>
              </a:spcBef>
              <a:buFont typeface="Arial" panose="020B0604020202020204" pitchFamily="34" charset="0"/>
              <a:buChar char="•"/>
            </a:pPr>
            <a:r>
              <a:rPr lang="fi-FI" dirty="0">
                <a:latin typeface="Calibri" panose="020F0502020204030204" pitchFamily="34" charset="0"/>
                <a:ea typeface="Calibri" panose="020F0502020204030204" pitchFamily="34" charset="0"/>
                <a:cs typeface="Times New Roman" panose="02020603050405020304" pitchFamily="18" charset="0"/>
              </a:rPr>
              <a:t>kommunikoinnin ja tuen puute.</a:t>
            </a:r>
          </a:p>
          <a:p>
            <a:pPr marL="354013" indent="0">
              <a:spcBef>
                <a:spcPts val="0"/>
              </a:spcBef>
            </a:pPr>
            <a:r>
              <a:rPr lang="fi-FI" dirty="0">
                <a:latin typeface="Calibri" panose="020F0502020204030204" pitchFamily="34" charset="0"/>
                <a:ea typeface="Calibri" panose="020F0502020204030204" pitchFamily="34" charset="0"/>
                <a:cs typeface="Times New Roman" panose="02020603050405020304" pitchFamily="18" charset="0"/>
              </a:rPr>
              <a:t>Käsittelemällä näitä organisaatio- ja valvontakysymyksiä asianmukaisten strategioiden avulla organisaatiot voivat luoda ympäristön, joka tukee työn ja yksityiselämän tasapainoa ja lisää työntekijöidensä hyvinvointia ja tuottavuutta.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28600">
              <a:spcBef>
                <a:spcPts val="0"/>
              </a:spcBef>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Bef>
                <a:spcPts val="0"/>
              </a:spcBef>
            </a:pP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8" name="Google Shape;338;p14"/>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fontScale="77500" lnSpcReduction="20000"/>
          </a:bodyPr>
          <a:lstStyle/>
          <a:p>
            <a:pPr marL="0" indent="0">
              <a:spcBef>
                <a:spcPts val="0"/>
              </a:spcBef>
            </a:pPr>
            <a:r>
              <a:rPr lang="en-GB" dirty="0" err="1">
                <a:latin typeface="Calibri" panose="020F0502020204030204" pitchFamily="34" charset="0"/>
                <a:ea typeface="Calibri" panose="020F0502020204030204" pitchFamily="34" charset="0"/>
                <a:cs typeface="Times New Roman" panose="02020603050405020304" pitchFamily="18" charset="0"/>
              </a:rPr>
              <a:t>Työn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ja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yksityiselämän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tasapainoon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vaikuttavat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organisatoriset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tekijät</a:t>
            </a:r>
            <a:endParaRPr lang="et-EE" sz="3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90000"/>
              </a:lnSpc>
              <a:spcBef>
                <a:spcPts val="0"/>
              </a:spcBef>
              <a:spcAft>
                <a:spcPts val="0"/>
              </a:spcAft>
              <a:buClr>
                <a:srgbClr val="8A4199"/>
              </a:buClr>
              <a:buSzPts val="3600"/>
              <a:buNone/>
            </a:pPr>
            <a:endParaRPr dirty="0"/>
          </a:p>
        </p:txBody>
      </p:sp>
      <p:sp>
        <p:nvSpPr>
          <p:cNvPr id="339" name="Google Shape;339;p14"/>
          <p:cNvSpPr txBox="1">
            <a:spLocks noGrp="1"/>
          </p:cNvSpPr>
          <p:nvPr>
            <p:ph type="body" idx="3"/>
          </p:nvPr>
        </p:nvSpPr>
        <p:spPr>
          <a:xfrm>
            <a:off x="396456" y="4424709"/>
            <a:ext cx="11013542" cy="1350107"/>
          </a:xfrm>
          <a:prstGeom prst="rect">
            <a:avLst/>
          </a:prstGeom>
          <a:noFill/>
          <a:ln>
            <a:noFill/>
          </a:ln>
        </p:spPr>
        <p:txBody>
          <a:bodyPr spcFirstLastPara="1" wrap="square" lIns="91425" tIns="45700" rIns="91425" bIns="45700" anchor="ctr" anchorCtr="0">
            <a:normAutofit/>
          </a:bodyPr>
          <a:lstStyle/>
          <a:p>
            <a:pPr marL="0" indent="0">
              <a:spcBef>
                <a:spcPts val="0"/>
              </a:spcBef>
            </a:pPr>
            <a:r>
              <a:rPr lang="en-US" b="0" i="0" dirty="0">
                <a:solidFill>
                  <a:schemeClr val="bg1"/>
                </a:solidFill>
                <a:effectLst/>
                <a:latin typeface="Inter"/>
              </a:rPr>
              <a:t>“</a:t>
            </a:r>
            <a:r>
              <a:rPr lang="en-US" i="0" dirty="0">
                <a:solidFill>
                  <a:schemeClr val="bg1"/>
                </a:solidFill>
                <a:latin typeface="Inter"/>
              </a:rPr>
              <a:t>Jos </a:t>
            </a:r>
            <a:r>
              <a:rPr lang="en-US" i="0" dirty="0" err="1">
                <a:solidFill>
                  <a:schemeClr val="bg1"/>
                </a:solidFill>
                <a:latin typeface="Inter"/>
              </a:rPr>
              <a:t>sinulla</a:t>
            </a:r>
            <a:r>
              <a:rPr lang="en-US" i="0" dirty="0">
                <a:solidFill>
                  <a:schemeClr val="bg1"/>
                </a:solidFill>
                <a:latin typeface="Inter"/>
              </a:rPr>
              <a:t> </a:t>
            </a:r>
            <a:r>
              <a:rPr lang="en-US" i="0" dirty="0" err="1">
                <a:solidFill>
                  <a:schemeClr val="bg1"/>
                </a:solidFill>
                <a:latin typeface="Inter"/>
              </a:rPr>
              <a:t>ei</a:t>
            </a:r>
            <a:r>
              <a:rPr lang="en-US" i="0" dirty="0">
                <a:solidFill>
                  <a:schemeClr val="bg1"/>
                </a:solidFill>
                <a:latin typeface="Inter"/>
              </a:rPr>
              <a:t> ole </a:t>
            </a:r>
            <a:r>
              <a:rPr lang="en-US" i="0" dirty="0" err="1">
                <a:solidFill>
                  <a:schemeClr val="bg1"/>
                </a:solidFill>
                <a:latin typeface="Inter"/>
              </a:rPr>
              <a:t>aika</a:t>
            </a:r>
            <a:r>
              <a:rPr lang="en-US" i="0" dirty="0">
                <a:solidFill>
                  <a:schemeClr val="bg1"/>
                </a:solidFill>
                <a:latin typeface="Inter"/>
              </a:rPr>
              <a:t> </a:t>
            </a:r>
            <a:r>
              <a:rPr lang="en-US" i="0" dirty="0" err="1">
                <a:solidFill>
                  <a:schemeClr val="bg1"/>
                </a:solidFill>
                <a:latin typeface="Inter"/>
              </a:rPr>
              <a:t>tauolle</a:t>
            </a:r>
            <a:r>
              <a:rPr lang="en-US" i="0" dirty="0">
                <a:solidFill>
                  <a:schemeClr val="bg1"/>
                </a:solidFill>
                <a:latin typeface="Inter"/>
              </a:rPr>
              <a:t>, </a:t>
            </a:r>
            <a:r>
              <a:rPr lang="en-US" i="0" dirty="0" err="1">
                <a:solidFill>
                  <a:schemeClr val="bg1"/>
                </a:solidFill>
                <a:latin typeface="Inter"/>
              </a:rPr>
              <a:t>olet</a:t>
            </a:r>
            <a:r>
              <a:rPr lang="en-US" i="0" dirty="0">
                <a:solidFill>
                  <a:schemeClr val="bg1"/>
                </a:solidFill>
                <a:latin typeface="Inter"/>
              </a:rPr>
              <a:t> </a:t>
            </a:r>
            <a:r>
              <a:rPr lang="en-US" i="0" dirty="0" err="1">
                <a:solidFill>
                  <a:schemeClr val="bg1"/>
                </a:solidFill>
                <a:latin typeface="Inter"/>
              </a:rPr>
              <a:t>totisesti</a:t>
            </a:r>
            <a:r>
              <a:rPr lang="en-US" i="0" dirty="0">
                <a:solidFill>
                  <a:schemeClr val="bg1"/>
                </a:solidFill>
                <a:latin typeface="Inter"/>
              </a:rPr>
              <a:t> tauon </a:t>
            </a:r>
            <a:r>
              <a:rPr lang="en-US" i="0" dirty="0" err="1">
                <a:solidFill>
                  <a:schemeClr val="bg1"/>
                </a:solidFill>
                <a:latin typeface="Inter"/>
              </a:rPr>
              <a:t>tarpeessa</a:t>
            </a:r>
            <a:r>
              <a:rPr lang="en-US" i="0" dirty="0">
                <a:solidFill>
                  <a:schemeClr val="bg1"/>
                </a:solidFill>
                <a:latin typeface="Inter"/>
              </a:rPr>
              <a:t>!</a:t>
            </a:r>
            <a:r>
              <a:rPr lang="en-US" b="0" i="0" dirty="0">
                <a:solidFill>
                  <a:schemeClr val="bg1"/>
                </a:solidFill>
                <a:effectLst/>
                <a:latin typeface="Inter"/>
              </a:rPr>
              <a:t>” </a:t>
            </a:r>
          </a:p>
          <a:p>
            <a:pPr marL="0" indent="0">
              <a:spcBef>
                <a:spcPts val="0"/>
              </a:spcBef>
            </a:pPr>
            <a:r>
              <a:rPr lang="en-US" b="0" i="0" dirty="0">
                <a:solidFill>
                  <a:schemeClr val="bg1"/>
                </a:solidFill>
                <a:effectLst/>
                <a:latin typeface="Inter"/>
              </a:rPr>
              <a:t>– Dominique Andersen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lnSpcReduction="10000"/>
          </a:bodyPr>
          <a:lstStyle/>
          <a:p>
            <a:pPr marL="0">
              <a:lnSpc>
                <a:spcPct val="107000"/>
              </a:lnSpc>
              <a:spcBef>
                <a:spcPts val="0"/>
              </a:spcBef>
              <a:spcAft>
                <a:spcPts val="800"/>
              </a:spcAft>
            </a:pPr>
            <a:r>
              <a:rPr lang="fi-FI" sz="2000" b="1" dirty="0">
                <a:latin typeface="Calibri" panose="020F0502020204030204" pitchFamily="34" charset="0"/>
                <a:ea typeface="Calibri" panose="020F0502020204030204" pitchFamily="34" charset="0"/>
                <a:cs typeface="Times New Roman" panose="02020603050405020304" pitchFamily="18" charset="0"/>
              </a:rPr>
              <a:t>Ongelma:</a:t>
            </a:r>
          </a:p>
          <a:p>
            <a:pPr marL="0">
              <a:lnSpc>
                <a:spcPct val="107000"/>
              </a:lnSpc>
              <a:spcBef>
                <a:spcPts val="0"/>
              </a:spcBef>
              <a:spcAft>
                <a:spcPts val="800"/>
              </a:spcAft>
            </a:pPr>
            <a:r>
              <a:rPr lang="fi-FI" sz="2000" dirty="0">
                <a:latin typeface="Calibri" panose="020F0502020204030204" pitchFamily="34" charset="0"/>
                <a:ea typeface="Calibri" panose="020F0502020204030204" pitchFamily="34" charset="0"/>
                <a:cs typeface="Times New Roman" panose="02020603050405020304" pitchFamily="18" charset="0"/>
              </a:rPr>
              <a:t>Työntekijöiden liiallinen työmäärään voi johtaa pitkiin työpäiviin ja lisääntyneeseen stressiin.</a:t>
            </a:r>
          </a:p>
          <a:p>
            <a:pPr marL="0">
              <a:lnSpc>
                <a:spcPct val="107000"/>
              </a:lnSpc>
              <a:spcBef>
                <a:spcPts val="0"/>
              </a:spcBef>
              <a:spcAft>
                <a:spcPts val="800"/>
              </a:spcAft>
            </a:pPr>
            <a:r>
              <a:rPr lang="fi-FI" sz="2000" b="1" dirty="0">
                <a:latin typeface="Calibri" panose="020F0502020204030204" pitchFamily="34" charset="0"/>
                <a:ea typeface="Calibri" panose="020F0502020204030204" pitchFamily="34" charset="0"/>
                <a:cs typeface="Times New Roman" panose="02020603050405020304" pitchFamily="18" charset="0"/>
              </a:rPr>
              <a:t>Strategiat:</a:t>
            </a:r>
            <a:endParaRPr lang="fi-FI" sz="2000" dirty="0">
              <a:latin typeface="Calibri" panose="020F0502020204030204" pitchFamily="34" charset="0"/>
              <a:ea typeface="Calibri" panose="020F0502020204030204" pitchFamily="34" charset="0"/>
              <a:cs typeface="Times New Roman" panose="02020603050405020304" pitchFamily="18" charset="0"/>
            </a:endParaRPr>
          </a:p>
          <a:p>
            <a:pPr marL="4318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Suorita säännöllisiä työmääräarviointeja varmistaaksesi, että työntekijöillä on realistinen ja hallittavissa oleva työmäärä.</a:t>
            </a:r>
          </a:p>
          <a:p>
            <a:pPr marL="4318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Tarjoa koulutusta ajanhallinta- ja tuottavuustaitojen parantamiseksi.</a:t>
            </a:r>
          </a:p>
          <a:p>
            <a:pPr marL="4318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Harkitse tehtävien uudelleenjakoa tai lisähenkilöstön palkkaamista tasapainottamaan työtaakkaa koko tiimin kesken.</a:t>
            </a:r>
          </a:p>
          <a:p>
            <a:pPr marL="4318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Kannustaa avoimeen viestintään, jossa työntekijät voivat keskustella työtaakkahuolista ja hakea tarvittaessa tukea tai töiden uudelleenmäärittelyä.</a:t>
            </a: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latin typeface="Calibri" panose="020F0502020204030204" pitchFamily="34" charset="0"/>
                <a:ea typeface="Calibri" panose="020F0502020204030204" pitchFamily="34" charset="0"/>
                <a:cs typeface="Times New Roman" panose="02020603050405020304" pitchFamily="18" charset="0"/>
              </a:rPr>
              <a:t>Liiallinen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työmäärä</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fontScale="92500" lnSpcReduction="20000"/>
          </a:bodyPr>
          <a:lstStyle/>
          <a:p>
            <a:pPr marL="0">
              <a:lnSpc>
                <a:spcPct val="107000"/>
              </a:lnSpc>
              <a:spcBef>
                <a:spcPts val="0"/>
              </a:spcBef>
              <a:spcAft>
                <a:spcPts val="800"/>
              </a:spcAft>
            </a:pPr>
            <a:r>
              <a:rPr lang="fi-FI" sz="2000" b="1" dirty="0">
                <a:latin typeface="Calibri" panose="020F0502020204030204" pitchFamily="34" charset="0"/>
                <a:ea typeface="Calibri" panose="020F0502020204030204" pitchFamily="34" charset="0"/>
                <a:cs typeface="Times New Roman" panose="02020603050405020304" pitchFamily="18" charset="0"/>
              </a:rPr>
              <a:t>Ongelma:</a:t>
            </a:r>
          </a:p>
          <a:p>
            <a:pPr marL="0">
              <a:lnSpc>
                <a:spcPct val="107000"/>
              </a:lnSpc>
              <a:spcBef>
                <a:spcPts val="0"/>
              </a:spcBef>
              <a:spcAft>
                <a:spcPts val="800"/>
              </a:spcAft>
            </a:pPr>
            <a:r>
              <a:rPr lang="fi-FI" sz="2000" dirty="0">
                <a:latin typeface="Calibri" panose="020F0502020204030204" pitchFamily="34" charset="0"/>
                <a:ea typeface="Calibri" panose="020F0502020204030204" pitchFamily="34" charset="0"/>
                <a:cs typeface="Times New Roman" panose="02020603050405020304" pitchFamily="18" charset="0"/>
              </a:rPr>
              <a:t>Tiukat aikataulut voivat tehdä työntekijöille haasteelliseksi henkilökohtaisia sitoumuksiaan, kuten hoitovelvollisuuksia tai jatkokoulutusta.</a:t>
            </a:r>
          </a:p>
          <a:p>
            <a:pPr marL="0">
              <a:lnSpc>
                <a:spcPct val="107000"/>
              </a:lnSpc>
              <a:spcBef>
                <a:spcPts val="0"/>
              </a:spcBef>
              <a:spcAft>
                <a:spcPts val="800"/>
              </a:spcAft>
            </a:pPr>
            <a:r>
              <a:rPr lang="fi-FI" sz="2000" b="1" dirty="0">
                <a:latin typeface="Calibri" panose="020F0502020204030204" pitchFamily="34" charset="0"/>
                <a:ea typeface="Calibri" panose="020F0502020204030204" pitchFamily="34" charset="0"/>
                <a:cs typeface="Times New Roman" panose="02020603050405020304" pitchFamily="18" charset="0"/>
              </a:rPr>
              <a:t>Strategiat</a:t>
            </a:r>
            <a:r>
              <a:rPr lang="fi-FI" sz="20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Tarjoa mahdollisuuksien mukaan joustavia työjärjestelyjä, kuten joustavia työaikoja, tiivistettyjä työviikkoja tai etätyövaihtoehtoja.</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Ota käyttöön työvuoronvaihtojärjestelmä tai anna työntekijöiden hallita aikataulujaan itseohjautuvien työkalujen avulla.</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Luo kulttuuri, joka arvostaa työn tuloksellisuutta kiinteiden tuntien tiukan noudattamisen sijaan.</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Varmista, että aikatauluja laadittaessa otetaan mahdollisimman paljon huomioon työntekijöiden mieltymykset ja tarpeet.</a:t>
            </a: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latin typeface="Calibri" panose="020F0502020204030204" pitchFamily="34" charset="0"/>
                <a:ea typeface="Calibri" panose="020F0502020204030204" pitchFamily="34" charset="0"/>
                <a:cs typeface="Times New Roman" panose="02020603050405020304" pitchFamily="18" charset="0"/>
              </a:rPr>
              <a:t>Joustamaton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aikataulutus</a:t>
            </a:r>
            <a:r>
              <a:rPr lang="en-GB" b="1" dirty="0">
                <a:effectLst/>
                <a:latin typeface="Calibri" panose="020F0502020204030204" pitchFamily="34" charset="0"/>
                <a:ea typeface="Calibri" panose="020F0502020204030204" pitchFamily="34" charset="0"/>
                <a:cs typeface="Times New Roman" panose="02020603050405020304" pitchFamily="18" charset="0"/>
              </a:rPr>
              <a:t>:</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4252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462117" y="1671484"/>
            <a:ext cx="11405418" cy="4296697"/>
          </a:xfrm>
          <a:prstGeom prst="rect">
            <a:avLst/>
          </a:prstGeom>
          <a:noFill/>
          <a:ln>
            <a:noFill/>
          </a:ln>
        </p:spPr>
        <p:txBody>
          <a:bodyPr spcFirstLastPara="1" wrap="square" lIns="91425" tIns="45700" rIns="91425" bIns="45700" anchor="t" anchorCtr="0">
            <a:normAutofit lnSpcReduction="10000"/>
          </a:bodyPr>
          <a:lstStyle/>
          <a:p>
            <a:pPr marL="0">
              <a:lnSpc>
                <a:spcPct val="107000"/>
              </a:lnSpc>
              <a:spcBef>
                <a:spcPts val="0"/>
              </a:spcBef>
              <a:spcAft>
                <a:spcPts val="800"/>
              </a:spcAft>
            </a:pPr>
            <a:r>
              <a:rPr lang="fi-FI" sz="2000" b="1" dirty="0">
                <a:latin typeface="Calibri" panose="020F0502020204030204" pitchFamily="34" charset="0"/>
                <a:ea typeface="Calibri" panose="020F0502020204030204" pitchFamily="34" charset="0"/>
                <a:cs typeface="Times New Roman" panose="02020603050405020304" pitchFamily="18" charset="0"/>
              </a:rPr>
              <a:t>Ongelma:</a:t>
            </a:r>
          </a:p>
          <a:p>
            <a:pPr marL="0">
              <a:lnSpc>
                <a:spcPct val="107000"/>
              </a:lnSpc>
              <a:spcBef>
                <a:spcPts val="0"/>
              </a:spcBef>
              <a:spcAft>
                <a:spcPts val="800"/>
              </a:spcAft>
            </a:pPr>
            <a:r>
              <a:rPr lang="fi-FI" sz="2000" dirty="0">
                <a:latin typeface="Calibri" panose="020F0502020204030204" pitchFamily="34" charset="0"/>
                <a:ea typeface="Calibri" panose="020F0502020204030204" pitchFamily="34" charset="0"/>
                <a:cs typeface="Times New Roman" panose="02020603050405020304" pitchFamily="18" charset="0"/>
              </a:rPr>
              <a:t>Huonosti suunnitellut työt voivat johtaa yksitoikkoisuuteen, haasteiden puutteeseen ja työn ja yksityiselämän epätasapainoon.</a:t>
            </a:r>
          </a:p>
          <a:p>
            <a:pPr marL="0">
              <a:lnSpc>
                <a:spcPct val="107000"/>
              </a:lnSpc>
              <a:spcBef>
                <a:spcPts val="0"/>
              </a:spcBef>
              <a:spcAft>
                <a:spcPts val="800"/>
              </a:spcAft>
            </a:pPr>
            <a:r>
              <a:rPr lang="fi-FI" sz="2000" dirty="0">
                <a:latin typeface="Calibri" panose="020F0502020204030204" pitchFamily="34" charset="0"/>
                <a:ea typeface="Calibri" panose="020F0502020204030204" pitchFamily="34" charset="0"/>
                <a:cs typeface="Times New Roman" panose="02020603050405020304" pitchFamily="18" charset="0"/>
              </a:rPr>
              <a:t>Strategiat:</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Suorita työtehtävien analysointi ja suunnittelu uudelleen varmistaaksesi, että työtehtävät ovat mielekkäitä, kiinnostavia ja sopusoinnussa työntekijöiden taitojen ja kiinnostuksen kohteiden kanssa.</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Sisällytä työtehtäviin monipuolisuutta ja mahdollisuuksia taitojen kehittämiseen.</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Toteuta työkiertoa tai työn rikastamista tarjotaksesi työntekijöille laajemman valikoiman tehtäviä ja velvollisuuksia.</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Edistä kannustavaa ja osallistavaa työympäristöä, jossa työntekijät tuntevat olevansa arvostettuja ja tunnustettuja.</a:t>
            </a: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GB" b="1" dirty="0" err="1">
                <a:effectLst/>
                <a:latin typeface="Calibri" panose="020F0502020204030204" pitchFamily="34" charset="0"/>
                <a:ea typeface="Calibri" panose="020F0502020204030204" pitchFamily="34" charset="0"/>
                <a:cs typeface="Times New Roman" panose="02020603050405020304" pitchFamily="18" charset="0"/>
              </a:rPr>
              <a:t>Puutteellinen</a:t>
            </a:r>
            <a:r>
              <a:rPr lang="en-GB" b="1" dirty="0">
                <a:effectLst/>
                <a:latin typeface="Calibri" panose="020F0502020204030204" pitchFamily="34" charset="0"/>
                <a:ea typeface="Calibri" panose="020F0502020204030204" pitchFamily="34" charset="0"/>
                <a:cs typeface="Times New Roman" panose="02020603050405020304" pitchFamily="18" charset="0"/>
              </a:rPr>
              <a:t> </a:t>
            </a:r>
            <a:r>
              <a:rPr lang="en-GB" b="1" dirty="0" err="1">
                <a:effectLst/>
                <a:latin typeface="Calibri" panose="020F0502020204030204" pitchFamily="34" charset="0"/>
                <a:ea typeface="Calibri" panose="020F0502020204030204" pitchFamily="34" charset="0"/>
                <a:cs typeface="Times New Roman" panose="02020603050405020304" pitchFamily="18" charset="0"/>
              </a:rPr>
              <a:t>töiden</a:t>
            </a:r>
            <a:r>
              <a:rPr lang="en-GB" b="1" dirty="0">
                <a:effectLst/>
                <a:latin typeface="Calibri" panose="020F0502020204030204" pitchFamily="34" charset="0"/>
                <a:ea typeface="Calibri" panose="020F0502020204030204" pitchFamily="34" charset="0"/>
                <a:cs typeface="Times New Roman" panose="02020603050405020304" pitchFamily="18" charset="0"/>
              </a:rPr>
              <a:t> </a:t>
            </a:r>
            <a:r>
              <a:rPr lang="en-GB" b="1" dirty="0" err="1">
                <a:effectLst/>
                <a:latin typeface="Calibri" panose="020F0502020204030204" pitchFamily="34" charset="0"/>
                <a:ea typeface="Calibri" panose="020F0502020204030204" pitchFamily="34" charset="0"/>
                <a:cs typeface="Times New Roman" panose="02020603050405020304" pitchFamily="18" charset="0"/>
              </a:rPr>
              <a:t>suunnittelu</a:t>
            </a:r>
            <a:r>
              <a:rPr lang="en-GB" b="1" dirty="0">
                <a:effectLst/>
                <a:latin typeface="Calibri" panose="020F0502020204030204" pitchFamily="34" charset="0"/>
                <a:ea typeface="Calibri" panose="020F0502020204030204" pitchFamily="34" charset="0"/>
                <a:cs typeface="Times New Roman" panose="02020603050405020304" pitchFamily="18" charset="0"/>
              </a:rPr>
              <a:t>:</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0153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p>
            <a:pPr marL="0">
              <a:lnSpc>
                <a:spcPct val="107000"/>
              </a:lnSpc>
              <a:spcBef>
                <a:spcPts val="0"/>
              </a:spcBef>
              <a:spcAft>
                <a:spcPts val="800"/>
              </a:spcAft>
            </a:pPr>
            <a:r>
              <a:rPr lang="fi-FI" sz="2000" b="1" dirty="0">
                <a:latin typeface="Calibri" panose="020F0502020204030204" pitchFamily="34" charset="0"/>
                <a:ea typeface="Calibri" panose="020F0502020204030204" pitchFamily="34" charset="0"/>
                <a:cs typeface="Times New Roman" panose="02020603050405020304" pitchFamily="18" charset="0"/>
              </a:rPr>
              <a:t>Ongelma:</a:t>
            </a:r>
          </a:p>
          <a:p>
            <a:pPr marL="0">
              <a:lnSpc>
                <a:spcPct val="107000"/>
              </a:lnSpc>
              <a:spcBef>
                <a:spcPts val="0"/>
              </a:spcBef>
              <a:spcAft>
                <a:spcPts val="800"/>
              </a:spcAft>
            </a:pPr>
            <a:r>
              <a:rPr lang="fi-FI" sz="2000" dirty="0" err="1">
                <a:latin typeface="Calibri" panose="020F0502020204030204" pitchFamily="34" charset="0"/>
                <a:ea typeface="Calibri" panose="020F0502020204030204" pitchFamily="34" charset="0"/>
                <a:cs typeface="Times New Roman" panose="02020603050405020304" pitchFamily="18" charset="0"/>
              </a:rPr>
              <a:t>Mikromanageeraus</a:t>
            </a:r>
            <a:r>
              <a:rPr lang="fi-FI" sz="2000" dirty="0">
                <a:latin typeface="Calibri" panose="020F0502020204030204" pitchFamily="34" charset="0"/>
                <a:ea typeface="Calibri" panose="020F0502020204030204" pitchFamily="34" charset="0"/>
                <a:cs typeface="Times New Roman" panose="02020603050405020304" pitchFamily="18" charset="0"/>
              </a:rPr>
              <a:t> ja rajallinen päätöksentekovalta voivat lisätä stressiä ja haitata työn ja yksityiselämän tasapainoa.</a:t>
            </a:r>
          </a:p>
          <a:p>
            <a:pPr marL="0">
              <a:lnSpc>
                <a:spcPct val="107000"/>
              </a:lnSpc>
              <a:spcBef>
                <a:spcPts val="0"/>
              </a:spcBef>
              <a:spcAft>
                <a:spcPts val="800"/>
              </a:spcAft>
            </a:pPr>
            <a:r>
              <a:rPr lang="fi-FI" sz="2000" b="1" dirty="0">
                <a:latin typeface="Calibri" panose="020F0502020204030204" pitchFamily="34" charset="0"/>
                <a:ea typeface="Calibri" panose="020F0502020204030204" pitchFamily="34" charset="0"/>
                <a:cs typeface="Times New Roman" panose="02020603050405020304" pitchFamily="18" charset="0"/>
              </a:rPr>
              <a:t>Strategiat:</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Edistä luottamuksen, voimaantumisen ja autonomian kulttuuria, jossa työntekijöillä on vapaus tehdä päätöksiä ja hallita työtään.</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Delegoi vastuita ja anna työntekijöille mahdollisuus ottaa vastuu tehtävästään.</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Tarjoa selkeät odotukset ja ohjeet samalla kun annat työntekijöille mahdollisuuden päättää, kuinka he saavuttavat tavoitteensa.</a:t>
            </a: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GB" dirty="0" err="1">
                <a:latin typeface="Calibri" panose="020F0502020204030204" pitchFamily="34" charset="0"/>
                <a:ea typeface="Calibri" panose="020F0502020204030204" pitchFamily="34" charset="0"/>
                <a:cs typeface="Times New Roman" panose="02020603050405020304" pitchFamily="18" charset="0"/>
              </a:rPr>
              <a:t>Autonomian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ja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hallinnan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puute</a:t>
            </a:r>
            <a:r>
              <a:rPr lang="en-GB" b="1" dirty="0">
                <a:effectLst/>
                <a:latin typeface="Calibri" panose="020F0502020204030204" pitchFamily="34" charset="0"/>
                <a:ea typeface="Calibri" panose="020F0502020204030204" pitchFamily="34" charset="0"/>
                <a:cs typeface="Times New Roman" panose="02020603050405020304" pitchFamily="18" charset="0"/>
              </a:rPr>
              <a:t>:</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347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530942" y="1641987"/>
            <a:ext cx="11415252" cy="4424516"/>
          </a:xfrm>
          <a:prstGeom prst="rect">
            <a:avLst/>
          </a:prstGeom>
          <a:noFill/>
          <a:ln>
            <a:noFill/>
          </a:ln>
        </p:spPr>
        <p:txBody>
          <a:bodyPr spcFirstLastPara="1" wrap="square" lIns="91425" tIns="45700" rIns="91425" bIns="45700" anchor="t" anchorCtr="0">
            <a:normAutofit/>
          </a:bodyPr>
          <a:lstStyle/>
          <a:p>
            <a:pPr marL="0">
              <a:lnSpc>
                <a:spcPct val="107000"/>
              </a:lnSpc>
              <a:spcBef>
                <a:spcPts val="0"/>
              </a:spcBef>
              <a:spcAft>
                <a:spcPts val="800"/>
              </a:spcAft>
            </a:pPr>
            <a:r>
              <a:rPr lang="fi-FI" sz="1800" b="1" dirty="0">
                <a:latin typeface="Calibri" panose="020F0502020204030204" pitchFamily="34" charset="0"/>
                <a:ea typeface="Calibri" panose="020F0502020204030204" pitchFamily="34" charset="0"/>
                <a:cs typeface="Times New Roman" panose="02020603050405020304" pitchFamily="18" charset="0"/>
              </a:rPr>
              <a:t>Ongelma:</a:t>
            </a:r>
          </a:p>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Riittämätön viestintä ja esimiesten tuen puute voivat pahentaa työ- ja perhe-elämän tasapainoa.</a:t>
            </a:r>
          </a:p>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Strategiat:</a:t>
            </a:r>
          </a:p>
          <a:p>
            <a:pPr marL="285750" indent="-285750">
              <a:lnSpc>
                <a:spcPct val="107000"/>
              </a:lnSpc>
              <a:spcBef>
                <a:spcPts val="0"/>
              </a:spcBef>
              <a:spcAft>
                <a:spcPts val="800"/>
              </a:spcAft>
              <a:buFont typeface="Arial" panose="020B0604020202020204" pitchFamily="34" charset="0"/>
              <a:buChar char="•"/>
            </a:pPr>
            <a:r>
              <a:rPr lang="fi-FI" sz="1800" dirty="0">
                <a:latin typeface="Calibri" panose="020F0502020204030204" pitchFamily="34" charset="0"/>
                <a:ea typeface="Calibri" panose="020F0502020204030204" pitchFamily="34" charset="0"/>
                <a:cs typeface="Times New Roman" panose="02020603050405020304" pitchFamily="18" charset="0"/>
              </a:rPr>
              <a:t>Edistä avointa ja läpinäkyvää viestintää esimiesten ja työntekijöiden välillä työn ja yksityiselämän tasapainoon liittyvistä huolenaiheista.</a:t>
            </a:r>
          </a:p>
          <a:p>
            <a:pPr marL="285750" indent="-285750">
              <a:lnSpc>
                <a:spcPct val="107000"/>
              </a:lnSpc>
              <a:spcBef>
                <a:spcPts val="0"/>
              </a:spcBef>
              <a:spcAft>
                <a:spcPts val="800"/>
              </a:spcAft>
              <a:buFont typeface="Arial" panose="020B0604020202020204" pitchFamily="34" charset="0"/>
              <a:buChar char="•"/>
            </a:pPr>
            <a:r>
              <a:rPr lang="fi-FI" sz="1800" dirty="0">
                <a:latin typeface="Calibri" panose="020F0502020204030204" pitchFamily="34" charset="0"/>
                <a:ea typeface="Calibri" panose="020F0502020204030204" pitchFamily="34" charset="0"/>
                <a:cs typeface="Times New Roman" panose="02020603050405020304" pitchFamily="18" charset="0"/>
              </a:rPr>
              <a:t>Kouluta esimiehet olemaan tarkkaavaisia ja empaattisia, kuuntelemaan aktiivisesti työntekijöiden tarpeita ja tarjoamaan asianmukaista tukea.</a:t>
            </a:r>
          </a:p>
          <a:p>
            <a:pPr marL="285750" indent="-285750">
              <a:lnSpc>
                <a:spcPct val="107000"/>
              </a:lnSpc>
              <a:spcBef>
                <a:spcPts val="0"/>
              </a:spcBef>
              <a:spcAft>
                <a:spcPts val="800"/>
              </a:spcAft>
              <a:buFont typeface="Arial" panose="020B0604020202020204" pitchFamily="34" charset="0"/>
              <a:buChar char="•"/>
            </a:pPr>
            <a:r>
              <a:rPr lang="fi-FI" sz="1800" dirty="0">
                <a:latin typeface="Calibri" panose="020F0502020204030204" pitchFamily="34" charset="0"/>
                <a:ea typeface="Calibri" panose="020F0502020204030204" pitchFamily="34" charset="0"/>
                <a:cs typeface="Times New Roman" panose="02020603050405020304" pitchFamily="18" charset="0"/>
              </a:rPr>
              <a:t>Perusta työntekijöiden avustusohjelmia tai </a:t>
            </a:r>
            <a:r>
              <a:rPr lang="fi-FI" sz="1800" dirty="0" err="1">
                <a:latin typeface="Calibri" panose="020F0502020204030204" pitchFamily="34" charset="0"/>
                <a:ea typeface="Calibri" panose="020F0502020204030204" pitchFamily="34" charset="0"/>
                <a:cs typeface="Times New Roman" panose="02020603050405020304" pitchFamily="18" charset="0"/>
              </a:rPr>
              <a:t>hyvinvointialoitteita</a:t>
            </a:r>
            <a:r>
              <a:rPr lang="fi-FI" sz="1800" dirty="0">
                <a:latin typeface="Calibri" panose="020F0502020204030204" pitchFamily="34" charset="0"/>
                <a:ea typeface="Calibri" panose="020F0502020204030204" pitchFamily="34" charset="0"/>
                <a:cs typeface="Times New Roman" panose="02020603050405020304" pitchFamily="18" charset="0"/>
              </a:rPr>
              <a:t> vastataksesi henkilökohtaisiin haasteisiin, jotka voivat vaikuttaa työn ja yksityiselämän tasapainoon.</a:t>
            </a:r>
          </a:p>
          <a:p>
            <a:pPr marL="285750" indent="-285750">
              <a:lnSpc>
                <a:spcPct val="107000"/>
              </a:lnSpc>
              <a:spcBef>
                <a:spcPts val="0"/>
              </a:spcBef>
              <a:spcAft>
                <a:spcPts val="800"/>
              </a:spcAft>
              <a:buFont typeface="Arial" panose="020B0604020202020204" pitchFamily="34" charset="0"/>
              <a:buChar char="•"/>
            </a:pPr>
            <a:r>
              <a:rPr lang="fi-FI" sz="1800" dirty="0">
                <a:latin typeface="Calibri" panose="020F0502020204030204" pitchFamily="34" charset="0"/>
                <a:ea typeface="Calibri" panose="020F0502020204030204" pitchFamily="34" charset="0"/>
                <a:cs typeface="Times New Roman" panose="02020603050405020304" pitchFamily="18" charset="0"/>
              </a:rPr>
              <a:t>Edistää kulttuuria, joka arvostaa työn ja yksityiselämän tasapainoa, ja näytä esimerkkiä ylimmän johdon sitoutumisella omaan työ- ja perhe-elämään tasapainoon.</a:t>
            </a: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GB" sz="3200" dirty="0" err="1">
                <a:latin typeface="Calibri" panose="020F0502020204030204" pitchFamily="34" charset="0"/>
                <a:ea typeface="Calibri" panose="020F0502020204030204" pitchFamily="34" charset="0"/>
                <a:cs typeface="Times New Roman" panose="02020603050405020304" pitchFamily="18" charset="0"/>
              </a:rPr>
              <a:t>K</a:t>
            </a:r>
            <a:r>
              <a:rPr lang="en-GB" sz="3200" b="1" dirty="0" err="1">
                <a:effectLst/>
                <a:latin typeface="Calibri" panose="020F0502020204030204" pitchFamily="34" charset="0"/>
                <a:ea typeface="Calibri" panose="020F0502020204030204" pitchFamily="34" charset="0"/>
                <a:cs typeface="Times New Roman" panose="02020603050405020304" pitchFamily="18" charset="0"/>
              </a:rPr>
              <a:t>ommunikoinnin</a:t>
            </a:r>
            <a:r>
              <a:rPr lang="en-GB" sz="3200" b="1" dirty="0">
                <a:effectLst/>
                <a:latin typeface="Calibri" panose="020F0502020204030204" pitchFamily="34" charset="0"/>
                <a:ea typeface="Calibri" panose="020F0502020204030204" pitchFamily="34" charset="0"/>
                <a:cs typeface="Times New Roman" panose="02020603050405020304" pitchFamily="18" charset="0"/>
              </a:rPr>
              <a:t> </a:t>
            </a:r>
            <a:r>
              <a:rPr lang="en-GB" sz="3200" b="1" dirty="0" err="1">
                <a:effectLst/>
                <a:latin typeface="Calibri" panose="020F0502020204030204" pitchFamily="34" charset="0"/>
                <a:ea typeface="Calibri" panose="020F0502020204030204" pitchFamily="34" charset="0"/>
                <a:cs typeface="Times New Roman" panose="02020603050405020304" pitchFamily="18" charset="0"/>
              </a:rPr>
              <a:t>ja</a:t>
            </a:r>
            <a:r>
              <a:rPr lang="en-GB" sz="3200" b="1" dirty="0">
                <a:effectLst/>
                <a:latin typeface="Calibri" panose="020F0502020204030204" pitchFamily="34" charset="0"/>
                <a:ea typeface="Calibri" panose="020F0502020204030204" pitchFamily="34" charset="0"/>
                <a:cs typeface="Times New Roman" panose="02020603050405020304" pitchFamily="18" charset="0"/>
              </a:rPr>
              <a:t> </a:t>
            </a:r>
            <a:r>
              <a:rPr lang="en-GB" sz="3200" dirty="0" err="1">
                <a:latin typeface="Calibri" panose="020F0502020204030204" pitchFamily="34" charset="0"/>
                <a:ea typeface="Calibri" panose="020F0502020204030204" pitchFamily="34" charset="0"/>
                <a:cs typeface="Times New Roman" panose="02020603050405020304" pitchFamily="18" charset="0"/>
              </a:rPr>
              <a:t>tuen</a:t>
            </a:r>
            <a:r>
              <a:rPr lang="en-GB" sz="3200" dirty="0">
                <a:latin typeface="Calibri" panose="020F0502020204030204" pitchFamily="34" charset="0"/>
                <a:ea typeface="Calibri" panose="020F0502020204030204" pitchFamily="34" charset="0"/>
                <a:cs typeface="Times New Roman" panose="02020603050405020304" pitchFamily="18" charset="0"/>
              </a:rPr>
              <a:t> </a:t>
            </a:r>
            <a:r>
              <a:rPr lang="en-GB" sz="3200" dirty="0" err="1">
                <a:latin typeface="Calibri" panose="020F0502020204030204" pitchFamily="34" charset="0"/>
                <a:ea typeface="Calibri" panose="020F0502020204030204" pitchFamily="34" charset="0"/>
                <a:cs typeface="Times New Roman" panose="02020603050405020304" pitchFamily="18" charset="0"/>
              </a:rPr>
              <a:t>puute</a:t>
            </a:r>
            <a:r>
              <a:rPr lang="en-GB" sz="3200" b="1" dirty="0">
                <a:effectLst/>
                <a:latin typeface="Calibri" panose="020F0502020204030204" pitchFamily="34" charset="0"/>
                <a:ea typeface="Calibri" panose="020F0502020204030204" pitchFamily="34" charset="0"/>
                <a:cs typeface="Times New Roman" panose="02020603050405020304" pitchFamily="18" charset="0"/>
              </a:rPr>
              <a:t>:</a:t>
            </a:r>
            <a:endParaRPr lang="et-EE"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579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
          <p:cNvSpPr txBox="1">
            <a:spLocks noGrp="1"/>
          </p:cNvSpPr>
          <p:nvPr>
            <p:ph type="body" idx="1"/>
          </p:nvPr>
        </p:nvSpPr>
        <p:spPr>
          <a:xfrm>
            <a:off x="3107723" y="454080"/>
            <a:ext cx="4746695" cy="10709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6000"/>
              <a:buNone/>
            </a:pPr>
            <a:r>
              <a:rPr lang="en-US" dirty="0"/>
              <a:t>SISÄLTÖ</a:t>
            </a:r>
            <a:endParaRPr dirty="0"/>
          </a:p>
        </p:txBody>
      </p:sp>
      <p:sp>
        <p:nvSpPr>
          <p:cNvPr id="239" name="Google Shape;239;p2"/>
          <p:cNvSpPr txBox="1">
            <a:spLocks noGrp="1"/>
          </p:cNvSpPr>
          <p:nvPr>
            <p:ph type="body" idx="2"/>
          </p:nvPr>
        </p:nvSpPr>
        <p:spPr>
          <a:xfrm>
            <a:off x="3183474" y="1420278"/>
            <a:ext cx="745417" cy="6662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dirty="0"/>
              <a:t>1</a:t>
            </a:r>
            <a:endParaRPr dirty="0"/>
          </a:p>
        </p:txBody>
      </p:sp>
      <p:sp>
        <p:nvSpPr>
          <p:cNvPr id="240" name="Google Shape;240;p2"/>
          <p:cNvSpPr txBox="1">
            <a:spLocks noGrp="1"/>
          </p:cNvSpPr>
          <p:nvPr>
            <p:ph type="body" idx="3"/>
          </p:nvPr>
        </p:nvSpPr>
        <p:spPr>
          <a:xfrm>
            <a:off x="4122308" y="1508108"/>
            <a:ext cx="7208644" cy="692194"/>
          </a:xfrm>
          <a:prstGeom prst="rect">
            <a:avLst/>
          </a:prstGeom>
          <a:noFill/>
          <a:ln>
            <a:noFill/>
          </a:ln>
        </p:spPr>
        <p:txBody>
          <a:bodyPr spcFirstLastPara="1" wrap="square" lIns="91425" tIns="45700" rIns="91425" bIns="45700" anchor="ctr" anchorCtr="0">
            <a:normAutofit/>
          </a:bodyPr>
          <a:lstStyle/>
          <a:p>
            <a:pPr marL="0" indent="0">
              <a:spcBef>
                <a:spcPts val="0"/>
              </a:spcBef>
            </a:pPr>
            <a:r>
              <a:rPr lang="en-US" dirty="0" err="1">
                <a:hlinkClick r:id="rId3" action="ppaction://hlinksldjump"/>
              </a:rPr>
              <a:t>Johdanto</a:t>
            </a:r>
            <a:endParaRPr lang="en-US" dirty="0"/>
          </a:p>
        </p:txBody>
      </p:sp>
      <p:sp>
        <p:nvSpPr>
          <p:cNvPr id="241" name="Google Shape;241;p2"/>
          <p:cNvSpPr txBox="1">
            <a:spLocks noGrp="1"/>
          </p:cNvSpPr>
          <p:nvPr>
            <p:ph type="body" idx="4"/>
          </p:nvPr>
        </p:nvSpPr>
        <p:spPr>
          <a:xfrm>
            <a:off x="3206757" y="1956672"/>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dirty="0"/>
              <a:t>2</a:t>
            </a:r>
            <a:endParaRPr dirty="0"/>
          </a:p>
        </p:txBody>
      </p:sp>
      <p:sp>
        <p:nvSpPr>
          <p:cNvPr id="242" name="Google Shape;242;p2"/>
          <p:cNvSpPr txBox="1">
            <a:spLocks noGrp="1"/>
          </p:cNvSpPr>
          <p:nvPr>
            <p:ph type="body" idx="5"/>
          </p:nvPr>
        </p:nvSpPr>
        <p:spPr>
          <a:xfrm>
            <a:off x="4122308" y="1987593"/>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err="1">
                <a:hlinkClick r:id="rId4" action="ppaction://hlinksldjump"/>
              </a:rPr>
              <a:t>Osaamistavoitteet</a:t>
            </a:r>
            <a:endParaRPr lang="en-US" dirty="0"/>
          </a:p>
        </p:txBody>
      </p:sp>
      <p:sp>
        <p:nvSpPr>
          <p:cNvPr id="243" name="Google Shape;243;p2"/>
          <p:cNvSpPr txBox="1">
            <a:spLocks noGrp="1"/>
          </p:cNvSpPr>
          <p:nvPr>
            <p:ph type="body" idx="6"/>
          </p:nvPr>
        </p:nvSpPr>
        <p:spPr>
          <a:xfrm>
            <a:off x="3183474" y="2477026"/>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dirty="0"/>
              <a:t>3</a:t>
            </a:r>
            <a:endParaRPr dirty="0"/>
          </a:p>
        </p:txBody>
      </p:sp>
      <p:sp>
        <p:nvSpPr>
          <p:cNvPr id="244" name="Google Shape;244;p2"/>
          <p:cNvSpPr txBox="1">
            <a:spLocks noGrp="1"/>
          </p:cNvSpPr>
          <p:nvPr>
            <p:ph type="body" idx="7"/>
          </p:nvPr>
        </p:nvSpPr>
        <p:spPr>
          <a:xfrm>
            <a:off x="4122308" y="2478483"/>
            <a:ext cx="7208644" cy="692194"/>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595959"/>
              </a:buClr>
              <a:buSzPts val="2200"/>
              <a:buNone/>
            </a:pPr>
            <a:r>
              <a:rPr lang="en-GB" dirty="0" err="1">
                <a:hlinkClick r:id="rId5" action="ppaction://hlinksldjump"/>
              </a:rPr>
              <a:t>Roolit</a:t>
            </a:r>
            <a:r>
              <a:rPr lang="en-GB" dirty="0">
                <a:hlinkClick r:id="rId5" action="ppaction://hlinksldjump"/>
              </a:rPr>
              <a:t> </a:t>
            </a:r>
            <a:r>
              <a:rPr lang="en-GB" dirty="0" err="1">
                <a:hlinkClick r:id="rId5" action="ppaction://hlinksldjump"/>
              </a:rPr>
              <a:t>ja</a:t>
            </a:r>
            <a:r>
              <a:rPr lang="en-GB" dirty="0">
                <a:hlinkClick r:id="rId5" action="ppaction://hlinksldjump"/>
              </a:rPr>
              <a:t> </a:t>
            </a:r>
            <a:r>
              <a:rPr lang="en-GB" dirty="0" err="1">
                <a:hlinkClick r:id="rId5" action="ppaction://hlinksldjump"/>
              </a:rPr>
              <a:t>vastuut</a:t>
            </a:r>
            <a:r>
              <a:rPr lang="en-GB" dirty="0">
                <a:hlinkClick r:id="rId5" action="ppaction://hlinksldjump"/>
              </a:rPr>
              <a:t> </a:t>
            </a:r>
            <a:r>
              <a:rPr lang="en-GB" dirty="0" err="1">
                <a:hlinkClick r:id="rId5" action="ppaction://hlinksldjump"/>
              </a:rPr>
              <a:t>edistettäessä</a:t>
            </a:r>
            <a:r>
              <a:rPr lang="en-GB" dirty="0">
                <a:hlinkClick r:id="rId5" action="ppaction://hlinksldjump"/>
              </a:rPr>
              <a:t> </a:t>
            </a:r>
            <a:r>
              <a:rPr lang="en-GB" dirty="0" err="1">
                <a:hlinkClick r:id="rId5" action="ppaction://hlinksldjump"/>
              </a:rPr>
              <a:t>työn</a:t>
            </a:r>
            <a:r>
              <a:rPr lang="en-GB" dirty="0">
                <a:hlinkClick r:id="rId5" action="ppaction://hlinksldjump"/>
              </a:rPr>
              <a:t> </a:t>
            </a:r>
            <a:r>
              <a:rPr lang="en-GB" dirty="0" err="1">
                <a:hlinkClick r:id="rId5" action="ppaction://hlinksldjump"/>
              </a:rPr>
              <a:t>ja</a:t>
            </a:r>
            <a:r>
              <a:rPr lang="en-GB" dirty="0">
                <a:hlinkClick r:id="rId5" action="ppaction://hlinksldjump"/>
              </a:rPr>
              <a:t> </a:t>
            </a:r>
            <a:r>
              <a:rPr lang="en-GB" dirty="0" err="1">
                <a:hlinkClick r:id="rId5" action="ppaction://hlinksldjump"/>
              </a:rPr>
              <a:t>yksityiselämän</a:t>
            </a:r>
            <a:r>
              <a:rPr lang="en-GB" dirty="0">
                <a:hlinkClick r:id="rId5" action="ppaction://hlinksldjump"/>
              </a:rPr>
              <a:t> </a:t>
            </a:r>
            <a:r>
              <a:rPr lang="en-GB" dirty="0" err="1">
                <a:hlinkClick r:id="rId5" action="ppaction://hlinksldjump"/>
              </a:rPr>
              <a:t>tasapainoa</a:t>
            </a:r>
            <a:endParaRPr lang="en-GB" dirty="0"/>
          </a:p>
        </p:txBody>
      </p:sp>
      <p:sp>
        <p:nvSpPr>
          <p:cNvPr id="2" name="Google Shape;243;p2">
            <a:extLst>
              <a:ext uri="{FF2B5EF4-FFF2-40B4-BE49-F238E27FC236}">
                <a16:creationId xmlns:a16="http://schemas.microsoft.com/office/drawing/2014/main" id="{C71FCB89-6431-5D27-263C-B5DA128A45F2}"/>
              </a:ext>
            </a:extLst>
          </p:cNvPr>
          <p:cNvSpPr txBox="1">
            <a:spLocks/>
          </p:cNvSpPr>
          <p:nvPr/>
        </p:nvSpPr>
        <p:spPr>
          <a:xfrm>
            <a:off x="3220798" y="4532135"/>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7</a:t>
            </a:r>
          </a:p>
        </p:txBody>
      </p:sp>
      <p:sp>
        <p:nvSpPr>
          <p:cNvPr id="3" name="Google Shape;244;p2">
            <a:extLst>
              <a:ext uri="{FF2B5EF4-FFF2-40B4-BE49-F238E27FC236}">
                <a16:creationId xmlns:a16="http://schemas.microsoft.com/office/drawing/2014/main" id="{D9EB8C8C-9598-5CCB-CC81-907DDE45D7CD}"/>
              </a:ext>
            </a:extLst>
          </p:cNvPr>
          <p:cNvSpPr txBox="1">
            <a:spLocks/>
          </p:cNvSpPr>
          <p:nvPr/>
        </p:nvSpPr>
        <p:spPr>
          <a:xfrm>
            <a:off x="4128020" y="4490566"/>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gn="l" rtl="0">
              <a:lnSpc>
                <a:spcPct val="90000"/>
              </a:lnSpc>
              <a:spcBef>
                <a:spcPts val="0"/>
              </a:spcBef>
              <a:spcAft>
                <a:spcPts val="0"/>
              </a:spcAft>
              <a:buClr>
                <a:srgbClr val="595959"/>
              </a:buClr>
              <a:buSzPts val="2200"/>
              <a:buNone/>
            </a:pPr>
            <a:r>
              <a:rPr lang="en-US" dirty="0" err="1">
                <a:hlinkClick r:id="rId6" action="ppaction://hlinksldjump"/>
              </a:rPr>
              <a:t>Suunnitelma</a:t>
            </a:r>
            <a:r>
              <a:rPr lang="en-US" dirty="0">
                <a:hlinkClick r:id="rId6" action="ppaction://hlinksldjump"/>
              </a:rPr>
              <a:t> </a:t>
            </a:r>
            <a:r>
              <a:rPr lang="en-US" dirty="0" err="1">
                <a:hlinkClick r:id="rId6" action="ppaction://hlinksldjump"/>
              </a:rPr>
              <a:t>työn</a:t>
            </a:r>
            <a:r>
              <a:rPr lang="en-US" dirty="0">
                <a:hlinkClick r:id="rId6" action="ppaction://hlinksldjump"/>
              </a:rPr>
              <a:t> ja </a:t>
            </a:r>
            <a:r>
              <a:rPr lang="en-US" dirty="0" err="1">
                <a:hlinkClick r:id="rId6" action="ppaction://hlinksldjump"/>
              </a:rPr>
              <a:t>yksityiselämän</a:t>
            </a:r>
            <a:r>
              <a:rPr lang="en-US" dirty="0">
                <a:hlinkClick r:id="rId6" action="ppaction://hlinksldjump"/>
              </a:rPr>
              <a:t> </a:t>
            </a:r>
            <a:r>
              <a:rPr lang="en-US" dirty="0" err="1">
                <a:hlinkClick r:id="rId6" action="ppaction://hlinksldjump"/>
              </a:rPr>
              <a:t>tasapainottamiseksi</a:t>
            </a:r>
            <a:r>
              <a:rPr lang="en-US" dirty="0">
                <a:hlinkClick r:id="rId6" action="ppaction://hlinksldjump"/>
              </a:rPr>
              <a:t> </a:t>
            </a:r>
            <a:endParaRPr lang="en-US" dirty="0"/>
          </a:p>
        </p:txBody>
      </p:sp>
      <p:sp>
        <p:nvSpPr>
          <p:cNvPr id="5" name="Google Shape;244;p2">
            <a:extLst>
              <a:ext uri="{FF2B5EF4-FFF2-40B4-BE49-F238E27FC236}">
                <a16:creationId xmlns:a16="http://schemas.microsoft.com/office/drawing/2014/main" id="{386906C8-FADD-7C50-EDAF-C9CDB7AF1206}"/>
              </a:ext>
            </a:extLst>
          </p:cNvPr>
          <p:cNvSpPr txBox="1">
            <a:spLocks/>
          </p:cNvSpPr>
          <p:nvPr/>
        </p:nvSpPr>
        <p:spPr>
          <a:xfrm>
            <a:off x="4145590" y="4936680"/>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dirty="0" err="1">
                <a:hlinkClick r:id="rId7" action="ppaction://hlinksldjump"/>
              </a:rPr>
              <a:t>Yhteenveto</a:t>
            </a:r>
            <a:endParaRPr lang="en-GB" dirty="0"/>
          </a:p>
        </p:txBody>
      </p:sp>
      <p:sp>
        <p:nvSpPr>
          <p:cNvPr id="6" name="Google Shape;243;p2">
            <a:extLst>
              <a:ext uri="{FF2B5EF4-FFF2-40B4-BE49-F238E27FC236}">
                <a16:creationId xmlns:a16="http://schemas.microsoft.com/office/drawing/2014/main" id="{EC53D71E-3F34-638A-CFDF-678C48D85473}"/>
              </a:ext>
            </a:extLst>
          </p:cNvPr>
          <p:cNvSpPr txBox="1">
            <a:spLocks/>
          </p:cNvSpPr>
          <p:nvPr/>
        </p:nvSpPr>
        <p:spPr>
          <a:xfrm>
            <a:off x="3206756" y="3007039"/>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4</a:t>
            </a:r>
          </a:p>
        </p:txBody>
      </p:sp>
      <p:sp>
        <p:nvSpPr>
          <p:cNvPr id="7" name="Google Shape;243;p2">
            <a:extLst>
              <a:ext uri="{FF2B5EF4-FFF2-40B4-BE49-F238E27FC236}">
                <a16:creationId xmlns:a16="http://schemas.microsoft.com/office/drawing/2014/main" id="{E615AA03-55CA-0AE1-679B-E869C6153EB6}"/>
              </a:ext>
            </a:extLst>
          </p:cNvPr>
          <p:cNvSpPr txBox="1">
            <a:spLocks/>
          </p:cNvSpPr>
          <p:nvPr/>
        </p:nvSpPr>
        <p:spPr>
          <a:xfrm>
            <a:off x="3211467" y="3590364"/>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5</a:t>
            </a:r>
          </a:p>
        </p:txBody>
      </p:sp>
      <p:sp>
        <p:nvSpPr>
          <p:cNvPr id="8" name="Google Shape;244;p2">
            <a:extLst>
              <a:ext uri="{FF2B5EF4-FFF2-40B4-BE49-F238E27FC236}">
                <a16:creationId xmlns:a16="http://schemas.microsoft.com/office/drawing/2014/main" id="{2E2256A4-EAD5-93F5-9697-EFE02F1AC3F7}"/>
              </a:ext>
            </a:extLst>
          </p:cNvPr>
          <p:cNvSpPr txBox="1">
            <a:spLocks/>
          </p:cNvSpPr>
          <p:nvPr/>
        </p:nvSpPr>
        <p:spPr>
          <a:xfrm>
            <a:off x="4145590" y="3007039"/>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dirty="0" err="1">
                <a:hlinkClick r:id="rId8" action="ppaction://hlinksldjump"/>
              </a:rPr>
              <a:t>Työn</a:t>
            </a:r>
            <a:r>
              <a:rPr lang="en-GB" dirty="0">
                <a:hlinkClick r:id="rId8" action="ppaction://hlinksldjump"/>
              </a:rPr>
              <a:t> </a:t>
            </a:r>
            <a:r>
              <a:rPr lang="en-GB" dirty="0" err="1">
                <a:hlinkClick r:id="rId8" action="ppaction://hlinksldjump"/>
              </a:rPr>
              <a:t>ja</a:t>
            </a:r>
            <a:r>
              <a:rPr lang="en-GB" dirty="0">
                <a:hlinkClick r:id="rId8" action="ppaction://hlinksldjump"/>
              </a:rPr>
              <a:t> </a:t>
            </a:r>
            <a:r>
              <a:rPr lang="en-GB" dirty="0" err="1">
                <a:hlinkClick r:id="rId8" action="ppaction://hlinksldjump"/>
              </a:rPr>
              <a:t>yksityiselämän</a:t>
            </a:r>
            <a:r>
              <a:rPr lang="en-GB" dirty="0">
                <a:hlinkClick r:id="rId8" action="ppaction://hlinksldjump"/>
              </a:rPr>
              <a:t> </a:t>
            </a:r>
            <a:r>
              <a:rPr lang="en-GB" dirty="0" err="1">
                <a:hlinkClick r:id="rId8" action="ppaction://hlinksldjump"/>
              </a:rPr>
              <a:t>tasapainon</a:t>
            </a:r>
            <a:r>
              <a:rPr lang="en-GB" dirty="0">
                <a:hlinkClick r:id="rId8" action="ppaction://hlinksldjump"/>
              </a:rPr>
              <a:t> </a:t>
            </a:r>
            <a:r>
              <a:rPr lang="en-GB" dirty="0" err="1">
                <a:hlinkClick r:id="rId8" action="ppaction://hlinksldjump"/>
              </a:rPr>
              <a:t>organisatoriset</a:t>
            </a:r>
            <a:r>
              <a:rPr lang="en-GB" dirty="0">
                <a:hlinkClick r:id="rId8" action="ppaction://hlinksldjump"/>
              </a:rPr>
              <a:t> </a:t>
            </a:r>
            <a:r>
              <a:rPr lang="en-GB" dirty="0" err="1">
                <a:hlinkClick r:id="rId8" action="ppaction://hlinksldjump"/>
              </a:rPr>
              <a:t>tekijät</a:t>
            </a:r>
            <a:r>
              <a:rPr lang="en-GB" dirty="0">
                <a:hlinkClick r:id="rId8" action="ppaction://hlinksldjump"/>
              </a:rPr>
              <a:t> </a:t>
            </a:r>
            <a:endParaRPr lang="en-GB" dirty="0"/>
          </a:p>
        </p:txBody>
      </p:sp>
      <p:sp>
        <p:nvSpPr>
          <p:cNvPr id="9" name="Google Shape;244;p2">
            <a:extLst>
              <a:ext uri="{FF2B5EF4-FFF2-40B4-BE49-F238E27FC236}">
                <a16:creationId xmlns:a16="http://schemas.microsoft.com/office/drawing/2014/main" id="{B79D4034-3D87-320C-F4DB-3EFF18127269}"/>
              </a:ext>
            </a:extLst>
          </p:cNvPr>
          <p:cNvSpPr txBox="1">
            <a:spLocks/>
          </p:cNvSpPr>
          <p:nvPr/>
        </p:nvSpPr>
        <p:spPr>
          <a:xfrm>
            <a:off x="4116595" y="3541771"/>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dirty="0" err="1">
                <a:hlinkClick r:id="rId9" action="ppaction://hlinksldjump"/>
              </a:rPr>
              <a:t>Työn</a:t>
            </a:r>
            <a:r>
              <a:rPr lang="en-GB" dirty="0">
                <a:hlinkClick r:id="rId9" action="ppaction://hlinksldjump"/>
              </a:rPr>
              <a:t> </a:t>
            </a:r>
            <a:r>
              <a:rPr lang="en-GB" dirty="0" err="1">
                <a:hlinkClick r:id="rId9" action="ppaction://hlinksldjump"/>
              </a:rPr>
              <a:t>ja</a:t>
            </a:r>
            <a:r>
              <a:rPr lang="en-GB" dirty="0">
                <a:hlinkClick r:id="rId9" action="ppaction://hlinksldjump"/>
              </a:rPr>
              <a:t> </a:t>
            </a:r>
            <a:r>
              <a:rPr lang="en-GB" dirty="0" err="1">
                <a:hlinkClick r:id="rId9" action="ppaction://hlinksldjump"/>
              </a:rPr>
              <a:t>yksityiselämän</a:t>
            </a:r>
            <a:r>
              <a:rPr lang="en-GB" dirty="0">
                <a:hlinkClick r:id="rId9" action="ppaction://hlinksldjump"/>
              </a:rPr>
              <a:t> </a:t>
            </a:r>
            <a:r>
              <a:rPr lang="en-GB" dirty="0" err="1">
                <a:hlinkClick r:id="rId9" action="ppaction://hlinksldjump"/>
              </a:rPr>
              <a:t>tasapainoa</a:t>
            </a:r>
            <a:r>
              <a:rPr lang="en-GB" dirty="0">
                <a:hlinkClick r:id="rId9" action="ppaction://hlinksldjump"/>
              </a:rPr>
              <a:t> </a:t>
            </a:r>
            <a:r>
              <a:rPr lang="en-GB" dirty="0" err="1">
                <a:hlinkClick r:id="rId9" action="ppaction://hlinksldjump"/>
              </a:rPr>
              <a:t>tukeva</a:t>
            </a:r>
            <a:r>
              <a:rPr lang="en-GB" dirty="0">
                <a:hlinkClick r:id="rId9" action="ppaction://hlinksldjump"/>
              </a:rPr>
              <a:t> </a:t>
            </a:r>
            <a:r>
              <a:rPr lang="en-GB" dirty="0" err="1">
                <a:hlinkClick r:id="rId9" action="ppaction://hlinksldjump"/>
              </a:rPr>
              <a:t>lainsäädäntö</a:t>
            </a:r>
            <a:endParaRPr lang="en-GB" dirty="0"/>
          </a:p>
        </p:txBody>
      </p:sp>
      <p:sp>
        <p:nvSpPr>
          <p:cNvPr id="10" name="Google Shape;244;p2">
            <a:extLst>
              <a:ext uri="{FF2B5EF4-FFF2-40B4-BE49-F238E27FC236}">
                <a16:creationId xmlns:a16="http://schemas.microsoft.com/office/drawing/2014/main" id="{BA205D02-0A78-76D4-1DF9-7B02B5C3BEDE}"/>
              </a:ext>
            </a:extLst>
          </p:cNvPr>
          <p:cNvSpPr txBox="1">
            <a:spLocks/>
          </p:cNvSpPr>
          <p:nvPr/>
        </p:nvSpPr>
        <p:spPr>
          <a:xfrm>
            <a:off x="4122308" y="4021321"/>
            <a:ext cx="7208644" cy="692194"/>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dirty="0" err="1">
                <a:hlinkClick r:id="rId10" action="ppaction://hlinksldjump"/>
              </a:rPr>
              <a:t>Työtä</a:t>
            </a:r>
            <a:r>
              <a:rPr lang="en-GB" dirty="0">
                <a:hlinkClick r:id="rId10" action="ppaction://hlinksldjump"/>
              </a:rPr>
              <a:t> </a:t>
            </a:r>
            <a:r>
              <a:rPr lang="en-GB" dirty="0" err="1">
                <a:hlinkClick r:id="rId10" action="ppaction://hlinksldjump"/>
              </a:rPr>
              <a:t>ja</a:t>
            </a:r>
            <a:r>
              <a:rPr lang="en-GB" dirty="0">
                <a:hlinkClick r:id="rId10" action="ppaction://hlinksldjump"/>
              </a:rPr>
              <a:t> </a:t>
            </a:r>
            <a:r>
              <a:rPr lang="en-GB" dirty="0" err="1">
                <a:hlinkClick r:id="rId10" action="ppaction://hlinksldjump"/>
              </a:rPr>
              <a:t>yksityiselämää</a:t>
            </a:r>
            <a:r>
              <a:rPr lang="en-GB" dirty="0">
                <a:hlinkClick r:id="rId10" action="ppaction://hlinksldjump"/>
              </a:rPr>
              <a:t> </a:t>
            </a:r>
            <a:r>
              <a:rPr lang="en-GB" dirty="0" err="1">
                <a:hlinkClick r:id="rId10" action="ppaction://hlinksldjump"/>
              </a:rPr>
              <a:t>onnistuneesti</a:t>
            </a:r>
            <a:r>
              <a:rPr lang="en-GB" dirty="0">
                <a:hlinkClick r:id="rId10" action="ppaction://hlinksldjump"/>
              </a:rPr>
              <a:t> </a:t>
            </a:r>
            <a:r>
              <a:rPr lang="en-GB" dirty="0" err="1">
                <a:hlinkClick r:id="rId10" action="ppaction://hlinksldjump"/>
              </a:rPr>
              <a:t>tasapainottavat</a:t>
            </a:r>
            <a:r>
              <a:rPr lang="en-GB" dirty="0">
                <a:hlinkClick r:id="rId10" action="ppaction://hlinksldjump"/>
              </a:rPr>
              <a:t> </a:t>
            </a:r>
            <a:r>
              <a:rPr lang="en-GB" dirty="0" err="1">
                <a:hlinkClick r:id="rId10" action="ppaction://hlinksldjump"/>
              </a:rPr>
              <a:t>organisaatiot</a:t>
            </a:r>
            <a:endParaRPr lang="en-GB" dirty="0"/>
          </a:p>
        </p:txBody>
      </p:sp>
      <p:sp>
        <p:nvSpPr>
          <p:cNvPr id="11" name="Google Shape;243;p2">
            <a:extLst>
              <a:ext uri="{FF2B5EF4-FFF2-40B4-BE49-F238E27FC236}">
                <a16:creationId xmlns:a16="http://schemas.microsoft.com/office/drawing/2014/main" id="{FA3821BE-F35C-61D7-42F5-49FBE190A9B1}"/>
              </a:ext>
            </a:extLst>
          </p:cNvPr>
          <p:cNvSpPr txBox="1">
            <a:spLocks/>
          </p:cNvSpPr>
          <p:nvPr/>
        </p:nvSpPr>
        <p:spPr>
          <a:xfrm>
            <a:off x="3212469" y="4040713"/>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6</a:t>
            </a:r>
          </a:p>
        </p:txBody>
      </p:sp>
      <p:sp>
        <p:nvSpPr>
          <p:cNvPr id="13" name="Google Shape;243;p2">
            <a:extLst>
              <a:ext uri="{FF2B5EF4-FFF2-40B4-BE49-F238E27FC236}">
                <a16:creationId xmlns:a16="http://schemas.microsoft.com/office/drawing/2014/main" id="{C658DC88-078F-7C2B-A9B8-1D054150F1C6}"/>
              </a:ext>
            </a:extLst>
          </p:cNvPr>
          <p:cNvSpPr txBox="1">
            <a:spLocks/>
          </p:cNvSpPr>
          <p:nvPr/>
        </p:nvSpPr>
        <p:spPr>
          <a:xfrm>
            <a:off x="3212080" y="4947502"/>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a:spLocks noGrp="1"/>
          </p:cNvSpPr>
          <p:nvPr>
            <p:ph type="body" idx="1"/>
          </p:nvPr>
        </p:nvSpPr>
        <p:spPr>
          <a:xfrm>
            <a:off x="3493008" y="1306076"/>
            <a:ext cx="5257800" cy="3742267"/>
          </a:xfrm>
          <a:prstGeom prst="rect">
            <a:avLst/>
          </a:prstGeom>
          <a:noFill/>
          <a:ln>
            <a:noFill/>
          </a:ln>
        </p:spPr>
        <p:txBody>
          <a:bodyPr spcFirstLastPara="1" wrap="square" lIns="91425" tIns="45700" rIns="91425" bIns="45700" anchor="ctr" anchorCtr="0">
            <a:normAutofit/>
          </a:bodyPr>
          <a:lstStyle/>
          <a:p>
            <a:pPr marL="228600" indent="0" algn="l"/>
            <a:r>
              <a:rPr lang="en-US" b="0" i="0" dirty="0">
                <a:solidFill>
                  <a:schemeClr val="bg1"/>
                </a:solidFill>
                <a:effectLst/>
                <a:latin typeface="Inter"/>
              </a:rPr>
              <a:t>“</a:t>
            </a:r>
            <a:r>
              <a:rPr lang="en-US" i="0" dirty="0">
                <a:solidFill>
                  <a:schemeClr val="bg1"/>
                </a:solidFill>
                <a:latin typeface="Inter"/>
              </a:rPr>
              <a:t>Olen </a:t>
            </a:r>
            <a:r>
              <a:rPr lang="en-US" i="0" dirty="0" err="1">
                <a:solidFill>
                  <a:schemeClr val="bg1"/>
                </a:solidFill>
                <a:latin typeface="Inter"/>
              </a:rPr>
              <a:t>oppinut</a:t>
            </a:r>
            <a:r>
              <a:rPr lang="en-US" i="0" dirty="0">
                <a:solidFill>
                  <a:schemeClr val="bg1"/>
                </a:solidFill>
                <a:latin typeface="Inter"/>
              </a:rPr>
              <a:t>, </a:t>
            </a:r>
            <a:r>
              <a:rPr lang="en-US" i="0" dirty="0" err="1">
                <a:solidFill>
                  <a:schemeClr val="bg1"/>
                </a:solidFill>
                <a:latin typeface="Inter"/>
              </a:rPr>
              <a:t>että</a:t>
            </a:r>
            <a:r>
              <a:rPr lang="en-US" i="0" dirty="0">
                <a:solidFill>
                  <a:schemeClr val="bg1"/>
                </a:solidFill>
                <a:latin typeface="Inter"/>
              </a:rPr>
              <a:t> et </a:t>
            </a:r>
            <a:r>
              <a:rPr lang="en-US" i="0" dirty="0" err="1">
                <a:solidFill>
                  <a:schemeClr val="bg1"/>
                </a:solidFill>
                <a:latin typeface="Inter"/>
              </a:rPr>
              <a:t>voi</a:t>
            </a:r>
            <a:r>
              <a:rPr lang="en-US" i="0" dirty="0">
                <a:solidFill>
                  <a:schemeClr val="bg1"/>
                </a:solidFill>
                <a:latin typeface="Inter"/>
              </a:rPr>
              <a:t> </a:t>
            </a:r>
            <a:r>
              <a:rPr lang="en-US" i="0" dirty="0" err="1">
                <a:solidFill>
                  <a:schemeClr val="bg1"/>
                </a:solidFill>
                <a:latin typeface="Inter"/>
              </a:rPr>
              <a:t>saada</a:t>
            </a:r>
            <a:r>
              <a:rPr lang="en-US" i="0" dirty="0">
                <a:solidFill>
                  <a:schemeClr val="bg1"/>
                </a:solidFill>
                <a:latin typeface="Inter"/>
              </a:rPr>
              <a:t> </a:t>
            </a:r>
            <a:r>
              <a:rPr lang="en-US" i="0" dirty="0" err="1">
                <a:solidFill>
                  <a:schemeClr val="bg1"/>
                </a:solidFill>
                <a:latin typeface="Inter"/>
              </a:rPr>
              <a:t>kaikkea</a:t>
            </a:r>
            <a:r>
              <a:rPr lang="en-US" i="0" dirty="0">
                <a:solidFill>
                  <a:schemeClr val="bg1"/>
                </a:solidFill>
                <a:latin typeface="Inter"/>
              </a:rPr>
              <a:t> ja </a:t>
            </a:r>
            <a:r>
              <a:rPr lang="en-US" i="0" dirty="0" err="1">
                <a:solidFill>
                  <a:schemeClr val="bg1"/>
                </a:solidFill>
                <a:latin typeface="Inter"/>
              </a:rPr>
              <a:t>tehdä</a:t>
            </a:r>
            <a:r>
              <a:rPr lang="en-US" i="0" dirty="0">
                <a:solidFill>
                  <a:schemeClr val="bg1"/>
                </a:solidFill>
                <a:latin typeface="Inter"/>
              </a:rPr>
              <a:t> </a:t>
            </a:r>
            <a:r>
              <a:rPr lang="en-US" i="0" dirty="0" err="1">
                <a:solidFill>
                  <a:schemeClr val="bg1"/>
                </a:solidFill>
                <a:latin typeface="Inter"/>
              </a:rPr>
              <a:t>kaikkea</a:t>
            </a:r>
            <a:r>
              <a:rPr lang="en-US" i="0" dirty="0">
                <a:solidFill>
                  <a:schemeClr val="bg1"/>
                </a:solidFill>
                <a:latin typeface="Inter"/>
              </a:rPr>
              <a:t> </a:t>
            </a:r>
            <a:r>
              <a:rPr lang="en-US" i="0" dirty="0" err="1">
                <a:solidFill>
                  <a:schemeClr val="bg1"/>
                </a:solidFill>
                <a:latin typeface="Inter"/>
              </a:rPr>
              <a:t>samaan</a:t>
            </a:r>
            <a:r>
              <a:rPr lang="en-US" i="0" dirty="0">
                <a:solidFill>
                  <a:schemeClr val="bg1"/>
                </a:solidFill>
                <a:latin typeface="Inter"/>
              </a:rPr>
              <a:t> </a:t>
            </a:r>
            <a:r>
              <a:rPr lang="en-US" i="0" dirty="0" err="1">
                <a:solidFill>
                  <a:schemeClr val="bg1"/>
                </a:solidFill>
                <a:latin typeface="Inter"/>
              </a:rPr>
              <a:t>aikaan</a:t>
            </a:r>
            <a:r>
              <a:rPr lang="en-US" i="0" dirty="0">
                <a:solidFill>
                  <a:schemeClr val="bg1"/>
                </a:solidFill>
                <a:latin typeface="Inter"/>
              </a:rPr>
              <a:t>.</a:t>
            </a:r>
            <a:r>
              <a:rPr lang="en-US" b="0" i="0" dirty="0">
                <a:solidFill>
                  <a:schemeClr val="bg1"/>
                </a:solidFill>
                <a:effectLst/>
                <a:latin typeface="Inter"/>
              </a:rPr>
              <a:t>” – Oprah Winfrey</a:t>
            </a:r>
          </a:p>
        </p:txBody>
      </p:sp>
      <p:sp>
        <p:nvSpPr>
          <p:cNvPr id="296" name="Google Shape;296;p8"/>
          <p:cNvSpPr/>
          <p:nvPr/>
        </p:nvSpPr>
        <p:spPr>
          <a:xfrm rot="10542407">
            <a:off x="8120156" y="3824248"/>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96;p8">
            <a:extLst>
              <a:ext uri="{FF2B5EF4-FFF2-40B4-BE49-F238E27FC236}">
                <a16:creationId xmlns:a16="http://schemas.microsoft.com/office/drawing/2014/main" id="{ACC0D874-99C0-99B5-FA11-50FC5A6F8E72}"/>
              </a:ext>
            </a:extLst>
          </p:cNvPr>
          <p:cNvSpPr/>
          <p:nvPr/>
        </p:nvSpPr>
        <p:spPr>
          <a:xfrm>
            <a:off x="1909856" y="2786023"/>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2750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15"/>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45" name="Google Shape;345;p15"/>
          <p:cNvSpPr txBox="1">
            <a:spLocks noGrp="1"/>
          </p:cNvSpPr>
          <p:nvPr>
            <p:ph type="body" idx="1"/>
          </p:nvPr>
        </p:nvSpPr>
        <p:spPr>
          <a:xfrm>
            <a:off x="2278325" y="322641"/>
            <a:ext cx="5510151" cy="1610512"/>
          </a:xfrm>
          <a:prstGeom prst="rect">
            <a:avLst/>
          </a:prstGeom>
          <a:noFill/>
          <a:ln>
            <a:noFill/>
          </a:ln>
        </p:spPr>
        <p:txBody>
          <a:bodyPr spcFirstLastPara="1" wrap="square" lIns="91425" tIns="45700" rIns="91425" bIns="45700" anchor="ctr" anchorCtr="0">
            <a:normAutofit/>
          </a:bodyPr>
          <a:lstStyle/>
          <a:p>
            <a:pPr marL="0" indent="0">
              <a:spcBef>
                <a:spcPts val="0"/>
              </a:spcBef>
            </a:pPr>
            <a:r>
              <a:rPr lang="en-GB" sz="3600" dirty="0" err="1"/>
              <a:t>Työn</a:t>
            </a:r>
            <a:r>
              <a:rPr lang="en-GB" sz="3600" dirty="0"/>
              <a:t> </a:t>
            </a:r>
            <a:r>
              <a:rPr lang="en-GB" sz="3600" dirty="0" err="1"/>
              <a:t>ja</a:t>
            </a:r>
            <a:r>
              <a:rPr lang="en-GB" sz="3600" dirty="0"/>
              <a:t> </a:t>
            </a:r>
            <a:r>
              <a:rPr lang="en-GB" sz="3600" dirty="0" err="1"/>
              <a:t>yksityiselämän</a:t>
            </a:r>
            <a:r>
              <a:rPr lang="en-GB" sz="3600" dirty="0"/>
              <a:t> </a:t>
            </a:r>
            <a:r>
              <a:rPr lang="en-GB" sz="3600" dirty="0" err="1"/>
              <a:t>tasapainoa</a:t>
            </a:r>
            <a:r>
              <a:rPr lang="en-GB" sz="3600" dirty="0"/>
              <a:t> </a:t>
            </a:r>
            <a:r>
              <a:rPr lang="en-GB" sz="3600" dirty="0" err="1"/>
              <a:t>tukeva</a:t>
            </a:r>
            <a:r>
              <a:rPr lang="en-GB" sz="3600" dirty="0"/>
              <a:t> </a:t>
            </a:r>
            <a:r>
              <a:rPr lang="en-GB" sz="3600" dirty="0" err="1"/>
              <a:t>lainsäädäntö</a:t>
            </a:r>
            <a:r>
              <a:rPr lang="en-GB" sz="3600" dirty="0"/>
              <a:t> </a:t>
            </a:r>
          </a:p>
        </p:txBody>
      </p:sp>
      <p:sp>
        <p:nvSpPr>
          <p:cNvPr id="346" name="Google Shape;346;p15"/>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2.3</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605613" y="1079499"/>
            <a:ext cx="10834986" cy="4699001"/>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fi-FI" dirty="0"/>
              <a:t>Kansallisella ja kansainvälisellä tasolla on runsaasti lainsäädäntöä, joka koskee työn ja yksityiselämän tasapainoa ja vaikuttaa organisaation politiikkaan ja käytäntöihin. Työ- ja perhe-elämän tasapainoon liittyviä lakeja ovat esimerkiksi seuraavat:</a:t>
            </a:r>
          </a:p>
          <a:p>
            <a:pPr marL="0" lvl="0" indent="0">
              <a:spcBef>
                <a:spcPts val="0"/>
              </a:spcBef>
            </a:pPr>
            <a:endParaRPr lang="fi-FI" dirty="0"/>
          </a:p>
          <a:p>
            <a:pPr marL="342900" lvl="0" indent="-342900">
              <a:spcBef>
                <a:spcPts val="0"/>
              </a:spcBef>
              <a:buFont typeface="Arial" panose="020B0604020202020204" pitchFamily="34" charset="0"/>
              <a:buChar char="•"/>
            </a:pPr>
            <a:r>
              <a:rPr lang="fi-FI" dirty="0"/>
              <a:t>Suomessa kesäkuussa 2023 voimaan astunut uudistunut työturvallisuuslaki (222/2023) velvoittaa työnantajaa ottamaan huomioon entistä tarkemmin psykososiaaliset kuormitustekijät, kuten työn sisältöön, työn järjestelyihin ja työyhteisön sosiaaliseen toimivuuteen liittyviä tekijät. </a:t>
            </a:r>
          </a:p>
          <a:p>
            <a:pPr marL="0" lvl="0" indent="0">
              <a:spcBef>
                <a:spcPts val="0"/>
              </a:spcBef>
            </a:pPr>
            <a:endParaRPr lang="fi-FI" dirty="0"/>
          </a:p>
          <a:p>
            <a:pPr marL="342900" lvl="0" indent="-342900">
              <a:spcBef>
                <a:spcPts val="0"/>
              </a:spcBef>
              <a:buFont typeface="Arial" panose="020B0604020202020204" pitchFamily="34" charset="0"/>
              <a:buChar char="•"/>
            </a:pPr>
            <a:r>
              <a:rPr lang="fi-FI" dirty="0"/>
              <a:t>Työturvallisuuslainsäädännön lisäksi esimerkiksi työsopimuslainsäädäntö ja perhetukia säätelevä lainsäädäntö vaikuttavat työn ja yksityiselämän tasapainoon </a:t>
            </a:r>
          </a:p>
          <a:p>
            <a:pPr marL="0" lvl="0" indent="0" algn="l" rtl="0">
              <a:lnSpc>
                <a:spcPct val="90000"/>
              </a:lnSpc>
              <a:spcBef>
                <a:spcPts val="0"/>
              </a:spcBef>
              <a:spcAft>
                <a:spcPts val="0"/>
              </a:spcAft>
              <a:buClr>
                <a:srgbClr val="595959"/>
              </a:buClr>
              <a:buSzPts val="2200"/>
            </a:pPr>
            <a:endParaRPr dirty="0"/>
          </a:p>
        </p:txBody>
      </p:sp>
      <p:sp>
        <p:nvSpPr>
          <p:cNvPr id="381" name="Google Shape;381;p20"/>
          <p:cNvSpPr txBox="1">
            <a:spLocks noGrp="1"/>
          </p:cNvSpPr>
          <p:nvPr>
            <p:ph type="body" idx="2"/>
          </p:nvPr>
        </p:nvSpPr>
        <p:spPr>
          <a:xfrm>
            <a:off x="605613" y="498981"/>
            <a:ext cx="10834985" cy="580518"/>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sz="2400" dirty="0" err="1">
                <a:latin typeface="Calibri" panose="020F0502020204030204" pitchFamily="34" charset="0"/>
                <a:ea typeface="Calibri" panose="020F0502020204030204" pitchFamily="34" charset="0"/>
                <a:cs typeface="Times New Roman" panose="02020603050405020304" pitchFamily="18" charset="0"/>
              </a:rPr>
              <a:t>Työn</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yksityiselämän</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tasapainoa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tukeva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lainsäädäntö</a:t>
            </a:r>
            <a:r>
              <a:rPr lang="en-GB" sz="2400" dirty="0">
                <a:latin typeface="Calibri" panose="020F0502020204030204" pitchFamily="34" charset="0"/>
                <a:ea typeface="Calibri" panose="020F0502020204030204" pitchFamily="34" charset="0"/>
                <a:cs typeface="Times New Roman" panose="02020603050405020304" pitchFamily="18" charset="0"/>
              </a:rPr>
              <a:t> (1/2)</a:t>
            </a:r>
            <a:endParaRPr sz="2400" dirty="0"/>
          </a:p>
          <a:p>
            <a:pPr marL="571500" lvl="0" indent="-571500" algn="l" rtl="0">
              <a:lnSpc>
                <a:spcPct val="90000"/>
              </a:lnSpc>
              <a:spcBef>
                <a:spcPts val="1000"/>
              </a:spcBef>
              <a:spcAft>
                <a:spcPts val="0"/>
              </a:spcAft>
              <a:buClr>
                <a:srgbClr val="8A4199"/>
              </a:buClr>
              <a:buSzPts val="3600"/>
              <a:buFont typeface="Arial" panose="020B0604020202020204" pitchFamily="34" charset="0"/>
              <a:buChar char="•"/>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734714" y="914400"/>
            <a:ext cx="10834986" cy="4699001"/>
          </a:xfrm>
          <a:prstGeom prst="rect">
            <a:avLst/>
          </a:prstGeom>
          <a:noFill/>
          <a:ln>
            <a:noFill/>
          </a:ln>
        </p:spPr>
        <p:txBody>
          <a:bodyPr spcFirstLastPara="1" wrap="square" lIns="91425" tIns="45700" rIns="91425" bIns="45700" anchor="t" anchorCtr="0">
            <a:normAutofit/>
          </a:bodyPr>
          <a:lstStyle/>
          <a:p>
            <a:pPr marL="342900" lvl="0" indent="-342900">
              <a:spcBef>
                <a:spcPts val="0"/>
              </a:spcBef>
              <a:buFont typeface="Arial" panose="020B0604020202020204" pitchFamily="34" charset="0"/>
              <a:buChar char="•"/>
            </a:pPr>
            <a:r>
              <a:rPr lang="fi-FI" dirty="0"/>
              <a:t>Euroopan työaikadirektiivi (EU): Euroopan työaikadirektiivi asettaa vähimmäisvaatimukset työajalle, lepoajoille ja vuosilomille Euroopan unionin sisällä. Se rajoittaa keskimääräisen enimmäistyöajan 48 tuntiin viikossa ja takaa työntekijöille päivittäisen ja viikoittaisen vähimmäislepoajan. Työnantajien on noudatettava näitä sääntöjä ja annettava työntekijöille riittävästi lepo- ja loma-aikaa työn ja yksityiselämän tasapainon tukemiseksi.</a:t>
            </a:r>
          </a:p>
          <a:p>
            <a:pPr marL="0" lvl="0" indent="0">
              <a:spcBef>
                <a:spcPts val="0"/>
              </a:spcBef>
            </a:pPr>
            <a:endParaRPr lang="fi-FI" dirty="0"/>
          </a:p>
          <a:p>
            <a:pPr marL="342900" lvl="0" indent="-342900">
              <a:spcBef>
                <a:spcPts val="0"/>
              </a:spcBef>
              <a:buFont typeface="Arial" panose="020B0604020202020204" pitchFamily="34" charset="0"/>
              <a:buChar char="•"/>
            </a:pPr>
            <a:r>
              <a:rPr lang="fi-FI" dirty="0"/>
              <a:t>Työ- ja perhe-elämän tasapainoa ja sukupuolten tasa-arvoa koskevat lait: Monissa maissa on erityisiä lakeja ja määräyksiä, joiden tarkoituksena on edistää työn ja perhe-elämän tasapainoa ja sukupuolten tasa-arvoa. Nämä lait voivat sisältää säännöksiä vanhempainvapaasta, äitiys- ja isyysetuuksista, lastenhoitotuesta ja perhevelvollisuuksiin liittyvältä syrjinnältä. Organisaatioiden on noudatettava näitä lakeja ja kehitettävä toimintatapoja ja käytäntöjä, jotka tukevat työn ja yksityiselämän tasapainoa ja yhtäläisiä mahdollisuuksia kaikille työntekijöille.</a:t>
            </a:r>
            <a:endParaRPr lang="en-US" dirty="0"/>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lang="en-US" dirty="0"/>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dirty="0"/>
          </a:p>
        </p:txBody>
      </p:sp>
      <p:sp>
        <p:nvSpPr>
          <p:cNvPr id="381" name="Google Shape;381;p2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p>
            <a:pPr marL="0" indent="0">
              <a:spcBef>
                <a:spcPts val="0"/>
              </a:spcBef>
            </a:pPr>
            <a:r>
              <a:rPr lang="fi-FI" sz="2400" dirty="0">
                <a:latin typeface="Calibri" panose="020F0502020204030204" pitchFamily="34" charset="0"/>
                <a:ea typeface="Calibri" panose="020F0502020204030204" pitchFamily="34" charset="0"/>
                <a:cs typeface="Times New Roman" panose="02020603050405020304" pitchFamily="18" charset="0"/>
              </a:rPr>
              <a:t>Työn ja yksityiselämän tasapainoa tukeva lainsäädäntö (2/2)</a:t>
            </a:r>
            <a:endParaRPr lang="fi-FI" sz="2400" dirty="0"/>
          </a:p>
          <a:p>
            <a:pPr marL="0" indent="0">
              <a:spcBef>
                <a:spcPts val="0"/>
              </a:spcBef>
            </a:pPr>
            <a:endParaRPr sz="2400" dirty="0"/>
          </a:p>
          <a:p>
            <a:pPr marL="0" lvl="0" indent="0" algn="l" rtl="0">
              <a:lnSpc>
                <a:spcPct val="90000"/>
              </a:lnSpc>
              <a:spcBef>
                <a:spcPts val="1000"/>
              </a:spcBef>
              <a:spcAft>
                <a:spcPts val="0"/>
              </a:spcAft>
              <a:buClr>
                <a:srgbClr val="8A4199"/>
              </a:buClr>
              <a:buSzPts val="3600"/>
              <a:buNone/>
            </a:pPr>
            <a:endParaRPr dirty="0"/>
          </a:p>
        </p:txBody>
      </p:sp>
    </p:spTree>
    <p:extLst>
      <p:ext uri="{BB962C8B-B14F-4D97-AF65-F5344CB8AC3E}">
        <p14:creationId xmlns:p14="http://schemas.microsoft.com/office/powerpoint/2010/main" val="2817578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a:picLocks noGrp="1"/>
          </p:cNvPicPr>
          <p:nvPr>
            <p:ph type="pic" idx="2"/>
          </p:nvPr>
        </p:nvPicPr>
        <p:blipFill rotWithShape="1">
          <a:blip r:embed="rId3">
            <a:alphaModFix/>
          </a:blip>
          <a:srcRect t="56" b="57"/>
          <a:stretch/>
        </p:blipFill>
        <p:spPr>
          <a:xfrm>
            <a:off x="16472" y="377764"/>
            <a:ext cx="5222656" cy="5952556"/>
          </a:xfrm>
          <a:prstGeom prst="rect">
            <a:avLst/>
          </a:prstGeom>
          <a:noFill/>
          <a:ln>
            <a:noFill/>
          </a:ln>
        </p:spPr>
      </p:pic>
      <p:sp>
        <p:nvSpPr>
          <p:cNvPr id="365" name="Google Shape;365;p18"/>
          <p:cNvSpPr txBox="1">
            <a:spLocks noGrp="1"/>
          </p:cNvSpPr>
          <p:nvPr>
            <p:ph type="body" idx="1"/>
          </p:nvPr>
        </p:nvSpPr>
        <p:spPr>
          <a:xfrm>
            <a:off x="4007559" y="4646645"/>
            <a:ext cx="2507741" cy="1026368"/>
          </a:xfrm>
          <a:prstGeom prst="rect">
            <a:avLst/>
          </a:prstGeom>
          <a:noFill/>
          <a:ln>
            <a:noFill/>
          </a:ln>
        </p:spPr>
        <p:txBody>
          <a:bodyPr spcFirstLastPara="1" wrap="square" lIns="91425" tIns="45700" rIns="91425" bIns="45700" anchor="t" anchorCtr="0">
            <a:noAutofit/>
          </a:bodyPr>
          <a:lstStyle/>
          <a:p>
            <a:pPr marL="0" lvl="0" indent="0" algn="ctr" rtl="0">
              <a:lnSpc>
                <a:spcPct val="101666"/>
              </a:lnSpc>
              <a:spcBef>
                <a:spcPts val="0"/>
              </a:spcBef>
              <a:spcAft>
                <a:spcPts val="0"/>
              </a:spcAft>
              <a:buClr>
                <a:schemeClr val="lt1"/>
              </a:buClr>
              <a:buSzPts val="2400"/>
              <a:buNone/>
            </a:pPr>
            <a:r>
              <a:rPr lang="en-US" dirty="0"/>
              <a:t>TERVETULOA TASAPAINOON!</a:t>
            </a:r>
            <a:endParaRPr dirty="0"/>
          </a:p>
        </p:txBody>
      </p:sp>
      <p:sp>
        <p:nvSpPr>
          <p:cNvPr id="366" name="Google Shape;366;p18"/>
          <p:cNvSpPr txBox="1">
            <a:spLocks noGrp="1"/>
          </p:cNvSpPr>
          <p:nvPr>
            <p:ph type="body" idx="3"/>
          </p:nvPr>
        </p:nvSpPr>
        <p:spPr>
          <a:xfrm>
            <a:off x="6515300" y="1312229"/>
            <a:ext cx="5222655" cy="4611414"/>
          </a:xfrm>
          <a:prstGeom prst="rect">
            <a:avLst/>
          </a:prstGeom>
          <a:noFill/>
          <a:ln>
            <a:noFill/>
          </a:ln>
        </p:spPr>
        <p:txBody>
          <a:bodyPr spcFirstLastPara="1" wrap="square" lIns="91425" tIns="45700" rIns="91425" bIns="45700" anchor="t" anchorCtr="0">
            <a:normAutofit lnSpcReduction="10000"/>
          </a:bodyPr>
          <a:lstStyle/>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Lainsäädännön erityinen vaikutus organisaatiopolitiikkaan ja -käytäntöihin. Yleisesti ottaen organisaatioiden on kuitenkin kehitettävä ja toteutettava lakisääteisiä vaatimuksia vastaavia toimintatapoja, kuten vanhempainvapaan tarjoaminen, joustavien työjärjestelyjen sovittaminen, riittävien lepoaikojen tarjoaminen ja oikeudenmukaisen työajan korvauksen varmistaminen. </a:t>
            </a:r>
          </a:p>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Näiden lakien noudattaminen auttaa luomaan kannustavan työympäristön, joka kunnioittaa työntekijöiden oikeuksia työn ja yksityiselämän tasapainoon ja edistää heidän yleistä hyvinvointiaan.</a:t>
            </a:r>
          </a:p>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Siinä, mitkä lait säätelevät kutakin työelämän aluetta tietyssä maassa, on maakohtaista vaihtelua. </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7" name="Google Shape;367;p18"/>
          <p:cNvSpPr txBox="1">
            <a:spLocks noGrp="1"/>
          </p:cNvSpPr>
          <p:nvPr>
            <p:ph type="body" idx="4"/>
          </p:nvPr>
        </p:nvSpPr>
        <p:spPr>
          <a:xfrm>
            <a:off x="6629890" y="731711"/>
            <a:ext cx="4918863"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err="1"/>
              <a:t>Yhteenveto</a:t>
            </a:r>
            <a:endParaRPr dirty="0"/>
          </a:p>
        </p:txBody>
      </p:sp>
    </p:spTree>
    <p:extLst>
      <p:ext uri="{BB962C8B-B14F-4D97-AF65-F5344CB8AC3E}">
        <p14:creationId xmlns:p14="http://schemas.microsoft.com/office/powerpoint/2010/main" val="582471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a:spLocks noGrp="1"/>
          </p:cNvSpPr>
          <p:nvPr>
            <p:ph type="body" idx="1"/>
          </p:nvPr>
        </p:nvSpPr>
        <p:spPr>
          <a:xfrm>
            <a:off x="3493008" y="1306076"/>
            <a:ext cx="5257800" cy="3742267"/>
          </a:xfrm>
          <a:prstGeom prst="rect">
            <a:avLst/>
          </a:prstGeom>
          <a:noFill/>
          <a:ln>
            <a:noFill/>
          </a:ln>
        </p:spPr>
        <p:txBody>
          <a:bodyPr spcFirstLastPara="1" wrap="square" lIns="91425" tIns="45700" rIns="91425" bIns="45700" anchor="ctr" anchorCtr="0">
            <a:normAutofit/>
          </a:bodyPr>
          <a:lstStyle/>
          <a:p>
            <a:pPr marL="228600" indent="0" algn="l"/>
            <a:r>
              <a:rPr lang="en-GB" b="0" i="0" dirty="0">
                <a:solidFill>
                  <a:schemeClr val="bg1"/>
                </a:solidFill>
                <a:effectLst/>
                <a:latin typeface="Inter"/>
              </a:rPr>
              <a:t>“ “</a:t>
            </a:r>
            <a:r>
              <a:rPr lang="en-GB" i="0" dirty="0" err="1">
                <a:solidFill>
                  <a:schemeClr val="bg1"/>
                </a:solidFill>
                <a:latin typeface="Inter"/>
              </a:rPr>
              <a:t>Ei</a:t>
            </a:r>
            <a:r>
              <a:rPr lang="en-GB" i="0" dirty="0">
                <a:solidFill>
                  <a:schemeClr val="bg1"/>
                </a:solidFill>
                <a:latin typeface="Inter"/>
              </a:rPr>
              <a:t>” on </a:t>
            </a:r>
            <a:r>
              <a:rPr lang="en-GB" i="0" dirty="0" err="1">
                <a:solidFill>
                  <a:schemeClr val="bg1"/>
                </a:solidFill>
                <a:latin typeface="Inter"/>
              </a:rPr>
              <a:t>kokonainen</a:t>
            </a:r>
            <a:r>
              <a:rPr lang="en-GB" i="0" dirty="0">
                <a:solidFill>
                  <a:schemeClr val="bg1"/>
                </a:solidFill>
                <a:latin typeface="Inter"/>
              </a:rPr>
              <a:t> </a:t>
            </a:r>
            <a:r>
              <a:rPr lang="en-GB" i="0" dirty="0" err="1">
                <a:solidFill>
                  <a:schemeClr val="bg1"/>
                </a:solidFill>
                <a:latin typeface="Inter"/>
              </a:rPr>
              <a:t>lause</a:t>
            </a:r>
            <a:r>
              <a:rPr lang="en-GB" b="0" i="0" dirty="0">
                <a:solidFill>
                  <a:schemeClr val="bg1"/>
                </a:solidFill>
                <a:effectLst/>
                <a:latin typeface="Inter"/>
              </a:rPr>
              <a:t>.” </a:t>
            </a:r>
          </a:p>
          <a:p>
            <a:pPr marL="228600" indent="0"/>
            <a:r>
              <a:rPr lang="en-GB" b="0" i="0" dirty="0">
                <a:solidFill>
                  <a:schemeClr val="bg1"/>
                </a:solidFill>
                <a:effectLst/>
                <a:latin typeface="Inter"/>
              </a:rPr>
              <a:t>– Anne Lamont</a:t>
            </a:r>
          </a:p>
        </p:txBody>
      </p:sp>
      <p:sp>
        <p:nvSpPr>
          <p:cNvPr id="296" name="Google Shape;296;p8"/>
          <p:cNvSpPr/>
          <p:nvPr/>
        </p:nvSpPr>
        <p:spPr>
          <a:xfrm>
            <a:off x="1757456" y="2633623"/>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96;p8">
            <a:extLst>
              <a:ext uri="{FF2B5EF4-FFF2-40B4-BE49-F238E27FC236}">
                <a16:creationId xmlns:a16="http://schemas.microsoft.com/office/drawing/2014/main" id="{B712C129-5D5B-FE08-B253-8140C0622B8D}"/>
              </a:ext>
            </a:extLst>
          </p:cNvPr>
          <p:cNvSpPr/>
          <p:nvPr/>
        </p:nvSpPr>
        <p:spPr>
          <a:xfrm rot="10800000">
            <a:off x="7829264" y="3576598"/>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5662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17"/>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58" name="Google Shape;358;p17"/>
          <p:cNvSpPr txBox="1">
            <a:spLocks noGrp="1"/>
          </p:cNvSpPr>
          <p:nvPr>
            <p:ph type="body" idx="1"/>
          </p:nvPr>
        </p:nvSpPr>
        <p:spPr>
          <a:xfrm>
            <a:off x="2284174" y="682576"/>
            <a:ext cx="5033400" cy="1875688"/>
          </a:xfrm>
          <a:prstGeom prst="rect">
            <a:avLst/>
          </a:prstGeom>
          <a:noFill/>
          <a:ln>
            <a:noFill/>
          </a:ln>
        </p:spPr>
        <p:txBody>
          <a:bodyPr spcFirstLastPara="1" wrap="square" lIns="91425" tIns="45700" rIns="91425" bIns="45700" anchor="ctr" anchorCtr="0">
            <a:noAutofit/>
          </a:bodyPr>
          <a:lstStyle/>
          <a:p>
            <a:pPr marL="0" indent="0">
              <a:spcBef>
                <a:spcPts val="0"/>
              </a:spcBef>
            </a:pPr>
            <a:r>
              <a:rPr lang="en-GB" sz="3600" dirty="0" err="1">
                <a:latin typeface="Calibri" panose="020F0502020204030204" pitchFamily="34" charset="0"/>
                <a:ea typeface="Calibri" panose="020F0502020204030204" pitchFamily="34" charset="0"/>
                <a:cs typeface="Times New Roman" panose="02020603050405020304" pitchFamily="18" charset="0"/>
              </a:rPr>
              <a:t>Työtä</a:t>
            </a:r>
            <a:r>
              <a:rPr lang="en-GB" sz="3600" dirty="0">
                <a:latin typeface="Calibri" panose="020F0502020204030204" pitchFamily="34" charset="0"/>
                <a:ea typeface="Calibri" panose="020F0502020204030204" pitchFamily="34" charset="0"/>
                <a:cs typeface="Times New Roman" panose="02020603050405020304" pitchFamily="18" charset="0"/>
              </a:rPr>
              <a:t> </a:t>
            </a:r>
            <a:r>
              <a:rPr lang="en-GB" sz="3600" dirty="0" err="1">
                <a:latin typeface="Calibri" panose="020F0502020204030204" pitchFamily="34" charset="0"/>
                <a:ea typeface="Calibri" panose="020F0502020204030204" pitchFamily="34" charset="0"/>
                <a:cs typeface="Times New Roman" panose="02020603050405020304" pitchFamily="18" charset="0"/>
              </a:rPr>
              <a:t>ja</a:t>
            </a:r>
            <a:r>
              <a:rPr lang="en-GB" sz="3600" dirty="0">
                <a:latin typeface="Calibri" panose="020F0502020204030204" pitchFamily="34" charset="0"/>
                <a:ea typeface="Calibri" panose="020F0502020204030204" pitchFamily="34" charset="0"/>
                <a:cs typeface="Times New Roman" panose="02020603050405020304" pitchFamily="18" charset="0"/>
              </a:rPr>
              <a:t> </a:t>
            </a:r>
            <a:r>
              <a:rPr lang="en-GB" sz="3600" dirty="0" err="1">
                <a:latin typeface="Calibri" panose="020F0502020204030204" pitchFamily="34" charset="0"/>
                <a:ea typeface="Calibri" panose="020F0502020204030204" pitchFamily="34" charset="0"/>
                <a:cs typeface="Times New Roman" panose="02020603050405020304" pitchFamily="18" charset="0"/>
              </a:rPr>
              <a:t>yksityiselämää</a:t>
            </a:r>
            <a:r>
              <a:rPr lang="en-GB" sz="3600" dirty="0">
                <a:latin typeface="Calibri" panose="020F0502020204030204" pitchFamily="34" charset="0"/>
                <a:ea typeface="Calibri" panose="020F0502020204030204" pitchFamily="34" charset="0"/>
                <a:cs typeface="Times New Roman" panose="02020603050405020304" pitchFamily="18" charset="0"/>
              </a:rPr>
              <a:t> </a:t>
            </a:r>
            <a:r>
              <a:rPr lang="en-GB" sz="3600" dirty="0" err="1">
                <a:latin typeface="Calibri" panose="020F0502020204030204" pitchFamily="34" charset="0"/>
                <a:ea typeface="Calibri" panose="020F0502020204030204" pitchFamily="34" charset="0"/>
                <a:cs typeface="Times New Roman" panose="02020603050405020304" pitchFamily="18" charset="0"/>
              </a:rPr>
              <a:t>onnistuneesti</a:t>
            </a:r>
            <a:r>
              <a:rPr lang="en-GB" sz="3600" dirty="0">
                <a:latin typeface="Calibri" panose="020F0502020204030204" pitchFamily="34" charset="0"/>
                <a:ea typeface="Calibri" panose="020F0502020204030204" pitchFamily="34" charset="0"/>
                <a:cs typeface="Times New Roman" panose="02020603050405020304" pitchFamily="18" charset="0"/>
              </a:rPr>
              <a:t> </a:t>
            </a:r>
            <a:r>
              <a:rPr lang="en-GB" sz="3600" dirty="0" err="1">
                <a:latin typeface="Calibri" panose="020F0502020204030204" pitchFamily="34" charset="0"/>
                <a:ea typeface="Calibri" panose="020F0502020204030204" pitchFamily="34" charset="0"/>
                <a:cs typeface="Times New Roman" panose="02020603050405020304" pitchFamily="18" charset="0"/>
              </a:rPr>
              <a:t>tasapainottavat</a:t>
            </a:r>
            <a:r>
              <a:rPr lang="en-GB" sz="3600" dirty="0">
                <a:latin typeface="Calibri" panose="020F0502020204030204" pitchFamily="34" charset="0"/>
                <a:ea typeface="Calibri" panose="020F0502020204030204" pitchFamily="34" charset="0"/>
                <a:cs typeface="Times New Roman" panose="02020603050405020304" pitchFamily="18" charset="0"/>
              </a:rPr>
              <a:t> </a:t>
            </a:r>
            <a:r>
              <a:rPr lang="en-GB" sz="3600" dirty="0" err="1">
                <a:latin typeface="Calibri" panose="020F0502020204030204" pitchFamily="34" charset="0"/>
                <a:ea typeface="Calibri" panose="020F0502020204030204" pitchFamily="34" charset="0"/>
                <a:cs typeface="Times New Roman" panose="02020603050405020304" pitchFamily="18" charset="0"/>
              </a:rPr>
              <a:t>organisaatiot</a:t>
            </a:r>
            <a:r>
              <a:rPr lang="en-GB" sz="3600" dirty="0">
                <a:latin typeface="Calibri" panose="020F0502020204030204" pitchFamily="34" charset="0"/>
                <a:ea typeface="Calibri" panose="020F0502020204030204" pitchFamily="34" charset="0"/>
                <a:cs typeface="Times New Roman" panose="02020603050405020304" pitchFamily="18" charset="0"/>
              </a:rPr>
              <a:t> </a:t>
            </a:r>
            <a:endParaRPr lang="et-EE"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9" name="Google Shape;359;p17"/>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2.4</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713768" y="1001986"/>
            <a:ext cx="10834986" cy="4855464"/>
          </a:xfrm>
          <a:prstGeom prst="rect">
            <a:avLst/>
          </a:prstGeom>
          <a:noFill/>
          <a:ln>
            <a:noFill/>
          </a:ln>
        </p:spPr>
        <p:txBody>
          <a:bodyPr spcFirstLastPara="1" wrap="square" lIns="91425" tIns="45700" rIns="91425" bIns="45700" anchor="t" anchorCtr="0">
            <a:normAutofit/>
          </a:bodyPr>
          <a:lstStyle/>
          <a:p>
            <a:pPr marL="57150" marR="0" indent="-285750">
              <a:lnSpc>
                <a:spcPct val="107000"/>
              </a:lnSpc>
              <a:spcBef>
                <a:spcPts val="0"/>
              </a:spcBef>
              <a:spcAft>
                <a:spcPts val="800"/>
              </a:spcAft>
              <a:buFont typeface="Wingdings" panose="05000000000000000000" pitchFamily="2" charset="2"/>
              <a:buChar char="ü"/>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Google</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Google on tunnettu työn ja yksityiselämän tasapainottamista koskevista aloitteistaan. Yhtiö tarjoaa työntekijöiden hyvinvointia tukevia etuja ja ohjelmia, kuten joustavat työajat, etätyömahdollisuudet ja runsaan vanhempainvapaan. Se tarjoaa paikan päällä olevia mukavuuksia, kuten kuntokeskukset, ilmaiset ateriat ja virkistysmahdollisuudet, luoden ympäristön, joka edistää työelämän integrointia.</a:t>
            </a:r>
          </a:p>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Google kannustaa myös avoimen viestinnän kulttuuriin ja tukee työntekijöiden mielenterveyttä neuvontapalveluilla ja </a:t>
            </a:r>
            <a:r>
              <a:rPr lang="fi-FI" sz="1800" dirty="0" err="1">
                <a:latin typeface="Calibri" panose="020F0502020204030204" pitchFamily="34" charset="0"/>
                <a:ea typeface="Calibri" panose="020F0502020204030204" pitchFamily="34" charset="0"/>
                <a:cs typeface="Times New Roman" panose="02020603050405020304" pitchFamily="18" charset="0"/>
              </a:rPr>
              <a:t>mindfulness</a:t>
            </a:r>
            <a:r>
              <a:rPr lang="fi-FI" sz="1800" dirty="0">
                <a:latin typeface="Calibri" panose="020F0502020204030204" pitchFamily="34" charset="0"/>
                <a:ea typeface="Calibri" panose="020F0502020204030204" pitchFamily="34" charset="0"/>
                <a:cs typeface="Times New Roman" panose="02020603050405020304" pitchFamily="18" charset="0"/>
              </a:rPr>
              <a:t>-ohjelmilla.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Wingdings" panose="05000000000000000000" pitchFamily="2" charset="2"/>
              <a:buChar char="ü"/>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Microsoft</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Microsoft on toteuttanut erilaisia aloitteita edistääkseen työn ja yksityiselämän tasapainoa. Se tarjoaa joustavia työjärjestelyjä, mukaan lukien etätyövaihtoehtoja, jotta työntekijät voivat hallita henkilökohtaista ja työelämäänsä tehokkaasti. Yritys korostaa tuloshakuista työympäristöä, jossa keskitytään tuloksiin tiettyjen työaikojen sijaan.</a:t>
            </a:r>
          </a:p>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Microsoft tarjoaa laajan palkallisen vanhempainvapaan sekä äideille että isille huomioiden perheen tärkeyden ja työntekijöiden tukemisen merkittävissä elämäntapahtumissa.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1" name="Google Shape;381;p2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sz="2400" dirty="0" err="1">
                <a:latin typeface="Calibri" panose="020F0502020204030204" pitchFamily="34" charset="0"/>
                <a:ea typeface="Calibri" panose="020F0502020204030204" pitchFamily="34" charset="0"/>
                <a:cs typeface="Times New Roman" panose="02020603050405020304" pitchFamily="18" charset="0"/>
              </a:rPr>
              <a:t>Työtä</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yksityiselämää</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onnistuneesti</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tasapainottavat</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organisaatiot</a:t>
            </a:r>
            <a:r>
              <a:rPr lang="en-GB" sz="2400" dirty="0">
                <a:latin typeface="Calibri" panose="020F0502020204030204" pitchFamily="34" charset="0"/>
                <a:ea typeface="Calibri" panose="020F0502020204030204" pitchFamily="34" charset="0"/>
                <a:cs typeface="Times New Roman" panose="02020603050405020304" pitchFamily="18" charset="0"/>
              </a:rPr>
              <a:t> (1/2)</a:t>
            </a:r>
            <a:endParaRPr sz="2400" dirty="0"/>
          </a:p>
          <a:p>
            <a:pPr marL="0" lvl="0" indent="0" algn="l" rtl="0">
              <a:lnSpc>
                <a:spcPct val="90000"/>
              </a:lnSpc>
              <a:spcBef>
                <a:spcPts val="1000"/>
              </a:spcBef>
              <a:spcAft>
                <a:spcPts val="0"/>
              </a:spcAft>
              <a:buClr>
                <a:srgbClr val="8A4199"/>
              </a:buClr>
              <a:buSzPts val="3600"/>
              <a:buNone/>
            </a:pPr>
            <a:endParaRPr dirty="0"/>
          </a:p>
        </p:txBody>
      </p:sp>
    </p:spTree>
    <p:extLst>
      <p:ext uri="{BB962C8B-B14F-4D97-AF65-F5344CB8AC3E}">
        <p14:creationId xmlns:p14="http://schemas.microsoft.com/office/powerpoint/2010/main" val="1107150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713768" y="1001986"/>
            <a:ext cx="11016116" cy="5434546"/>
          </a:xfrm>
          <a:prstGeom prst="rect">
            <a:avLst/>
          </a:prstGeom>
          <a:noFill/>
          <a:ln>
            <a:noFill/>
          </a:ln>
        </p:spPr>
        <p:txBody>
          <a:bodyPr spcFirstLastPara="1" wrap="square" lIns="91425" tIns="45700" rIns="91425" bIns="45700" anchor="t" anchorCtr="0">
            <a:normAutofit/>
          </a:bodyPr>
          <a:lstStyle/>
          <a:p>
            <a:pPr marL="57150" marR="0" indent="-285750">
              <a:lnSpc>
                <a:spcPct val="107000"/>
              </a:lnSpc>
              <a:spcBef>
                <a:spcPts val="0"/>
              </a:spcBef>
              <a:spcAft>
                <a:spcPts val="800"/>
              </a:spcAft>
              <a:buFont typeface="Wingdings" panose="05000000000000000000" pitchFamily="2" charset="2"/>
              <a:buChar char="ü"/>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Patagonia</a:t>
            </a:r>
          </a:p>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Ulkoiluvaateyritys Patagonia edistää työn ja yksityiselämän tasapainoa korostamalla joustavuutta ja terveellistä työympäristöä. Se tarjoavaa joustavia työaikoja, tiivistettyjä työviikkoja ja etätyövaihtoehtoja, jotka auttavat työntekijöitä hallitsemaan henkilökohtaisia sitoumuksiaan.</a:t>
            </a:r>
          </a:p>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Patagonia tarjoaa myös lastenhoitoa paikan päällä, mikä kannustaa työntekijöitä tuomaan lapsensa töihin.</a:t>
            </a:r>
          </a:p>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Yrityksen ”Antakaamme työntekijöidemme surffata!" -käytäntö antaa työntekijöille mahdollisuuden ottaa vapaata työpäivän aikana ulkoiluun, mikä on linjassa heidän perusarvojensa kanssa ja tukee tasapainoista elämäntapaa.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Wingdings" panose="05000000000000000000" pitchFamily="2" charset="2"/>
              <a:buChar char="ü"/>
            </a:pPr>
            <a:r>
              <a:rPr lang="en-GB" sz="1800" b="1" dirty="0">
                <a:effectLst/>
                <a:latin typeface="Calibri" panose="020F0502020204030204" pitchFamily="34" charset="0"/>
                <a:ea typeface="Calibri" panose="020F0502020204030204" pitchFamily="34" charset="0"/>
                <a:cs typeface="Times New Roman" panose="02020603050405020304" pitchFamily="18" charset="0"/>
              </a:rPr>
              <a:t>Johnson &amp; Johnson</a:t>
            </a:r>
            <a:endParaRPr lang="et-EE" sz="1800" b="1"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Johnson &amp; Johnson keskittyy vahvasti työn ja yksityiselämän tasapainottamiseen ja tarjoaa työntekijöilleen kattavia </a:t>
            </a:r>
            <a:r>
              <a:rPr lang="fi-FI" sz="1800" dirty="0" err="1">
                <a:latin typeface="Calibri" panose="020F0502020204030204" pitchFamily="34" charset="0"/>
                <a:ea typeface="Calibri" panose="020F0502020204030204" pitchFamily="34" charset="0"/>
                <a:cs typeface="Times New Roman" panose="02020603050405020304" pitchFamily="18" charset="0"/>
              </a:rPr>
              <a:t>hyvinvointiohjelmia</a:t>
            </a:r>
            <a:r>
              <a:rPr lang="fi-FI" sz="1800" dirty="0">
                <a:latin typeface="Calibri" panose="020F0502020204030204" pitchFamily="34" charset="0"/>
                <a:ea typeface="Calibri" panose="020F0502020204030204" pitchFamily="34" charset="0"/>
                <a:cs typeface="Times New Roman" panose="02020603050405020304" pitchFamily="18" charset="0"/>
              </a:rPr>
              <a:t>. Se tarjoaa resursseja ja tukea mielenterveyden ja stressin hallintaan, mukaan lukien neuvontapalvelut ja työntekijöiden avustusohjelmat.</a:t>
            </a:r>
          </a:p>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Yritys tarjoaa joustavia työjärjestelyjä, etätyövaihtoehtoja ja osa-aikamahdollisuuksia, joiden avulla työntekijät voivat räätälöidä työaikataulunsa tarpeidensa mukaan.</a:t>
            </a:r>
          </a:p>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Johnson &amp; Johnson kannustaa myös johtajia käymään avointa vuoropuhelua tiimiensä kanssa työ- ja perhe-elämän tasapainosta. Näin varmistetaan, että työntekijät tuntevat olonsa tuetuksi ja että heidän tarpeisiinsa vastataan.</a:t>
            </a:r>
            <a:endParaRPr dirty="0"/>
          </a:p>
        </p:txBody>
      </p:sp>
      <p:sp>
        <p:nvSpPr>
          <p:cNvPr id="381" name="Google Shape;381;p20"/>
          <p:cNvSpPr txBox="1">
            <a:spLocks noGrp="1"/>
          </p:cNvSpPr>
          <p:nvPr>
            <p:ph type="body" idx="2"/>
          </p:nvPr>
        </p:nvSpPr>
        <p:spPr>
          <a:xfrm>
            <a:off x="713768" y="421468"/>
            <a:ext cx="10834985" cy="426257"/>
          </a:xfrm>
          <a:prstGeom prst="rect">
            <a:avLst/>
          </a:prstGeom>
          <a:noFill/>
          <a:ln>
            <a:noFill/>
          </a:ln>
        </p:spPr>
        <p:txBody>
          <a:bodyPr spcFirstLastPara="1" wrap="square" lIns="91425" tIns="45700" rIns="91425" bIns="45700" anchor="t" anchorCtr="0">
            <a:normAutofit/>
          </a:bodyPr>
          <a:lstStyle/>
          <a:p>
            <a:pPr marL="0" indent="0">
              <a:spcBef>
                <a:spcPts val="0"/>
              </a:spcBef>
            </a:pPr>
            <a:r>
              <a:rPr lang="fi-FI" sz="2400" dirty="0">
                <a:latin typeface="Calibri" panose="020F0502020204030204" pitchFamily="34" charset="0"/>
                <a:ea typeface="Calibri" panose="020F0502020204030204" pitchFamily="34" charset="0"/>
                <a:cs typeface="Times New Roman" panose="02020603050405020304" pitchFamily="18" charset="0"/>
              </a:rPr>
              <a:t>Työtä ja yksityiselämää onnistuneesti tasapainottavat organisaatiot (2/2)</a:t>
            </a:r>
            <a:endParaRPr lang="fi-FI" sz="2400" dirty="0"/>
          </a:p>
          <a:p>
            <a:pPr marL="0" lvl="0" indent="0" algn="l" rtl="0">
              <a:lnSpc>
                <a:spcPct val="90000"/>
              </a:lnSpc>
              <a:spcBef>
                <a:spcPts val="1000"/>
              </a:spcBef>
              <a:spcAft>
                <a:spcPts val="0"/>
              </a:spcAft>
              <a:buClr>
                <a:srgbClr val="8A4199"/>
              </a:buClr>
              <a:buSzPts val="3600"/>
              <a:buNone/>
            </a:pPr>
            <a:endParaRPr dirty="0"/>
          </a:p>
        </p:txBody>
      </p:sp>
    </p:spTree>
    <p:extLst>
      <p:ext uri="{BB962C8B-B14F-4D97-AF65-F5344CB8AC3E}">
        <p14:creationId xmlns:p14="http://schemas.microsoft.com/office/powerpoint/2010/main" val="2223702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a:picLocks noGrp="1"/>
          </p:cNvPicPr>
          <p:nvPr>
            <p:ph type="pic" idx="2"/>
          </p:nvPr>
        </p:nvPicPr>
        <p:blipFill rotWithShape="1">
          <a:blip r:embed="rId3">
            <a:alphaModFix/>
          </a:blip>
          <a:srcRect t="56" b="57"/>
          <a:stretch/>
        </p:blipFill>
        <p:spPr>
          <a:xfrm>
            <a:off x="16472" y="377764"/>
            <a:ext cx="5222656" cy="5952556"/>
          </a:xfrm>
          <a:prstGeom prst="rect">
            <a:avLst/>
          </a:prstGeom>
          <a:noFill/>
          <a:ln>
            <a:noFill/>
          </a:ln>
        </p:spPr>
      </p:pic>
      <p:sp>
        <p:nvSpPr>
          <p:cNvPr id="365" name="Google Shape;365;p18"/>
          <p:cNvSpPr txBox="1">
            <a:spLocks noGrp="1"/>
          </p:cNvSpPr>
          <p:nvPr>
            <p:ph type="body" idx="1"/>
          </p:nvPr>
        </p:nvSpPr>
        <p:spPr>
          <a:xfrm>
            <a:off x="4007559" y="4646645"/>
            <a:ext cx="2507741" cy="1026368"/>
          </a:xfrm>
          <a:prstGeom prst="rect">
            <a:avLst/>
          </a:prstGeom>
          <a:noFill/>
          <a:ln>
            <a:noFill/>
          </a:ln>
        </p:spPr>
        <p:txBody>
          <a:bodyPr spcFirstLastPara="1" wrap="square" lIns="91425" tIns="45700" rIns="91425" bIns="45700" anchor="t" anchorCtr="0">
            <a:noAutofit/>
          </a:bodyPr>
          <a:lstStyle/>
          <a:p>
            <a:pPr marL="0" lvl="0" indent="0" algn="ctr" rtl="0">
              <a:lnSpc>
                <a:spcPct val="101666"/>
              </a:lnSpc>
              <a:spcBef>
                <a:spcPts val="0"/>
              </a:spcBef>
              <a:spcAft>
                <a:spcPts val="0"/>
              </a:spcAft>
              <a:buClr>
                <a:schemeClr val="lt1"/>
              </a:buClr>
              <a:buSzPts val="2400"/>
              <a:buNone/>
            </a:pPr>
            <a:r>
              <a:rPr lang="en-US" dirty="0"/>
              <a:t>TERVETULOA TASAPAINOON!</a:t>
            </a:r>
            <a:endParaRPr dirty="0"/>
          </a:p>
        </p:txBody>
      </p:sp>
      <p:sp>
        <p:nvSpPr>
          <p:cNvPr id="366" name="Google Shape;366;p18"/>
          <p:cNvSpPr txBox="1">
            <a:spLocks noGrp="1"/>
          </p:cNvSpPr>
          <p:nvPr>
            <p:ph type="body" idx="3"/>
          </p:nvPr>
        </p:nvSpPr>
        <p:spPr>
          <a:xfrm>
            <a:off x="6629890" y="1312229"/>
            <a:ext cx="4939809" cy="4611415"/>
          </a:xfrm>
          <a:prstGeom prst="rect">
            <a:avLst/>
          </a:prstGeom>
          <a:noFill/>
          <a:ln>
            <a:noFill/>
          </a:ln>
        </p:spPr>
        <p:txBody>
          <a:bodyPr spcFirstLastPara="1" wrap="square" lIns="91425" tIns="45700" rIns="91425" bIns="45700" anchor="t" anchorCtr="0">
            <a:normAutofit/>
          </a:bodyPr>
          <a:lstStyle/>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Esitellyt organisaatiot ovat saaneet tunnustusta työ- ja perhe-elämän tasapainoa koskevien aloitteiden menestyksekkäästä toteuttamisesta, mikä on parantanut työntekijöiden tyytyväisyyttä, tuottavuutta ja pysyvyyttä. Heidän toimintatapojaan ovat joustavien työjärjestelyjen tarjoaminen, kannustavan kulttuurin edistäminen, kokonaisvaltaisten etujen tarjoaminen ja henkilöstön hyvinvoinnin priorisointi.</a:t>
            </a:r>
          </a:p>
          <a:p>
            <a:pPr marL="0">
              <a:lnSpc>
                <a:spcPct val="107000"/>
              </a:lnSpc>
              <a:spcBef>
                <a:spcPts val="0"/>
              </a:spcBef>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Näistä esimerkeistä inspiraatiota hakemalla muut organisaatiot voivat kehittää omia räätälöityjä strategioitaan luodakseen työ- ja perhe-elämää tasapainottavan ympäristön.</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7" name="Google Shape;367;p18"/>
          <p:cNvSpPr txBox="1">
            <a:spLocks noGrp="1"/>
          </p:cNvSpPr>
          <p:nvPr>
            <p:ph type="body" idx="4"/>
          </p:nvPr>
        </p:nvSpPr>
        <p:spPr>
          <a:xfrm>
            <a:off x="6629890" y="731711"/>
            <a:ext cx="4918863"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err="1"/>
              <a:t>Yhteenveto</a:t>
            </a:r>
            <a:endParaRPr dirty="0"/>
          </a:p>
        </p:txBody>
      </p:sp>
    </p:spTree>
    <p:extLst>
      <p:ext uri="{BB962C8B-B14F-4D97-AF65-F5344CB8AC3E}">
        <p14:creationId xmlns:p14="http://schemas.microsoft.com/office/powerpoint/2010/main" val="149145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
          <p:cNvSpPr txBox="1">
            <a:spLocks noGrp="1"/>
          </p:cNvSpPr>
          <p:nvPr>
            <p:ph type="body" idx="1"/>
          </p:nvPr>
        </p:nvSpPr>
        <p:spPr>
          <a:xfrm>
            <a:off x="3107723" y="454080"/>
            <a:ext cx="8831844" cy="10709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6000"/>
              <a:buNone/>
            </a:pPr>
            <a:r>
              <a:rPr lang="en-US" dirty="0"/>
              <a:t>02 OSAAMISTAVOITTEET</a:t>
            </a:r>
            <a:endParaRPr dirty="0"/>
          </a:p>
        </p:txBody>
      </p:sp>
      <p:sp>
        <p:nvSpPr>
          <p:cNvPr id="254" name="Google Shape;254;p3"/>
          <p:cNvSpPr txBox="1">
            <a:spLocks noGrp="1"/>
          </p:cNvSpPr>
          <p:nvPr>
            <p:ph type="body" idx="2"/>
          </p:nvPr>
        </p:nvSpPr>
        <p:spPr>
          <a:xfrm>
            <a:off x="3158059" y="1723427"/>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2.1</a:t>
            </a:r>
          </a:p>
        </p:txBody>
      </p:sp>
      <p:sp>
        <p:nvSpPr>
          <p:cNvPr id="255" name="Google Shape;255;p3"/>
          <p:cNvSpPr txBox="1">
            <a:spLocks noGrp="1"/>
          </p:cNvSpPr>
          <p:nvPr>
            <p:ph type="body" idx="3"/>
          </p:nvPr>
        </p:nvSpPr>
        <p:spPr>
          <a:xfrm>
            <a:off x="4122308" y="1666233"/>
            <a:ext cx="7208644" cy="692194"/>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595959"/>
              </a:buClr>
              <a:buSzPts val="2200"/>
              <a:buNone/>
            </a:pPr>
            <a:r>
              <a:rPr lang="en-US" dirty="0" err="1"/>
              <a:t>Ymmärtää</a:t>
            </a:r>
            <a:r>
              <a:rPr lang="en-US" dirty="0"/>
              <a:t> </a:t>
            </a:r>
            <a:r>
              <a:rPr lang="en-US" dirty="0" err="1"/>
              <a:t>roolit</a:t>
            </a:r>
            <a:r>
              <a:rPr lang="en-US" dirty="0"/>
              <a:t> ja </a:t>
            </a:r>
            <a:r>
              <a:rPr lang="en-US" dirty="0" err="1"/>
              <a:t>vastuut</a:t>
            </a:r>
            <a:r>
              <a:rPr lang="en-US" dirty="0"/>
              <a:t> </a:t>
            </a:r>
            <a:r>
              <a:rPr lang="en-US" dirty="0" err="1"/>
              <a:t>edistettäessä</a:t>
            </a:r>
            <a:r>
              <a:rPr lang="en-US" dirty="0"/>
              <a:t> </a:t>
            </a:r>
            <a:r>
              <a:rPr lang="en-US" dirty="0" err="1"/>
              <a:t>työn</a:t>
            </a:r>
            <a:r>
              <a:rPr lang="en-US" dirty="0"/>
              <a:t> ja </a:t>
            </a:r>
            <a:r>
              <a:rPr lang="en-US" dirty="0" err="1"/>
              <a:t>yksityiselämän</a:t>
            </a:r>
            <a:r>
              <a:rPr lang="en-US" dirty="0"/>
              <a:t> </a:t>
            </a:r>
            <a:r>
              <a:rPr lang="en-US" dirty="0" err="1"/>
              <a:t>tasapainoa</a:t>
            </a:r>
            <a:endParaRPr dirty="0"/>
          </a:p>
        </p:txBody>
      </p:sp>
      <p:sp>
        <p:nvSpPr>
          <p:cNvPr id="256" name="Google Shape;256;p3"/>
          <p:cNvSpPr txBox="1">
            <a:spLocks noGrp="1"/>
          </p:cNvSpPr>
          <p:nvPr>
            <p:ph type="body" idx="4"/>
          </p:nvPr>
        </p:nvSpPr>
        <p:spPr>
          <a:xfrm>
            <a:off x="3158059" y="2477483"/>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2.2</a:t>
            </a:r>
          </a:p>
        </p:txBody>
      </p:sp>
      <p:sp>
        <p:nvSpPr>
          <p:cNvPr id="257" name="Google Shape;257;p3"/>
          <p:cNvSpPr txBox="1">
            <a:spLocks noGrp="1"/>
          </p:cNvSpPr>
          <p:nvPr>
            <p:ph type="body" idx="5"/>
          </p:nvPr>
        </p:nvSpPr>
        <p:spPr>
          <a:xfrm>
            <a:off x="4122308" y="2420289"/>
            <a:ext cx="7208644" cy="692194"/>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595959"/>
              </a:buClr>
              <a:buSzPts val="2200"/>
              <a:buNone/>
            </a:pPr>
            <a:r>
              <a:rPr lang="en-GB" dirty="0" err="1"/>
              <a:t>Tuntea</a:t>
            </a:r>
            <a:r>
              <a:rPr lang="en-GB" dirty="0"/>
              <a:t> </a:t>
            </a:r>
            <a:r>
              <a:rPr lang="en-GB" dirty="0" err="1"/>
              <a:t>työn</a:t>
            </a:r>
            <a:r>
              <a:rPr lang="en-GB" dirty="0"/>
              <a:t> </a:t>
            </a:r>
            <a:r>
              <a:rPr lang="en-GB" dirty="0" err="1"/>
              <a:t>ja</a:t>
            </a:r>
            <a:r>
              <a:rPr lang="en-GB" dirty="0"/>
              <a:t> </a:t>
            </a:r>
            <a:r>
              <a:rPr lang="en-GB" dirty="0" err="1"/>
              <a:t>yksityiselämän</a:t>
            </a:r>
            <a:r>
              <a:rPr lang="en-GB" dirty="0"/>
              <a:t> </a:t>
            </a:r>
            <a:r>
              <a:rPr lang="en-GB" dirty="0" err="1"/>
              <a:t>tasapainon</a:t>
            </a:r>
            <a:r>
              <a:rPr lang="en-GB" dirty="0"/>
              <a:t> </a:t>
            </a:r>
            <a:r>
              <a:rPr lang="en-GB" dirty="0" err="1"/>
              <a:t>organisatoriset</a:t>
            </a:r>
            <a:r>
              <a:rPr lang="en-GB" dirty="0"/>
              <a:t> </a:t>
            </a:r>
            <a:r>
              <a:rPr lang="en-GB" dirty="0" err="1"/>
              <a:t>tekijät</a:t>
            </a:r>
            <a:endParaRPr dirty="0"/>
          </a:p>
        </p:txBody>
      </p:sp>
      <p:sp>
        <p:nvSpPr>
          <p:cNvPr id="258" name="Google Shape;258;p3"/>
          <p:cNvSpPr txBox="1">
            <a:spLocks noGrp="1"/>
          </p:cNvSpPr>
          <p:nvPr>
            <p:ph type="body" idx="6"/>
          </p:nvPr>
        </p:nvSpPr>
        <p:spPr>
          <a:xfrm>
            <a:off x="3183475" y="3224938"/>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2.3</a:t>
            </a:r>
          </a:p>
        </p:txBody>
      </p:sp>
      <p:sp>
        <p:nvSpPr>
          <p:cNvPr id="259" name="Google Shape;259;p3"/>
          <p:cNvSpPr txBox="1">
            <a:spLocks noGrp="1"/>
          </p:cNvSpPr>
          <p:nvPr>
            <p:ph type="body" idx="7"/>
          </p:nvPr>
        </p:nvSpPr>
        <p:spPr>
          <a:xfrm>
            <a:off x="4147724" y="3167744"/>
            <a:ext cx="7208644" cy="692194"/>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595959"/>
              </a:buClr>
              <a:buSzPts val="2200"/>
              <a:buNone/>
            </a:pPr>
            <a:r>
              <a:rPr lang="en-GB" dirty="0" err="1"/>
              <a:t>Tuntea</a:t>
            </a:r>
            <a:r>
              <a:rPr lang="en-GB" dirty="0"/>
              <a:t> </a:t>
            </a:r>
            <a:r>
              <a:rPr lang="en-GB" dirty="0" err="1"/>
              <a:t>työn</a:t>
            </a:r>
            <a:r>
              <a:rPr lang="en-GB" dirty="0"/>
              <a:t> </a:t>
            </a:r>
            <a:r>
              <a:rPr lang="en-GB" dirty="0" err="1"/>
              <a:t>ja</a:t>
            </a:r>
            <a:r>
              <a:rPr lang="en-GB" dirty="0"/>
              <a:t> </a:t>
            </a:r>
            <a:r>
              <a:rPr lang="en-GB" dirty="0" err="1"/>
              <a:t>yksityiselämän</a:t>
            </a:r>
            <a:r>
              <a:rPr lang="en-GB" dirty="0"/>
              <a:t> </a:t>
            </a:r>
            <a:r>
              <a:rPr lang="en-GB" dirty="0" err="1"/>
              <a:t>tasapainoa</a:t>
            </a:r>
            <a:r>
              <a:rPr lang="en-GB" dirty="0"/>
              <a:t> </a:t>
            </a:r>
            <a:r>
              <a:rPr lang="en-GB" dirty="0" err="1"/>
              <a:t>tukeva</a:t>
            </a:r>
            <a:r>
              <a:rPr lang="en-GB" dirty="0"/>
              <a:t> </a:t>
            </a:r>
            <a:r>
              <a:rPr lang="en-GB" dirty="0" err="1"/>
              <a:t>keskeinen</a:t>
            </a:r>
            <a:r>
              <a:rPr lang="en-GB" dirty="0"/>
              <a:t> </a:t>
            </a:r>
            <a:r>
              <a:rPr lang="en-GB" dirty="0" err="1"/>
              <a:t>lainsäädäntö</a:t>
            </a:r>
            <a:r>
              <a:rPr lang="en-GB" dirty="0"/>
              <a:t> </a:t>
            </a:r>
            <a:endParaRPr dirty="0"/>
          </a:p>
        </p:txBody>
      </p:sp>
      <p:sp>
        <p:nvSpPr>
          <p:cNvPr id="260" name="Google Shape;260;p3"/>
          <p:cNvSpPr txBox="1">
            <a:spLocks noGrp="1"/>
          </p:cNvSpPr>
          <p:nvPr>
            <p:ph type="body" idx="8"/>
          </p:nvPr>
        </p:nvSpPr>
        <p:spPr>
          <a:xfrm>
            <a:off x="3183475" y="3978994"/>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2.4</a:t>
            </a:r>
          </a:p>
        </p:txBody>
      </p:sp>
      <p:sp>
        <p:nvSpPr>
          <p:cNvPr id="261" name="Google Shape;261;p3"/>
          <p:cNvSpPr txBox="1">
            <a:spLocks noGrp="1"/>
          </p:cNvSpPr>
          <p:nvPr>
            <p:ph type="body" idx="9"/>
          </p:nvPr>
        </p:nvSpPr>
        <p:spPr>
          <a:xfrm>
            <a:off x="4147724" y="3921800"/>
            <a:ext cx="7208644" cy="692194"/>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595959"/>
              </a:buClr>
              <a:buSzPts val="2200"/>
              <a:buNone/>
            </a:pPr>
            <a:r>
              <a:rPr lang="en-GB" dirty="0" err="1"/>
              <a:t>Oppia</a:t>
            </a:r>
            <a:r>
              <a:rPr lang="en-GB" dirty="0"/>
              <a:t> </a:t>
            </a:r>
            <a:r>
              <a:rPr lang="en-GB" dirty="0" err="1"/>
              <a:t>organisaatioilta</a:t>
            </a:r>
            <a:r>
              <a:rPr lang="en-GB" dirty="0"/>
              <a:t>, </a:t>
            </a:r>
            <a:r>
              <a:rPr lang="en-GB" dirty="0" err="1"/>
              <a:t>jotka</a:t>
            </a:r>
            <a:r>
              <a:rPr lang="en-GB" dirty="0"/>
              <a:t> </a:t>
            </a:r>
            <a:r>
              <a:rPr lang="en-GB" dirty="0" err="1"/>
              <a:t>tasapainottavat</a:t>
            </a:r>
            <a:r>
              <a:rPr lang="en-GB" dirty="0"/>
              <a:t> </a:t>
            </a:r>
            <a:r>
              <a:rPr lang="en-GB" dirty="0" err="1"/>
              <a:t>onnistuneesti</a:t>
            </a:r>
            <a:r>
              <a:rPr lang="en-GB" dirty="0"/>
              <a:t> </a:t>
            </a:r>
            <a:r>
              <a:rPr lang="en-GB" dirty="0" err="1"/>
              <a:t>työn</a:t>
            </a:r>
            <a:r>
              <a:rPr lang="en-GB" dirty="0"/>
              <a:t> </a:t>
            </a:r>
            <a:r>
              <a:rPr lang="en-GB" dirty="0" err="1"/>
              <a:t>ja</a:t>
            </a:r>
            <a:r>
              <a:rPr lang="en-GB" dirty="0"/>
              <a:t> </a:t>
            </a:r>
            <a:r>
              <a:rPr lang="en-GB" dirty="0" err="1"/>
              <a:t>yksityiselämän</a:t>
            </a:r>
            <a:endParaRPr dirty="0"/>
          </a:p>
        </p:txBody>
      </p:sp>
      <p:sp>
        <p:nvSpPr>
          <p:cNvPr id="262" name="Google Shape;262;p3"/>
          <p:cNvSpPr txBox="1">
            <a:spLocks noGrp="1"/>
          </p:cNvSpPr>
          <p:nvPr>
            <p:ph type="body" idx="13"/>
          </p:nvPr>
        </p:nvSpPr>
        <p:spPr>
          <a:xfrm>
            <a:off x="3183475" y="4733050"/>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2.5</a:t>
            </a:r>
          </a:p>
        </p:txBody>
      </p:sp>
      <p:sp>
        <p:nvSpPr>
          <p:cNvPr id="263" name="Google Shape;263;p3"/>
          <p:cNvSpPr txBox="1">
            <a:spLocks noGrp="1"/>
          </p:cNvSpPr>
          <p:nvPr>
            <p:ph type="body" idx="14"/>
          </p:nvPr>
        </p:nvSpPr>
        <p:spPr>
          <a:xfrm>
            <a:off x="4147724" y="4675856"/>
            <a:ext cx="7208644" cy="692194"/>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595959"/>
              </a:buClr>
              <a:buSzPts val="2200"/>
              <a:buNone/>
            </a:pPr>
            <a:r>
              <a:rPr lang="en-US" dirty="0" err="1"/>
              <a:t>Tukea</a:t>
            </a:r>
            <a:r>
              <a:rPr lang="en-US" dirty="0"/>
              <a:t> </a:t>
            </a:r>
            <a:r>
              <a:rPr lang="en-US" dirty="0" err="1"/>
              <a:t>työn</a:t>
            </a:r>
            <a:r>
              <a:rPr lang="en-US" dirty="0"/>
              <a:t> ja </a:t>
            </a:r>
            <a:r>
              <a:rPr lang="en-US" dirty="0" err="1"/>
              <a:t>yksityiselämän</a:t>
            </a:r>
            <a:r>
              <a:rPr lang="en-US" dirty="0"/>
              <a:t> </a:t>
            </a:r>
            <a:r>
              <a:rPr lang="en-US" dirty="0" err="1"/>
              <a:t>tasapainoa</a:t>
            </a:r>
            <a:r>
              <a:rPr lang="en-US" dirty="0"/>
              <a:t> </a:t>
            </a:r>
            <a:r>
              <a:rPr lang="en-US" dirty="0" err="1"/>
              <a:t>koskevan</a:t>
            </a:r>
            <a:r>
              <a:rPr lang="en-US" dirty="0"/>
              <a:t> </a:t>
            </a:r>
            <a:r>
              <a:rPr lang="en-US" dirty="0" err="1"/>
              <a:t>suunnitelman</a:t>
            </a:r>
            <a:r>
              <a:rPr lang="en-US" dirty="0"/>
              <a:t> </a:t>
            </a:r>
            <a:r>
              <a:rPr lang="en-US" dirty="0" err="1"/>
              <a:t>laatimisessa</a:t>
            </a:r>
            <a:r>
              <a:rPr lang="en-US" dirty="0"/>
              <a:t> </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24"/>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407" name="Google Shape;407;p24"/>
          <p:cNvSpPr txBox="1">
            <a:spLocks noGrp="1"/>
          </p:cNvSpPr>
          <p:nvPr>
            <p:ph type="body" idx="1"/>
          </p:nvPr>
        </p:nvSpPr>
        <p:spPr>
          <a:xfrm>
            <a:off x="2362833" y="448665"/>
            <a:ext cx="5674743" cy="1153312"/>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90000"/>
              </a:lnSpc>
              <a:spcBef>
                <a:spcPts val="0"/>
              </a:spcBef>
              <a:spcAft>
                <a:spcPts val="0"/>
              </a:spcAft>
              <a:buClr>
                <a:srgbClr val="595959"/>
              </a:buClr>
              <a:buSzPts val="2200"/>
              <a:buNone/>
            </a:pPr>
            <a:r>
              <a:rPr lang="en-US" sz="3600" dirty="0" err="1"/>
              <a:t>Suunnitelma</a:t>
            </a:r>
            <a:r>
              <a:rPr lang="en-US" sz="3600" dirty="0"/>
              <a:t> </a:t>
            </a:r>
            <a:r>
              <a:rPr lang="en-US" sz="3600" dirty="0" err="1"/>
              <a:t>työn</a:t>
            </a:r>
            <a:r>
              <a:rPr lang="en-US" sz="3600" dirty="0"/>
              <a:t> ja </a:t>
            </a:r>
            <a:r>
              <a:rPr lang="en-US" sz="3600" dirty="0" err="1"/>
              <a:t>yksityiselämän</a:t>
            </a:r>
            <a:r>
              <a:rPr lang="en-US" sz="3600" dirty="0"/>
              <a:t> </a:t>
            </a:r>
            <a:r>
              <a:rPr lang="en-US" sz="3600" dirty="0" err="1"/>
              <a:t>tasapainottamiseksi</a:t>
            </a:r>
            <a:endParaRPr lang="en-US" sz="3600" dirty="0"/>
          </a:p>
        </p:txBody>
      </p:sp>
      <p:sp>
        <p:nvSpPr>
          <p:cNvPr id="408" name="Google Shape;408;p24"/>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2.5</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393663" y="1990608"/>
            <a:ext cx="11608544" cy="5325662"/>
          </a:xfrm>
          <a:prstGeom prst="rect">
            <a:avLst/>
          </a:prstGeom>
          <a:noFill/>
          <a:ln>
            <a:noFill/>
          </a:ln>
        </p:spPr>
        <p:txBody>
          <a:bodyPr spcFirstLastPara="1" wrap="square" lIns="91425" tIns="45700" rIns="91425" bIns="45700" numCol="2" spcCol="720000" anchor="t" anchorCtr="0">
            <a:noAutofit/>
          </a:bodyPr>
          <a:lstStyle/>
          <a:p>
            <a:pPr marL="0" marR="0">
              <a:lnSpc>
                <a:spcPct val="107000"/>
              </a:lnSpc>
              <a:spcBef>
                <a:spcPts val="0"/>
              </a:spcBef>
              <a:spcAft>
                <a:spcPts val="800"/>
              </a:spcAft>
            </a:pPr>
            <a:r>
              <a:rPr lang="en-GB" sz="20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Itsearviointi</a:t>
            </a:r>
            <a:r>
              <a:rPr lang="en-GB"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a:t>
            </a:r>
            <a:endParaRPr lang="et-EE"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Tunnista prioriteettisi: Käytä aikaa henkilökohtaisten ja ammatillisten tavoitteidesi pohtimiseen ja määritä, mikä on sinulle todella tärkeää.</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Arvioi nykyinen työ- ja perhe-elämäsi tasapaino: Arvioi, kuinka nykyinen aikataulusi vastaa prioriteettejasi, ja tunnista alueet, joilla voit tehdä parannuksia.</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000" b="1" dirty="0" err="1">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Selvien</a:t>
            </a:r>
            <a:r>
              <a:rPr lang="en-GB"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err="1">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rajojen</a:t>
            </a:r>
            <a:r>
              <a:rPr lang="en-GB"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err="1">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asettaminen</a:t>
            </a:r>
            <a:r>
              <a:rPr lang="en-GB"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a:t>
            </a:r>
            <a:endParaRPr lang="fi-FI" sz="20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Määritä työaikasi: Määritä työpäivällesi selkeä alkamis- ja päättymisaika ja kerro siitä työtovereillesi ja esimiehille.</a:t>
            </a:r>
          </a:p>
          <a:p>
            <a:pPr marL="342900" marR="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Vältä ylityötä: Kunnioita rajojasi vastustamalla kiusausta tehdä liikaa työtunteja. Muista, että työn laatu on tärkeämpää kuin määrä.</a:t>
            </a:r>
          </a:p>
          <a:p>
            <a:pPr marL="342900" marR="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Varaa aika henkilökohtaisille toiminnoille: Varaa aikataulustasi tietyt aikavälit aktiviteeteille, jotka edistävät rentoutumista, harrastuksia ja ajanviettoa rakkaiden kanssa.</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1" name="Google Shape;381;p20"/>
          <p:cNvSpPr txBox="1">
            <a:spLocks noGrp="1"/>
          </p:cNvSpPr>
          <p:nvPr>
            <p:ph type="body" idx="2"/>
          </p:nvPr>
        </p:nvSpPr>
        <p:spPr>
          <a:xfrm>
            <a:off x="780443" y="230968"/>
            <a:ext cx="10834985" cy="58051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rgbClr val="8A4199"/>
              </a:buClr>
              <a:buSzPts val="3600"/>
              <a:buNone/>
            </a:pPr>
            <a:r>
              <a:rPr lang="en-US" dirty="0" err="1"/>
              <a:t>Työn</a:t>
            </a:r>
            <a:r>
              <a:rPr lang="en-US" dirty="0"/>
              <a:t> ja </a:t>
            </a:r>
            <a:r>
              <a:rPr lang="en-US" dirty="0" err="1"/>
              <a:t>yksityiselämän</a:t>
            </a:r>
            <a:r>
              <a:rPr lang="en-US" dirty="0"/>
              <a:t> </a:t>
            </a:r>
            <a:r>
              <a:rPr lang="en-US" dirty="0" err="1"/>
              <a:t>tasapainoa</a:t>
            </a:r>
            <a:r>
              <a:rPr lang="en-US" dirty="0"/>
              <a:t> </a:t>
            </a:r>
            <a:r>
              <a:rPr lang="en-US" dirty="0" err="1"/>
              <a:t>koskeva</a:t>
            </a:r>
            <a:r>
              <a:rPr lang="en-US" dirty="0"/>
              <a:t> </a:t>
            </a:r>
            <a:r>
              <a:rPr lang="en-US" dirty="0" err="1"/>
              <a:t>suunnitelma</a:t>
            </a:r>
            <a:r>
              <a:rPr lang="en-US" dirty="0"/>
              <a:t> (1/3)</a:t>
            </a:r>
            <a:endParaRPr dirty="0"/>
          </a:p>
        </p:txBody>
      </p:sp>
      <p:sp>
        <p:nvSpPr>
          <p:cNvPr id="3" name="TextBox 2">
            <a:extLst>
              <a:ext uri="{FF2B5EF4-FFF2-40B4-BE49-F238E27FC236}">
                <a16:creationId xmlns:a16="http://schemas.microsoft.com/office/drawing/2014/main" id="{CECFF8DC-3A9C-D07C-7AB5-B723EDBED75A}"/>
              </a:ext>
            </a:extLst>
          </p:cNvPr>
          <p:cNvSpPr txBox="1"/>
          <p:nvPr/>
        </p:nvSpPr>
        <p:spPr>
          <a:xfrm>
            <a:off x="676235" y="924932"/>
            <a:ext cx="10053537" cy="1065676"/>
          </a:xfrm>
          <a:prstGeom prst="rect">
            <a:avLst/>
          </a:prstGeom>
          <a:noFill/>
        </p:spPr>
        <p:txBody>
          <a:bodyPr wrap="square">
            <a:spAutoFit/>
          </a:bodyPr>
          <a:lstStyle/>
          <a:p>
            <a:pPr>
              <a:lnSpc>
                <a:spcPct val="107000"/>
              </a:lnSpc>
              <a:spcAft>
                <a:spcPts val="800"/>
              </a:spcAft>
            </a:pPr>
            <a:r>
              <a:rPr lang="fi-FI"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Työ- ja perhe-elämän </a:t>
            </a:r>
            <a:r>
              <a:rPr lang="fi-FI"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tasapainosuunnitelman</a:t>
            </a:r>
            <a:r>
              <a:rPr lang="fi-FI"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tavoitteena on auttaa työntekijöitä saavuttamaan terve työ- ja perhe-elämän tasapaino ohjaamalla aikaansa tehokkaasti ja asettamalla henkilökohtainen hyvinvointi etusijalle.</a:t>
            </a:r>
            <a:endParaRPr lang="et-EE" sz="2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2292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424654" y="976402"/>
            <a:ext cx="11619036" cy="5654720"/>
          </a:xfrm>
          <a:prstGeom prst="rect">
            <a:avLst/>
          </a:prstGeom>
          <a:noFill/>
          <a:ln>
            <a:noFill/>
          </a:ln>
        </p:spPr>
        <p:txBody>
          <a:bodyPr spcFirstLastPara="1" wrap="square" lIns="91425" tIns="45700" rIns="91425" bIns="45700" numCol="2" spcCol="720000" anchor="t" anchorCtr="0">
            <a:noAutofit/>
          </a:bodyPr>
          <a:lstStyle/>
          <a:p>
            <a:pPr marL="0" marR="0">
              <a:lnSpc>
                <a:spcPct val="107000"/>
              </a:lnSpc>
              <a:spcBef>
                <a:spcPts val="0"/>
              </a:spcBef>
              <a:spcAft>
                <a:spcPts val="800"/>
              </a:spcAft>
            </a:pPr>
            <a:r>
              <a:rPr lang="en-GB" sz="2000" b="1" dirty="0" err="1">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Priorisoi</a:t>
            </a:r>
            <a:r>
              <a:rPr lang="en-GB"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err="1">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tehtävät</a:t>
            </a:r>
            <a:r>
              <a:rPr lang="en-GB"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a:t>
            </a:r>
            <a:endParaRPr lang="et-EE"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Käytä ajanhallintatekniikoita: Priorisoi tehtäväsi käyttämällä menetelmiä, kuten Eisenhower </a:t>
            </a:r>
            <a:r>
              <a:rPr lang="fi-FI" sz="2000" dirty="0" err="1">
                <a:latin typeface="Calibri" panose="020F0502020204030204" pitchFamily="34" charset="0"/>
                <a:ea typeface="Calibri" panose="020F0502020204030204" pitchFamily="34" charset="0"/>
                <a:cs typeface="Times New Roman" panose="02020603050405020304" pitchFamily="18" charset="0"/>
              </a:rPr>
              <a:t>Matrix</a:t>
            </a:r>
            <a:r>
              <a:rPr lang="fi-FI" sz="2000" dirty="0">
                <a:latin typeface="Calibri" panose="020F0502020204030204" pitchFamily="34" charset="0"/>
                <a:ea typeface="Calibri" panose="020F0502020204030204" pitchFamily="34" charset="0"/>
                <a:cs typeface="Times New Roman" panose="02020603050405020304" pitchFamily="18" charset="0"/>
              </a:rPr>
              <a:t> tai </a:t>
            </a:r>
            <a:r>
              <a:rPr lang="fi-FI" sz="2000" dirty="0" err="1">
                <a:latin typeface="Calibri" panose="020F0502020204030204" pitchFamily="34" charset="0"/>
                <a:ea typeface="Calibri" panose="020F0502020204030204" pitchFamily="34" charset="0"/>
                <a:cs typeface="Times New Roman" panose="02020603050405020304" pitchFamily="18" charset="0"/>
              </a:rPr>
              <a:t>Pomodoro</a:t>
            </a:r>
            <a:r>
              <a:rPr lang="fi-FI" sz="2000" dirty="0">
                <a:latin typeface="Calibri" panose="020F0502020204030204" pitchFamily="34" charset="0"/>
                <a:ea typeface="Calibri" panose="020F0502020204030204" pitchFamily="34" charset="0"/>
                <a:cs typeface="Times New Roman" panose="02020603050405020304" pitchFamily="18" charset="0"/>
              </a:rPr>
              <a:t>-tekniikka (näistä lisää ”Parempaa tasapainoon!” –oppaassa), jotta voit jakaa aikasi tehokkaasti.</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Jaa tehtävät hallittaviin osiin: Jaa suuremmat projektit pienempiin, toteutettavissa oleviin tehtäviin välttääksesi ylikuormituksen ja seurataksesi edistymistä tehokkaasti.</a:t>
            </a:r>
          </a:p>
          <a:p>
            <a:pPr marL="34290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Delegoi aina kun mahdollista: Tunnista tehtävät, jotka voidaan delegoida kollegoille tai opiskelijoille, mikä edistää samalla ryhmätyötä ja keventää työtaakkaasi.</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0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Viesti</a:t>
            </a:r>
            <a:r>
              <a:rPr lang="en-GB" sz="20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 </a:t>
            </a:r>
            <a:r>
              <a:rPr lang="en-GB" sz="20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tehokkaasti</a:t>
            </a:r>
            <a:r>
              <a:rPr lang="en-GB" sz="20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a:t>
            </a:r>
            <a:endParaRPr lang="fi-FI" sz="20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Kerro odotuksistasi: Kerro selkeästi tavoitettavuus- ja vastausaikasi kollegoille, jotta he ymmärtävät, milloin olet tavoitettavissa.</a:t>
            </a:r>
          </a:p>
          <a:p>
            <a:pPr marL="342900" marR="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Hyödynnä sähköpostisuodattimia ja kansioita: Järjestä postilaatikkosi luomalla suodattimia ja kansioita saapuvien viestien lajittelua varten, mikä vähentää tärkeiden tietojen etsimiseen kuluvaa aikaa.</a:t>
            </a:r>
          </a:p>
          <a:p>
            <a:pPr marL="342900" marR="0" indent="-342900">
              <a:lnSpc>
                <a:spcPct val="107000"/>
              </a:lnSpc>
              <a:spcBef>
                <a:spcPts val="0"/>
              </a:spcBef>
              <a:spcAft>
                <a:spcPts val="800"/>
              </a:spcAft>
              <a:buFont typeface="Arial" panose="020B0604020202020204" pitchFamily="34" charset="0"/>
              <a:buChar char="•"/>
            </a:pPr>
            <a:r>
              <a:rPr lang="fi-FI" sz="2000" dirty="0">
                <a:latin typeface="Calibri" panose="020F0502020204030204" pitchFamily="34" charset="0"/>
                <a:ea typeface="Calibri" panose="020F0502020204030204" pitchFamily="34" charset="0"/>
                <a:cs typeface="Times New Roman" panose="02020603050405020304" pitchFamily="18" charset="0"/>
              </a:rPr>
              <a:t>Rajoita ei-välttämättömiä kokouksia: Arvioi jokaisen tapaamisen tarpeellisuus ja hylkää ne, jotka eivät suoraan edistä tavoitteitasi tai vaadi läsnäoloasi.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1" name="Google Shape;381;p20"/>
          <p:cNvSpPr txBox="1">
            <a:spLocks noGrp="1"/>
          </p:cNvSpPr>
          <p:nvPr>
            <p:ph type="body" idx="2"/>
          </p:nvPr>
        </p:nvSpPr>
        <p:spPr>
          <a:xfrm>
            <a:off x="678507" y="395884"/>
            <a:ext cx="10834985" cy="580518"/>
          </a:xfrm>
          <a:prstGeom prst="rect">
            <a:avLst/>
          </a:prstGeom>
          <a:noFill/>
          <a:ln>
            <a:noFill/>
          </a:ln>
        </p:spPr>
        <p:txBody>
          <a:bodyPr spcFirstLastPara="1" wrap="square" lIns="91425" tIns="45700" rIns="91425" bIns="45700" anchor="t" anchorCtr="0">
            <a:normAutofit fontScale="85000" lnSpcReduction="10000"/>
          </a:bodyPr>
          <a:lstStyle/>
          <a:p>
            <a:pPr marL="0" lvl="0" indent="0">
              <a:spcBef>
                <a:spcPts val="0"/>
              </a:spcBef>
            </a:pPr>
            <a:r>
              <a:rPr lang="fi-FI" dirty="0"/>
              <a:t>Työn ja yksityiselämän tasapainoa koskeva suunnitelma (2/3)</a:t>
            </a:r>
          </a:p>
        </p:txBody>
      </p:sp>
    </p:spTree>
    <p:extLst>
      <p:ext uri="{BB962C8B-B14F-4D97-AF65-F5344CB8AC3E}">
        <p14:creationId xmlns:p14="http://schemas.microsoft.com/office/powerpoint/2010/main" val="2967428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228600" y="816077"/>
            <a:ext cx="11820525" cy="5840361"/>
          </a:xfrm>
          <a:prstGeom prst="rect">
            <a:avLst/>
          </a:prstGeom>
          <a:noFill/>
          <a:ln>
            <a:noFill/>
          </a:ln>
        </p:spPr>
        <p:txBody>
          <a:bodyPr spcFirstLastPara="1" wrap="square" lIns="91425" tIns="45700" rIns="91425" bIns="45700" numCol="3" spcCol="360000" anchor="t" anchorCtr="0">
            <a:noAutofit/>
          </a:bodyPr>
          <a:lstStyle/>
          <a:p>
            <a:pPr marL="0" marR="0">
              <a:lnSpc>
                <a:spcPct val="107000"/>
              </a:lnSpc>
              <a:spcBef>
                <a:spcPts val="0"/>
              </a:spcBef>
              <a:spcAft>
                <a:spcPts val="800"/>
              </a:spcAft>
            </a:pPr>
            <a:r>
              <a:rPr lang="en-GB" sz="18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Pidä</a:t>
            </a:r>
            <a:r>
              <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huolta</a:t>
            </a:r>
            <a:r>
              <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hyvinvoinnistasi</a:t>
            </a:r>
            <a:r>
              <a:rPr lang="en-GB" sz="18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a:t>
            </a:r>
            <a:endParaRPr lang="et-EE" sz="18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800"/>
              </a:spcAft>
              <a:buFont typeface="Arial" panose="020B0604020202020204" pitchFamily="34" charset="0"/>
              <a:buChar char="•"/>
            </a:pPr>
            <a:r>
              <a:rPr lang="fi-FI"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Suunnittele taukoja: Sisällytä säännöllisiä taukoja koko työpäivän ajaksi latautuaksesi, venytelläksesi tai harjoitellaksesi rentoutustekniikoita, kuten syvää hengitystä tai meditaatiota.</a:t>
            </a:r>
          </a:p>
          <a:p>
            <a:pPr marL="285750" indent="-285750">
              <a:lnSpc>
                <a:spcPct val="107000"/>
              </a:lnSpc>
              <a:spcBef>
                <a:spcPts val="0"/>
              </a:spcBef>
              <a:spcAft>
                <a:spcPts val="800"/>
              </a:spcAft>
              <a:buFont typeface="Arial" panose="020B0604020202020204" pitchFamily="34" charset="0"/>
              <a:buChar char="•"/>
            </a:pPr>
            <a:r>
              <a:rPr lang="fi-FI"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Harjoitus ja fyysinen aktiivisuus: Varaa aikaa fyysiselle harjoitukselle, oli se sitten kävelyä, lenkkeilyä, joogaa tai muuta toimintaa, joka auttaa sinua pysymään aktiivisena ja vähentää stressiä.</a:t>
            </a:r>
          </a:p>
          <a:p>
            <a:pPr marL="285750" indent="-285750">
              <a:lnSpc>
                <a:spcPct val="107000"/>
              </a:lnSpc>
              <a:spcBef>
                <a:spcPts val="0"/>
              </a:spcBef>
              <a:spcAft>
                <a:spcPts val="800"/>
              </a:spcAft>
              <a:buFont typeface="Arial" panose="020B0604020202020204" pitchFamily="34" charset="0"/>
              <a:buChar char="•"/>
            </a:pPr>
            <a:r>
              <a:rPr lang="fi-FI"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Harjoittele itsehoitoa: Harrasta itsehoitoa ja henkistä hyvinvointia edistäviä toimintoja, kuten lukeminen, musiikin kuuntelu tai ajanvietto luonnossa.</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18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Etsi</a:t>
            </a:r>
            <a:r>
              <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tukea</a:t>
            </a:r>
            <a:r>
              <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ja</a:t>
            </a:r>
            <a:r>
              <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yhteistyökumppaneita</a:t>
            </a:r>
            <a:r>
              <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a:t>
            </a:r>
            <a:endParaRPr lang="et-EE"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800"/>
              </a:spcAft>
              <a:buFont typeface="Arial" panose="020B0604020202020204" pitchFamily="34" charset="0"/>
              <a:buChar char="•"/>
            </a:pPr>
            <a:r>
              <a:rPr lang="fi-FI"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Hae tukea kollegoilta: Rakenna tukevien kollegoiden verkosto, joiden kanssa voit jakaa huolenaiheita, pyytää neuvoja ja keskustella työhön liittyvistä haasteista.</a:t>
            </a:r>
          </a:p>
          <a:p>
            <a:pPr marL="285750" indent="-285750">
              <a:lnSpc>
                <a:spcPct val="107000"/>
              </a:lnSpc>
              <a:spcBef>
                <a:spcPts val="0"/>
              </a:spcBef>
              <a:spcAft>
                <a:spcPts val="800"/>
              </a:spcAft>
              <a:buFont typeface="Arial" panose="020B0604020202020204" pitchFamily="34" charset="0"/>
              <a:buChar char="•"/>
            </a:pPr>
            <a:r>
              <a:rPr lang="fi-FI"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Tee yhteistyötä ja delegoi: Edistä yhteistyö- ja tukikulttuuria tiimissäsi kannustamalla vastuunjakoon ja auttamaan toisia tarvittaessa.</a:t>
            </a:r>
            <a:endParaRPr lang="et-EE"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18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Seuraa</a:t>
            </a:r>
            <a:r>
              <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ja</a:t>
            </a:r>
            <a:r>
              <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 tee </a:t>
            </a:r>
            <a:r>
              <a:rPr lang="en-GB" sz="18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tarvittaessa</a:t>
            </a:r>
            <a:r>
              <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muutoksia</a:t>
            </a:r>
            <a:r>
              <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a:t>
            </a:r>
            <a:endParaRPr lang="et-EE"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800"/>
              </a:spcAft>
              <a:buFont typeface="Arial" panose="020B0604020202020204" pitchFamily="34" charset="0"/>
              <a:buChar char="•"/>
            </a:pPr>
            <a:r>
              <a:rPr lang="fi-FI"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Pohdi edistymistäsi: Arvioi säännöllisesti työn ja yksityiselämän tasapainoa ja tee tarvittavat muutokset. Ole avoin hiomaan tapojasi ja mukautumaan muuttuviin olosuhteisiin.</a:t>
            </a:r>
          </a:p>
          <a:p>
            <a:pPr marL="285750" indent="-285750">
              <a:lnSpc>
                <a:spcPct val="107000"/>
              </a:lnSpc>
              <a:spcBef>
                <a:spcPts val="0"/>
              </a:spcBef>
              <a:spcAft>
                <a:spcPts val="800"/>
              </a:spcAft>
              <a:buFont typeface="Arial" panose="020B0604020202020204" pitchFamily="34" charset="0"/>
              <a:buChar char="•"/>
            </a:pPr>
            <a:r>
              <a:rPr lang="fi-FI"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Pyydä palautetta: Pyydä palautetta esihenkilöiltä, kollegoilta tai mentoreilta saadaksesi näkemyksiä työsuorituksistasi ja kehittämiskohteista.</a:t>
            </a:r>
            <a:endParaRPr lang="et-EE"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pP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1" name="Google Shape;381;p20"/>
          <p:cNvSpPr txBox="1">
            <a:spLocks noGrp="1"/>
          </p:cNvSpPr>
          <p:nvPr>
            <p:ph type="body" idx="2"/>
          </p:nvPr>
        </p:nvSpPr>
        <p:spPr>
          <a:xfrm>
            <a:off x="799493" y="317074"/>
            <a:ext cx="10834985" cy="580518"/>
          </a:xfrm>
          <a:prstGeom prst="rect">
            <a:avLst/>
          </a:prstGeom>
          <a:noFill/>
          <a:ln>
            <a:noFill/>
          </a:ln>
        </p:spPr>
        <p:txBody>
          <a:bodyPr spcFirstLastPara="1" wrap="square" lIns="91425" tIns="45700" rIns="91425" bIns="45700" anchor="t" anchorCtr="0">
            <a:normAutofit fontScale="85000" lnSpcReduction="10000"/>
          </a:bodyPr>
          <a:lstStyle/>
          <a:p>
            <a:pPr marL="0" lvl="0" indent="0">
              <a:spcBef>
                <a:spcPts val="0"/>
              </a:spcBef>
            </a:pPr>
            <a:r>
              <a:rPr lang="fi-FI" dirty="0"/>
              <a:t>Työn ja yksityiselämän tasapainoa koskeva suunnitelma (3/3)</a:t>
            </a:r>
          </a:p>
        </p:txBody>
      </p:sp>
    </p:spTree>
    <p:extLst>
      <p:ext uri="{BB962C8B-B14F-4D97-AF65-F5344CB8AC3E}">
        <p14:creationId xmlns:p14="http://schemas.microsoft.com/office/powerpoint/2010/main" val="4080088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3"/>
          <p:cNvSpPr txBox="1">
            <a:spLocks noGrp="1"/>
          </p:cNvSpPr>
          <p:nvPr>
            <p:ph type="body" idx="1"/>
          </p:nvPr>
        </p:nvSpPr>
        <p:spPr>
          <a:xfrm>
            <a:off x="734714" y="1442730"/>
            <a:ext cx="10834986" cy="1894908"/>
          </a:xfrm>
          <a:prstGeom prst="rect">
            <a:avLst/>
          </a:prstGeom>
          <a:noFill/>
          <a:ln>
            <a:noFill/>
          </a:ln>
        </p:spPr>
        <p:txBody>
          <a:bodyPr spcFirstLastPara="1" wrap="square" lIns="91425" tIns="45700" rIns="91425" bIns="45700" anchor="t" anchorCtr="0">
            <a:normAutofit/>
          </a:bodyPr>
          <a:lstStyle/>
          <a:p>
            <a:pPr marL="228600">
              <a:spcBef>
                <a:spcPts val="0"/>
              </a:spcBef>
            </a:pPr>
            <a:r>
              <a:rPr lang="fi-FI" sz="2400" dirty="0">
                <a:latin typeface="Calibri" panose="020F0502020204030204" pitchFamily="34" charset="0"/>
                <a:ea typeface="Calibri" panose="020F0502020204030204" pitchFamily="34" charset="0"/>
                <a:cs typeface="Times New Roman" panose="02020603050405020304" pitchFamily="18" charset="0"/>
              </a:rPr>
              <a:t>	Muista, että työn ja yksityiselämän tasapainon saavuttaminen on jatkuva prosessi. Toteuttamalla näitä strategioita ja arvioimalla jatkuvasti lähestymistapaasi voit saavuttaa terveellisemmän ja tyydyttävämmän työn ja perhe-elämän tasapainon.</a:t>
            </a:r>
            <a:endParaRPr dirty="0"/>
          </a:p>
        </p:txBody>
      </p:sp>
      <p:sp>
        <p:nvSpPr>
          <p:cNvPr id="400" name="Google Shape;400;p23"/>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err="1"/>
              <a:t>Yhteenveto</a:t>
            </a:r>
            <a:endParaRPr dirty="0"/>
          </a:p>
          <a:p>
            <a:pPr marL="0" lvl="0" indent="0" algn="l" rtl="0">
              <a:lnSpc>
                <a:spcPct val="90000"/>
              </a:lnSpc>
              <a:spcBef>
                <a:spcPts val="1000"/>
              </a:spcBef>
              <a:spcAft>
                <a:spcPts val="0"/>
              </a:spcAft>
              <a:buClr>
                <a:srgbClr val="8A4199"/>
              </a:buClr>
              <a:buSzPts val="3600"/>
              <a:buNone/>
            </a:pPr>
            <a:endParaRPr dirty="0"/>
          </a:p>
        </p:txBody>
      </p:sp>
      <p:sp>
        <p:nvSpPr>
          <p:cNvPr id="401" name="Google Shape;401;p23"/>
          <p:cNvSpPr txBox="1">
            <a:spLocks noGrp="1"/>
          </p:cNvSpPr>
          <p:nvPr>
            <p:ph type="body" idx="3"/>
          </p:nvPr>
        </p:nvSpPr>
        <p:spPr>
          <a:xfrm>
            <a:off x="1146264" y="3959352"/>
            <a:ext cx="9387624" cy="2213267"/>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n-US" dirty="0"/>
              <a:t>“</a:t>
            </a:r>
            <a:r>
              <a:rPr lang="fi-FI" dirty="0"/>
              <a:t>Sinun ei tarvitse tehdä itsestäsi kurjaa menestyäksesi… menestys ei ole kovaa työtä (</a:t>
            </a:r>
            <a:r>
              <a:rPr lang="fi-FI" dirty="0" err="1"/>
              <a:t>working</a:t>
            </a:r>
            <a:r>
              <a:rPr lang="fi-FI" dirty="0"/>
              <a:t> </a:t>
            </a:r>
            <a:r>
              <a:rPr lang="fi-FI" dirty="0" err="1"/>
              <a:t>hard</a:t>
            </a:r>
            <a:r>
              <a:rPr lang="fi-FI" dirty="0"/>
              <a:t>), vaan älykästä työskentelyä (</a:t>
            </a:r>
            <a:r>
              <a:rPr lang="fi-FI" dirty="0" err="1"/>
              <a:t>working</a:t>
            </a:r>
            <a:r>
              <a:rPr lang="fi-FI" dirty="0"/>
              <a:t> </a:t>
            </a:r>
            <a:r>
              <a:rPr lang="fi-FI" dirty="0" err="1"/>
              <a:t>smart</a:t>
            </a:r>
            <a:r>
              <a:rPr lang="fi-FI" dirty="0"/>
              <a:t>)</a:t>
            </a:r>
            <a:r>
              <a:rPr lang="en-US" dirty="0"/>
              <a:t>.” - Andrew Wilkinson</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9"/>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02" name="Google Shape;302;p9"/>
          <p:cNvSpPr txBox="1">
            <a:spLocks noGrp="1"/>
          </p:cNvSpPr>
          <p:nvPr>
            <p:ph type="body" idx="1"/>
          </p:nvPr>
        </p:nvSpPr>
        <p:spPr>
          <a:xfrm>
            <a:off x="2428148" y="-22251"/>
            <a:ext cx="4795767" cy="2095144"/>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sz="3600" dirty="0"/>
              <a:t>TIIVISTYSTÄ</a:t>
            </a:r>
          </a:p>
        </p:txBody>
      </p:sp>
      <p:sp>
        <p:nvSpPr>
          <p:cNvPr id="303" name="Google Shape;303;p9"/>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03</a:t>
            </a:r>
            <a:endParaRPr dirty="0"/>
          </a:p>
        </p:txBody>
      </p:sp>
    </p:spTree>
    <p:extLst>
      <p:ext uri="{BB962C8B-B14F-4D97-AF65-F5344CB8AC3E}">
        <p14:creationId xmlns:p14="http://schemas.microsoft.com/office/powerpoint/2010/main" val="1664866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0"/>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lt1"/>
              </a:buClr>
              <a:buSzPts val="2200"/>
              <a:buNone/>
            </a:pPr>
            <a:endParaRPr lang="en-US" dirty="0"/>
          </a:p>
          <a:p>
            <a:pPr marL="342900" lvl="0" indent="-342900">
              <a:spcBef>
                <a:spcPts val="0"/>
              </a:spcBef>
              <a:buFont typeface="Arial" panose="020B0604020202020204" pitchFamily="34" charset="0"/>
              <a:buChar char="•"/>
            </a:pPr>
            <a:r>
              <a:rPr lang="fi-FI" dirty="0"/>
              <a:t>Tämä aineisto tarjoaa kattavan yleiskatsauksen työn ja yksityiselämän tasapainosta ja korostaa sekä organisaatioiden että yksilöiden rooleja ja vastuita työntekijän hyvinvoinnin ja organisaation menestyksen kannalta. Aineisto kattaa erilaisia työn ja yksityiselämän tasapainon ulottuvuuksia, mukaan lukien oikeudelliset ja eettiset näkökohdat, organisaatioon vaikuttavat tekijät, työn ja yksityiselämän tasapainoa tukeva lainsäädäntö, esimerkkejä organisaatioista, jotka ovat onnistuneesti toteuttaneet työn ja yksityiselämän tasapainoa sekä työn ja yksityiselämän tasapainotussuunnitelman, joka sopii kaikille  työntekijöille missä tahansa organisaatiossa.</a:t>
            </a:r>
            <a:endParaRPr dirty="0"/>
          </a:p>
        </p:txBody>
      </p:sp>
      <p:sp>
        <p:nvSpPr>
          <p:cNvPr id="444" name="Google Shape;444;p3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TIIVISTYSTÄ (1/4)</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2"/>
          <p:cNvSpPr txBox="1">
            <a:spLocks noGrp="1"/>
          </p:cNvSpPr>
          <p:nvPr>
            <p:ph type="body" idx="1"/>
          </p:nvPr>
        </p:nvSpPr>
        <p:spPr>
          <a:xfrm>
            <a:off x="713768" y="2449285"/>
            <a:ext cx="8539960" cy="3755572"/>
          </a:xfrm>
          <a:prstGeom prst="rect">
            <a:avLst/>
          </a:prstGeom>
          <a:noFill/>
          <a:ln>
            <a:noFill/>
          </a:ln>
        </p:spPr>
        <p:txBody>
          <a:bodyPr spcFirstLastPara="1" wrap="square" lIns="91425" tIns="45700" rIns="91425" bIns="45700" anchor="t" anchorCtr="0">
            <a:normAutofit/>
          </a:bodyPr>
          <a:lstStyle/>
          <a:p>
            <a:pPr marL="342900" lvl="0" indent="-342900" algn="just">
              <a:spcBef>
                <a:spcPts val="0"/>
              </a:spcBef>
              <a:buFont typeface="Arial" panose="020B0604020202020204" pitchFamily="34" charset="0"/>
              <a:buChar char="•"/>
            </a:pPr>
            <a:r>
              <a:rPr lang="fi-FI" dirty="0"/>
              <a:t>Työ- ja perhe-elämän tasapaino on jaettu vastuu, joka vaatii sitoutumista ja yhteistyötä sekä organisaatiolta että yksilöiltä. Organisaatioiden velvollisuutena on tarjota suotuisa ympäristö, joka edistää työn ja yksityiselämän tasapainoa, kun taas yksilöiden on aktiivisesti hoidettava yksityis- ja työelämäänsä. Ymmärtämällä nämä roolit työnantajat ja työntekijät voivat tehdä tehokasta yhteistyötä luodakseen harmonisen työ- ja perhe-elämän yhdistämisen.</a:t>
            </a:r>
            <a:endParaRPr dirty="0"/>
          </a:p>
        </p:txBody>
      </p:sp>
      <p:sp>
        <p:nvSpPr>
          <p:cNvPr id="394" name="Google Shape;394;p2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TIIVISTYSTÄ (2/4) </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0"/>
          <p:cNvSpPr txBox="1">
            <a:spLocks noGrp="1"/>
          </p:cNvSpPr>
          <p:nvPr>
            <p:ph type="body" idx="1"/>
          </p:nvPr>
        </p:nvSpPr>
        <p:spPr>
          <a:xfrm>
            <a:off x="734714" y="1849605"/>
            <a:ext cx="10814158" cy="3763795"/>
          </a:xfrm>
          <a:prstGeom prst="rect">
            <a:avLst/>
          </a:prstGeom>
          <a:noFill/>
          <a:ln>
            <a:noFill/>
          </a:ln>
        </p:spPr>
        <p:txBody>
          <a:bodyPr spcFirstLastPara="1" wrap="square" lIns="91425" tIns="45700" rIns="91425" bIns="45700" anchor="t" anchorCtr="0">
            <a:normAutofit/>
          </a:bodyPr>
          <a:lstStyle/>
          <a:p>
            <a:pPr marL="342900" lvl="0" indent="-342900" algn="just">
              <a:spcBef>
                <a:spcPts val="0"/>
              </a:spcBef>
              <a:buFont typeface="Arial" panose="020B0604020202020204" pitchFamily="34" charset="0"/>
              <a:buChar char="•"/>
            </a:pPr>
            <a:r>
              <a:rPr lang="fi-FI" dirty="0"/>
              <a:t>Työnantajilla ja työntekijöillä on oikeudellisia ja eettisiä velvoitteita työn ja yksityiselämän tasapainottamiseksi. Työnantajilla on lakisääteinen velvollisuus tarjota terveellinen ja turvallinen työympäristö, johon kuuluu kohtuullisten työaikojen varmistaminen, työtaakan tehokas hallinta ja syrjinnän tai häirinnän estäminen. Samoin työntekijöillä on velvollisuus edistää omaa työ- ja perhe-elämän tasapainoa ja noudattaa eettisiä käytäntöjä työpaikalla. Tässä aineistossa tarkastellaan oikeudellisia puitteita ja eettisiä näkökohtia, jotka ohjaavat molempia osapuolia saavuttamaan työn ja yksityiselämän tasapainon.</a:t>
            </a:r>
            <a:endParaRPr lang="en-US" dirty="0"/>
          </a:p>
        </p:txBody>
      </p:sp>
      <p:sp>
        <p:nvSpPr>
          <p:cNvPr id="444" name="Google Shape;444;p3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TIIVISTYSTÄ (3/4) </a:t>
            </a:r>
            <a:endParaRPr dirty="0"/>
          </a:p>
        </p:txBody>
      </p:sp>
    </p:spTree>
    <p:extLst>
      <p:ext uri="{BB962C8B-B14F-4D97-AF65-F5344CB8AC3E}">
        <p14:creationId xmlns:p14="http://schemas.microsoft.com/office/powerpoint/2010/main" val="1125625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2"/>
          <p:cNvSpPr txBox="1">
            <a:spLocks noGrp="1"/>
          </p:cNvSpPr>
          <p:nvPr>
            <p:ph type="body" idx="1"/>
          </p:nvPr>
        </p:nvSpPr>
        <p:spPr>
          <a:xfrm>
            <a:off x="713768" y="2449285"/>
            <a:ext cx="8539960" cy="3755572"/>
          </a:xfrm>
          <a:prstGeom prst="rect">
            <a:avLst/>
          </a:prstGeom>
          <a:noFill/>
          <a:ln>
            <a:noFill/>
          </a:ln>
        </p:spPr>
        <p:txBody>
          <a:bodyPr spcFirstLastPara="1" wrap="square" lIns="91425" tIns="45700" rIns="91425" bIns="45700" anchor="t" anchorCtr="0">
            <a:normAutofit/>
          </a:bodyPr>
          <a:lstStyle/>
          <a:p>
            <a:pPr marL="342900" indent="-342900" algn="just">
              <a:spcBef>
                <a:spcPts val="0"/>
              </a:spcBef>
              <a:buFont typeface="Arial" panose="020B0604020202020204" pitchFamily="34" charset="0"/>
              <a:buChar char="•"/>
            </a:pPr>
            <a:r>
              <a:rPr lang="fi-FI" sz="2400" dirty="0">
                <a:latin typeface="Calibri" panose="020F0502020204030204" pitchFamily="34" charset="0"/>
                <a:ea typeface="Calibri" panose="020F0502020204030204" pitchFamily="34" charset="0"/>
                <a:cs typeface="Times New Roman" panose="02020603050405020304" pitchFamily="18" charset="0"/>
              </a:rPr>
              <a:t>Työ- ja perhe-elämän tasapainon edistäminen vaatii yhteistyötä organisaatioilta, esihenkilöiltä ja yksilöiltä. Ymmärtämällä roolinsa, velvoitteensa ja organisaatioon liittyvien kysymysten, oikeudellisten puitteiden ja parhaiden käytäntöjen vaikutuksen  voidaan yhdessä työskennellen luoda työympäristö, joka edistää työn ja yksityiselämän tasapainoa, parantaa työntekijöiden hyvinvointia ja edistää organisaation menestystä.</a:t>
            </a:r>
            <a:endParaRPr lang="et-E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4" name="Google Shape;394;p2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TIIVISTYSTÄ (4/4)</a:t>
            </a:r>
            <a:endParaRPr dirty="0"/>
          </a:p>
        </p:txBody>
      </p:sp>
    </p:spTree>
    <p:extLst>
      <p:ext uri="{BB962C8B-B14F-4D97-AF65-F5344CB8AC3E}">
        <p14:creationId xmlns:p14="http://schemas.microsoft.com/office/powerpoint/2010/main" val="220439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93FCD9-1F15-D778-7179-4FE8CE84CCAF}"/>
              </a:ext>
            </a:extLst>
          </p:cNvPr>
          <p:cNvSpPr>
            <a:spLocks noGrp="1"/>
          </p:cNvSpPr>
          <p:nvPr>
            <p:ph type="body" idx="1"/>
          </p:nvPr>
        </p:nvSpPr>
        <p:spPr>
          <a:xfrm>
            <a:off x="734714" y="1849605"/>
            <a:ext cx="6786963" cy="3763795"/>
          </a:xfrm>
        </p:spPr>
        <p:txBody>
          <a:bodyPr>
            <a:normAutofit lnSpcReduction="10000"/>
          </a:bodyPr>
          <a:lstStyle/>
          <a:p>
            <a:pPr marL="571500" indent="-342900">
              <a:buFont typeface="Arial" panose="020B0604020202020204" pitchFamily="34" charset="0"/>
              <a:buChar char="•"/>
            </a:pPr>
            <a:r>
              <a:rPr lang="fi-FI" dirty="0"/>
              <a:t>Nykypäivän nopeatempoisissa ja vaativissa työympäristöissä työn ja yksityiselämän terveen tasapainon saavuttamisesta on tullut olennainen osa työntekijöiden hyvinvointia ja organisaation menestystä. Koska sekä organisaatioilla että yksilöillä on keskeinen rooli työn ja yksityiselämän tasapainon edistämisessä, on tärkeää ymmärtää molempien vastuut ja velvollisuudet. Tässä osiossa tarkastellaan työn ja yksityiselämän tasapainon eri ulottuvuuksia, mukaan lukien oikeudelliset ja eettiset näkökohdat, jotka muokkaavat työnantajien ja työntekijöiden rooleja turvallisen ja kannustavan työympäristön varmistamisessa.</a:t>
            </a:r>
            <a:endParaRPr lang="en-GB" dirty="0"/>
          </a:p>
        </p:txBody>
      </p:sp>
      <p:sp>
        <p:nvSpPr>
          <p:cNvPr id="3" name="Text Placeholder 2">
            <a:extLst>
              <a:ext uri="{FF2B5EF4-FFF2-40B4-BE49-F238E27FC236}">
                <a16:creationId xmlns:a16="http://schemas.microsoft.com/office/drawing/2014/main" id="{1CE48B81-1F50-C050-7FB8-E202B763B5B7}"/>
              </a:ext>
            </a:extLst>
          </p:cNvPr>
          <p:cNvSpPr>
            <a:spLocks noGrp="1"/>
          </p:cNvSpPr>
          <p:nvPr>
            <p:ph type="body" idx="2"/>
          </p:nvPr>
        </p:nvSpPr>
        <p:spPr/>
        <p:txBody>
          <a:bodyPr>
            <a:normAutofit fontScale="85000" lnSpcReduction="20000"/>
          </a:bodyPr>
          <a:lstStyle/>
          <a:p>
            <a:r>
              <a:rPr lang="en-GB" sz="3900" dirty="0"/>
              <a:t>01. </a:t>
            </a:r>
            <a:r>
              <a:rPr lang="en-GB" sz="3900" dirty="0" err="1"/>
              <a:t>Johdatus</a:t>
            </a:r>
            <a:r>
              <a:rPr lang="en-GB" sz="3900" dirty="0"/>
              <a:t> </a:t>
            </a:r>
            <a:r>
              <a:rPr lang="en-GB" sz="3900" dirty="0" err="1"/>
              <a:t>moduuliin</a:t>
            </a:r>
            <a:r>
              <a:rPr lang="en-GB" sz="3900" dirty="0"/>
              <a:t> 2 </a:t>
            </a:r>
          </a:p>
          <a:p>
            <a:endParaRPr lang="en-GB" dirty="0"/>
          </a:p>
        </p:txBody>
      </p:sp>
      <p:pic>
        <p:nvPicPr>
          <p:cNvPr id="4" name="Google Shape;283;p6">
            <a:extLst>
              <a:ext uri="{FF2B5EF4-FFF2-40B4-BE49-F238E27FC236}">
                <a16:creationId xmlns:a16="http://schemas.microsoft.com/office/drawing/2014/main" id="{EC5F589E-F188-4F77-B438-800B7E11C2FA}"/>
              </a:ext>
            </a:extLst>
          </p:cNvPr>
          <p:cNvPicPr preferRelativeResize="0">
            <a:picLocks/>
          </p:cNvPicPr>
          <p:nvPr/>
        </p:nvPicPr>
        <p:blipFill rotWithShape="1">
          <a:blip r:embed="rId2">
            <a:alphaModFix/>
          </a:blip>
          <a:srcRect l="6295" r="6295"/>
          <a:stretch/>
        </p:blipFill>
        <p:spPr>
          <a:xfrm>
            <a:off x="7895303" y="1919557"/>
            <a:ext cx="3814916" cy="3321451"/>
          </a:xfrm>
          <a:prstGeom prst="rect">
            <a:avLst/>
          </a:prstGeom>
          <a:solidFill>
            <a:schemeClr val="lt1"/>
          </a:solidFill>
          <a:ln>
            <a:noFill/>
          </a:ln>
        </p:spPr>
      </p:pic>
    </p:spTree>
    <p:extLst>
      <p:ext uri="{BB962C8B-B14F-4D97-AF65-F5344CB8AC3E}">
        <p14:creationId xmlns:p14="http://schemas.microsoft.com/office/powerpoint/2010/main" val="4222523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1"/>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Font typeface="Arial"/>
              <a:buNone/>
            </a:pPr>
            <a:r>
              <a:rPr lang="en-US"/>
              <a:t>www.</a:t>
            </a:r>
            <a:r>
              <a:rPr lang="en-US" b="1"/>
              <a:t>balance</a:t>
            </a:r>
            <a:r>
              <a:rPr lang="en-US"/>
              <a:t>.eu</a:t>
            </a:r>
            <a:endParaRPr/>
          </a:p>
        </p:txBody>
      </p:sp>
      <p:sp>
        <p:nvSpPr>
          <p:cNvPr id="450" name="Google Shape;450;p31"/>
          <p:cNvSpPr txBox="1">
            <a:spLocks noGrp="1"/>
          </p:cNvSpPr>
          <p:nvPr>
            <p:ph type="body" idx="3"/>
          </p:nvPr>
        </p:nvSpPr>
        <p:spPr>
          <a:xfrm>
            <a:off x="642678" y="811348"/>
            <a:ext cx="4283283" cy="1134183"/>
          </a:xfrm>
          <a:prstGeom prst="rect">
            <a:avLst/>
          </a:prstGeom>
          <a:noFill/>
          <a:ln>
            <a:noFill/>
          </a:ln>
        </p:spPr>
        <p:txBody>
          <a:bodyPr spcFirstLastPara="1" wrap="square" lIns="91425" tIns="45700" rIns="91425" bIns="45700" anchor="ctr" anchorCtr="0">
            <a:normAutofit fontScale="62500" lnSpcReduction="20000"/>
          </a:bodyPr>
          <a:lstStyle/>
          <a:p>
            <a:pPr marL="0" lvl="0" indent="0" algn="l" rtl="0">
              <a:lnSpc>
                <a:spcPct val="90000"/>
              </a:lnSpc>
              <a:spcBef>
                <a:spcPts val="0"/>
              </a:spcBef>
              <a:spcAft>
                <a:spcPts val="0"/>
              </a:spcAft>
              <a:buClr>
                <a:srgbClr val="8A4199"/>
              </a:buClr>
              <a:buSzPts val="5000"/>
              <a:buNone/>
            </a:pPr>
            <a:r>
              <a:rPr lang="en-US" b="1" dirty="0" err="1"/>
              <a:t>Jatka</a:t>
            </a:r>
            <a:r>
              <a:rPr lang="en-US" b="1" dirty="0"/>
              <a:t> </a:t>
            </a:r>
            <a:r>
              <a:rPr lang="en-US" b="1" dirty="0" err="1"/>
              <a:t>moduuliin</a:t>
            </a:r>
            <a:r>
              <a:rPr lang="en-US" b="1" dirty="0"/>
              <a:t> 3: </a:t>
            </a:r>
            <a:r>
              <a:rPr lang="en-US" b="1" dirty="0" err="1"/>
              <a:t>Digitaalinen</a:t>
            </a:r>
            <a:r>
              <a:rPr lang="en-US" b="1" dirty="0"/>
              <a:t> </a:t>
            </a:r>
            <a:r>
              <a:rPr lang="en-US" b="1" dirty="0" err="1"/>
              <a:t>hyvinvointi</a:t>
            </a:r>
            <a:endParaRPr b="1" dirty="0"/>
          </a:p>
        </p:txBody>
      </p:sp>
      <p:grpSp>
        <p:nvGrpSpPr>
          <p:cNvPr id="451" name="Google Shape;451;p31"/>
          <p:cNvGrpSpPr/>
          <p:nvPr/>
        </p:nvGrpSpPr>
        <p:grpSpPr>
          <a:xfrm>
            <a:off x="1832466" y="5096758"/>
            <a:ext cx="280634" cy="280634"/>
            <a:chOff x="1950027" y="2499889"/>
            <a:chExt cx="850463" cy="850463"/>
          </a:xfrm>
        </p:grpSpPr>
        <p:sp>
          <p:nvSpPr>
            <p:cNvPr id="452" name="Google Shape;452;p31"/>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53" name="Google Shape;453;p31"/>
            <p:cNvGrpSpPr/>
            <p:nvPr/>
          </p:nvGrpSpPr>
          <p:grpSpPr>
            <a:xfrm>
              <a:off x="2107521" y="2657382"/>
              <a:ext cx="535476" cy="535477"/>
              <a:chOff x="2107521" y="2657382"/>
              <a:chExt cx="535476" cy="535477"/>
            </a:xfrm>
          </p:grpSpPr>
          <p:sp>
            <p:nvSpPr>
              <p:cNvPr id="454" name="Google Shape;454;p31"/>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31"/>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p31"/>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57" name="Google Shape;457;p31"/>
          <p:cNvGrpSpPr/>
          <p:nvPr/>
        </p:nvGrpSpPr>
        <p:grpSpPr>
          <a:xfrm>
            <a:off x="1140235" y="5096758"/>
            <a:ext cx="280634" cy="280634"/>
            <a:chOff x="-147782" y="2499889"/>
            <a:chExt cx="850463" cy="850463"/>
          </a:xfrm>
        </p:grpSpPr>
        <p:sp>
          <p:nvSpPr>
            <p:cNvPr id="458" name="Google Shape;458;p31"/>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31"/>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0" name="Google Shape;460;p31"/>
          <p:cNvGrpSpPr/>
          <p:nvPr/>
        </p:nvGrpSpPr>
        <p:grpSpPr>
          <a:xfrm>
            <a:off x="2178374" y="5096758"/>
            <a:ext cx="280634" cy="280634"/>
            <a:chOff x="2998302" y="2499889"/>
            <a:chExt cx="850463" cy="850463"/>
          </a:xfrm>
        </p:grpSpPr>
        <p:sp>
          <p:nvSpPr>
            <p:cNvPr id="461" name="Google Shape;461;p31"/>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31"/>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3" name="Google Shape;463;p31"/>
          <p:cNvGrpSpPr/>
          <p:nvPr/>
        </p:nvGrpSpPr>
        <p:grpSpPr>
          <a:xfrm>
            <a:off x="794328" y="5096758"/>
            <a:ext cx="280634" cy="280842"/>
            <a:chOff x="-1196056" y="2499889"/>
            <a:chExt cx="850463" cy="851092"/>
          </a:xfrm>
        </p:grpSpPr>
        <p:sp>
          <p:nvSpPr>
            <p:cNvPr id="464" name="Google Shape;464;p31"/>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31"/>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6" name="Google Shape;466;p31"/>
          <p:cNvGrpSpPr/>
          <p:nvPr/>
        </p:nvGrpSpPr>
        <p:grpSpPr>
          <a:xfrm>
            <a:off x="1486351" y="5096758"/>
            <a:ext cx="280634" cy="280634"/>
            <a:chOff x="5339337" y="8702010"/>
            <a:chExt cx="280634" cy="280634"/>
          </a:xfrm>
        </p:grpSpPr>
        <p:sp>
          <p:nvSpPr>
            <p:cNvPr id="467" name="Google Shape;467;p31"/>
            <p:cNvSpPr/>
            <p:nvPr/>
          </p:nvSpPr>
          <p:spPr>
            <a:xfrm>
              <a:off x="5339337" y="8702010"/>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68" name="Google Shape;468;p31" descr="World with solid fill"/>
            <p:cNvPicPr preferRelativeResize="0"/>
            <p:nvPr/>
          </p:nvPicPr>
          <p:blipFill rotWithShape="1">
            <a:blip r:embed="rId3">
              <a:alphaModFix/>
            </a:blip>
            <a:srcRect/>
            <a:stretch/>
          </p:blipFill>
          <p:spPr>
            <a:xfrm>
              <a:off x="5356616" y="8719289"/>
              <a:ext cx="246077" cy="246077"/>
            </a:xfrm>
            <a:prstGeom prst="rect">
              <a:avLst/>
            </a:prstGeom>
            <a:noFill/>
            <a:ln>
              <a:noFill/>
            </a:ln>
          </p:spPr>
        </p:pic>
      </p:grpSp>
      <p:sp>
        <p:nvSpPr>
          <p:cNvPr id="470" name="Google Shape;470;p31"/>
          <p:cNvSpPr txBox="1"/>
          <p:nvPr/>
        </p:nvSpPr>
        <p:spPr>
          <a:xfrm>
            <a:off x="642678" y="4380793"/>
            <a:ext cx="3195486" cy="73114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B4CB"/>
              </a:buClr>
              <a:buSzPts val="2200"/>
              <a:buFont typeface="Arial"/>
              <a:buNone/>
            </a:pPr>
            <a:r>
              <a:rPr lang="en-US" sz="2200" b="1">
                <a:solidFill>
                  <a:srgbClr val="14B4CB"/>
                </a:solidFill>
                <a:latin typeface="Calibri"/>
                <a:ea typeface="Calibri"/>
                <a:cs typeface="Calibri"/>
                <a:sym typeface="Calibri"/>
              </a:rPr>
              <a:t>Follow Our Journey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
          <p:cNvSpPr txBox="1">
            <a:spLocks noGrp="1"/>
          </p:cNvSpPr>
          <p:nvPr>
            <p:ph type="body" idx="1"/>
          </p:nvPr>
        </p:nvSpPr>
        <p:spPr>
          <a:xfrm>
            <a:off x="3761704" y="1279402"/>
            <a:ext cx="4829755" cy="42991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None/>
            </a:pPr>
            <a:r>
              <a:rPr lang="en-US" b="0" i="0" dirty="0">
                <a:solidFill>
                  <a:schemeClr val="bg1"/>
                </a:solidFill>
                <a:effectLst/>
                <a:latin typeface="halcyon-regular"/>
              </a:rPr>
              <a:t>“</a:t>
            </a:r>
            <a:r>
              <a:rPr lang="en-US" i="0" dirty="0">
                <a:solidFill>
                  <a:schemeClr val="bg1"/>
                </a:solidFill>
                <a:latin typeface="halcyon-regular"/>
              </a:rPr>
              <a:t>Me on </a:t>
            </a:r>
            <a:r>
              <a:rPr lang="en-US" i="0" dirty="0" err="1">
                <a:solidFill>
                  <a:schemeClr val="bg1"/>
                </a:solidFill>
                <a:latin typeface="halcyon-regular"/>
              </a:rPr>
              <a:t>onnistuttava</a:t>
            </a:r>
            <a:r>
              <a:rPr lang="en-US" i="0" dirty="0">
                <a:solidFill>
                  <a:schemeClr val="bg1"/>
                </a:solidFill>
                <a:latin typeface="halcyon-regular"/>
              </a:rPr>
              <a:t> </a:t>
            </a:r>
            <a:r>
              <a:rPr lang="en-US" i="0" dirty="0" err="1">
                <a:solidFill>
                  <a:schemeClr val="bg1"/>
                </a:solidFill>
                <a:latin typeface="halcyon-regular"/>
              </a:rPr>
              <a:t>paremmin</a:t>
            </a:r>
            <a:r>
              <a:rPr lang="en-US" i="0" dirty="0">
                <a:solidFill>
                  <a:schemeClr val="bg1"/>
                </a:solidFill>
                <a:latin typeface="halcyon-regular"/>
              </a:rPr>
              <a:t> </a:t>
            </a:r>
            <a:r>
              <a:rPr lang="en-US" i="0" dirty="0" err="1">
                <a:solidFill>
                  <a:schemeClr val="bg1"/>
                </a:solidFill>
                <a:latin typeface="halcyon-regular"/>
              </a:rPr>
              <a:t>nostamaan</a:t>
            </a:r>
            <a:r>
              <a:rPr lang="en-US" i="0" dirty="0">
                <a:solidFill>
                  <a:schemeClr val="bg1"/>
                </a:solidFill>
                <a:latin typeface="halcyon-regular"/>
              </a:rPr>
              <a:t> </a:t>
            </a:r>
            <a:r>
              <a:rPr lang="en-US" i="0" dirty="0" err="1">
                <a:solidFill>
                  <a:schemeClr val="bg1"/>
                </a:solidFill>
                <a:latin typeface="halcyon-regular"/>
              </a:rPr>
              <a:t>itsemme</a:t>
            </a:r>
            <a:r>
              <a:rPr lang="en-US" i="0" dirty="0">
                <a:solidFill>
                  <a:schemeClr val="bg1"/>
                </a:solidFill>
                <a:latin typeface="halcyon-regular"/>
              </a:rPr>
              <a:t> </a:t>
            </a:r>
            <a:r>
              <a:rPr lang="en-US" i="0" dirty="0" err="1">
                <a:solidFill>
                  <a:schemeClr val="bg1"/>
                </a:solidFill>
                <a:latin typeface="halcyon-regular"/>
              </a:rPr>
              <a:t>korkeammalle</a:t>
            </a:r>
            <a:r>
              <a:rPr lang="en-US" i="0" dirty="0">
                <a:solidFill>
                  <a:schemeClr val="bg1"/>
                </a:solidFill>
                <a:latin typeface="halcyon-regular"/>
              </a:rPr>
              <a:t> </a:t>
            </a:r>
            <a:r>
              <a:rPr lang="en-US" i="0" dirty="0" err="1">
                <a:solidFill>
                  <a:schemeClr val="bg1"/>
                </a:solidFill>
                <a:latin typeface="halcyon-regular"/>
              </a:rPr>
              <a:t>omalla</a:t>
            </a:r>
            <a:r>
              <a:rPr lang="en-US" i="0" dirty="0">
                <a:solidFill>
                  <a:schemeClr val="bg1"/>
                </a:solidFill>
                <a:latin typeface="halcyon-regular"/>
              </a:rPr>
              <a:t> “to do” -</a:t>
            </a:r>
            <a:r>
              <a:rPr lang="en-US" i="0" dirty="0" err="1">
                <a:solidFill>
                  <a:schemeClr val="bg1"/>
                </a:solidFill>
                <a:latin typeface="halcyon-regular"/>
              </a:rPr>
              <a:t>listallemme</a:t>
            </a:r>
            <a:r>
              <a:rPr lang="en-US" b="0" i="0" dirty="0">
                <a:solidFill>
                  <a:schemeClr val="bg1"/>
                </a:solidFill>
                <a:effectLst/>
                <a:latin typeface="halcyon-regular"/>
              </a:rPr>
              <a:t>.” - </a:t>
            </a:r>
            <a:r>
              <a:rPr lang="en-US" b="0" i="1" dirty="0">
                <a:solidFill>
                  <a:schemeClr val="bg1"/>
                </a:solidFill>
                <a:effectLst/>
                <a:latin typeface="halcyon-regular"/>
              </a:rPr>
              <a:t>Michelle Obama, </a:t>
            </a:r>
            <a:r>
              <a:rPr lang="en-US" b="0" i="1" dirty="0" err="1">
                <a:solidFill>
                  <a:schemeClr val="bg1"/>
                </a:solidFill>
                <a:effectLst/>
                <a:latin typeface="halcyon-regular"/>
              </a:rPr>
              <a:t>Yhdysvaltain</a:t>
            </a:r>
            <a:r>
              <a:rPr lang="en-US" b="0" i="1" dirty="0">
                <a:solidFill>
                  <a:schemeClr val="bg1"/>
                </a:solidFill>
                <a:effectLst/>
                <a:latin typeface="halcyon-regular"/>
              </a:rPr>
              <a:t> </a:t>
            </a:r>
            <a:r>
              <a:rPr lang="en-US" b="0" i="1" dirty="0" err="1">
                <a:solidFill>
                  <a:schemeClr val="bg1"/>
                </a:solidFill>
                <a:effectLst/>
                <a:latin typeface="halcyon-regular"/>
              </a:rPr>
              <a:t>entisen</a:t>
            </a:r>
            <a:r>
              <a:rPr lang="en-US" b="0" i="1" dirty="0">
                <a:solidFill>
                  <a:schemeClr val="bg1"/>
                </a:solidFill>
                <a:effectLst/>
                <a:latin typeface="halcyon-regular"/>
              </a:rPr>
              <a:t> </a:t>
            </a:r>
            <a:r>
              <a:rPr lang="en-US" b="0" i="1" dirty="0" err="1">
                <a:solidFill>
                  <a:schemeClr val="bg1"/>
                </a:solidFill>
                <a:effectLst/>
                <a:latin typeface="halcyon-regular"/>
              </a:rPr>
              <a:t>presidentin</a:t>
            </a:r>
            <a:r>
              <a:rPr lang="en-US" b="0" i="1" dirty="0">
                <a:solidFill>
                  <a:schemeClr val="bg1"/>
                </a:solidFill>
                <a:effectLst/>
                <a:latin typeface="halcyon-regular"/>
              </a:rPr>
              <a:t> </a:t>
            </a:r>
            <a:r>
              <a:rPr lang="en-US" b="0" i="1" dirty="0" err="1">
                <a:solidFill>
                  <a:schemeClr val="bg1"/>
                </a:solidFill>
                <a:effectLst/>
                <a:latin typeface="halcyon-regular"/>
              </a:rPr>
              <a:t>puoliso</a:t>
            </a:r>
            <a:endParaRPr dirty="0">
              <a:solidFill>
                <a:schemeClr val="bg1"/>
              </a:solidFill>
            </a:endParaRPr>
          </a:p>
        </p:txBody>
      </p:sp>
      <p:sp>
        <p:nvSpPr>
          <p:cNvPr id="276" name="Google Shape;276;p5"/>
          <p:cNvSpPr/>
          <p:nvPr/>
        </p:nvSpPr>
        <p:spPr>
          <a:xfrm>
            <a:off x="2029831" y="1106380"/>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8A4199"/>
          </a:solidFill>
          <a:ln w="9525" cap="flat" cmpd="sng">
            <a:solidFill>
              <a:srgbClr val="8A41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76;p5">
            <a:extLst>
              <a:ext uri="{FF2B5EF4-FFF2-40B4-BE49-F238E27FC236}">
                <a16:creationId xmlns:a16="http://schemas.microsoft.com/office/drawing/2014/main" id="{327233DC-B493-4487-0695-36FCD501F596}"/>
              </a:ext>
            </a:extLst>
          </p:cNvPr>
          <p:cNvSpPr/>
          <p:nvPr/>
        </p:nvSpPr>
        <p:spPr>
          <a:xfrm rot="10800000">
            <a:off x="8180027" y="4110970"/>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8A4199"/>
          </a:solidFill>
          <a:ln w="9525" cap="flat" cmpd="sng">
            <a:solidFill>
              <a:srgbClr val="8A41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a:spLocks noGrp="1"/>
          </p:cNvSpPr>
          <p:nvPr>
            <p:ph type="body" idx="1"/>
          </p:nvPr>
        </p:nvSpPr>
        <p:spPr>
          <a:xfrm>
            <a:off x="3651976" y="749201"/>
            <a:ext cx="4939483" cy="4445500"/>
          </a:xfrm>
          <a:prstGeom prst="rect">
            <a:avLst/>
          </a:prstGeom>
          <a:noFill/>
          <a:ln>
            <a:noFill/>
          </a:ln>
        </p:spPr>
        <p:txBody>
          <a:bodyPr spcFirstLastPara="1" wrap="square" lIns="91425" tIns="45700" rIns="91425" bIns="45700" anchor="ctr" anchorCtr="0">
            <a:normAutofit/>
          </a:bodyPr>
          <a:lstStyle/>
          <a:p>
            <a:pPr marL="228600" indent="0" algn="l"/>
            <a:r>
              <a:rPr lang="en-US" b="0" i="0" dirty="0">
                <a:solidFill>
                  <a:schemeClr val="bg1"/>
                </a:solidFill>
                <a:effectLst/>
                <a:latin typeface="Inter"/>
              </a:rPr>
              <a:t>“</a:t>
            </a:r>
            <a:r>
              <a:rPr lang="en-US" i="0" dirty="0" err="1">
                <a:solidFill>
                  <a:schemeClr val="bg1"/>
                </a:solidFill>
                <a:latin typeface="Inter"/>
              </a:rPr>
              <a:t>Älä</a:t>
            </a:r>
            <a:r>
              <a:rPr lang="en-US" i="0" dirty="0">
                <a:solidFill>
                  <a:schemeClr val="bg1"/>
                </a:solidFill>
                <a:latin typeface="Inter"/>
              </a:rPr>
              <a:t> </a:t>
            </a:r>
            <a:r>
              <a:rPr lang="en-US" i="0" dirty="0" err="1">
                <a:solidFill>
                  <a:schemeClr val="bg1"/>
                </a:solidFill>
                <a:latin typeface="Inter"/>
              </a:rPr>
              <a:t>koskaan</a:t>
            </a:r>
            <a:r>
              <a:rPr lang="en-US" i="0" dirty="0">
                <a:solidFill>
                  <a:schemeClr val="bg1"/>
                </a:solidFill>
                <a:latin typeface="Inter"/>
              </a:rPr>
              <a:t> tee </a:t>
            </a:r>
            <a:r>
              <a:rPr lang="en-US" i="0" dirty="0" err="1">
                <a:solidFill>
                  <a:schemeClr val="bg1"/>
                </a:solidFill>
                <a:latin typeface="Inter"/>
              </a:rPr>
              <a:t>elämästäsi</a:t>
            </a:r>
            <a:r>
              <a:rPr lang="en-US" i="0" dirty="0">
                <a:solidFill>
                  <a:schemeClr val="bg1"/>
                </a:solidFill>
                <a:latin typeface="Inter"/>
              </a:rPr>
              <a:t> </a:t>
            </a:r>
            <a:r>
              <a:rPr lang="en-US" i="0" dirty="0" err="1">
                <a:solidFill>
                  <a:schemeClr val="bg1"/>
                </a:solidFill>
                <a:latin typeface="Inter"/>
              </a:rPr>
              <a:t>niin</a:t>
            </a:r>
            <a:r>
              <a:rPr lang="en-US" i="0" dirty="0">
                <a:solidFill>
                  <a:schemeClr val="bg1"/>
                </a:solidFill>
                <a:latin typeface="Inter"/>
              </a:rPr>
              <a:t> </a:t>
            </a:r>
            <a:r>
              <a:rPr lang="en-US" i="0" dirty="0" err="1">
                <a:solidFill>
                  <a:schemeClr val="bg1"/>
                </a:solidFill>
                <a:latin typeface="Inter"/>
              </a:rPr>
              <a:t>kiireistä</a:t>
            </a:r>
            <a:r>
              <a:rPr lang="en-US" i="0" dirty="0">
                <a:solidFill>
                  <a:schemeClr val="bg1"/>
                </a:solidFill>
                <a:latin typeface="Inter"/>
              </a:rPr>
              <a:t>, </a:t>
            </a:r>
            <a:r>
              <a:rPr lang="en-US" i="0" dirty="0" err="1">
                <a:solidFill>
                  <a:schemeClr val="bg1"/>
                </a:solidFill>
                <a:latin typeface="Inter"/>
              </a:rPr>
              <a:t>että</a:t>
            </a:r>
            <a:r>
              <a:rPr lang="en-US" i="0" dirty="0">
                <a:solidFill>
                  <a:schemeClr val="bg1"/>
                </a:solidFill>
                <a:latin typeface="Inter"/>
              </a:rPr>
              <a:t> et </a:t>
            </a:r>
            <a:r>
              <a:rPr lang="en-US" i="0" dirty="0" err="1">
                <a:solidFill>
                  <a:schemeClr val="bg1"/>
                </a:solidFill>
                <a:latin typeface="Inter"/>
              </a:rPr>
              <a:t>pysty</a:t>
            </a:r>
            <a:r>
              <a:rPr lang="en-US" i="0" dirty="0">
                <a:solidFill>
                  <a:schemeClr val="bg1"/>
                </a:solidFill>
                <a:latin typeface="Inter"/>
              </a:rPr>
              <a:t> </a:t>
            </a:r>
            <a:r>
              <a:rPr lang="en-US" i="0" dirty="0" err="1">
                <a:solidFill>
                  <a:schemeClr val="bg1"/>
                </a:solidFill>
                <a:latin typeface="Inter"/>
              </a:rPr>
              <a:t>elämään</a:t>
            </a:r>
            <a:r>
              <a:rPr lang="en-US" i="0" dirty="0">
                <a:solidFill>
                  <a:schemeClr val="bg1"/>
                </a:solidFill>
                <a:latin typeface="Inter"/>
              </a:rPr>
              <a:t>.</a:t>
            </a:r>
            <a:r>
              <a:rPr lang="en-US" b="0" i="0" dirty="0">
                <a:solidFill>
                  <a:schemeClr val="bg1"/>
                </a:solidFill>
                <a:effectLst/>
                <a:latin typeface="Inter"/>
              </a:rPr>
              <a:t>” – Dolly Parton</a:t>
            </a:r>
          </a:p>
        </p:txBody>
      </p:sp>
      <p:sp>
        <p:nvSpPr>
          <p:cNvPr id="296" name="Google Shape;296;p8"/>
          <p:cNvSpPr/>
          <p:nvPr/>
        </p:nvSpPr>
        <p:spPr>
          <a:xfrm>
            <a:off x="1757456" y="2633623"/>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96;p8">
            <a:extLst>
              <a:ext uri="{FF2B5EF4-FFF2-40B4-BE49-F238E27FC236}">
                <a16:creationId xmlns:a16="http://schemas.microsoft.com/office/drawing/2014/main" id="{74F9E545-13E6-DBCD-5565-7269EC9E7F88}"/>
              </a:ext>
            </a:extLst>
          </p:cNvPr>
          <p:cNvSpPr/>
          <p:nvPr/>
        </p:nvSpPr>
        <p:spPr>
          <a:xfrm rot="10986205">
            <a:off x="7721348" y="3935186"/>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9"/>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02" name="Google Shape;302;p9"/>
          <p:cNvSpPr txBox="1">
            <a:spLocks noGrp="1"/>
          </p:cNvSpPr>
          <p:nvPr>
            <p:ph type="body" idx="1"/>
          </p:nvPr>
        </p:nvSpPr>
        <p:spPr>
          <a:xfrm>
            <a:off x="2362833" y="602336"/>
            <a:ext cx="4795767" cy="2095144"/>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sz="3600" dirty="0" err="1"/>
              <a:t>Roolit</a:t>
            </a:r>
            <a:r>
              <a:rPr lang="en-US" sz="3600" dirty="0"/>
              <a:t> ja </a:t>
            </a:r>
            <a:r>
              <a:rPr lang="en-US" sz="3600" dirty="0" err="1"/>
              <a:t>vastuut</a:t>
            </a:r>
            <a:r>
              <a:rPr lang="en-US" sz="3600" dirty="0"/>
              <a:t> </a:t>
            </a:r>
            <a:r>
              <a:rPr lang="en-US" sz="3600" dirty="0" err="1"/>
              <a:t>edistettäessä</a:t>
            </a:r>
            <a:r>
              <a:rPr lang="en-US" sz="3600" dirty="0"/>
              <a:t> </a:t>
            </a:r>
            <a:r>
              <a:rPr lang="en-US" sz="3600" dirty="0" err="1"/>
              <a:t>työn</a:t>
            </a:r>
            <a:r>
              <a:rPr lang="en-US" sz="3600" dirty="0"/>
              <a:t> ja </a:t>
            </a:r>
            <a:r>
              <a:rPr lang="en-US" sz="3600" dirty="0" err="1"/>
              <a:t>yksityiselämän</a:t>
            </a:r>
            <a:r>
              <a:rPr lang="en-US" sz="3600" dirty="0"/>
              <a:t> </a:t>
            </a:r>
            <a:r>
              <a:rPr lang="en-US" sz="3600" dirty="0" err="1"/>
              <a:t>tasapainoa</a:t>
            </a:r>
            <a:endParaRPr lang="en-US" sz="3600" dirty="0"/>
          </a:p>
        </p:txBody>
      </p:sp>
      <p:sp>
        <p:nvSpPr>
          <p:cNvPr id="303" name="Google Shape;303;p9"/>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2.1</a:t>
            </a:r>
            <a:endParaRPr dirty="0"/>
          </a:p>
        </p:txBody>
      </p:sp>
    </p:spTree>
    <p:extLst>
      <p:ext uri="{BB962C8B-B14F-4D97-AF65-F5344CB8AC3E}">
        <p14:creationId xmlns:p14="http://schemas.microsoft.com/office/powerpoint/2010/main" val="264522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0"/>
          <p:cNvPicPr preferRelativeResize="0">
            <a:picLocks noGrp="1"/>
          </p:cNvPicPr>
          <p:nvPr>
            <p:ph type="pic" idx="2"/>
          </p:nvPr>
        </p:nvPicPr>
        <p:blipFill rotWithShape="1">
          <a:blip r:embed="rId3">
            <a:alphaModFix/>
          </a:blip>
          <a:srcRect t="56" b="57"/>
          <a:stretch/>
        </p:blipFill>
        <p:spPr>
          <a:xfrm>
            <a:off x="16472" y="377764"/>
            <a:ext cx="5222656" cy="5952556"/>
          </a:xfrm>
          <a:prstGeom prst="rect">
            <a:avLst/>
          </a:prstGeom>
          <a:noFill/>
          <a:ln>
            <a:noFill/>
          </a:ln>
        </p:spPr>
      </p:pic>
      <p:sp>
        <p:nvSpPr>
          <p:cNvPr id="310" name="Google Shape;310;p10"/>
          <p:cNvSpPr txBox="1">
            <a:spLocks noGrp="1"/>
          </p:cNvSpPr>
          <p:nvPr>
            <p:ph type="body" idx="3"/>
          </p:nvPr>
        </p:nvSpPr>
        <p:spPr>
          <a:xfrm>
            <a:off x="6650836" y="1894114"/>
            <a:ext cx="4918863" cy="4029530"/>
          </a:xfrm>
          <a:prstGeom prst="rect">
            <a:avLst/>
          </a:prstGeom>
          <a:noFill/>
          <a:ln>
            <a:noFill/>
          </a:ln>
        </p:spPr>
        <p:txBody>
          <a:bodyPr spcFirstLastPara="1" wrap="square" lIns="91425" tIns="45700" rIns="91425" bIns="45700" anchor="t" anchorCtr="0">
            <a:normAutofit/>
          </a:bodyPr>
          <a:lstStyle/>
          <a:p>
            <a:pPr marL="0" indent="0">
              <a:spcBef>
                <a:spcPts val="0"/>
              </a:spcBef>
            </a:pPr>
            <a:r>
              <a:rPr lang="fi-FI" sz="2000" dirty="0">
                <a:latin typeface="Calibri" panose="020F0502020204030204" pitchFamily="34" charset="0"/>
                <a:ea typeface="Calibri" panose="020F0502020204030204" pitchFamily="34" charset="0"/>
                <a:cs typeface="Times New Roman" panose="02020603050405020304" pitchFamily="18" charset="0"/>
              </a:rPr>
              <a:t>Työn ja yksityiselämän tasapainon edistäminen on organisaatioiden ja yksilöiden yhteinen vastuu. Molemmilla osapuolilla on omat roolinsa ja vastuunsa terveellisen ja kannustavan työympäristön luomisessa.</a:t>
            </a:r>
          </a:p>
          <a:p>
            <a:pPr marL="0" indent="0">
              <a:spcBef>
                <a:spcPts val="0"/>
              </a:spcBef>
            </a:pPr>
            <a:endParaRPr lang="fi-FI" sz="20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pPr>
            <a:r>
              <a:rPr lang="fi-FI" sz="2000" dirty="0">
                <a:latin typeface="Calibri" panose="020F0502020204030204" pitchFamily="34" charset="0"/>
                <a:ea typeface="Calibri" panose="020F0502020204030204" pitchFamily="34" charset="0"/>
                <a:cs typeface="Times New Roman" panose="02020603050405020304" pitchFamily="18" charset="0"/>
              </a:rPr>
              <a:t>Tässä ovat heidän roolinsa keskeiset näkökohdat, mukaan lukien asiaan liittyvät oikeudelliset ja eettiset velvoitteet:</a:t>
            </a:r>
          </a:p>
          <a:p>
            <a:pPr marL="342900" indent="-342900">
              <a:spcBef>
                <a:spcPts val="0"/>
              </a:spcBef>
              <a:buFontTx/>
              <a:buChar char="-"/>
            </a:pPr>
            <a:r>
              <a:rPr lang="fi-FI" sz="2000" dirty="0">
                <a:latin typeface="Calibri" panose="020F0502020204030204" pitchFamily="34" charset="0"/>
                <a:ea typeface="Calibri" panose="020F0502020204030204" pitchFamily="34" charset="0"/>
                <a:cs typeface="Times New Roman" panose="02020603050405020304" pitchFamily="18" charset="0"/>
              </a:rPr>
              <a:t>organisaation vastuut</a:t>
            </a:r>
          </a:p>
          <a:p>
            <a:pPr marL="342900" indent="-342900">
              <a:spcBef>
                <a:spcPts val="0"/>
              </a:spcBef>
              <a:buFontTx/>
              <a:buChar char="-"/>
            </a:pPr>
            <a:r>
              <a:rPr lang="fi-FI" sz="2000" dirty="0">
                <a:latin typeface="Calibri" panose="020F0502020204030204" pitchFamily="34" charset="0"/>
                <a:ea typeface="Calibri" panose="020F0502020204030204" pitchFamily="34" charset="0"/>
                <a:cs typeface="Times New Roman" panose="02020603050405020304" pitchFamily="18" charset="0"/>
              </a:rPr>
              <a:t>yksilön vastuut</a:t>
            </a:r>
          </a:p>
          <a:p>
            <a:pPr marL="342900" indent="-342900">
              <a:spcBef>
                <a:spcPts val="0"/>
              </a:spcBef>
              <a:buFontTx/>
              <a:buChar char="-"/>
            </a:pPr>
            <a:r>
              <a:rPr lang="fi-FI" sz="2000" dirty="0">
                <a:latin typeface="Calibri" panose="020F0502020204030204" pitchFamily="34" charset="0"/>
                <a:ea typeface="Calibri" panose="020F0502020204030204" pitchFamily="34" charset="0"/>
                <a:cs typeface="Times New Roman" panose="02020603050405020304" pitchFamily="18" charset="0"/>
              </a:rPr>
              <a:t>oikeudelliset ja eettiset velvoitteet</a:t>
            </a:r>
            <a:endParaRPr dirty="0"/>
          </a:p>
        </p:txBody>
      </p:sp>
      <p:sp>
        <p:nvSpPr>
          <p:cNvPr id="311" name="Google Shape;311;p10"/>
          <p:cNvSpPr txBox="1">
            <a:spLocks noGrp="1"/>
          </p:cNvSpPr>
          <p:nvPr>
            <p:ph type="body" idx="4"/>
          </p:nvPr>
        </p:nvSpPr>
        <p:spPr>
          <a:xfrm>
            <a:off x="5030535" y="377764"/>
            <a:ext cx="5721149" cy="1641903"/>
          </a:xfrm>
          <a:prstGeom prst="rect">
            <a:avLst/>
          </a:prstGeom>
          <a:noFill/>
          <a:ln>
            <a:noFill/>
          </a:ln>
        </p:spPr>
        <p:txBody>
          <a:bodyPr spcFirstLastPara="1" wrap="square" lIns="91425" tIns="45700" rIns="91425" bIns="45700" anchor="t" anchorCtr="0">
            <a:noAutofit/>
          </a:bodyPr>
          <a:lstStyle/>
          <a:p>
            <a:pPr marL="0" indent="0">
              <a:spcBef>
                <a:spcPts val="0"/>
              </a:spcBef>
            </a:pPr>
            <a:r>
              <a:rPr lang="en-US" b="1" dirty="0" err="1">
                <a:effectLst/>
                <a:latin typeface="Calibri" panose="020F0502020204030204" pitchFamily="34" charset="0"/>
                <a:ea typeface="Calibri" panose="020F0502020204030204" pitchFamily="34" charset="0"/>
                <a:cs typeface="Times New Roman" panose="02020603050405020304" pitchFamily="18" charset="0"/>
              </a:rPr>
              <a:t>Roolit</a:t>
            </a:r>
            <a:r>
              <a:rPr lang="en-US" b="1" dirty="0">
                <a:effectLst/>
                <a:latin typeface="Calibri" panose="020F0502020204030204" pitchFamily="34" charset="0"/>
                <a:ea typeface="Calibri" panose="020F0502020204030204" pitchFamily="34" charset="0"/>
                <a:cs typeface="Times New Roman" panose="02020603050405020304" pitchFamily="18" charset="0"/>
              </a:rPr>
              <a:t> ja </a:t>
            </a:r>
            <a:r>
              <a:rPr lang="en-US" b="1" dirty="0" err="1">
                <a:effectLst/>
                <a:latin typeface="Calibri" panose="020F0502020204030204" pitchFamily="34" charset="0"/>
                <a:ea typeface="Calibri" panose="020F0502020204030204" pitchFamily="34" charset="0"/>
                <a:cs typeface="Times New Roman" panose="02020603050405020304" pitchFamily="18" charset="0"/>
              </a:rPr>
              <a:t>vastuut</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edistettäessä</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työn</a:t>
            </a:r>
            <a:r>
              <a:rPr lang="en-US" b="1" dirty="0">
                <a:effectLst/>
                <a:latin typeface="Calibri" panose="020F0502020204030204" pitchFamily="34" charset="0"/>
                <a:ea typeface="Calibri" panose="020F0502020204030204" pitchFamily="34" charset="0"/>
                <a:cs typeface="Times New Roman" panose="02020603050405020304" pitchFamily="18" charset="0"/>
              </a:rPr>
              <a:t> ja </a:t>
            </a:r>
            <a:r>
              <a:rPr lang="en-US" b="1" dirty="0" err="1">
                <a:effectLst/>
                <a:latin typeface="Calibri" panose="020F0502020204030204" pitchFamily="34" charset="0"/>
                <a:ea typeface="Calibri" panose="020F0502020204030204" pitchFamily="34" charset="0"/>
                <a:cs typeface="Times New Roman" panose="02020603050405020304" pitchFamily="18" charset="0"/>
              </a:rPr>
              <a:t>yksityiselämän</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tasapainoa</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9EA3980-FE2A-1011-DC22-CC988279B221}"/>
              </a:ext>
            </a:extLst>
          </p:cNvPr>
          <p:cNvSpPr>
            <a:spLocks noGrp="1"/>
          </p:cNvSpPr>
          <p:nvPr>
            <p:ph type="body" idx="1"/>
          </p:nvPr>
        </p:nvSpPr>
        <p:spPr>
          <a:xfrm>
            <a:off x="3776664" y="4325150"/>
            <a:ext cx="2507741" cy="1026368"/>
          </a:xfrm>
        </p:spPr>
        <p:txBody>
          <a:bodyPr/>
          <a:lstStyle/>
          <a:p>
            <a:r>
              <a:rPr lang="en-GB" dirty="0" err="1"/>
              <a:t>Yksilö</a:t>
            </a:r>
            <a:r>
              <a:rPr lang="en-GB" dirty="0"/>
              <a:t> &amp; </a:t>
            </a:r>
            <a:r>
              <a:rPr lang="en-GB" dirty="0" err="1"/>
              <a:t>organisaatio</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452284" y="1001986"/>
            <a:ext cx="11117416" cy="4611415"/>
          </a:xfrm>
          <a:prstGeom prst="rect">
            <a:avLst/>
          </a:prstGeom>
          <a:noFill/>
          <a:ln>
            <a:noFill/>
          </a:ln>
        </p:spPr>
        <p:txBody>
          <a:bodyPr spcFirstLastPara="1" wrap="square" lIns="91425" tIns="45700" rIns="91425" bIns="45700" anchor="t" anchorCtr="0">
            <a:noAutofit/>
          </a:bodyPr>
          <a:lstStyle/>
          <a:p>
            <a:pPr marL="342900" indent="-342900">
              <a:lnSpc>
                <a:spcPct val="107000"/>
              </a:lnSpc>
              <a:spcBef>
                <a:spcPts val="0"/>
              </a:spcBef>
              <a:spcAft>
                <a:spcPts val="800"/>
              </a:spcAft>
              <a:buFont typeface="Arial" panose="020B060402020202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Politiikan kehittäminen: Organisaatioiden tulee kehittää ja toteuttaa politiikkaa, joka edistää työn ja yksityiselämän tasapainoa. Nämä käytännöt voivat sisältää joustavia työjärjestelyjä, vapaa-ajan käytäntöjä ja </a:t>
            </a:r>
            <a:r>
              <a:rPr lang="fi-FI" sz="1900" dirty="0" err="1">
                <a:latin typeface="Calibri" panose="020F0502020204030204" pitchFamily="34" charset="0"/>
                <a:ea typeface="Calibri" panose="020F0502020204030204" pitchFamily="34" charset="0"/>
                <a:cs typeface="Times New Roman" panose="02020603050405020304" pitchFamily="18" charset="0"/>
              </a:rPr>
              <a:t>hyvinvointiohjelmia</a:t>
            </a:r>
            <a:r>
              <a:rPr lang="fi-FI" sz="19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Bef>
                <a:spcPts val="0"/>
              </a:spcBef>
              <a:spcAft>
                <a:spcPts val="800"/>
              </a:spcAft>
              <a:buFont typeface="Arial" panose="020B060402020202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Viestintä ja koulutus: Työnantajien tulisi viestiä työn ja yksityiselämän tasapainon tärkeydestä työntekijöilleen ja kouluttaa heitä käytettävissä olevista resursseista ja tukijärjestelmistä.</a:t>
            </a:r>
          </a:p>
          <a:p>
            <a:pPr marL="342900" indent="-342900">
              <a:lnSpc>
                <a:spcPct val="107000"/>
              </a:lnSpc>
              <a:spcBef>
                <a:spcPts val="0"/>
              </a:spcBef>
              <a:spcAft>
                <a:spcPts val="800"/>
              </a:spcAft>
              <a:buFont typeface="Arial" panose="020B060402020202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Joustavat työjärjestelyt: Organisaatiot voivat tarjota joustavia työaikoja, etätyövaihtoehtoja, osa-aikaisia aikatauluja tai työnjakoa auttaakseen työntekijöitä hallitsemaan henkilökohtaisia ja ammatillisia sitoumuksiaan.</a:t>
            </a:r>
          </a:p>
          <a:p>
            <a:pPr marL="342900" indent="-342900">
              <a:lnSpc>
                <a:spcPct val="107000"/>
              </a:lnSpc>
              <a:spcBef>
                <a:spcPts val="0"/>
              </a:spcBef>
              <a:spcAft>
                <a:spcPts val="800"/>
              </a:spcAft>
              <a:buFont typeface="Arial" panose="020B060402020202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Vapaat: Työnantajien tulee laatia erilaisia vapaita koskevat käytännöt, jotka sallivat työntekijöiden pitää vapaata. Lakiin perustuvien vapaiden (</a:t>
            </a:r>
            <a:r>
              <a:rPr lang="fi-FI" sz="1900" dirty="0" err="1">
                <a:latin typeface="Calibri" panose="020F0502020204030204" pitchFamily="34" charset="0"/>
                <a:ea typeface="Calibri" panose="020F0502020204030204" pitchFamily="34" charset="0"/>
                <a:cs typeface="Times New Roman" panose="02020603050405020304" pitchFamily="18" charset="0"/>
              </a:rPr>
              <a:t>esim.lomat</a:t>
            </a:r>
            <a:r>
              <a:rPr lang="fi-FI" sz="1900" dirty="0">
                <a:latin typeface="Calibri" panose="020F0502020204030204" pitchFamily="34" charset="0"/>
                <a:ea typeface="Calibri" panose="020F0502020204030204" pitchFamily="34" charset="0"/>
                <a:cs typeface="Times New Roman" panose="02020603050405020304" pitchFamily="18" charset="0"/>
              </a:rPr>
              <a:t> ja vanhempainvapaat) lisäksi tämä nämä voivat koskea </a:t>
            </a:r>
            <a:r>
              <a:rPr lang="fi-FI" sz="1900" dirty="0" err="1">
                <a:latin typeface="Calibri" panose="020F0502020204030204" pitchFamily="34" charset="0"/>
                <a:ea typeface="Calibri" panose="020F0502020204030204" pitchFamily="34" charset="0"/>
                <a:cs typeface="Times New Roman" panose="02020603050405020304" pitchFamily="18" charset="0"/>
              </a:rPr>
              <a:t>esim.yllättäviä</a:t>
            </a:r>
            <a:r>
              <a:rPr lang="fi-FI" sz="1900" dirty="0">
                <a:latin typeface="Calibri" panose="020F0502020204030204" pitchFamily="34" charset="0"/>
                <a:ea typeface="Calibri" panose="020F0502020204030204" pitchFamily="34" charset="0"/>
                <a:cs typeface="Times New Roman" panose="02020603050405020304" pitchFamily="18" charset="0"/>
              </a:rPr>
              <a:t> perheen hätätilanteita. </a:t>
            </a:r>
          </a:p>
          <a:p>
            <a:pPr marL="342900" indent="-342900">
              <a:lnSpc>
                <a:spcPct val="107000"/>
              </a:lnSpc>
              <a:spcBef>
                <a:spcPts val="0"/>
              </a:spcBef>
              <a:spcAft>
                <a:spcPts val="800"/>
              </a:spcAft>
              <a:buFont typeface="Arial" panose="020B060402020202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Tukikulttuuri: Organisaatioiden tulisi edistää työ- ja perhe-elämän tasapainoa arvostavaa kulttuuria kannustamalla johtajia tukemaan työntekijöidensä henkilökohtaisia tarpeita ja edistämällä terveellistä työympäristöä.</a:t>
            </a:r>
          </a:p>
          <a:p>
            <a:pPr marL="342900" indent="-342900">
              <a:lnSpc>
                <a:spcPct val="107000"/>
              </a:lnSpc>
              <a:spcBef>
                <a:spcPts val="0"/>
              </a:spcBef>
              <a:spcAft>
                <a:spcPts val="800"/>
              </a:spcAft>
              <a:buFont typeface="Arial" panose="020B0604020202020204" pitchFamily="34" charset="0"/>
              <a:buChar char="•"/>
            </a:pPr>
            <a:r>
              <a:rPr lang="fi-FI" sz="1900" dirty="0" err="1">
                <a:latin typeface="Calibri" panose="020F0502020204030204" pitchFamily="34" charset="0"/>
                <a:ea typeface="Calibri" panose="020F0502020204030204" pitchFamily="34" charset="0"/>
                <a:cs typeface="Times New Roman" panose="02020603050405020304" pitchFamily="18" charset="0"/>
              </a:rPr>
              <a:t>Hyvinvointiohjelmat</a:t>
            </a:r>
            <a:r>
              <a:rPr lang="fi-FI" sz="1900" dirty="0">
                <a:latin typeface="Calibri" panose="020F0502020204030204" pitchFamily="34" charset="0"/>
                <a:ea typeface="Calibri" panose="020F0502020204030204" pitchFamily="34" charset="0"/>
                <a:cs typeface="Times New Roman" panose="02020603050405020304" pitchFamily="18" charset="0"/>
              </a:rPr>
              <a:t>: Työnantajat voivat tarjota </a:t>
            </a:r>
            <a:r>
              <a:rPr lang="fi-FI" sz="1900" dirty="0" err="1">
                <a:latin typeface="Calibri" panose="020F0502020204030204" pitchFamily="34" charset="0"/>
                <a:ea typeface="Calibri" panose="020F0502020204030204" pitchFamily="34" charset="0"/>
                <a:cs typeface="Times New Roman" panose="02020603050405020304" pitchFamily="18" charset="0"/>
              </a:rPr>
              <a:t>hyvinvointiohjelmia</a:t>
            </a:r>
            <a:r>
              <a:rPr lang="fi-FI" sz="1900" dirty="0">
                <a:latin typeface="Calibri" panose="020F0502020204030204" pitchFamily="34" charset="0"/>
                <a:ea typeface="Calibri" panose="020F0502020204030204" pitchFamily="34" charset="0"/>
                <a:cs typeface="Times New Roman" panose="02020603050405020304" pitchFamily="18" charset="0"/>
              </a:rPr>
              <a:t>, jotka keskittyvät fyysiseen ja henkiseen hyvinvointiin, kuten pääsy kuntotiloihin, stressinhallintatyöpajoihin tai neuvontapalveluihin.</a:t>
            </a:r>
            <a:endParaRPr sz="1900" dirty="0"/>
          </a:p>
        </p:txBody>
      </p:sp>
      <p:sp>
        <p:nvSpPr>
          <p:cNvPr id="325" name="Google Shape;325;p1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n-GB" sz="3600" dirty="0" err="1">
                <a:effectLst/>
                <a:latin typeface="Calibri" panose="020F0502020204030204" pitchFamily="34" charset="0"/>
                <a:ea typeface="Calibri" panose="020F0502020204030204" pitchFamily="34" charset="0"/>
                <a:cs typeface="Times New Roman" panose="02020603050405020304" pitchFamily="18" charset="0"/>
              </a:rPr>
              <a:t>Organisaation</a:t>
            </a:r>
            <a:r>
              <a:rPr lang="en-GB" sz="3600"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vastuut</a:t>
            </a:r>
            <a:r>
              <a:rPr lang="en-GB" sz="3600" dirty="0">
                <a:effectLst/>
                <a:latin typeface="Calibri" panose="020F0502020204030204" pitchFamily="34" charset="0"/>
                <a:ea typeface="Calibri" panose="020F0502020204030204" pitchFamily="34" charset="0"/>
                <a:cs typeface="Times New Roman" panose="02020603050405020304" pitchFamily="18" charset="0"/>
              </a:rPr>
              <a:t>:</a:t>
            </a:r>
            <a:endParaRPr dirty="0"/>
          </a:p>
          <a:p>
            <a:pPr marL="0" lvl="0" indent="0" algn="l" rtl="0">
              <a:lnSpc>
                <a:spcPct val="90000"/>
              </a:lnSpc>
              <a:spcBef>
                <a:spcPts val="1000"/>
              </a:spcBef>
              <a:spcAft>
                <a:spcPts val="0"/>
              </a:spcAft>
              <a:buClr>
                <a:srgbClr val="8A4199"/>
              </a:buClr>
              <a:buSzPts val="3600"/>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1726</TotalTime>
  <Words>2773</Words>
  <Application>Microsoft Office PowerPoint</Application>
  <PresentationFormat>Widescreen</PresentationFormat>
  <Paragraphs>216</Paragraphs>
  <Slides>40</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Wingdings</vt:lpstr>
      <vt:lpstr>Calibri</vt:lpstr>
      <vt:lpstr>halcyon-regular</vt:lpstr>
      <vt:lpstr>Arial</vt:lpstr>
      <vt:lpstr>Times New Roman</vt:lpstr>
      <vt:lpstr>Inter</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Microsoft Office User</dc:creator>
  <cp:lastModifiedBy>Matti Lappalainen</cp:lastModifiedBy>
  <cp:revision>47</cp:revision>
  <dcterms:created xsi:type="dcterms:W3CDTF">2022-08-04T07:13:02Z</dcterms:created>
  <dcterms:modified xsi:type="dcterms:W3CDTF">2023-09-01T12:57:11Z</dcterms:modified>
</cp:coreProperties>
</file>