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303" r:id="rId3"/>
    <p:sldId id="331" r:id="rId4"/>
    <p:sldId id="323" r:id="rId5"/>
    <p:sldId id="332" r:id="rId6"/>
    <p:sldId id="260" r:id="rId7"/>
    <p:sldId id="333" r:id="rId8"/>
    <p:sldId id="334" r:id="rId9"/>
    <p:sldId id="265" r:id="rId10"/>
    <p:sldId id="267" r:id="rId11"/>
    <p:sldId id="335" r:id="rId12"/>
    <p:sldId id="336" r:id="rId13"/>
    <p:sldId id="337" r:id="rId14"/>
    <p:sldId id="338" r:id="rId15"/>
    <p:sldId id="339" r:id="rId16"/>
    <p:sldId id="340" r:id="rId17"/>
    <p:sldId id="341" r:id="rId18"/>
    <p:sldId id="342" r:id="rId19"/>
    <p:sldId id="276" r:id="rId20"/>
    <p:sldId id="343" r:id="rId21"/>
    <p:sldId id="344" r:id="rId22"/>
    <p:sldId id="345" r:id="rId23"/>
    <p:sldId id="287" r:id="rId24"/>
    <p:sldId id="346" r:id="rId25"/>
    <p:sldId id="329" r:id="rId26"/>
    <p:sldId id="347" r:id="rId27"/>
    <p:sldId id="294" r:id="rId28"/>
    <p:sldId id="348" r:id="rId29"/>
    <p:sldId id="282" r:id="rId30"/>
    <p:sldId id="283" r:id="rId31"/>
    <p:sldId id="284" r:id="rId32"/>
    <p:sldId id="299" r:id="rId33"/>
    <p:sldId id="349" r:id="rId34"/>
    <p:sldId id="286"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Montserrat" panose="00000500000000000000" pitchFamily="2" charset="0"/>
      <p:regular r:id="rId41"/>
      <p:bold r:id="rId42"/>
      <p:italic r:id="rId43"/>
      <p:boldItalic r:id="rId44"/>
    </p:embeddedFont>
    <p:embeddedFont>
      <p:font typeface="Montserrat Light" panose="00000400000000000000" pitchFamily="2" charset="0"/>
      <p:regular r:id="rId45"/>
      <p:italic r:id="rId46"/>
    </p:embeddedFont>
    <p:embeddedFont>
      <p:font typeface="Rubik" panose="020B0604020202020204" charset="-79"/>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gZbFLqeYbijJkcamIIqiA4DW18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67171"/>
    <a:srgbClr val="1EB3DD"/>
    <a:srgbClr val="8A4199"/>
    <a:srgbClr val="7F5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arty" userId="47811060-3be7-4309-9a50-3b31a9675f00" providerId="ADAL" clId="{34DF768D-0091-4986-97F1-FD62FA6A7D53}"/>
    <pc:docChg chg="undo custSel addSld delSld modSld sldOrd">
      <pc:chgData name="Samantha Carty" userId="47811060-3be7-4309-9a50-3b31a9675f00" providerId="ADAL" clId="{34DF768D-0091-4986-97F1-FD62FA6A7D53}" dt="2023-06-01T16:08:40.931" v="2610" actId="20577"/>
      <pc:docMkLst>
        <pc:docMk/>
      </pc:docMkLst>
      <pc:sldChg chg="modSp mod">
        <pc:chgData name="Samantha Carty" userId="47811060-3be7-4309-9a50-3b31a9675f00" providerId="ADAL" clId="{34DF768D-0091-4986-97F1-FD62FA6A7D53}" dt="2023-06-01T15:32:40.698" v="2237" actId="207"/>
        <pc:sldMkLst>
          <pc:docMk/>
          <pc:sldMk cId="0" sldId="256"/>
        </pc:sldMkLst>
        <pc:spChg chg="mod">
          <ac:chgData name="Samantha Carty" userId="47811060-3be7-4309-9a50-3b31a9675f00" providerId="ADAL" clId="{34DF768D-0091-4986-97F1-FD62FA6A7D53}" dt="2023-06-01T15:32:40.698" v="2237" actId="207"/>
          <ac:spMkLst>
            <pc:docMk/>
            <pc:sldMk cId="0" sldId="256"/>
            <ac:spMk id="232" creationId="{00000000-0000-0000-0000-000000000000}"/>
          </ac:spMkLst>
        </pc:spChg>
      </pc:sldChg>
      <pc:sldChg chg="del">
        <pc:chgData name="Samantha Carty" userId="47811060-3be7-4309-9a50-3b31a9675f00" providerId="ADAL" clId="{34DF768D-0091-4986-97F1-FD62FA6A7D53}" dt="2023-06-01T15:16:49.915" v="1374" actId="47"/>
        <pc:sldMkLst>
          <pc:docMk/>
          <pc:sldMk cId="0" sldId="262"/>
        </pc:sldMkLst>
      </pc:sldChg>
      <pc:sldChg chg="del">
        <pc:chgData name="Samantha Carty" userId="47811060-3be7-4309-9a50-3b31a9675f00" providerId="ADAL" clId="{34DF768D-0091-4986-97F1-FD62FA6A7D53}" dt="2023-06-01T15:16:51.160" v="1375" actId="47"/>
        <pc:sldMkLst>
          <pc:docMk/>
          <pc:sldMk cId="0" sldId="263"/>
        </pc:sldMkLst>
      </pc:sldChg>
      <pc:sldChg chg="modSp mod">
        <pc:chgData name="Samantha Carty" userId="47811060-3be7-4309-9a50-3b31a9675f00" providerId="ADAL" clId="{34DF768D-0091-4986-97F1-FD62FA6A7D53}" dt="2023-06-01T15:32:58.294" v="2238" actId="207"/>
        <pc:sldMkLst>
          <pc:docMk/>
          <pc:sldMk cId="0" sldId="264"/>
        </pc:sldMkLst>
        <pc:spChg chg="mod">
          <ac:chgData name="Samantha Carty" userId="47811060-3be7-4309-9a50-3b31a9675f00" providerId="ADAL" clId="{34DF768D-0091-4986-97F1-FD62FA6A7D53}" dt="2023-06-01T15:32:58.294" v="2238" actId="207"/>
          <ac:spMkLst>
            <pc:docMk/>
            <pc:sldMk cId="0" sldId="264"/>
            <ac:spMk id="3" creationId="{EF987030-0C64-FA85-C09D-23124A602F72}"/>
          </ac:spMkLst>
        </pc:spChg>
      </pc:sldChg>
      <pc:sldChg chg="modSp mod">
        <pc:chgData name="Samantha Carty" userId="47811060-3be7-4309-9a50-3b31a9675f00" providerId="ADAL" clId="{34DF768D-0091-4986-97F1-FD62FA6A7D53}" dt="2023-05-30T15:41:57.545" v="1" actId="14100"/>
        <pc:sldMkLst>
          <pc:docMk/>
          <pc:sldMk cId="0" sldId="265"/>
        </pc:sldMkLst>
        <pc:spChg chg="mod">
          <ac:chgData name="Samantha Carty" userId="47811060-3be7-4309-9a50-3b31a9675f00" providerId="ADAL" clId="{34DF768D-0091-4986-97F1-FD62FA6A7D53}" dt="2023-05-30T15:41:57.545" v="1" actId="14100"/>
          <ac:spMkLst>
            <pc:docMk/>
            <pc:sldMk cId="0" sldId="265"/>
            <ac:spMk id="310" creationId="{00000000-0000-0000-0000-000000000000}"/>
          </ac:spMkLst>
        </pc:spChg>
        <pc:spChg chg="mod">
          <ac:chgData name="Samantha Carty" userId="47811060-3be7-4309-9a50-3b31a9675f00" providerId="ADAL" clId="{34DF768D-0091-4986-97F1-FD62FA6A7D53}" dt="2023-05-30T15:41:52.743" v="0" actId="14100"/>
          <ac:spMkLst>
            <pc:docMk/>
            <pc:sldMk cId="0" sldId="265"/>
            <ac:spMk id="311" creationId="{00000000-0000-0000-0000-000000000000}"/>
          </ac:spMkLst>
        </pc:spChg>
      </pc:sldChg>
      <pc:sldChg chg="modSp mod">
        <pc:chgData name="Samantha Carty" userId="47811060-3be7-4309-9a50-3b31a9675f00" providerId="ADAL" clId="{34DF768D-0091-4986-97F1-FD62FA6A7D53}" dt="2023-06-01T14:02:26.996" v="664" actId="20577"/>
        <pc:sldMkLst>
          <pc:docMk/>
          <pc:sldMk cId="0" sldId="267"/>
        </pc:sldMkLst>
        <pc:spChg chg="mod">
          <ac:chgData name="Samantha Carty" userId="47811060-3be7-4309-9a50-3b31a9675f00" providerId="ADAL" clId="{34DF768D-0091-4986-97F1-FD62FA6A7D53}" dt="2023-06-01T14:02:26.996" v="664" actId="20577"/>
          <ac:spMkLst>
            <pc:docMk/>
            <pc:sldMk cId="0" sldId="267"/>
            <ac:spMk id="324" creationId="{00000000-0000-0000-0000-000000000000}"/>
          </ac:spMkLst>
        </pc:spChg>
      </pc:sldChg>
      <pc:sldChg chg="modSp mod">
        <pc:chgData name="Samantha Carty" userId="47811060-3be7-4309-9a50-3b31a9675f00" providerId="ADAL" clId="{34DF768D-0091-4986-97F1-FD62FA6A7D53}" dt="2023-06-01T15:33:44.387" v="2243" actId="14100"/>
        <pc:sldMkLst>
          <pc:docMk/>
          <pc:sldMk cId="0" sldId="269"/>
        </pc:sldMkLst>
        <pc:spChg chg="mod">
          <ac:chgData name="Samantha Carty" userId="47811060-3be7-4309-9a50-3b31a9675f00" providerId="ADAL" clId="{34DF768D-0091-4986-97F1-FD62FA6A7D53}" dt="2023-06-01T15:33:44.387" v="2243" actId="14100"/>
          <ac:spMkLst>
            <pc:docMk/>
            <pc:sldMk cId="0" sldId="269"/>
            <ac:spMk id="338" creationId="{00000000-0000-0000-0000-000000000000}"/>
          </ac:spMkLst>
        </pc:spChg>
      </pc:sldChg>
      <pc:sldChg chg="modSp mod">
        <pc:chgData name="Samantha Carty" userId="47811060-3be7-4309-9a50-3b31a9675f00" providerId="ADAL" clId="{34DF768D-0091-4986-97F1-FD62FA6A7D53}" dt="2023-05-30T15:46:49.925" v="107" actId="27636"/>
        <pc:sldMkLst>
          <pc:docMk/>
          <pc:sldMk cId="0" sldId="274"/>
        </pc:sldMkLst>
        <pc:spChg chg="mod">
          <ac:chgData name="Samantha Carty" userId="47811060-3be7-4309-9a50-3b31a9675f00" providerId="ADAL" clId="{34DF768D-0091-4986-97F1-FD62FA6A7D53}" dt="2023-05-30T15:46:49.925" v="107" actId="27636"/>
          <ac:spMkLst>
            <pc:docMk/>
            <pc:sldMk cId="0" sldId="274"/>
            <ac:spMk id="372" creationId="{00000000-0000-0000-0000-000000000000}"/>
          </ac:spMkLst>
        </pc:spChg>
      </pc:sldChg>
      <pc:sldChg chg="modSp mod">
        <pc:chgData name="Samantha Carty" userId="47811060-3be7-4309-9a50-3b31a9675f00" providerId="ADAL" clId="{34DF768D-0091-4986-97F1-FD62FA6A7D53}" dt="2023-06-01T15:31:15.555" v="2230" actId="1076"/>
        <pc:sldMkLst>
          <pc:docMk/>
          <pc:sldMk cId="0" sldId="275"/>
        </pc:sldMkLst>
        <pc:spChg chg="mod">
          <ac:chgData name="Samantha Carty" userId="47811060-3be7-4309-9a50-3b31a9675f00" providerId="ADAL" clId="{34DF768D-0091-4986-97F1-FD62FA6A7D53}" dt="2023-06-01T15:31:10.061" v="2229" actId="5793"/>
          <ac:spMkLst>
            <pc:docMk/>
            <pc:sldMk cId="0" sldId="275"/>
            <ac:spMk id="380" creationId="{00000000-0000-0000-0000-000000000000}"/>
          </ac:spMkLst>
        </pc:spChg>
        <pc:grpChg chg="mod">
          <ac:chgData name="Samantha Carty" userId="47811060-3be7-4309-9a50-3b31a9675f00" providerId="ADAL" clId="{34DF768D-0091-4986-97F1-FD62FA6A7D53}" dt="2023-06-01T15:31:15.555" v="2230" actId="1076"/>
          <ac:grpSpMkLst>
            <pc:docMk/>
            <pc:sldMk cId="0" sldId="275"/>
            <ac:grpSpMk id="2" creationId="{3E3B07E0-2FCA-0BFA-07C5-0FFF9AA0BE22}"/>
          </ac:grpSpMkLst>
        </pc:grpChg>
      </pc:sldChg>
      <pc:sldChg chg="modSp mod">
        <pc:chgData name="Samantha Carty" userId="47811060-3be7-4309-9a50-3b31a9675f00" providerId="ADAL" clId="{34DF768D-0091-4986-97F1-FD62FA6A7D53}" dt="2023-05-30T15:46:27.119" v="103" actId="20577"/>
        <pc:sldMkLst>
          <pc:docMk/>
          <pc:sldMk cId="0" sldId="276"/>
        </pc:sldMkLst>
        <pc:spChg chg="mod">
          <ac:chgData name="Samantha Carty" userId="47811060-3be7-4309-9a50-3b31a9675f00" providerId="ADAL" clId="{34DF768D-0091-4986-97F1-FD62FA6A7D53}" dt="2023-05-30T15:46:27.119" v="103" actId="20577"/>
          <ac:spMkLst>
            <pc:docMk/>
            <pc:sldMk cId="0" sldId="276"/>
            <ac:spMk id="3" creationId="{E53E725A-6C12-E425-7D44-68806BBAA5DE}"/>
          </ac:spMkLst>
        </pc:spChg>
      </pc:sldChg>
      <pc:sldChg chg="modSp mod">
        <pc:chgData name="Samantha Carty" userId="47811060-3be7-4309-9a50-3b31a9675f00" providerId="ADAL" clId="{34DF768D-0091-4986-97F1-FD62FA6A7D53}" dt="2023-06-01T15:20:13.261" v="1547" actId="113"/>
        <pc:sldMkLst>
          <pc:docMk/>
          <pc:sldMk cId="0" sldId="282"/>
        </pc:sldMkLst>
        <pc:spChg chg="mod">
          <ac:chgData name="Samantha Carty" userId="47811060-3be7-4309-9a50-3b31a9675f00" providerId="ADAL" clId="{34DF768D-0091-4986-97F1-FD62FA6A7D53}" dt="2023-06-01T15:20:13.261" v="1547" actId="113"/>
          <ac:spMkLst>
            <pc:docMk/>
            <pc:sldMk cId="0" sldId="282"/>
            <ac:spMk id="425" creationId="{00000000-0000-0000-0000-000000000000}"/>
          </ac:spMkLst>
        </pc:spChg>
      </pc:sldChg>
      <pc:sldChg chg="modSp mod">
        <pc:chgData name="Samantha Carty" userId="47811060-3be7-4309-9a50-3b31a9675f00" providerId="ADAL" clId="{34DF768D-0091-4986-97F1-FD62FA6A7D53}" dt="2023-06-01T15:21:03.461" v="1582" actId="20577"/>
        <pc:sldMkLst>
          <pc:docMk/>
          <pc:sldMk cId="0" sldId="283"/>
        </pc:sldMkLst>
        <pc:spChg chg="mod">
          <ac:chgData name="Samantha Carty" userId="47811060-3be7-4309-9a50-3b31a9675f00" providerId="ADAL" clId="{34DF768D-0091-4986-97F1-FD62FA6A7D53}" dt="2023-06-01T15:21:03.461" v="1582" actId="20577"/>
          <ac:spMkLst>
            <pc:docMk/>
            <pc:sldMk cId="0" sldId="283"/>
            <ac:spMk id="431" creationId="{00000000-0000-0000-0000-000000000000}"/>
          </ac:spMkLst>
        </pc:spChg>
      </pc:sldChg>
      <pc:sldChg chg="modSp mod">
        <pc:chgData name="Samantha Carty" userId="47811060-3be7-4309-9a50-3b31a9675f00" providerId="ADAL" clId="{34DF768D-0091-4986-97F1-FD62FA6A7D53}" dt="2023-06-01T15:23:58.860" v="1759" actId="20577"/>
        <pc:sldMkLst>
          <pc:docMk/>
          <pc:sldMk cId="0" sldId="284"/>
        </pc:sldMkLst>
        <pc:spChg chg="mod">
          <ac:chgData name="Samantha Carty" userId="47811060-3be7-4309-9a50-3b31a9675f00" providerId="ADAL" clId="{34DF768D-0091-4986-97F1-FD62FA6A7D53}" dt="2023-06-01T15:23:58.860" v="1759" actId="20577"/>
          <ac:spMkLst>
            <pc:docMk/>
            <pc:sldMk cId="0" sldId="284"/>
            <ac:spMk id="437" creationId="{00000000-0000-0000-0000-000000000000}"/>
          </ac:spMkLst>
        </pc:spChg>
      </pc:sldChg>
      <pc:sldChg chg="addSp delSp modSp mod">
        <pc:chgData name="Samantha Carty" userId="47811060-3be7-4309-9a50-3b31a9675f00" providerId="ADAL" clId="{34DF768D-0091-4986-97F1-FD62FA6A7D53}" dt="2023-06-01T16:08:40.931" v="2610" actId="20577"/>
        <pc:sldMkLst>
          <pc:docMk/>
          <pc:sldMk cId="0" sldId="285"/>
        </pc:sldMkLst>
        <pc:spChg chg="add mod">
          <ac:chgData name="Samantha Carty" userId="47811060-3be7-4309-9a50-3b31a9675f00" providerId="ADAL" clId="{34DF768D-0091-4986-97F1-FD62FA6A7D53}" dt="2023-06-01T16:08:40.931" v="2610" actId="20577"/>
          <ac:spMkLst>
            <pc:docMk/>
            <pc:sldMk cId="0" sldId="285"/>
            <ac:spMk id="2" creationId="{63C49CDC-3D1C-26A7-7B3F-2F60F98C05F6}"/>
          </ac:spMkLst>
        </pc:spChg>
        <pc:spChg chg="mod">
          <ac:chgData name="Samantha Carty" userId="47811060-3be7-4309-9a50-3b31a9675f00" providerId="ADAL" clId="{34DF768D-0091-4986-97F1-FD62FA6A7D53}" dt="2023-06-01T15:39:23.444" v="2281" actId="6549"/>
          <ac:spMkLst>
            <pc:docMk/>
            <pc:sldMk cId="0" sldId="285"/>
            <ac:spMk id="443" creationId="{00000000-0000-0000-0000-000000000000}"/>
          </ac:spMkLst>
        </pc:spChg>
        <pc:picChg chg="add del mod">
          <ac:chgData name="Samantha Carty" userId="47811060-3be7-4309-9a50-3b31a9675f00" providerId="ADAL" clId="{34DF768D-0091-4986-97F1-FD62FA6A7D53}" dt="2023-06-01T16:03:40.649" v="2304" actId="478"/>
          <ac:picMkLst>
            <pc:docMk/>
            <pc:sldMk cId="0" sldId="285"/>
            <ac:picMk id="1026" creationId="{DAD29A26-359A-D5DD-DE79-335A21C0C5F5}"/>
          </ac:picMkLst>
        </pc:picChg>
        <pc:picChg chg="add mod">
          <ac:chgData name="Samantha Carty" userId="47811060-3be7-4309-9a50-3b31a9675f00" providerId="ADAL" clId="{34DF768D-0091-4986-97F1-FD62FA6A7D53}" dt="2023-06-01T16:03:43.610" v="2305" actId="1076"/>
          <ac:picMkLst>
            <pc:docMk/>
            <pc:sldMk cId="0" sldId="285"/>
            <ac:picMk id="1028" creationId="{82F8FC67-25C4-CD16-5035-C3C554E312A0}"/>
          </ac:picMkLst>
        </pc:picChg>
      </pc:sldChg>
      <pc:sldChg chg="modSp mod">
        <pc:chgData name="Samantha Carty" userId="47811060-3be7-4309-9a50-3b31a9675f00" providerId="ADAL" clId="{34DF768D-0091-4986-97F1-FD62FA6A7D53}" dt="2023-06-01T15:34:43.747" v="2250" actId="207"/>
        <pc:sldMkLst>
          <pc:docMk/>
          <pc:sldMk cId="2679319217" sldId="287"/>
        </pc:sldMkLst>
        <pc:spChg chg="mod">
          <ac:chgData name="Samantha Carty" userId="47811060-3be7-4309-9a50-3b31a9675f00" providerId="ADAL" clId="{34DF768D-0091-4986-97F1-FD62FA6A7D53}" dt="2023-06-01T15:08:37.665" v="988" actId="5793"/>
          <ac:spMkLst>
            <pc:docMk/>
            <pc:sldMk cId="2679319217" sldId="287"/>
            <ac:spMk id="2" creationId="{772C8A72-E8A6-BEF8-5699-77C2923D108C}"/>
          </ac:spMkLst>
        </pc:spChg>
        <pc:spChg chg="mod">
          <ac:chgData name="Samantha Carty" userId="47811060-3be7-4309-9a50-3b31a9675f00" providerId="ADAL" clId="{34DF768D-0091-4986-97F1-FD62FA6A7D53}" dt="2023-06-01T15:34:43.747" v="2250" actId="207"/>
          <ac:spMkLst>
            <pc:docMk/>
            <pc:sldMk cId="2679319217" sldId="287"/>
            <ac:spMk id="3" creationId="{9923A312-062D-EA57-58FB-A3E2FE96E48D}"/>
          </ac:spMkLst>
        </pc:spChg>
        <pc:spChg chg="mod">
          <ac:chgData name="Samantha Carty" userId="47811060-3be7-4309-9a50-3b31a9675f00" providerId="ADAL" clId="{34DF768D-0091-4986-97F1-FD62FA6A7D53}" dt="2023-06-01T15:08:43.672" v="990" actId="5793"/>
          <ac:spMkLst>
            <pc:docMk/>
            <pc:sldMk cId="2679319217" sldId="287"/>
            <ac:spMk id="5" creationId="{E08DE7B0-FFBC-BFDA-63CB-F949D0C21586}"/>
          </ac:spMkLst>
        </pc:spChg>
      </pc:sldChg>
      <pc:sldChg chg="modSp mod ord">
        <pc:chgData name="Samantha Carty" userId="47811060-3be7-4309-9a50-3b31a9675f00" providerId="ADAL" clId="{34DF768D-0091-4986-97F1-FD62FA6A7D53}" dt="2023-06-01T15:36:43.915" v="2266" actId="113"/>
        <pc:sldMkLst>
          <pc:docMk/>
          <pc:sldMk cId="1727193753" sldId="292"/>
        </pc:sldMkLst>
        <pc:spChg chg="mod">
          <ac:chgData name="Samantha Carty" userId="47811060-3be7-4309-9a50-3b31a9675f00" providerId="ADAL" clId="{34DF768D-0091-4986-97F1-FD62FA6A7D53}" dt="2023-06-01T15:36:43.915" v="2266" actId="113"/>
          <ac:spMkLst>
            <pc:docMk/>
            <pc:sldMk cId="1727193753" sldId="292"/>
            <ac:spMk id="3" creationId="{568F86F1-802C-7715-F38D-8EB6F470EF01}"/>
          </ac:spMkLst>
        </pc:spChg>
        <pc:spChg chg="mod">
          <ac:chgData name="Samantha Carty" userId="47811060-3be7-4309-9a50-3b31a9675f00" providerId="ADAL" clId="{34DF768D-0091-4986-97F1-FD62FA6A7D53}" dt="2023-06-01T15:09:01.603" v="997" actId="20577"/>
          <ac:spMkLst>
            <pc:docMk/>
            <pc:sldMk cId="1727193753" sldId="292"/>
            <ac:spMk id="5" creationId="{EFFEA2DB-1D2F-6E18-632B-C2F7D88E2F67}"/>
          </ac:spMkLst>
        </pc:spChg>
        <pc:picChg chg="mod">
          <ac:chgData name="Samantha Carty" userId="47811060-3be7-4309-9a50-3b31a9675f00" providerId="ADAL" clId="{34DF768D-0091-4986-97F1-FD62FA6A7D53}" dt="2023-06-01T15:13:34.824" v="1333" actId="1076"/>
          <ac:picMkLst>
            <pc:docMk/>
            <pc:sldMk cId="1727193753" sldId="292"/>
            <ac:picMk id="2" creationId="{B0B12B72-FF2A-2049-3B05-9B2A4A3A1C25}"/>
          </ac:picMkLst>
        </pc:picChg>
      </pc:sldChg>
      <pc:sldChg chg="modSp mod ord">
        <pc:chgData name="Samantha Carty" userId="47811060-3be7-4309-9a50-3b31a9675f00" providerId="ADAL" clId="{34DF768D-0091-4986-97F1-FD62FA6A7D53}" dt="2023-06-01T15:40:58.750" v="2298" actId="20577"/>
        <pc:sldMkLst>
          <pc:docMk/>
          <pc:sldMk cId="554422980" sldId="294"/>
        </pc:sldMkLst>
        <pc:spChg chg="mod">
          <ac:chgData name="Samantha Carty" userId="47811060-3be7-4309-9a50-3b31a9675f00" providerId="ADAL" clId="{34DF768D-0091-4986-97F1-FD62FA6A7D53}" dt="2023-06-01T15:40:58.750" v="2298" actId="20577"/>
          <ac:spMkLst>
            <pc:docMk/>
            <pc:sldMk cId="554422980" sldId="294"/>
            <ac:spMk id="9" creationId="{2C18C59F-FDCA-B9FA-926A-0CA3D1E710A2}"/>
          </ac:spMkLst>
        </pc:spChg>
      </pc:sldChg>
      <pc:sldChg chg="modSp mod">
        <pc:chgData name="Samantha Carty" userId="47811060-3be7-4309-9a50-3b31a9675f00" providerId="ADAL" clId="{34DF768D-0091-4986-97F1-FD62FA6A7D53}" dt="2023-06-01T15:26:56.988" v="2133" actId="20577"/>
        <pc:sldMkLst>
          <pc:docMk/>
          <pc:sldMk cId="2026358166" sldId="299"/>
        </pc:sldMkLst>
        <pc:spChg chg="mod">
          <ac:chgData name="Samantha Carty" userId="47811060-3be7-4309-9a50-3b31a9675f00" providerId="ADAL" clId="{34DF768D-0091-4986-97F1-FD62FA6A7D53}" dt="2023-06-01T15:26:56.988" v="2133" actId="20577"/>
          <ac:spMkLst>
            <pc:docMk/>
            <pc:sldMk cId="2026358166" sldId="299"/>
            <ac:spMk id="437" creationId="{00000000-0000-0000-0000-000000000000}"/>
          </ac:spMkLst>
        </pc:spChg>
      </pc:sldChg>
      <pc:sldChg chg="del">
        <pc:chgData name="Samantha Carty" userId="47811060-3be7-4309-9a50-3b31a9675f00" providerId="ADAL" clId="{34DF768D-0091-4986-97F1-FD62FA6A7D53}" dt="2023-05-30T16:08:14.716" v="218" actId="47"/>
        <pc:sldMkLst>
          <pc:docMk/>
          <pc:sldMk cId="0" sldId="305"/>
        </pc:sldMkLst>
      </pc:sldChg>
      <pc:sldChg chg="del ord">
        <pc:chgData name="Samantha Carty" userId="47811060-3be7-4309-9a50-3b31a9675f00" providerId="ADAL" clId="{34DF768D-0091-4986-97F1-FD62FA6A7D53}" dt="2023-06-01T15:16:53.054" v="1376" actId="47"/>
        <pc:sldMkLst>
          <pc:docMk/>
          <pc:sldMk cId="0" sldId="307"/>
        </pc:sldMkLst>
      </pc:sldChg>
      <pc:sldChg chg="del">
        <pc:chgData name="Samantha Carty" userId="47811060-3be7-4309-9a50-3b31a9675f00" providerId="ADAL" clId="{34DF768D-0091-4986-97F1-FD62FA6A7D53}" dt="2023-05-30T16:08:58.734" v="221" actId="47"/>
        <pc:sldMkLst>
          <pc:docMk/>
          <pc:sldMk cId="0" sldId="308"/>
        </pc:sldMkLst>
      </pc:sldChg>
      <pc:sldChg chg="del">
        <pc:chgData name="Samantha Carty" userId="47811060-3be7-4309-9a50-3b31a9675f00" providerId="ADAL" clId="{34DF768D-0091-4986-97F1-FD62FA6A7D53}" dt="2023-06-01T15:16:54.022" v="1377" actId="47"/>
        <pc:sldMkLst>
          <pc:docMk/>
          <pc:sldMk cId="0" sldId="309"/>
        </pc:sldMkLst>
      </pc:sldChg>
      <pc:sldChg chg="del">
        <pc:chgData name="Samantha Carty" userId="47811060-3be7-4309-9a50-3b31a9675f00" providerId="ADAL" clId="{34DF768D-0091-4986-97F1-FD62FA6A7D53}" dt="2023-05-30T16:09:00.021" v="222" actId="47"/>
        <pc:sldMkLst>
          <pc:docMk/>
          <pc:sldMk cId="0" sldId="310"/>
        </pc:sldMkLst>
      </pc:sldChg>
      <pc:sldChg chg="del">
        <pc:chgData name="Samantha Carty" userId="47811060-3be7-4309-9a50-3b31a9675f00" providerId="ADAL" clId="{34DF768D-0091-4986-97F1-FD62FA6A7D53}" dt="2023-06-01T15:16:55.431" v="1378" actId="47"/>
        <pc:sldMkLst>
          <pc:docMk/>
          <pc:sldMk cId="0" sldId="311"/>
        </pc:sldMkLst>
      </pc:sldChg>
      <pc:sldChg chg="del">
        <pc:chgData name="Samantha Carty" userId="47811060-3be7-4309-9a50-3b31a9675f00" providerId="ADAL" clId="{34DF768D-0091-4986-97F1-FD62FA6A7D53}" dt="2023-06-01T15:16:56.491" v="1379" actId="47"/>
        <pc:sldMkLst>
          <pc:docMk/>
          <pc:sldMk cId="0" sldId="312"/>
        </pc:sldMkLst>
      </pc:sldChg>
      <pc:sldChg chg="del">
        <pc:chgData name="Samantha Carty" userId="47811060-3be7-4309-9a50-3b31a9675f00" providerId="ADAL" clId="{34DF768D-0091-4986-97F1-FD62FA6A7D53}" dt="2023-06-01T15:16:57.840" v="1380" actId="47"/>
        <pc:sldMkLst>
          <pc:docMk/>
          <pc:sldMk cId="0" sldId="314"/>
        </pc:sldMkLst>
      </pc:sldChg>
      <pc:sldChg chg="del">
        <pc:chgData name="Samantha Carty" userId="47811060-3be7-4309-9a50-3b31a9675f00" providerId="ADAL" clId="{34DF768D-0091-4986-97F1-FD62FA6A7D53}" dt="2023-06-01T15:16:58.702" v="1381" actId="47"/>
        <pc:sldMkLst>
          <pc:docMk/>
          <pc:sldMk cId="0" sldId="315"/>
        </pc:sldMkLst>
      </pc:sldChg>
      <pc:sldChg chg="modSp">
        <pc:chgData name="Samantha Carty" userId="47811060-3be7-4309-9a50-3b31a9675f00" providerId="ADAL" clId="{34DF768D-0091-4986-97F1-FD62FA6A7D53}" dt="2023-05-30T16:27:34.746" v="593" actId="14826"/>
        <pc:sldMkLst>
          <pc:docMk/>
          <pc:sldMk cId="88075983" sldId="320"/>
        </pc:sldMkLst>
        <pc:picChg chg="mod">
          <ac:chgData name="Samantha Carty" userId="47811060-3be7-4309-9a50-3b31a9675f00" providerId="ADAL" clId="{34DF768D-0091-4986-97F1-FD62FA6A7D53}" dt="2023-05-30T16:27:34.746" v="593" actId="14826"/>
          <ac:picMkLst>
            <pc:docMk/>
            <pc:sldMk cId="88075983" sldId="320"/>
            <ac:picMk id="319" creationId="{00000000-0000-0000-0000-000000000000}"/>
          </ac:picMkLst>
        </pc:picChg>
      </pc:sldChg>
      <pc:sldChg chg="modSp mod">
        <pc:chgData name="Samantha Carty" userId="47811060-3be7-4309-9a50-3b31a9675f00" providerId="ADAL" clId="{34DF768D-0091-4986-97F1-FD62FA6A7D53}" dt="2023-05-30T16:31:52.798" v="661" actId="14100"/>
        <pc:sldMkLst>
          <pc:docMk/>
          <pc:sldMk cId="1541847204" sldId="321"/>
        </pc:sldMkLst>
        <pc:spChg chg="mod">
          <ac:chgData name="Samantha Carty" userId="47811060-3be7-4309-9a50-3b31a9675f00" providerId="ADAL" clId="{34DF768D-0091-4986-97F1-FD62FA6A7D53}" dt="2023-05-30T16:31:52.798" v="661" actId="14100"/>
          <ac:spMkLst>
            <pc:docMk/>
            <pc:sldMk cId="1541847204" sldId="321"/>
            <ac:spMk id="340" creationId="{00000000-0000-0000-0000-000000000000}"/>
          </ac:spMkLst>
        </pc:spChg>
      </pc:sldChg>
      <pc:sldChg chg="addSp delSp modSp add del mod">
        <pc:chgData name="Samantha Carty" userId="47811060-3be7-4309-9a50-3b31a9675f00" providerId="ADAL" clId="{34DF768D-0091-4986-97F1-FD62FA6A7D53}" dt="2023-06-01T15:16:31.041" v="1373" actId="20577"/>
        <pc:sldMkLst>
          <pc:docMk/>
          <pc:sldMk cId="728128850" sldId="322"/>
        </pc:sldMkLst>
        <pc:spChg chg="add mod">
          <ac:chgData name="Samantha Carty" userId="47811060-3be7-4309-9a50-3b31a9675f00" providerId="ADAL" clId="{34DF768D-0091-4986-97F1-FD62FA6A7D53}" dt="2023-06-01T15:16:31.041" v="1373" actId="20577"/>
          <ac:spMkLst>
            <pc:docMk/>
            <pc:sldMk cId="728128850" sldId="322"/>
            <ac:spMk id="2" creationId="{1D96BB49-E53A-3DAC-6349-F83FEFE8B3DC}"/>
          </ac:spMkLst>
        </pc:spChg>
        <pc:spChg chg="del mod">
          <ac:chgData name="Samantha Carty" userId="47811060-3be7-4309-9a50-3b31a9675f00" providerId="ADAL" clId="{34DF768D-0091-4986-97F1-FD62FA6A7D53}" dt="2023-06-01T15:14:02.862" v="1336" actId="478"/>
          <ac:spMkLst>
            <pc:docMk/>
            <pc:sldMk cId="728128850" sldId="322"/>
            <ac:spMk id="4" creationId="{4F08F71C-0E1B-F36B-FBF8-F06A670C919C}"/>
          </ac:spMkLst>
        </pc:spChg>
      </pc:sldChg>
      <pc:sldChg chg="modSp mod">
        <pc:chgData name="Samantha Carty" userId="47811060-3be7-4309-9a50-3b31a9675f00" providerId="ADAL" clId="{34DF768D-0091-4986-97F1-FD62FA6A7D53}" dt="2023-06-01T15:28:23.468" v="2196" actId="14100"/>
        <pc:sldMkLst>
          <pc:docMk/>
          <pc:sldMk cId="3244057336" sldId="325"/>
        </pc:sldMkLst>
        <pc:spChg chg="mod">
          <ac:chgData name="Samantha Carty" userId="47811060-3be7-4309-9a50-3b31a9675f00" providerId="ADAL" clId="{34DF768D-0091-4986-97F1-FD62FA6A7D53}" dt="2023-06-01T15:28:23.468" v="2196" actId="14100"/>
          <ac:spMkLst>
            <pc:docMk/>
            <pc:sldMk cId="3244057336" sldId="325"/>
            <ac:spMk id="270" creationId="{00000000-0000-0000-0000-000000000000}"/>
          </ac:spMkLst>
        </pc:spChg>
      </pc:sldChg>
      <pc:sldChg chg="modSp mod ord">
        <pc:chgData name="Samantha Carty" userId="47811060-3be7-4309-9a50-3b31a9675f00" providerId="ADAL" clId="{34DF768D-0091-4986-97F1-FD62FA6A7D53}" dt="2023-05-30T15:49:01.044" v="117"/>
        <pc:sldMkLst>
          <pc:docMk/>
          <pc:sldMk cId="341557030" sldId="326"/>
        </pc:sldMkLst>
        <pc:spChg chg="mod">
          <ac:chgData name="Samantha Carty" userId="47811060-3be7-4309-9a50-3b31a9675f00" providerId="ADAL" clId="{34DF768D-0091-4986-97F1-FD62FA6A7D53}" dt="2023-05-30T15:48:28.234" v="112" actId="1076"/>
          <ac:spMkLst>
            <pc:docMk/>
            <pc:sldMk cId="341557030" sldId="326"/>
            <ac:spMk id="8" creationId="{8312CFF0-5304-4494-98F0-B584C4D12E0F}"/>
          </ac:spMkLst>
        </pc:spChg>
        <pc:spChg chg="mod">
          <ac:chgData name="Samantha Carty" userId="47811060-3be7-4309-9a50-3b31a9675f00" providerId="ADAL" clId="{34DF768D-0091-4986-97F1-FD62FA6A7D53}" dt="2023-05-30T15:48:45.550" v="115" actId="14100"/>
          <ac:spMkLst>
            <pc:docMk/>
            <pc:sldMk cId="341557030" sldId="326"/>
            <ac:spMk id="305" creationId="{00000000-0000-0000-0000-000000000000}"/>
          </ac:spMkLst>
        </pc:spChg>
        <pc:picChg chg="mod">
          <ac:chgData name="Samantha Carty" userId="47811060-3be7-4309-9a50-3b31a9675f00" providerId="ADAL" clId="{34DF768D-0091-4986-97F1-FD62FA6A7D53}" dt="2023-05-30T15:48:31.277" v="113" actId="1076"/>
          <ac:picMkLst>
            <pc:docMk/>
            <pc:sldMk cId="341557030" sldId="326"/>
            <ac:picMk id="5" creationId="{E17CA256-D942-C267-36E2-266F8556E819}"/>
          </ac:picMkLst>
        </pc:picChg>
      </pc:sldChg>
      <pc:sldChg chg="addSp delSp modSp add mod">
        <pc:chgData name="Samantha Carty" userId="47811060-3be7-4309-9a50-3b31a9675f00" providerId="ADAL" clId="{34DF768D-0091-4986-97F1-FD62FA6A7D53}" dt="2023-06-01T15:34:34.680" v="2249" actId="207"/>
        <pc:sldMkLst>
          <pc:docMk/>
          <pc:sldMk cId="2723914174" sldId="327"/>
        </pc:sldMkLst>
        <pc:spChg chg="add del mod">
          <ac:chgData name="Samantha Carty" userId="47811060-3be7-4309-9a50-3b31a9675f00" providerId="ADAL" clId="{34DF768D-0091-4986-97F1-FD62FA6A7D53}" dt="2023-06-01T14:37:23.823" v="860" actId="478"/>
          <ac:spMkLst>
            <pc:docMk/>
            <pc:sldMk cId="2723914174" sldId="327"/>
            <ac:spMk id="2" creationId="{DDEA1986-075D-A0AF-4DC7-1528BDA38C0E}"/>
          </ac:spMkLst>
        </pc:spChg>
        <pc:spChg chg="add mod">
          <ac:chgData name="Samantha Carty" userId="47811060-3be7-4309-9a50-3b31a9675f00" providerId="ADAL" clId="{34DF768D-0091-4986-97F1-FD62FA6A7D53}" dt="2023-06-01T14:41:30.457" v="878" actId="1076"/>
          <ac:spMkLst>
            <pc:docMk/>
            <pc:sldMk cId="2723914174" sldId="327"/>
            <ac:spMk id="4" creationId="{45B8B9DE-30A6-35DA-7E56-38E630952667}"/>
          </ac:spMkLst>
        </pc:spChg>
        <pc:spChg chg="add del mod">
          <ac:chgData name="Samantha Carty" userId="47811060-3be7-4309-9a50-3b31a9675f00" providerId="ADAL" clId="{34DF768D-0091-4986-97F1-FD62FA6A7D53}" dt="2023-05-30T16:29:23.570" v="602" actId="478"/>
          <ac:spMkLst>
            <pc:docMk/>
            <pc:sldMk cId="2723914174" sldId="327"/>
            <ac:spMk id="5" creationId="{4D9C486A-7215-6482-02D8-EB5AE3A27396}"/>
          </ac:spMkLst>
        </pc:spChg>
        <pc:spChg chg="add mod">
          <ac:chgData name="Samantha Carty" userId="47811060-3be7-4309-9a50-3b31a9675f00" providerId="ADAL" clId="{34DF768D-0091-4986-97F1-FD62FA6A7D53}" dt="2023-06-01T14:41:25.585" v="877" actId="1076"/>
          <ac:spMkLst>
            <pc:docMk/>
            <pc:sldMk cId="2723914174" sldId="327"/>
            <ac:spMk id="7" creationId="{955C83B5-C3DE-1523-31DF-1B22AB2E1CC6}"/>
          </ac:spMkLst>
        </pc:spChg>
        <pc:spChg chg="add mod">
          <ac:chgData name="Samantha Carty" userId="47811060-3be7-4309-9a50-3b31a9675f00" providerId="ADAL" clId="{34DF768D-0091-4986-97F1-FD62FA6A7D53}" dt="2023-06-01T14:41:12.895" v="874" actId="1076"/>
          <ac:spMkLst>
            <pc:docMk/>
            <pc:sldMk cId="2723914174" sldId="327"/>
            <ac:spMk id="8" creationId="{6B242A13-7E80-C02E-2708-85C2828E56F8}"/>
          </ac:spMkLst>
        </pc:spChg>
        <pc:spChg chg="del mod">
          <ac:chgData name="Samantha Carty" userId="47811060-3be7-4309-9a50-3b31a9675f00" providerId="ADAL" clId="{34DF768D-0091-4986-97F1-FD62FA6A7D53}" dt="2023-05-30T16:27:54.101" v="595" actId="478"/>
          <ac:spMkLst>
            <pc:docMk/>
            <pc:sldMk cId="2723914174" sldId="327"/>
            <ac:spMk id="326" creationId="{00000000-0000-0000-0000-000000000000}"/>
          </ac:spMkLst>
        </pc:spChg>
        <pc:spChg chg="mod">
          <ac:chgData name="Samantha Carty" userId="47811060-3be7-4309-9a50-3b31a9675f00" providerId="ADAL" clId="{34DF768D-0091-4986-97F1-FD62FA6A7D53}" dt="2023-06-01T15:34:34.680" v="2249" actId="207"/>
          <ac:spMkLst>
            <pc:docMk/>
            <pc:sldMk cId="2723914174" sldId="327"/>
            <ac:spMk id="327" creationId="{00000000-0000-0000-0000-000000000000}"/>
          </ac:spMkLst>
        </pc:spChg>
        <pc:picChg chg="add mod">
          <ac:chgData name="Samantha Carty" userId="47811060-3be7-4309-9a50-3b31a9675f00" providerId="ADAL" clId="{34DF768D-0091-4986-97F1-FD62FA6A7D53}" dt="2023-06-01T15:31:37.810" v="2231" actId="14100"/>
          <ac:picMkLst>
            <pc:docMk/>
            <pc:sldMk cId="2723914174" sldId="327"/>
            <ac:picMk id="3" creationId="{A5E10061-BDBA-C239-3025-B1C50BD74F82}"/>
          </ac:picMkLst>
        </pc:picChg>
      </pc:sldChg>
      <pc:sldChg chg="modSp add mod">
        <pc:chgData name="Samantha Carty" userId="47811060-3be7-4309-9a50-3b31a9675f00" providerId="ADAL" clId="{34DF768D-0091-4986-97F1-FD62FA6A7D53}" dt="2023-06-01T15:34:23.730" v="2248" actId="207"/>
        <pc:sldMkLst>
          <pc:docMk/>
          <pc:sldMk cId="3781655340" sldId="328"/>
        </pc:sldMkLst>
        <pc:spChg chg="mod">
          <ac:chgData name="Samantha Carty" userId="47811060-3be7-4309-9a50-3b31a9675f00" providerId="ADAL" clId="{34DF768D-0091-4986-97F1-FD62FA6A7D53}" dt="2023-06-01T15:34:18.391" v="2247" actId="207"/>
          <ac:spMkLst>
            <pc:docMk/>
            <pc:sldMk cId="3781655340" sldId="328"/>
            <ac:spMk id="278" creationId="{00000000-0000-0000-0000-000000000000}"/>
          </ac:spMkLst>
        </pc:spChg>
        <pc:spChg chg="mod">
          <ac:chgData name="Samantha Carty" userId="47811060-3be7-4309-9a50-3b31a9675f00" providerId="ADAL" clId="{34DF768D-0091-4986-97F1-FD62FA6A7D53}" dt="2023-06-01T15:34:23.730" v="2248" actId="207"/>
          <ac:spMkLst>
            <pc:docMk/>
            <pc:sldMk cId="3781655340" sldId="328"/>
            <ac:spMk id="279" creationId="{00000000-0000-0000-0000-000000000000}"/>
          </ac:spMkLst>
        </pc:spChg>
        <pc:picChg chg="mod">
          <ac:chgData name="Samantha Carty" userId="47811060-3be7-4309-9a50-3b31a9675f00" providerId="ADAL" clId="{34DF768D-0091-4986-97F1-FD62FA6A7D53}" dt="2023-05-30T16:25:54.634" v="575" actId="14826"/>
          <ac:picMkLst>
            <pc:docMk/>
            <pc:sldMk cId="3781655340" sldId="328"/>
            <ac:picMk id="277" creationId="{00000000-0000-0000-0000-000000000000}"/>
          </ac:picMkLst>
        </pc:picChg>
      </pc:sldChg>
      <pc:sldChg chg="delSp modSp add mod">
        <pc:chgData name="Samantha Carty" userId="47811060-3be7-4309-9a50-3b31a9675f00" providerId="ADAL" clId="{34DF768D-0091-4986-97F1-FD62FA6A7D53}" dt="2023-06-01T15:36:12.092" v="2261" actId="11"/>
        <pc:sldMkLst>
          <pc:docMk/>
          <pc:sldMk cId="29960765" sldId="329"/>
        </pc:sldMkLst>
        <pc:spChg chg="mod">
          <ac:chgData name="Samantha Carty" userId="47811060-3be7-4309-9a50-3b31a9675f00" providerId="ADAL" clId="{34DF768D-0091-4986-97F1-FD62FA6A7D53}" dt="2023-06-01T15:36:12.092" v="2261" actId="11"/>
          <ac:spMkLst>
            <pc:docMk/>
            <pc:sldMk cId="29960765" sldId="329"/>
            <ac:spMk id="3" creationId="{568F86F1-802C-7715-F38D-8EB6F470EF01}"/>
          </ac:spMkLst>
        </pc:spChg>
        <pc:spChg chg="mod">
          <ac:chgData name="Samantha Carty" userId="47811060-3be7-4309-9a50-3b31a9675f00" providerId="ADAL" clId="{34DF768D-0091-4986-97F1-FD62FA6A7D53}" dt="2023-06-01T15:34:57.776" v="2251" actId="207"/>
          <ac:spMkLst>
            <pc:docMk/>
            <pc:sldMk cId="29960765" sldId="329"/>
            <ac:spMk id="5" creationId="{EFFEA2DB-1D2F-6E18-632B-C2F7D88E2F67}"/>
          </ac:spMkLst>
        </pc:spChg>
        <pc:picChg chg="del">
          <ac:chgData name="Samantha Carty" userId="47811060-3be7-4309-9a50-3b31a9675f00" providerId="ADAL" clId="{34DF768D-0091-4986-97F1-FD62FA6A7D53}" dt="2023-06-01T14:32:40.950" v="749" actId="478"/>
          <ac:picMkLst>
            <pc:docMk/>
            <pc:sldMk cId="29960765" sldId="329"/>
            <ac:picMk id="2" creationId="{B0B12B72-FF2A-2049-3B05-9B2A4A3A1C25}"/>
          </ac:picMkLst>
        </pc:picChg>
      </pc:sldChg>
      <pc:sldMasterChg chg="delSldLayout">
        <pc:chgData name="Samantha Carty" userId="47811060-3be7-4309-9a50-3b31a9675f00" providerId="ADAL" clId="{34DF768D-0091-4986-97F1-FD62FA6A7D53}" dt="2023-06-01T15:16:53.054" v="1376" actId="47"/>
        <pc:sldMasterMkLst>
          <pc:docMk/>
          <pc:sldMasterMk cId="0" sldId="2147483648"/>
        </pc:sldMasterMkLst>
        <pc:sldLayoutChg chg="del">
          <pc:chgData name="Samantha Carty" userId="47811060-3be7-4309-9a50-3b31a9675f00" providerId="ADAL" clId="{34DF768D-0091-4986-97F1-FD62FA6A7D53}" dt="2023-06-01T15:16:51.160" v="1375" actId="47"/>
          <pc:sldLayoutMkLst>
            <pc:docMk/>
            <pc:sldMasterMk cId="0" sldId="2147483648"/>
            <pc:sldLayoutMk cId="0" sldId="2147483655"/>
          </pc:sldLayoutMkLst>
        </pc:sldLayoutChg>
        <pc:sldLayoutChg chg="del">
          <pc:chgData name="Samantha Carty" userId="47811060-3be7-4309-9a50-3b31a9675f00" providerId="ADAL" clId="{34DF768D-0091-4986-97F1-FD62FA6A7D53}" dt="2023-06-01T15:16:53.054" v="1376" actId="47"/>
          <pc:sldLayoutMkLst>
            <pc:docMk/>
            <pc:sldMasterMk cId="0" sldId="2147483648"/>
            <pc:sldLayoutMk cId="0"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227264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9" name="Google Shape;2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58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Για να επιτευχθεί ισορροπία μεταξύ επαγγελματικής και προσωπικής ζωής </a:t>
            </a:r>
            <a:endParaRPr dirty="0"/>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9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8" name="Google Shape;3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5" name="Google Shape;3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03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757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48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0" name="Google Shape;3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4" name="Google Shape;3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87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19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930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76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702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4181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394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156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9" name="Google Shape;42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666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5" name="Google Shape;43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325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5" name="Google Shape;43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154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1" name="Google Shape;4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7" name="Google Shape;44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89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Κάντε αυτό μια ερώτηση για το </a:t>
            </a:r>
            <a:endParaRPr dirty="0"/>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75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41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3" name="Google Shape;2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9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14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Κάντε αυτό μια ερώτηση για το </a:t>
            </a:r>
            <a:endParaRPr dirty="0"/>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44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1"/>
        <p:cNvGrpSpPr/>
        <p:nvPr/>
      </p:nvGrpSpPr>
      <p:grpSpPr>
        <a:xfrm>
          <a:off x="0" y="0"/>
          <a:ext cx="0" cy="0"/>
          <a:chOff x="0" y="0"/>
          <a:chExt cx="0" cy="0"/>
        </a:xfrm>
      </p:grpSpPr>
      <p:sp>
        <p:nvSpPr>
          <p:cNvPr id="12" name="Google Shape;12;p33"/>
          <p:cNvSpPr/>
          <p:nvPr/>
        </p:nvSpPr>
        <p:spPr>
          <a:xfrm>
            <a:off x="0" y="6334297"/>
            <a:ext cx="12192000" cy="5237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Google Shape;13;p33"/>
          <p:cNvSpPr/>
          <p:nvPr/>
        </p:nvSpPr>
        <p:spPr>
          <a:xfrm>
            <a:off x="-8050" y="-908165"/>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gradFill>
            <a:gsLst>
              <a:gs pos="0">
                <a:srgbClr val="754483"/>
              </a:gs>
              <a:gs pos="9000">
                <a:srgbClr val="754483"/>
              </a:gs>
              <a:gs pos="28000">
                <a:srgbClr val="8A4199"/>
              </a:gs>
              <a:gs pos="52999">
                <a:srgbClr val="8A4199"/>
              </a:gs>
              <a:gs pos="79000">
                <a:srgbClr val="754483"/>
              </a:gs>
              <a:gs pos="100000">
                <a:srgbClr val="754483"/>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4" name="Google Shape;14;p33"/>
          <p:cNvGrpSpPr/>
          <p:nvPr/>
        </p:nvGrpSpPr>
        <p:grpSpPr>
          <a:xfrm>
            <a:off x="240633" y="3102390"/>
            <a:ext cx="3148393" cy="998194"/>
            <a:chOff x="2464177" y="4939099"/>
            <a:chExt cx="2638924" cy="836668"/>
          </a:xfrm>
        </p:grpSpPr>
        <p:sp>
          <p:nvSpPr>
            <p:cNvPr id="15" name="Google Shape;15;p33"/>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 name="Google Shape;16;p33"/>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 name="Google Shape;17;p33"/>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8" name="Google Shape;18;p33"/>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 name="Google Shape;19;p33"/>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 name="Google Shape;20;p33"/>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 name="Google Shape;21;p33"/>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 name="Google Shape;22;p33"/>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 name="Google Shape;23;p33"/>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4" name="Google Shape;24;p33"/>
            <p:cNvGrpSpPr/>
            <p:nvPr/>
          </p:nvGrpSpPr>
          <p:grpSpPr>
            <a:xfrm>
              <a:off x="4243740" y="5657885"/>
              <a:ext cx="823237" cy="104309"/>
              <a:chOff x="4243740" y="5657885"/>
              <a:chExt cx="823237" cy="104309"/>
            </a:xfrm>
          </p:grpSpPr>
          <p:sp>
            <p:nvSpPr>
              <p:cNvPr id="25" name="Google Shape;25;p33"/>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6" name="Google Shape;26;p33"/>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 name="Google Shape;27;p33"/>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 name="Google Shape;28;p33"/>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 name="Google Shape;29;p33"/>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 name="Google Shape;30;p33"/>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1" name="Google Shape;31;p33"/>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2" name="Google Shape;32;p33"/>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 name="Google Shape;33;p33"/>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4" name="Google Shape;34;p33"/>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 name="Google Shape;35;p33"/>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 name="Google Shape;36;p33"/>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7" name="Google Shape;37;p33"/>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8" name="Google Shape;38;p33"/>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9" name="Google Shape;39;p33"/>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0" name="Google Shape;40;p33"/>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sp>
        <p:nvSpPr>
          <p:cNvPr id="41" name="Google Shape;41;p33"/>
          <p:cNvSpPr/>
          <p:nvPr/>
        </p:nvSpPr>
        <p:spPr>
          <a:xfrm>
            <a:off x="4873315" y="145919"/>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2" name="Google Shape;42;p33"/>
          <p:cNvPicPr preferRelativeResize="0"/>
          <p:nvPr/>
        </p:nvPicPr>
        <p:blipFill rotWithShape="1">
          <a:blip r:embed="rId2">
            <a:alphaModFix/>
          </a:blip>
          <a:srcRect r="44449"/>
          <a:stretch/>
        </p:blipFill>
        <p:spPr>
          <a:xfrm>
            <a:off x="9700384" y="5884447"/>
            <a:ext cx="2021756" cy="464267"/>
          </a:xfrm>
          <a:prstGeom prst="rect">
            <a:avLst/>
          </a:prstGeom>
          <a:noFill/>
          <a:ln>
            <a:noFill/>
          </a:ln>
        </p:spPr>
      </p:pic>
      <p:cxnSp>
        <p:nvCxnSpPr>
          <p:cNvPr id="43" name="Google Shape;43;p33"/>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44" name="Google Shape;44;p33"/>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dirty="0">
              <a:solidFill>
                <a:schemeClr val="lt1"/>
              </a:solidFill>
              <a:latin typeface="Calibri"/>
              <a:ea typeface="Calibri"/>
              <a:cs typeface="Calibri"/>
              <a:sym typeface="Calibri"/>
            </a:endParaRPr>
          </a:p>
        </p:txBody>
      </p:sp>
      <p:sp>
        <p:nvSpPr>
          <p:cNvPr id="45" name="Google Shape;45;p33"/>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body" idx="2"/>
          </p:nvPr>
        </p:nvSpPr>
        <p:spPr>
          <a:xfrm>
            <a:off x="6819185" y="3571222"/>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5400"/>
              <a:buNone/>
              <a:defRPr sz="5400" b="1">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body" idx="3"/>
          </p:nvPr>
        </p:nvSpPr>
        <p:spPr>
          <a:xfrm>
            <a:off x="6819185" y="2952699"/>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0"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 name="Google Shape;49;p33"/>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Welcome Slide 1">
  <p:cSld name="8_Welcome Slide 1">
    <p:spTree>
      <p:nvGrpSpPr>
        <p:cNvPr id="1" name="Shape 133"/>
        <p:cNvGrpSpPr/>
        <p:nvPr/>
      </p:nvGrpSpPr>
      <p:grpSpPr>
        <a:xfrm>
          <a:off x="0" y="0"/>
          <a:ext cx="0" cy="0"/>
          <a:chOff x="0" y="0"/>
          <a:chExt cx="0" cy="0"/>
        </a:xfrm>
      </p:grpSpPr>
      <p:sp>
        <p:nvSpPr>
          <p:cNvPr id="134" name="Google Shape;134;p46"/>
          <p:cNvSpPr/>
          <p:nvPr/>
        </p:nvSpPr>
        <p:spPr>
          <a:xfrm>
            <a:off x="-2" y="1532287"/>
            <a:ext cx="12192002" cy="464104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35" name="Google Shape;135;p46"/>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4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 Page">
  <p:cSld name="Back Page">
    <p:spTree>
      <p:nvGrpSpPr>
        <p:cNvPr id="1" name="Shape 147"/>
        <p:cNvGrpSpPr/>
        <p:nvPr/>
      </p:nvGrpSpPr>
      <p:grpSpPr>
        <a:xfrm>
          <a:off x="0" y="0"/>
          <a:ext cx="0" cy="0"/>
          <a:chOff x="0" y="0"/>
          <a:chExt cx="0" cy="0"/>
        </a:xfrm>
      </p:grpSpPr>
      <p:sp>
        <p:nvSpPr>
          <p:cNvPr id="148" name="Google Shape;148;p48"/>
          <p:cNvSpPr/>
          <p:nvPr/>
        </p:nvSpPr>
        <p:spPr>
          <a:xfrm>
            <a:off x="0" y="6120882"/>
            <a:ext cx="12192000" cy="7371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9" name="Google Shape;149;p48"/>
          <p:cNvSpPr/>
          <p:nvPr/>
        </p:nvSpPr>
        <p:spPr>
          <a:xfrm flipH="1">
            <a:off x="5823197" y="-363432"/>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50" name="Google Shape;150;p48"/>
          <p:cNvGrpSpPr/>
          <p:nvPr/>
        </p:nvGrpSpPr>
        <p:grpSpPr>
          <a:xfrm>
            <a:off x="8805395" y="3468716"/>
            <a:ext cx="3148393" cy="998194"/>
            <a:chOff x="2464177" y="4939099"/>
            <a:chExt cx="2638924" cy="836668"/>
          </a:xfrm>
        </p:grpSpPr>
        <p:sp>
          <p:nvSpPr>
            <p:cNvPr id="151" name="Google Shape;151;p48"/>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2" name="Google Shape;152;p48"/>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3" name="Google Shape;153;p48"/>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4" name="Google Shape;154;p48"/>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5" name="Google Shape;155;p48"/>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6" name="Google Shape;156;p48"/>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7" name="Google Shape;157;p48"/>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8" name="Google Shape;158;p48"/>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9" name="Google Shape;159;p48"/>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60" name="Google Shape;160;p48"/>
            <p:cNvGrpSpPr/>
            <p:nvPr/>
          </p:nvGrpSpPr>
          <p:grpSpPr>
            <a:xfrm>
              <a:off x="4243740" y="5657885"/>
              <a:ext cx="823237" cy="104309"/>
              <a:chOff x="4243740" y="5657885"/>
              <a:chExt cx="823237" cy="104309"/>
            </a:xfrm>
          </p:grpSpPr>
          <p:sp>
            <p:nvSpPr>
              <p:cNvPr id="161" name="Google Shape;161;p48"/>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2" name="Google Shape;162;p48"/>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3" name="Google Shape;163;p48"/>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4" name="Google Shape;164;p48"/>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5" name="Google Shape;165;p48"/>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6" name="Google Shape;166;p48"/>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7" name="Google Shape;167;p48"/>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8" name="Google Shape;168;p48"/>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9" name="Google Shape;169;p48"/>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0" name="Google Shape;170;p48"/>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1" name="Google Shape;171;p48"/>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2" name="Google Shape;172;p48"/>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3" name="Google Shape;173;p48"/>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4" name="Google Shape;174;p48"/>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5" name="Google Shape;175;p48"/>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6" name="Google Shape;176;p48"/>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sp>
        <p:nvSpPr>
          <p:cNvPr id="177" name="Google Shape;177;p48"/>
          <p:cNvSpPr/>
          <p:nvPr/>
        </p:nvSpPr>
        <p:spPr>
          <a:xfrm>
            <a:off x="6095999" y="550944"/>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8" name="Google Shape;178;p48"/>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9" name="Google Shape;179;p48"/>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80" name="Google Shape;180;p48"/>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181" name="Google Shape;181;p48"/>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dirty="0">
              <a:solidFill>
                <a:schemeClr val="lt1"/>
              </a:solidFill>
              <a:latin typeface="Calibri"/>
              <a:ea typeface="Calibri"/>
              <a:cs typeface="Calibri"/>
              <a:sym typeface="Calibri"/>
            </a:endParaRPr>
          </a:p>
        </p:txBody>
      </p:sp>
      <p:sp>
        <p:nvSpPr>
          <p:cNvPr id="182" name="Google Shape;182;p48"/>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8"/>
          <p:cNvSpPr txBox="1">
            <a:spLocks noGrp="1"/>
          </p:cNvSpPr>
          <p:nvPr>
            <p:ph type="body" idx="2"/>
          </p:nvPr>
        </p:nvSpPr>
        <p:spPr>
          <a:xfrm>
            <a:off x="642678" y="1620925"/>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595959"/>
              </a:buClr>
              <a:buSzPts val="2800"/>
              <a:buNone/>
              <a:defRPr sz="280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8"/>
          <p:cNvSpPr txBox="1">
            <a:spLocks noGrp="1"/>
          </p:cNvSpPr>
          <p:nvPr>
            <p:ph type="body" idx="3"/>
          </p:nvPr>
        </p:nvSpPr>
        <p:spPr>
          <a:xfrm>
            <a:off x="642678" y="811349"/>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A4199"/>
              </a:buClr>
              <a:buSzPts val="5000"/>
              <a:buNone/>
              <a:defRPr sz="500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 Slide 01">
  <p:cSld name="1_Text Slide 01">
    <p:spTree>
      <p:nvGrpSpPr>
        <p:cNvPr id="1" name="Shape 194"/>
        <p:cNvGrpSpPr/>
        <p:nvPr/>
      </p:nvGrpSpPr>
      <p:grpSpPr>
        <a:xfrm>
          <a:off x="0" y="0"/>
          <a:ext cx="0" cy="0"/>
          <a:chOff x="0" y="0"/>
          <a:chExt cx="0" cy="0"/>
        </a:xfrm>
      </p:grpSpPr>
      <p:cxnSp>
        <p:nvCxnSpPr>
          <p:cNvPr id="195" name="Google Shape;195;p50"/>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96" name="Google Shape;196;p50"/>
          <p:cNvSpPr txBox="1">
            <a:spLocks noGrp="1"/>
          </p:cNvSpPr>
          <p:nvPr>
            <p:ph type="body" idx="1"/>
          </p:nvPr>
        </p:nvSpPr>
        <p:spPr>
          <a:xfrm>
            <a:off x="634224" y="1600200"/>
            <a:ext cx="6289090"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0"/>
          <p:cNvSpPr txBox="1">
            <a:spLocks noGrp="1"/>
          </p:cNvSpPr>
          <p:nvPr>
            <p:ph type="body" idx="2"/>
          </p:nvPr>
        </p:nvSpPr>
        <p:spPr>
          <a:xfrm>
            <a:off x="713768" y="421468"/>
            <a:ext cx="6289089"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0"/>
          <p:cNvSpPr>
            <a:spLocks noGrp="1"/>
          </p:cNvSpPr>
          <p:nvPr>
            <p:ph type="pic" idx="3"/>
          </p:nvPr>
        </p:nvSpPr>
        <p:spPr>
          <a:xfrm>
            <a:off x="7158600" y="287233"/>
            <a:ext cx="5033400" cy="5949282"/>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ullet Slide - Purple">
  <p:cSld name="Bullet Slide - Purple">
    <p:spTree>
      <p:nvGrpSpPr>
        <p:cNvPr id="1" name="Shape 205"/>
        <p:cNvGrpSpPr/>
        <p:nvPr/>
      </p:nvGrpSpPr>
      <p:grpSpPr>
        <a:xfrm>
          <a:off x="0" y="0"/>
          <a:ext cx="0" cy="0"/>
          <a:chOff x="0" y="0"/>
          <a:chExt cx="0" cy="0"/>
        </a:xfrm>
      </p:grpSpPr>
      <p:sp>
        <p:nvSpPr>
          <p:cNvPr id="206" name="Google Shape;206;p52"/>
          <p:cNvSpPr txBox="1">
            <a:spLocks noGrp="1"/>
          </p:cNvSpPr>
          <p:nvPr>
            <p:ph type="body" idx="1"/>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53693"/>
              </a:buClr>
              <a:buSzPts val="3600"/>
              <a:buNone/>
              <a:defRPr sz="3600" i="0">
                <a:solidFill>
                  <a:srgbClr val="8536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7" name="Google Shape;207;p52"/>
          <p:cNvCxnSpPr/>
          <p:nvPr/>
        </p:nvCxnSpPr>
        <p:spPr>
          <a:xfrm>
            <a:off x="5346936" y="-25722"/>
            <a:ext cx="0" cy="6853558"/>
          </a:xfrm>
          <a:prstGeom prst="straightConnector1">
            <a:avLst/>
          </a:prstGeom>
          <a:noFill/>
          <a:ln w="12700" cap="flat" cmpd="sng">
            <a:solidFill>
              <a:srgbClr val="853693"/>
            </a:solidFill>
            <a:prstDash val="solid"/>
            <a:miter lim="800000"/>
            <a:headEnd type="none" w="sm" len="sm"/>
            <a:tailEnd type="none" w="sm" len="sm"/>
          </a:ln>
        </p:spPr>
      </p:cxnSp>
      <p:sp>
        <p:nvSpPr>
          <p:cNvPr id="208" name="Google Shape;208;p52"/>
          <p:cNvSpPr/>
          <p:nvPr/>
        </p:nvSpPr>
        <p:spPr>
          <a:xfrm>
            <a:off x="4783395" y="415207"/>
            <a:ext cx="1154422" cy="1154422"/>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sp>
        <p:nvSpPr>
          <p:cNvPr id="209" name="Google Shape;209;p52"/>
          <p:cNvSpPr txBox="1">
            <a:spLocks noGrp="1"/>
          </p:cNvSpPr>
          <p:nvPr>
            <p:ph type="body" idx="2"/>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2"/>
          <p:cNvSpPr txBox="1">
            <a:spLocks noGrp="1"/>
          </p:cNvSpPr>
          <p:nvPr>
            <p:ph type="body" idx="3"/>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2"/>
          <p:cNvSpPr txBox="1">
            <a:spLocks noGrp="1"/>
          </p:cNvSpPr>
          <p:nvPr>
            <p:ph type="body" idx="4"/>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2" name="Google Shape;212;p52"/>
          <p:cNvGrpSpPr/>
          <p:nvPr/>
        </p:nvGrpSpPr>
        <p:grpSpPr>
          <a:xfrm rot="-5400000">
            <a:off x="-2874794" y="3366914"/>
            <a:ext cx="6554616" cy="427556"/>
            <a:chOff x="246763" y="5103257"/>
            <a:chExt cx="6554616" cy="427556"/>
          </a:xfrm>
        </p:grpSpPr>
        <p:sp>
          <p:nvSpPr>
            <p:cNvPr id="213" name="Google Shape;213;p52"/>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214" name="Google Shape;214;p52"/>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15" name="Google Shape;215;p52"/>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ullet Slide - Blue">
  <p:cSld name="Bullet Slide - Blue">
    <p:spTree>
      <p:nvGrpSpPr>
        <p:cNvPr id="1" name="Shape 216"/>
        <p:cNvGrpSpPr/>
        <p:nvPr/>
      </p:nvGrpSpPr>
      <p:grpSpPr>
        <a:xfrm>
          <a:off x="0" y="0"/>
          <a:ext cx="0" cy="0"/>
          <a:chOff x="0" y="0"/>
          <a:chExt cx="0" cy="0"/>
        </a:xfrm>
      </p:grpSpPr>
      <p:sp>
        <p:nvSpPr>
          <p:cNvPr id="217" name="Google Shape;217;p5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4B4CB"/>
              </a:buClr>
              <a:buSzPts val="3600"/>
              <a:buNone/>
              <a:defRPr sz="3600" i="0">
                <a:solidFill>
                  <a:srgbClr val="14B4C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9" name="Google Shape;219;p53"/>
          <p:cNvCxnSpPr/>
          <p:nvPr/>
        </p:nvCxnSpPr>
        <p:spPr>
          <a:xfrm>
            <a:off x="5346936" y="-25722"/>
            <a:ext cx="0" cy="6853558"/>
          </a:xfrm>
          <a:prstGeom prst="straightConnector1">
            <a:avLst/>
          </a:prstGeom>
          <a:noFill/>
          <a:ln w="12700" cap="flat" cmpd="sng">
            <a:solidFill>
              <a:srgbClr val="14B4CB"/>
            </a:solidFill>
            <a:prstDash val="solid"/>
            <a:miter lim="800000"/>
            <a:headEnd type="none" w="sm" len="sm"/>
            <a:tailEnd type="none" w="sm" len="sm"/>
          </a:ln>
        </p:spPr>
      </p:cxnSp>
      <p:sp>
        <p:nvSpPr>
          <p:cNvPr id="220" name="Google Shape;220;p5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3"/>
          <p:cNvSpPr/>
          <p:nvPr/>
        </p:nvSpPr>
        <p:spPr>
          <a:xfrm>
            <a:off x="4783395" y="415207"/>
            <a:ext cx="1154422" cy="1154422"/>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sp>
        <p:nvSpPr>
          <p:cNvPr id="222" name="Google Shape;222;p5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53"/>
          <p:cNvGrpSpPr/>
          <p:nvPr/>
        </p:nvGrpSpPr>
        <p:grpSpPr>
          <a:xfrm rot="-5400000">
            <a:off x="-2874794" y="3366914"/>
            <a:ext cx="6554616" cy="427556"/>
            <a:chOff x="246763" y="5103257"/>
            <a:chExt cx="6554616" cy="427556"/>
          </a:xfrm>
        </p:grpSpPr>
        <p:sp>
          <p:nvSpPr>
            <p:cNvPr id="224" name="Google Shape;224;p53"/>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225" name="Google Shape;225;p53"/>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26" name="Google Shape;226;p53"/>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92"/>
        <p:cNvGrpSpPr/>
        <p:nvPr/>
      </p:nvGrpSpPr>
      <p:grpSpPr>
        <a:xfrm>
          <a:off x="0" y="0"/>
          <a:ext cx="0" cy="0"/>
          <a:chOff x="0" y="0"/>
          <a:chExt cx="0" cy="0"/>
        </a:xfrm>
      </p:grpSpPr>
      <p:sp>
        <p:nvSpPr>
          <p:cNvPr id="93" name="Google Shape;93;p28"/>
          <p:cNvSpPr/>
          <p:nvPr/>
        </p:nvSpPr>
        <p:spPr>
          <a:xfrm>
            <a:off x="402393" y="5168694"/>
            <a:ext cx="0" cy="36000"/>
          </a:xfrm>
          <a:prstGeom prst="rect">
            <a:avLst/>
          </a:prstGeom>
          <a:solidFill>
            <a:srgbClr val="8CB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pic>
        <p:nvPicPr>
          <p:cNvPr id="94" name="Google Shape;94;p28" descr="iPhone6_mockup_front_white.png"/>
          <p:cNvPicPr preferRelativeResize="0"/>
          <p:nvPr/>
        </p:nvPicPr>
        <p:blipFill rotWithShape="1">
          <a:blip r:embed="rId2">
            <a:alphaModFix/>
          </a:blip>
          <a:srcRect/>
          <a:stretch/>
        </p:blipFill>
        <p:spPr>
          <a:xfrm>
            <a:off x="8064807" y="280050"/>
            <a:ext cx="3742800" cy="5854425"/>
          </a:xfrm>
          <a:prstGeom prst="rect">
            <a:avLst/>
          </a:prstGeom>
          <a:noFill/>
          <a:ln>
            <a:noFill/>
          </a:ln>
        </p:spPr>
      </p:pic>
      <p:sp>
        <p:nvSpPr>
          <p:cNvPr id="95" name="Google Shape;95;p28"/>
          <p:cNvSpPr>
            <a:spLocks noGrp="1"/>
          </p:cNvSpPr>
          <p:nvPr>
            <p:ph type="pic" idx="2"/>
          </p:nvPr>
        </p:nvSpPr>
        <p:spPr>
          <a:xfrm>
            <a:off x="8800948" y="1208396"/>
            <a:ext cx="2266512" cy="3978298"/>
          </a:xfrm>
          <a:prstGeom prst="rect">
            <a:avLst/>
          </a:prstGeom>
          <a:solidFill>
            <a:schemeClr val="lt1"/>
          </a:solidFill>
          <a:ln>
            <a:noFill/>
          </a:ln>
        </p:spPr>
      </p:sp>
      <p:sp>
        <p:nvSpPr>
          <p:cNvPr id="96" name="Google Shape;96;p28"/>
          <p:cNvSpPr txBox="1">
            <a:spLocks noGrp="1"/>
          </p:cNvSpPr>
          <p:nvPr>
            <p:ph type="body" idx="1"/>
          </p:nvPr>
        </p:nvSpPr>
        <p:spPr>
          <a:xfrm>
            <a:off x="712630" y="1762164"/>
            <a:ext cx="7312170" cy="3606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8"/>
          <p:cNvSpPr txBox="1">
            <a:spLocks noGrp="1"/>
          </p:cNvSpPr>
          <p:nvPr>
            <p:ph type="body" idx="3"/>
          </p:nvPr>
        </p:nvSpPr>
        <p:spPr>
          <a:xfrm>
            <a:off x="712183" y="495859"/>
            <a:ext cx="7312777" cy="10933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8" name="Google Shape;98;p28"/>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Tree>
    <p:extLst>
      <p:ext uri="{BB962C8B-B14F-4D97-AF65-F5344CB8AC3E}">
        <p14:creationId xmlns:p14="http://schemas.microsoft.com/office/powerpoint/2010/main" val="2671616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Slide 02">
  <p:cSld name="Text Slide 02">
    <p:spTree>
      <p:nvGrpSpPr>
        <p:cNvPr id="1" name="Shape 133"/>
        <p:cNvGrpSpPr/>
        <p:nvPr/>
      </p:nvGrpSpPr>
      <p:grpSpPr>
        <a:xfrm>
          <a:off x="0" y="0"/>
          <a:ext cx="0" cy="0"/>
          <a:chOff x="0" y="0"/>
          <a:chExt cx="0" cy="0"/>
        </a:xfrm>
      </p:grpSpPr>
      <p:sp>
        <p:nvSpPr>
          <p:cNvPr id="134" name="Google Shape;134;p35"/>
          <p:cNvSpPr/>
          <p:nvPr/>
        </p:nvSpPr>
        <p:spPr>
          <a:xfrm>
            <a:off x="0" y="1244599"/>
            <a:ext cx="12191999" cy="5613401"/>
          </a:xfrm>
          <a:custGeom>
            <a:avLst/>
            <a:gdLst/>
            <a:ahLst/>
            <a:cxnLst/>
            <a:rect l="l" t="t" r="r" b="b"/>
            <a:pathLst>
              <a:path w="12191999" h="3896062" extrusionOk="0">
                <a:moveTo>
                  <a:pt x="3848738" y="0"/>
                </a:moveTo>
                <a:cubicBezTo>
                  <a:pt x="7007922" y="0"/>
                  <a:pt x="9905246" y="694873"/>
                  <a:pt x="12165152" y="1851673"/>
                </a:cubicBezTo>
                <a:lnTo>
                  <a:pt x="12191999" y="1866097"/>
                </a:lnTo>
                <a:lnTo>
                  <a:pt x="12191999" y="3896062"/>
                </a:lnTo>
                <a:lnTo>
                  <a:pt x="0" y="3896062"/>
                </a:lnTo>
                <a:lnTo>
                  <a:pt x="0" y="3369225"/>
                </a:lnTo>
                <a:lnTo>
                  <a:pt x="2" y="3369225"/>
                </a:lnTo>
                <a:lnTo>
                  <a:pt x="2" y="357645"/>
                </a:lnTo>
                <a:lnTo>
                  <a:pt x="581207" y="255284"/>
                </a:lnTo>
                <a:cubicBezTo>
                  <a:pt x="1625577" y="88632"/>
                  <a:pt x="2720458" y="0"/>
                  <a:pt x="3848738" y="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cxnSp>
        <p:nvCxnSpPr>
          <p:cNvPr id="135" name="Google Shape;135;p3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35"/>
          <p:cNvSpPr txBox="1">
            <a:spLocks noGrp="1"/>
          </p:cNvSpPr>
          <p:nvPr>
            <p:ph type="body" idx="1"/>
          </p:nvPr>
        </p:nvSpPr>
        <p:spPr>
          <a:xfrm>
            <a:off x="713768" y="2449285"/>
            <a:ext cx="7756143" cy="37555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3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35"/>
          <p:cNvGrpSpPr/>
          <p:nvPr/>
        </p:nvGrpSpPr>
        <p:grpSpPr>
          <a:xfrm rot="-5400000">
            <a:off x="8485223" y="3378512"/>
            <a:ext cx="6554616" cy="427556"/>
            <a:chOff x="246763" y="5103257"/>
            <a:chExt cx="6554616" cy="427556"/>
          </a:xfrm>
        </p:grpSpPr>
        <p:sp>
          <p:nvSpPr>
            <p:cNvPr id="139" name="Google Shape;139;p35"/>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140" name="Google Shape;140;p35"/>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141" name="Google Shape;141;p35"/>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174274338"/>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s">
  <p:cSld name="Contents">
    <p:spTree>
      <p:nvGrpSpPr>
        <p:cNvPr id="1" name="Shape 50"/>
        <p:cNvGrpSpPr/>
        <p:nvPr/>
      </p:nvGrpSpPr>
      <p:grpSpPr>
        <a:xfrm>
          <a:off x="0" y="0"/>
          <a:ext cx="0" cy="0"/>
          <a:chOff x="0" y="0"/>
          <a:chExt cx="0" cy="0"/>
        </a:xfrm>
      </p:grpSpPr>
      <p:sp>
        <p:nvSpPr>
          <p:cNvPr id="51" name="Google Shape;51;p34"/>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6000"/>
              <a:buNone/>
              <a:defRPr sz="6000" b="0" i="0">
                <a:solidFill>
                  <a:srgbClr val="8A4199"/>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4"/>
          <p:cNvSpPr/>
          <p:nvPr/>
        </p:nvSpPr>
        <p:spPr>
          <a:xfrm rot="10800000">
            <a:off x="543" y="-19356"/>
            <a:ext cx="2390207" cy="6877355"/>
          </a:xfrm>
          <a:custGeom>
            <a:avLst/>
            <a:gdLst/>
            <a:ahLst/>
            <a:cxnLst/>
            <a:rect l="l" t="t" r="r" b="b"/>
            <a:pathLst>
              <a:path w="1268453" h="3649726" extrusionOk="0">
                <a:moveTo>
                  <a:pt x="1268454" y="0"/>
                </a:moveTo>
                <a:lnTo>
                  <a:pt x="312022" y="0"/>
                </a:lnTo>
                <a:cubicBezTo>
                  <a:pt x="112425" y="386882"/>
                  <a:pt x="0" y="825892"/>
                  <a:pt x="0" y="1291780"/>
                </a:cubicBezTo>
                <a:cubicBezTo>
                  <a:pt x="0" y="2276498"/>
                  <a:pt x="504286" y="3143929"/>
                  <a:pt x="1268454" y="3649727"/>
                </a:cubicBezTo>
                <a:lnTo>
                  <a:pt x="1268454" y="0"/>
                </a:lnTo>
                <a:close/>
              </a:path>
            </a:pathLst>
          </a:custGeom>
          <a:gradFill>
            <a:gsLst>
              <a:gs pos="0">
                <a:srgbClr val="8A4199"/>
              </a:gs>
              <a:gs pos="28000">
                <a:srgbClr val="8A4199"/>
              </a:gs>
              <a:gs pos="83000">
                <a:srgbClr val="8A4199"/>
              </a:gs>
              <a:gs pos="100000">
                <a:srgbClr val="8A4199"/>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3" name="Google Shape;53;p34"/>
          <p:cNvSpPr/>
          <p:nvPr/>
        </p:nvSpPr>
        <p:spPr>
          <a:xfrm>
            <a:off x="5268246" y="5929183"/>
            <a:ext cx="606270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95959"/>
              </a:buClr>
              <a:buSzPts val="800"/>
              <a:buFont typeface="Calibri"/>
              <a:buNone/>
            </a:pPr>
            <a:r>
              <a:rPr lang="en-US" sz="800" b="0" i="0" dirty="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dirty="0"/>
          </a:p>
        </p:txBody>
      </p:sp>
      <p:cxnSp>
        <p:nvCxnSpPr>
          <p:cNvPr id="54" name="Google Shape;54;p34"/>
          <p:cNvCxnSpPr/>
          <p:nvPr/>
        </p:nvCxnSpPr>
        <p:spPr>
          <a:xfrm>
            <a:off x="2405317" y="1450776"/>
            <a:ext cx="9786141" cy="0"/>
          </a:xfrm>
          <a:prstGeom prst="straightConnector1">
            <a:avLst/>
          </a:prstGeom>
          <a:noFill/>
          <a:ln w="28575" cap="flat" cmpd="sng">
            <a:solidFill>
              <a:srgbClr val="14B4CB"/>
            </a:solidFill>
            <a:prstDash val="solid"/>
            <a:miter lim="800000"/>
            <a:headEnd type="none" w="sm" len="sm"/>
            <a:tailEnd type="none" w="sm" len="sm"/>
          </a:ln>
        </p:spPr>
      </p:cxnSp>
      <p:sp>
        <p:nvSpPr>
          <p:cNvPr id="55" name="Google Shape;55;p34"/>
          <p:cNvSpPr/>
          <p:nvPr/>
        </p:nvSpPr>
        <p:spPr>
          <a:xfrm rot="-2700000">
            <a:off x="2898398" y="1457637"/>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6" name="Google Shape;56;p34"/>
          <p:cNvPicPr preferRelativeResize="0"/>
          <p:nvPr/>
        </p:nvPicPr>
        <p:blipFill rotWithShape="1">
          <a:blip r:embed="rId2">
            <a:alphaModFix/>
          </a:blip>
          <a:srcRect r="44449"/>
          <a:stretch/>
        </p:blipFill>
        <p:spPr>
          <a:xfrm>
            <a:off x="3325164" y="5929183"/>
            <a:ext cx="1543462" cy="354434"/>
          </a:xfrm>
          <a:prstGeom prst="rect">
            <a:avLst/>
          </a:prstGeom>
          <a:noFill/>
          <a:ln>
            <a:noFill/>
          </a:ln>
        </p:spPr>
      </p:pic>
      <p:sp>
        <p:nvSpPr>
          <p:cNvPr id="57" name="Google Shape;57;p34"/>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4"/>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4"/>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4"/>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4"/>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4"/>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ote Slide - Blue">
  <p:cSld name="Quote Slide - Blue">
    <p:spTree>
      <p:nvGrpSpPr>
        <p:cNvPr id="1" name="Shape 73"/>
        <p:cNvGrpSpPr/>
        <p:nvPr/>
      </p:nvGrpSpPr>
      <p:grpSpPr>
        <a:xfrm>
          <a:off x="0" y="0"/>
          <a:ext cx="0" cy="0"/>
          <a:chOff x="0" y="0"/>
          <a:chExt cx="0" cy="0"/>
        </a:xfrm>
      </p:grpSpPr>
      <p:sp>
        <p:nvSpPr>
          <p:cNvPr id="74" name="Google Shape;74;p36"/>
          <p:cNvSpPr/>
          <p:nvPr/>
        </p:nvSpPr>
        <p:spPr>
          <a:xfrm>
            <a:off x="3130350" y="209349"/>
            <a:ext cx="5931299" cy="5931299"/>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5" name="Google Shape;75;p36"/>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6"/>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7"/>
        <p:cNvGrpSpPr/>
        <p:nvPr/>
      </p:nvGrpSpPr>
      <p:grpSpPr>
        <a:xfrm>
          <a:off x="0" y="0"/>
          <a:ext cx="0" cy="0"/>
          <a:chOff x="0" y="0"/>
          <a:chExt cx="0" cy="0"/>
        </a:xfrm>
      </p:grpSpPr>
      <p:sp>
        <p:nvSpPr>
          <p:cNvPr id="78" name="Google Shape;78;p37"/>
          <p:cNvSpPr txBox="1">
            <a:spLocks noGrp="1"/>
          </p:cNvSpPr>
          <p:nvPr>
            <p:ph type="body" idx="1"/>
          </p:nvPr>
        </p:nvSpPr>
        <p:spPr>
          <a:xfrm>
            <a:off x="712630" y="1762164"/>
            <a:ext cx="5383370" cy="3606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body" idx="2"/>
          </p:nvPr>
        </p:nvSpPr>
        <p:spPr>
          <a:xfrm>
            <a:off x="712183" y="495859"/>
            <a:ext cx="5383817" cy="10933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37"/>
          <p:cNvPicPr preferRelativeResize="0"/>
          <p:nvPr/>
        </p:nvPicPr>
        <p:blipFill rotWithShape="1">
          <a:blip r:embed="rId2">
            <a:alphaModFix/>
          </a:blip>
          <a:srcRect l="-18315" t="15976" r="29196" b="11083"/>
          <a:stretch/>
        </p:blipFill>
        <p:spPr>
          <a:xfrm>
            <a:off x="3752900" y="1042541"/>
            <a:ext cx="8439100" cy="5375657"/>
          </a:xfrm>
          <a:prstGeom prst="rect">
            <a:avLst/>
          </a:prstGeom>
          <a:noFill/>
          <a:ln>
            <a:noFill/>
          </a:ln>
        </p:spPr>
      </p:pic>
      <p:sp>
        <p:nvSpPr>
          <p:cNvPr id="81" name="Google Shape;81;p37"/>
          <p:cNvSpPr>
            <a:spLocks noGrp="1"/>
          </p:cNvSpPr>
          <p:nvPr>
            <p:ph type="pic" idx="3"/>
          </p:nvPr>
        </p:nvSpPr>
        <p:spPr>
          <a:xfrm>
            <a:off x="7061200" y="1339039"/>
            <a:ext cx="5130800" cy="3913188"/>
          </a:xfrm>
          <a:prstGeom prst="rect">
            <a:avLst/>
          </a:prstGeom>
          <a:solidFill>
            <a:schemeClr val="lt1"/>
          </a:solidFill>
          <a:ln>
            <a:noFill/>
          </a:ln>
        </p:spPr>
      </p:sp>
      <p:cxnSp>
        <p:nvCxnSpPr>
          <p:cNvPr id="82" name="Google Shape;82;p37"/>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2 Divider">
  <p:cSld name="02 Divider">
    <p:spTree>
      <p:nvGrpSpPr>
        <p:cNvPr id="1" name="Shape 94"/>
        <p:cNvGrpSpPr/>
        <p:nvPr/>
      </p:nvGrpSpPr>
      <p:grpSpPr>
        <a:xfrm>
          <a:off x="0" y="0"/>
          <a:ext cx="0" cy="0"/>
          <a:chOff x="0" y="0"/>
          <a:chExt cx="0" cy="0"/>
        </a:xfrm>
      </p:grpSpPr>
      <p:sp>
        <p:nvSpPr>
          <p:cNvPr id="95" name="Google Shape;95;p40"/>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solidFill>
            <a:srgbClr val="14B4C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6" name="Google Shape;96;p40"/>
          <p:cNvSpPr>
            <a:spLocks noGrp="1"/>
          </p:cNvSpPr>
          <p:nvPr>
            <p:ph type="pic" idx="2"/>
          </p:nvPr>
        </p:nvSpPr>
        <p:spPr>
          <a:xfrm>
            <a:off x="7158600" y="287233"/>
            <a:ext cx="5033400" cy="5949282"/>
          </a:xfrm>
          <a:prstGeom prst="rect">
            <a:avLst/>
          </a:prstGeom>
          <a:noFill/>
          <a:ln>
            <a:noFill/>
          </a:ln>
        </p:spPr>
      </p:sp>
      <p:sp>
        <p:nvSpPr>
          <p:cNvPr id="97" name="Google Shape;97;p40"/>
          <p:cNvSpPr/>
          <p:nvPr/>
        </p:nvSpPr>
        <p:spPr>
          <a:xfrm>
            <a:off x="2127131" y="20050"/>
            <a:ext cx="45719" cy="2021021"/>
          </a:xfrm>
          <a:prstGeom prst="rect">
            <a:avLst/>
          </a:prstGeom>
          <a:solidFill>
            <a:srgbClr val="8A4199"/>
          </a:solidFill>
          <a:ln w="12700" cap="flat" cmpd="sng">
            <a:solidFill>
              <a:srgbClr val="8A41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98" name="Google Shape;98;p40"/>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0"/>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Photo Slide 03">
  <p:cSld name="Text/Photo Slide 03">
    <p:spTree>
      <p:nvGrpSpPr>
        <p:cNvPr id="1" name="Shape 106"/>
        <p:cNvGrpSpPr/>
        <p:nvPr/>
      </p:nvGrpSpPr>
      <p:grpSpPr>
        <a:xfrm>
          <a:off x="0" y="0"/>
          <a:ext cx="0" cy="0"/>
          <a:chOff x="0" y="0"/>
          <a:chExt cx="0" cy="0"/>
        </a:xfrm>
      </p:grpSpPr>
      <p:sp>
        <p:nvSpPr>
          <p:cNvPr id="107" name="Google Shape;107;p42"/>
          <p:cNvSpPr/>
          <p:nvPr/>
        </p:nvSpPr>
        <p:spPr>
          <a:xfrm>
            <a:off x="5653577" y="1610350"/>
            <a:ext cx="3728212" cy="3728212"/>
          </a:xfrm>
          <a:prstGeom prst="ellipse">
            <a:avLst/>
          </a:prstGeom>
          <a:gradFill>
            <a:gsLst>
              <a:gs pos="0">
                <a:srgbClr val="8A4199"/>
              </a:gs>
              <a:gs pos="4000">
                <a:srgbClr val="8A4199"/>
              </a:gs>
              <a:gs pos="34000">
                <a:srgbClr val="8A4199"/>
              </a:gs>
              <a:gs pos="80000">
                <a:srgbClr val="754483"/>
              </a:gs>
              <a:gs pos="100000">
                <a:srgbClr val="754483"/>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08" name="Google Shape;108;p42"/>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09" name="Google Shape;109;p42"/>
          <p:cNvSpPr/>
          <p:nvPr/>
        </p:nvSpPr>
        <p:spPr>
          <a:xfrm>
            <a:off x="6833119" y="1082409"/>
            <a:ext cx="1306767" cy="945975"/>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0" name="Google Shape;110;p42"/>
          <p:cNvSpPr>
            <a:spLocks noGrp="1"/>
          </p:cNvSpPr>
          <p:nvPr>
            <p:ph type="pic" idx="2"/>
          </p:nvPr>
        </p:nvSpPr>
        <p:spPr>
          <a:xfrm>
            <a:off x="8937352" y="857250"/>
            <a:ext cx="3254648" cy="5143500"/>
          </a:xfrm>
          <a:prstGeom prst="rect">
            <a:avLst/>
          </a:prstGeom>
          <a:noFill/>
          <a:ln>
            <a:noFill/>
          </a:ln>
        </p:spPr>
      </p:sp>
      <p:sp>
        <p:nvSpPr>
          <p:cNvPr id="111" name="Google Shape;111;p42"/>
          <p:cNvSpPr txBox="1">
            <a:spLocks noGrp="1"/>
          </p:cNvSpPr>
          <p:nvPr>
            <p:ph type="body" idx="1"/>
          </p:nvPr>
        </p:nvSpPr>
        <p:spPr>
          <a:xfrm>
            <a:off x="734714" y="1583871"/>
            <a:ext cx="4918863"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2"/>
          <p:cNvSpPr txBox="1">
            <a:spLocks noGrp="1"/>
          </p:cNvSpPr>
          <p:nvPr>
            <p:ph type="body" idx="3"/>
          </p:nvPr>
        </p:nvSpPr>
        <p:spPr>
          <a:xfrm>
            <a:off x="713768" y="421468"/>
            <a:ext cx="4918863"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2"/>
          <p:cNvSpPr txBox="1">
            <a:spLocks noGrp="1"/>
          </p:cNvSpPr>
          <p:nvPr>
            <p:ph type="body" idx="4"/>
          </p:nvPr>
        </p:nvSpPr>
        <p:spPr>
          <a:xfrm>
            <a:off x="5653577" y="1727503"/>
            <a:ext cx="3728212" cy="361106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1">
  <p:cSld name="Text Slide 01">
    <p:spTree>
      <p:nvGrpSpPr>
        <p:cNvPr id="1" name="Shape 114"/>
        <p:cNvGrpSpPr/>
        <p:nvPr/>
      </p:nvGrpSpPr>
      <p:grpSpPr>
        <a:xfrm>
          <a:off x="0" y="0"/>
          <a:ext cx="0" cy="0"/>
          <a:chOff x="0" y="0"/>
          <a:chExt cx="0" cy="0"/>
        </a:xfrm>
      </p:grpSpPr>
      <p:cxnSp>
        <p:nvCxnSpPr>
          <p:cNvPr id="115" name="Google Shape;115;p43"/>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16" name="Google Shape;116;p43"/>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 Divider">
  <p:cSld name="01 Divider">
    <p:spTree>
      <p:nvGrpSpPr>
        <p:cNvPr id="1" name="Shape 118"/>
        <p:cNvGrpSpPr/>
        <p:nvPr/>
      </p:nvGrpSpPr>
      <p:grpSpPr>
        <a:xfrm>
          <a:off x="0" y="0"/>
          <a:ext cx="0" cy="0"/>
          <a:chOff x="0" y="0"/>
          <a:chExt cx="0" cy="0"/>
        </a:xfrm>
      </p:grpSpPr>
      <p:sp>
        <p:nvSpPr>
          <p:cNvPr id="119" name="Google Shape;119;p44"/>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gradFill>
            <a:gsLst>
              <a:gs pos="0">
                <a:srgbClr val="754483"/>
              </a:gs>
              <a:gs pos="28000">
                <a:srgbClr val="8A4199"/>
              </a:gs>
              <a:gs pos="83000">
                <a:srgbClr val="8A4199"/>
              </a:gs>
              <a:gs pos="100000">
                <a:srgbClr val="754483"/>
              </a:gs>
            </a:gsLst>
            <a:lin ang="10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0" name="Google Shape;120;p44"/>
          <p:cNvSpPr>
            <a:spLocks noGrp="1"/>
          </p:cNvSpPr>
          <p:nvPr>
            <p:ph type="pic" idx="2"/>
          </p:nvPr>
        </p:nvSpPr>
        <p:spPr>
          <a:xfrm>
            <a:off x="7158600" y="287233"/>
            <a:ext cx="5033400" cy="5949282"/>
          </a:xfrm>
          <a:prstGeom prst="rect">
            <a:avLst/>
          </a:prstGeom>
          <a:noFill/>
          <a:ln>
            <a:noFill/>
          </a:ln>
        </p:spPr>
      </p:sp>
      <p:sp>
        <p:nvSpPr>
          <p:cNvPr id="121" name="Google Shape;121;p44"/>
          <p:cNvSpPr/>
          <p:nvPr/>
        </p:nvSpPr>
        <p:spPr>
          <a:xfrm>
            <a:off x="2127131" y="20050"/>
            <a:ext cx="45719" cy="2021021"/>
          </a:xfrm>
          <a:prstGeom prst="rect">
            <a:avLst/>
          </a:prstGeom>
          <a:solidFill>
            <a:srgbClr val="14B4CB"/>
          </a:solidFill>
          <a:ln w="12700" cap="flat" cmpd="sng">
            <a:solidFill>
              <a:srgbClr val="14B4C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22" name="Google Shape;122;p44"/>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p:cSld name="Text Slide 03">
    <p:spTree>
      <p:nvGrpSpPr>
        <p:cNvPr id="1" name="Shape 124"/>
        <p:cNvGrpSpPr/>
        <p:nvPr/>
      </p:nvGrpSpPr>
      <p:grpSpPr>
        <a:xfrm>
          <a:off x="0" y="0"/>
          <a:ext cx="0" cy="0"/>
          <a:chOff x="0" y="0"/>
          <a:chExt cx="0" cy="0"/>
        </a:xfrm>
      </p:grpSpPr>
      <p:sp>
        <p:nvSpPr>
          <p:cNvPr id="125" name="Google Shape;125;p45"/>
          <p:cNvSpPr/>
          <p:nvPr/>
        </p:nvSpPr>
        <p:spPr>
          <a:xfrm>
            <a:off x="4454" y="3627004"/>
            <a:ext cx="12191999" cy="323099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dirty="0">
              <a:solidFill>
                <a:schemeClr val="lt1"/>
              </a:solidFill>
              <a:latin typeface="Calibri"/>
              <a:ea typeface="Calibri"/>
              <a:cs typeface="Calibri"/>
              <a:sym typeface="Calibri"/>
            </a:endParaRPr>
          </a:p>
        </p:txBody>
      </p:sp>
      <p:sp>
        <p:nvSpPr>
          <p:cNvPr id="126" name="Google Shape;126;p45"/>
          <p:cNvSpPr/>
          <p:nvPr/>
        </p:nvSpPr>
        <p:spPr>
          <a:xfrm rot="10800000">
            <a:off x="10471272" y="3884474"/>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7" name="Google Shape;127;p45"/>
          <p:cNvSpPr/>
          <p:nvPr/>
        </p:nvSpPr>
        <p:spPr>
          <a:xfrm>
            <a:off x="634224" y="5415270"/>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128" name="Google Shape;128;p4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29" name="Google Shape;129;p45"/>
          <p:cNvSpPr txBox="1"/>
          <p:nvPr/>
        </p:nvSpPr>
        <p:spPr>
          <a:xfrm>
            <a:off x="11548753" y="6368426"/>
            <a:ext cx="410610" cy="465822"/>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595959"/>
                </a:solidFill>
                <a:latin typeface="Calibri"/>
                <a:ea typeface="Calibri"/>
                <a:cs typeface="Calibri"/>
                <a:sym typeface="Calibri"/>
              </a:rPr>
              <a:t>‹#›</a:t>
            </a:fld>
            <a:endParaRPr sz="900" b="0" i="0" dirty="0">
              <a:solidFill>
                <a:srgbClr val="595959"/>
              </a:solidFill>
              <a:latin typeface="Calibri"/>
              <a:ea typeface="Calibri"/>
              <a:cs typeface="Calibri"/>
              <a:sym typeface="Calibri"/>
            </a:endParaRPr>
          </a:p>
        </p:txBody>
      </p:sp>
      <p:sp>
        <p:nvSpPr>
          <p:cNvPr id="130" name="Google Shape;130;p45"/>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5"/>
          <p:cNvSpPr txBox="1">
            <a:spLocks noGrp="1"/>
          </p:cNvSpPr>
          <p:nvPr>
            <p:ph type="body" idx="3"/>
          </p:nvPr>
        </p:nvSpPr>
        <p:spPr>
          <a:xfrm>
            <a:off x="487896" y="4132101"/>
            <a:ext cx="11013542" cy="135010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p:nvPr/>
        </p:nvSpPr>
        <p:spPr>
          <a:xfrm>
            <a:off x="9055571" y="6311900"/>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balance digital work-life</a:t>
            </a:r>
            <a:endParaRPr lang="en-US" sz="1200" b="0" i="0" dirty="0">
              <a:solidFill>
                <a:srgbClr val="595959"/>
              </a:solidFill>
              <a:latin typeface="Calibri"/>
              <a:ea typeface="Calibri"/>
              <a:cs typeface="Calibri"/>
              <a:sym typeface="Calibri"/>
            </a:endParaRPr>
          </a:p>
        </p:txBody>
      </p:sp>
      <p:cxnSp>
        <p:nvCxnSpPr>
          <p:cNvPr id="9" name="Google Shape;9;p32"/>
          <p:cNvCxnSpPr/>
          <p:nvPr/>
        </p:nvCxnSpPr>
        <p:spPr>
          <a:xfrm>
            <a:off x="0" y="6552265"/>
            <a:ext cx="9029700" cy="0"/>
          </a:xfrm>
          <a:prstGeom prst="straightConnector1">
            <a:avLst/>
          </a:prstGeom>
          <a:noFill/>
          <a:ln w="28575" cap="flat" cmpd="sng">
            <a:solidFill>
              <a:srgbClr val="12B4CB"/>
            </a:solidFill>
            <a:prstDash val="solid"/>
            <a:miter lim="800000"/>
            <a:headEnd type="none" w="sm" len="sm"/>
            <a:tailEnd type="none" w="sm" len="sm"/>
          </a:ln>
        </p:spPr>
      </p:cxnSp>
      <p:sp>
        <p:nvSpPr>
          <p:cNvPr id="10" name="Google Shape;10;p32"/>
          <p:cNvSpPr/>
          <p:nvPr/>
        </p:nvSpPr>
        <p:spPr>
          <a:xfrm rot="-2700000">
            <a:off x="493081" y="6565542"/>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8" r:id="rId6"/>
    <p:sldLayoutId id="2147483659" r:id="rId7"/>
    <p:sldLayoutId id="2147483660" r:id="rId8"/>
    <p:sldLayoutId id="2147483661" r:id="rId9"/>
    <p:sldLayoutId id="2147483662" r:id="rId10"/>
    <p:sldLayoutId id="2147483664" r:id="rId11"/>
    <p:sldLayoutId id="2147483666" r:id="rId12"/>
    <p:sldLayoutId id="2147483668" r:id="rId13"/>
    <p:sldLayoutId id="2147483669" r:id="rId14"/>
    <p:sldLayoutId id="2147483672" r:id="rId15"/>
    <p:sldLayoutId id="214748367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jSTNv4gyMM"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video" Target="https://www.youtube.com/embed/E5xTbn6OnAA?feature=oembed" TargetMode="External"/><Relationship Id="rId6" Type="http://schemas.openxmlformats.org/officeDocument/2006/relationships/image" Target="../media/image9.png"/><Relationship Id="rId5" Type="http://schemas.openxmlformats.org/officeDocument/2006/relationships/hyperlink" Target="https://www.youtube.com/watch?v=E5xTbn6OnAA" TargetMode="External"/><Relationship Id="rId4" Type="http://schemas.openxmlformats.org/officeDocument/2006/relationships/hyperlink" Target="https://www.youtube.com/watch?v=_X3ANUEUOYA"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youtube.com/watch?v=VGA_CuwHXJ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dbooth.com/blog/collaborative-problem-solving"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ng.com/videos/search?q=examples+of+successful+collaboration&amp;&amp;view=detail&amp;mid=E6F58C19D28D24299057E6F58C19D28D24299057&amp;&amp;FORM=VRDGAR&amp;ru=/videos/search?q%3Dexamples%2Bof%2Bsuccessful%2Bcollaboration%26FORM%3DHDRSC6"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bing.com/videos/search?q=collaborative+working&amp;docid=608044052636782199&amp;mid=9887FE27F1E0CC0EE0AF9887FE27F1E0CC0EE0AF&amp;view=detail&amp;FORM=VIR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hyperlink" Target="https://www.indeed.com/career-advice/career-development/teamwork-important"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hyperlink" Target="https://www.bing.com/videos/search?q=tips+on+emotional+intelligence&amp;&amp;view=detail&amp;mid=367BE47FFD2B933F4847367BE47FFD2B933F4847&amp;&amp;FORM=VRDGAR&amp;ru=/videos/search?q%3Dtips%2Bon%2Bemotional%2Bintelligence%26FORM%3DHDRSC6"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hyperlink" Target="https://www.verywellmind.com/what-is-active-listening-302434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ndeed.com/career-advice/career-development/character-traits-definition-and-example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indeed.com/career-advice/resumes-cover-letters/diplomatic-skills" TargetMode="External"/><Relationship Id="rId4" Type="http://schemas.openxmlformats.org/officeDocument/2006/relationships/hyperlink" Target="https://hbr.org/2021/06/whats-the-best-way-to-build-trust-at-work"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4.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www.bing.com/videos/search?q=team+building+for+collaboration&amp;&amp;view=detail&amp;mid=687FD4FEA699A51EAEEF687FD4FEA699A51EAEEF&amp;&amp;FORM=VRDGAR&amp;ru=/videos/search?q%3Dteam%2Bbuilding%2Bfor%2Bcollaboration%26FORM%3DHDRSC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hyperlink" Target="https://www.bing.com/videos/search?q=team+building+activities+for+collaboration&amp;&amp;view=detail&amp;mid=882564257452CC65C430882564257452CC65C430&amp;&amp;FORM=VRDGAR&amp;ru=/videos/search?q%3Dteam%2Bbuilding%2Bactivities%2Bfor%2Bcollaboration%26FORM%3DHDRSC6" TargetMode="External"/><Relationship Id="rId5" Type="http://schemas.openxmlformats.org/officeDocument/2006/relationships/hyperlink" Target="https://www.bing.com/videos/search?q=6+steps+to+building+a+collaborative+team+environment&amp;&amp;view=detail&amp;mid=687FD4FEA699A51EAEEF687FD4FEA699A51EAEEF&amp;&amp;FORM=VRDGAR&amp;ru=/videos/search?q%3D6%2Bsteps%2Bto%2Bbuilding%2Ba%2Bcollaborative%2Bteam%2Benvironment%26FORM%3DHDRSC6"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ing.com/videos/search?q=examples+of+successful+work+collaboration&amp;&amp;view=detail&amp;mid=767EA3CC1DA3C119BF16767EA3CC1DA3C119BF16&amp;&amp;FORM=VRDGAR&amp;ru=/videos/search?q%3Dexamples%2Bof%2Bsuccessful%2Bwork%2Bcollaboration%26FORM%3DHDRSC6"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etup.com/" TargetMode="External"/><Relationship Id="rId2" Type="http://schemas.openxmlformats.org/officeDocument/2006/relationships/hyperlink" Target="https://www.ted.com/tedx/events" TargetMode="External"/><Relationship Id="rId1" Type="http://schemas.openxmlformats.org/officeDocument/2006/relationships/slideLayout" Target="../slideLayouts/slideLayout10.xml"/><Relationship Id="rId4" Type="http://schemas.openxmlformats.org/officeDocument/2006/relationships/hyperlink" Target="https://experience.dropbox.com/virtual-first-toolkit/communic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bing.com/videos/search?q=what+is+collaboration&amp;&amp;view=detail&amp;mid=B2A764236D1128A28598B2A764236D1128A28598&amp;&amp;FORM=VRDGAR&amp;ru=/videos/search?q%3Dwhat%2Bis%2Bcollaboration%26FORM%3DHDRSC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en-US" b="1" dirty="0"/>
              <a:t>www.balance.eu</a:t>
            </a:r>
            <a:endParaRPr dirty="0"/>
          </a:p>
          <a:p>
            <a:pPr marL="0" lvl="0" indent="0" algn="ctr" rtl="0">
              <a:lnSpc>
                <a:spcPct val="90000"/>
              </a:lnSpc>
              <a:spcBef>
                <a:spcPts val="1000"/>
              </a:spcBef>
              <a:spcAft>
                <a:spcPts val="0"/>
              </a:spcAft>
              <a:buClr>
                <a:schemeClr val="lt1"/>
              </a:buClr>
              <a:buSzPts val="3200"/>
              <a:buNone/>
            </a:pPr>
            <a:endParaRPr dirty="0"/>
          </a:p>
        </p:txBody>
      </p:sp>
      <p:sp>
        <p:nvSpPr>
          <p:cNvPr id="232" name="Google Shape;232;p1"/>
          <p:cNvSpPr txBox="1">
            <a:spLocks noGrp="1"/>
          </p:cNvSpPr>
          <p:nvPr>
            <p:ph type="body" idx="2"/>
          </p:nvPr>
        </p:nvSpPr>
        <p:spPr>
          <a:xfrm>
            <a:off x="6737542" y="234376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5400"/>
              <a:buNone/>
            </a:pPr>
            <a:r>
              <a:rPr lang="en-US" b="1" dirty="0"/>
              <a:t>Συνεργατική εργασία</a:t>
            </a:r>
            <a:endParaRPr dirty="0"/>
          </a:p>
        </p:txBody>
      </p:sp>
      <p:sp>
        <p:nvSpPr>
          <p:cNvPr id="233" name="Google Shape;233;p1"/>
          <p:cNvSpPr txBox="1">
            <a:spLocks noGrp="1"/>
          </p:cNvSpPr>
          <p:nvPr>
            <p:ph type="body" idx="3"/>
          </p:nvPr>
        </p:nvSpPr>
        <p:spPr>
          <a:xfrm>
            <a:off x="6737542" y="1826028"/>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4B4CB"/>
              </a:buClr>
              <a:buSzPts val="3600"/>
              <a:buNone/>
            </a:pPr>
            <a:r>
              <a:rPr lang="en-US" dirty="0">
                <a:solidFill>
                  <a:srgbClr val="14B4CB"/>
                </a:solidFill>
              </a:rPr>
              <a:t>ENOTHTA 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592181" y="1749234"/>
            <a:ext cx="11007637" cy="4500737"/>
          </a:xfrm>
          <a:prstGeom prst="rect">
            <a:avLst/>
          </a:prstGeom>
          <a:noFill/>
          <a:ln>
            <a:noFill/>
          </a:ln>
        </p:spPr>
        <p:txBody>
          <a:bodyPr spcFirstLastPara="1" wrap="square" lIns="91425" tIns="45700" rIns="91425" bIns="45700" anchor="t" anchorCtr="0">
            <a:noAutofit/>
          </a:bodyPr>
          <a:lstStyle/>
          <a:p>
            <a:r>
              <a:rPr lang="en-GB" sz="1800" kern="1200" dirty="0">
                <a:solidFill>
                  <a:schemeClr val="bg1"/>
                </a:solidFill>
                <a:latin typeface="Calibri" panose="020F0502020204030204" pitchFamily="34" charset="0"/>
                <a:ea typeface="+mn-ea"/>
                <a:cs typeface="Calibri" panose="020F0502020204030204" pitchFamily="34" charset="0"/>
              </a:rPr>
              <a:t>Οι συνδέσεις που δημιουργείτε και οι διαφορετικοί τρόποι συνεργασίας θα σας βοηθήσουν να αναπτυχθείτε. </a:t>
            </a:r>
          </a:p>
          <a:p>
            <a:endParaRPr lang="en-GB" sz="1800" dirty="0">
              <a:solidFill>
                <a:schemeClr val="bg1"/>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1EB3DD"/>
                </a:solidFill>
                <a:effectLst/>
                <a:uLnTx/>
                <a:uFillTx/>
                <a:latin typeface="Calibri" panose="020F0502020204030204" pitchFamily="34" charset="0"/>
                <a:ea typeface="+mn-ea"/>
                <a:cs typeface="Calibri" panose="020F0502020204030204" pitchFamily="34" charset="0"/>
              </a:rPr>
              <a:t>1. Η συνεργασία θα σας εμπνεύσει</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Είναι εύκολο να μπεις σε μια ρουτίνα κατά τη διάρκεια των καθημερινών εργασιών και να ξεχάσεις ότι μπορεί να υπάρχει ένας καλύτερος τρόπος να κάνεις κάτι, διαφορετικές τεχνικές να δοκιμάσεις και νέα εργαλεία που μπορούν να σου εξοικονομήσουν χρόνο και χρήμα.   Η συνεργασία με άλλους</a:t>
            </a:r>
            <a:r>
              <a:rPr kumimoji="0" lang="el-GR"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/ες</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σας δίνει μια </a:t>
            </a:r>
            <a:r>
              <a:rPr kumimoji="0" lang="en-GB"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νέα προοπτική, ενεργοποιεί τη δημιουργικότητά σας, σας ανοίγει αντικειμενικά και προσθέτει νέο πλαίσιο που υπερβαίνει αυτό που κάνετε και βλέπετε κάθε μέρα.  Σας βοηθά να σκέφτεστε με έναν νέο τρόπο.</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600" kern="1200" dirty="0">
              <a:solidFill>
                <a:schemeClr val="bg1"/>
              </a:solidFill>
              <a:latin typeface="Rubik"/>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600"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800"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800" b="1" dirty="0">
                <a:solidFill>
                  <a:schemeClr val="bg1"/>
                </a:solidFill>
              </a:rPr>
              <a:t>Ανακαλύψτε πώς μπορείτε να καλλιεργήσετε τη συνεργασία εδώ: </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1800" i="1" dirty="0">
                <a:solidFill>
                  <a:schemeClr val="bg1"/>
                </a:solidFill>
                <a:hlinkClick r:id="rId3">
                  <a:extLst>
                    <a:ext uri="{A12FA001-AC4F-418D-AE19-62706E023703}">
                      <ahyp:hlinkClr xmlns:ahyp="http://schemas.microsoft.com/office/drawing/2018/hyperlinkcolor" val="tx"/>
                    </a:ext>
                  </a:extLst>
                </a:hlinkClick>
              </a:rPr>
              <a:t>Καλλιέργεια της συνεργασίας: Μην είστε τόσο αμυντικοί! | Jim Tamm | </a:t>
            </a:r>
            <a:r>
              <a:rPr lang="en-GB" sz="1800" i="1" dirty="0" err="1">
                <a:solidFill>
                  <a:schemeClr val="bg1"/>
                </a:solidFill>
                <a:hlinkClick r:id="rId3">
                  <a:extLst>
                    <a:ext uri="{A12FA001-AC4F-418D-AE19-62706E023703}">
                      <ahyp:hlinkClr xmlns:ahyp="http://schemas.microsoft.com/office/drawing/2018/hyperlinkcolor" val="tx"/>
                    </a:ext>
                  </a:extLst>
                </a:hlinkClick>
              </a:rPr>
              <a:t>TEDxSantaCruz </a:t>
            </a:r>
            <a:r>
              <a:rPr lang="en-GB" sz="1800" i="1" dirty="0">
                <a:solidFill>
                  <a:schemeClr val="bg1"/>
                </a:solidFill>
                <a:hlinkClick r:id="rId3">
                  <a:extLst>
                    <a:ext uri="{A12FA001-AC4F-418D-AE19-62706E023703}">
                      <ahyp:hlinkClr xmlns:ahyp="http://schemas.microsoft.com/office/drawing/2018/hyperlinkcolor" val="tx"/>
                    </a:ext>
                  </a:extLst>
                </a:hlinkClick>
              </a:rPr>
              <a:t>- YouTube</a:t>
            </a:r>
            <a:endParaRPr lang="en-GB" sz="1800" b="0" i="1" dirty="0">
              <a:solidFill>
                <a:schemeClr val="bg1"/>
              </a:solidFill>
              <a:effectLst/>
            </a:endParaRPr>
          </a:p>
        </p:txBody>
      </p:sp>
      <p:sp>
        <p:nvSpPr>
          <p:cNvPr id="325" name="Google Shape;325;p12"/>
          <p:cNvSpPr txBox="1">
            <a:spLocks noGrp="1"/>
          </p:cNvSpPr>
          <p:nvPr>
            <p:ph type="body" idx="2"/>
          </p:nvPr>
        </p:nvSpPr>
        <p:spPr>
          <a:xfrm>
            <a:off x="713768" y="421467"/>
            <a:ext cx="10946929" cy="744603"/>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ΤΡ</a:t>
            </a:r>
            <a:r>
              <a:rPr lang="el-GR" dirty="0"/>
              <a:t>Ο</a:t>
            </a:r>
            <a:r>
              <a:rPr lang="en-US" dirty="0"/>
              <a:t>ΠΟΙ ΜΕ ΤΟΥΣ ΟΠΟ</a:t>
            </a:r>
            <a:r>
              <a:rPr lang="el-GR" dirty="0"/>
              <a:t>Ι</a:t>
            </a:r>
            <a:r>
              <a:rPr lang="en-US" dirty="0"/>
              <a:t>ΟΥΣ Η ΣΥΝΕΡΓΑΣ</a:t>
            </a:r>
            <a:r>
              <a:rPr lang="el-GR" dirty="0"/>
              <a:t>Ι</a:t>
            </a:r>
            <a:r>
              <a:rPr lang="en-US" dirty="0"/>
              <a:t>Α ΘΑ ΣΑΣ ΒΟΗΘ</a:t>
            </a:r>
            <a:r>
              <a:rPr lang="el-GR" dirty="0"/>
              <a:t>Η</a:t>
            </a:r>
            <a:r>
              <a:rPr lang="en-US" dirty="0"/>
              <a:t>ΣΕΙ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8" name="Text Placeholder 7">
            <a:extLst>
              <a:ext uri="{FF2B5EF4-FFF2-40B4-BE49-F238E27FC236}">
                <a16:creationId xmlns:a16="http://schemas.microsoft.com/office/drawing/2014/main" id="{350B7D13-A05E-7B46-2561-62211F16333C}"/>
              </a:ext>
            </a:extLst>
          </p:cNvPr>
          <p:cNvSpPr>
            <a:spLocks noGrp="1"/>
          </p:cNvSpPr>
          <p:nvPr>
            <p:ph type="body" idx="2"/>
          </p:nvPr>
        </p:nvSpPr>
        <p:spPr>
          <a:xfrm>
            <a:off x="628826" y="249961"/>
            <a:ext cx="11340580" cy="1191022"/>
          </a:xfrm>
        </p:spPr>
        <p:txBody>
          <a:bodyPr>
            <a:noAutofit/>
          </a:bodyPr>
          <a:lstStyle/>
          <a:p>
            <a:pPr marL="0" indent="0">
              <a:spcBef>
                <a:spcPts val="0"/>
              </a:spcBef>
            </a:pPr>
            <a:r>
              <a:rPr lang="en-US" dirty="0"/>
              <a:t>ΤΡ</a:t>
            </a:r>
            <a:r>
              <a:rPr lang="el-GR" dirty="0"/>
              <a:t>Ο</a:t>
            </a:r>
            <a:r>
              <a:rPr lang="en-US" dirty="0"/>
              <a:t>ΠΟΙ ΜΕ ΤΟΥΣ ΟΠΟ</a:t>
            </a:r>
            <a:r>
              <a:rPr lang="el-GR" dirty="0"/>
              <a:t>Ι</a:t>
            </a:r>
            <a:r>
              <a:rPr lang="en-US" dirty="0"/>
              <a:t>ΟΥΣ Η ΣΥΝΕΡΓΑΣ</a:t>
            </a:r>
            <a:r>
              <a:rPr lang="el-GR" dirty="0"/>
              <a:t>Ι</a:t>
            </a:r>
            <a:r>
              <a:rPr lang="en-US" dirty="0"/>
              <a:t>Α ΘΑ ΣΑΣ ΒΟΗΘ</a:t>
            </a:r>
            <a:r>
              <a:rPr lang="el-GR" dirty="0"/>
              <a:t>Η</a:t>
            </a:r>
            <a:r>
              <a:rPr lang="en-US" dirty="0"/>
              <a:t>ΣΕΙ</a:t>
            </a:r>
          </a:p>
        </p:txBody>
      </p:sp>
      <p:sp>
        <p:nvSpPr>
          <p:cNvPr id="2" name="TextBox 1">
            <a:extLst>
              <a:ext uri="{FF2B5EF4-FFF2-40B4-BE49-F238E27FC236}">
                <a16:creationId xmlns:a16="http://schemas.microsoft.com/office/drawing/2014/main" id="{4C70CBC2-E31B-A4FD-4B69-D7C25506157A}"/>
              </a:ext>
            </a:extLst>
          </p:cNvPr>
          <p:cNvSpPr txBox="1"/>
          <p:nvPr/>
        </p:nvSpPr>
        <p:spPr>
          <a:xfrm>
            <a:off x="713768" y="1929879"/>
            <a:ext cx="10651958" cy="415498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200" b="1" kern="1200" dirty="0">
                <a:solidFill>
                  <a:srgbClr val="1EB3DD"/>
                </a:solidFill>
                <a:latin typeface="Calibri" panose="020F0502020204030204" pitchFamily="34" charset="0"/>
                <a:ea typeface="+mn-ea"/>
                <a:cs typeface="Calibri" panose="020F0502020204030204" pitchFamily="34" charset="0"/>
                <a:sym typeface="Calibri"/>
              </a:rPr>
              <a:t>2. Η </a:t>
            </a:r>
            <a:r>
              <a:rPr lang="en-US" altLang="en-US" sz="2200" b="1" kern="1200" dirty="0" err="1">
                <a:solidFill>
                  <a:srgbClr val="1EB3DD"/>
                </a:solidFill>
                <a:latin typeface="Calibri" panose="020F0502020204030204" pitchFamily="34" charset="0"/>
                <a:ea typeface="+mn-ea"/>
                <a:cs typeface="Calibri" panose="020F0502020204030204" pitchFamily="34" charset="0"/>
                <a:sym typeface="Calibri"/>
              </a:rPr>
              <a:t>συνεργ</a:t>
            </a:r>
            <a:r>
              <a:rPr lang="en-US" altLang="en-US" sz="2200" b="1" kern="1200" dirty="0">
                <a:solidFill>
                  <a:srgbClr val="1EB3DD"/>
                </a:solidFill>
                <a:latin typeface="Calibri" panose="020F0502020204030204" pitchFamily="34" charset="0"/>
                <a:ea typeface="+mn-ea"/>
                <a:cs typeface="Calibri" panose="020F0502020204030204" pitchFamily="34" charset="0"/>
                <a:sym typeface="Calibri"/>
              </a:rPr>
              <a:t>ασία σας βοηθά να αναπτύξετε το δίκτυό σας</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Οι</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άνθρω</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ποι </a:t>
            </a:r>
            <a:r>
              <a:rPr kumimoji="0" lang="en-US" altLang="en-US" sz="22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έχουν</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en-US" sz="22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κοινό</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en-US" sz="22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ενδι</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αφέρον να γνωρίσουν νέους ανθρώπους και να δημιουργήσουν έναν κατάλογο επαφών και συναδέλφων. </a:t>
            </a:r>
            <a:r>
              <a:rPr kumimoji="0" lang="en-US" altLang="en-US" sz="22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Αυτό</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μπ</a:t>
            </a:r>
            <a:r>
              <a:rPr kumimoji="0" lang="en-US" altLang="en-US" sz="22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ορεί</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να απ</a:t>
            </a:r>
            <a:r>
              <a:rPr kumimoji="0" lang="en-US" altLang="en-US" sz="22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οτελέσει</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π</a:t>
            </a:r>
            <a:r>
              <a:rPr kumimoji="0" lang="en-US" altLang="en-US" sz="22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ρόκληση</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en-US" sz="22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Γι</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α να είστε επιτυχημένοι</a:t>
            </a:r>
            <a:r>
              <a:rPr kumimoji="0" lang="el-GR"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/ες</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π</a:t>
            </a:r>
            <a:r>
              <a:rPr kumimoji="0" lang="en-US" altLang="en-US" sz="22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ρέ</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πει να κάνετε συνεχώς συνδέσεις και να δημιουργείτε συμμαχίες.</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22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200" b="1" i="0" u="none" strike="noStrike" kern="1200" cap="none" spc="0" normalizeH="0" baseline="0" noProof="0" dirty="0" err="1">
                <a:ln>
                  <a:noFill/>
                </a:ln>
                <a:solidFill>
                  <a:schemeClr val="bg1"/>
                </a:solidFill>
                <a:effectLst/>
                <a:uLnTx/>
                <a:uFillTx/>
                <a:latin typeface="Calibri" panose="020F0502020204030204"/>
                <a:ea typeface="+mn-ea"/>
                <a:cs typeface="+mn-cs"/>
              </a:rPr>
              <a:t>Συμ</a:t>
            </a:r>
            <a:r>
              <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rPr>
              <a:t>βουλές δικτύωσης για εσωστρεφείς: </a:t>
            </a:r>
            <a:r>
              <a:rPr lang="en-US" altLang="en-US" sz="2200" kern="1200" dirty="0" err="1">
                <a:solidFill>
                  <a:schemeClr val="bg1"/>
                </a:solidFill>
                <a:latin typeface="Calibri" panose="020F0502020204030204"/>
                <a:ea typeface="+mn-ea"/>
                <a:cs typeface="+mn-cs"/>
                <a:hlinkClick r:id="rId4"/>
              </a:rPr>
              <a:t>Σύνδεσμ</a:t>
            </a:r>
            <a:r>
              <a:rPr lang="el-GR" altLang="en-US" sz="2200" kern="1200" dirty="0" err="1">
                <a:solidFill>
                  <a:schemeClr val="bg1"/>
                </a:solidFill>
                <a:latin typeface="Calibri" panose="020F0502020204030204"/>
                <a:ea typeface="+mn-ea"/>
                <a:cs typeface="+mn-cs"/>
                <a:hlinkClick r:id="rId4"/>
              </a:rPr>
              <a:t>ος</a:t>
            </a:r>
            <a:r>
              <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rPr>
              <a:t>Απ</a:t>
            </a:r>
            <a:r>
              <a:rPr kumimoji="0" lang="en-US" altLang="en-US" sz="2200" b="1" i="0" u="none" strike="noStrike" kern="1200" cap="none" spc="0" normalizeH="0" baseline="0" noProof="0" dirty="0" err="1">
                <a:ln>
                  <a:noFill/>
                </a:ln>
                <a:solidFill>
                  <a:schemeClr val="bg1"/>
                </a:solidFill>
                <a:effectLst/>
                <a:uLnTx/>
                <a:uFillTx/>
                <a:latin typeface="Calibri" panose="020F0502020204030204"/>
                <a:ea typeface="+mn-ea"/>
                <a:cs typeface="+mn-cs"/>
              </a:rPr>
              <a:t>λοί</a:t>
            </a:r>
            <a:r>
              <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altLang="en-US" sz="2200" b="1" i="0" u="none" strike="noStrike" kern="1200" cap="none" spc="0" normalizeH="0" baseline="0" noProof="0" dirty="0" err="1">
                <a:ln>
                  <a:noFill/>
                </a:ln>
                <a:solidFill>
                  <a:schemeClr val="bg1"/>
                </a:solidFill>
                <a:effectLst/>
                <a:uLnTx/>
                <a:uFillTx/>
                <a:latin typeface="Calibri" panose="020F0502020204030204"/>
                <a:ea typeface="+mn-ea"/>
                <a:cs typeface="+mn-cs"/>
              </a:rPr>
              <a:t>τρό</a:t>
            </a:r>
            <a:r>
              <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rPr>
              <a:t>ποι για να βελτιώσετε το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200" b="1" kern="1200" dirty="0" err="1">
                <a:solidFill>
                  <a:schemeClr val="bg1"/>
                </a:solidFill>
                <a:latin typeface="Calibri" panose="020F0502020204030204"/>
                <a:ea typeface="+mn-ea"/>
                <a:cs typeface="+mn-cs"/>
              </a:rPr>
              <a:t>Δεξιότητες</a:t>
            </a:r>
            <a:r>
              <a:rPr lang="en-US" altLang="en-US" sz="2200" b="1" kern="1200" dirty="0">
                <a:solidFill>
                  <a:schemeClr val="bg1"/>
                </a:solidFill>
                <a:latin typeface="Calibri" panose="020F0502020204030204"/>
                <a:ea typeface="+mn-ea"/>
                <a:cs typeface="+mn-cs"/>
              </a:rPr>
              <a:t> </a:t>
            </a:r>
            <a:r>
              <a:rPr lang="en-US" altLang="en-US" sz="2200" b="1" kern="1200" dirty="0" err="1">
                <a:solidFill>
                  <a:schemeClr val="bg1"/>
                </a:solidFill>
                <a:latin typeface="Calibri" panose="020F0502020204030204"/>
                <a:ea typeface="+mn-ea"/>
                <a:cs typeface="+mn-cs"/>
              </a:rPr>
              <a:t>δικτύωσης</a:t>
            </a:r>
            <a:r>
              <a:rPr lang="en-US" altLang="en-US" sz="2200" b="1" kern="1200" dirty="0">
                <a:solidFill>
                  <a:schemeClr val="bg1"/>
                </a:solidFill>
                <a:latin typeface="Calibri" panose="020F0502020204030204"/>
                <a:ea typeface="+mn-ea"/>
                <a:cs typeface="+mn-cs"/>
              </a:rPr>
              <a:t>:  </a:t>
            </a:r>
            <a:r>
              <a:rPr kumimoji="0" lang="en-US" altLang="en-US" sz="2200" b="0" i="0" u="none" strike="noStrike" kern="1200" cap="none" spc="0" normalizeH="0" baseline="0" noProof="0" dirty="0" err="1">
                <a:ln>
                  <a:noFill/>
                </a:ln>
                <a:solidFill>
                  <a:schemeClr val="bg1"/>
                </a:solidFill>
                <a:effectLst/>
                <a:uLnTx/>
                <a:uFillTx/>
                <a:latin typeface="Calibri" panose="020F0502020204030204"/>
                <a:ea typeface="+mn-ea"/>
                <a:cs typeface="+mn-cs"/>
                <a:hlinkClick r:id="rId5"/>
              </a:rPr>
              <a:t>Σύνδεσμος</a:t>
            </a: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D1A609AC-5FB5-1752-93C5-A0749321F33F}"/>
              </a:ext>
            </a:extLst>
          </p:cNvPr>
          <p:cNvGrpSpPr/>
          <p:nvPr/>
        </p:nvGrpSpPr>
        <p:grpSpPr>
          <a:xfrm>
            <a:off x="10028395" y="696285"/>
            <a:ext cx="2032553" cy="1489396"/>
            <a:chOff x="9282256" y="2040688"/>
            <a:chExt cx="2519459" cy="2081567"/>
          </a:xfrm>
        </p:grpSpPr>
        <p:pic>
          <p:nvPicPr>
            <p:cNvPr id="10" name="Picture 9" descr="A picture containing text, vector graphics&#10;&#10;Description automatically generated">
              <a:extLst>
                <a:ext uri="{FF2B5EF4-FFF2-40B4-BE49-F238E27FC236}">
                  <a16:creationId xmlns:a16="http://schemas.microsoft.com/office/drawing/2014/main" id="{71977005-39E5-53E2-149E-8AC28FEFD9A0}"/>
                </a:ext>
              </a:extLst>
            </p:cNvPr>
            <p:cNvPicPr>
              <a:picLocks noChangeAspect="1"/>
            </p:cNvPicPr>
            <p:nvPr/>
          </p:nvPicPr>
          <p:blipFill>
            <a:blip r:embed="rId6"/>
            <a:stretch>
              <a:fillRect/>
            </a:stretch>
          </p:blipFill>
          <p:spPr>
            <a:xfrm>
              <a:off x="9282256" y="2040688"/>
              <a:ext cx="2414740" cy="2081567"/>
            </a:xfrm>
            <a:prstGeom prst="rect">
              <a:avLst/>
            </a:prstGeom>
          </p:spPr>
        </p:pic>
        <p:pic>
          <p:nvPicPr>
            <p:cNvPr id="11" name="Picture 10" descr="Icon&#10;&#10;Description automatically generated">
              <a:extLst>
                <a:ext uri="{FF2B5EF4-FFF2-40B4-BE49-F238E27FC236}">
                  <a16:creationId xmlns:a16="http://schemas.microsoft.com/office/drawing/2014/main" id="{CCFED401-2DC5-452C-EFF4-3B080DEA650A}"/>
                </a:ext>
              </a:extLst>
            </p:cNvPr>
            <p:cNvPicPr>
              <a:picLocks noChangeAspect="1"/>
            </p:cNvPicPr>
            <p:nvPr/>
          </p:nvPicPr>
          <p:blipFill>
            <a:blip r:embed="rId7"/>
            <a:stretch>
              <a:fillRect/>
            </a:stretch>
          </p:blipFill>
          <p:spPr>
            <a:xfrm rot="20513963">
              <a:off x="9494683" y="2987120"/>
              <a:ext cx="211128" cy="230255"/>
            </a:xfrm>
            <a:prstGeom prst="rect">
              <a:avLst/>
            </a:prstGeom>
          </p:spPr>
        </p:pic>
        <p:pic>
          <p:nvPicPr>
            <p:cNvPr id="12" name="Picture 11" descr="Icon&#10;&#10;Description automatically generated">
              <a:extLst>
                <a:ext uri="{FF2B5EF4-FFF2-40B4-BE49-F238E27FC236}">
                  <a16:creationId xmlns:a16="http://schemas.microsoft.com/office/drawing/2014/main" id="{180A1446-4A44-D894-BB2A-F0EA91AB0499}"/>
                </a:ext>
              </a:extLst>
            </p:cNvPr>
            <p:cNvPicPr>
              <a:picLocks noChangeAspect="1"/>
            </p:cNvPicPr>
            <p:nvPr/>
          </p:nvPicPr>
          <p:blipFill>
            <a:blip r:embed="rId7"/>
            <a:stretch>
              <a:fillRect/>
            </a:stretch>
          </p:blipFill>
          <p:spPr>
            <a:xfrm rot="1086037" flipH="1">
              <a:off x="11590587" y="2879728"/>
              <a:ext cx="211128" cy="230255"/>
            </a:xfrm>
            <a:prstGeom prst="rect">
              <a:avLst/>
            </a:prstGeom>
          </p:spPr>
        </p:pic>
      </p:grpSp>
      <p:pic>
        <p:nvPicPr>
          <p:cNvPr id="3" name="Online Media 12" title="10 Simple Ways To Improve Your Networking Skills - How To Network With People Even If You're Shy!">
            <a:hlinkClick r:id="" action="ppaction://media"/>
            <a:extLst>
              <a:ext uri="{FF2B5EF4-FFF2-40B4-BE49-F238E27FC236}">
                <a16:creationId xmlns:a16="http://schemas.microsoft.com/office/drawing/2014/main" id="{5DB2753B-C24A-71C4-21C3-CDE219F8622A}"/>
              </a:ext>
            </a:extLst>
          </p:cNvPr>
          <p:cNvPicPr>
            <a:picLocks noRot="1" noChangeAspect="1"/>
          </p:cNvPicPr>
          <p:nvPr>
            <a:videoFile r:link="rId1"/>
          </p:nvPr>
        </p:nvPicPr>
        <p:blipFill>
          <a:blip r:embed="rId8"/>
          <a:stretch>
            <a:fillRect/>
          </a:stretch>
        </p:blipFill>
        <p:spPr>
          <a:xfrm>
            <a:off x="7988870" y="3429000"/>
            <a:ext cx="3640177" cy="2430652"/>
          </a:xfrm>
          <a:prstGeom prst="rect">
            <a:avLst/>
          </a:prstGeom>
        </p:spPr>
      </p:pic>
      <p:pic>
        <p:nvPicPr>
          <p:cNvPr id="5" name="Picture 4">
            <a:extLst>
              <a:ext uri="{FF2B5EF4-FFF2-40B4-BE49-F238E27FC236}">
                <a16:creationId xmlns:a16="http://schemas.microsoft.com/office/drawing/2014/main" id="{32A7ACD8-8829-1A36-1D60-B968E87F398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8387" t="10823" r="9307" b="5574"/>
          <a:stretch/>
        </p:blipFill>
        <p:spPr>
          <a:xfrm>
            <a:off x="7297676" y="3256020"/>
            <a:ext cx="5022567" cy="30610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body" idx="1"/>
          </p:nvPr>
        </p:nvSpPr>
        <p:spPr>
          <a:xfrm>
            <a:off x="734714" y="1849606"/>
            <a:ext cx="10834986" cy="3016970"/>
          </a:xfrm>
          <a:prstGeom prst="rect">
            <a:avLst/>
          </a:prstGeom>
          <a:noFill/>
          <a:ln>
            <a:noFill/>
          </a:ln>
        </p:spPr>
        <p:txBody>
          <a:bodyPr spcFirstLastPara="1" wrap="square" lIns="91425" tIns="45700" rIns="91425" bIns="45700" anchor="t" anchorCtr="0">
            <a:normAutofit/>
          </a:bodyPr>
          <a:lstStyle/>
          <a:p>
            <a:pPr marL="0"/>
            <a:r>
              <a:rPr lang="en-GB" b="1" kern="1200" dirty="0">
                <a:solidFill>
                  <a:srgbClr val="1EB3DD"/>
                </a:solidFill>
                <a:latin typeface="Calibri" panose="020F0502020204030204" pitchFamily="34" charset="0"/>
                <a:ea typeface="+mn-ea"/>
                <a:cs typeface="Calibri" panose="020F0502020204030204" pitchFamily="34" charset="0"/>
              </a:rPr>
              <a:t>3. Η </a:t>
            </a:r>
            <a:r>
              <a:rPr lang="en-GB" b="1" kern="1200" dirty="0" err="1">
                <a:solidFill>
                  <a:srgbClr val="1EB3DD"/>
                </a:solidFill>
                <a:latin typeface="Calibri" panose="020F0502020204030204" pitchFamily="34" charset="0"/>
                <a:ea typeface="+mn-ea"/>
                <a:cs typeface="Calibri" panose="020F0502020204030204" pitchFamily="34" charset="0"/>
              </a:rPr>
              <a:t>συνεργ</a:t>
            </a:r>
            <a:r>
              <a:rPr lang="en-GB" b="1" kern="1200" dirty="0">
                <a:solidFill>
                  <a:srgbClr val="1EB3DD"/>
                </a:solidFill>
                <a:latin typeface="Calibri" panose="020F0502020204030204" pitchFamily="34" charset="0"/>
                <a:ea typeface="+mn-ea"/>
                <a:cs typeface="Calibri" panose="020F0502020204030204" pitchFamily="34" charset="0"/>
              </a:rPr>
              <a:t>ασία είναι εκπαιδευτική</a:t>
            </a:r>
          </a:p>
          <a:p>
            <a:pPr marL="0" indent="0">
              <a:spcBef>
                <a:spcPts val="0"/>
              </a:spcBef>
            </a:pPr>
            <a:r>
              <a:rPr lang="en-GB" dirty="0" err="1">
                <a:solidFill>
                  <a:schemeClr val="bg1"/>
                </a:solidFill>
              </a:rPr>
              <a:t>Έν</a:t>
            </a:r>
            <a:r>
              <a:rPr lang="en-GB" dirty="0">
                <a:solidFill>
                  <a:schemeClr val="bg1"/>
                </a:solidFill>
              </a:rPr>
              <a:t>α από τα μεγαλύτερα οφέλη της συνεργασίας είναι η ευκαιρία για μάθηση. </a:t>
            </a:r>
            <a:r>
              <a:rPr lang="en-GB" dirty="0" err="1">
                <a:solidFill>
                  <a:schemeClr val="bg1"/>
                </a:solidFill>
              </a:rPr>
              <a:t>Στην</a:t>
            </a:r>
            <a:r>
              <a:rPr lang="en-GB" dirty="0">
                <a:solidFill>
                  <a:schemeClr val="bg1"/>
                </a:solidFill>
              </a:rPr>
              <a:t> πρα</a:t>
            </a:r>
            <a:r>
              <a:rPr lang="en-GB" dirty="0" err="1">
                <a:solidFill>
                  <a:schemeClr val="bg1"/>
                </a:solidFill>
              </a:rPr>
              <a:t>γμ</a:t>
            </a:r>
            <a:r>
              <a:rPr lang="en-GB" dirty="0">
                <a:solidFill>
                  <a:schemeClr val="bg1"/>
                </a:solidFill>
              </a:rPr>
              <a:t>ατικότητα, κάθε αλληλεπίδραση που έχετε με κάποιον</a:t>
            </a:r>
            <a:r>
              <a:rPr lang="el-GR" dirty="0">
                <a:solidFill>
                  <a:schemeClr val="bg1"/>
                </a:solidFill>
              </a:rPr>
              <a:t>/α</a:t>
            </a:r>
            <a:r>
              <a:rPr lang="en-GB" dirty="0">
                <a:solidFill>
                  <a:schemeClr val="bg1"/>
                </a:solidFill>
              </a:rPr>
              <a:t> </a:t>
            </a:r>
            <a:r>
              <a:rPr lang="en-GB" dirty="0" err="1">
                <a:solidFill>
                  <a:schemeClr val="bg1"/>
                </a:solidFill>
              </a:rPr>
              <a:t>εκτός</a:t>
            </a:r>
            <a:r>
              <a:rPr lang="en-GB" dirty="0">
                <a:solidFill>
                  <a:schemeClr val="bg1"/>
                </a:solidFill>
              </a:rPr>
              <a:t> </a:t>
            </a:r>
            <a:r>
              <a:rPr lang="en-GB" dirty="0" err="1">
                <a:solidFill>
                  <a:schemeClr val="bg1"/>
                </a:solidFill>
              </a:rPr>
              <a:t>του</a:t>
            </a:r>
            <a:r>
              <a:rPr lang="en-GB" dirty="0">
                <a:solidFill>
                  <a:schemeClr val="bg1"/>
                </a:solidFill>
              </a:rPr>
              <a:t> </a:t>
            </a:r>
            <a:r>
              <a:rPr lang="en-GB" dirty="0" err="1">
                <a:solidFill>
                  <a:schemeClr val="bg1"/>
                </a:solidFill>
              </a:rPr>
              <a:t>άμεσου</a:t>
            </a:r>
            <a:r>
              <a:rPr lang="en-GB" dirty="0">
                <a:solidFill>
                  <a:schemeClr val="bg1"/>
                </a:solidFill>
              </a:rPr>
              <a:t> </a:t>
            </a:r>
            <a:r>
              <a:rPr lang="en-GB" dirty="0" err="1">
                <a:solidFill>
                  <a:schemeClr val="bg1"/>
                </a:solidFill>
              </a:rPr>
              <a:t>κύκλου</a:t>
            </a:r>
            <a:r>
              <a:rPr lang="en-GB" dirty="0">
                <a:solidFill>
                  <a:schemeClr val="bg1"/>
                </a:solidFill>
              </a:rPr>
              <a:t> σας μπ</a:t>
            </a:r>
            <a:r>
              <a:rPr lang="en-GB" dirty="0" err="1">
                <a:solidFill>
                  <a:schemeClr val="bg1"/>
                </a:solidFill>
              </a:rPr>
              <a:t>ορεί</a:t>
            </a:r>
            <a:r>
              <a:rPr lang="en-GB" dirty="0">
                <a:solidFill>
                  <a:schemeClr val="bg1"/>
                </a:solidFill>
              </a:rPr>
              <a:t> να σας </a:t>
            </a:r>
            <a:r>
              <a:rPr lang="en-GB" dirty="0" err="1">
                <a:solidFill>
                  <a:schemeClr val="bg1"/>
                </a:solidFill>
              </a:rPr>
              <a:t>διδάξει</a:t>
            </a:r>
            <a:r>
              <a:rPr lang="en-GB" dirty="0">
                <a:solidFill>
                  <a:schemeClr val="bg1"/>
                </a:solidFill>
              </a:rPr>
              <a:t> </a:t>
            </a:r>
            <a:r>
              <a:rPr lang="en-GB" dirty="0" err="1">
                <a:solidFill>
                  <a:schemeClr val="bg1"/>
                </a:solidFill>
              </a:rPr>
              <a:t>κάτι</a:t>
            </a:r>
            <a:r>
              <a:rPr lang="en-GB" dirty="0">
                <a:solidFill>
                  <a:schemeClr val="bg1"/>
                </a:solidFill>
              </a:rPr>
              <a:t> π</a:t>
            </a:r>
            <a:r>
              <a:rPr lang="en-GB" dirty="0" err="1">
                <a:solidFill>
                  <a:schemeClr val="bg1"/>
                </a:solidFill>
              </a:rPr>
              <a:t>ολύτιμο</a:t>
            </a:r>
            <a:r>
              <a:rPr lang="en-GB" dirty="0">
                <a:solidFill>
                  <a:schemeClr val="bg1"/>
                </a:solidFill>
              </a:rPr>
              <a:t>.</a:t>
            </a:r>
          </a:p>
          <a:p>
            <a:pPr marL="0" indent="0">
              <a:spcBef>
                <a:spcPts val="0"/>
              </a:spcBef>
            </a:pPr>
            <a:endParaRPr lang="en-GB" dirty="0">
              <a:solidFill>
                <a:schemeClr val="bg1"/>
              </a:solidFill>
            </a:endParaRPr>
          </a:p>
          <a:p>
            <a:pPr marL="0" indent="0">
              <a:spcBef>
                <a:spcPts val="0"/>
              </a:spcBef>
            </a:pPr>
            <a:r>
              <a:rPr lang="en-GB" dirty="0">
                <a:solidFill>
                  <a:schemeClr val="bg1"/>
                </a:solidFill>
              </a:rPr>
              <a:t> </a:t>
            </a:r>
            <a:r>
              <a:rPr lang="en-GB" dirty="0" err="1">
                <a:solidFill>
                  <a:schemeClr val="bg1"/>
                </a:solidFill>
              </a:rPr>
              <a:t>Ορισμένες</a:t>
            </a:r>
            <a:r>
              <a:rPr lang="en-GB" dirty="0">
                <a:solidFill>
                  <a:schemeClr val="bg1"/>
                </a:solidFill>
              </a:rPr>
              <a:t> από </a:t>
            </a:r>
            <a:r>
              <a:rPr lang="en-GB" dirty="0" err="1">
                <a:solidFill>
                  <a:schemeClr val="bg1"/>
                </a:solidFill>
              </a:rPr>
              <a:t>τις</a:t>
            </a:r>
            <a:r>
              <a:rPr lang="en-GB" dirty="0">
                <a:solidFill>
                  <a:schemeClr val="bg1"/>
                </a:solidFill>
              </a:rPr>
              <a:t> π</a:t>
            </a:r>
            <a:r>
              <a:rPr lang="en-GB" dirty="0" err="1">
                <a:solidFill>
                  <a:schemeClr val="bg1"/>
                </a:solidFill>
              </a:rPr>
              <a:t>ιο</a:t>
            </a:r>
            <a:r>
              <a:rPr lang="en-GB" dirty="0">
                <a:solidFill>
                  <a:schemeClr val="bg1"/>
                </a:solidFill>
              </a:rPr>
              <a:t> επ</a:t>
            </a:r>
            <a:r>
              <a:rPr lang="en-GB" dirty="0" err="1">
                <a:solidFill>
                  <a:schemeClr val="bg1"/>
                </a:solidFill>
              </a:rPr>
              <a:t>ιτυχημένες</a:t>
            </a:r>
            <a:r>
              <a:rPr lang="en-GB" dirty="0">
                <a:solidFill>
                  <a:schemeClr val="bg1"/>
                </a:solidFill>
              </a:rPr>
              <a:t> </a:t>
            </a:r>
            <a:r>
              <a:rPr lang="en-GB" dirty="0" err="1">
                <a:solidFill>
                  <a:schemeClr val="bg1"/>
                </a:solidFill>
              </a:rPr>
              <a:t>συνεργ</a:t>
            </a:r>
            <a:r>
              <a:rPr lang="en-GB" dirty="0">
                <a:solidFill>
                  <a:schemeClr val="bg1"/>
                </a:solidFill>
              </a:rPr>
              <a:t>ασίες περιλαμβάνουν δύο επαγγελματίες που φέρνουν στο τραπέζι δύο πολύ διαφορετικά σύνολα δεξιοτήτων, προοπτικές και πλεονεκτήματα. </a:t>
            </a:r>
          </a:p>
          <a:p>
            <a:pPr marL="0" indent="0">
              <a:spcBef>
                <a:spcPts val="0"/>
              </a:spcBef>
            </a:pPr>
            <a:r>
              <a:rPr lang="en-GB" dirty="0" err="1">
                <a:solidFill>
                  <a:schemeClr val="bg1"/>
                </a:solidFill>
              </a:rPr>
              <a:t>Ότ</a:t>
            </a:r>
            <a:r>
              <a:rPr lang="en-GB" dirty="0">
                <a:solidFill>
                  <a:schemeClr val="bg1"/>
                </a:solidFill>
              </a:rPr>
              <a:t>αν συμβαίνει αυτό, είναι βέβαιο ότι θα περιβάλλεστε από ευκαιρίες μάθησης.</a:t>
            </a:r>
            <a:endParaRPr lang="en-IE" dirty="0">
              <a:solidFill>
                <a:schemeClr val="bg1"/>
              </a:solidFill>
            </a:endParaRPr>
          </a:p>
        </p:txBody>
      </p:sp>
      <p:sp>
        <p:nvSpPr>
          <p:cNvPr id="338" name="Google Shape;338;p14"/>
          <p:cNvSpPr txBox="1">
            <a:spLocks noGrp="1"/>
          </p:cNvSpPr>
          <p:nvPr>
            <p:ph type="body" idx="2"/>
          </p:nvPr>
        </p:nvSpPr>
        <p:spPr>
          <a:xfrm>
            <a:off x="734713" y="318782"/>
            <a:ext cx="10955841" cy="1069740"/>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US" dirty="0"/>
              <a:t>ΤΡ</a:t>
            </a:r>
            <a:r>
              <a:rPr lang="el-GR" dirty="0"/>
              <a:t>Ο</a:t>
            </a:r>
            <a:r>
              <a:rPr lang="en-US" dirty="0"/>
              <a:t>ΠΟΙ ΜΕ ΤΟΥΣ ΟΠΟ</a:t>
            </a:r>
            <a:r>
              <a:rPr lang="el-GR" dirty="0"/>
              <a:t>Ι</a:t>
            </a:r>
            <a:r>
              <a:rPr lang="en-US" dirty="0"/>
              <a:t>ΟΥΣ Η ΣΥΝΕΡΓΑΣ</a:t>
            </a:r>
            <a:r>
              <a:rPr lang="el-GR" dirty="0"/>
              <a:t>Ι</a:t>
            </a:r>
            <a:r>
              <a:rPr lang="en-US" dirty="0"/>
              <a:t>Α ΘΑ ΣΑΣ ΒΟΗΘ</a:t>
            </a:r>
            <a:r>
              <a:rPr lang="el-GR" dirty="0"/>
              <a:t>Η</a:t>
            </a:r>
            <a:r>
              <a:rPr lang="en-US" dirty="0"/>
              <a:t>ΣΕΙ</a:t>
            </a:r>
          </a:p>
        </p:txBody>
      </p:sp>
      <p:pic>
        <p:nvPicPr>
          <p:cNvPr id="2" name="Picture 1">
            <a:extLst>
              <a:ext uri="{FF2B5EF4-FFF2-40B4-BE49-F238E27FC236}">
                <a16:creationId xmlns:a16="http://schemas.microsoft.com/office/drawing/2014/main" id="{7C7FDB22-8576-7777-58CF-403A468A50DD}"/>
              </a:ext>
            </a:extLst>
          </p:cNvPr>
          <p:cNvPicPr>
            <a:picLocks noChangeAspect="1"/>
          </p:cNvPicPr>
          <p:nvPr/>
        </p:nvPicPr>
        <p:blipFill>
          <a:blip r:embed="rId3"/>
          <a:stretch>
            <a:fillRect/>
          </a:stretch>
        </p:blipFill>
        <p:spPr>
          <a:xfrm>
            <a:off x="8720031" y="4866575"/>
            <a:ext cx="3158002" cy="1493649"/>
          </a:xfrm>
          <a:prstGeom prst="rect">
            <a:avLst/>
          </a:prstGeom>
        </p:spPr>
      </p:pic>
      <p:sp>
        <p:nvSpPr>
          <p:cNvPr id="4" name="TextBox 3">
            <a:extLst>
              <a:ext uri="{FF2B5EF4-FFF2-40B4-BE49-F238E27FC236}">
                <a16:creationId xmlns:a16="http://schemas.microsoft.com/office/drawing/2014/main" id="{78F9ABE0-EE9C-D9D5-82D9-AAEF31B24F23}"/>
              </a:ext>
            </a:extLst>
          </p:cNvPr>
          <p:cNvSpPr txBox="1"/>
          <p:nvPr/>
        </p:nvSpPr>
        <p:spPr>
          <a:xfrm>
            <a:off x="734714" y="4989898"/>
            <a:ext cx="8333785" cy="1107996"/>
          </a:xfrm>
          <a:prstGeom prst="rect">
            <a:avLst/>
          </a:prstGeom>
          <a:noFill/>
        </p:spPr>
        <p:txBody>
          <a:bodyPr wrap="square">
            <a:spAutoFit/>
          </a:bodyPr>
          <a:lstStyle/>
          <a:p>
            <a:r>
              <a:rPr lang="en-GB" sz="2200" b="1" dirty="0" err="1">
                <a:solidFill>
                  <a:schemeClr val="bg1"/>
                </a:solidFill>
                <a:latin typeface="Calibri" panose="020F0502020204030204" pitchFamily="34" charset="0"/>
                <a:cs typeface="Calibri" panose="020F0502020204030204" pitchFamily="34" charset="0"/>
              </a:rPr>
              <a:t>Μάθετε</a:t>
            </a:r>
            <a:r>
              <a:rPr lang="en-GB" sz="2200" b="1" dirty="0">
                <a:solidFill>
                  <a:schemeClr val="bg1"/>
                </a:solidFill>
                <a:latin typeface="Calibri" panose="020F0502020204030204" pitchFamily="34" charset="0"/>
                <a:cs typeface="Calibri" panose="020F0502020204030204" pitchFamily="34" charset="0"/>
              </a:rPr>
              <a:t> π</a:t>
            </a:r>
            <a:r>
              <a:rPr lang="en-GB" sz="2200" b="1" dirty="0" err="1">
                <a:solidFill>
                  <a:schemeClr val="bg1"/>
                </a:solidFill>
                <a:latin typeface="Calibri" panose="020F0502020204030204" pitchFamily="34" charset="0"/>
                <a:cs typeface="Calibri" panose="020F0502020204030204" pitchFamily="34" charset="0"/>
              </a:rPr>
              <a:t>ώς</a:t>
            </a:r>
            <a:r>
              <a:rPr lang="en-GB" sz="2200" b="1" dirty="0">
                <a:solidFill>
                  <a:schemeClr val="bg1"/>
                </a:solidFill>
                <a:latin typeface="Calibri" panose="020F0502020204030204" pitchFamily="34" charset="0"/>
                <a:cs typeface="Calibri" panose="020F0502020204030204" pitchFamily="34" charset="0"/>
              </a:rPr>
              <a:t> να </a:t>
            </a:r>
            <a:r>
              <a:rPr lang="en-GB" sz="2200" b="1" dirty="0" err="1">
                <a:solidFill>
                  <a:schemeClr val="bg1"/>
                </a:solidFill>
                <a:latin typeface="Calibri" panose="020F0502020204030204" pitchFamily="34" charset="0"/>
                <a:cs typeface="Calibri" panose="020F0502020204030204" pitchFamily="34" charset="0"/>
              </a:rPr>
              <a:t>οικοδομήσετε</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μι</a:t>
            </a:r>
            <a:r>
              <a:rPr lang="en-GB" sz="2200" b="1" dirty="0">
                <a:solidFill>
                  <a:schemeClr val="bg1"/>
                </a:solidFill>
                <a:latin typeface="Calibri" panose="020F0502020204030204" pitchFamily="34" charset="0"/>
                <a:cs typeface="Calibri" panose="020F0502020204030204" pitchFamily="34" charset="0"/>
              </a:rPr>
              <a:t>α συνεργατική κουλτούρα μάθησης: </a:t>
            </a:r>
          </a:p>
          <a:p>
            <a:r>
              <a:rPr lang="en-GB" sz="2200" i="1" dirty="0" err="1">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Πώς</a:t>
            </a:r>
            <a:r>
              <a:rPr lang="en-GB" sz="2200" i="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να </a:t>
            </a:r>
            <a:r>
              <a:rPr lang="en-GB" sz="2200" i="1" dirty="0" err="1">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οικοδομήσετε</a:t>
            </a:r>
            <a:r>
              <a:rPr lang="en-GB" sz="2200" i="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GB" sz="2200" i="1" dirty="0" err="1">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συνεργ</a:t>
            </a:r>
            <a:r>
              <a:rPr lang="en-GB" sz="2200" i="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ατικές κουλτούρες μάθησης | Επισκόπηση σεμιναρίου βίντεο - YouTube</a:t>
            </a:r>
            <a:endParaRPr lang="en-IE" sz="2200" i="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63599" y="1825959"/>
            <a:ext cx="10834986" cy="2852325"/>
          </a:xfrm>
          <a:prstGeom prst="rect">
            <a:avLst/>
          </a:prstGeom>
          <a:noFill/>
          <a:ln>
            <a:noFill/>
          </a:ln>
        </p:spPr>
        <p:txBody>
          <a:bodyPr spcFirstLastPara="1" wrap="square" lIns="91425" tIns="45700" rIns="91425" bIns="45700" anchor="t" anchorCtr="0">
            <a:normAutofit lnSpcReduction="10000"/>
          </a:bodyPr>
          <a:lstStyle/>
          <a:p>
            <a:pPr marL="0" eaLnBrk="0" fontAlgn="base" hangingPunct="0">
              <a:lnSpc>
                <a:spcPct val="100000"/>
              </a:lnSpc>
              <a:defRPr/>
            </a:pPr>
            <a:r>
              <a:rPr lang="el-GR" b="1" kern="1200" dirty="0">
                <a:solidFill>
                  <a:srgbClr val="1EB3DD"/>
                </a:solidFill>
                <a:latin typeface="Calibri" panose="020F0502020204030204" pitchFamily="34" charset="0"/>
                <a:ea typeface="+mn-ea"/>
                <a:cs typeface="Calibri" panose="020F0502020204030204" pitchFamily="34" charset="0"/>
              </a:rPr>
              <a:t>4. Η συνεργασία λύνει προβλήματα</a:t>
            </a:r>
          </a:p>
          <a:p>
            <a:pPr marL="0" indent="0"/>
            <a:r>
              <a:rPr lang="el-GR" dirty="0">
                <a:solidFill>
                  <a:schemeClr val="bg1"/>
                </a:solidFill>
              </a:rPr>
              <a:t>Υπάρχει λόγος που το </a:t>
            </a:r>
            <a:r>
              <a:rPr lang="el-GR" dirty="0" err="1">
                <a:solidFill>
                  <a:schemeClr val="bg1"/>
                </a:solidFill>
              </a:rPr>
              <a:t>crowdsourcing</a:t>
            </a:r>
            <a:r>
              <a:rPr lang="el-GR" dirty="0">
                <a:solidFill>
                  <a:schemeClr val="bg1"/>
                </a:solidFill>
              </a:rPr>
              <a:t> είναι τόσο δημοφιλές- υπάρχει μια αναμφισβήτητη δύναμη στους αριθμούς. Αν ένα άτομο δεν μπορεί να επιτύχει κάτι μόνο του, δύο, τρία ή περισσότερα άτομα μπορεί να είναι σε θέση να το κάνουν.</a:t>
            </a:r>
          </a:p>
          <a:p>
            <a:pPr marL="0" indent="0"/>
            <a:r>
              <a:rPr lang="el-GR" dirty="0">
                <a:solidFill>
                  <a:schemeClr val="bg1"/>
                </a:solidFill>
              </a:rPr>
              <a:t>Όσο πιο δύσκολο είναι να λυθεί το πρόβλημα, τόσο περισσότερο μπορούμε να επωφεληθούμε από τη συμβολή κάποιου/ας που δεν είναι γνώστης της κατάστασης. Όταν προσθέτετε νέες απόψεις και εμπειρίες στο μείγμα, το αποτέλεσμα συχνά ξεπερνάει αυτό που είχατε αρχικά θέσει ως στόχο.</a:t>
            </a:r>
          </a:p>
          <a:p>
            <a:pPr marL="228600" lvl="0" indent="-228600" algn="l" rtl="0">
              <a:lnSpc>
                <a:spcPct val="90000"/>
              </a:lnSpc>
              <a:spcBef>
                <a:spcPts val="0"/>
              </a:spcBef>
              <a:spcAft>
                <a:spcPts val="0"/>
              </a:spcAft>
              <a:buClr>
                <a:schemeClr val="lt1"/>
              </a:buClr>
              <a:buSzPts val="2200"/>
              <a:buNone/>
            </a:pPr>
            <a:endParaRPr lang="el-GR" dirty="0"/>
          </a:p>
        </p:txBody>
      </p:sp>
      <p:sp>
        <p:nvSpPr>
          <p:cNvPr id="352" name="Google Shape;352;p16"/>
          <p:cNvSpPr txBox="1">
            <a:spLocks noGrp="1"/>
          </p:cNvSpPr>
          <p:nvPr>
            <p:ph type="body" idx="2"/>
          </p:nvPr>
        </p:nvSpPr>
        <p:spPr>
          <a:xfrm>
            <a:off x="713768" y="421467"/>
            <a:ext cx="11025948" cy="1037326"/>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n-US" dirty="0"/>
              <a:t>ΤΡ</a:t>
            </a:r>
            <a:r>
              <a:rPr lang="el-GR" dirty="0"/>
              <a:t>Ο</a:t>
            </a:r>
            <a:r>
              <a:rPr lang="en-US" dirty="0"/>
              <a:t>ΠΟΙ ΜΕ ΤΟΥΣ ΟΠΟ</a:t>
            </a:r>
            <a:r>
              <a:rPr lang="el-GR" dirty="0"/>
              <a:t>Ι</a:t>
            </a:r>
            <a:r>
              <a:rPr lang="en-US" dirty="0"/>
              <a:t>ΟΥΣ Η ΣΥΝΕΡΓΑΣ</a:t>
            </a:r>
            <a:r>
              <a:rPr lang="el-GR" dirty="0"/>
              <a:t>Ι</a:t>
            </a:r>
            <a:r>
              <a:rPr lang="en-US" dirty="0"/>
              <a:t>Α ΘΑ ΣΑΣ ΒΟΗΘ</a:t>
            </a:r>
            <a:r>
              <a:rPr lang="el-GR" dirty="0"/>
              <a:t>Η</a:t>
            </a:r>
            <a:r>
              <a:rPr lang="en-US" dirty="0"/>
              <a:t>ΣΕΙ</a:t>
            </a:r>
          </a:p>
        </p:txBody>
      </p:sp>
      <p:grpSp>
        <p:nvGrpSpPr>
          <p:cNvPr id="2" name="Group 1">
            <a:extLst>
              <a:ext uri="{FF2B5EF4-FFF2-40B4-BE49-F238E27FC236}">
                <a16:creationId xmlns:a16="http://schemas.microsoft.com/office/drawing/2014/main" id="{634496E8-BDB2-43B2-6558-13D649EB679E}"/>
              </a:ext>
            </a:extLst>
          </p:cNvPr>
          <p:cNvGrpSpPr/>
          <p:nvPr/>
        </p:nvGrpSpPr>
        <p:grpSpPr>
          <a:xfrm>
            <a:off x="7845221" y="4083135"/>
            <a:ext cx="4471553" cy="2353398"/>
            <a:chOff x="621996" y="2199388"/>
            <a:chExt cx="3524358" cy="1854885"/>
          </a:xfrm>
        </p:grpSpPr>
        <p:grpSp>
          <p:nvGrpSpPr>
            <p:cNvPr id="3" name="Graphic 472">
              <a:extLst>
                <a:ext uri="{FF2B5EF4-FFF2-40B4-BE49-F238E27FC236}">
                  <a16:creationId xmlns:a16="http://schemas.microsoft.com/office/drawing/2014/main" id="{BBBBFC6F-DFA1-B185-13B1-51201FB5B541}"/>
                </a:ext>
              </a:extLst>
            </p:cNvPr>
            <p:cNvGrpSpPr/>
            <p:nvPr/>
          </p:nvGrpSpPr>
          <p:grpSpPr>
            <a:xfrm>
              <a:off x="621996" y="2199388"/>
              <a:ext cx="3524358" cy="1854885"/>
              <a:chOff x="621996" y="3996349"/>
              <a:chExt cx="3524358" cy="1854885"/>
            </a:xfrm>
          </p:grpSpPr>
          <p:grpSp>
            <p:nvGrpSpPr>
              <p:cNvPr id="7" name="Graphic 472">
                <a:extLst>
                  <a:ext uri="{FF2B5EF4-FFF2-40B4-BE49-F238E27FC236}">
                    <a16:creationId xmlns:a16="http://schemas.microsoft.com/office/drawing/2014/main" id="{1ECB3DCB-3A77-6AF3-F04A-2A88C066301D}"/>
                  </a:ext>
                </a:extLst>
              </p:cNvPr>
              <p:cNvGrpSpPr/>
              <p:nvPr/>
            </p:nvGrpSpPr>
            <p:grpSpPr>
              <a:xfrm>
                <a:off x="621996" y="5251294"/>
                <a:ext cx="3524358" cy="599940"/>
                <a:chOff x="621996" y="5251294"/>
                <a:chExt cx="3524358" cy="599940"/>
              </a:xfrm>
            </p:grpSpPr>
            <p:sp>
              <p:nvSpPr>
                <p:cNvPr id="334" name="Graphic 472">
                  <a:extLst>
                    <a:ext uri="{FF2B5EF4-FFF2-40B4-BE49-F238E27FC236}">
                      <a16:creationId xmlns:a16="http://schemas.microsoft.com/office/drawing/2014/main" id="{2C25FBCA-EE40-122D-AB0C-E9A9CEAFCD9D}"/>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dirty="0"/>
                </a:p>
              </p:txBody>
            </p:sp>
            <p:sp>
              <p:nvSpPr>
                <p:cNvPr id="335" name="Graphic 472">
                  <a:extLst>
                    <a:ext uri="{FF2B5EF4-FFF2-40B4-BE49-F238E27FC236}">
                      <a16:creationId xmlns:a16="http://schemas.microsoft.com/office/drawing/2014/main" id="{EF203317-91F4-E083-8392-F8CAEC3501D6}"/>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dirty="0"/>
                </a:p>
              </p:txBody>
            </p:sp>
            <p:sp>
              <p:nvSpPr>
                <p:cNvPr id="336" name="Graphic 472">
                  <a:extLst>
                    <a:ext uri="{FF2B5EF4-FFF2-40B4-BE49-F238E27FC236}">
                      <a16:creationId xmlns:a16="http://schemas.microsoft.com/office/drawing/2014/main" id="{96FCB324-79EA-275B-FE30-4A12C728B5B4}"/>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dirty="0"/>
                </a:p>
              </p:txBody>
            </p:sp>
            <p:sp>
              <p:nvSpPr>
                <p:cNvPr id="337" name="Graphic 472">
                  <a:extLst>
                    <a:ext uri="{FF2B5EF4-FFF2-40B4-BE49-F238E27FC236}">
                      <a16:creationId xmlns:a16="http://schemas.microsoft.com/office/drawing/2014/main" id="{8EBA0EBC-D824-2D08-2DDE-B930FF728F6E}"/>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dirty="0"/>
                </a:p>
              </p:txBody>
            </p:sp>
          </p:grpSp>
          <p:grpSp>
            <p:nvGrpSpPr>
              <p:cNvPr id="8" name="Graphic 472">
                <a:extLst>
                  <a:ext uri="{FF2B5EF4-FFF2-40B4-BE49-F238E27FC236}">
                    <a16:creationId xmlns:a16="http://schemas.microsoft.com/office/drawing/2014/main" id="{74F2E785-B274-4747-B62F-6B1BAFD1A810}"/>
                  </a:ext>
                </a:extLst>
              </p:cNvPr>
              <p:cNvGrpSpPr/>
              <p:nvPr/>
            </p:nvGrpSpPr>
            <p:grpSpPr>
              <a:xfrm>
                <a:off x="2577939" y="4078238"/>
                <a:ext cx="1038422" cy="1650011"/>
                <a:chOff x="2577939" y="4078238"/>
                <a:chExt cx="1038422" cy="1650011"/>
              </a:xfrm>
            </p:grpSpPr>
            <p:sp>
              <p:nvSpPr>
                <p:cNvPr id="46" name="Graphic 472">
                  <a:extLst>
                    <a:ext uri="{FF2B5EF4-FFF2-40B4-BE49-F238E27FC236}">
                      <a16:creationId xmlns:a16="http://schemas.microsoft.com/office/drawing/2014/main" id="{C5EE6404-70C5-2F02-0F09-21C778D03117}"/>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dirty="0"/>
                </a:p>
              </p:txBody>
            </p:sp>
            <p:sp>
              <p:nvSpPr>
                <p:cNvPr id="47" name="Graphic 472">
                  <a:extLst>
                    <a:ext uri="{FF2B5EF4-FFF2-40B4-BE49-F238E27FC236}">
                      <a16:creationId xmlns:a16="http://schemas.microsoft.com/office/drawing/2014/main" id="{E1EB7DBD-FABF-AD33-45F7-BC66142AFBC5}"/>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dirty="0"/>
                </a:p>
              </p:txBody>
            </p:sp>
            <p:sp>
              <p:nvSpPr>
                <p:cNvPr id="48" name="Graphic 472">
                  <a:extLst>
                    <a:ext uri="{FF2B5EF4-FFF2-40B4-BE49-F238E27FC236}">
                      <a16:creationId xmlns:a16="http://schemas.microsoft.com/office/drawing/2014/main" id="{BE9B4CC8-8F50-6C32-9ECD-62F47144FDF5}"/>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dirty="0"/>
                </a:p>
              </p:txBody>
            </p:sp>
            <p:sp>
              <p:nvSpPr>
                <p:cNvPr id="49" name="Graphic 472">
                  <a:extLst>
                    <a:ext uri="{FF2B5EF4-FFF2-40B4-BE49-F238E27FC236}">
                      <a16:creationId xmlns:a16="http://schemas.microsoft.com/office/drawing/2014/main" id="{41F5F614-B765-4707-6CE9-E057E5E5AB40}"/>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dirty="0"/>
                </a:p>
              </p:txBody>
            </p:sp>
            <p:sp>
              <p:nvSpPr>
                <p:cNvPr id="50" name="Graphic 472">
                  <a:extLst>
                    <a:ext uri="{FF2B5EF4-FFF2-40B4-BE49-F238E27FC236}">
                      <a16:creationId xmlns:a16="http://schemas.microsoft.com/office/drawing/2014/main" id="{255442DD-D6DA-E7A9-92DB-CC25A02CBF57}"/>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dirty="0"/>
                </a:p>
              </p:txBody>
            </p:sp>
            <p:sp>
              <p:nvSpPr>
                <p:cNvPr id="51" name="Graphic 472">
                  <a:extLst>
                    <a:ext uri="{FF2B5EF4-FFF2-40B4-BE49-F238E27FC236}">
                      <a16:creationId xmlns:a16="http://schemas.microsoft.com/office/drawing/2014/main" id="{45D992C9-8B3F-B66D-6A32-B6F9DE20B09A}"/>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dirty="0"/>
                </a:p>
              </p:txBody>
            </p:sp>
            <p:sp>
              <p:nvSpPr>
                <p:cNvPr id="52" name="Graphic 472">
                  <a:extLst>
                    <a:ext uri="{FF2B5EF4-FFF2-40B4-BE49-F238E27FC236}">
                      <a16:creationId xmlns:a16="http://schemas.microsoft.com/office/drawing/2014/main" id="{A28103B7-6B0A-59EE-16CE-2CB5E5941666}"/>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dirty="0"/>
                </a:p>
              </p:txBody>
            </p:sp>
            <p:sp>
              <p:nvSpPr>
                <p:cNvPr id="53" name="Graphic 472">
                  <a:extLst>
                    <a:ext uri="{FF2B5EF4-FFF2-40B4-BE49-F238E27FC236}">
                      <a16:creationId xmlns:a16="http://schemas.microsoft.com/office/drawing/2014/main" id="{214ED543-FBFE-B9B2-8261-3BF7DB23F7C8}"/>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dirty="0"/>
                </a:p>
              </p:txBody>
            </p:sp>
            <p:sp>
              <p:nvSpPr>
                <p:cNvPr id="54" name="Graphic 472">
                  <a:extLst>
                    <a:ext uri="{FF2B5EF4-FFF2-40B4-BE49-F238E27FC236}">
                      <a16:creationId xmlns:a16="http://schemas.microsoft.com/office/drawing/2014/main" id="{8855EFAD-03D5-9BD6-FD4C-0836CD7697CB}"/>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dirty="0"/>
                </a:p>
              </p:txBody>
            </p:sp>
            <p:sp>
              <p:nvSpPr>
                <p:cNvPr id="55" name="Graphic 472">
                  <a:extLst>
                    <a:ext uri="{FF2B5EF4-FFF2-40B4-BE49-F238E27FC236}">
                      <a16:creationId xmlns:a16="http://schemas.microsoft.com/office/drawing/2014/main" id="{BF58DA07-D3F4-4F44-2611-3F7698DBE41A}"/>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dirty="0"/>
                </a:p>
              </p:txBody>
            </p:sp>
            <p:sp>
              <p:nvSpPr>
                <p:cNvPr id="56" name="Graphic 472">
                  <a:extLst>
                    <a:ext uri="{FF2B5EF4-FFF2-40B4-BE49-F238E27FC236}">
                      <a16:creationId xmlns:a16="http://schemas.microsoft.com/office/drawing/2014/main" id="{D0947366-C2E9-A5F2-DDEB-9B08E2D1708B}"/>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dirty="0"/>
                </a:p>
              </p:txBody>
            </p:sp>
            <p:sp>
              <p:nvSpPr>
                <p:cNvPr id="57" name="Graphic 472">
                  <a:extLst>
                    <a:ext uri="{FF2B5EF4-FFF2-40B4-BE49-F238E27FC236}">
                      <a16:creationId xmlns:a16="http://schemas.microsoft.com/office/drawing/2014/main" id="{2AF23042-C95D-2B89-8BF0-475C7E3E4FAF}"/>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dirty="0"/>
                </a:p>
              </p:txBody>
            </p:sp>
            <p:sp>
              <p:nvSpPr>
                <p:cNvPr id="58" name="Graphic 472">
                  <a:extLst>
                    <a:ext uri="{FF2B5EF4-FFF2-40B4-BE49-F238E27FC236}">
                      <a16:creationId xmlns:a16="http://schemas.microsoft.com/office/drawing/2014/main" id="{B1F234C3-5977-4054-8825-E9BD17E4E3A1}"/>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dirty="0"/>
                </a:p>
              </p:txBody>
            </p:sp>
            <p:sp>
              <p:nvSpPr>
                <p:cNvPr id="59" name="Graphic 472">
                  <a:extLst>
                    <a:ext uri="{FF2B5EF4-FFF2-40B4-BE49-F238E27FC236}">
                      <a16:creationId xmlns:a16="http://schemas.microsoft.com/office/drawing/2014/main" id="{6FA325F1-9B7E-C478-D57D-799DAD9FC9CD}"/>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dirty="0"/>
                </a:p>
              </p:txBody>
            </p:sp>
            <p:sp>
              <p:nvSpPr>
                <p:cNvPr id="60" name="Graphic 472">
                  <a:extLst>
                    <a:ext uri="{FF2B5EF4-FFF2-40B4-BE49-F238E27FC236}">
                      <a16:creationId xmlns:a16="http://schemas.microsoft.com/office/drawing/2014/main" id="{4BEF09C3-CEBB-6F31-2A2B-A1769B54862D}"/>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dirty="0"/>
                </a:p>
              </p:txBody>
            </p:sp>
            <p:sp>
              <p:nvSpPr>
                <p:cNvPr id="61" name="Graphic 472">
                  <a:extLst>
                    <a:ext uri="{FF2B5EF4-FFF2-40B4-BE49-F238E27FC236}">
                      <a16:creationId xmlns:a16="http://schemas.microsoft.com/office/drawing/2014/main" id="{63C633C0-B9D2-8BEA-FDF9-9999F33B30FF}"/>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dirty="0"/>
                </a:p>
              </p:txBody>
            </p:sp>
            <p:sp>
              <p:nvSpPr>
                <p:cNvPr id="62" name="Graphic 472">
                  <a:extLst>
                    <a:ext uri="{FF2B5EF4-FFF2-40B4-BE49-F238E27FC236}">
                      <a16:creationId xmlns:a16="http://schemas.microsoft.com/office/drawing/2014/main" id="{2F490FF1-99F2-6CD8-8F1A-2CEBFD371B0A}"/>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dirty="0"/>
                </a:p>
              </p:txBody>
            </p:sp>
            <p:sp>
              <p:nvSpPr>
                <p:cNvPr id="63" name="Graphic 472">
                  <a:extLst>
                    <a:ext uri="{FF2B5EF4-FFF2-40B4-BE49-F238E27FC236}">
                      <a16:creationId xmlns:a16="http://schemas.microsoft.com/office/drawing/2014/main" id="{56663C59-06B9-2D0D-BBA2-5818C652C464}"/>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dirty="0"/>
                </a:p>
              </p:txBody>
            </p:sp>
            <p:sp>
              <p:nvSpPr>
                <p:cNvPr id="320" name="Graphic 472">
                  <a:extLst>
                    <a:ext uri="{FF2B5EF4-FFF2-40B4-BE49-F238E27FC236}">
                      <a16:creationId xmlns:a16="http://schemas.microsoft.com/office/drawing/2014/main" id="{F8D04282-5066-AB0A-F3EF-8741616EF895}"/>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dirty="0"/>
                </a:p>
              </p:txBody>
            </p:sp>
            <p:sp>
              <p:nvSpPr>
                <p:cNvPr id="321" name="Graphic 472">
                  <a:extLst>
                    <a:ext uri="{FF2B5EF4-FFF2-40B4-BE49-F238E27FC236}">
                      <a16:creationId xmlns:a16="http://schemas.microsoft.com/office/drawing/2014/main" id="{482AEB52-43B0-23B6-CDBB-1CB2E3BD3AC1}"/>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dirty="0"/>
                </a:p>
              </p:txBody>
            </p:sp>
            <p:sp>
              <p:nvSpPr>
                <p:cNvPr id="322" name="Graphic 472">
                  <a:extLst>
                    <a:ext uri="{FF2B5EF4-FFF2-40B4-BE49-F238E27FC236}">
                      <a16:creationId xmlns:a16="http://schemas.microsoft.com/office/drawing/2014/main" id="{60D78A42-D337-1C86-FDCA-6700B83DA3F8}"/>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dirty="0"/>
                </a:p>
              </p:txBody>
            </p:sp>
            <p:sp>
              <p:nvSpPr>
                <p:cNvPr id="323" name="Graphic 472">
                  <a:extLst>
                    <a:ext uri="{FF2B5EF4-FFF2-40B4-BE49-F238E27FC236}">
                      <a16:creationId xmlns:a16="http://schemas.microsoft.com/office/drawing/2014/main" id="{3CAA1483-F257-E1B4-68E2-C339A323B472}"/>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dirty="0"/>
                </a:p>
              </p:txBody>
            </p:sp>
            <p:sp>
              <p:nvSpPr>
                <p:cNvPr id="324" name="Graphic 472">
                  <a:extLst>
                    <a:ext uri="{FF2B5EF4-FFF2-40B4-BE49-F238E27FC236}">
                      <a16:creationId xmlns:a16="http://schemas.microsoft.com/office/drawing/2014/main" id="{4278929F-FFF2-5F96-9B4D-CC341753A080}"/>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dirty="0"/>
                </a:p>
              </p:txBody>
            </p:sp>
            <p:sp>
              <p:nvSpPr>
                <p:cNvPr id="325" name="Graphic 472">
                  <a:extLst>
                    <a:ext uri="{FF2B5EF4-FFF2-40B4-BE49-F238E27FC236}">
                      <a16:creationId xmlns:a16="http://schemas.microsoft.com/office/drawing/2014/main" id="{4A2AC969-06FB-B5A0-FEAD-3E8C30B70BB4}"/>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dirty="0"/>
                </a:p>
              </p:txBody>
            </p:sp>
            <p:sp>
              <p:nvSpPr>
                <p:cNvPr id="326" name="Graphic 472">
                  <a:extLst>
                    <a:ext uri="{FF2B5EF4-FFF2-40B4-BE49-F238E27FC236}">
                      <a16:creationId xmlns:a16="http://schemas.microsoft.com/office/drawing/2014/main" id="{8F591583-B15A-0E90-AAF4-1B65F2B0C6C6}"/>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dirty="0"/>
                </a:p>
              </p:txBody>
            </p:sp>
            <p:sp>
              <p:nvSpPr>
                <p:cNvPr id="327" name="Graphic 472">
                  <a:extLst>
                    <a:ext uri="{FF2B5EF4-FFF2-40B4-BE49-F238E27FC236}">
                      <a16:creationId xmlns:a16="http://schemas.microsoft.com/office/drawing/2014/main" id="{78520A01-DEA2-6C3B-D74B-E61213E28E6A}"/>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dirty="0"/>
                </a:p>
              </p:txBody>
            </p:sp>
            <p:sp>
              <p:nvSpPr>
                <p:cNvPr id="328" name="Graphic 472">
                  <a:extLst>
                    <a:ext uri="{FF2B5EF4-FFF2-40B4-BE49-F238E27FC236}">
                      <a16:creationId xmlns:a16="http://schemas.microsoft.com/office/drawing/2014/main" id="{250CC6AD-2D24-0026-521A-FE03B5FDF41C}"/>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dirty="0"/>
                </a:p>
              </p:txBody>
            </p:sp>
            <p:sp>
              <p:nvSpPr>
                <p:cNvPr id="329" name="Graphic 472">
                  <a:extLst>
                    <a:ext uri="{FF2B5EF4-FFF2-40B4-BE49-F238E27FC236}">
                      <a16:creationId xmlns:a16="http://schemas.microsoft.com/office/drawing/2014/main" id="{7A31C1D5-D7C5-78AD-39CA-0F1260E8BE5F}"/>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dirty="0"/>
                </a:p>
              </p:txBody>
            </p:sp>
            <p:sp>
              <p:nvSpPr>
                <p:cNvPr id="330" name="Graphic 472">
                  <a:extLst>
                    <a:ext uri="{FF2B5EF4-FFF2-40B4-BE49-F238E27FC236}">
                      <a16:creationId xmlns:a16="http://schemas.microsoft.com/office/drawing/2014/main" id="{11A62FA0-CDB9-F01A-256D-B074A47C1E64}"/>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dirty="0"/>
                </a:p>
              </p:txBody>
            </p:sp>
            <p:sp>
              <p:nvSpPr>
                <p:cNvPr id="331" name="Graphic 472">
                  <a:extLst>
                    <a:ext uri="{FF2B5EF4-FFF2-40B4-BE49-F238E27FC236}">
                      <a16:creationId xmlns:a16="http://schemas.microsoft.com/office/drawing/2014/main" id="{49BDF301-F6CC-FDBE-0231-58C8C0FDEFF5}"/>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dirty="0"/>
                </a:p>
              </p:txBody>
            </p:sp>
            <p:sp>
              <p:nvSpPr>
                <p:cNvPr id="332" name="Graphic 472">
                  <a:extLst>
                    <a:ext uri="{FF2B5EF4-FFF2-40B4-BE49-F238E27FC236}">
                      <a16:creationId xmlns:a16="http://schemas.microsoft.com/office/drawing/2014/main" id="{071388CD-8FA8-DB2C-33C3-869D0749447D}"/>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dirty="0"/>
                </a:p>
              </p:txBody>
            </p:sp>
            <p:sp>
              <p:nvSpPr>
                <p:cNvPr id="333" name="Graphic 472">
                  <a:extLst>
                    <a:ext uri="{FF2B5EF4-FFF2-40B4-BE49-F238E27FC236}">
                      <a16:creationId xmlns:a16="http://schemas.microsoft.com/office/drawing/2014/main" id="{A0F4BD14-871B-5495-2C87-12A23EB52D57}"/>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dirty="0"/>
                </a:p>
              </p:txBody>
            </p:sp>
          </p:grpSp>
          <p:grpSp>
            <p:nvGrpSpPr>
              <p:cNvPr id="9" name="Graphic 472">
                <a:extLst>
                  <a:ext uri="{FF2B5EF4-FFF2-40B4-BE49-F238E27FC236}">
                    <a16:creationId xmlns:a16="http://schemas.microsoft.com/office/drawing/2014/main" id="{4F0C3CC1-551D-019C-5DAE-C7E740674F5A}"/>
                  </a:ext>
                </a:extLst>
              </p:cNvPr>
              <p:cNvGrpSpPr/>
              <p:nvPr/>
            </p:nvGrpSpPr>
            <p:grpSpPr>
              <a:xfrm>
                <a:off x="1246175" y="4808531"/>
                <a:ext cx="393706" cy="784548"/>
                <a:chOff x="1246175" y="4808531"/>
                <a:chExt cx="393706" cy="784548"/>
              </a:xfrm>
            </p:grpSpPr>
            <p:sp>
              <p:nvSpPr>
                <p:cNvPr id="38" name="Graphic 472">
                  <a:extLst>
                    <a:ext uri="{FF2B5EF4-FFF2-40B4-BE49-F238E27FC236}">
                      <a16:creationId xmlns:a16="http://schemas.microsoft.com/office/drawing/2014/main" id="{D8B0623A-CCC4-3721-DDFB-E3B02C5EBC61}"/>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dirty="0"/>
                </a:p>
              </p:txBody>
            </p:sp>
            <p:sp>
              <p:nvSpPr>
                <p:cNvPr id="39" name="Graphic 472">
                  <a:extLst>
                    <a:ext uri="{FF2B5EF4-FFF2-40B4-BE49-F238E27FC236}">
                      <a16:creationId xmlns:a16="http://schemas.microsoft.com/office/drawing/2014/main" id="{E71D0DF7-8F11-5B3B-E2E1-CDBF2950E761}"/>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dirty="0"/>
                </a:p>
              </p:txBody>
            </p:sp>
            <p:sp>
              <p:nvSpPr>
                <p:cNvPr id="40" name="Graphic 472">
                  <a:extLst>
                    <a:ext uri="{FF2B5EF4-FFF2-40B4-BE49-F238E27FC236}">
                      <a16:creationId xmlns:a16="http://schemas.microsoft.com/office/drawing/2014/main" id="{A20F401B-9E80-E8F8-ED4D-591E4585C21F}"/>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dirty="0"/>
                </a:p>
              </p:txBody>
            </p:sp>
            <p:sp>
              <p:nvSpPr>
                <p:cNvPr id="41" name="Graphic 472">
                  <a:extLst>
                    <a:ext uri="{FF2B5EF4-FFF2-40B4-BE49-F238E27FC236}">
                      <a16:creationId xmlns:a16="http://schemas.microsoft.com/office/drawing/2014/main" id="{D2A62AE5-EA8E-CB7C-3578-9F94A4DDD1C4}"/>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dirty="0"/>
                </a:p>
              </p:txBody>
            </p:sp>
            <p:sp>
              <p:nvSpPr>
                <p:cNvPr id="42" name="Graphic 472">
                  <a:extLst>
                    <a:ext uri="{FF2B5EF4-FFF2-40B4-BE49-F238E27FC236}">
                      <a16:creationId xmlns:a16="http://schemas.microsoft.com/office/drawing/2014/main" id="{855D3763-D078-249C-0FE1-CF76D6DF0658}"/>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dirty="0"/>
                </a:p>
              </p:txBody>
            </p:sp>
            <p:sp>
              <p:nvSpPr>
                <p:cNvPr id="43" name="Graphic 472">
                  <a:extLst>
                    <a:ext uri="{FF2B5EF4-FFF2-40B4-BE49-F238E27FC236}">
                      <a16:creationId xmlns:a16="http://schemas.microsoft.com/office/drawing/2014/main" id="{295DCAF5-DF4D-710D-9D23-948D0B14E8F1}"/>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dirty="0"/>
                </a:p>
              </p:txBody>
            </p:sp>
            <p:sp>
              <p:nvSpPr>
                <p:cNvPr id="44" name="Graphic 472">
                  <a:extLst>
                    <a:ext uri="{FF2B5EF4-FFF2-40B4-BE49-F238E27FC236}">
                      <a16:creationId xmlns:a16="http://schemas.microsoft.com/office/drawing/2014/main" id="{42E3D365-DD36-0A77-8E02-565B9E2D0B9F}"/>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dirty="0"/>
                </a:p>
              </p:txBody>
            </p:sp>
            <p:sp>
              <p:nvSpPr>
                <p:cNvPr id="45" name="Graphic 472">
                  <a:extLst>
                    <a:ext uri="{FF2B5EF4-FFF2-40B4-BE49-F238E27FC236}">
                      <a16:creationId xmlns:a16="http://schemas.microsoft.com/office/drawing/2014/main" id="{7805DE22-7B45-C429-4FEA-41EAE10D7F7C}"/>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dirty="0"/>
                </a:p>
              </p:txBody>
            </p:sp>
          </p:grpSp>
          <p:grpSp>
            <p:nvGrpSpPr>
              <p:cNvPr id="10" name="Graphic 472">
                <a:extLst>
                  <a:ext uri="{FF2B5EF4-FFF2-40B4-BE49-F238E27FC236}">
                    <a16:creationId xmlns:a16="http://schemas.microsoft.com/office/drawing/2014/main" id="{196940FC-2390-B371-600D-1E76D0B4F4DD}"/>
                  </a:ext>
                </a:extLst>
              </p:cNvPr>
              <p:cNvGrpSpPr/>
              <p:nvPr/>
            </p:nvGrpSpPr>
            <p:grpSpPr>
              <a:xfrm>
                <a:off x="1815511" y="4486968"/>
                <a:ext cx="475815" cy="841020"/>
                <a:chOff x="1815511" y="4486968"/>
                <a:chExt cx="475815" cy="841020"/>
              </a:xfrm>
            </p:grpSpPr>
            <p:sp>
              <p:nvSpPr>
                <p:cNvPr id="33" name="Graphic 472">
                  <a:extLst>
                    <a:ext uri="{FF2B5EF4-FFF2-40B4-BE49-F238E27FC236}">
                      <a16:creationId xmlns:a16="http://schemas.microsoft.com/office/drawing/2014/main" id="{DF7E8C2A-21C5-307F-03B9-547D9F6FFF86}"/>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dirty="0"/>
                </a:p>
              </p:txBody>
            </p:sp>
            <p:sp>
              <p:nvSpPr>
                <p:cNvPr id="34" name="Graphic 472">
                  <a:extLst>
                    <a:ext uri="{FF2B5EF4-FFF2-40B4-BE49-F238E27FC236}">
                      <a16:creationId xmlns:a16="http://schemas.microsoft.com/office/drawing/2014/main" id="{38B97317-4DFE-3A4F-A840-AECBC00FCF67}"/>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dirty="0"/>
                </a:p>
              </p:txBody>
            </p:sp>
            <p:sp>
              <p:nvSpPr>
                <p:cNvPr id="35" name="Graphic 472">
                  <a:extLst>
                    <a:ext uri="{FF2B5EF4-FFF2-40B4-BE49-F238E27FC236}">
                      <a16:creationId xmlns:a16="http://schemas.microsoft.com/office/drawing/2014/main" id="{32DAEF2E-1038-17D2-6606-E55BDC16E4D3}"/>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dirty="0"/>
                </a:p>
              </p:txBody>
            </p:sp>
            <p:sp>
              <p:nvSpPr>
                <p:cNvPr id="36" name="Graphic 472">
                  <a:extLst>
                    <a:ext uri="{FF2B5EF4-FFF2-40B4-BE49-F238E27FC236}">
                      <a16:creationId xmlns:a16="http://schemas.microsoft.com/office/drawing/2014/main" id="{EFA103A2-2F4F-7841-FDCD-E4DD41F47EBC}"/>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dirty="0"/>
                </a:p>
              </p:txBody>
            </p:sp>
            <p:sp>
              <p:nvSpPr>
                <p:cNvPr id="37" name="Graphic 472">
                  <a:extLst>
                    <a:ext uri="{FF2B5EF4-FFF2-40B4-BE49-F238E27FC236}">
                      <a16:creationId xmlns:a16="http://schemas.microsoft.com/office/drawing/2014/main" id="{C4496EC2-A110-5570-D4D0-769D87C3F832}"/>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dirty="0"/>
                </a:p>
              </p:txBody>
            </p:sp>
          </p:grpSp>
          <p:grpSp>
            <p:nvGrpSpPr>
              <p:cNvPr id="11" name="Graphic 472">
                <a:extLst>
                  <a:ext uri="{FF2B5EF4-FFF2-40B4-BE49-F238E27FC236}">
                    <a16:creationId xmlns:a16="http://schemas.microsoft.com/office/drawing/2014/main" id="{FE74E77C-748B-647F-0038-BB3C00A19FD5}"/>
                  </a:ext>
                </a:extLst>
              </p:cNvPr>
              <p:cNvGrpSpPr/>
              <p:nvPr/>
            </p:nvGrpSpPr>
            <p:grpSpPr>
              <a:xfrm>
                <a:off x="863981" y="4546603"/>
                <a:ext cx="406680" cy="772992"/>
                <a:chOff x="863981" y="4546603"/>
                <a:chExt cx="406680" cy="772992"/>
              </a:xfrm>
            </p:grpSpPr>
            <p:sp>
              <p:nvSpPr>
                <p:cNvPr id="26" name="Graphic 472">
                  <a:extLst>
                    <a:ext uri="{FF2B5EF4-FFF2-40B4-BE49-F238E27FC236}">
                      <a16:creationId xmlns:a16="http://schemas.microsoft.com/office/drawing/2014/main" id="{C7ED98F4-6A36-DD35-D6B8-9D64CA0EB00A}"/>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dirty="0"/>
                </a:p>
              </p:txBody>
            </p:sp>
            <p:sp>
              <p:nvSpPr>
                <p:cNvPr id="27" name="Graphic 472">
                  <a:extLst>
                    <a:ext uri="{FF2B5EF4-FFF2-40B4-BE49-F238E27FC236}">
                      <a16:creationId xmlns:a16="http://schemas.microsoft.com/office/drawing/2014/main" id="{990E9242-F0FB-75A4-6CCD-B43C44A2106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dirty="0"/>
                </a:p>
              </p:txBody>
            </p:sp>
            <p:sp>
              <p:nvSpPr>
                <p:cNvPr id="28" name="Graphic 472">
                  <a:extLst>
                    <a:ext uri="{FF2B5EF4-FFF2-40B4-BE49-F238E27FC236}">
                      <a16:creationId xmlns:a16="http://schemas.microsoft.com/office/drawing/2014/main" id="{F50E17D3-24FD-CE24-1587-9F985CC12963}"/>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dirty="0"/>
                </a:p>
              </p:txBody>
            </p:sp>
            <p:sp>
              <p:nvSpPr>
                <p:cNvPr id="29" name="Graphic 472">
                  <a:extLst>
                    <a:ext uri="{FF2B5EF4-FFF2-40B4-BE49-F238E27FC236}">
                      <a16:creationId xmlns:a16="http://schemas.microsoft.com/office/drawing/2014/main" id="{5B3903A9-215D-26FB-EA5F-C341E6056AE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dirty="0"/>
                </a:p>
              </p:txBody>
            </p:sp>
            <p:sp>
              <p:nvSpPr>
                <p:cNvPr id="30" name="Graphic 472">
                  <a:extLst>
                    <a:ext uri="{FF2B5EF4-FFF2-40B4-BE49-F238E27FC236}">
                      <a16:creationId xmlns:a16="http://schemas.microsoft.com/office/drawing/2014/main" id="{C6A22A8A-368F-697A-1C80-E5F68F03BD2D}"/>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dirty="0"/>
                </a:p>
              </p:txBody>
            </p:sp>
            <p:sp>
              <p:nvSpPr>
                <p:cNvPr id="31" name="Graphic 472">
                  <a:extLst>
                    <a:ext uri="{FF2B5EF4-FFF2-40B4-BE49-F238E27FC236}">
                      <a16:creationId xmlns:a16="http://schemas.microsoft.com/office/drawing/2014/main" id="{7C165704-6F3A-E2A9-9681-3F0906D000D6}"/>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dirty="0"/>
                </a:p>
              </p:txBody>
            </p:sp>
            <p:sp>
              <p:nvSpPr>
                <p:cNvPr id="32" name="Graphic 472">
                  <a:extLst>
                    <a:ext uri="{FF2B5EF4-FFF2-40B4-BE49-F238E27FC236}">
                      <a16:creationId xmlns:a16="http://schemas.microsoft.com/office/drawing/2014/main" id="{05C83238-4FC3-963C-CA37-CBE3DFFE6A13}"/>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dirty="0"/>
                </a:p>
              </p:txBody>
            </p:sp>
          </p:grpSp>
          <p:grpSp>
            <p:nvGrpSpPr>
              <p:cNvPr id="12" name="Graphic 472">
                <a:extLst>
                  <a:ext uri="{FF2B5EF4-FFF2-40B4-BE49-F238E27FC236}">
                    <a16:creationId xmlns:a16="http://schemas.microsoft.com/office/drawing/2014/main" id="{1124E679-FB7A-20EC-8B12-354E4D96EF67}"/>
                  </a:ext>
                </a:extLst>
              </p:cNvPr>
              <p:cNvGrpSpPr/>
              <p:nvPr/>
            </p:nvGrpSpPr>
            <p:grpSpPr>
              <a:xfrm>
                <a:off x="2351753" y="3996349"/>
                <a:ext cx="593075" cy="1449087"/>
                <a:chOff x="2351753" y="3996349"/>
                <a:chExt cx="593075" cy="1449087"/>
              </a:xfrm>
            </p:grpSpPr>
            <p:sp>
              <p:nvSpPr>
                <p:cNvPr id="13" name="Graphic 472">
                  <a:extLst>
                    <a:ext uri="{FF2B5EF4-FFF2-40B4-BE49-F238E27FC236}">
                      <a16:creationId xmlns:a16="http://schemas.microsoft.com/office/drawing/2014/main" id="{A0DCF4D1-6CE8-9B10-7082-4D970B37C33A}"/>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dirty="0"/>
                </a:p>
              </p:txBody>
            </p:sp>
            <p:sp>
              <p:nvSpPr>
                <p:cNvPr id="14" name="Graphic 472">
                  <a:extLst>
                    <a:ext uri="{FF2B5EF4-FFF2-40B4-BE49-F238E27FC236}">
                      <a16:creationId xmlns:a16="http://schemas.microsoft.com/office/drawing/2014/main" id="{3DB290AD-CAB5-2524-AE79-EF2ED0C52D3B}"/>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dirty="0"/>
                </a:p>
              </p:txBody>
            </p:sp>
            <p:sp>
              <p:nvSpPr>
                <p:cNvPr id="15" name="Graphic 472">
                  <a:extLst>
                    <a:ext uri="{FF2B5EF4-FFF2-40B4-BE49-F238E27FC236}">
                      <a16:creationId xmlns:a16="http://schemas.microsoft.com/office/drawing/2014/main" id="{80E74501-93AC-52F6-5973-C7BCD9D35817}"/>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dirty="0"/>
                </a:p>
              </p:txBody>
            </p:sp>
            <p:sp>
              <p:nvSpPr>
                <p:cNvPr id="16" name="Graphic 472">
                  <a:extLst>
                    <a:ext uri="{FF2B5EF4-FFF2-40B4-BE49-F238E27FC236}">
                      <a16:creationId xmlns:a16="http://schemas.microsoft.com/office/drawing/2014/main" id="{305234C4-5817-7C94-FDC2-793BAFBA5934}"/>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dirty="0"/>
                </a:p>
              </p:txBody>
            </p:sp>
            <p:sp>
              <p:nvSpPr>
                <p:cNvPr id="17" name="Graphic 472">
                  <a:extLst>
                    <a:ext uri="{FF2B5EF4-FFF2-40B4-BE49-F238E27FC236}">
                      <a16:creationId xmlns:a16="http://schemas.microsoft.com/office/drawing/2014/main" id="{5B7CE885-96F8-3717-CF72-A135818E95C3}"/>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dirty="0"/>
                </a:p>
              </p:txBody>
            </p:sp>
            <p:sp>
              <p:nvSpPr>
                <p:cNvPr id="18" name="Graphic 472">
                  <a:extLst>
                    <a:ext uri="{FF2B5EF4-FFF2-40B4-BE49-F238E27FC236}">
                      <a16:creationId xmlns:a16="http://schemas.microsoft.com/office/drawing/2014/main" id="{0EC66C02-84DD-A626-EF5C-57121D40D1DE}"/>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dirty="0"/>
                </a:p>
              </p:txBody>
            </p:sp>
            <p:sp>
              <p:nvSpPr>
                <p:cNvPr id="19" name="Graphic 472">
                  <a:extLst>
                    <a:ext uri="{FF2B5EF4-FFF2-40B4-BE49-F238E27FC236}">
                      <a16:creationId xmlns:a16="http://schemas.microsoft.com/office/drawing/2014/main" id="{874B7555-EA02-BBC1-CDCD-F6E4E8CD7D6E}"/>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dirty="0"/>
                </a:p>
              </p:txBody>
            </p:sp>
            <p:sp>
              <p:nvSpPr>
                <p:cNvPr id="20" name="Graphic 472">
                  <a:extLst>
                    <a:ext uri="{FF2B5EF4-FFF2-40B4-BE49-F238E27FC236}">
                      <a16:creationId xmlns:a16="http://schemas.microsoft.com/office/drawing/2014/main" id="{3851664E-C851-C32B-2D20-ED2C0DBCFB66}"/>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dirty="0"/>
                </a:p>
              </p:txBody>
            </p:sp>
            <p:sp>
              <p:nvSpPr>
                <p:cNvPr id="21" name="Graphic 472">
                  <a:extLst>
                    <a:ext uri="{FF2B5EF4-FFF2-40B4-BE49-F238E27FC236}">
                      <a16:creationId xmlns:a16="http://schemas.microsoft.com/office/drawing/2014/main" id="{FAFD32D3-14D3-86CB-9F75-26AE700B2A13}"/>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dirty="0"/>
                </a:p>
              </p:txBody>
            </p:sp>
            <p:sp>
              <p:nvSpPr>
                <p:cNvPr id="22" name="Graphic 472">
                  <a:extLst>
                    <a:ext uri="{FF2B5EF4-FFF2-40B4-BE49-F238E27FC236}">
                      <a16:creationId xmlns:a16="http://schemas.microsoft.com/office/drawing/2014/main" id="{6EF71344-040B-9D8C-DC44-FD02B6064E43}"/>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dirty="0"/>
                </a:p>
              </p:txBody>
            </p:sp>
            <p:sp>
              <p:nvSpPr>
                <p:cNvPr id="23" name="Graphic 472">
                  <a:extLst>
                    <a:ext uri="{FF2B5EF4-FFF2-40B4-BE49-F238E27FC236}">
                      <a16:creationId xmlns:a16="http://schemas.microsoft.com/office/drawing/2014/main" id="{DF659FE7-5C2C-9367-E2E4-D3993F913F8A}"/>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dirty="0"/>
                </a:p>
              </p:txBody>
            </p:sp>
            <p:sp>
              <p:nvSpPr>
                <p:cNvPr id="24" name="Graphic 472">
                  <a:extLst>
                    <a:ext uri="{FF2B5EF4-FFF2-40B4-BE49-F238E27FC236}">
                      <a16:creationId xmlns:a16="http://schemas.microsoft.com/office/drawing/2014/main" id="{C6869A83-3CCE-BC50-02D3-A560D500A4C7}"/>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dirty="0"/>
                </a:p>
              </p:txBody>
            </p:sp>
            <p:sp>
              <p:nvSpPr>
                <p:cNvPr id="25" name="Graphic 472">
                  <a:extLst>
                    <a:ext uri="{FF2B5EF4-FFF2-40B4-BE49-F238E27FC236}">
                      <a16:creationId xmlns:a16="http://schemas.microsoft.com/office/drawing/2014/main" id="{0AAD91C3-D1C8-744D-CD99-7F8562A672E2}"/>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dirty="0"/>
                </a:p>
              </p:txBody>
            </p:sp>
          </p:grpSp>
        </p:grpSp>
        <p:sp>
          <p:nvSpPr>
            <p:cNvPr id="4" name="Graphic 472">
              <a:extLst>
                <a:ext uri="{FF2B5EF4-FFF2-40B4-BE49-F238E27FC236}">
                  <a16:creationId xmlns:a16="http://schemas.microsoft.com/office/drawing/2014/main" id="{C8BE81A6-C763-6900-BDE6-5C98B0844C5A}"/>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dirty="0"/>
            </a:p>
          </p:txBody>
        </p:sp>
        <p:sp>
          <p:nvSpPr>
            <p:cNvPr id="5" name="Graphic 472">
              <a:extLst>
                <a:ext uri="{FF2B5EF4-FFF2-40B4-BE49-F238E27FC236}">
                  <a16:creationId xmlns:a16="http://schemas.microsoft.com/office/drawing/2014/main" id="{9F7AA06B-0029-FB99-D23B-75841F6DF0C3}"/>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dirty="0"/>
            </a:p>
          </p:txBody>
        </p:sp>
        <p:sp>
          <p:nvSpPr>
            <p:cNvPr id="6" name="Graphic 472">
              <a:extLst>
                <a:ext uri="{FF2B5EF4-FFF2-40B4-BE49-F238E27FC236}">
                  <a16:creationId xmlns:a16="http://schemas.microsoft.com/office/drawing/2014/main" id="{281BD025-488F-FAC6-EE53-BAB285C20509}"/>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dirty="0"/>
            </a:p>
          </p:txBody>
        </p:sp>
      </p:grpSp>
      <p:sp>
        <p:nvSpPr>
          <p:cNvPr id="339" name="TextBox 338">
            <a:extLst>
              <a:ext uri="{FF2B5EF4-FFF2-40B4-BE49-F238E27FC236}">
                <a16:creationId xmlns:a16="http://schemas.microsoft.com/office/drawing/2014/main" id="{19FCFDDD-2177-B296-54CF-A33BA4C7A806}"/>
              </a:ext>
            </a:extLst>
          </p:cNvPr>
          <p:cNvSpPr txBox="1"/>
          <p:nvPr/>
        </p:nvSpPr>
        <p:spPr>
          <a:xfrm>
            <a:off x="660254" y="5066608"/>
            <a:ext cx="7302885" cy="1107996"/>
          </a:xfrm>
          <a:prstGeom prst="rect">
            <a:avLst/>
          </a:prstGeom>
          <a:noFill/>
        </p:spPr>
        <p:txBody>
          <a:bodyPr wrap="square">
            <a:spAutoFit/>
          </a:bodyPr>
          <a:lstStyle/>
          <a:p>
            <a:endParaRPr lang="en-GB" sz="2200" dirty="0">
              <a:solidFill>
                <a:srgbClr val="0563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r>
              <a:rPr lang="en-GB" sz="22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5 </a:t>
            </a:r>
            <a:r>
              <a:rPr lang="en-GB" sz="2200" i="1" dirty="0" err="1">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Συνεργ</a:t>
            </a:r>
            <a:r>
              <a:rPr lang="en-GB" sz="22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ατικές στρατηγικές επίλυσης προβλημάτων από ειδικούς | Redbooth</a:t>
            </a:r>
            <a:endParaRPr lang="en-IE" sz="2200" i="1" dirty="0">
              <a:solidFill>
                <a:schemeClr val="bg1"/>
              </a:solidFill>
              <a:latin typeface="Calibri" panose="020F0502020204030204" pitchFamily="34" charset="0"/>
              <a:cs typeface="Calibri" panose="020F0502020204030204" pitchFamily="34" charset="0"/>
            </a:endParaRPr>
          </a:p>
        </p:txBody>
      </p:sp>
      <p:sp>
        <p:nvSpPr>
          <p:cNvPr id="340" name="TextBox 339">
            <a:extLst>
              <a:ext uri="{FF2B5EF4-FFF2-40B4-BE49-F238E27FC236}">
                <a16:creationId xmlns:a16="http://schemas.microsoft.com/office/drawing/2014/main" id="{9EEBFBCD-A866-2ADB-E8D0-D52F13BCB299}"/>
              </a:ext>
            </a:extLst>
          </p:cNvPr>
          <p:cNvSpPr txBox="1"/>
          <p:nvPr/>
        </p:nvSpPr>
        <p:spPr>
          <a:xfrm>
            <a:off x="343471" y="5100210"/>
            <a:ext cx="7831973" cy="430887"/>
          </a:xfrm>
          <a:prstGeom prst="rect">
            <a:avLst/>
          </a:prstGeom>
          <a:noFill/>
        </p:spPr>
        <p:txBody>
          <a:bodyPr wrap="square" rtlCol="0">
            <a:spAutoFit/>
          </a:bodyPr>
          <a:lstStyle/>
          <a:p>
            <a:r>
              <a:rPr lang="en-GB" sz="2200" b="1" dirty="0" err="1">
                <a:solidFill>
                  <a:schemeClr val="bg1"/>
                </a:solidFill>
                <a:latin typeface="Calibri" panose="020F0502020204030204" pitchFamily="34" charset="0"/>
                <a:cs typeface="Calibri" panose="020F0502020204030204" pitchFamily="34" charset="0"/>
              </a:rPr>
              <a:t>Ας</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δούμε</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τις</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στρ</a:t>
            </a:r>
            <a:r>
              <a:rPr lang="en-GB" sz="2200" b="1" dirty="0">
                <a:solidFill>
                  <a:schemeClr val="bg1"/>
                </a:solidFill>
                <a:latin typeface="Calibri" panose="020F0502020204030204" pitchFamily="34" charset="0"/>
                <a:cs typeface="Calibri" panose="020F0502020204030204" pitchFamily="34" charset="0"/>
              </a:rPr>
              <a:t>ατηγικές συνεργατικής επίλυσης προβλημάτων</a:t>
            </a:r>
            <a:endParaRPr lang="en-IE" sz="22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6"/>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40" name="Google Shape;340;p16"/>
          <p:cNvSpPr txBox="1">
            <a:spLocks noGrp="1"/>
          </p:cNvSpPr>
          <p:nvPr>
            <p:ph type="body" idx="1"/>
          </p:nvPr>
        </p:nvSpPr>
        <p:spPr>
          <a:xfrm>
            <a:off x="2362833" y="602336"/>
            <a:ext cx="4387591"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l-GR" dirty="0"/>
              <a:t>Αγκαλιάζοντας τη συνεργασία</a:t>
            </a:r>
          </a:p>
        </p:txBody>
      </p:sp>
      <p:sp>
        <p:nvSpPr>
          <p:cNvPr id="341" name="Google Shape;341;p16"/>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03</a:t>
            </a:r>
            <a:endParaRPr dirty="0"/>
          </a:p>
        </p:txBody>
      </p:sp>
    </p:spTree>
    <p:extLst>
      <p:ext uri="{BB962C8B-B14F-4D97-AF65-F5344CB8AC3E}">
        <p14:creationId xmlns:p14="http://schemas.microsoft.com/office/powerpoint/2010/main" val="36913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body" idx="1"/>
          </p:nvPr>
        </p:nvSpPr>
        <p:spPr>
          <a:xfrm>
            <a:off x="243191" y="981512"/>
            <a:ext cx="5680954" cy="463188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200"/>
              <a:buNone/>
            </a:pPr>
            <a:r>
              <a:rPr lang="el-GR" sz="2000" dirty="0"/>
              <a:t>	Για να προωθήσετε ένα θετικό εργασιακό περιβάλλον και να βοηθήσετε στην υποστήριξη της ομάδας σας, είναι σημαντικό να καθιερώσετε αποτελεσματικές στρατηγικές επικοινωνίας. Αυτό περιλαμβάνει την ενεργή ακρόαση, την παροχή σαφών και συνοπτικών μηνυμάτων και την τακτική επικοινωνία με τα μέλη της ομάδας σας. </a:t>
            </a:r>
          </a:p>
        </p:txBody>
      </p:sp>
      <p:sp>
        <p:nvSpPr>
          <p:cNvPr id="306" name="Google Shape;306;p11"/>
          <p:cNvSpPr txBox="1">
            <a:spLocks noGrp="1"/>
          </p:cNvSpPr>
          <p:nvPr>
            <p:ph type="body" idx="3"/>
          </p:nvPr>
        </p:nvSpPr>
        <p:spPr>
          <a:xfrm>
            <a:off x="612395" y="421468"/>
            <a:ext cx="6204515" cy="560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3600"/>
              <a:buNone/>
            </a:pPr>
            <a:r>
              <a:rPr lang="el-GR" dirty="0"/>
              <a:t>Αποτελεσματική επικοινωνία</a:t>
            </a:r>
          </a:p>
        </p:txBody>
      </p:sp>
      <p:sp>
        <p:nvSpPr>
          <p:cNvPr id="307" name="Google Shape;307;p11"/>
          <p:cNvSpPr txBox="1">
            <a:spLocks noGrp="1"/>
          </p:cNvSpPr>
          <p:nvPr>
            <p:ph type="body" idx="4"/>
          </p:nvPr>
        </p:nvSpPr>
        <p:spPr>
          <a:xfrm>
            <a:off x="5721291" y="2583809"/>
            <a:ext cx="3660497" cy="2754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l-GR" sz="2200" dirty="0"/>
              <a:t>"Το πιο σημαντικό πράγμα στην επικοινωνία είναι να ακούς αυτό που δεν λέγεται"</a:t>
            </a:r>
          </a:p>
          <a:p>
            <a:pPr marL="0" lvl="0" indent="0" algn="ctr" rtl="0">
              <a:lnSpc>
                <a:spcPct val="90000"/>
              </a:lnSpc>
              <a:spcBef>
                <a:spcPts val="0"/>
              </a:spcBef>
              <a:spcAft>
                <a:spcPts val="0"/>
              </a:spcAft>
              <a:buClr>
                <a:schemeClr val="lt1"/>
              </a:buClr>
              <a:buSzPts val="3000"/>
              <a:buNone/>
            </a:pPr>
            <a:endParaRPr lang="el-GR" sz="2200" dirty="0"/>
          </a:p>
          <a:p>
            <a:pPr marL="0" lvl="0" indent="0" algn="ctr" rtl="0">
              <a:lnSpc>
                <a:spcPct val="90000"/>
              </a:lnSpc>
              <a:spcBef>
                <a:spcPts val="0"/>
              </a:spcBef>
              <a:spcAft>
                <a:spcPts val="0"/>
              </a:spcAft>
              <a:buClr>
                <a:schemeClr val="lt1"/>
              </a:buClr>
              <a:buSzPts val="3000"/>
              <a:buNone/>
            </a:pPr>
            <a:r>
              <a:rPr lang="el-GR" sz="1800" b="1" i="0" dirty="0" err="1"/>
              <a:t>Peter</a:t>
            </a:r>
            <a:r>
              <a:rPr lang="el-GR" sz="1800" b="1" i="0" dirty="0"/>
              <a:t> F. </a:t>
            </a:r>
            <a:r>
              <a:rPr lang="el-GR" sz="1800" b="1" i="0" dirty="0" err="1"/>
              <a:t>Drucker</a:t>
            </a:r>
            <a:endParaRPr lang="el-GR" sz="1800" b="1" i="0" dirty="0"/>
          </a:p>
          <a:p>
            <a:pPr marL="0" lvl="0" indent="0" algn="ctr" rtl="0">
              <a:lnSpc>
                <a:spcPct val="90000"/>
              </a:lnSpc>
              <a:spcBef>
                <a:spcPts val="1000"/>
              </a:spcBef>
              <a:spcAft>
                <a:spcPts val="0"/>
              </a:spcAft>
              <a:buClr>
                <a:schemeClr val="lt1"/>
              </a:buClr>
              <a:buSzPts val="3000"/>
              <a:buNone/>
            </a:pPr>
            <a:endParaRPr lang="el-GR" sz="2400" dirty="0"/>
          </a:p>
        </p:txBody>
      </p:sp>
      <p:sp>
        <p:nvSpPr>
          <p:cNvPr id="8" name="TextBox 7">
            <a:extLst>
              <a:ext uri="{FF2B5EF4-FFF2-40B4-BE49-F238E27FC236}">
                <a16:creationId xmlns:a16="http://schemas.microsoft.com/office/drawing/2014/main" id="{8312CFF0-5304-4494-98F0-B584C4D12E0F}"/>
              </a:ext>
            </a:extLst>
          </p:cNvPr>
          <p:cNvSpPr txBox="1"/>
          <p:nvPr/>
        </p:nvSpPr>
        <p:spPr>
          <a:xfrm>
            <a:off x="445629" y="6217141"/>
            <a:ext cx="4488109" cy="307777"/>
          </a:xfrm>
          <a:prstGeom prst="rect">
            <a:avLst/>
          </a:prstGeom>
          <a:noFill/>
        </p:spPr>
        <p:txBody>
          <a:bodyPr wrap="square" rtlCol="0">
            <a:spAutoFit/>
          </a:bodyPr>
          <a:lstStyle/>
          <a:p>
            <a:pPr algn="ctr"/>
            <a:r>
              <a:rPr lang="en-GB" dirty="0" err="1">
                <a:solidFill>
                  <a:srgbClr val="767171"/>
                </a:solidFill>
                <a:hlinkClick r:id="rId3"/>
              </a:rPr>
              <a:t>Δείτε</a:t>
            </a:r>
            <a:r>
              <a:rPr lang="en-GB" dirty="0">
                <a:solidFill>
                  <a:srgbClr val="767171"/>
                </a:solidFill>
                <a:hlinkClick r:id="rId3"/>
              </a:rPr>
              <a:t> </a:t>
            </a:r>
            <a:r>
              <a:rPr lang="en-GB" dirty="0" err="1">
                <a:solidFill>
                  <a:srgbClr val="767171"/>
                </a:solidFill>
                <a:hlinkClick r:id="rId3"/>
              </a:rPr>
              <a:t>εδώ</a:t>
            </a:r>
            <a:r>
              <a:rPr lang="en-GB" dirty="0">
                <a:solidFill>
                  <a:srgbClr val="767171"/>
                </a:solidFill>
                <a:hlinkClick r:id="rId3"/>
              </a:rPr>
              <a:t>: </a:t>
            </a:r>
            <a:r>
              <a:rPr lang="en-GB" dirty="0" err="1">
                <a:solidFill>
                  <a:srgbClr val="767171"/>
                </a:solidFill>
                <a:hlinkClick r:id="rId3"/>
              </a:rPr>
              <a:t>Πώς</a:t>
            </a:r>
            <a:r>
              <a:rPr lang="en-GB" dirty="0">
                <a:solidFill>
                  <a:srgbClr val="767171"/>
                </a:solidFill>
                <a:hlinkClick r:id="rId3"/>
              </a:rPr>
              <a:t> να </a:t>
            </a:r>
            <a:r>
              <a:rPr lang="en-GB" dirty="0" err="1">
                <a:solidFill>
                  <a:srgbClr val="767171"/>
                </a:solidFill>
                <a:hlinkClick r:id="rId3"/>
              </a:rPr>
              <a:t>γίνετε</a:t>
            </a:r>
            <a:r>
              <a:rPr lang="en-GB" dirty="0">
                <a:solidFill>
                  <a:srgbClr val="767171"/>
                </a:solidFill>
                <a:hlinkClick r:id="rId3"/>
              </a:rPr>
              <a:t> κα</a:t>
            </a:r>
            <a:r>
              <a:rPr lang="en-GB" dirty="0" err="1">
                <a:solidFill>
                  <a:srgbClr val="767171"/>
                </a:solidFill>
                <a:hlinkClick r:id="rId3"/>
              </a:rPr>
              <a:t>λύτερος</a:t>
            </a:r>
            <a:r>
              <a:rPr lang="en-GB" dirty="0">
                <a:solidFill>
                  <a:srgbClr val="767171"/>
                </a:solidFill>
                <a:hlinkClick r:id="rId3"/>
              </a:rPr>
              <a:t> </a:t>
            </a:r>
            <a:r>
              <a:rPr lang="en-GB" dirty="0" err="1">
                <a:solidFill>
                  <a:srgbClr val="767171"/>
                </a:solidFill>
                <a:hlinkClick r:id="rId3"/>
              </a:rPr>
              <a:t>συνεργάτης</a:t>
            </a:r>
            <a:endParaRPr lang="en-IE" dirty="0">
              <a:solidFill>
                <a:srgbClr val="767171"/>
              </a:solidFill>
            </a:endParaRPr>
          </a:p>
        </p:txBody>
      </p:sp>
      <p:pic>
        <p:nvPicPr>
          <p:cNvPr id="2" name="Picture 1">
            <a:extLst>
              <a:ext uri="{FF2B5EF4-FFF2-40B4-BE49-F238E27FC236}">
                <a16:creationId xmlns:a16="http://schemas.microsoft.com/office/drawing/2014/main" id="{BE426197-7652-7120-2E77-8836B9D4AD9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387" t="10823" r="9307" b="5574"/>
          <a:stretch/>
        </p:blipFill>
        <p:spPr>
          <a:xfrm>
            <a:off x="-126266" y="3145120"/>
            <a:ext cx="6204515" cy="3291412"/>
          </a:xfrm>
          <a:prstGeom prst="rect">
            <a:avLst/>
          </a:prstGeom>
        </p:spPr>
      </p:pic>
      <p:pic>
        <p:nvPicPr>
          <p:cNvPr id="5" name="Picture 4">
            <a:extLst>
              <a:ext uri="{FF2B5EF4-FFF2-40B4-BE49-F238E27FC236}">
                <a16:creationId xmlns:a16="http://schemas.microsoft.com/office/drawing/2014/main" id="{E17CA256-D942-C267-36E2-266F8556E819}"/>
              </a:ext>
            </a:extLst>
          </p:cNvPr>
          <p:cNvPicPr>
            <a:picLocks noChangeAspect="1"/>
          </p:cNvPicPr>
          <p:nvPr/>
        </p:nvPicPr>
        <p:blipFill>
          <a:blip r:embed="rId5"/>
          <a:stretch>
            <a:fillRect/>
          </a:stretch>
        </p:blipFill>
        <p:spPr>
          <a:xfrm>
            <a:off x="798241" y="3429000"/>
            <a:ext cx="4488109" cy="2447488"/>
          </a:xfrm>
          <a:prstGeom prst="rect">
            <a:avLst/>
          </a:prstGeom>
        </p:spPr>
      </p:pic>
    </p:spTree>
    <p:extLst>
      <p:ext uri="{BB962C8B-B14F-4D97-AF65-F5344CB8AC3E}">
        <p14:creationId xmlns:p14="http://schemas.microsoft.com/office/powerpoint/2010/main" val="3503095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343950" y="844740"/>
            <a:ext cx="5752050" cy="4756558"/>
          </a:xfrm>
          <a:prstGeom prst="rect">
            <a:avLst/>
          </a:prstGeom>
          <a:noFill/>
          <a:ln>
            <a:noFill/>
          </a:ln>
        </p:spPr>
        <p:txBody>
          <a:bodyPr spcFirstLastPara="1" wrap="square" lIns="91425" tIns="45700" rIns="91425" bIns="45700" anchor="t" anchorCtr="0">
            <a:noAutofit/>
          </a:bodyPr>
          <a:lstStyle/>
          <a:p>
            <a:pPr marL="0" indent="0" fontAlgn="base"/>
            <a:r>
              <a:rPr lang="en-US" dirty="0" err="1"/>
              <a:t>Ας</a:t>
            </a:r>
            <a:r>
              <a:rPr lang="en-US" dirty="0"/>
              <a:t> </a:t>
            </a:r>
            <a:r>
              <a:rPr lang="en-US" dirty="0" err="1"/>
              <a:t>ξεκινήσουμε</a:t>
            </a:r>
            <a:r>
              <a:rPr lang="en-US" dirty="0"/>
              <a:t> </a:t>
            </a:r>
            <a:r>
              <a:rPr lang="en-US" dirty="0" err="1"/>
              <a:t>με</a:t>
            </a:r>
            <a:r>
              <a:rPr lang="en-US" dirty="0"/>
              <a:t> </a:t>
            </a:r>
            <a:r>
              <a:rPr lang="en-US" dirty="0" err="1"/>
              <a:t>εσάς</a:t>
            </a:r>
            <a:r>
              <a:rPr lang="en-US" dirty="0"/>
              <a:t>: </a:t>
            </a:r>
          </a:p>
          <a:p>
            <a:pPr marL="342900" indent="-342900" fontAlgn="base">
              <a:buFont typeface="Arial" panose="020B0604020202020204" pitchFamily="34" charset="0"/>
              <a:buChar char="•"/>
            </a:pPr>
            <a:r>
              <a:rPr lang="en-IE" dirty="0" err="1"/>
              <a:t>Αν</a:t>
            </a:r>
            <a:r>
              <a:rPr lang="en-IE" dirty="0"/>
              <a:t>αγνωρίζετε ότι η καλή συνεργασία και η ανταλλαγή γνώσεων θα σας βοηθήσει να πετύχετε πολύ περισσότερα από όσα θα μπορούσατε να δημιουργήσετε μόνοι</a:t>
            </a:r>
            <a:r>
              <a:rPr lang="el-GR" dirty="0"/>
              <a:t>/ες</a:t>
            </a:r>
            <a:r>
              <a:rPr lang="en-IE" dirty="0"/>
              <a:t> σας</a:t>
            </a:r>
            <a:r>
              <a:rPr lang="en-US" dirty="0"/>
              <a:t>.</a:t>
            </a:r>
          </a:p>
          <a:p>
            <a:pPr marL="342900" indent="-342900" fontAlgn="base">
              <a:buFont typeface="Arial" panose="020B0604020202020204" pitchFamily="34" charset="0"/>
              <a:buChar char="•"/>
            </a:pPr>
            <a:r>
              <a:rPr lang="en-IE" dirty="0" err="1">
                <a:solidFill>
                  <a:srgbClr val="1EB3DD"/>
                </a:solidFill>
              </a:rPr>
              <a:t>Προσεγγίζετε</a:t>
            </a:r>
            <a:r>
              <a:rPr lang="en-IE" dirty="0">
                <a:solidFill>
                  <a:srgbClr val="1EB3DD"/>
                </a:solidFill>
              </a:rPr>
              <a:t> </a:t>
            </a:r>
            <a:r>
              <a:rPr lang="en-IE" dirty="0" err="1">
                <a:solidFill>
                  <a:srgbClr val="1EB3DD"/>
                </a:solidFill>
              </a:rPr>
              <a:t>τη</a:t>
            </a:r>
            <a:r>
              <a:rPr lang="en-IE" dirty="0">
                <a:solidFill>
                  <a:srgbClr val="1EB3DD"/>
                </a:solidFill>
              </a:rPr>
              <a:t> </a:t>
            </a:r>
            <a:r>
              <a:rPr lang="en-IE" dirty="0" err="1">
                <a:solidFill>
                  <a:srgbClr val="1EB3DD"/>
                </a:solidFill>
              </a:rPr>
              <a:t>συνεργ</a:t>
            </a:r>
            <a:r>
              <a:rPr lang="en-IE" dirty="0">
                <a:solidFill>
                  <a:srgbClr val="1EB3DD"/>
                </a:solidFill>
              </a:rPr>
              <a:t>ασία με δημιουργική προοπτική επίλυσης προβλημάτων</a:t>
            </a:r>
            <a:r>
              <a:rPr lang="en-US" dirty="0">
                <a:solidFill>
                  <a:srgbClr val="1EB3DD"/>
                </a:solidFill>
              </a:rPr>
              <a:t>.</a:t>
            </a:r>
          </a:p>
          <a:p>
            <a:pPr marL="342900" indent="-342900" fontAlgn="base">
              <a:buFont typeface="Arial" panose="020B0604020202020204" pitchFamily="34" charset="0"/>
              <a:buChar char="•"/>
            </a:pPr>
            <a:r>
              <a:rPr lang="en-IE" dirty="0" err="1"/>
              <a:t>Εκτιμάτε</a:t>
            </a:r>
            <a:r>
              <a:rPr lang="en-IE" dirty="0"/>
              <a:t> </a:t>
            </a:r>
            <a:r>
              <a:rPr lang="en-IE" dirty="0" err="1"/>
              <a:t>τις</a:t>
            </a:r>
            <a:r>
              <a:rPr lang="en-IE" dirty="0"/>
              <a:t> </a:t>
            </a:r>
            <a:r>
              <a:rPr lang="en-IE" dirty="0" err="1"/>
              <a:t>δι</a:t>
            </a:r>
            <a:r>
              <a:rPr lang="en-IE" dirty="0"/>
              <a:t>αφορετικές απόψεις και τις γνώσεις των άλλων και επικοινωνείτε καλά για να πετύχετε τη δουλειά σας</a:t>
            </a:r>
            <a:r>
              <a:rPr lang="en-US" dirty="0"/>
              <a:t>.</a:t>
            </a:r>
          </a:p>
          <a:p>
            <a:pPr marL="342900" indent="-342900" fontAlgn="base">
              <a:buFont typeface="Arial" panose="020B0604020202020204" pitchFamily="34" charset="0"/>
              <a:buChar char="•"/>
            </a:pPr>
            <a:r>
              <a:rPr lang="en-IE" dirty="0" err="1">
                <a:solidFill>
                  <a:srgbClr val="1EB3DD"/>
                </a:solidFill>
              </a:rPr>
              <a:t>Είστε</a:t>
            </a:r>
            <a:r>
              <a:rPr lang="en-IE" dirty="0">
                <a:solidFill>
                  <a:srgbClr val="1EB3DD"/>
                </a:solidFill>
              </a:rPr>
              <a:t> υπ</a:t>
            </a:r>
            <a:r>
              <a:rPr lang="en-IE" dirty="0" err="1">
                <a:solidFill>
                  <a:srgbClr val="1EB3DD"/>
                </a:solidFill>
              </a:rPr>
              <a:t>ερήφ</a:t>
            </a:r>
            <a:r>
              <a:rPr lang="en-IE" dirty="0">
                <a:solidFill>
                  <a:srgbClr val="1EB3DD"/>
                </a:solidFill>
              </a:rPr>
              <a:t>ανοι</a:t>
            </a:r>
            <a:r>
              <a:rPr lang="el-GR" dirty="0">
                <a:solidFill>
                  <a:srgbClr val="1EB3DD"/>
                </a:solidFill>
              </a:rPr>
              <a:t>/ες</a:t>
            </a:r>
            <a:r>
              <a:rPr lang="en-IE" dirty="0">
                <a:solidFill>
                  <a:srgbClr val="1EB3DD"/>
                </a:solidFill>
              </a:rPr>
              <a:t> </a:t>
            </a:r>
            <a:r>
              <a:rPr lang="en-IE" dirty="0" err="1">
                <a:solidFill>
                  <a:srgbClr val="1EB3DD"/>
                </a:solidFill>
              </a:rPr>
              <a:t>γι</a:t>
            </a:r>
            <a:r>
              <a:rPr lang="en-IE" dirty="0">
                <a:solidFill>
                  <a:srgbClr val="1EB3DD"/>
                </a:solidFill>
              </a:rPr>
              <a:t>α τη δουλειά σας και επιθυμείτε να εξελιχθείτε.</a:t>
            </a:r>
          </a:p>
          <a:p>
            <a:pPr marL="342900" indent="-342900" fontAlgn="base">
              <a:buFont typeface="Arial" panose="020B0604020202020204" pitchFamily="34" charset="0"/>
              <a:buChar char="•"/>
            </a:pPr>
            <a:endParaRPr lang="en-IE" dirty="0">
              <a:solidFill>
                <a:srgbClr val="1EB3DD"/>
              </a:solidFill>
            </a:endParaRPr>
          </a:p>
          <a:p>
            <a:pPr marL="0" indent="0" fontAlgn="base"/>
            <a:r>
              <a:rPr lang="en-IE" b="1" dirty="0" err="1">
                <a:solidFill>
                  <a:srgbClr val="767171"/>
                </a:solidFill>
              </a:rPr>
              <a:t>Τι</a:t>
            </a:r>
            <a:r>
              <a:rPr lang="en-IE" b="1" dirty="0">
                <a:solidFill>
                  <a:srgbClr val="767171"/>
                </a:solidFill>
              </a:rPr>
              <a:t> </a:t>
            </a:r>
            <a:r>
              <a:rPr lang="en-IE" b="1" dirty="0" err="1">
                <a:solidFill>
                  <a:srgbClr val="767171"/>
                </a:solidFill>
              </a:rPr>
              <a:t>δεξιότητες</a:t>
            </a:r>
            <a:r>
              <a:rPr lang="en-IE" b="1" dirty="0">
                <a:solidFill>
                  <a:srgbClr val="767171"/>
                </a:solidFill>
              </a:rPr>
              <a:t> </a:t>
            </a:r>
            <a:r>
              <a:rPr lang="en-IE" b="1" dirty="0" err="1">
                <a:solidFill>
                  <a:srgbClr val="767171"/>
                </a:solidFill>
              </a:rPr>
              <a:t>χρειάζεστε</a:t>
            </a:r>
            <a:r>
              <a:rPr lang="en-IE" b="1" dirty="0">
                <a:solidFill>
                  <a:srgbClr val="767171"/>
                </a:solidFill>
              </a:rPr>
              <a:t>; </a:t>
            </a:r>
            <a:r>
              <a:rPr lang="en-IE" b="1" dirty="0" err="1">
                <a:solidFill>
                  <a:srgbClr val="767171"/>
                </a:solidFill>
              </a:rPr>
              <a:t>Δείτε</a:t>
            </a:r>
            <a:r>
              <a:rPr lang="en-IE" b="1" dirty="0">
                <a:solidFill>
                  <a:srgbClr val="767171"/>
                </a:solidFill>
              </a:rPr>
              <a:t> </a:t>
            </a:r>
            <a:r>
              <a:rPr lang="en-IE" b="1" dirty="0" err="1">
                <a:solidFill>
                  <a:srgbClr val="767171"/>
                </a:solidFill>
              </a:rPr>
              <a:t>εδώ</a:t>
            </a:r>
            <a:r>
              <a:rPr lang="en-IE" b="1" dirty="0">
                <a:solidFill>
                  <a:srgbClr val="767171"/>
                </a:solidFill>
              </a:rPr>
              <a:t>: </a:t>
            </a:r>
          </a:p>
          <a:p>
            <a:pPr marL="0" indent="0" fontAlgn="base"/>
            <a:r>
              <a:rPr lang="en-GB" dirty="0">
                <a:hlinkClick r:id="rId3"/>
              </a:rPr>
              <a:t>6 </a:t>
            </a:r>
            <a:r>
              <a:rPr lang="en-GB" dirty="0" err="1">
                <a:hlinkClick r:id="rId3"/>
              </a:rPr>
              <a:t>δεξιότητες</a:t>
            </a:r>
            <a:r>
              <a:rPr lang="en-GB" dirty="0">
                <a:hlinkClick r:id="rId3"/>
              </a:rPr>
              <a:t> </a:t>
            </a:r>
            <a:r>
              <a:rPr lang="en-GB" dirty="0" err="1">
                <a:hlinkClick r:id="rId3"/>
              </a:rPr>
              <a:t>συνεργ</a:t>
            </a:r>
            <a:r>
              <a:rPr lang="en-GB" dirty="0">
                <a:hlinkClick r:id="rId3"/>
              </a:rPr>
              <a:t>ασίας - βίντεο Bing</a:t>
            </a:r>
            <a:endParaRPr lang="en-US" dirty="0">
              <a:solidFill>
                <a:srgbClr val="1EB3DD"/>
              </a:solidFill>
            </a:endParaRPr>
          </a:p>
        </p:txBody>
      </p:sp>
      <p:sp>
        <p:nvSpPr>
          <p:cNvPr id="271" name="Google Shape;271;p6"/>
          <p:cNvSpPr txBox="1">
            <a:spLocks noGrp="1"/>
          </p:cNvSpPr>
          <p:nvPr>
            <p:ph type="body" idx="2"/>
          </p:nvPr>
        </p:nvSpPr>
        <p:spPr>
          <a:xfrm>
            <a:off x="712183" y="495859"/>
            <a:ext cx="8494570" cy="10933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A4199"/>
              </a:buClr>
              <a:buSzPts val="3600"/>
              <a:buNone/>
            </a:pPr>
            <a:r>
              <a:rPr lang="el-GR" dirty="0"/>
              <a:t>Πως να γίνεις σπουδαίος/α συνεργάτης/</a:t>
            </a:r>
            <a:r>
              <a:rPr lang="el-GR" dirty="0" err="1"/>
              <a:t>ις</a:t>
            </a:r>
            <a:endParaRPr lang="el-GR" dirty="0"/>
          </a:p>
        </p:txBody>
      </p:sp>
      <p:pic>
        <p:nvPicPr>
          <p:cNvPr id="272" name="Google Shape;272;p6"/>
          <p:cNvPicPr preferRelativeResize="0">
            <a:picLocks noGrp="1"/>
          </p:cNvPicPr>
          <p:nvPr>
            <p:ph type="pic" idx="3"/>
          </p:nvPr>
        </p:nvPicPr>
        <p:blipFill rotWithShape="1">
          <a:blip r:embed="rId4">
            <a:alphaModFix/>
          </a:blip>
          <a:srcRect l="6295" r="6295"/>
          <a:stretch/>
        </p:blipFill>
        <p:spPr>
          <a:xfrm>
            <a:off x="7061200" y="1339039"/>
            <a:ext cx="5130800" cy="3913188"/>
          </a:xfrm>
          <a:prstGeom prst="rect">
            <a:avLst/>
          </a:prstGeom>
          <a:solidFill>
            <a:schemeClr val="lt1"/>
          </a:solidFill>
          <a:ln>
            <a:noFill/>
          </a:ln>
        </p:spPr>
      </p:pic>
    </p:spTree>
    <p:extLst>
      <p:ext uri="{BB962C8B-B14F-4D97-AF65-F5344CB8AC3E}">
        <p14:creationId xmlns:p14="http://schemas.microsoft.com/office/powerpoint/2010/main" val="72389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9"/>
          <p:cNvSpPr txBox="1">
            <a:spLocks noGrp="1"/>
          </p:cNvSpPr>
          <p:nvPr>
            <p:ph type="body" idx="1"/>
          </p:nvPr>
        </p:nvSpPr>
        <p:spPr>
          <a:xfrm>
            <a:off x="68094" y="1507787"/>
            <a:ext cx="7013641" cy="4958242"/>
          </a:xfrm>
          <a:prstGeom prst="rect">
            <a:avLst/>
          </a:prstGeom>
          <a:noFill/>
          <a:ln>
            <a:noFill/>
          </a:ln>
        </p:spPr>
        <p:txBody>
          <a:bodyPr spcFirstLastPara="1" wrap="square" lIns="91425" tIns="45700" rIns="91425" bIns="45700" anchor="t" anchorCtr="0">
            <a:normAutofit fontScale="92500" lnSpcReduction="20000"/>
          </a:bodyPr>
          <a:lstStyle/>
          <a:p>
            <a:pPr marL="228600" indent="0" fontAlgn="base"/>
            <a:r>
              <a:rPr lang="en-IE" sz="2400" b="1" dirty="0">
                <a:solidFill>
                  <a:srgbClr val="1EB3DD"/>
                </a:solidFill>
              </a:rPr>
              <a:t>1. </a:t>
            </a:r>
            <a:r>
              <a:rPr lang="en-IE" sz="2400" b="1" dirty="0" err="1">
                <a:solidFill>
                  <a:srgbClr val="1EB3DD"/>
                </a:solidFill>
              </a:rPr>
              <a:t>Ομ</a:t>
            </a:r>
            <a:r>
              <a:rPr lang="en-IE" sz="2400" b="1" dirty="0">
                <a:solidFill>
                  <a:srgbClr val="1EB3DD"/>
                </a:solidFill>
              </a:rPr>
              <a:t>αδική εστίαση - </a:t>
            </a:r>
            <a:r>
              <a:rPr lang="en-IE" sz="2400" dirty="0"/>
              <a:t>Για να συνεργαστείτε με επιτυχία, πρέπει να είστε ομαδικός</a:t>
            </a:r>
            <a:r>
              <a:rPr lang="el-GR" sz="2400" dirty="0"/>
              <a:t>/η</a:t>
            </a:r>
            <a:r>
              <a:rPr lang="en-IE" sz="2400" dirty="0"/>
              <a:t> πα</a:t>
            </a:r>
            <a:r>
              <a:rPr lang="en-IE" sz="2400" dirty="0" err="1"/>
              <a:t>ίκτης</a:t>
            </a:r>
            <a:r>
              <a:rPr lang="el-GR" sz="2400" dirty="0"/>
              <a:t>/</a:t>
            </a:r>
            <a:r>
              <a:rPr lang="el-GR" sz="2400" dirty="0" err="1"/>
              <a:t>κτρια</a:t>
            </a:r>
            <a:r>
              <a:rPr lang="en-IE" sz="2400" dirty="0"/>
              <a:t> και να </a:t>
            </a:r>
            <a:r>
              <a:rPr lang="en-IE" sz="2400" dirty="0" err="1"/>
              <a:t>σκέφτεστε</a:t>
            </a:r>
            <a:r>
              <a:rPr lang="en-IE" sz="2400" dirty="0"/>
              <a:t> </a:t>
            </a:r>
            <a:r>
              <a:rPr lang="en-IE" sz="2400" dirty="0" err="1"/>
              <a:t>το</a:t>
            </a:r>
            <a:r>
              <a:rPr lang="en-IE" sz="2400" dirty="0"/>
              <a:t> "</a:t>
            </a:r>
            <a:r>
              <a:rPr lang="en-IE" sz="2400" dirty="0" err="1"/>
              <a:t>εμείς</a:t>
            </a:r>
            <a:r>
              <a:rPr lang="en-IE" sz="2400" dirty="0"/>
              <a:t>" και </a:t>
            </a:r>
            <a:r>
              <a:rPr lang="en-IE" sz="2400" dirty="0" err="1"/>
              <a:t>όχι</a:t>
            </a:r>
            <a:r>
              <a:rPr lang="en-IE" sz="2400" dirty="0"/>
              <a:t> </a:t>
            </a:r>
            <a:r>
              <a:rPr lang="en-IE" sz="2400" dirty="0" err="1"/>
              <a:t>το</a:t>
            </a:r>
            <a:r>
              <a:rPr lang="en-IE" sz="2400" dirty="0"/>
              <a:t> "</a:t>
            </a:r>
            <a:r>
              <a:rPr lang="en-IE" sz="2400" dirty="0" err="1"/>
              <a:t>εγώ</a:t>
            </a:r>
            <a:r>
              <a:rPr lang="en-IE" sz="2400" dirty="0"/>
              <a:t>". </a:t>
            </a:r>
            <a:r>
              <a:rPr lang="en-IE" sz="2400" dirty="0" err="1"/>
              <a:t>Έν</a:t>
            </a:r>
            <a:r>
              <a:rPr lang="en-IE" sz="2400" dirty="0"/>
              <a:t>ας</a:t>
            </a:r>
            <a:r>
              <a:rPr lang="el-GR" sz="2400" dirty="0"/>
              <a:t>/μια</a:t>
            </a:r>
            <a:r>
              <a:rPr lang="en-IE" sz="2400" dirty="0"/>
              <a:t> σπ</a:t>
            </a:r>
            <a:r>
              <a:rPr lang="en-IE" sz="2400" dirty="0" err="1"/>
              <a:t>ουδ</a:t>
            </a:r>
            <a:r>
              <a:rPr lang="en-IE" sz="2400" dirty="0"/>
              <a:t>αίος</a:t>
            </a:r>
            <a:r>
              <a:rPr lang="el-GR" sz="2400" dirty="0"/>
              <a:t>/α</a:t>
            </a:r>
            <a:r>
              <a:rPr lang="en-IE" sz="2400" dirty="0"/>
              <a:t> </a:t>
            </a:r>
            <a:r>
              <a:rPr lang="en-IE" sz="2400" dirty="0" err="1"/>
              <a:t>συνεργάτης</a:t>
            </a:r>
            <a:r>
              <a:rPr lang="el-GR" sz="2400" dirty="0"/>
              <a:t>/</a:t>
            </a:r>
            <a:r>
              <a:rPr lang="el-GR" sz="2400" dirty="0" err="1"/>
              <a:t>ις</a:t>
            </a:r>
            <a:r>
              <a:rPr lang="en-IE" sz="2400" dirty="0"/>
              <a:t> </a:t>
            </a:r>
            <a:r>
              <a:rPr lang="en-IE" sz="2400" dirty="0" err="1"/>
              <a:t>έχει</a:t>
            </a:r>
            <a:r>
              <a:rPr lang="en-IE" sz="2400" dirty="0"/>
              <a:t> κα</a:t>
            </a:r>
            <a:r>
              <a:rPr lang="en-IE" sz="2400" dirty="0" err="1"/>
              <a:t>τά</a:t>
            </a:r>
            <a:r>
              <a:rPr lang="en-IE" sz="2400" dirty="0"/>
              <a:t> </a:t>
            </a:r>
            <a:r>
              <a:rPr lang="en-IE" sz="2400" dirty="0" err="1"/>
              <a:t>νου</a:t>
            </a:r>
            <a:r>
              <a:rPr lang="en-IE" sz="2400" dirty="0"/>
              <a:t> </a:t>
            </a:r>
            <a:r>
              <a:rPr lang="en-IE" sz="2400" dirty="0" err="1"/>
              <a:t>τους</a:t>
            </a:r>
            <a:r>
              <a:rPr lang="en-IE" sz="2400" dirty="0"/>
              <a:t> </a:t>
            </a:r>
            <a:r>
              <a:rPr lang="en-IE" sz="2400" dirty="0" err="1"/>
              <a:t>κοινούς</a:t>
            </a:r>
            <a:r>
              <a:rPr lang="en-IE" sz="2400" dirty="0"/>
              <a:t> </a:t>
            </a:r>
            <a:r>
              <a:rPr lang="en-IE" sz="2400" dirty="0" err="1"/>
              <a:t>στόχους</a:t>
            </a:r>
            <a:r>
              <a:rPr lang="en-IE" sz="2400" dirty="0"/>
              <a:t> και </a:t>
            </a:r>
            <a:r>
              <a:rPr lang="en-IE" sz="2400" dirty="0" err="1"/>
              <a:t>την</a:t>
            </a:r>
            <a:r>
              <a:rPr lang="en-IE" sz="2400" dirty="0"/>
              <a:t> επ</a:t>
            </a:r>
            <a:r>
              <a:rPr lang="en-IE" sz="2400" dirty="0" err="1"/>
              <a:t>ιτυχί</a:t>
            </a:r>
            <a:r>
              <a:rPr lang="en-IE" sz="2400" dirty="0"/>
              <a:t>α της ομάδας</a:t>
            </a:r>
            <a:r>
              <a:rPr lang="en-US" sz="2400" dirty="0"/>
              <a:t>.</a:t>
            </a:r>
          </a:p>
          <a:p>
            <a:pPr marL="228600" indent="0" fontAlgn="base"/>
            <a:r>
              <a:rPr lang="en-GB" sz="2400" dirty="0">
                <a:hlinkClick r:id="rId3"/>
              </a:rPr>
              <a:t>12 </a:t>
            </a:r>
            <a:r>
              <a:rPr lang="en-GB" sz="2400" dirty="0" err="1">
                <a:hlinkClick r:id="rId3"/>
              </a:rPr>
              <a:t>λόγοι</a:t>
            </a:r>
            <a:r>
              <a:rPr lang="en-GB" sz="2400" dirty="0">
                <a:hlinkClick r:id="rId3"/>
              </a:rPr>
              <a:t> </a:t>
            </a:r>
            <a:r>
              <a:rPr lang="en-GB" sz="2400" dirty="0" err="1">
                <a:hlinkClick r:id="rId3"/>
              </a:rPr>
              <a:t>γι</a:t>
            </a:r>
            <a:r>
              <a:rPr lang="en-GB" sz="2400" dirty="0">
                <a:hlinkClick r:id="rId3"/>
              </a:rPr>
              <a:t>α τους οποίους η ομαδική εργασία είναι σημαντική στον εργασιακό χώρο | Indeed.com</a:t>
            </a:r>
            <a:endParaRPr lang="en-US" sz="2400" dirty="0"/>
          </a:p>
          <a:p>
            <a:pPr fontAlgn="base"/>
            <a:r>
              <a:rPr lang="en-IE" sz="2400" b="1" dirty="0">
                <a:solidFill>
                  <a:srgbClr val="1EB3DD"/>
                </a:solidFill>
              </a:rPr>
              <a:t>2.  </a:t>
            </a:r>
            <a:r>
              <a:rPr lang="en-IE" sz="2400" b="1" dirty="0" err="1">
                <a:solidFill>
                  <a:srgbClr val="1EB3DD"/>
                </a:solidFill>
              </a:rPr>
              <a:t>Γενν</a:t>
            </a:r>
            <a:r>
              <a:rPr lang="en-IE" sz="2400" b="1" dirty="0">
                <a:solidFill>
                  <a:srgbClr val="1EB3DD"/>
                </a:solidFill>
              </a:rPr>
              <a:t>αιόδωρο</a:t>
            </a:r>
            <a:r>
              <a:rPr lang="el-GR" sz="2400" b="1" dirty="0">
                <a:solidFill>
                  <a:srgbClr val="1EB3DD"/>
                </a:solidFill>
              </a:rPr>
              <a:t>ι/ες</a:t>
            </a:r>
            <a:r>
              <a:rPr lang="en-IE" sz="2400" b="1" dirty="0">
                <a:solidFill>
                  <a:srgbClr val="1EB3DD"/>
                </a:solidFill>
              </a:rPr>
              <a:t> – </a:t>
            </a:r>
            <a:r>
              <a:rPr lang="en-IE" sz="2400" dirty="0" err="1"/>
              <a:t>Έν</a:t>
            </a:r>
            <a:r>
              <a:rPr lang="en-IE" sz="2400" dirty="0"/>
              <a:t>ας</a:t>
            </a:r>
            <a:r>
              <a:rPr lang="el-GR" sz="2400" dirty="0"/>
              <a:t>/μια</a:t>
            </a:r>
            <a:r>
              <a:rPr lang="en-IE" sz="2400" dirty="0"/>
              <a:t> σπ</a:t>
            </a:r>
            <a:r>
              <a:rPr lang="en-IE" sz="2400" dirty="0" err="1"/>
              <a:t>ουδ</a:t>
            </a:r>
            <a:r>
              <a:rPr lang="en-IE" sz="2400" dirty="0"/>
              <a:t>αίος</a:t>
            </a:r>
            <a:r>
              <a:rPr lang="el-GR" sz="2400" dirty="0"/>
              <a:t>/α</a:t>
            </a:r>
            <a:r>
              <a:rPr lang="en-IE" sz="2400" dirty="0"/>
              <a:t> </a:t>
            </a:r>
            <a:r>
              <a:rPr lang="en-IE" sz="2400" dirty="0" err="1"/>
              <a:t>συνεργάτης</a:t>
            </a:r>
            <a:r>
              <a:rPr lang="el-GR" sz="2400" dirty="0"/>
              <a:t>/</a:t>
            </a:r>
            <a:r>
              <a:rPr lang="el-GR" sz="2400" dirty="0" err="1"/>
              <a:t>ις</a:t>
            </a:r>
            <a:r>
              <a:rPr lang="en-IE" sz="2400" dirty="0"/>
              <a:t> </a:t>
            </a:r>
            <a:r>
              <a:rPr lang="en-IE" sz="2400" dirty="0" err="1"/>
              <a:t>είν</a:t>
            </a:r>
            <a:r>
              <a:rPr lang="en-IE" sz="2400" dirty="0"/>
              <a:t>αι πρόθυμος</a:t>
            </a:r>
            <a:r>
              <a:rPr lang="el-GR" sz="2400" dirty="0"/>
              <a:t>/η</a:t>
            </a:r>
            <a:r>
              <a:rPr lang="en-IE" sz="2400" dirty="0"/>
              <a:t> να </a:t>
            </a:r>
            <a:r>
              <a:rPr lang="en-IE" sz="2400" dirty="0" err="1"/>
              <a:t>κάνει</a:t>
            </a:r>
            <a:r>
              <a:rPr lang="en-IE" sz="2400" dirty="0"/>
              <a:t> </a:t>
            </a:r>
            <a:r>
              <a:rPr lang="en-IE" sz="2400" dirty="0" err="1"/>
              <a:t>το</a:t>
            </a:r>
            <a:r>
              <a:rPr lang="en-IE" sz="2400" dirty="0"/>
              <a:t> π</a:t>
            </a:r>
            <a:r>
              <a:rPr lang="en-IE" sz="2400" dirty="0" err="1"/>
              <a:t>ρώτο</a:t>
            </a:r>
            <a:r>
              <a:rPr lang="en-IE" sz="2400" dirty="0"/>
              <a:t> β</a:t>
            </a:r>
            <a:r>
              <a:rPr lang="en-IE" sz="2400" dirty="0" err="1"/>
              <a:t>ήμ</a:t>
            </a:r>
            <a:r>
              <a:rPr lang="en-IE" sz="2400" dirty="0"/>
              <a:t>α και να συνεισφέρει, ακόμη και αν δεν θα πάρει τα φώτα της δημοσιότητας. Η </a:t>
            </a:r>
            <a:r>
              <a:rPr lang="en-IE" sz="2400" dirty="0" err="1"/>
              <a:t>γενν</a:t>
            </a:r>
            <a:r>
              <a:rPr lang="en-IE" sz="2400" dirty="0"/>
              <a:t>αιοδωρία είναι επίσης ένα απίστευτα επιθυμητό ηγετικό χαρακτηριστικό</a:t>
            </a:r>
            <a:r>
              <a:rPr lang="en-US" sz="2400" dirty="0"/>
              <a:t>.</a:t>
            </a:r>
          </a:p>
          <a:p>
            <a:pPr fontAlgn="base"/>
            <a:r>
              <a:rPr lang="en-IE" sz="2400" b="1" dirty="0">
                <a:solidFill>
                  <a:srgbClr val="1EB3DD"/>
                </a:solidFill>
              </a:rPr>
              <a:t>3. </a:t>
            </a:r>
            <a:r>
              <a:rPr lang="en-IE" sz="2400" b="1" dirty="0" err="1">
                <a:solidFill>
                  <a:srgbClr val="1EB3DD"/>
                </a:solidFill>
              </a:rPr>
              <a:t>Περίεργοι</a:t>
            </a:r>
            <a:r>
              <a:rPr lang="en-IE" sz="2400" b="1" dirty="0">
                <a:solidFill>
                  <a:srgbClr val="1EB3DD"/>
                </a:solidFill>
              </a:rPr>
              <a:t> - </a:t>
            </a:r>
            <a:r>
              <a:rPr lang="en-IE" sz="2400" dirty="0" err="1"/>
              <a:t>Οι</a:t>
            </a:r>
            <a:r>
              <a:rPr lang="en-IE" sz="2400" b="1" dirty="0">
                <a:solidFill>
                  <a:srgbClr val="1EB3DD"/>
                </a:solidFill>
              </a:rPr>
              <a:t> </a:t>
            </a:r>
            <a:r>
              <a:rPr lang="en-IE" sz="2400" dirty="0"/>
              <a:t>σπ</a:t>
            </a:r>
            <a:r>
              <a:rPr lang="en-IE" sz="2400" dirty="0" err="1"/>
              <a:t>ουδ</a:t>
            </a:r>
            <a:r>
              <a:rPr lang="en-IE" sz="2400" dirty="0"/>
              <a:t>αίοι</a:t>
            </a:r>
            <a:r>
              <a:rPr lang="el-GR" sz="2400" dirty="0"/>
              <a:t>/ες</a:t>
            </a:r>
            <a:r>
              <a:rPr lang="en-IE" sz="2400" dirty="0"/>
              <a:t> </a:t>
            </a:r>
            <a:r>
              <a:rPr lang="en-IE" sz="2400" dirty="0" err="1"/>
              <a:t>συνεργάτες</a:t>
            </a:r>
            <a:r>
              <a:rPr lang="el-GR" sz="2400" dirty="0"/>
              <a:t>/</a:t>
            </a:r>
            <a:r>
              <a:rPr lang="el-GR" sz="2400" dirty="0" err="1"/>
              <a:t>ιδες</a:t>
            </a:r>
            <a:r>
              <a:rPr lang="en-IE" sz="2400" dirty="0"/>
              <a:t> </a:t>
            </a:r>
            <a:r>
              <a:rPr lang="en-IE" sz="2400" dirty="0" err="1"/>
              <a:t>είν</a:t>
            </a:r>
            <a:r>
              <a:rPr lang="en-IE" sz="2400" dirty="0"/>
              <a:t>αι καλοί</a:t>
            </a:r>
            <a:r>
              <a:rPr lang="el-GR" sz="2400" dirty="0"/>
              <a:t>/ες</a:t>
            </a:r>
            <a:r>
              <a:rPr lang="en-IE" sz="2400" dirty="0"/>
              <a:t> </a:t>
            </a:r>
            <a:r>
              <a:rPr lang="en-IE" sz="2400" dirty="0" err="1"/>
              <a:t>στο</a:t>
            </a:r>
            <a:r>
              <a:rPr lang="en-IE" sz="2400" dirty="0"/>
              <a:t> να </a:t>
            </a:r>
            <a:r>
              <a:rPr lang="en-IE" sz="2400" dirty="0" err="1"/>
              <a:t>κάνουν</a:t>
            </a:r>
            <a:r>
              <a:rPr lang="en-IE" sz="2400" dirty="0"/>
              <a:t> </a:t>
            </a:r>
            <a:r>
              <a:rPr lang="en-IE" sz="2400" dirty="0" err="1"/>
              <a:t>τις</a:t>
            </a:r>
            <a:r>
              <a:rPr lang="en-IE" sz="2400" dirty="0"/>
              <a:t> </a:t>
            </a:r>
            <a:r>
              <a:rPr lang="en-IE" sz="2400" dirty="0" err="1"/>
              <a:t>σωστές</a:t>
            </a:r>
            <a:r>
              <a:rPr lang="en-IE" sz="2400" dirty="0"/>
              <a:t> </a:t>
            </a:r>
            <a:r>
              <a:rPr lang="en-IE" sz="2400" dirty="0" err="1"/>
              <a:t>ερωτήσεις</a:t>
            </a:r>
            <a:r>
              <a:rPr lang="en-IE" sz="2400" dirty="0"/>
              <a:t>. </a:t>
            </a:r>
            <a:r>
              <a:rPr lang="en-IE" sz="2400" dirty="0" err="1"/>
              <a:t>Δεν</a:t>
            </a:r>
            <a:r>
              <a:rPr lang="en-IE" sz="2400" dirty="0"/>
              <a:t> ανα</a:t>
            </a:r>
            <a:r>
              <a:rPr lang="en-IE" sz="2400" dirty="0" err="1"/>
              <a:t>κρίνο</a:t>
            </a:r>
            <a:r>
              <a:rPr lang="el-GR" sz="2400" dirty="0" err="1"/>
              <a:t>υν</a:t>
            </a:r>
            <a:r>
              <a:rPr lang="en-IE" sz="2400" dirty="0"/>
              <a:t>- απ</a:t>
            </a:r>
            <a:r>
              <a:rPr lang="en-IE" sz="2400" dirty="0" err="1"/>
              <a:t>λώς</a:t>
            </a:r>
            <a:r>
              <a:rPr lang="en-IE" sz="2400" dirty="0"/>
              <a:t> α</a:t>
            </a:r>
            <a:r>
              <a:rPr lang="en-IE" sz="2400" dirty="0" err="1"/>
              <a:t>κολουθούν</a:t>
            </a:r>
            <a:r>
              <a:rPr lang="en-IE" sz="2400" dirty="0"/>
              <a:t> </a:t>
            </a:r>
            <a:r>
              <a:rPr lang="en-IE" sz="2400" dirty="0" err="1"/>
              <a:t>τη</a:t>
            </a:r>
            <a:r>
              <a:rPr lang="en-IE" sz="2400" dirty="0"/>
              <a:t> </a:t>
            </a:r>
            <a:r>
              <a:rPr lang="en-IE" sz="2400" dirty="0" err="1"/>
              <a:t>φυσική</a:t>
            </a:r>
            <a:r>
              <a:rPr lang="en-IE" sz="2400" dirty="0"/>
              <a:t> </a:t>
            </a:r>
            <a:r>
              <a:rPr lang="en-IE" sz="2400" dirty="0" err="1"/>
              <a:t>τους</a:t>
            </a:r>
            <a:r>
              <a:rPr lang="en-IE" sz="2400" dirty="0"/>
              <a:t> π</a:t>
            </a:r>
            <a:r>
              <a:rPr lang="en-IE" sz="2400" dirty="0" err="1"/>
              <a:t>εριέργει</a:t>
            </a:r>
            <a:r>
              <a:rPr lang="en-IE" sz="2400" dirty="0"/>
              <a:t>α επειδή θέλουν να καταλάβουν. </a:t>
            </a:r>
          </a:p>
        </p:txBody>
      </p:sp>
      <p:sp>
        <p:nvSpPr>
          <p:cNvPr id="373" name="Google Shape;373;p19"/>
          <p:cNvSpPr txBox="1">
            <a:spLocks noGrp="1"/>
          </p:cNvSpPr>
          <p:nvPr>
            <p:ph type="body" idx="2"/>
          </p:nvPr>
        </p:nvSpPr>
        <p:spPr>
          <a:xfrm>
            <a:off x="634224" y="391971"/>
            <a:ext cx="6289090" cy="81739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sz="3200" dirty="0"/>
              <a:t>8 ΧΑΡΑΚΤΗΡΙΣΤΙΚ</a:t>
            </a:r>
            <a:r>
              <a:rPr lang="el-GR" sz="3200" dirty="0"/>
              <a:t>Α</a:t>
            </a:r>
            <a:r>
              <a:rPr lang="en-GB" sz="3200" dirty="0"/>
              <a:t> ΕΝ</a:t>
            </a:r>
            <a:r>
              <a:rPr lang="el-GR" sz="3200" dirty="0"/>
              <a:t>Ο</a:t>
            </a:r>
            <a:r>
              <a:rPr lang="en-GB" sz="3200" dirty="0"/>
              <a:t>Σ</a:t>
            </a:r>
            <a:r>
              <a:rPr lang="el-GR" sz="3200" dirty="0"/>
              <a:t>/ΜΙΑΣ</a:t>
            </a:r>
            <a:r>
              <a:rPr lang="en-GB" sz="3200" dirty="0"/>
              <a:t> </a:t>
            </a:r>
            <a:r>
              <a:rPr lang="el-GR" sz="3200" dirty="0"/>
              <a:t>ΣΠΟΥΔΑΙΟΥ/ΑΣ </a:t>
            </a:r>
            <a:r>
              <a:rPr lang="en-GB" sz="3200" dirty="0"/>
              <a:t>ΣΥΝΕΡΓ</a:t>
            </a:r>
            <a:r>
              <a:rPr lang="el-GR" sz="3200" dirty="0"/>
              <a:t>Α</a:t>
            </a:r>
            <a:r>
              <a:rPr lang="en-GB" sz="3200" dirty="0"/>
              <a:t>ΤΗ</a:t>
            </a:r>
            <a:r>
              <a:rPr lang="el-GR" sz="3200" dirty="0"/>
              <a:t>/ΙΔΑΣ</a:t>
            </a:r>
            <a:endParaRPr lang="en-US" sz="3200" b="0" i="0" dirty="0">
              <a:effectLst/>
            </a:endParaRPr>
          </a:p>
        </p:txBody>
      </p:sp>
      <p:pic>
        <p:nvPicPr>
          <p:cNvPr id="375" name="Google Shape;375;p19" descr="Businessman using digital tablet in meeting"/>
          <p:cNvPicPr preferRelativeResize="0">
            <a:picLocks noGrp="1"/>
          </p:cNvPicPr>
          <p:nvPr>
            <p:ph type="pic" idx="3"/>
          </p:nvPr>
        </p:nvPicPr>
        <p:blipFill>
          <a:blip r:embed="rId4"/>
          <a:srcRect l="21805" r="21805"/>
          <a:stretch/>
        </p:blipFill>
        <p:spPr>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34714" y="1545878"/>
            <a:ext cx="10834986" cy="4029530"/>
          </a:xfrm>
          <a:prstGeom prst="rect">
            <a:avLst/>
          </a:prstGeom>
          <a:noFill/>
          <a:ln>
            <a:noFill/>
          </a:ln>
        </p:spPr>
        <p:txBody>
          <a:bodyPr spcFirstLastPara="1" wrap="square" lIns="91425" tIns="45700" rIns="91425" bIns="45700" anchor="t" anchorCtr="0">
            <a:normAutofit/>
          </a:bodyPr>
          <a:lstStyle/>
          <a:p>
            <a:pPr marL="685800" indent="-457200" fontAlgn="base">
              <a:buClr>
                <a:srgbClr val="1EB3DD"/>
              </a:buClr>
              <a:buAutoNum type="arabicPeriod" startAt="4"/>
            </a:pPr>
            <a:r>
              <a:rPr lang="el-GR" b="1" dirty="0">
                <a:solidFill>
                  <a:srgbClr val="1EB3DD"/>
                </a:solidFill>
              </a:rPr>
              <a:t>Εκτιμούν - </a:t>
            </a:r>
            <a:r>
              <a:rPr lang="el-GR" dirty="0"/>
              <a:t>Οι καλύτεροι/ες συνεργάτες/</a:t>
            </a:r>
            <a:r>
              <a:rPr lang="el-GR" dirty="0" err="1"/>
              <a:t>ιδες</a:t>
            </a:r>
            <a:r>
              <a:rPr lang="el-GR" dirty="0"/>
              <a:t> εκτιμούν ειλικρινά όλα όσα έχουν συνεισφέρει τα μέλη της ομάδας. Δεν ντρέπονται να εκφράσουν αυτή την εκτίμηση και αποδίδουν τα εύσημα εκεί που πρέπει.</a:t>
            </a:r>
          </a:p>
          <a:p>
            <a:pPr marL="228600" indent="0" fontAlgn="base">
              <a:buClr>
                <a:srgbClr val="1EB3DD"/>
              </a:buClr>
            </a:pPr>
            <a:r>
              <a:rPr lang="el-GR" dirty="0">
                <a:hlinkClick r:id="rId3"/>
              </a:rPr>
              <a:t>Συναισθηματική Νοημοσύνη - Πώς να ηγείστε με Συναισθηματική Νοημοσύνη - Bing </a:t>
            </a:r>
            <a:r>
              <a:rPr lang="el-GR" dirty="0" err="1">
                <a:hlinkClick r:id="rId3"/>
              </a:rPr>
              <a:t>video</a:t>
            </a:r>
            <a:endParaRPr lang="el-GR" sz="2000" dirty="0">
              <a:latin typeface="Montserrat Light"/>
            </a:endParaRPr>
          </a:p>
          <a:p>
            <a:pPr marL="228600" lvl="0" indent="-228600" algn="l" rtl="0">
              <a:lnSpc>
                <a:spcPct val="90000"/>
              </a:lnSpc>
              <a:spcBef>
                <a:spcPts val="0"/>
              </a:spcBef>
              <a:spcAft>
                <a:spcPts val="0"/>
              </a:spcAft>
              <a:buClr>
                <a:srgbClr val="595959"/>
              </a:buClr>
              <a:buSzPts val="2200"/>
              <a:buNone/>
            </a:pPr>
            <a:endParaRPr lang="el-GR" dirty="0"/>
          </a:p>
          <a:p>
            <a:pPr fontAlgn="base"/>
            <a:r>
              <a:rPr lang="el-GR" b="1" dirty="0">
                <a:solidFill>
                  <a:srgbClr val="1EB3DD"/>
                </a:solidFill>
              </a:rPr>
              <a:t>5. Ακούει για να καταλάβει - </a:t>
            </a:r>
            <a:r>
              <a:rPr lang="el-GR" dirty="0"/>
              <a:t>Οι</a:t>
            </a:r>
            <a:r>
              <a:rPr lang="el-GR" b="1" dirty="0">
                <a:solidFill>
                  <a:srgbClr val="1EB3DD"/>
                </a:solidFill>
              </a:rPr>
              <a:t> </a:t>
            </a:r>
            <a:r>
              <a:rPr lang="el-GR" dirty="0"/>
              <a:t>σπουδαίοι/ες συνεργάτες/</a:t>
            </a:r>
            <a:r>
              <a:rPr lang="el-GR" dirty="0" err="1"/>
              <a:t>ιδες</a:t>
            </a:r>
            <a:r>
              <a:rPr lang="el-GR" dirty="0"/>
              <a:t> ακούν με προσοχή τι λέτε. Το πιο σημαντικό είναι ότι ακούνε για να καταλάβουν. </a:t>
            </a:r>
          </a:p>
          <a:p>
            <a:pPr fontAlgn="base"/>
            <a:r>
              <a:rPr lang="el-GR" sz="2200" dirty="0">
                <a:latin typeface="Calibri" panose="020F0502020204030204" pitchFamily="34" charset="0"/>
                <a:cs typeface="Calibri" panose="020F0502020204030204" pitchFamily="34" charset="0"/>
                <a:hlinkClick r:id="rId4"/>
              </a:rPr>
              <a:t>Ενεργητική ακρόαση: (verywellmind.com)</a:t>
            </a:r>
            <a:endParaRPr lang="el-GR" sz="2200" dirty="0">
              <a:latin typeface="Calibri" panose="020F0502020204030204" pitchFamily="34" charset="0"/>
              <a:cs typeface="Calibri" panose="020F0502020204030204" pitchFamily="34" charset="0"/>
            </a:endParaRPr>
          </a:p>
        </p:txBody>
      </p:sp>
      <p:sp>
        <p:nvSpPr>
          <p:cNvPr id="381" name="Google Shape;381;p20"/>
          <p:cNvSpPr txBox="1">
            <a:spLocks noGrp="1"/>
          </p:cNvSpPr>
          <p:nvPr>
            <p:ph type="body" idx="2"/>
          </p:nvPr>
        </p:nvSpPr>
        <p:spPr>
          <a:xfrm>
            <a:off x="734714" y="283815"/>
            <a:ext cx="11163600" cy="669913"/>
          </a:xfrm>
          <a:prstGeom prst="rect">
            <a:avLst/>
          </a:prstGeom>
          <a:noFill/>
          <a:ln>
            <a:noFill/>
          </a:ln>
        </p:spPr>
        <p:txBody>
          <a:bodyPr spcFirstLastPara="1" wrap="square" lIns="91425" tIns="45700" rIns="91425" bIns="45700" anchor="t" anchorCtr="0">
            <a:noAutofit/>
          </a:bodyPr>
          <a:lstStyle/>
          <a:p>
            <a:pPr marL="0" indent="0">
              <a:spcBef>
                <a:spcPts val="0"/>
              </a:spcBef>
            </a:pPr>
            <a:r>
              <a:rPr lang="el-GR" dirty="0"/>
              <a:t>8 ΧΑΡΑΚΤΗΡΙΣΤΙΚΑ ΕΝΟΣ/ΜΙΑΣ ΣΠΟΥΔΑΙΟΥ/ΑΣ ΣΥΝΕΡΓΑΤΗ/ΙΔΑΣ</a:t>
            </a:r>
            <a:endParaRPr lang="el-GR" b="0" i="0" dirty="0">
              <a:effectLst/>
            </a:endParaRPr>
          </a:p>
          <a:p>
            <a:pPr marL="0" lvl="0" indent="0" algn="l" rtl="0">
              <a:lnSpc>
                <a:spcPct val="90000"/>
              </a:lnSpc>
              <a:spcBef>
                <a:spcPts val="0"/>
              </a:spcBef>
              <a:spcAft>
                <a:spcPts val="0"/>
              </a:spcAft>
              <a:buClr>
                <a:srgbClr val="8A4199"/>
              </a:buClr>
              <a:buSzPts val="3600"/>
              <a:buNone/>
            </a:pPr>
            <a:endParaRPr lang="el-GR" dirty="0"/>
          </a:p>
        </p:txBody>
      </p:sp>
      <p:grpSp>
        <p:nvGrpSpPr>
          <p:cNvPr id="2" name="Group 1">
            <a:extLst>
              <a:ext uri="{FF2B5EF4-FFF2-40B4-BE49-F238E27FC236}">
                <a16:creationId xmlns:a16="http://schemas.microsoft.com/office/drawing/2014/main" id="{3E3B07E0-2FCA-0BFA-07C5-0FFF9AA0BE22}"/>
              </a:ext>
            </a:extLst>
          </p:cNvPr>
          <p:cNvGrpSpPr/>
          <p:nvPr/>
        </p:nvGrpSpPr>
        <p:grpSpPr>
          <a:xfrm>
            <a:off x="7732726" y="3805351"/>
            <a:ext cx="4854032" cy="3013542"/>
            <a:chOff x="2048363" y="4800891"/>
            <a:chExt cx="2384950" cy="1817769"/>
          </a:xfrm>
        </p:grpSpPr>
        <p:pic>
          <p:nvPicPr>
            <p:cNvPr id="3" name="Picture 2" descr="Icon&#10;&#10;Description automatically generated">
              <a:extLst>
                <a:ext uri="{FF2B5EF4-FFF2-40B4-BE49-F238E27FC236}">
                  <a16:creationId xmlns:a16="http://schemas.microsoft.com/office/drawing/2014/main" id="{3E8FFF25-161B-FDD9-EC54-C82442ABE8F1}"/>
                </a:ext>
              </a:extLst>
            </p:cNvPr>
            <p:cNvPicPr>
              <a:picLocks noChangeAspect="1"/>
            </p:cNvPicPr>
            <p:nvPr/>
          </p:nvPicPr>
          <p:blipFill>
            <a:blip r:embed="rId5"/>
            <a:stretch>
              <a:fillRect/>
            </a:stretch>
          </p:blipFill>
          <p:spPr>
            <a:xfrm>
              <a:off x="2048363" y="4800891"/>
              <a:ext cx="2384950" cy="1817769"/>
            </a:xfrm>
            <a:prstGeom prst="rect">
              <a:avLst/>
            </a:prstGeom>
          </p:spPr>
        </p:pic>
        <p:pic>
          <p:nvPicPr>
            <p:cNvPr id="4" name="Picture 3" descr="Icon&#10;&#10;Description automatically generated">
              <a:extLst>
                <a:ext uri="{FF2B5EF4-FFF2-40B4-BE49-F238E27FC236}">
                  <a16:creationId xmlns:a16="http://schemas.microsoft.com/office/drawing/2014/main" id="{3177C2DB-C15E-54CC-0F9C-4DDA23C9E00B}"/>
                </a:ext>
              </a:extLst>
            </p:cNvPr>
            <p:cNvPicPr>
              <a:picLocks noChangeAspect="1"/>
            </p:cNvPicPr>
            <p:nvPr/>
          </p:nvPicPr>
          <p:blipFill>
            <a:blip r:embed="rId6"/>
            <a:stretch>
              <a:fillRect/>
            </a:stretch>
          </p:blipFill>
          <p:spPr>
            <a:xfrm>
              <a:off x="2399633" y="5412157"/>
              <a:ext cx="239518" cy="261216"/>
            </a:xfrm>
            <a:prstGeom prst="rect">
              <a:avLst/>
            </a:prstGeom>
          </p:spPr>
        </p:pic>
        <p:pic>
          <p:nvPicPr>
            <p:cNvPr id="5" name="Picture 4" descr="Icon&#10;&#10;Description automatically generated">
              <a:extLst>
                <a:ext uri="{FF2B5EF4-FFF2-40B4-BE49-F238E27FC236}">
                  <a16:creationId xmlns:a16="http://schemas.microsoft.com/office/drawing/2014/main" id="{30ED6A31-6604-1CC8-BA6A-BBC92D5248CC}"/>
                </a:ext>
              </a:extLst>
            </p:cNvPr>
            <p:cNvPicPr>
              <a:picLocks noChangeAspect="1"/>
            </p:cNvPicPr>
            <p:nvPr/>
          </p:nvPicPr>
          <p:blipFill>
            <a:blip r:embed="rId6"/>
            <a:stretch>
              <a:fillRect/>
            </a:stretch>
          </p:blipFill>
          <p:spPr>
            <a:xfrm flipH="1">
              <a:off x="3880232" y="5317951"/>
              <a:ext cx="239518" cy="261216"/>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21"/>
          <p:cNvSpPr txBox="1">
            <a:spLocks noGrp="1"/>
          </p:cNvSpPr>
          <p:nvPr>
            <p:ph type="body" idx="2"/>
          </p:nvPr>
        </p:nvSpPr>
        <p:spPr>
          <a:xfrm>
            <a:off x="734715" y="664081"/>
            <a:ext cx="10834985" cy="580518"/>
          </a:xfrm>
          <a:prstGeom prst="rect">
            <a:avLst/>
          </a:prstGeom>
          <a:noFill/>
          <a:ln>
            <a:noFill/>
          </a:ln>
        </p:spPr>
        <p:txBody>
          <a:bodyPr spcFirstLastPara="1" wrap="square" lIns="91425" tIns="45700" rIns="91425" bIns="45700" anchor="ctr" anchorCtr="0">
            <a:noAutofit/>
          </a:bodyPr>
          <a:lstStyle/>
          <a:p>
            <a:pPr marL="0" indent="0">
              <a:spcBef>
                <a:spcPts val="0"/>
              </a:spcBef>
            </a:pPr>
            <a:r>
              <a:rPr lang="el-GR" dirty="0"/>
              <a:t>8 ΧΑΡΑΚΤΗΡΙΣΤΙΚΑ ΕΝΟΣ/ΜΙΑΣ ΣΠΟΥΔΑΙΟΥ/ΑΣ ΣΥΝΕΡΓΑΤΗ/ΙΔΑΣ</a:t>
            </a:r>
            <a:endParaRPr lang="el-GR" b="0" i="0" dirty="0">
              <a:effectLst/>
            </a:endParaRPr>
          </a:p>
          <a:p>
            <a:pPr marL="0" lvl="0" indent="0" algn="l" rtl="0">
              <a:lnSpc>
                <a:spcPct val="90000"/>
              </a:lnSpc>
              <a:spcBef>
                <a:spcPts val="0"/>
              </a:spcBef>
              <a:spcAft>
                <a:spcPts val="0"/>
              </a:spcAft>
              <a:buClr>
                <a:srgbClr val="8A4199"/>
              </a:buClr>
              <a:buSzPts val="3600"/>
              <a:buNone/>
            </a:pPr>
            <a:endParaRPr lang="el-GR" dirty="0"/>
          </a:p>
        </p:txBody>
      </p:sp>
      <p:sp>
        <p:nvSpPr>
          <p:cNvPr id="3" name="Text Placeholder 2">
            <a:extLst>
              <a:ext uri="{FF2B5EF4-FFF2-40B4-BE49-F238E27FC236}">
                <a16:creationId xmlns:a16="http://schemas.microsoft.com/office/drawing/2014/main" id="{E53E725A-6C12-E425-7D44-68806BBAA5DE}"/>
              </a:ext>
            </a:extLst>
          </p:cNvPr>
          <p:cNvSpPr>
            <a:spLocks noGrp="1"/>
          </p:cNvSpPr>
          <p:nvPr>
            <p:ph type="body" idx="1"/>
          </p:nvPr>
        </p:nvSpPr>
        <p:spPr>
          <a:xfrm>
            <a:off x="734714" y="1489603"/>
            <a:ext cx="10834986" cy="4704316"/>
          </a:xfrm>
        </p:spPr>
        <p:txBody>
          <a:bodyPr>
            <a:noAutofit/>
          </a:bodyPr>
          <a:lstStyle/>
          <a:p>
            <a:pPr fontAlgn="base"/>
            <a:r>
              <a:rPr lang="en-IE" sz="2000" b="1" dirty="0">
                <a:solidFill>
                  <a:srgbClr val="1EB3DD"/>
                </a:solidFill>
                <a:latin typeface="Calibri" panose="020F0502020204030204" pitchFamily="34" charset="0"/>
                <a:cs typeface="Calibri" panose="020F0502020204030204" pitchFamily="34" charset="0"/>
              </a:rPr>
              <a:t>6. Δίνει και αναμένει εμπιστοσύνη - </a:t>
            </a:r>
            <a:r>
              <a:rPr lang="en-IE" sz="2000" dirty="0">
                <a:latin typeface="Calibri" panose="020F0502020204030204" pitchFamily="34" charset="0"/>
                <a:cs typeface="Calibri" panose="020F0502020204030204" pitchFamily="34" charset="0"/>
              </a:rPr>
              <a:t>Περισσότερο από οτιδήποτε άλλο, οι ιδιαίτερα επιτυχημένες συνεργασίες βασίζονται στην ασφάλεια και την εμπιστοσύνη. </a:t>
            </a:r>
            <a:r>
              <a:rPr lang="en-IE" sz="2000" dirty="0" err="1">
                <a:latin typeface="Calibri" panose="020F0502020204030204" pitchFamily="34" charset="0"/>
                <a:cs typeface="Calibri" panose="020F0502020204030204" pitchFamily="34" charset="0"/>
              </a:rPr>
              <a:t>Οι</a:t>
            </a:r>
            <a:r>
              <a:rPr lang="en-IE" sz="2000" dirty="0">
                <a:latin typeface="Calibri" panose="020F0502020204030204" pitchFamily="34" charset="0"/>
                <a:cs typeface="Calibri" panose="020F0502020204030204" pitchFamily="34" charset="0"/>
              </a:rPr>
              <a:t> σπ</a:t>
            </a:r>
            <a:r>
              <a:rPr lang="en-IE" sz="2000" dirty="0" err="1">
                <a:latin typeface="Calibri" panose="020F0502020204030204" pitchFamily="34" charset="0"/>
                <a:cs typeface="Calibri" panose="020F0502020204030204" pitchFamily="34" charset="0"/>
              </a:rPr>
              <a:t>ουδ</a:t>
            </a:r>
            <a:r>
              <a:rPr lang="en-IE" sz="2000" dirty="0">
                <a:latin typeface="Calibri" panose="020F0502020204030204" pitchFamily="34" charset="0"/>
                <a:cs typeface="Calibri" panose="020F0502020204030204" pitchFamily="34" charset="0"/>
              </a:rPr>
              <a:t>αίοι</a:t>
            </a:r>
            <a:r>
              <a:rPr lang="el-GR" sz="2000" dirty="0">
                <a:latin typeface="Calibri" panose="020F0502020204030204" pitchFamily="34" charset="0"/>
                <a:cs typeface="Calibri" panose="020F0502020204030204" pitchFamily="34" charset="0"/>
              </a:rPr>
              <a:t>/ες</a:t>
            </a:r>
            <a:r>
              <a:rPr lang="en-IE" sz="2000" dirty="0">
                <a:latin typeface="Calibri" panose="020F0502020204030204" pitchFamily="34" charset="0"/>
                <a:cs typeface="Calibri" panose="020F0502020204030204" pitchFamily="34" charset="0"/>
              </a:rPr>
              <a:t> </a:t>
            </a:r>
            <a:r>
              <a:rPr lang="en-IE" sz="2000" dirty="0" err="1">
                <a:latin typeface="Calibri" panose="020F0502020204030204" pitchFamily="34" charset="0"/>
                <a:cs typeface="Calibri" panose="020F0502020204030204" pitchFamily="34" charset="0"/>
              </a:rPr>
              <a:t>συνεργάτες</a:t>
            </a:r>
            <a:r>
              <a:rPr lang="el-GR" sz="2000" dirty="0">
                <a:latin typeface="Calibri" panose="020F0502020204030204" pitchFamily="34" charset="0"/>
                <a:cs typeface="Calibri" panose="020F0502020204030204" pitchFamily="34" charset="0"/>
              </a:rPr>
              <a:t>/</a:t>
            </a:r>
            <a:r>
              <a:rPr lang="el-GR" sz="2000" dirty="0" err="1">
                <a:latin typeface="Calibri" panose="020F0502020204030204" pitchFamily="34" charset="0"/>
                <a:cs typeface="Calibri" panose="020F0502020204030204" pitchFamily="34" charset="0"/>
              </a:rPr>
              <a:t>ιδες</a:t>
            </a:r>
            <a:r>
              <a:rPr lang="en-IE" sz="2000" dirty="0">
                <a:latin typeface="Calibri" panose="020F0502020204030204" pitchFamily="34" charset="0"/>
                <a:cs typeface="Calibri" panose="020F0502020204030204" pitchFamily="34" charset="0"/>
              </a:rPr>
              <a:t> συμβάλλουν στη δημιουργία και διατήρηση αυτού του περιβάλλοντος εμπιστοσύνης. Δίνουν την εμπιστοσύνη τους ελεύθερα και περιμένουν να λάβουν εμπιστοσύνη σε αντάλλαγμα.</a:t>
            </a:r>
          </a:p>
          <a:p>
            <a:pPr lvl="1" fontAlgn="base"/>
            <a:r>
              <a:rPr lang="en-GB" sz="1800" dirty="0">
                <a:latin typeface="Calibri" panose="020F0502020204030204" pitchFamily="34" charset="0"/>
                <a:cs typeface="Calibri" panose="020F0502020204030204" pitchFamily="34" charset="0"/>
                <a:hlinkClick r:id="rId3"/>
              </a:rPr>
              <a:t>15 κορυφαία χαρακτηριστικά γνωρίσματα χαρακτήρα με ορισμούς και παραδείγματα | Indeed.com</a:t>
            </a:r>
            <a:endParaRPr lang="en-GB" sz="1800" dirty="0">
              <a:solidFill>
                <a:schemeClr val="lt1"/>
              </a:solidFill>
              <a:latin typeface="Calibri" panose="020F0502020204030204" pitchFamily="34" charset="0"/>
              <a:cs typeface="Calibri" panose="020F0502020204030204" pitchFamily="34" charset="0"/>
            </a:endParaRPr>
          </a:p>
          <a:p>
            <a:pPr fontAlgn="base"/>
            <a:endParaRPr lang="en-GB" sz="2000" b="1" dirty="0">
              <a:solidFill>
                <a:schemeClr val="lt1"/>
              </a:solidFill>
              <a:latin typeface="Calibri" panose="020F0502020204030204" pitchFamily="34" charset="0"/>
              <a:cs typeface="Calibri" panose="020F0502020204030204" pitchFamily="34" charset="0"/>
            </a:endParaRPr>
          </a:p>
          <a:p>
            <a:pPr fontAlgn="base"/>
            <a:r>
              <a:rPr lang="en-IE" sz="2000" b="1" dirty="0">
                <a:solidFill>
                  <a:srgbClr val="1EB3DD"/>
                </a:solidFill>
                <a:latin typeface="Calibri" panose="020F0502020204030204" pitchFamily="34" charset="0"/>
                <a:cs typeface="Calibri" panose="020F0502020204030204" pitchFamily="34" charset="0"/>
              </a:rPr>
              <a:t>7.  Χτίζει σχέσεις, γκρεμίζει τείχη - </a:t>
            </a:r>
            <a:r>
              <a:rPr lang="en-IE" sz="2000" dirty="0">
                <a:solidFill>
                  <a:srgbClr val="767171"/>
                </a:solidFill>
                <a:latin typeface="Calibri" panose="020F0502020204030204" pitchFamily="34" charset="0"/>
                <a:cs typeface="Calibri" panose="020F0502020204030204" pitchFamily="34" charset="0"/>
              </a:rPr>
              <a:t>Η συνεργασία έχει να κάνει με τη </a:t>
            </a:r>
            <a:r>
              <a:rPr lang="el-GR" sz="2000" dirty="0">
                <a:solidFill>
                  <a:srgbClr val="767171"/>
                </a:solidFill>
                <a:latin typeface="Calibri" panose="020F0502020204030204" pitchFamily="34" charset="0"/>
                <a:cs typeface="Calibri" panose="020F0502020204030204" pitchFamily="34" charset="0"/>
              </a:rPr>
              <a:t>ομαδικότητα</a:t>
            </a:r>
            <a:r>
              <a:rPr lang="en-IE" sz="2000" dirty="0">
                <a:solidFill>
                  <a:srgbClr val="767171"/>
                </a:solidFill>
                <a:latin typeface="Calibri" panose="020F0502020204030204" pitchFamily="34" charset="0"/>
                <a:cs typeface="Calibri" panose="020F0502020204030204" pitchFamily="34" charset="0"/>
              </a:rPr>
              <a:t>. </a:t>
            </a:r>
            <a:r>
              <a:rPr lang="en-IE" sz="2000" dirty="0" err="1">
                <a:solidFill>
                  <a:srgbClr val="767171"/>
                </a:solidFill>
                <a:latin typeface="Calibri" panose="020F0502020204030204" pitchFamily="34" charset="0"/>
                <a:cs typeface="Calibri" panose="020F0502020204030204" pitchFamily="34" charset="0"/>
              </a:rPr>
              <a:t>Οι</a:t>
            </a:r>
            <a:r>
              <a:rPr lang="en-IE" sz="2000" dirty="0">
                <a:solidFill>
                  <a:srgbClr val="767171"/>
                </a:solidFill>
                <a:latin typeface="Calibri" panose="020F0502020204030204" pitchFamily="34" charset="0"/>
                <a:cs typeface="Calibri" panose="020F0502020204030204" pitchFamily="34" charset="0"/>
              </a:rPr>
              <a:t> σπ</a:t>
            </a:r>
            <a:r>
              <a:rPr lang="en-IE" sz="2000" dirty="0" err="1">
                <a:solidFill>
                  <a:srgbClr val="767171"/>
                </a:solidFill>
                <a:latin typeface="Calibri" panose="020F0502020204030204" pitchFamily="34" charset="0"/>
                <a:cs typeface="Calibri" panose="020F0502020204030204" pitchFamily="34" charset="0"/>
              </a:rPr>
              <a:t>ουδ</a:t>
            </a:r>
            <a:r>
              <a:rPr lang="en-IE" sz="2000" dirty="0">
                <a:solidFill>
                  <a:srgbClr val="767171"/>
                </a:solidFill>
                <a:latin typeface="Calibri" panose="020F0502020204030204" pitchFamily="34" charset="0"/>
                <a:cs typeface="Calibri" panose="020F0502020204030204" pitchFamily="34" charset="0"/>
              </a:rPr>
              <a:t>αίοι</a:t>
            </a:r>
            <a:r>
              <a:rPr lang="el-GR" sz="2000" dirty="0">
                <a:solidFill>
                  <a:srgbClr val="767171"/>
                </a:solidFill>
                <a:latin typeface="Calibri" panose="020F0502020204030204" pitchFamily="34" charset="0"/>
                <a:cs typeface="Calibri" panose="020F0502020204030204" pitchFamily="34" charset="0"/>
              </a:rPr>
              <a:t>/ες</a:t>
            </a:r>
            <a:r>
              <a:rPr lang="en-IE" sz="2000" dirty="0">
                <a:solidFill>
                  <a:srgbClr val="767171"/>
                </a:solidFill>
                <a:latin typeface="Calibri" panose="020F0502020204030204" pitchFamily="34" charset="0"/>
                <a:cs typeface="Calibri" panose="020F0502020204030204" pitchFamily="34" charset="0"/>
              </a:rPr>
              <a:t> </a:t>
            </a:r>
            <a:r>
              <a:rPr lang="en-IE" sz="2000" dirty="0" err="1">
                <a:solidFill>
                  <a:srgbClr val="767171"/>
                </a:solidFill>
                <a:latin typeface="Calibri" panose="020F0502020204030204" pitchFamily="34" charset="0"/>
                <a:cs typeface="Calibri" panose="020F0502020204030204" pitchFamily="34" charset="0"/>
              </a:rPr>
              <a:t>συνεργάτες</a:t>
            </a:r>
            <a:r>
              <a:rPr lang="el-GR" sz="2000" dirty="0">
                <a:solidFill>
                  <a:srgbClr val="767171"/>
                </a:solidFill>
                <a:latin typeface="Calibri" panose="020F0502020204030204" pitchFamily="34" charset="0"/>
                <a:cs typeface="Calibri" panose="020F0502020204030204" pitchFamily="34" charset="0"/>
              </a:rPr>
              <a:t>/</a:t>
            </a:r>
            <a:r>
              <a:rPr lang="el-GR" sz="2000" dirty="0" err="1">
                <a:solidFill>
                  <a:srgbClr val="767171"/>
                </a:solidFill>
                <a:latin typeface="Calibri" panose="020F0502020204030204" pitchFamily="34" charset="0"/>
                <a:cs typeface="Calibri" panose="020F0502020204030204" pitchFamily="34" charset="0"/>
              </a:rPr>
              <a:t>ιδες</a:t>
            </a:r>
            <a:r>
              <a:rPr lang="en-IE" sz="2000" dirty="0">
                <a:solidFill>
                  <a:srgbClr val="767171"/>
                </a:solidFill>
                <a:latin typeface="Calibri" panose="020F0502020204030204" pitchFamily="34" charset="0"/>
                <a:cs typeface="Calibri" panose="020F0502020204030204" pitchFamily="34" charset="0"/>
              </a:rPr>
              <a:t> βλέπουν την αξία του να είναι συνήθως καλά συνδεδεμένοι</a:t>
            </a:r>
            <a:r>
              <a:rPr lang="el-GR" sz="2000" dirty="0">
                <a:solidFill>
                  <a:srgbClr val="767171"/>
                </a:solidFill>
                <a:latin typeface="Calibri" panose="020F0502020204030204" pitchFamily="34" charset="0"/>
                <a:cs typeface="Calibri" panose="020F0502020204030204" pitchFamily="34" charset="0"/>
              </a:rPr>
              <a:t>/ες</a:t>
            </a:r>
            <a:r>
              <a:rPr lang="en-IE" sz="2000" dirty="0">
                <a:solidFill>
                  <a:srgbClr val="767171"/>
                </a:solidFill>
                <a:latin typeface="Calibri" panose="020F0502020204030204" pitchFamily="34" charset="0"/>
                <a:cs typeface="Calibri" panose="020F0502020204030204" pitchFamily="34" charset="0"/>
              </a:rPr>
              <a:t> και εργάζονται σκληρά για να χτίσουν και να διατηρήσουν σχέσεις με άλλους</a:t>
            </a:r>
            <a:r>
              <a:rPr lang="el-GR" sz="2000" dirty="0">
                <a:solidFill>
                  <a:srgbClr val="767171"/>
                </a:solidFill>
                <a:latin typeface="Calibri" panose="020F0502020204030204" pitchFamily="34" charset="0"/>
                <a:cs typeface="Calibri" panose="020F0502020204030204" pitchFamily="34" charset="0"/>
              </a:rPr>
              <a:t>/ες</a:t>
            </a:r>
            <a:r>
              <a:rPr lang="en-US" sz="2000" dirty="0">
                <a:solidFill>
                  <a:srgbClr val="767171"/>
                </a:solidFill>
                <a:latin typeface="Calibri" panose="020F0502020204030204" pitchFamily="34" charset="0"/>
                <a:cs typeface="Calibri" panose="020F0502020204030204" pitchFamily="34" charset="0"/>
              </a:rPr>
              <a:t>.</a:t>
            </a:r>
          </a:p>
          <a:p>
            <a:pPr lvl="1" fontAlgn="base"/>
            <a:r>
              <a:rPr lang="en-GB" dirty="0">
                <a:latin typeface="Calibri" panose="020F0502020204030204" pitchFamily="34" charset="0"/>
                <a:cs typeface="Calibri" panose="020F0502020204030204" pitchFamily="34" charset="0"/>
                <a:hlinkClick r:id="rId4"/>
              </a:rPr>
              <a:t>Ποιος είναι ο καλύτερος τρόπος για να οικοδομήσετε εμπιστοσύνη στην εργασία; (hbr.org</a:t>
            </a:r>
            <a:r>
              <a:rPr lang="en-IE" dirty="0">
                <a:latin typeface="Calibri" panose="020F0502020204030204" pitchFamily="34" charset="0"/>
                <a:cs typeface="Calibri" panose="020F0502020204030204" pitchFamily="34" charset="0"/>
              </a:rPr>
              <a:t>) </a:t>
            </a:r>
          </a:p>
          <a:p>
            <a:pPr lvl="1" fontAlgn="base"/>
            <a:endParaRPr lang="en-IE" dirty="0">
              <a:latin typeface="Calibri" panose="020F0502020204030204" pitchFamily="34" charset="0"/>
              <a:cs typeface="Calibri" panose="020F0502020204030204" pitchFamily="34" charset="0"/>
            </a:endParaRPr>
          </a:p>
          <a:p>
            <a:pPr fontAlgn="base"/>
            <a:r>
              <a:rPr lang="en-IE" sz="2000" b="1" dirty="0">
                <a:solidFill>
                  <a:srgbClr val="1EB3DD"/>
                </a:solidFill>
                <a:latin typeface="Calibri" panose="020F0502020204030204" pitchFamily="34" charset="0"/>
                <a:cs typeface="Calibri" panose="020F0502020204030204" pitchFamily="34" charset="0"/>
              </a:rPr>
              <a:t>8. Διπλωματικοί - </a:t>
            </a:r>
            <a:r>
              <a:rPr lang="en-IE" sz="2000" dirty="0">
                <a:latin typeface="Calibri" panose="020F0502020204030204" pitchFamily="34" charset="0"/>
                <a:cs typeface="Calibri" panose="020F0502020204030204" pitchFamily="34" charset="0"/>
              </a:rPr>
              <a:t>Οι καλύτεροι</a:t>
            </a:r>
            <a:r>
              <a:rPr lang="el-GR" sz="2000" dirty="0">
                <a:latin typeface="Calibri" panose="020F0502020204030204" pitchFamily="34" charset="0"/>
                <a:cs typeface="Calibri" panose="020F0502020204030204" pitchFamily="34" charset="0"/>
              </a:rPr>
              <a:t>/ες</a:t>
            </a:r>
            <a:r>
              <a:rPr lang="en-IE" sz="2000" dirty="0">
                <a:latin typeface="Calibri" panose="020F0502020204030204" pitchFamily="34" charset="0"/>
                <a:cs typeface="Calibri" panose="020F0502020204030204" pitchFamily="34" charset="0"/>
              </a:rPr>
              <a:t> </a:t>
            </a:r>
            <a:r>
              <a:rPr lang="en-IE" sz="2000" dirty="0" err="1">
                <a:latin typeface="Calibri" panose="020F0502020204030204" pitchFamily="34" charset="0"/>
                <a:cs typeface="Calibri" panose="020F0502020204030204" pitchFamily="34" charset="0"/>
              </a:rPr>
              <a:t>συνεργάτες</a:t>
            </a:r>
            <a:r>
              <a:rPr lang="el-GR" sz="2000" dirty="0">
                <a:latin typeface="Calibri" panose="020F0502020204030204" pitchFamily="34" charset="0"/>
                <a:cs typeface="Calibri" panose="020F0502020204030204" pitchFamily="34" charset="0"/>
              </a:rPr>
              <a:t>/</a:t>
            </a:r>
            <a:r>
              <a:rPr lang="el-GR" sz="2000" dirty="0" err="1">
                <a:latin typeface="Calibri" panose="020F0502020204030204" pitchFamily="34" charset="0"/>
                <a:cs typeface="Calibri" panose="020F0502020204030204" pitchFamily="34" charset="0"/>
              </a:rPr>
              <a:t>ιδες</a:t>
            </a:r>
            <a:r>
              <a:rPr lang="en-IE" sz="2000" dirty="0">
                <a:latin typeface="Calibri" panose="020F0502020204030204" pitchFamily="34" charset="0"/>
                <a:cs typeface="Calibri" panose="020F0502020204030204" pitchFamily="34" charset="0"/>
              </a:rPr>
              <a:t> είναι οι διπλωμάτες. Γνωρίζουν ότι οι σχέσεις χτίζονται με αμοιβαίο σεβασμό.</a:t>
            </a:r>
          </a:p>
          <a:p>
            <a:pPr lvl="1" fontAlgn="base"/>
            <a:r>
              <a:rPr lang="en-GB" dirty="0">
                <a:latin typeface="Calibri" panose="020F0502020204030204" pitchFamily="34" charset="0"/>
                <a:cs typeface="Calibri" panose="020F0502020204030204" pitchFamily="34" charset="0"/>
                <a:hlinkClick r:id="rId5"/>
              </a:rPr>
              <a:t>Διπλωματικές δεξιότητες: Ορισμός και παραδείγματα | Indeed.com</a:t>
            </a: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
          <p:cNvSpPr txBox="1">
            <a:spLocks noGrp="1"/>
          </p:cNvSpPr>
          <p:nvPr>
            <p:ph type="body" idx="1"/>
          </p:nvPr>
        </p:nvSpPr>
        <p:spPr>
          <a:xfrm>
            <a:off x="3107723" y="454080"/>
            <a:ext cx="5065316"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dirty="0"/>
              <a:t>ΠΕΡΙΕΧΟΜΕΝΑ</a:t>
            </a:r>
            <a:endParaRPr dirty="0"/>
          </a:p>
        </p:txBody>
      </p:sp>
      <p:sp>
        <p:nvSpPr>
          <p:cNvPr id="243" name="Google Shape;243;p3"/>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01</a:t>
            </a:r>
            <a:endParaRPr dirty="0"/>
          </a:p>
        </p:txBody>
      </p:sp>
      <p:sp>
        <p:nvSpPr>
          <p:cNvPr id="244" name="Google Shape;244;p3"/>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hlinkClick r:id="rId3" action="ppaction://hlinksldjump"/>
              </a:rPr>
              <a:t>Εισαγωγή</a:t>
            </a:r>
            <a:endParaRPr dirty="0"/>
          </a:p>
        </p:txBody>
      </p:sp>
      <p:sp>
        <p:nvSpPr>
          <p:cNvPr id="245" name="Google Shape;245;p3"/>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02</a:t>
            </a:r>
            <a:endParaRPr/>
          </a:p>
        </p:txBody>
      </p:sp>
      <p:sp>
        <p:nvSpPr>
          <p:cNvPr id="246" name="Google Shape;246;p3"/>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hlinkClick r:id="rId4" action="ppaction://hlinksldjump"/>
              </a:rPr>
              <a:t>Οφέλη της συνεργασίας</a:t>
            </a:r>
            <a:endParaRPr dirty="0"/>
          </a:p>
        </p:txBody>
      </p:sp>
      <p:sp>
        <p:nvSpPr>
          <p:cNvPr id="247" name="Google Shape;247;p3"/>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03</a:t>
            </a:r>
            <a:endParaRPr/>
          </a:p>
        </p:txBody>
      </p:sp>
      <p:sp>
        <p:nvSpPr>
          <p:cNvPr id="248" name="Google Shape;248;p3"/>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hlinkClick r:id="rId5" action="ppaction://hlinksldjump"/>
              </a:rPr>
              <a:t>Αγκαλιάζοντας τη συνεργασία</a:t>
            </a:r>
            <a:endParaRPr dirty="0"/>
          </a:p>
        </p:txBody>
      </p:sp>
      <p:sp>
        <p:nvSpPr>
          <p:cNvPr id="249" name="Google Shape;249;p3"/>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04</a:t>
            </a:r>
            <a:endParaRPr/>
          </a:p>
        </p:txBody>
      </p:sp>
      <p:sp>
        <p:nvSpPr>
          <p:cNvPr id="250" name="Google Shape;250;p3"/>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hlinkClick r:id="rId6" action="ppaction://hlinksldjump"/>
              </a:rPr>
              <a:t>Ομαδική συνεργασία</a:t>
            </a:r>
            <a:endParaRPr dirty="0"/>
          </a:p>
        </p:txBody>
      </p:sp>
      <p:sp>
        <p:nvSpPr>
          <p:cNvPr id="251" name="Google Shape;251;p3"/>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05</a:t>
            </a:r>
            <a:endParaRPr dirty="0"/>
          </a:p>
        </p:txBody>
      </p:sp>
      <p:sp>
        <p:nvSpPr>
          <p:cNvPr id="252" name="Google Shape;252;p3"/>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hlinkClick r:id="rId7" action="ppaction://hlinksldjump"/>
              </a:rPr>
              <a:t>Εργαλεία &amp; Τακτικές </a:t>
            </a:r>
            <a:endParaRPr dirty="0"/>
          </a:p>
        </p:txBody>
      </p:sp>
      <p:sp>
        <p:nvSpPr>
          <p:cNvPr id="2" name="Google Shape;251;p3">
            <a:extLst>
              <a:ext uri="{FF2B5EF4-FFF2-40B4-BE49-F238E27FC236}">
                <a16:creationId xmlns:a16="http://schemas.microsoft.com/office/drawing/2014/main" id="{D948EE82-C017-59A5-7B9B-C9E5534ADE63}"/>
              </a:ext>
            </a:extLst>
          </p:cNvPr>
          <p:cNvSpPr txBox="1">
            <a:spLocks/>
          </p:cNvSpPr>
          <p:nvPr/>
        </p:nvSpPr>
        <p:spPr>
          <a:xfrm>
            <a:off x="3183474" y="5368050"/>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06</a:t>
            </a:r>
          </a:p>
        </p:txBody>
      </p:sp>
      <p:sp>
        <p:nvSpPr>
          <p:cNvPr id="3" name="Google Shape;252;p3">
            <a:extLst>
              <a:ext uri="{FF2B5EF4-FFF2-40B4-BE49-F238E27FC236}">
                <a16:creationId xmlns:a16="http://schemas.microsoft.com/office/drawing/2014/main" id="{31923098-AD72-E498-2EBB-0FBB4DAD9EDA}"/>
              </a:ext>
            </a:extLst>
          </p:cNvPr>
          <p:cNvSpPr txBox="1">
            <a:spLocks/>
          </p:cNvSpPr>
          <p:nvPr/>
        </p:nvSpPr>
        <p:spPr>
          <a:xfrm>
            <a:off x="4147724" y="5281373"/>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dirty="0" err="1">
                <a:hlinkClick r:id="rId8" action="ppaction://hlinksldjump"/>
              </a:rPr>
              <a:t>Αυτο</a:t>
            </a:r>
            <a:r>
              <a:rPr lang="en-US" dirty="0">
                <a:hlinkClick r:id="rId8" action="ppaction://hlinksldjump"/>
              </a:rPr>
              <a:t>α</a:t>
            </a:r>
            <a:r>
              <a:rPr lang="en-US" dirty="0" err="1">
                <a:hlinkClick r:id="rId8" action="ppaction://hlinksldjump"/>
              </a:rPr>
              <a:t>ξιολόγηση</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3"/>
          <p:cNvPicPr preferRelativeResize="0">
            <a:picLocks noGrp="1"/>
          </p:cNvPicPr>
          <p:nvPr>
            <p:ph type="pic" idx="2"/>
          </p:nvPr>
        </p:nvPicPr>
        <p:blipFill>
          <a:blip r:embed="rId3"/>
          <a:srcRect t="1230" b="1230"/>
          <a:stretch/>
        </p:blipFill>
        <p:spPr>
          <a:xfrm>
            <a:off x="7158600" y="197989"/>
            <a:ext cx="5033400" cy="5949282"/>
          </a:xfrm>
          <a:prstGeom prst="ellipse">
            <a:avLst/>
          </a:prstGeom>
          <a:ln>
            <a:noFill/>
          </a:ln>
          <a:effectLst>
            <a:softEdge rad="112500"/>
          </a:effectLst>
        </p:spPr>
      </p:pic>
      <p:sp>
        <p:nvSpPr>
          <p:cNvPr id="320" name="Google Shape;320;p13"/>
          <p:cNvSpPr txBox="1">
            <a:spLocks noGrp="1"/>
          </p:cNvSpPr>
          <p:nvPr>
            <p:ph type="body" idx="1"/>
          </p:nvPr>
        </p:nvSpPr>
        <p:spPr>
          <a:xfrm>
            <a:off x="2362833" y="602336"/>
            <a:ext cx="4591640"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l-GR" dirty="0"/>
              <a:t>Ομαδική συνεργασία</a:t>
            </a:r>
          </a:p>
        </p:txBody>
      </p:sp>
      <p:sp>
        <p:nvSpPr>
          <p:cNvPr id="321" name="Google Shape;321;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04</a:t>
            </a:r>
            <a:endParaRPr dirty="0"/>
          </a:p>
        </p:txBody>
      </p:sp>
    </p:spTree>
    <p:extLst>
      <p:ext uri="{BB962C8B-B14F-4D97-AF65-F5344CB8AC3E}">
        <p14:creationId xmlns:p14="http://schemas.microsoft.com/office/powerpoint/2010/main" val="396038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7"/>
          <p:cNvPicPr preferRelativeResize="0">
            <a:picLocks noGrp="1"/>
          </p:cNvPicPr>
          <p:nvPr>
            <p:ph type="pic" idx="2"/>
          </p:nvPr>
        </p:nvPicPr>
        <p:blipFill>
          <a:blip r:embed="rId3"/>
          <a:srcRect l="32138" r="32138"/>
          <a:stretch/>
        </p:blipFill>
        <p:spPr>
          <a:xfrm>
            <a:off x="8800948" y="1208396"/>
            <a:ext cx="2266512" cy="3978298"/>
          </a:xfrm>
          <a:prstGeom prst="rect">
            <a:avLst/>
          </a:prstGeom>
          <a:solidFill>
            <a:schemeClr val="lt1"/>
          </a:solidFill>
          <a:ln>
            <a:noFill/>
          </a:ln>
        </p:spPr>
      </p:pic>
      <p:sp>
        <p:nvSpPr>
          <p:cNvPr id="278" name="Google Shape;278;p7"/>
          <p:cNvSpPr txBox="1">
            <a:spLocks noGrp="1"/>
          </p:cNvSpPr>
          <p:nvPr>
            <p:ph type="body" idx="1"/>
          </p:nvPr>
        </p:nvSpPr>
        <p:spPr>
          <a:xfrm>
            <a:off x="1" y="982495"/>
            <a:ext cx="8560340" cy="5476672"/>
          </a:xfrm>
          <a:prstGeom prst="rect">
            <a:avLst/>
          </a:prstGeom>
          <a:noFill/>
          <a:ln>
            <a:noFill/>
          </a:ln>
        </p:spPr>
        <p:txBody>
          <a:bodyPr spcFirstLastPara="1" wrap="square" lIns="91425" tIns="45700" rIns="91425" bIns="45700" anchor="t" anchorCtr="0">
            <a:normAutofit fontScale="47500" lnSpcReduction="20000"/>
          </a:bodyPr>
          <a:lstStyle/>
          <a:p>
            <a:pPr>
              <a:lnSpc>
                <a:spcPct val="107000"/>
              </a:lnSpc>
              <a:spcAft>
                <a:spcPts val="800"/>
              </a:spcAft>
            </a:pPr>
            <a:r>
              <a:rPr lang="en-IE" sz="3200" kern="100" dirty="0">
                <a:effectLst/>
                <a:latin typeface="Calibri" panose="020F0502020204030204" pitchFamily="34" charset="0"/>
                <a:ea typeface="Calibri" panose="020F0502020204030204" pitchFamily="34" charset="0"/>
                <a:cs typeface="Calibri" panose="020F0502020204030204" pitchFamily="34" charset="0"/>
              </a:rPr>
              <a:t>Η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δημιουργί</a:t>
            </a:r>
            <a:r>
              <a:rPr lang="en-IE" sz="3200" kern="100" dirty="0">
                <a:effectLst/>
                <a:latin typeface="Calibri" panose="020F0502020204030204" pitchFamily="34" charset="0"/>
                <a:ea typeface="Calibri" panose="020F0502020204030204" pitchFamily="34" charset="0"/>
                <a:cs typeface="Calibri" panose="020F0502020204030204" pitchFamily="34" charset="0"/>
              </a:rPr>
              <a:t>α ομάδων αποτελεί αναπόσπαστο μέρος της προώθησης ενός συνεργατικού εργασιακού περιβάλλοντος και της ισορροπίας μεταξύ επαγγελματικής και προσωπικής ζωής.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Με</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τη</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συμμετοχή</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σε</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δρ</a:t>
            </a:r>
            <a:r>
              <a:rPr lang="en-IE" sz="3200" kern="100" dirty="0">
                <a:effectLst/>
                <a:latin typeface="Calibri" panose="020F0502020204030204" pitchFamily="34" charset="0"/>
                <a:ea typeface="Calibri" panose="020F0502020204030204" pitchFamily="34" charset="0"/>
                <a:cs typeface="Calibri" panose="020F0502020204030204" pitchFamily="34" charset="0"/>
              </a:rPr>
              <a:t>αστηριότητες ομαδικής οικοδόμησης, δίνεται στους</a:t>
            </a:r>
            <a:r>
              <a:rPr lang="el-GR" sz="3200" kern="100" dirty="0">
                <a:effectLst/>
                <a:latin typeface="Calibri" panose="020F0502020204030204" pitchFamily="34" charset="0"/>
                <a:ea typeface="Calibri" panose="020F0502020204030204" pitchFamily="34" charset="0"/>
                <a:cs typeface="Calibri" panose="020F0502020204030204" pitchFamily="34" charset="0"/>
              </a:rPr>
              <a:t>/στις</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εργ</a:t>
            </a:r>
            <a:r>
              <a:rPr lang="en-IE" sz="3200" kern="100" dirty="0">
                <a:effectLst/>
                <a:latin typeface="Calibri" panose="020F0502020204030204" pitchFamily="34" charset="0"/>
                <a:ea typeface="Calibri" panose="020F0502020204030204" pitchFamily="34" charset="0"/>
                <a:cs typeface="Calibri" panose="020F0502020204030204" pitchFamily="34" charset="0"/>
              </a:rPr>
              <a:t>αζόμενους</a:t>
            </a:r>
            <a:r>
              <a:rPr lang="el-GR" sz="3200" kern="100" dirty="0">
                <a:effectLst/>
                <a:latin typeface="Calibri" panose="020F0502020204030204" pitchFamily="34" charset="0"/>
                <a:ea typeface="Calibri" panose="020F0502020204030204" pitchFamily="34" charset="0"/>
                <a:cs typeface="Calibri" panose="020F0502020204030204" pitchFamily="34" charset="0"/>
              </a:rPr>
              <a:t>/ες</a:t>
            </a:r>
            <a:r>
              <a:rPr lang="en-IE" sz="3200" kern="100" dirty="0">
                <a:effectLst/>
                <a:latin typeface="Calibri" panose="020F0502020204030204" pitchFamily="34" charset="0"/>
                <a:ea typeface="Calibri" panose="020F0502020204030204" pitchFamily="34" charset="0"/>
                <a:cs typeface="Calibri" panose="020F0502020204030204" pitchFamily="34" charset="0"/>
              </a:rPr>
              <a:t> η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ευκ</a:t>
            </a:r>
            <a:r>
              <a:rPr lang="en-IE" sz="3200" kern="100" dirty="0">
                <a:effectLst/>
                <a:latin typeface="Calibri" panose="020F0502020204030204" pitchFamily="34" charset="0"/>
                <a:ea typeface="Calibri" panose="020F0502020204030204" pitchFamily="34" charset="0"/>
                <a:cs typeface="Calibri" panose="020F0502020204030204" pitchFamily="34" charset="0"/>
              </a:rPr>
              <a:t>αιρία να συνεργαστούν για να δημιουργήσουν μια ισχυρή, συνεκτική ομάδα με σαφή όρια, στόχους, προσδοκίες και κοινή κατανόηση των πιθανών συγκρούσεων.</a:t>
            </a:r>
          </a:p>
          <a:p>
            <a:pPr>
              <a:lnSpc>
                <a:spcPct val="107000"/>
              </a:lnSpc>
              <a:spcAft>
                <a:spcPts val="800"/>
              </a:spcAft>
            </a:pP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en-IE" sz="3200" b="1" kern="100" dirty="0" err="1">
                <a:solidFill>
                  <a:srgbClr val="8A4199"/>
                </a:solidFill>
                <a:effectLst/>
                <a:latin typeface="Calibri" panose="020F0502020204030204" pitchFamily="34" charset="0"/>
                <a:ea typeface="Calibri" panose="020F0502020204030204" pitchFamily="34" charset="0"/>
                <a:cs typeface="Calibri" panose="020F0502020204030204" pitchFamily="34" charset="0"/>
              </a:rPr>
              <a:t>Ορίστε</a:t>
            </a: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σα</a:t>
            </a:r>
            <a:r>
              <a:rPr lang="en-IE" sz="3200" b="1" kern="100" dirty="0" err="1">
                <a:solidFill>
                  <a:srgbClr val="8A4199"/>
                </a:solidFill>
                <a:effectLst/>
                <a:latin typeface="Calibri" panose="020F0502020204030204" pitchFamily="34" charset="0"/>
                <a:ea typeface="Calibri" panose="020F0502020204030204" pitchFamily="34" charset="0"/>
                <a:cs typeface="Calibri" panose="020F0502020204030204" pitchFamily="34" charset="0"/>
              </a:rPr>
              <a:t>φή</a:t>
            </a: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en-IE" sz="3200" b="1" kern="100" dirty="0" err="1">
                <a:solidFill>
                  <a:srgbClr val="8A4199"/>
                </a:solidFill>
                <a:effectLst/>
                <a:latin typeface="Calibri" panose="020F0502020204030204" pitchFamily="34" charset="0"/>
                <a:ea typeface="Calibri" panose="020F0502020204030204" pitchFamily="34" charset="0"/>
                <a:cs typeface="Calibri" panose="020F0502020204030204" pitchFamily="34" charset="0"/>
              </a:rPr>
              <a:t>όρι</a:t>
            </a: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α και στόχους: </a:t>
            </a:r>
            <a:r>
              <a:rPr lang="en-IE" sz="3200" kern="100" dirty="0">
                <a:effectLst/>
                <a:latin typeface="Calibri" panose="020F0502020204030204" pitchFamily="34" charset="0"/>
                <a:ea typeface="Calibri" panose="020F0502020204030204" pitchFamily="34" charset="0"/>
                <a:cs typeface="Calibri" panose="020F0502020204030204" pitchFamily="34" charset="0"/>
              </a:rPr>
              <a:t>Είναι σημαντικό να θέσετε σαφή όρια και στόχους για την ομάδα.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Οι</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στόχοι</a:t>
            </a:r>
            <a:r>
              <a:rPr lang="en-IE" sz="3200" kern="100" dirty="0">
                <a:effectLst/>
                <a:latin typeface="Calibri" panose="020F0502020204030204" pitchFamily="34" charset="0"/>
                <a:ea typeface="Calibri" panose="020F0502020204030204" pitchFamily="34" charset="0"/>
                <a:cs typeface="Calibri" panose="020F0502020204030204" pitchFamily="34" charset="0"/>
              </a:rPr>
              <a:t> π</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ρέ</a:t>
            </a:r>
            <a:r>
              <a:rPr lang="en-IE" sz="3200" kern="100" dirty="0">
                <a:effectLst/>
                <a:latin typeface="Calibri" panose="020F0502020204030204" pitchFamily="34" charset="0"/>
                <a:ea typeface="Calibri" panose="020F0502020204030204" pitchFamily="34" charset="0"/>
                <a:cs typeface="Calibri" panose="020F0502020204030204" pitchFamily="34" charset="0"/>
              </a:rPr>
              <a:t>πει να είναι συγκεκριμένοι, μετρήσιμοι, εφικτοί, ρεαλιστικοί και χρονικά ευαίσθητοι (SMART).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Αυτό</a:t>
            </a:r>
            <a:r>
              <a:rPr lang="en-IE" sz="3200" kern="100" dirty="0">
                <a:effectLst/>
                <a:latin typeface="Calibri" panose="020F0502020204030204" pitchFamily="34" charset="0"/>
                <a:ea typeface="Calibri" panose="020F0502020204030204" pitchFamily="34" charset="0"/>
                <a:cs typeface="Calibri" panose="020F0502020204030204" pitchFamily="34" charset="0"/>
              </a:rPr>
              <a:t> θα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δι</a:t>
            </a:r>
            <a:r>
              <a:rPr lang="en-IE" sz="3200" kern="100" dirty="0">
                <a:effectLst/>
                <a:latin typeface="Calibri" panose="020F0502020204030204" pitchFamily="34" charset="0"/>
                <a:ea typeface="Calibri" panose="020F0502020204030204" pitchFamily="34" charset="0"/>
                <a:cs typeface="Calibri" panose="020F0502020204030204" pitchFamily="34" charset="0"/>
              </a:rPr>
              <a:t>ασφαλίσει ότι η ομάδα βρίσκεται στην ίδια σελίδα και εργάζεται για τον ίδιο στόχο.</a:t>
            </a:r>
          </a:p>
          <a:p>
            <a:pPr>
              <a:lnSpc>
                <a:spcPct val="107000"/>
              </a:lnSpc>
              <a:spcAft>
                <a:spcPts val="800"/>
              </a:spcAft>
            </a:pP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Κα</a:t>
            </a:r>
            <a:r>
              <a:rPr lang="en-IE" sz="3200" b="1" kern="100" dirty="0" err="1">
                <a:solidFill>
                  <a:srgbClr val="8A4199"/>
                </a:solidFill>
                <a:effectLst/>
                <a:latin typeface="Calibri" panose="020F0502020204030204" pitchFamily="34" charset="0"/>
                <a:ea typeface="Calibri" panose="020F0502020204030204" pitchFamily="34" charset="0"/>
                <a:cs typeface="Calibri" panose="020F0502020204030204" pitchFamily="34" charset="0"/>
              </a:rPr>
              <a:t>θορίστε</a:t>
            </a: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en-IE" sz="3200" b="1" kern="100" dirty="0" err="1">
                <a:solidFill>
                  <a:srgbClr val="8A4199"/>
                </a:solidFill>
                <a:effectLst/>
                <a:latin typeface="Calibri" panose="020F0502020204030204" pitchFamily="34" charset="0"/>
                <a:ea typeface="Calibri" panose="020F0502020204030204" pitchFamily="34" charset="0"/>
                <a:cs typeface="Calibri" panose="020F0502020204030204" pitchFamily="34" charset="0"/>
              </a:rPr>
              <a:t>τις</a:t>
            </a: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π</a:t>
            </a:r>
            <a:r>
              <a:rPr lang="en-IE" sz="3200" b="1" kern="100" dirty="0" err="1">
                <a:solidFill>
                  <a:srgbClr val="8A4199"/>
                </a:solidFill>
                <a:effectLst/>
                <a:latin typeface="Calibri" panose="020F0502020204030204" pitchFamily="34" charset="0"/>
                <a:ea typeface="Calibri" panose="020F0502020204030204" pitchFamily="34" charset="0"/>
                <a:cs typeface="Calibri" panose="020F0502020204030204" pitchFamily="34" charset="0"/>
              </a:rPr>
              <a:t>ροσδοκίες</a:t>
            </a: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en-IE" sz="3200" kern="100" dirty="0">
                <a:effectLst/>
                <a:latin typeface="Calibri" panose="020F0502020204030204" pitchFamily="34" charset="0"/>
                <a:ea typeface="Calibri" panose="020F0502020204030204" pitchFamily="34" charset="0"/>
                <a:cs typeface="Calibri" panose="020F0502020204030204" pitchFamily="34" charset="0"/>
              </a:rPr>
              <a:t>Ο κα</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θορισμός</a:t>
            </a:r>
            <a:r>
              <a:rPr lang="en-IE" sz="3200" kern="100" dirty="0">
                <a:effectLst/>
                <a:latin typeface="Calibri" panose="020F0502020204030204" pitchFamily="34" charset="0"/>
                <a:ea typeface="Calibri" panose="020F0502020204030204" pitchFamily="34" charset="0"/>
                <a:cs typeface="Calibri" panose="020F0502020204030204" pitchFamily="34" charset="0"/>
              </a:rPr>
              <a:t> σα</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φών</a:t>
            </a:r>
            <a:r>
              <a:rPr lang="en-IE" sz="3200" kern="100" dirty="0">
                <a:effectLst/>
                <a:latin typeface="Calibri" panose="020F0502020204030204" pitchFamily="34" charset="0"/>
                <a:ea typeface="Calibri" panose="020F0502020204030204" pitchFamily="34" charset="0"/>
                <a:cs typeface="Calibri" panose="020F0502020204030204" pitchFamily="34" charset="0"/>
              </a:rPr>
              <a:t> π</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ροσδοκιών</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είν</a:t>
            </a:r>
            <a:r>
              <a:rPr lang="en-IE" sz="3200" kern="100" dirty="0">
                <a:effectLst/>
                <a:latin typeface="Calibri" panose="020F0502020204030204" pitchFamily="34" charset="0"/>
                <a:ea typeface="Calibri" panose="020F0502020204030204" pitchFamily="34" charset="0"/>
                <a:cs typeface="Calibri" panose="020F0502020204030204" pitchFamily="34" charset="0"/>
              </a:rPr>
              <a:t>αι απαραίτητος για την επιτυχή οικοδόμηση της ομάδας. Τα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συμμετέχοντ</a:t>
            </a:r>
            <a:r>
              <a:rPr lang="en-IE" sz="3200" kern="100" dirty="0">
                <a:effectLst/>
                <a:latin typeface="Calibri" panose="020F0502020204030204" pitchFamily="34" charset="0"/>
                <a:ea typeface="Calibri" panose="020F0502020204030204" pitchFamily="34" charset="0"/>
                <a:cs typeface="Calibri" panose="020F0502020204030204" pitchFamily="34" charset="0"/>
              </a:rPr>
              <a:t>α μέλη της ομάδας θα πρέπει να κατανοήσουν το έργο, τον τρόπο με τον οποίο η ατομική τους συνεισφορά συμβάλλει στον γενικό στόχο της ομάδας και τους ρόλους των άλλων μελών της ομάδας.</a:t>
            </a:r>
          </a:p>
          <a:p>
            <a:pPr>
              <a:lnSpc>
                <a:spcPct val="107000"/>
              </a:lnSpc>
              <a:spcAft>
                <a:spcPts val="800"/>
              </a:spcAft>
            </a:pP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en-IE" sz="3200" b="1" kern="100" dirty="0" err="1">
                <a:solidFill>
                  <a:srgbClr val="8A4199"/>
                </a:solidFill>
                <a:effectLst/>
                <a:latin typeface="Calibri" panose="020F0502020204030204" pitchFamily="34" charset="0"/>
                <a:ea typeface="Calibri" panose="020F0502020204030204" pitchFamily="34" charset="0"/>
                <a:cs typeface="Calibri" panose="020F0502020204030204" pitchFamily="34" charset="0"/>
              </a:rPr>
              <a:t>Εντο</a:t>
            </a: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πίστε πιθανές συγκρούσεις νωρίς: </a:t>
            </a:r>
            <a:r>
              <a:rPr lang="en-IE" sz="3200" kern="100" dirty="0">
                <a:effectLst/>
                <a:latin typeface="Calibri" panose="020F0502020204030204" pitchFamily="34" charset="0"/>
                <a:ea typeface="Calibri" panose="020F0502020204030204" pitchFamily="34" charset="0"/>
                <a:cs typeface="Calibri" panose="020F0502020204030204" pitchFamily="34" charset="0"/>
              </a:rPr>
              <a:t>Είναι σημαντικό να προβλέψετε και να εντοπίσετε τυχόν πιθανές συγκρούσεις νωρίς.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Αυτό</a:t>
            </a:r>
            <a:r>
              <a:rPr lang="en-IE" sz="3200" kern="100" dirty="0">
                <a:effectLst/>
                <a:latin typeface="Calibri" panose="020F0502020204030204" pitchFamily="34" charset="0"/>
                <a:ea typeface="Calibri" panose="020F0502020204030204" pitchFamily="34" charset="0"/>
                <a:cs typeface="Calibri" panose="020F0502020204030204" pitchFamily="34" charset="0"/>
              </a:rPr>
              <a:t> μπ</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ορεί</a:t>
            </a:r>
            <a:r>
              <a:rPr lang="en-IE" sz="3200" kern="100" dirty="0">
                <a:effectLst/>
                <a:latin typeface="Calibri" panose="020F0502020204030204" pitchFamily="34" charset="0"/>
                <a:ea typeface="Calibri" panose="020F0502020204030204" pitchFamily="34" charset="0"/>
                <a:cs typeface="Calibri" panose="020F0502020204030204" pitchFamily="34" charset="0"/>
              </a:rPr>
              <a:t> να επ</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ιτευχθεί</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με</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τον</a:t>
            </a:r>
            <a:r>
              <a:rPr lang="en-IE" sz="3200" kern="100" dirty="0">
                <a:effectLst/>
                <a:latin typeface="Calibri" panose="020F0502020204030204" pitchFamily="34" charset="0"/>
                <a:ea typeface="Calibri" panose="020F0502020204030204" pitchFamily="34" charset="0"/>
                <a:cs typeface="Calibri" panose="020F0502020204030204" pitchFamily="34" charset="0"/>
              </a:rPr>
              <a:t> κα</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θορισμό</a:t>
            </a:r>
            <a:r>
              <a:rPr lang="en-IE" sz="3200" kern="100" dirty="0">
                <a:effectLst/>
                <a:latin typeface="Calibri" panose="020F0502020204030204" pitchFamily="34" charset="0"/>
                <a:ea typeface="Calibri" panose="020F0502020204030204" pitchFamily="34" charset="0"/>
                <a:cs typeface="Calibri" panose="020F0502020204030204" pitchFamily="34" charset="0"/>
              </a:rPr>
              <a:t> βα</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σικών</a:t>
            </a:r>
            <a:r>
              <a:rPr lang="en-IE" sz="3200" kern="100" dirty="0">
                <a:effectLst/>
                <a:latin typeface="Calibri" panose="020F0502020204030204" pitchFamily="34" charset="0"/>
                <a:ea typeface="Calibri" panose="020F0502020204030204" pitchFamily="34" charset="0"/>
                <a:cs typeface="Calibri" panose="020F0502020204030204" pitchFamily="34" charset="0"/>
              </a:rPr>
              <a:t> κα</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νόνων</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στην</a:t>
            </a:r>
            <a:r>
              <a:rPr lang="en-IE" sz="3200" kern="100" dirty="0">
                <a:effectLst/>
                <a:latin typeface="Calibri" panose="020F0502020204030204" pitchFamily="34" charset="0"/>
                <a:ea typeface="Calibri" panose="020F0502020204030204" pitchFamily="34" charset="0"/>
                <a:cs typeface="Calibri" panose="020F0502020204030204" pitchFamily="34" charset="0"/>
              </a:rPr>
              <a:t> α</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ρχή</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της</a:t>
            </a:r>
            <a:r>
              <a:rPr lang="en-IE" sz="3200" kern="100" dirty="0">
                <a:effectLst/>
                <a:latin typeface="Calibri" panose="020F0502020204030204" pitchFamily="34" charset="0"/>
                <a:ea typeface="Calibri" panose="020F0502020204030204" pitchFamily="34" charset="0"/>
                <a:cs typeface="Calibri" panose="020F0502020204030204" pitchFamily="34" charset="0"/>
              </a:rPr>
              <a:t> </a:t>
            </a:r>
            <a:r>
              <a:rPr lang="en-IE" sz="3200" kern="100" dirty="0" err="1">
                <a:effectLst/>
                <a:latin typeface="Calibri" panose="020F0502020204030204" pitchFamily="34" charset="0"/>
                <a:ea typeface="Calibri" panose="020F0502020204030204" pitchFamily="34" charset="0"/>
                <a:cs typeface="Calibri" panose="020F0502020204030204" pitchFamily="34" charset="0"/>
              </a:rPr>
              <a:t>δρ</a:t>
            </a:r>
            <a:r>
              <a:rPr lang="en-IE" sz="3200" kern="100" dirty="0">
                <a:effectLst/>
                <a:latin typeface="Calibri" panose="020F0502020204030204" pitchFamily="34" charset="0"/>
                <a:ea typeface="Calibri" panose="020F0502020204030204" pitchFamily="34" charset="0"/>
                <a:cs typeface="Calibri" panose="020F0502020204030204" pitchFamily="34" charset="0"/>
              </a:rPr>
              <a:t>αστηριότητας ομαδικής οικοδόμησης, οι οποίοι θα εφαρμόζονται καθ' όλη τη διάρκεια.</a:t>
            </a:r>
          </a:p>
          <a:p>
            <a:pPr>
              <a:lnSpc>
                <a:spcPct val="107000"/>
              </a:lnSpc>
              <a:spcAft>
                <a:spcPts val="800"/>
              </a:spcAft>
            </a:pP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en-IE" sz="3200" b="1" kern="100" dirty="0" err="1">
                <a:solidFill>
                  <a:srgbClr val="8A4199"/>
                </a:solidFill>
                <a:effectLst/>
                <a:latin typeface="Calibri" panose="020F0502020204030204" pitchFamily="34" charset="0"/>
                <a:ea typeface="Calibri" panose="020F0502020204030204" pitchFamily="34" charset="0"/>
                <a:cs typeface="Calibri" panose="020F0502020204030204" pitchFamily="34" charset="0"/>
              </a:rPr>
              <a:t>Κρ</a:t>
            </a:r>
            <a:r>
              <a:rPr lang="en-IE" sz="32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ατήστε την ομάδα σας υπόλογη: </a:t>
            </a:r>
            <a:r>
              <a:rPr lang="en-IE" sz="3200" kern="100" dirty="0">
                <a:effectLst/>
                <a:latin typeface="Calibri" panose="020F0502020204030204" pitchFamily="34" charset="0"/>
                <a:ea typeface="Calibri" panose="020F0502020204030204" pitchFamily="34" charset="0"/>
                <a:cs typeface="Calibri" panose="020F0502020204030204" pitchFamily="34" charset="0"/>
              </a:rPr>
              <a:t>Μόλις τεθούν τα όρια και οι προσδοκίες, είναι σημαντικό να κρατήσετε την ομάδα σας υπόλογη.</a:t>
            </a:r>
          </a:p>
          <a:p>
            <a:pPr marL="0" lvl="0" indent="0" algn="l" rtl="0">
              <a:lnSpc>
                <a:spcPct val="90000"/>
              </a:lnSpc>
              <a:spcBef>
                <a:spcPts val="0"/>
              </a:spcBef>
              <a:spcAft>
                <a:spcPts val="0"/>
              </a:spcAft>
              <a:buClr>
                <a:schemeClr val="lt1"/>
              </a:buClr>
              <a:buSzPts val="2200"/>
            </a:pPr>
            <a:endParaRPr lang="en-GB" sz="800" dirty="0">
              <a:solidFill>
                <a:schemeClr val="bg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sz="2000" dirty="0">
              <a:solidFill>
                <a:srgbClr val="0563C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sz="2000" dirty="0">
              <a:solidFill>
                <a:srgbClr val="0563C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sz="2000" dirty="0">
              <a:solidFill>
                <a:srgbClr val="0563C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sz="2000" dirty="0">
              <a:solidFill>
                <a:srgbClr val="0563C1"/>
              </a:solidFill>
              <a:hlinkClick r:id="rId4">
                <a:extLst>
                  <a:ext uri="{A12FA001-AC4F-418D-AE19-62706E023703}">
                    <ahyp:hlinkClr xmlns:ahyp="http://schemas.microsoft.com/office/drawing/2018/hyperlinkcolor" val="tx"/>
                  </a:ext>
                </a:extLst>
              </a:hlinkClick>
            </a:endParaRPr>
          </a:p>
        </p:txBody>
      </p:sp>
      <p:sp>
        <p:nvSpPr>
          <p:cNvPr id="279" name="Google Shape;279;p7"/>
          <p:cNvSpPr txBox="1">
            <a:spLocks noGrp="1"/>
          </p:cNvSpPr>
          <p:nvPr>
            <p:ph type="body" idx="3"/>
          </p:nvPr>
        </p:nvSpPr>
        <p:spPr>
          <a:xfrm>
            <a:off x="712183" y="495859"/>
            <a:ext cx="7714641" cy="10933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A4199"/>
              </a:buClr>
              <a:buSzPts val="3600"/>
              <a:buNone/>
            </a:pPr>
            <a:r>
              <a:rPr lang="en-GB" dirty="0" err="1"/>
              <a:t>Χτίστε</a:t>
            </a:r>
            <a:r>
              <a:rPr lang="en-GB" dirty="0"/>
              <a:t> </a:t>
            </a:r>
            <a:r>
              <a:rPr lang="en-GB" dirty="0" err="1"/>
              <a:t>μι</a:t>
            </a:r>
            <a:r>
              <a:rPr lang="en-GB" dirty="0"/>
              <a:t>α ισχυρή ομάδα συνεργασίας</a:t>
            </a:r>
          </a:p>
        </p:txBody>
      </p:sp>
    </p:spTree>
    <p:extLst>
      <p:ext uri="{BB962C8B-B14F-4D97-AF65-F5344CB8AC3E}">
        <p14:creationId xmlns:p14="http://schemas.microsoft.com/office/powerpoint/2010/main" val="11843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2" name="Picture 1">
            <a:extLst>
              <a:ext uri="{FF2B5EF4-FFF2-40B4-BE49-F238E27FC236}">
                <a16:creationId xmlns:a16="http://schemas.microsoft.com/office/drawing/2014/main" id="{4486CA6C-5B11-265E-EF57-F996DBDC66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87" t="10823" r="9307" b="5574"/>
          <a:stretch/>
        </p:blipFill>
        <p:spPr>
          <a:xfrm>
            <a:off x="1475564" y="711727"/>
            <a:ext cx="8414543" cy="5128391"/>
          </a:xfrm>
          <a:prstGeom prst="rect">
            <a:avLst/>
          </a:prstGeom>
        </p:spPr>
      </p:pic>
      <p:sp>
        <p:nvSpPr>
          <p:cNvPr id="327" name="Google Shape;327;p14"/>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l-GR" sz="3600" dirty="0"/>
              <a:t>Χτίστε μια ισχυρή ομάδα συνεργασίας</a:t>
            </a:r>
          </a:p>
        </p:txBody>
      </p:sp>
      <p:pic>
        <p:nvPicPr>
          <p:cNvPr id="3" name="Picture 2">
            <a:extLst>
              <a:ext uri="{FF2B5EF4-FFF2-40B4-BE49-F238E27FC236}">
                <a16:creationId xmlns:a16="http://schemas.microsoft.com/office/drawing/2014/main" id="{A5E10061-BDBA-C239-3025-B1C50BD74F82}"/>
              </a:ext>
            </a:extLst>
          </p:cNvPr>
          <p:cNvPicPr>
            <a:picLocks noChangeAspect="1"/>
          </p:cNvPicPr>
          <p:nvPr/>
        </p:nvPicPr>
        <p:blipFill>
          <a:blip r:embed="rId4"/>
          <a:stretch>
            <a:fillRect/>
          </a:stretch>
        </p:blipFill>
        <p:spPr>
          <a:xfrm>
            <a:off x="2646666" y="1141416"/>
            <a:ext cx="6073128" cy="3760521"/>
          </a:xfrm>
          <a:prstGeom prst="rect">
            <a:avLst/>
          </a:prstGeom>
        </p:spPr>
      </p:pic>
      <p:sp>
        <p:nvSpPr>
          <p:cNvPr id="7" name="TextBox 6">
            <a:extLst>
              <a:ext uri="{FF2B5EF4-FFF2-40B4-BE49-F238E27FC236}">
                <a16:creationId xmlns:a16="http://schemas.microsoft.com/office/drawing/2014/main" id="{955C83B5-C3DE-1523-31DF-1B22AB2E1CC6}"/>
              </a:ext>
            </a:extLst>
          </p:cNvPr>
          <p:cNvSpPr txBox="1"/>
          <p:nvPr/>
        </p:nvSpPr>
        <p:spPr>
          <a:xfrm>
            <a:off x="354577" y="5835196"/>
            <a:ext cx="11194175" cy="369332"/>
          </a:xfrm>
          <a:prstGeom prst="rect">
            <a:avLst/>
          </a:prstGeom>
          <a:noFill/>
        </p:spPr>
        <p:txBody>
          <a:bodyPr wrap="square">
            <a:spAutoFit/>
          </a:bodyPr>
          <a:lstStyle/>
          <a:p>
            <a:r>
              <a:rPr lang="en-GB" sz="1800" i="1" dirty="0">
                <a:solidFill>
                  <a:schemeClr val="bg1"/>
                </a:solidFill>
                <a:hlinkClick r:id="rId5">
                  <a:extLst>
                    <a:ext uri="{A12FA001-AC4F-418D-AE19-62706E023703}">
                      <ahyp:hlinkClr xmlns:ahyp="http://schemas.microsoft.com/office/drawing/2018/hyperlinkcolor" val="tx"/>
                    </a:ext>
                  </a:extLst>
                </a:hlinkClick>
              </a:rPr>
              <a:t>6 β</a:t>
            </a:r>
            <a:r>
              <a:rPr lang="en-GB" sz="1800" i="1" dirty="0" err="1">
                <a:solidFill>
                  <a:schemeClr val="bg1"/>
                </a:solidFill>
                <a:hlinkClick r:id="rId5">
                  <a:extLst>
                    <a:ext uri="{A12FA001-AC4F-418D-AE19-62706E023703}">
                      <ahyp:hlinkClr xmlns:ahyp="http://schemas.microsoft.com/office/drawing/2018/hyperlinkcolor" val="tx"/>
                    </a:ext>
                  </a:extLst>
                </a:hlinkClick>
              </a:rPr>
              <a:t>ήμ</a:t>
            </a:r>
            <a:r>
              <a:rPr lang="en-GB" sz="1800" i="1" dirty="0">
                <a:solidFill>
                  <a:schemeClr val="bg1"/>
                </a:solidFill>
                <a:hlinkClick r:id="rId5">
                  <a:extLst>
                    <a:ext uri="{A12FA001-AC4F-418D-AE19-62706E023703}">
                      <ahyp:hlinkClr xmlns:ahyp="http://schemas.microsoft.com/office/drawing/2018/hyperlinkcolor" val="tx"/>
                    </a:ext>
                  </a:extLst>
                </a:hlinkClick>
              </a:rPr>
              <a:t>ατα για την οικοδόμηση ενός συνεργατικού ομαδικού περιβάλλοντος - Bing video</a:t>
            </a:r>
            <a:endParaRPr lang="en-IE" sz="1800" i="1" dirty="0">
              <a:solidFill>
                <a:schemeClr val="bg1"/>
              </a:solidFill>
            </a:endParaRPr>
          </a:p>
        </p:txBody>
      </p:sp>
      <p:sp>
        <p:nvSpPr>
          <p:cNvPr id="8" name="TextBox 7">
            <a:extLst>
              <a:ext uri="{FF2B5EF4-FFF2-40B4-BE49-F238E27FC236}">
                <a16:creationId xmlns:a16="http://schemas.microsoft.com/office/drawing/2014/main" id="{6B242A13-7E80-C02E-2708-85C2828E56F8}"/>
              </a:ext>
            </a:extLst>
          </p:cNvPr>
          <p:cNvSpPr txBox="1"/>
          <p:nvPr/>
        </p:nvSpPr>
        <p:spPr>
          <a:xfrm>
            <a:off x="353844" y="5475232"/>
            <a:ext cx="4505027" cy="461665"/>
          </a:xfrm>
          <a:prstGeom prst="rect">
            <a:avLst/>
          </a:prstGeom>
          <a:noFill/>
        </p:spPr>
        <p:txBody>
          <a:bodyPr wrap="square" rtlCol="0">
            <a:spAutoFit/>
          </a:bodyPr>
          <a:lstStyle/>
          <a:p>
            <a:r>
              <a:rPr lang="en-GB" sz="2400" dirty="0" err="1">
                <a:solidFill>
                  <a:schemeClr val="bg1"/>
                </a:solidFill>
                <a:latin typeface="Calibri" panose="020F0502020204030204" pitchFamily="34" charset="0"/>
                <a:cs typeface="Calibri" panose="020F0502020204030204" pitchFamily="34" charset="0"/>
              </a:rPr>
              <a:t>Μάθετε</a:t>
            </a:r>
            <a:r>
              <a:rPr lang="en-GB" sz="2400" dirty="0">
                <a:solidFill>
                  <a:schemeClr val="bg1"/>
                </a:solidFill>
                <a:latin typeface="Calibri" panose="020F0502020204030204" pitchFamily="34" charset="0"/>
                <a:cs typeface="Calibri" panose="020F0502020204030204" pitchFamily="34" charset="0"/>
              </a:rPr>
              <a:t> π</a:t>
            </a:r>
            <a:r>
              <a:rPr lang="en-GB" sz="2400" dirty="0" err="1">
                <a:solidFill>
                  <a:schemeClr val="bg1"/>
                </a:solidFill>
                <a:latin typeface="Calibri" panose="020F0502020204030204" pitchFamily="34" charset="0"/>
                <a:cs typeface="Calibri" panose="020F0502020204030204" pitchFamily="34" charset="0"/>
              </a:rPr>
              <a:t>ερισσότερ</a:t>
            </a:r>
            <a:r>
              <a:rPr lang="en-GB" sz="2400" dirty="0">
                <a:solidFill>
                  <a:schemeClr val="bg1"/>
                </a:solidFill>
                <a:latin typeface="Calibri" panose="020F0502020204030204" pitchFamily="34" charset="0"/>
                <a:cs typeface="Calibri" panose="020F0502020204030204" pitchFamily="34" charset="0"/>
              </a:rPr>
              <a:t>α εδώ: </a:t>
            </a:r>
            <a:endParaRPr lang="en-IE" sz="24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5B8B9DE-30A6-35DA-7E56-38E630952667}"/>
              </a:ext>
            </a:extLst>
          </p:cNvPr>
          <p:cNvSpPr txBox="1"/>
          <p:nvPr/>
        </p:nvSpPr>
        <p:spPr>
          <a:xfrm>
            <a:off x="353844" y="6266083"/>
            <a:ext cx="11153955" cy="553998"/>
          </a:xfrm>
          <a:prstGeom prst="rect">
            <a:avLst/>
          </a:prstGeom>
          <a:noFill/>
        </p:spPr>
        <p:txBody>
          <a:bodyPr wrap="square" rtlCol="0">
            <a:spAutoFit/>
          </a:bodyPr>
          <a:lstStyle/>
          <a:p>
            <a:r>
              <a:rPr lang="en-GB" sz="1800" i="1" dirty="0">
                <a:solidFill>
                  <a:schemeClr val="bg1"/>
                </a:solidFill>
                <a:hlinkClick r:id="rId6">
                  <a:extLst>
                    <a:ext uri="{A12FA001-AC4F-418D-AE19-62706E023703}">
                      <ahyp:hlinkClr xmlns:ahyp="http://schemas.microsoft.com/office/drawing/2018/hyperlinkcolor" val="tx"/>
                    </a:ext>
                  </a:extLst>
                </a:hlinkClick>
              </a:rPr>
              <a:t>3 </a:t>
            </a:r>
            <a:r>
              <a:rPr lang="en-GB" sz="1800" i="1" dirty="0" err="1">
                <a:solidFill>
                  <a:schemeClr val="bg1"/>
                </a:solidFill>
                <a:hlinkClick r:id="rId6">
                  <a:extLst>
                    <a:ext uri="{A12FA001-AC4F-418D-AE19-62706E023703}">
                      <ahyp:hlinkClr xmlns:ahyp="http://schemas.microsoft.com/office/drawing/2018/hyperlinkcolor" val="tx"/>
                    </a:ext>
                  </a:extLst>
                </a:hlinkClick>
              </a:rPr>
              <a:t>ισχυρές</a:t>
            </a:r>
            <a:r>
              <a:rPr lang="en-GB" sz="1800" i="1" dirty="0">
                <a:solidFill>
                  <a:schemeClr val="bg1"/>
                </a:solidFill>
                <a:hlinkClick r:id="rId6">
                  <a:extLst>
                    <a:ext uri="{A12FA001-AC4F-418D-AE19-62706E023703}">
                      <ahyp:hlinkClr xmlns:ahyp="http://schemas.microsoft.com/office/drawing/2018/hyperlinkcolor" val="tx"/>
                    </a:ext>
                  </a:extLst>
                </a:hlinkClick>
              </a:rPr>
              <a:t> </a:t>
            </a:r>
            <a:r>
              <a:rPr lang="en-GB" sz="1800" i="1" dirty="0" err="1">
                <a:solidFill>
                  <a:schemeClr val="bg1"/>
                </a:solidFill>
                <a:hlinkClick r:id="rId6">
                  <a:extLst>
                    <a:ext uri="{A12FA001-AC4F-418D-AE19-62706E023703}">
                      <ahyp:hlinkClr xmlns:ahyp="http://schemas.microsoft.com/office/drawing/2018/hyperlinkcolor" val="tx"/>
                    </a:ext>
                  </a:extLst>
                </a:hlinkClick>
              </a:rPr>
              <a:t>δρ</a:t>
            </a:r>
            <a:r>
              <a:rPr lang="en-GB" sz="1800" i="1" dirty="0">
                <a:solidFill>
                  <a:schemeClr val="bg1"/>
                </a:solidFill>
                <a:hlinkClick r:id="rId6">
                  <a:extLst>
                    <a:ext uri="{A12FA001-AC4F-418D-AE19-62706E023703}">
                      <ahyp:hlinkClr xmlns:ahyp="http://schemas.microsoft.com/office/drawing/2018/hyperlinkcolor" val="tx"/>
                    </a:ext>
                  </a:extLst>
                </a:hlinkClick>
              </a:rPr>
              <a:t>αστηριότητες συνεργασίας και ασκήσεις οικοδόμησης ομάδας για την εργασία - Bing video</a:t>
            </a:r>
            <a:endParaRPr lang="en-IE" sz="1800" i="1" dirty="0">
              <a:solidFill>
                <a:schemeClr val="bg1"/>
              </a:solidFill>
            </a:endParaRPr>
          </a:p>
          <a:p>
            <a:endParaRPr lang="en-IE" sz="1100" dirty="0"/>
          </a:p>
        </p:txBody>
      </p:sp>
    </p:spTree>
    <p:extLst>
      <p:ext uri="{BB962C8B-B14F-4D97-AF65-F5344CB8AC3E}">
        <p14:creationId xmlns:p14="http://schemas.microsoft.com/office/powerpoint/2010/main" val="165983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2C8A72-E8A6-BEF8-5699-77C2923D108C}"/>
              </a:ext>
            </a:extLst>
          </p:cNvPr>
          <p:cNvSpPr>
            <a:spLocks noGrp="1"/>
          </p:cNvSpPr>
          <p:nvPr>
            <p:ph type="body" idx="2"/>
          </p:nvPr>
        </p:nvSpPr>
        <p:spPr>
          <a:xfrm>
            <a:off x="469783" y="739032"/>
            <a:ext cx="11051097" cy="5671195"/>
          </a:xfrm>
        </p:spPr>
        <p:txBody>
          <a:bodyPr>
            <a:noAutofit/>
          </a:bodyPr>
          <a:lstStyle/>
          <a:p>
            <a:pPr marL="0" indent="0">
              <a:lnSpc>
                <a:spcPct val="110000"/>
              </a:lnSpc>
              <a:buClr>
                <a:srgbClr val="00B0F0"/>
              </a:buClr>
              <a:buSzTx/>
              <a:defRPr/>
            </a:pPr>
            <a:r>
              <a:rPr lang="en-GB" sz="1800" b="0" i="0" dirty="0">
                <a:solidFill>
                  <a:srgbClr val="767171"/>
                </a:solidFill>
                <a:effectLst/>
                <a:latin typeface="Calibri" panose="020F0502020204030204" pitchFamily="34" charset="0"/>
                <a:cs typeface="Calibri" panose="020F0502020204030204" pitchFamily="34" charset="0"/>
              </a:rPr>
              <a:t>Οι ηγέτες διαδραματίζουν καθοριστικό ρόλο στην προώθηση της συνεργασίας και της ισορροπίας μεταξύ επαγγελματικής και προσωπικής ζωής. Η ενθάρρυνση της ανοιχτής επικοινωνίας, η παροχή πόρων και η αναγνώριση της συμβολής των εργαζομένων μπορούν να δημιουργήσουν ένα θετικό εργασιακό περιβάλλον.</a:t>
            </a:r>
            <a:endParaRPr lang="en-IE" sz="1800" b="0" kern="1200" dirty="0">
              <a:solidFill>
                <a:srgbClr val="00B0F0"/>
              </a:solidFill>
              <a:ea typeface="+mn-ea"/>
              <a:cs typeface="+mn-cs"/>
            </a:endParaRPr>
          </a:p>
          <a:p>
            <a:pPr marL="0" indent="0">
              <a:lnSpc>
                <a:spcPct val="110000"/>
              </a:lnSpc>
              <a:buClr>
                <a:srgbClr val="00B0F0"/>
              </a:buClr>
              <a:buSzTx/>
              <a:defRPr/>
            </a:pPr>
            <a:r>
              <a:rPr lang="en-IE" sz="1800" b="0" kern="1200" dirty="0">
                <a:solidFill>
                  <a:srgbClr val="00B0F0"/>
                </a:solidFill>
                <a:ea typeface="+mn-ea"/>
                <a:cs typeface="+mn-cs"/>
              </a:rPr>
              <a:t>Επιλογή συνεργατών </a:t>
            </a:r>
            <a:r>
              <a:rPr lang="en-US" sz="1800" b="0" kern="1200" dirty="0">
                <a:solidFill>
                  <a:srgbClr val="00B0F0"/>
                </a:solidFill>
                <a:ea typeface="+mn-ea"/>
                <a:cs typeface="+mn-cs"/>
              </a:rPr>
              <a:t>- </a:t>
            </a:r>
            <a:r>
              <a:rPr lang="en-IE" sz="1800" b="0" kern="1200" dirty="0">
                <a:solidFill>
                  <a:srgbClr val="767171"/>
                </a:solidFill>
                <a:ea typeface="+mn-ea"/>
                <a:cs typeface="+mn-cs"/>
              </a:rPr>
              <a:t>Επιστρατεύστε συνεργάτες με μικρή επικάλυψη με τους τομείς της εμπειρογνωμοσύνης σας, αυτό θα εξασφαλίσει ότι κάθε συνεργάτης θα έχει μια μοναδική συνεισφορά.</a:t>
            </a:r>
          </a:p>
          <a:p>
            <a:pPr marL="0" indent="0">
              <a:lnSpc>
                <a:spcPct val="110000"/>
              </a:lnSpc>
              <a:buClr>
                <a:srgbClr val="00B0F0"/>
              </a:buClr>
              <a:buSzTx/>
              <a:defRPr/>
            </a:pPr>
            <a:r>
              <a:rPr lang="en-IE" sz="1800" b="0" kern="1200" dirty="0">
                <a:solidFill>
                  <a:srgbClr val="00B0F0"/>
                </a:solidFill>
                <a:ea typeface="+mn-ea"/>
                <a:cs typeface="+mn-cs"/>
              </a:rPr>
              <a:t>Αποσαφήνιση ρόλων και σχέσεων - </a:t>
            </a:r>
            <a:r>
              <a:rPr lang="en-IE" sz="1800" b="0" kern="1200" dirty="0">
                <a:solidFill>
                  <a:srgbClr val="595959"/>
                </a:solidFill>
                <a:ea typeface="+mn-ea"/>
                <a:cs typeface="+mn-cs"/>
              </a:rPr>
              <a:t>Η</a:t>
            </a:r>
            <a:r>
              <a:rPr lang="en-IE" sz="1800" b="0" kern="1200" dirty="0">
                <a:solidFill>
                  <a:srgbClr val="00B0F0"/>
                </a:solidFill>
                <a:ea typeface="+mn-ea"/>
                <a:cs typeface="+mn-cs"/>
              </a:rPr>
              <a:t> </a:t>
            </a:r>
            <a:r>
              <a:rPr lang="en-IE" sz="1800" b="0" kern="1200" dirty="0">
                <a:solidFill>
                  <a:srgbClr val="767171"/>
                </a:solidFill>
                <a:ea typeface="+mn-ea"/>
                <a:cs typeface="+mn-cs"/>
              </a:rPr>
              <a:t>σύγχυση ή η αμφιβολία σχετικά με το ποιος έχει ποιον ρόλο είναι η συνήθης πηγή εντάσεων και συγκρούσεων σε ένα συνεργατικό έργο. Αυτό οδηγεί συχνά σε εσφαλμένη επικοινωνία και λανθασμένα αποτελέσματα.</a:t>
            </a:r>
          </a:p>
          <a:p>
            <a:pPr marL="0" indent="0">
              <a:lnSpc>
                <a:spcPct val="110000"/>
              </a:lnSpc>
              <a:buClr>
                <a:srgbClr val="00B0F0"/>
              </a:buClr>
              <a:buSzTx/>
              <a:defRPr/>
            </a:pPr>
            <a:r>
              <a:rPr lang="en-IE" sz="1800" b="0" kern="1200" dirty="0">
                <a:solidFill>
                  <a:srgbClr val="00B0F0"/>
                </a:solidFill>
                <a:ea typeface="+mn-ea"/>
                <a:cs typeface="+mn-cs"/>
              </a:rPr>
              <a:t>Καθορίστε σαφείς διαδρομές επικοινωνίας </a:t>
            </a:r>
            <a:r>
              <a:rPr lang="en-US" sz="1800" b="0" kern="1200" dirty="0">
                <a:solidFill>
                  <a:srgbClr val="00B0F0"/>
                </a:solidFill>
                <a:ea typeface="+mn-ea"/>
                <a:cs typeface="+mn-cs"/>
              </a:rPr>
              <a:t>- </a:t>
            </a:r>
            <a:r>
              <a:rPr lang="en-IE" sz="1800" b="0" kern="1200" dirty="0">
                <a:solidFill>
                  <a:srgbClr val="767171"/>
                </a:solidFill>
                <a:ea typeface="+mn-ea"/>
                <a:cs typeface="+mn-cs"/>
              </a:rPr>
              <a:t>Η επικοινωνία έχει κεντρική σημασία για τη συνεργασία, διότι ο δημιουργικός διάλογος πυροδοτεί ιδέες που οι συμμετέχοντες</a:t>
            </a:r>
            <a:r>
              <a:rPr lang="el-GR" sz="1800" b="0" kern="1200" dirty="0">
                <a:solidFill>
                  <a:srgbClr val="767171"/>
                </a:solidFill>
                <a:ea typeface="+mn-ea"/>
                <a:cs typeface="+mn-cs"/>
              </a:rPr>
              <a:t>/χουσες</a:t>
            </a:r>
            <a:r>
              <a:rPr lang="en-IE" sz="1800" b="0" kern="1200" dirty="0">
                <a:solidFill>
                  <a:srgbClr val="767171"/>
                </a:solidFill>
                <a:ea typeface="+mn-ea"/>
                <a:cs typeface="+mn-cs"/>
              </a:rPr>
              <a:t> δεν θα είχαν ποτέ από μόνοι</a:t>
            </a:r>
            <a:r>
              <a:rPr lang="el-GR" sz="1800" b="0" kern="1200" dirty="0">
                <a:solidFill>
                  <a:srgbClr val="767171"/>
                </a:solidFill>
                <a:ea typeface="+mn-ea"/>
                <a:cs typeface="+mn-cs"/>
              </a:rPr>
              <a:t>/ες</a:t>
            </a:r>
            <a:r>
              <a:rPr lang="en-IE" sz="1800" b="0" kern="1200" dirty="0">
                <a:solidFill>
                  <a:srgbClr val="767171"/>
                </a:solidFill>
                <a:ea typeface="+mn-ea"/>
                <a:cs typeface="+mn-cs"/>
              </a:rPr>
              <a:t> τους</a:t>
            </a:r>
            <a:r>
              <a:rPr lang="en-US" sz="1800" b="0" kern="1200" dirty="0">
                <a:solidFill>
                  <a:srgbClr val="767171"/>
                </a:solidFill>
                <a:ea typeface="+mn-ea"/>
                <a:cs typeface="+mn-cs"/>
              </a:rPr>
              <a:t>.</a:t>
            </a:r>
            <a:endParaRPr lang="el-GR" sz="1800" b="0" kern="1200" dirty="0">
              <a:solidFill>
                <a:srgbClr val="767171"/>
              </a:solidFill>
              <a:ea typeface="+mn-ea"/>
              <a:cs typeface="+mn-cs"/>
            </a:endParaRPr>
          </a:p>
          <a:p>
            <a:pPr marL="0" marR="0" lvl="0" indent="0" algn="l" defTabSz="914400" rtl="0" eaLnBrk="1" fontAlgn="auto" latinLnBrk="0" hangingPunct="1">
              <a:lnSpc>
                <a:spcPct val="90000"/>
              </a:lnSpc>
              <a:spcBef>
                <a:spcPts val="1000"/>
              </a:spcBef>
              <a:spcAft>
                <a:spcPts val="0"/>
              </a:spcAft>
              <a:buClr>
                <a:srgbClr val="00B0F0"/>
              </a:buClr>
              <a:buSzTx/>
              <a:tabLst/>
              <a:defRPr/>
            </a:pPr>
            <a:r>
              <a:rPr kumimoji="0" lang="en-US" sz="1800" b="0" i="0" u="none" strike="noStrike" kern="1200" cap="none" spc="0" normalizeH="0" baseline="0" noProof="0" dirty="0" err="1">
                <a:ln>
                  <a:noFill/>
                </a:ln>
                <a:solidFill>
                  <a:srgbClr val="00B0F0"/>
                </a:solidFill>
                <a:effectLst/>
                <a:uLnTx/>
                <a:uFillTx/>
                <a:latin typeface="Calibri" panose="020F0502020204030204"/>
                <a:ea typeface="+mn-ea"/>
                <a:cs typeface="+mn-cs"/>
              </a:rPr>
              <a:t>Προώθηση</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00B0F0"/>
                </a:solidFill>
                <a:effectLst/>
                <a:uLnTx/>
                <a:uFillTx/>
                <a:latin typeface="Calibri" panose="020F0502020204030204"/>
                <a:ea typeface="+mn-ea"/>
                <a:cs typeface="+mn-cs"/>
              </a:rPr>
              <a:t>της</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 α</a:t>
            </a:r>
            <a:r>
              <a:rPr kumimoji="0" lang="en-US" sz="1800" b="0" i="0" u="none" strike="noStrike" kern="1200" cap="none" spc="0" normalizeH="0" baseline="0" noProof="0" dirty="0" err="1">
                <a:ln>
                  <a:noFill/>
                </a:ln>
                <a:solidFill>
                  <a:srgbClr val="00B0F0"/>
                </a:solidFill>
                <a:effectLst/>
                <a:uLnTx/>
                <a:uFillTx/>
                <a:latin typeface="Calibri" panose="020F0502020204030204"/>
                <a:ea typeface="+mn-ea"/>
                <a:cs typeface="+mn-cs"/>
              </a:rPr>
              <a:t>νοιχτής</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 επ</a:t>
            </a:r>
            <a:r>
              <a:rPr kumimoji="0" lang="en-US" sz="1800" b="0" i="0" u="none" strike="noStrike" kern="1200" cap="none" spc="0" normalizeH="0" baseline="0" noProof="0" dirty="0" err="1">
                <a:ln>
                  <a:noFill/>
                </a:ln>
                <a:solidFill>
                  <a:srgbClr val="00B0F0"/>
                </a:solidFill>
                <a:effectLst/>
                <a:uLnTx/>
                <a:uFillTx/>
                <a:latin typeface="Calibri" panose="020F0502020204030204"/>
                <a:ea typeface="+mn-ea"/>
                <a:cs typeface="+mn-cs"/>
              </a:rPr>
              <a:t>ικοινωνί</a:t>
            </a: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ας - </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Η </a:t>
            </a:r>
            <a:r>
              <a:rPr kumimoji="0" lang="en-IE" sz="1800" b="0" i="0" u="none" strike="noStrike" kern="1200" cap="none" spc="0" normalizeH="0" baseline="0" noProof="0" dirty="0" err="1">
                <a:ln>
                  <a:noFill/>
                </a:ln>
                <a:solidFill>
                  <a:srgbClr val="767171"/>
                </a:solidFill>
                <a:effectLst/>
                <a:uLnTx/>
                <a:uFillTx/>
                <a:latin typeface="Calibri" panose="020F0502020204030204"/>
                <a:ea typeface="+mn-ea"/>
                <a:cs typeface="+mn-cs"/>
              </a:rPr>
              <a:t>εμ</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πιστοσύνη που δημιουργείται σε έναν καλό κύκλο συνεργασίας δίνει σε όλους</a:t>
            </a:r>
            <a:r>
              <a:rPr kumimoji="0" lang="el-GR" sz="1800" b="0" i="0" u="none" strike="noStrike" kern="1200" cap="none" spc="0" normalizeH="0" baseline="0" noProof="0" dirty="0">
                <a:ln>
                  <a:noFill/>
                </a:ln>
                <a:solidFill>
                  <a:srgbClr val="767171"/>
                </a:solidFill>
                <a:effectLst/>
                <a:uLnTx/>
                <a:uFillTx/>
                <a:latin typeface="Calibri" panose="020F0502020204030204"/>
                <a:ea typeface="+mn-ea"/>
                <a:cs typeface="+mn-cs"/>
              </a:rPr>
              <a:t>/ες</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 την αυτοπεποίθηση να προωθήσουν μια ελλιπή ή ανεπαρκή σκέψη, γνωρίζοντας ότι μπορεί να καταλύσει άλλες ιδέες στη συζήτηση</a:t>
            </a:r>
            <a:r>
              <a:rPr kumimoji="0" lang="en-US" sz="1800" b="0" i="0" u="none" strike="noStrike" kern="1200" cap="none" spc="0" normalizeH="0" baseline="0" noProof="0" dirty="0">
                <a:ln>
                  <a:noFill/>
                </a:ln>
                <a:solidFill>
                  <a:srgbClr val="767171"/>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
                <a:srgbClr val="00B0F0"/>
              </a:buClr>
              <a:buSzTx/>
              <a:tabLst/>
              <a:defRPr/>
            </a:pPr>
            <a:r>
              <a:rPr kumimoji="0" lang="en-IE" sz="1800" b="0" i="0" u="none" strike="noStrike" kern="1200" cap="none" spc="0" normalizeH="0" baseline="0" noProof="0" dirty="0">
                <a:ln>
                  <a:noFill/>
                </a:ln>
                <a:solidFill>
                  <a:srgbClr val="00B0F0"/>
                </a:solidFill>
                <a:effectLst/>
                <a:uLnTx/>
                <a:uFillTx/>
                <a:latin typeface="Calibri" panose="020F0502020204030204"/>
                <a:ea typeface="+mn-ea"/>
                <a:cs typeface="+mn-cs"/>
              </a:rPr>
              <a:t>Κατα</a:t>
            </a:r>
            <a:r>
              <a:rPr kumimoji="0" lang="en-IE" sz="1800" b="0" i="0" u="none" strike="noStrike" kern="1200" cap="none" spc="0" normalizeH="0" baseline="0" noProof="0" dirty="0" err="1">
                <a:ln>
                  <a:noFill/>
                </a:ln>
                <a:solidFill>
                  <a:srgbClr val="00B0F0"/>
                </a:solidFill>
                <a:effectLst/>
                <a:uLnTx/>
                <a:uFillTx/>
                <a:latin typeface="Calibri" panose="020F0502020204030204"/>
                <a:ea typeface="+mn-ea"/>
                <a:cs typeface="+mn-cs"/>
              </a:rPr>
              <a:t>γράψτε</a:t>
            </a:r>
            <a:r>
              <a:rPr kumimoji="0" lang="en-IE" sz="1800" b="0" i="0"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en-IE" sz="1800" b="0" i="0" u="none" strike="noStrike" kern="1200" cap="none" spc="0" normalizeH="0" baseline="0" noProof="0" dirty="0" err="1">
                <a:ln>
                  <a:noFill/>
                </a:ln>
                <a:solidFill>
                  <a:srgbClr val="00B0F0"/>
                </a:solidFill>
                <a:effectLst/>
                <a:uLnTx/>
                <a:uFillTx/>
                <a:latin typeface="Calibri" panose="020F0502020204030204"/>
                <a:ea typeface="+mn-ea"/>
                <a:cs typeface="+mn-cs"/>
              </a:rPr>
              <a:t>τις</a:t>
            </a:r>
            <a:r>
              <a:rPr kumimoji="0" lang="en-IE" sz="1800" b="0" i="0"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en-IE" sz="1800" b="0" i="0" u="none" strike="noStrike" kern="1200" cap="none" spc="0" normalizeH="0" baseline="0" noProof="0" dirty="0" err="1">
                <a:ln>
                  <a:noFill/>
                </a:ln>
                <a:solidFill>
                  <a:srgbClr val="00B0F0"/>
                </a:solidFill>
                <a:effectLst/>
                <a:uLnTx/>
                <a:uFillTx/>
                <a:latin typeface="Calibri" panose="020F0502020204030204"/>
                <a:ea typeface="+mn-ea"/>
                <a:cs typeface="+mn-cs"/>
              </a:rPr>
              <a:t>ιδέες</a:t>
            </a:r>
            <a:r>
              <a:rPr kumimoji="0" lang="en-IE" sz="1800" b="0" i="0" u="none" strike="noStrike" kern="1200" cap="none" spc="0" normalizeH="0" baseline="0" noProof="0" dirty="0">
                <a:ln>
                  <a:noFill/>
                </a:ln>
                <a:solidFill>
                  <a:srgbClr val="00B0F0"/>
                </a:solidFill>
                <a:effectLst/>
                <a:uLnTx/>
                <a:uFillTx/>
                <a:latin typeface="Calibri" panose="020F0502020204030204"/>
                <a:ea typeface="+mn-ea"/>
                <a:cs typeface="+mn-cs"/>
              </a:rPr>
              <a:t> σας - </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Κατα</a:t>
            </a:r>
            <a:r>
              <a:rPr kumimoji="0" lang="en-IE" sz="1800" b="0" i="0" u="none" strike="noStrike" kern="1200" cap="none" spc="0" normalizeH="0" baseline="0" noProof="0" dirty="0" err="1">
                <a:ln>
                  <a:noFill/>
                </a:ln>
                <a:solidFill>
                  <a:srgbClr val="767171"/>
                </a:solidFill>
                <a:effectLst/>
                <a:uLnTx/>
                <a:uFillTx/>
                <a:latin typeface="Calibri" panose="020F0502020204030204"/>
                <a:ea typeface="+mn-ea"/>
                <a:cs typeface="+mn-cs"/>
              </a:rPr>
              <a:t>γράψτε</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 </a:t>
            </a:r>
            <a:r>
              <a:rPr kumimoji="0" lang="en-IE" sz="1800" b="0" i="0" u="none" strike="noStrike" kern="1200" cap="none" spc="0" normalizeH="0" baseline="0" noProof="0" dirty="0" err="1">
                <a:ln>
                  <a:noFill/>
                </a:ln>
                <a:solidFill>
                  <a:srgbClr val="767171"/>
                </a:solidFill>
                <a:effectLst/>
                <a:uLnTx/>
                <a:uFillTx/>
                <a:latin typeface="Calibri" panose="020F0502020204030204"/>
                <a:ea typeface="+mn-ea"/>
                <a:cs typeface="+mn-cs"/>
              </a:rPr>
              <a:t>άφθον</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α: κρατήστε τα post-it, τα flip charts, τα διαγράμματα και τις σημειώσεις σας. </a:t>
            </a:r>
            <a:r>
              <a:rPr kumimoji="0" lang="en-IE" sz="1800" b="0" i="0" u="none" strike="noStrike" kern="1200" cap="none" spc="0" normalizeH="0" baseline="0" noProof="0" dirty="0" err="1">
                <a:ln>
                  <a:noFill/>
                </a:ln>
                <a:solidFill>
                  <a:srgbClr val="767171"/>
                </a:solidFill>
                <a:effectLst/>
                <a:uLnTx/>
                <a:uFillTx/>
                <a:latin typeface="Calibri" panose="020F0502020204030204"/>
                <a:ea typeface="+mn-ea"/>
                <a:cs typeface="+mn-cs"/>
              </a:rPr>
              <a:t>Έχετε</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 </a:t>
            </a:r>
            <a:r>
              <a:rPr kumimoji="0" lang="en-IE" sz="1800" b="0" i="0" u="none" strike="noStrike" kern="1200" cap="none" spc="0" normalizeH="0" baseline="0" noProof="0" dirty="0" err="1">
                <a:ln>
                  <a:noFill/>
                </a:ln>
                <a:solidFill>
                  <a:srgbClr val="767171"/>
                </a:solidFill>
                <a:effectLst/>
                <a:uLnTx/>
                <a:uFillTx/>
                <a:latin typeface="Calibri" panose="020F0502020204030204"/>
                <a:ea typeface="+mn-ea"/>
                <a:cs typeface="+mn-cs"/>
              </a:rPr>
              <a:t>όμως</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 κα</a:t>
            </a:r>
            <a:r>
              <a:rPr kumimoji="0" lang="en-IE" sz="1800" b="0" i="0" u="none" strike="noStrike" kern="1200" cap="none" spc="0" normalizeH="0" baseline="0" noProof="0" dirty="0" err="1">
                <a:ln>
                  <a:noFill/>
                </a:ln>
                <a:solidFill>
                  <a:srgbClr val="767171"/>
                </a:solidFill>
                <a:effectLst/>
                <a:uLnTx/>
                <a:uFillTx/>
                <a:latin typeface="Calibri" panose="020F0502020204030204"/>
                <a:ea typeface="+mn-ea"/>
                <a:cs typeface="+mn-cs"/>
              </a:rPr>
              <a:t>τά</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 </a:t>
            </a:r>
            <a:r>
              <a:rPr kumimoji="0" lang="en-IE" sz="1800" b="0" i="0" u="none" strike="noStrike" kern="1200" cap="none" spc="0" normalizeH="0" baseline="0" noProof="0" dirty="0" err="1">
                <a:ln>
                  <a:noFill/>
                </a:ln>
                <a:solidFill>
                  <a:srgbClr val="767171"/>
                </a:solidFill>
                <a:effectLst/>
                <a:uLnTx/>
                <a:uFillTx/>
                <a:latin typeface="Calibri" panose="020F0502020204030204"/>
                <a:ea typeface="+mn-ea"/>
                <a:cs typeface="+mn-cs"/>
              </a:rPr>
              <a:t>νου</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 </a:t>
            </a:r>
            <a:r>
              <a:rPr kumimoji="0" lang="en-IE" sz="1800" b="0" i="0" u="none" strike="noStrike" kern="1200" cap="none" spc="0" normalizeH="0" baseline="0" noProof="0" dirty="0" err="1">
                <a:ln>
                  <a:noFill/>
                </a:ln>
                <a:solidFill>
                  <a:srgbClr val="767171"/>
                </a:solidFill>
                <a:effectLst/>
                <a:uLnTx/>
                <a:uFillTx/>
                <a:latin typeface="Calibri" panose="020F0502020204030204"/>
                <a:ea typeface="+mn-ea"/>
                <a:cs typeface="+mn-cs"/>
              </a:rPr>
              <a:t>ότι</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 </a:t>
            </a:r>
            <a:r>
              <a:rPr kumimoji="0" lang="en-IE" sz="1800" b="0" i="0" u="none" strike="noStrike" kern="1200" cap="none" spc="0" normalizeH="0" baseline="0" noProof="0" dirty="0" err="1">
                <a:ln>
                  <a:noFill/>
                </a:ln>
                <a:solidFill>
                  <a:srgbClr val="767171"/>
                </a:solidFill>
                <a:effectLst/>
                <a:uLnTx/>
                <a:uFillTx/>
                <a:latin typeface="Calibri" panose="020F0502020204030204"/>
                <a:ea typeface="+mn-ea"/>
                <a:cs typeface="+mn-cs"/>
              </a:rPr>
              <a:t>κάθε</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 </a:t>
            </a:r>
            <a:r>
              <a:rPr kumimoji="0" lang="en-IE" sz="1800" b="0" i="0" u="none" strike="noStrike" kern="1200" cap="none" spc="0" normalizeH="0" baseline="0" noProof="0" dirty="0" err="1">
                <a:ln>
                  <a:noFill/>
                </a:ln>
                <a:solidFill>
                  <a:srgbClr val="767171"/>
                </a:solidFill>
                <a:effectLst/>
                <a:uLnTx/>
                <a:uFillTx/>
                <a:latin typeface="Calibri" panose="020F0502020204030204"/>
                <a:ea typeface="+mn-ea"/>
                <a:cs typeface="+mn-cs"/>
              </a:rPr>
              <a:t>τόσο</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 </a:t>
            </a:r>
            <a:r>
              <a:rPr kumimoji="0" lang="en-IE" sz="1800" b="0" i="0" u="none" strike="noStrike" kern="1200" cap="none" spc="0" normalizeH="0" baseline="0" noProof="0" dirty="0" err="1">
                <a:ln>
                  <a:noFill/>
                </a:ln>
                <a:solidFill>
                  <a:srgbClr val="767171"/>
                </a:solidFill>
                <a:effectLst/>
                <a:uLnTx/>
                <a:uFillTx/>
                <a:latin typeface="Calibri" panose="020F0502020204030204"/>
                <a:ea typeface="+mn-ea"/>
                <a:cs typeface="+mn-cs"/>
              </a:rPr>
              <a:t>είν</a:t>
            </a:r>
            <a:r>
              <a:rPr kumimoji="0" lang="en-IE" sz="1800" b="0" i="0" u="none" strike="noStrike" kern="1200" cap="none" spc="0" normalizeH="0" baseline="0" noProof="0" dirty="0">
                <a:ln>
                  <a:noFill/>
                </a:ln>
                <a:solidFill>
                  <a:srgbClr val="767171"/>
                </a:solidFill>
                <a:effectLst/>
                <a:uLnTx/>
                <a:uFillTx/>
                <a:latin typeface="Calibri" panose="020F0502020204030204"/>
                <a:ea typeface="+mn-ea"/>
                <a:cs typeface="+mn-cs"/>
              </a:rPr>
              <a:t>αι χρήσιμο και υγιές να σβήνετε τον πίνακα και να τον ξαναγεμίζετε από μνήμης.</a:t>
            </a:r>
          </a:p>
          <a:p>
            <a:pPr marL="0" indent="0">
              <a:lnSpc>
                <a:spcPct val="110000"/>
              </a:lnSpc>
              <a:buClr>
                <a:srgbClr val="00B0F0"/>
              </a:buClr>
              <a:buSzTx/>
              <a:defRPr/>
            </a:pPr>
            <a:endParaRPr lang="en-US" sz="1800" b="0" kern="1200" dirty="0">
              <a:solidFill>
                <a:srgbClr val="767171"/>
              </a:solidFill>
              <a:ea typeface="+mn-ea"/>
              <a:cs typeface="+mn-cs"/>
            </a:endParaRPr>
          </a:p>
          <a:p>
            <a:endParaRPr lang="en-IE" sz="700" dirty="0"/>
          </a:p>
        </p:txBody>
      </p:sp>
      <p:sp>
        <p:nvSpPr>
          <p:cNvPr id="3" name="Text Placeholder 2">
            <a:extLst>
              <a:ext uri="{FF2B5EF4-FFF2-40B4-BE49-F238E27FC236}">
                <a16:creationId xmlns:a16="http://schemas.microsoft.com/office/drawing/2014/main" id="{9923A312-062D-EA57-58FB-A3E2FE96E48D}"/>
              </a:ext>
            </a:extLst>
          </p:cNvPr>
          <p:cNvSpPr>
            <a:spLocks noGrp="1"/>
          </p:cNvSpPr>
          <p:nvPr>
            <p:ph type="body" idx="4294967295"/>
          </p:nvPr>
        </p:nvSpPr>
        <p:spPr>
          <a:xfrm>
            <a:off x="678507" y="140545"/>
            <a:ext cx="11284085" cy="598487"/>
          </a:xfrm>
        </p:spPr>
        <p:txBody>
          <a:bodyPr>
            <a:noAutofit/>
          </a:bodyPr>
          <a:lstStyle/>
          <a:p>
            <a:pPr marL="457200" marR="0" lvl="0" indent="-228600" algn="l" defTabSz="914400" rtl="0" eaLnBrk="1" fontAlgn="auto" latinLnBrk="0" hangingPunct="1">
              <a:lnSpc>
                <a:spcPct val="90000"/>
              </a:lnSpc>
              <a:spcBef>
                <a:spcPts val="1000"/>
              </a:spcBef>
              <a:spcAft>
                <a:spcPts val="0"/>
              </a:spcAft>
              <a:buClr>
                <a:srgbClr val="14B4CB"/>
              </a:buClr>
              <a:buSzPts val="3600"/>
              <a:buFont typeface="Arial"/>
              <a:buNone/>
              <a:tabLst/>
              <a:defRPr/>
            </a:pPr>
            <a:r>
              <a:rPr kumimoji="0" lang="en-IE" sz="3600" b="1" i="0" u="none" strike="noStrike" kern="0" cap="none" spc="0" normalizeH="0" baseline="0" noProof="0" dirty="0">
                <a:ln>
                  <a:noFill/>
                </a:ln>
                <a:solidFill>
                  <a:srgbClr val="8A4199"/>
                </a:solidFill>
                <a:effectLst/>
                <a:uLnTx/>
                <a:uFillTx/>
                <a:latin typeface="Calibri"/>
                <a:ea typeface="Calibri"/>
                <a:cs typeface="Calibri"/>
                <a:sym typeface="Calibri"/>
              </a:rPr>
              <a:t>Β</a:t>
            </a:r>
            <a:r>
              <a:rPr kumimoji="0" lang="el-GR" sz="3600" b="1" i="0" u="none" strike="noStrike" kern="0" cap="none" spc="0" normalizeH="0" baseline="0" noProof="0" dirty="0">
                <a:ln>
                  <a:noFill/>
                </a:ln>
                <a:solidFill>
                  <a:srgbClr val="8A4199"/>
                </a:solidFill>
                <a:effectLst/>
                <a:uLnTx/>
                <a:uFillTx/>
                <a:latin typeface="Calibri"/>
                <a:ea typeface="Calibri"/>
                <a:cs typeface="Calibri"/>
                <a:sym typeface="Calibri"/>
              </a:rPr>
              <a:t>Η</a:t>
            </a:r>
            <a:r>
              <a:rPr kumimoji="0" lang="en-IE" sz="3600" b="1" i="0" u="none" strike="noStrike" kern="0" cap="none" spc="0" normalizeH="0" baseline="0" noProof="0" dirty="0">
                <a:ln>
                  <a:noFill/>
                </a:ln>
                <a:solidFill>
                  <a:srgbClr val="8A4199"/>
                </a:solidFill>
                <a:effectLst/>
                <a:uLnTx/>
                <a:uFillTx/>
                <a:latin typeface="Calibri"/>
                <a:ea typeface="Calibri"/>
                <a:cs typeface="Calibri"/>
                <a:sym typeface="Calibri"/>
              </a:rPr>
              <a:t>ΜΑΤΑ ΓΙΑ ΤΗΝ ΕΠΙΤΥΧ</a:t>
            </a:r>
            <a:r>
              <a:rPr kumimoji="0" lang="el-GR" sz="3600" b="1" i="0" u="none" strike="noStrike" kern="0" cap="none" spc="0" normalizeH="0" baseline="0" noProof="0" dirty="0">
                <a:ln>
                  <a:noFill/>
                </a:ln>
                <a:solidFill>
                  <a:srgbClr val="8A4199"/>
                </a:solidFill>
                <a:effectLst/>
                <a:uLnTx/>
                <a:uFillTx/>
                <a:latin typeface="Calibri"/>
                <a:ea typeface="Calibri"/>
                <a:cs typeface="Calibri"/>
                <a:sym typeface="Calibri"/>
              </a:rPr>
              <a:t>Η</a:t>
            </a:r>
            <a:r>
              <a:rPr kumimoji="0" lang="en-IE" sz="3600" b="1" i="0" u="none" strike="noStrike" kern="0" cap="none" spc="0" normalizeH="0" baseline="0" noProof="0" dirty="0">
                <a:ln>
                  <a:noFill/>
                </a:ln>
                <a:solidFill>
                  <a:srgbClr val="8A4199"/>
                </a:solidFill>
                <a:effectLst/>
                <a:uLnTx/>
                <a:uFillTx/>
                <a:latin typeface="Calibri"/>
                <a:ea typeface="Calibri"/>
                <a:cs typeface="Calibri"/>
                <a:sym typeface="Calibri"/>
              </a:rPr>
              <a:t> ΣΥΝΕΡΓΑΣ</a:t>
            </a:r>
            <a:r>
              <a:rPr kumimoji="0" lang="el-GR" sz="3600" b="1" i="0" u="none" strike="noStrike" kern="0" cap="none" spc="0" normalizeH="0" baseline="0" noProof="0" dirty="0">
                <a:ln>
                  <a:noFill/>
                </a:ln>
                <a:solidFill>
                  <a:srgbClr val="8A4199"/>
                </a:solidFill>
                <a:effectLst/>
                <a:uLnTx/>
                <a:uFillTx/>
                <a:latin typeface="Calibri"/>
                <a:ea typeface="Calibri"/>
                <a:cs typeface="Calibri"/>
                <a:sym typeface="Calibri"/>
              </a:rPr>
              <a:t>Ι</a:t>
            </a:r>
            <a:r>
              <a:rPr kumimoji="0" lang="en-IE" sz="3600" b="1" i="0" u="none" strike="noStrike" kern="0" cap="none" spc="0" normalizeH="0" baseline="0" noProof="0" dirty="0">
                <a:ln>
                  <a:noFill/>
                </a:ln>
                <a:solidFill>
                  <a:srgbClr val="8A4199"/>
                </a:solidFill>
                <a:effectLst/>
                <a:uLnTx/>
                <a:uFillTx/>
                <a:latin typeface="Calibri"/>
                <a:ea typeface="Calibri"/>
                <a:cs typeface="Calibri"/>
                <a:sym typeface="Calibri"/>
              </a:rPr>
              <a:t>Α ΩΣ ΟΜ</a:t>
            </a:r>
            <a:r>
              <a:rPr kumimoji="0" lang="el-GR" sz="3600" b="1" i="0" u="none" strike="noStrike" kern="0" cap="none" spc="0" normalizeH="0" baseline="0" noProof="0" dirty="0">
                <a:ln>
                  <a:noFill/>
                </a:ln>
                <a:solidFill>
                  <a:srgbClr val="8A4199"/>
                </a:solidFill>
                <a:effectLst/>
                <a:uLnTx/>
                <a:uFillTx/>
                <a:latin typeface="Calibri"/>
                <a:ea typeface="Calibri"/>
                <a:cs typeface="Calibri"/>
                <a:sym typeface="Calibri"/>
              </a:rPr>
              <a:t>Α</a:t>
            </a:r>
            <a:r>
              <a:rPr kumimoji="0" lang="en-IE" sz="3600" b="1" i="0" u="none" strike="noStrike" kern="0" cap="none" spc="0" normalizeH="0" baseline="0" noProof="0" dirty="0">
                <a:ln>
                  <a:noFill/>
                </a:ln>
                <a:solidFill>
                  <a:srgbClr val="8A4199"/>
                </a:solidFill>
                <a:effectLst/>
                <a:uLnTx/>
                <a:uFillTx/>
                <a:latin typeface="Calibri"/>
                <a:ea typeface="Calibri"/>
                <a:cs typeface="Calibri"/>
                <a:sym typeface="Calibri"/>
              </a:rPr>
              <a:t>ΔΑ</a:t>
            </a:r>
          </a:p>
        </p:txBody>
      </p:sp>
    </p:spTree>
    <p:extLst>
      <p:ext uri="{BB962C8B-B14F-4D97-AF65-F5344CB8AC3E}">
        <p14:creationId xmlns:p14="http://schemas.microsoft.com/office/powerpoint/2010/main" val="267931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6"/>
          <p:cNvPicPr preferRelativeResize="0">
            <a:picLocks noGrp="1"/>
          </p:cNvPicPr>
          <p:nvPr>
            <p:ph type="pic" idx="2"/>
          </p:nvPr>
        </p:nvPicPr>
        <p:blipFill>
          <a:blip r:embed="rId3"/>
          <a:srcRect l="23474" r="23474"/>
          <a:stretch/>
        </p:blipFill>
        <p:spPr>
          <a:xfrm>
            <a:off x="7158600" y="0"/>
            <a:ext cx="5033400" cy="5949282"/>
          </a:xfrm>
          <a:prstGeom prst="ellipse">
            <a:avLst/>
          </a:prstGeom>
          <a:ln>
            <a:noFill/>
          </a:ln>
          <a:effectLst>
            <a:softEdge rad="112500"/>
          </a:effectLst>
        </p:spPr>
      </p:pic>
      <p:sp>
        <p:nvSpPr>
          <p:cNvPr id="340" name="Google Shape;340;p16"/>
          <p:cNvSpPr txBox="1">
            <a:spLocks noGrp="1"/>
          </p:cNvSpPr>
          <p:nvPr>
            <p:ph type="body" idx="1"/>
          </p:nvPr>
        </p:nvSpPr>
        <p:spPr>
          <a:xfrm>
            <a:off x="2362833" y="602336"/>
            <a:ext cx="4310341"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l-GR" dirty="0"/>
              <a:t>Εργαλεία &amp; Τακτικές</a:t>
            </a:r>
          </a:p>
        </p:txBody>
      </p:sp>
      <p:sp>
        <p:nvSpPr>
          <p:cNvPr id="341" name="Google Shape;341;p16"/>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05</a:t>
            </a:r>
            <a:endParaRPr dirty="0"/>
          </a:p>
        </p:txBody>
      </p:sp>
    </p:spTree>
    <p:extLst>
      <p:ext uri="{BB962C8B-B14F-4D97-AF65-F5344CB8AC3E}">
        <p14:creationId xmlns:p14="http://schemas.microsoft.com/office/powerpoint/2010/main" val="2214124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F86F1-802C-7715-F38D-8EB6F470EF01}"/>
              </a:ext>
            </a:extLst>
          </p:cNvPr>
          <p:cNvSpPr>
            <a:spLocks noGrp="1"/>
          </p:cNvSpPr>
          <p:nvPr>
            <p:ph type="body" idx="1"/>
          </p:nvPr>
        </p:nvSpPr>
        <p:spPr>
          <a:xfrm>
            <a:off x="218114" y="880844"/>
            <a:ext cx="11652307" cy="5555687"/>
          </a:xfrm>
        </p:spPr>
        <p:txBody>
          <a:bodyPr>
            <a:noAutofit/>
          </a:bodyPr>
          <a:lstStyle/>
          <a:p>
            <a:pPr marL="228600" indent="0"/>
            <a:r>
              <a:rPr lang="en-GB" sz="1600" b="0" i="0" dirty="0">
                <a:solidFill>
                  <a:srgbClr val="767171"/>
                </a:solidFill>
                <a:effectLst/>
                <a:latin typeface="Calibri" panose="020F0502020204030204" pitchFamily="34" charset="0"/>
                <a:cs typeface="Calibri" panose="020F0502020204030204" pitchFamily="34" charset="0"/>
              </a:rPr>
              <a:t>Είναι σημαντικό να σημειωθεί ότι διαφορετικοί οργανισμοί ενδέχεται να έχουν διαφορετικές </a:t>
            </a:r>
            <a:r>
              <a:rPr lang="en-GB" sz="1600" b="1" i="0" dirty="0">
                <a:solidFill>
                  <a:srgbClr val="767171"/>
                </a:solidFill>
                <a:effectLst/>
                <a:latin typeface="Calibri" panose="020F0502020204030204" pitchFamily="34" charset="0"/>
                <a:cs typeface="Calibri" panose="020F0502020204030204" pitchFamily="34" charset="0"/>
              </a:rPr>
              <a:t>πολιτικές και πρακτικές ανάλογα με τον </a:t>
            </a:r>
            <a:r>
              <a:rPr lang="en-GB" sz="1600" b="0" i="0" dirty="0">
                <a:solidFill>
                  <a:srgbClr val="767171"/>
                </a:solidFill>
                <a:effectLst/>
                <a:latin typeface="Calibri" panose="020F0502020204030204" pitchFamily="34" charset="0"/>
                <a:cs typeface="Calibri" panose="020F0502020204030204" pitchFamily="34" charset="0"/>
              </a:rPr>
              <a:t>κλάδο, την κουλτούρα και τις ειδικές ανάγκες τους. Η εφαρμογή ενός συνδυασμού αυτών των στρατηγικών μπορεί να δημιουργήσει ένα συνεργατικό και υποστηρικτικό εργασιακό περιβάλλον, προωθώντας παράλληλα την ισορροπία μεταξύ επαγγελματικής και προσωπικής ζωής. </a:t>
            </a:r>
          </a:p>
          <a:p>
            <a:pPr marL="228600" indent="0"/>
            <a:endParaRPr lang="en-GB" sz="1600" b="1" dirty="0">
              <a:solidFill>
                <a:srgbClr val="767171"/>
              </a:solidFill>
              <a:latin typeface="Calibri" panose="020F0502020204030204" pitchFamily="34" charset="0"/>
              <a:cs typeface="Calibri" panose="020F0502020204030204" pitchFamily="34" charset="0"/>
            </a:endParaRPr>
          </a:p>
          <a:p>
            <a:pPr algn="l">
              <a:buClr>
                <a:srgbClr val="8A4199"/>
              </a:buClr>
              <a:buFont typeface="+mj-lt"/>
              <a:buAutoNum type="arabicPeriod"/>
            </a:pPr>
            <a:r>
              <a:rPr lang="en-GB" sz="1600" b="1" i="0" dirty="0">
                <a:solidFill>
                  <a:srgbClr val="8A4199"/>
                </a:solidFill>
                <a:effectLst/>
                <a:latin typeface="Calibri" panose="020F0502020204030204" pitchFamily="34" charset="0"/>
                <a:cs typeface="Calibri" panose="020F0502020204030204" pitchFamily="34" charset="0"/>
              </a:rPr>
              <a:t>Ευέλικτες ρυθμίσεις εργασίας: </a:t>
            </a:r>
            <a:r>
              <a:rPr lang="en-GB" sz="1600" b="0" i="0" dirty="0">
                <a:solidFill>
                  <a:srgbClr val="767171"/>
                </a:solidFill>
                <a:effectLst/>
                <a:latin typeface="Calibri" panose="020F0502020204030204" pitchFamily="34" charset="0"/>
                <a:cs typeface="Calibri" panose="020F0502020204030204" pitchFamily="34" charset="0"/>
              </a:rPr>
              <a:t>Η προσφορά ευέλικτων επιλογών εργασίας, όπως ευέλικτο ωράριο, συμπιεσμένες εβδομάδες εργασίας, </a:t>
            </a:r>
            <a:r>
              <a:rPr lang="el-GR" sz="1600" b="0" i="0" dirty="0" err="1">
                <a:solidFill>
                  <a:srgbClr val="767171"/>
                </a:solidFill>
                <a:effectLst/>
                <a:latin typeface="Calibri" panose="020F0502020204030204" pitchFamily="34" charset="0"/>
                <a:cs typeface="Calibri" panose="020F0502020204030204" pitchFamily="34" charset="0"/>
              </a:rPr>
              <a:t>τηλ</a:t>
            </a:r>
            <a:r>
              <a:rPr lang="en-GB" sz="1600" b="0" i="0" dirty="0" err="1">
                <a:solidFill>
                  <a:srgbClr val="767171"/>
                </a:solidFill>
                <a:effectLst/>
                <a:latin typeface="Calibri" panose="020F0502020204030204" pitchFamily="34" charset="0"/>
                <a:cs typeface="Calibri" panose="020F0502020204030204" pitchFamily="34" charset="0"/>
              </a:rPr>
              <a:t>εργ</a:t>
            </a:r>
            <a:r>
              <a:rPr lang="en-GB" sz="1600" b="0" i="0" dirty="0">
                <a:solidFill>
                  <a:srgbClr val="767171"/>
                </a:solidFill>
                <a:effectLst/>
                <a:latin typeface="Calibri" panose="020F0502020204030204" pitchFamily="34" charset="0"/>
                <a:cs typeface="Calibri" panose="020F0502020204030204" pitchFamily="34" charset="0"/>
              </a:rPr>
              <a:t>ασία ή υβριδική εργασία, μπορεί να επιτρέψει στους</a:t>
            </a:r>
            <a:r>
              <a:rPr lang="el-GR" sz="1600" b="0" i="0" dirty="0">
                <a:solidFill>
                  <a:srgbClr val="767171"/>
                </a:solidFill>
                <a:effectLst/>
                <a:latin typeface="Calibri" panose="020F0502020204030204" pitchFamily="34" charset="0"/>
                <a:cs typeface="Calibri" panose="020F0502020204030204" pitchFamily="34" charset="0"/>
              </a:rPr>
              <a:t>/στις</a:t>
            </a:r>
            <a:r>
              <a:rPr lang="en-GB" sz="1600" b="0" i="0" dirty="0">
                <a:solidFill>
                  <a:srgbClr val="767171"/>
                </a:solidFill>
                <a:effectLst/>
                <a:latin typeface="Calibri" panose="020F0502020204030204" pitchFamily="34" charset="0"/>
                <a:cs typeface="Calibri" panose="020F0502020204030204" pitchFamily="34" charset="0"/>
              </a:rPr>
              <a:t> </a:t>
            </a:r>
            <a:r>
              <a:rPr lang="en-GB" sz="1600" b="0" i="0" dirty="0" err="1">
                <a:solidFill>
                  <a:srgbClr val="767171"/>
                </a:solidFill>
                <a:effectLst/>
                <a:latin typeface="Calibri" panose="020F0502020204030204" pitchFamily="34" charset="0"/>
                <a:cs typeface="Calibri" panose="020F0502020204030204" pitchFamily="34" charset="0"/>
              </a:rPr>
              <a:t>εργ</a:t>
            </a:r>
            <a:r>
              <a:rPr lang="en-GB" sz="1600" b="0" i="0" dirty="0">
                <a:solidFill>
                  <a:srgbClr val="767171"/>
                </a:solidFill>
                <a:effectLst/>
                <a:latin typeface="Calibri" panose="020F0502020204030204" pitchFamily="34" charset="0"/>
                <a:cs typeface="Calibri" panose="020F0502020204030204" pitchFamily="34" charset="0"/>
              </a:rPr>
              <a:t>αζόμενους</a:t>
            </a:r>
            <a:r>
              <a:rPr lang="el-GR" sz="1600" dirty="0">
                <a:solidFill>
                  <a:srgbClr val="767171"/>
                </a:solidFill>
                <a:latin typeface="Calibri" panose="020F0502020204030204" pitchFamily="34" charset="0"/>
                <a:cs typeface="Calibri" panose="020F0502020204030204" pitchFamily="34" charset="0"/>
              </a:rPr>
              <a:t>/ες</a:t>
            </a:r>
            <a:r>
              <a:rPr lang="en-GB" sz="1600" b="0" i="0" dirty="0">
                <a:solidFill>
                  <a:srgbClr val="767171"/>
                </a:solidFill>
                <a:effectLst/>
                <a:latin typeface="Calibri" panose="020F0502020204030204" pitchFamily="34" charset="0"/>
                <a:cs typeface="Calibri" panose="020F0502020204030204" pitchFamily="34" charset="0"/>
              </a:rPr>
              <a:t> να διαχειριστούν καλύτερα την ισορροπία μεταξύ εργασίας και προσωπικής ζωής. Αυτή η ευελιξία τους επιτρέπει να προσαρμόζουν το πρόγραμμά τους ώστε να εξυπηρετούν τις προσωπικές τους υποχρεώσεις, ενώ παράλληλα να ανταποκρίνονται στις απαιτήσεις της εργασίας.</a:t>
            </a:r>
          </a:p>
          <a:p>
            <a:pPr algn="l">
              <a:buClr>
                <a:srgbClr val="8A4199"/>
              </a:buClr>
              <a:buFont typeface="+mj-lt"/>
              <a:buAutoNum type="arabicPeriod"/>
            </a:pPr>
            <a:r>
              <a:rPr lang="en-GB" sz="1600" b="1" i="0" dirty="0">
                <a:solidFill>
                  <a:srgbClr val="8A4199"/>
                </a:solidFill>
                <a:effectLst/>
                <a:latin typeface="Calibri" panose="020F0502020204030204" pitchFamily="34" charset="0"/>
                <a:cs typeface="Calibri" panose="020F0502020204030204" pitchFamily="34" charset="0"/>
              </a:rPr>
              <a:t>Εκπαίδευση και ανάπτυξη: </a:t>
            </a:r>
            <a:r>
              <a:rPr lang="en-GB" sz="1600" b="0" i="0" dirty="0">
                <a:solidFill>
                  <a:srgbClr val="767171"/>
                </a:solidFill>
                <a:effectLst/>
                <a:latin typeface="Calibri" panose="020F0502020204030204" pitchFamily="34" charset="0"/>
                <a:cs typeface="Calibri" panose="020F0502020204030204" pitchFamily="34" charset="0"/>
              </a:rPr>
              <a:t>Η παροχή ευκαιριών κατάρτισης και ανάπτυξης που εστιάζουν στη συνεργασία και τις διαπροσωπικές δεξιότητες μπορεί να ενισχύσει την ικανότητα των εργαζομένων να συνεργάζονται αποτελεσματικά. </a:t>
            </a:r>
          </a:p>
          <a:p>
            <a:pPr algn="l">
              <a:buClr>
                <a:srgbClr val="8A4199"/>
              </a:buClr>
              <a:buFont typeface="+mj-lt"/>
              <a:buAutoNum type="arabicPeriod"/>
            </a:pPr>
            <a:r>
              <a:rPr lang="en-GB" sz="1600" b="1" i="0" dirty="0">
                <a:solidFill>
                  <a:srgbClr val="8A4199"/>
                </a:solidFill>
                <a:effectLst/>
                <a:latin typeface="Calibri" panose="020F0502020204030204" pitchFamily="34" charset="0"/>
                <a:cs typeface="Calibri" panose="020F0502020204030204" pitchFamily="34" charset="0"/>
              </a:rPr>
              <a:t>Τεχνολογικά εργαλεία για συνεργασία: </a:t>
            </a:r>
            <a:r>
              <a:rPr lang="en-GB" sz="1600" b="0" i="0" dirty="0">
                <a:solidFill>
                  <a:srgbClr val="767171"/>
                </a:solidFill>
                <a:effectLst/>
                <a:latin typeface="Calibri" panose="020F0502020204030204" pitchFamily="34" charset="0"/>
                <a:cs typeface="Calibri" panose="020F0502020204030204" pitchFamily="34" charset="0"/>
              </a:rPr>
              <a:t>Η εφαρμογή εργαλείων και τεχνολογιών συνεργασίας, όπως πλατφόρμες διαχείρισης έργων, εργαλεία άμεσων μηνυμάτων και εργαλεία τηλεδιάσκεψης, μπορεί να διευκολύνει την επικοινωνία και τη συνεργασία μεταξύ των εργαζομένων, ιδίως σε απομακρυσμένες ή κατανεμημένες ομάδες.</a:t>
            </a:r>
          </a:p>
          <a:p>
            <a:pPr algn="l">
              <a:buClr>
                <a:srgbClr val="8A4199"/>
              </a:buClr>
              <a:buFont typeface="+mj-lt"/>
              <a:buAutoNum type="arabicPeriod"/>
            </a:pPr>
            <a:r>
              <a:rPr lang="en-GB" sz="1600" b="1" i="0" dirty="0">
                <a:solidFill>
                  <a:srgbClr val="8A4199"/>
                </a:solidFill>
                <a:effectLst/>
                <a:latin typeface="Calibri" panose="020F0502020204030204" pitchFamily="34" charset="0"/>
                <a:cs typeface="Calibri" panose="020F0502020204030204" pitchFamily="34" charset="0"/>
              </a:rPr>
              <a:t>Διαχείριση του φόρτου εργασίας και ρεαλιστικές προσδοκίες: </a:t>
            </a:r>
            <a:r>
              <a:rPr lang="en-GB" sz="1600" b="0" i="0" dirty="0">
                <a:solidFill>
                  <a:srgbClr val="767171"/>
                </a:solidFill>
                <a:effectLst/>
                <a:latin typeface="Calibri" panose="020F0502020204030204" pitchFamily="34" charset="0"/>
                <a:cs typeface="Calibri" panose="020F0502020204030204" pitchFamily="34" charset="0"/>
              </a:rPr>
              <a:t>Η διασφάλιση ότι ο φόρτος εργασίας είναι διαχειρίσιμος και λογικός συμβάλλει στην πρόληψη της επαγγελματικής εξουθένωσης και υποστηρίζει την ισορροπία μεταξύ επαγγελματικής και προσωπικής ζωής. </a:t>
            </a:r>
          </a:p>
          <a:p>
            <a:pPr algn="l">
              <a:buClr>
                <a:srgbClr val="8A4199"/>
              </a:buClr>
              <a:buFont typeface="+mj-lt"/>
              <a:buAutoNum type="arabicPeriod"/>
            </a:pPr>
            <a:r>
              <a:rPr lang="en-GB" sz="1600" b="1" i="0" dirty="0">
                <a:solidFill>
                  <a:srgbClr val="8A4199"/>
                </a:solidFill>
                <a:effectLst/>
                <a:latin typeface="Calibri" panose="020F0502020204030204" pitchFamily="34" charset="0"/>
                <a:cs typeface="Calibri" panose="020F0502020204030204" pitchFamily="34" charset="0"/>
              </a:rPr>
              <a:t>Προγράμματα και πολιτικές υποστήριξης: </a:t>
            </a:r>
            <a:r>
              <a:rPr lang="en-GB" sz="1600" b="0" i="0" dirty="0">
                <a:solidFill>
                  <a:srgbClr val="767171"/>
                </a:solidFill>
                <a:effectLst/>
                <a:latin typeface="Calibri" panose="020F0502020204030204" pitchFamily="34" charset="0"/>
                <a:cs typeface="Calibri" panose="020F0502020204030204" pitchFamily="34" charset="0"/>
              </a:rPr>
              <a:t>Η προσφορά προγραμμάτων υποστήριξης εργαζομένων, πρωτοβουλιών ευεξίας και πολιτικών που προωθούν την ισορροπία μεταξύ επαγγελματικής και προσωπικής ζωής, όπως γονική άδεια, ευέλικτες πολιτικές διακοπών και προγράμματα διακοπών, δείχνει τη δέσμευση ενός οργανισμού να υποστηρίζει τους</a:t>
            </a:r>
            <a:r>
              <a:rPr lang="el-GR" sz="1600" b="0" i="0" dirty="0">
                <a:solidFill>
                  <a:srgbClr val="767171"/>
                </a:solidFill>
                <a:effectLst/>
                <a:latin typeface="Calibri" panose="020F0502020204030204" pitchFamily="34" charset="0"/>
                <a:cs typeface="Calibri" panose="020F0502020204030204" pitchFamily="34" charset="0"/>
              </a:rPr>
              <a:t>/τις</a:t>
            </a:r>
            <a:r>
              <a:rPr lang="en-GB" sz="1600" b="0" i="0" dirty="0">
                <a:solidFill>
                  <a:srgbClr val="767171"/>
                </a:solidFill>
                <a:effectLst/>
                <a:latin typeface="Calibri" panose="020F0502020204030204" pitchFamily="34" charset="0"/>
                <a:cs typeface="Calibri" panose="020F0502020204030204" pitchFamily="34" charset="0"/>
              </a:rPr>
              <a:t> </a:t>
            </a:r>
            <a:r>
              <a:rPr lang="en-GB" sz="1600" b="0" i="0" dirty="0" err="1">
                <a:solidFill>
                  <a:srgbClr val="767171"/>
                </a:solidFill>
                <a:effectLst/>
                <a:latin typeface="Calibri" panose="020F0502020204030204" pitchFamily="34" charset="0"/>
                <a:cs typeface="Calibri" panose="020F0502020204030204" pitchFamily="34" charset="0"/>
              </a:rPr>
              <a:t>εργ</a:t>
            </a:r>
            <a:r>
              <a:rPr lang="en-GB" sz="1600" b="0" i="0" dirty="0">
                <a:solidFill>
                  <a:srgbClr val="767171"/>
                </a:solidFill>
                <a:effectLst/>
                <a:latin typeface="Calibri" panose="020F0502020204030204" pitchFamily="34" charset="0"/>
                <a:cs typeface="Calibri" panose="020F0502020204030204" pitchFamily="34" charset="0"/>
              </a:rPr>
              <a:t>αζομένους</a:t>
            </a:r>
            <a:r>
              <a:rPr lang="el-GR" sz="1600" b="0" i="0" dirty="0">
                <a:solidFill>
                  <a:srgbClr val="767171"/>
                </a:solidFill>
                <a:effectLst/>
                <a:latin typeface="Calibri" panose="020F0502020204030204" pitchFamily="34" charset="0"/>
                <a:cs typeface="Calibri" panose="020F0502020204030204" pitchFamily="34" charset="0"/>
              </a:rPr>
              <a:t>/ες</a:t>
            </a:r>
            <a:r>
              <a:rPr lang="en-GB" sz="1600" b="0" i="0" dirty="0">
                <a:solidFill>
                  <a:srgbClr val="767171"/>
                </a:solidFill>
                <a:effectLst/>
                <a:latin typeface="Calibri" panose="020F0502020204030204" pitchFamily="34" charset="0"/>
                <a:cs typeface="Calibri" panose="020F0502020204030204" pitchFamily="34" charset="0"/>
              </a:rPr>
              <a:t> του. </a:t>
            </a:r>
            <a:endParaRPr lang="en-IE" sz="1600" dirty="0"/>
          </a:p>
        </p:txBody>
      </p:sp>
      <p:sp>
        <p:nvSpPr>
          <p:cNvPr id="5" name="Text Placeholder 4">
            <a:extLst>
              <a:ext uri="{FF2B5EF4-FFF2-40B4-BE49-F238E27FC236}">
                <a16:creationId xmlns:a16="http://schemas.microsoft.com/office/drawing/2014/main" id="{EFFEA2DB-1D2F-6E18-632B-C2F7D88E2F67}"/>
              </a:ext>
            </a:extLst>
          </p:cNvPr>
          <p:cNvSpPr>
            <a:spLocks noGrp="1"/>
          </p:cNvSpPr>
          <p:nvPr>
            <p:ph type="body" idx="2"/>
          </p:nvPr>
        </p:nvSpPr>
        <p:spPr/>
        <p:txBody>
          <a:bodyPr>
            <a:normAutofit fontScale="85000" lnSpcReduction="20000"/>
          </a:bodyPr>
          <a:lstStyle/>
          <a:p>
            <a:pPr fontAlgn="base"/>
            <a:r>
              <a:rPr lang="en-IE" dirty="0"/>
              <a:t>ΔΗΜΙΟΥΡΓ</a:t>
            </a:r>
            <a:r>
              <a:rPr lang="el-GR" dirty="0"/>
              <a:t>Ι</a:t>
            </a:r>
            <a:r>
              <a:rPr lang="en-IE" dirty="0"/>
              <a:t>Α ΕΝ</a:t>
            </a:r>
            <a:r>
              <a:rPr lang="el-GR" dirty="0"/>
              <a:t>Ο</a:t>
            </a:r>
            <a:r>
              <a:rPr lang="en-IE" dirty="0"/>
              <a:t>Σ ΣΥΝΕΡΓΑΤΙΚΟ</a:t>
            </a:r>
            <a:r>
              <a:rPr lang="el-GR" dirty="0"/>
              <a:t>Υ</a:t>
            </a:r>
            <a:r>
              <a:rPr lang="en-IE" dirty="0"/>
              <a:t> Χ</a:t>
            </a:r>
            <a:r>
              <a:rPr lang="el-GR" dirty="0"/>
              <a:t>Ω</a:t>
            </a:r>
            <a:r>
              <a:rPr lang="en-IE" dirty="0"/>
              <a:t>ΡΟΥ ΕΡΓΑΣ</a:t>
            </a:r>
            <a:r>
              <a:rPr lang="el-GR" dirty="0"/>
              <a:t>Ι</a:t>
            </a:r>
            <a:r>
              <a:rPr lang="en-IE" dirty="0"/>
              <a:t>ΑΣ</a:t>
            </a:r>
            <a:endParaRPr lang="en-IE" sz="2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0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F86F1-802C-7715-F38D-8EB6F470EF01}"/>
              </a:ext>
            </a:extLst>
          </p:cNvPr>
          <p:cNvSpPr>
            <a:spLocks noGrp="1"/>
          </p:cNvSpPr>
          <p:nvPr>
            <p:ph type="body" idx="1"/>
          </p:nvPr>
        </p:nvSpPr>
        <p:spPr/>
        <p:txBody>
          <a:bodyPr>
            <a:normAutofit lnSpcReduction="10000"/>
          </a:bodyPr>
          <a:lstStyle/>
          <a:p>
            <a:pPr marL="342900" indent="-342900" fontAlgn="base">
              <a:buFont typeface="Arial" panose="020B0604020202020204" pitchFamily="34" charset="0"/>
              <a:buChar char="•"/>
            </a:pPr>
            <a:r>
              <a:rPr lang="en-IE" dirty="0" err="1"/>
              <a:t>Μείνετε</a:t>
            </a:r>
            <a:r>
              <a:rPr lang="en-IE" dirty="0"/>
              <a:t> </a:t>
            </a:r>
            <a:r>
              <a:rPr lang="en-IE" b="1" dirty="0"/>
              <a:t>α</a:t>
            </a:r>
            <a:r>
              <a:rPr lang="en-IE" b="1" dirty="0" err="1"/>
              <a:t>νοιχτοί</a:t>
            </a:r>
            <a:r>
              <a:rPr lang="en-IE" b="1" dirty="0"/>
              <a:t> </a:t>
            </a:r>
            <a:r>
              <a:rPr lang="en-IE" b="1" dirty="0" err="1"/>
              <a:t>σε</a:t>
            </a:r>
            <a:r>
              <a:rPr lang="en-IE" b="1" dirty="0"/>
              <a:t> </a:t>
            </a:r>
            <a:r>
              <a:rPr lang="en-IE" b="1" dirty="0" err="1"/>
              <a:t>ιδέες</a:t>
            </a:r>
            <a:r>
              <a:rPr lang="en-IE" b="1" dirty="0"/>
              <a:t> π</a:t>
            </a:r>
            <a:r>
              <a:rPr lang="en-IE" b="1" dirty="0" err="1"/>
              <a:t>ου</a:t>
            </a:r>
            <a:r>
              <a:rPr lang="en-IE" b="1" dirty="0"/>
              <a:t> </a:t>
            </a:r>
            <a:r>
              <a:rPr lang="en-IE" dirty="0" err="1"/>
              <a:t>δεν</a:t>
            </a:r>
            <a:r>
              <a:rPr lang="en-IE" dirty="0"/>
              <a:t> π</a:t>
            </a:r>
            <a:r>
              <a:rPr lang="en-IE" dirty="0" err="1"/>
              <a:t>εριμέν</a:t>
            </a:r>
            <a:r>
              <a:rPr lang="en-IE" dirty="0"/>
              <a:t>ατε.</a:t>
            </a:r>
            <a:r>
              <a:rPr lang="en-US" dirty="0"/>
              <a:t> </a:t>
            </a:r>
          </a:p>
          <a:p>
            <a:pPr marL="342900" indent="-342900" fontAlgn="base">
              <a:buFont typeface="Arial" panose="020B0604020202020204" pitchFamily="34" charset="0"/>
              <a:buChar char="•"/>
            </a:pPr>
            <a:r>
              <a:rPr lang="en-IE" dirty="0" err="1"/>
              <a:t>Προγρ</a:t>
            </a:r>
            <a:r>
              <a:rPr lang="en-IE" dirty="0"/>
              <a:t>αμματίστε για αναδυόμενες ιδέες και </a:t>
            </a:r>
            <a:r>
              <a:rPr lang="en-IE" b="1" dirty="0"/>
              <a:t>να είστε πρόθυμοι να αλλάξετε </a:t>
            </a:r>
            <a:r>
              <a:rPr lang="en-IE" dirty="0"/>
              <a:t>κατεύθυνση</a:t>
            </a:r>
            <a:r>
              <a:rPr lang="en-US" dirty="0"/>
              <a:t>.</a:t>
            </a:r>
          </a:p>
          <a:p>
            <a:pPr marL="342900" indent="-342900" fontAlgn="base">
              <a:buFont typeface="Arial" panose="020B0604020202020204" pitchFamily="34" charset="0"/>
              <a:buChar char="•"/>
            </a:pPr>
            <a:r>
              <a:rPr lang="en-IE" b="1" dirty="0"/>
              <a:t>Η </a:t>
            </a:r>
            <a:r>
              <a:rPr lang="en-IE" b="1" dirty="0" err="1"/>
              <a:t>ειλικρίνει</a:t>
            </a:r>
            <a:r>
              <a:rPr lang="en-IE" b="1" dirty="0"/>
              <a:t>α </a:t>
            </a:r>
            <a:r>
              <a:rPr lang="en-IE" dirty="0"/>
              <a:t>είναι το κλειδί για κάθε συνεργασία.Βεβαιωθείτε ότι κάθε άτομο γνωρίζει και είναι ξεκάθαρο για το τι περιμένει από τη συνεργασία από την αρχή. </a:t>
            </a:r>
            <a:r>
              <a:rPr lang="en-IE" dirty="0" err="1"/>
              <a:t>Πρέ</a:t>
            </a:r>
            <a:r>
              <a:rPr lang="en-IE" dirty="0"/>
              <a:t>πει να υπάρχει σαφήνεια σχετικά με το γιατί πραγματοποιείται η συνεργασία και τι ελπίζει να επιτύχει ο κάθε εταίρος.</a:t>
            </a:r>
            <a:r>
              <a:rPr lang="en-US" dirty="0"/>
              <a:t> Απα</a:t>
            </a:r>
            <a:r>
              <a:rPr lang="en-US" dirty="0" err="1"/>
              <a:t>ντήστε</a:t>
            </a:r>
            <a:r>
              <a:rPr lang="en-US" dirty="0"/>
              <a:t> </a:t>
            </a:r>
            <a:r>
              <a:rPr lang="en-US" dirty="0" err="1"/>
              <a:t>σε</a:t>
            </a:r>
            <a:r>
              <a:rPr lang="en-US" dirty="0"/>
              <a:t> α</a:t>
            </a:r>
            <a:r>
              <a:rPr lang="en-US" dirty="0" err="1"/>
              <a:t>υτές</a:t>
            </a:r>
            <a:r>
              <a:rPr lang="en-US" dirty="0"/>
              <a:t> </a:t>
            </a:r>
            <a:r>
              <a:rPr lang="en-US" dirty="0" err="1"/>
              <a:t>τις</a:t>
            </a:r>
            <a:r>
              <a:rPr lang="en-US" dirty="0"/>
              <a:t> </a:t>
            </a:r>
            <a:r>
              <a:rPr lang="en-US" dirty="0" err="1"/>
              <a:t>ερωτήσεις</a:t>
            </a:r>
            <a:r>
              <a:rPr lang="en-US" dirty="0"/>
              <a:t>: ΠΟΙΟΣ, ΤΙ, ΓΙΑΤΙ, ΠΟΤΕ, ΠΟΥ, ΠΩΣ; </a:t>
            </a:r>
          </a:p>
          <a:p>
            <a:pPr marL="342900" indent="-342900" fontAlgn="base">
              <a:buFont typeface="Arial" panose="020B0604020202020204" pitchFamily="34" charset="0"/>
              <a:buChar char="•"/>
            </a:pPr>
            <a:r>
              <a:rPr lang="en-IE" dirty="0" err="1"/>
              <a:t>Οι</a:t>
            </a:r>
            <a:r>
              <a:rPr lang="en-IE" dirty="0"/>
              <a:t> </a:t>
            </a:r>
            <a:r>
              <a:rPr lang="en-IE" dirty="0" err="1"/>
              <a:t>συνεργ</a:t>
            </a:r>
            <a:r>
              <a:rPr lang="en-IE" dirty="0"/>
              <a:t>ασίες θα αποδώσουν πολλά, αρκεί να </a:t>
            </a:r>
            <a:r>
              <a:rPr lang="en-IE" b="1" dirty="0"/>
              <a:t>ενδιαφέρεστε τόσο για τη διαδικασία όσο </a:t>
            </a:r>
            <a:r>
              <a:rPr lang="en-IE" dirty="0"/>
              <a:t>και για το αποτέλεσμα.</a:t>
            </a:r>
          </a:p>
          <a:p>
            <a:pPr marL="342900" indent="-342900" fontAlgn="base">
              <a:buFont typeface="Arial" panose="020B0604020202020204" pitchFamily="34" charset="0"/>
              <a:buChar char="•"/>
            </a:pPr>
            <a:r>
              <a:rPr lang="en-IE" dirty="0" err="1"/>
              <a:t>Τέλος</a:t>
            </a:r>
            <a:r>
              <a:rPr lang="en-IE" dirty="0"/>
              <a:t>, </a:t>
            </a:r>
            <a:r>
              <a:rPr lang="en-IE" b="1" dirty="0" err="1"/>
              <a:t>μην</a:t>
            </a:r>
            <a:r>
              <a:rPr lang="en-IE" b="1" dirty="0"/>
              <a:t> </a:t>
            </a:r>
            <a:r>
              <a:rPr lang="en-IE" b="1" dirty="0" err="1"/>
              <a:t>γίνεστε</a:t>
            </a:r>
            <a:r>
              <a:rPr lang="en-IE" b="1" dirty="0"/>
              <a:t> </a:t>
            </a:r>
            <a:r>
              <a:rPr lang="en-IE" b="1" dirty="0" err="1"/>
              <a:t>ήρω</a:t>
            </a:r>
            <a:r>
              <a:rPr lang="en-IE" b="1" dirty="0"/>
              <a:t>ας</a:t>
            </a:r>
            <a:r>
              <a:rPr lang="en-IE" dirty="0"/>
              <a:t>! </a:t>
            </a:r>
            <a:r>
              <a:rPr lang="en-IE" dirty="0" err="1"/>
              <a:t>Σύμφων</a:t>
            </a:r>
            <a:r>
              <a:rPr lang="en-IE" dirty="0"/>
              <a:t>α με τα λόγια της Lorna Davis, μπορεί να είναι αναποτελεσματικό και επικίνδυνο. </a:t>
            </a:r>
            <a:r>
              <a:rPr lang="en-IE" dirty="0" err="1"/>
              <a:t>Χρει</a:t>
            </a:r>
            <a:r>
              <a:rPr lang="en-IE" dirty="0"/>
              <a:t>αζόμαστε ο ένας τον άλλον: </a:t>
            </a:r>
            <a:r>
              <a:rPr lang="en-GB" dirty="0" err="1">
                <a:hlinkClick r:id="rId2"/>
              </a:rPr>
              <a:t>Έν</a:t>
            </a:r>
            <a:r>
              <a:rPr lang="en-GB" dirty="0">
                <a:hlinkClick r:id="rId2"/>
              </a:rPr>
              <a:t>ας οδηγός για τη συνεργατική ηγεσία | Lorna Davis - Bing video</a:t>
            </a:r>
            <a:endParaRPr lang="en-IE" dirty="0"/>
          </a:p>
          <a:p>
            <a:pPr marL="0" indent="0" fontAlgn="base"/>
            <a:endParaRPr lang="en-US" sz="2400" dirty="0"/>
          </a:p>
          <a:p>
            <a:pPr marL="342900" indent="-342900" fontAlgn="base">
              <a:buFont typeface="Arial" panose="020B0604020202020204" pitchFamily="34" charset="0"/>
              <a:buChar char="•"/>
            </a:pPr>
            <a:endParaRPr lang="en-IE" dirty="0"/>
          </a:p>
        </p:txBody>
      </p:sp>
      <p:sp>
        <p:nvSpPr>
          <p:cNvPr id="5" name="Text Placeholder 4">
            <a:extLst>
              <a:ext uri="{FF2B5EF4-FFF2-40B4-BE49-F238E27FC236}">
                <a16:creationId xmlns:a16="http://schemas.microsoft.com/office/drawing/2014/main" id="{EFFEA2DB-1D2F-6E18-632B-C2F7D88E2F67}"/>
              </a:ext>
            </a:extLst>
          </p:cNvPr>
          <p:cNvSpPr>
            <a:spLocks noGrp="1"/>
          </p:cNvSpPr>
          <p:nvPr>
            <p:ph type="body" idx="2"/>
          </p:nvPr>
        </p:nvSpPr>
        <p:spPr/>
        <p:txBody>
          <a:bodyPr>
            <a:normAutofit fontScale="92500" lnSpcReduction="20000"/>
          </a:bodyPr>
          <a:lstStyle/>
          <a:p>
            <a:pPr fontAlgn="base"/>
            <a:r>
              <a:rPr lang="en-IE" dirty="0"/>
              <a:t>ΣΥΜΒΟΥΛ</a:t>
            </a:r>
            <a:r>
              <a:rPr lang="el-GR" dirty="0"/>
              <a:t>Ε</a:t>
            </a:r>
            <a:r>
              <a:rPr lang="en-IE" dirty="0"/>
              <a:t>Σ ΓΙΑ ΕΠΙΤΥΧΗΜ</a:t>
            </a:r>
            <a:r>
              <a:rPr lang="el-GR" dirty="0"/>
              <a:t>Ε</a:t>
            </a:r>
            <a:r>
              <a:rPr lang="en-IE" dirty="0"/>
              <a:t>ΝΕΣ ΣΥΝΕΡΓΑΣ</a:t>
            </a:r>
            <a:r>
              <a:rPr lang="el-GR" dirty="0"/>
              <a:t>Ι</a:t>
            </a:r>
            <a:r>
              <a:rPr lang="en-IE" dirty="0"/>
              <a:t>ΕΣ</a:t>
            </a:r>
          </a:p>
          <a:p>
            <a:endParaRPr lang="en-IE" dirty="0"/>
          </a:p>
        </p:txBody>
      </p:sp>
      <p:pic>
        <p:nvPicPr>
          <p:cNvPr id="2" name="Picture 1" descr="Icon">
            <a:extLst>
              <a:ext uri="{FF2B5EF4-FFF2-40B4-BE49-F238E27FC236}">
                <a16:creationId xmlns:a16="http://schemas.microsoft.com/office/drawing/2014/main" id="{B0B12B72-FF2A-2049-3B05-9B2A4A3A1C25}"/>
              </a:ext>
            </a:extLst>
          </p:cNvPr>
          <p:cNvPicPr>
            <a:picLocks noChangeAspect="1"/>
          </p:cNvPicPr>
          <p:nvPr/>
        </p:nvPicPr>
        <p:blipFill>
          <a:blip r:embed="rId3"/>
          <a:stretch>
            <a:fillRect/>
          </a:stretch>
        </p:blipFill>
        <p:spPr>
          <a:xfrm>
            <a:off x="8162852" y="203553"/>
            <a:ext cx="3883283" cy="1839182"/>
          </a:xfrm>
          <a:prstGeom prst="rect">
            <a:avLst/>
          </a:prstGeom>
        </p:spPr>
      </p:pic>
    </p:spTree>
    <p:extLst>
      <p:ext uri="{BB962C8B-B14F-4D97-AF65-F5344CB8AC3E}">
        <p14:creationId xmlns:p14="http://schemas.microsoft.com/office/powerpoint/2010/main" val="261261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Placeholder 88">
            <a:extLst>
              <a:ext uri="{FF2B5EF4-FFF2-40B4-BE49-F238E27FC236}">
                <a16:creationId xmlns:a16="http://schemas.microsoft.com/office/drawing/2014/main" id="{0C356BEC-E370-E3E3-50E8-479B89D61229}"/>
              </a:ext>
            </a:extLst>
          </p:cNvPr>
          <p:cNvSpPr>
            <a:spLocks noGrp="1"/>
          </p:cNvSpPr>
          <p:nvPr>
            <p:ph type="body" idx="1"/>
          </p:nvPr>
        </p:nvSpPr>
        <p:spPr/>
        <p:txBody>
          <a:bodyPr>
            <a:normAutofit/>
          </a:bodyPr>
          <a:lstStyle/>
          <a:p>
            <a:r>
              <a:rPr lang="en-US" b="1" dirty="0">
                <a:solidFill>
                  <a:srgbClr val="8A4199"/>
                </a:solidFill>
              </a:rPr>
              <a:t>5 ΕΡΓΑΛΕΊΑ ΣΥΝΕΡΓΑΣΊΑΣ ΜΕ ΜΙΑ ΜΑΤΙΆ</a:t>
            </a:r>
            <a:endParaRPr lang="en-IE" b="1" dirty="0">
              <a:solidFill>
                <a:srgbClr val="8A4199"/>
              </a:solidFill>
            </a:endParaRPr>
          </a:p>
          <a:p>
            <a:endParaRPr lang="en-IE" dirty="0"/>
          </a:p>
        </p:txBody>
      </p:sp>
      <p:sp>
        <p:nvSpPr>
          <p:cNvPr id="3" name="Text Placeholder 2">
            <a:extLst>
              <a:ext uri="{FF2B5EF4-FFF2-40B4-BE49-F238E27FC236}">
                <a16:creationId xmlns:a16="http://schemas.microsoft.com/office/drawing/2014/main" id="{91F60F9E-3C1C-418F-DB16-C6CD04782E4B}"/>
              </a:ext>
            </a:extLst>
          </p:cNvPr>
          <p:cNvSpPr>
            <a:spLocks noGrp="1"/>
          </p:cNvSpPr>
          <p:nvPr>
            <p:ph type="body" idx="2"/>
          </p:nvPr>
        </p:nvSpPr>
        <p:spPr>
          <a:xfrm>
            <a:off x="713768" y="421468"/>
            <a:ext cx="10834985" cy="728906"/>
          </a:xfrm>
        </p:spPr>
        <p:txBody>
          <a:bodyPr>
            <a:normAutofit/>
          </a:bodyPr>
          <a:lstStyle/>
          <a:p>
            <a:r>
              <a:rPr lang="en-US" b="1" dirty="0">
                <a:solidFill>
                  <a:srgbClr val="8A4199"/>
                </a:solidFill>
              </a:rPr>
              <a:t>ΕΡΓΑΛΕ</a:t>
            </a:r>
            <a:r>
              <a:rPr lang="el-GR" b="1" dirty="0">
                <a:solidFill>
                  <a:srgbClr val="8A4199"/>
                </a:solidFill>
              </a:rPr>
              <a:t>Ι</a:t>
            </a:r>
            <a:r>
              <a:rPr lang="en-US" b="1" dirty="0">
                <a:solidFill>
                  <a:srgbClr val="8A4199"/>
                </a:solidFill>
              </a:rPr>
              <a:t>Α ΣΥΝΕΡΓΑΣ</a:t>
            </a:r>
            <a:r>
              <a:rPr lang="el-GR" b="1" dirty="0">
                <a:solidFill>
                  <a:srgbClr val="8A4199"/>
                </a:solidFill>
              </a:rPr>
              <a:t>Ι</a:t>
            </a:r>
            <a:r>
              <a:rPr lang="en-US" b="1" dirty="0">
                <a:solidFill>
                  <a:srgbClr val="8A4199"/>
                </a:solidFill>
              </a:rPr>
              <a:t>ΑΣ ΜΕ ΜΙΑ ΜΑΤΙ</a:t>
            </a:r>
            <a:r>
              <a:rPr lang="el-GR" b="1" dirty="0">
                <a:solidFill>
                  <a:srgbClr val="8A4199"/>
                </a:solidFill>
              </a:rPr>
              <a:t>Α</a:t>
            </a:r>
            <a:endParaRPr lang="en-IE" b="1" dirty="0">
              <a:solidFill>
                <a:srgbClr val="8A4199"/>
              </a:solidFill>
            </a:endParaRPr>
          </a:p>
          <a:p>
            <a:endParaRPr lang="en-IE" dirty="0"/>
          </a:p>
        </p:txBody>
      </p:sp>
      <p:sp>
        <p:nvSpPr>
          <p:cNvPr id="9" name="TextBox 8">
            <a:extLst>
              <a:ext uri="{FF2B5EF4-FFF2-40B4-BE49-F238E27FC236}">
                <a16:creationId xmlns:a16="http://schemas.microsoft.com/office/drawing/2014/main" id="{2C18C59F-FDCA-B9FA-926A-0CA3D1E710A2}"/>
              </a:ext>
            </a:extLst>
          </p:cNvPr>
          <p:cNvSpPr txBox="1"/>
          <p:nvPr/>
        </p:nvSpPr>
        <p:spPr>
          <a:xfrm>
            <a:off x="259897" y="1513620"/>
            <a:ext cx="11197389" cy="4822859"/>
          </a:xfrm>
          <a:prstGeom prst="rect">
            <a:avLst/>
          </a:prstGeom>
          <a:noFill/>
        </p:spPr>
        <p:txBody>
          <a:bodyPr wrap="square" rtlCol="0">
            <a:spAutoFit/>
          </a:bodyPr>
          <a:lstStyle/>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a:solidFill>
                  <a:srgbClr val="1EB3DD"/>
                </a:solidFill>
                <a:latin typeface="Calibri" panose="020F0502020204030204"/>
                <a:ea typeface="+mn-ea"/>
                <a:cs typeface="+mn-cs"/>
                <a:hlinkClick r:id="rId2">
                  <a:extLst>
                    <a:ext uri="{A12FA001-AC4F-418D-AE19-62706E023703}">
                      <ahyp:hlinkClr xmlns:ahyp="http://schemas.microsoft.com/office/drawing/2018/hyperlinkcolor" val="tx"/>
                    </a:ext>
                  </a:extLst>
                </a:hlinkClick>
              </a:rPr>
              <a:t>Εκδηλώσεις TEDx </a:t>
            </a:r>
            <a:r>
              <a:rPr lang="en-IE" sz="2200" kern="1200" dirty="0">
                <a:solidFill>
                  <a:schemeClr val="bg1"/>
                </a:solidFill>
                <a:latin typeface="Calibri" panose="020F0502020204030204"/>
                <a:ea typeface="+mn-ea"/>
                <a:cs typeface="+mn-cs"/>
              </a:rPr>
              <a:t>- </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ιδανικές για δικτύωση και γνωριμία με πιθανούς συνεργάτες</a:t>
            </a:r>
            <a:r>
              <a:rPr kumimoji="0" lang="en-US"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a:solidFill>
                  <a:srgbClr val="1EB3DD"/>
                </a:solidFill>
                <a:latin typeface="Calibri" panose="020F0502020204030204"/>
                <a:ea typeface="+mn-ea"/>
                <a:cs typeface="+mn-cs"/>
              </a:rPr>
              <a:t>Social Media π.χ. Facebook Groups ή LinkedIn - </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χρησιμοποιήστε ανοιχτές ομάδες για να δημιουργήσετε μια άμεση δημιουργική </a:t>
            </a:r>
            <a:r>
              <a:rPr kumimoji="0" lang="en-IE" sz="2200" b="0" i="0" u="none" strike="noStrike" kern="1200" cap="none" spc="0" normalizeH="0" baseline="0" noProof="0" dirty="0" err="1">
                <a:ln>
                  <a:noFill/>
                </a:ln>
                <a:solidFill>
                  <a:schemeClr val="bg1"/>
                </a:solidFill>
                <a:effectLst/>
                <a:uLnTx/>
                <a:uFillTx/>
                <a:latin typeface="Calibri" panose="020F0502020204030204"/>
                <a:ea typeface="+mn-ea"/>
                <a:cs typeface="+mn-cs"/>
              </a:rPr>
              <a:t>κοινότητα </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ή γιατί να μην έχετε μια ιδιωτική ομάδα για τη δημιουργική σας </a:t>
            </a:r>
            <a:r>
              <a:rPr kumimoji="0" lang="en-US" sz="2200" b="0" i="0" u="none" strike="noStrike" kern="1200" cap="none" spc="0" normalizeH="0" baseline="0" noProof="0" dirty="0">
                <a:ln>
                  <a:noFill/>
                </a:ln>
                <a:solidFill>
                  <a:srgbClr val="142D55"/>
                </a:solidFill>
                <a:effectLst/>
                <a:uLnTx/>
                <a:uFillTx/>
                <a:latin typeface="Calibri" panose="020F0502020204030204"/>
                <a:ea typeface="+mn-ea"/>
                <a:cs typeface="+mn-cs"/>
              </a:rPr>
              <a:t>ομάδα. </a:t>
            </a: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x-none" sz="2200" kern="1200" dirty="0">
                <a:solidFill>
                  <a:srgbClr val="1EB3DD"/>
                </a:solidFill>
                <a:latin typeface="Calibri" panose="020F0502020204030204"/>
                <a:ea typeface="+mn-ea"/>
                <a:cs typeface="+mn-cs"/>
              </a:rPr>
              <a:t>Φόρουμ </a:t>
            </a:r>
            <a:r>
              <a:rPr lang="en-US" sz="2200" kern="1200" dirty="0">
                <a:solidFill>
                  <a:srgbClr val="1EB3DD"/>
                </a:solidFill>
                <a:latin typeface="Calibri" panose="020F0502020204030204"/>
                <a:ea typeface="+mn-ea"/>
                <a:cs typeface="+mn-cs"/>
              </a:rPr>
              <a:t>επιχειρηματικότητας - </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ένας πολύ καλός τρόπος για να κάνετε διεθνείς </a:t>
            </a:r>
            <a:r>
              <a:rPr kumimoji="0" lang="en-US" sz="2200" b="0" i="0" u="none" strike="noStrike" kern="1200" cap="none" spc="0" normalizeH="0" baseline="0" noProof="0" dirty="0">
                <a:ln>
                  <a:noFill/>
                </a:ln>
                <a:solidFill>
                  <a:schemeClr val="bg1"/>
                </a:solidFill>
                <a:effectLst/>
                <a:uLnTx/>
                <a:uFillTx/>
                <a:latin typeface="Calibri" panose="020F0502020204030204"/>
                <a:ea typeface="+mn-ea"/>
                <a:cs typeface="+mn-cs"/>
              </a:rPr>
              <a:t>διασυνδέσεις </a:t>
            </a: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a:solidFill>
                  <a:srgbClr val="1EB3DD"/>
                </a:solidFill>
                <a:latin typeface="Calibri" panose="020F0502020204030204"/>
                <a:ea typeface="+mn-ea"/>
                <a:cs typeface="+mn-cs"/>
                <a:hlinkClick r:id="rId3">
                  <a:extLst>
                    <a:ext uri="{A12FA001-AC4F-418D-AE19-62706E023703}">
                      <ahyp:hlinkClr xmlns:ahyp="http://schemas.microsoft.com/office/drawing/2018/hyperlinkcolor" val="tx"/>
                    </a:ext>
                  </a:extLst>
                </a:hlinkClick>
              </a:rPr>
              <a:t>Meet up (δικτυακός τόπος/εφαρμογή) </a:t>
            </a:r>
            <a:r>
              <a:rPr lang="en-IE" sz="2200" kern="1200" dirty="0">
                <a:solidFill>
                  <a:srgbClr val="1EB3DD"/>
                </a:solidFill>
                <a:latin typeface="Calibri" panose="020F0502020204030204"/>
                <a:ea typeface="+mn-ea"/>
                <a:cs typeface="+mn-cs"/>
              </a:rPr>
              <a:t>- </a:t>
            </a:r>
            <a:r>
              <a:rPr lang="en-IE" sz="2200" kern="1200" dirty="0">
                <a:solidFill>
                  <a:schemeClr val="bg1"/>
                </a:solidFill>
                <a:latin typeface="Calibri" panose="020F0502020204030204"/>
                <a:ea typeface="+mn-ea"/>
                <a:cs typeface="+mn-cs"/>
              </a:rPr>
              <a:t>ένας </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πολύ καλός τρόπος για να κάνετε συνδέσεις και να βρείτε εκδηλώσεις/ομάδες δημιουργικής δικτύωσης κοντά σας</a:t>
            </a:r>
            <a:r>
              <a:rPr lang="en-US" sz="2200" kern="1200" dirty="0">
                <a:solidFill>
                  <a:schemeClr val="bg1"/>
                </a:solidFill>
                <a:latin typeface="Calibri" panose="020F0502020204030204"/>
                <a:ea typeface="+mn-ea"/>
                <a:cs typeface="+mn-cs"/>
              </a:rPr>
              <a:t>. </a:t>
            </a: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a:solidFill>
                  <a:srgbClr val="1EB3DD"/>
                </a:solidFill>
                <a:latin typeface="Calibri" panose="020F0502020204030204"/>
                <a:ea typeface="+mn-ea"/>
                <a:cs typeface="+mn-cs"/>
              </a:rPr>
              <a:t>Δωρεάν διαδικτυακές πλατφόρμες κοινωνικής συνεργασίας - </a:t>
            </a:r>
            <a:r>
              <a:rPr lang="en-IE" sz="2200" kern="1200" dirty="0">
                <a:solidFill>
                  <a:schemeClr val="bg1"/>
                </a:solidFill>
                <a:latin typeface="Calibri" panose="020F0502020204030204"/>
                <a:ea typeface="+mn-ea"/>
                <a:cs typeface="+mn-cs"/>
              </a:rPr>
              <a:t>π</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.χ. </a:t>
            </a:r>
            <a:r>
              <a:rPr lang="en-IE" sz="2200" kern="1200" dirty="0">
                <a:solidFill>
                  <a:schemeClr val="bg1"/>
                </a:solidFill>
                <a:latin typeface="Calibri" panose="020F0502020204030204"/>
                <a:ea typeface="+mn-ea"/>
                <a:cs typeface="+mn-cs"/>
              </a:rPr>
              <a:t>Teams, Slack, Zoom. </a:t>
            </a:r>
            <a:r>
              <a:rPr lang="en-GB" sz="2200" dirty="0">
                <a:solidFill>
                  <a:srgbClr val="1EB3D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Το κιτ επικοινωνίας για απομακρυσμένη εργασία - Dropbox</a:t>
            </a:r>
            <a:endParaRPr lang="en-IE" sz="2200" kern="1200" dirty="0">
              <a:solidFill>
                <a:srgbClr val="1EB3DD"/>
              </a:solidFill>
              <a:latin typeface="Calibri" panose="020F0502020204030204" pitchFamily="34" charset="0"/>
              <a:ea typeface="+mn-ea"/>
              <a:cs typeface="Calibri" panose="020F0502020204030204" pitchFamily="34" charset="0"/>
            </a:endParaRPr>
          </a:p>
          <a:p>
            <a:pPr marR="0" lvl="0" algn="l" defTabSz="914400" rtl="0" eaLnBrk="1" fontAlgn="base" latinLnBrk="0" hangingPunct="1">
              <a:lnSpc>
                <a:spcPct val="90000"/>
              </a:lnSpc>
              <a:spcBef>
                <a:spcPts val="1000"/>
              </a:spcBef>
              <a:spcAft>
                <a:spcPts val="0"/>
              </a:spcAft>
              <a:buClrTx/>
              <a:buSzTx/>
              <a:tabLst/>
              <a:defRPr/>
            </a:pPr>
            <a:endParaRPr lang="en-IE" sz="2200" kern="1200" dirty="0">
              <a:solidFill>
                <a:schemeClr val="bg1"/>
              </a:solidFill>
              <a:latin typeface="Calibri" panose="020F0502020204030204"/>
              <a:ea typeface="+mn-ea"/>
              <a:cs typeface="+mn-cs"/>
            </a:endParaRPr>
          </a:p>
          <a:p>
            <a:pPr marR="0" lvl="0" algn="ctr" defTabSz="914400" rtl="0" eaLnBrk="1" fontAlgn="base" latinLnBrk="0" hangingPunct="1">
              <a:lnSpc>
                <a:spcPct val="90000"/>
              </a:lnSpc>
              <a:spcBef>
                <a:spcPts val="1000"/>
              </a:spcBef>
              <a:spcAft>
                <a:spcPts val="0"/>
              </a:spcAft>
              <a:buClrTx/>
              <a:buSzTx/>
              <a:tabLst/>
              <a:defRPr/>
            </a:pPr>
            <a:r>
              <a:rPr lang="en-IE" sz="2000" b="1" kern="1200" dirty="0">
                <a:solidFill>
                  <a:schemeClr val="bg1"/>
                </a:solidFill>
                <a:latin typeface="Calibri" panose="020F0502020204030204"/>
                <a:ea typeface="+mn-ea"/>
                <a:cs typeface="+mn-cs"/>
              </a:rPr>
              <a:t>Βρείτε πολλά περισσότερα εργαλεία για τη διαχείριση της εργασίας και του χρόνου στον Οδηγό Καλύτερης Ισορροπίας: </a:t>
            </a:r>
            <a:r>
              <a:rPr lang="en-IE" sz="2000" b="1" kern="1200" dirty="0">
                <a:solidFill>
                  <a:schemeClr val="bg1"/>
                </a:solidFill>
                <a:highlight>
                  <a:srgbClr val="FFFF00"/>
                </a:highlight>
                <a:latin typeface="Calibri" panose="020F0502020204030204"/>
                <a:ea typeface="+mn-ea"/>
                <a:cs typeface="+mn-cs"/>
              </a:rPr>
              <a:t>LINK </a:t>
            </a:r>
            <a:endParaRPr lang="en-IE" sz="1200" b="1" dirty="0">
              <a:highlight>
                <a:srgbClr val="FFFF00"/>
              </a:highlight>
            </a:endParaRPr>
          </a:p>
        </p:txBody>
      </p:sp>
    </p:spTree>
    <p:extLst>
      <p:ext uri="{BB962C8B-B14F-4D97-AF65-F5344CB8AC3E}">
        <p14:creationId xmlns:p14="http://schemas.microsoft.com/office/powerpoint/2010/main" val="55442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3"/>
          <p:cNvPicPr preferRelativeResize="0">
            <a:picLocks noGrp="1"/>
          </p:cNvPicPr>
          <p:nvPr>
            <p:ph type="pic" idx="2"/>
          </p:nvPr>
        </p:nvPicPr>
        <p:blipFill>
          <a:blip r:embed="rId3"/>
          <a:srcRect t="2722" b="2722"/>
          <a:stretch/>
        </p:blipFill>
        <p:spPr>
          <a:xfrm>
            <a:off x="6730738" y="197989"/>
            <a:ext cx="5461262" cy="5949282"/>
          </a:xfrm>
          <a:prstGeom prst="ellipse">
            <a:avLst/>
          </a:prstGeom>
          <a:ln>
            <a:noFill/>
          </a:ln>
          <a:effectLst/>
        </p:spPr>
      </p:pic>
      <p:sp>
        <p:nvSpPr>
          <p:cNvPr id="320" name="Google Shape;320;p13"/>
          <p:cNvSpPr txBox="1">
            <a:spLocks noGrp="1"/>
          </p:cNvSpPr>
          <p:nvPr>
            <p:ph type="body" idx="1"/>
          </p:nvPr>
        </p:nvSpPr>
        <p:spPr>
          <a:xfrm>
            <a:off x="2362833" y="602336"/>
            <a:ext cx="4591640"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l-GR" dirty="0" err="1"/>
              <a:t>Αυτοαξιολόγηση</a:t>
            </a:r>
            <a:endParaRPr lang="el-GR" dirty="0"/>
          </a:p>
        </p:txBody>
      </p:sp>
      <p:sp>
        <p:nvSpPr>
          <p:cNvPr id="321" name="Google Shape;321;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05</a:t>
            </a:r>
            <a:endParaRPr dirty="0"/>
          </a:p>
        </p:txBody>
      </p:sp>
    </p:spTree>
    <p:extLst>
      <p:ext uri="{BB962C8B-B14F-4D97-AF65-F5344CB8AC3E}">
        <p14:creationId xmlns:p14="http://schemas.microsoft.com/office/powerpoint/2010/main" val="309151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7"/>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200"/>
              <a:buNone/>
            </a:pPr>
            <a:r>
              <a:rPr lang="en-US" dirty="0"/>
              <a:t>Μπορείτε να αναφέρετε </a:t>
            </a:r>
            <a:r>
              <a:rPr lang="en-US" b="1" dirty="0"/>
              <a:t>3 </a:t>
            </a:r>
            <a:r>
              <a:rPr lang="en-US" dirty="0"/>
              <a:t>οφέλη της συνεργασίας;</a:t>
            </a:r>
          </a:p>
          <a:p>
            <a:pPr marL="228600" lvl="0" indent="-228600" algn="l" rtl="0">
              <a:lnSpc>
                <a:spcPct val="90000"/>
              </a:lnSpc>
              <a:spcBef>
                <a:spcPts val="0"/>
              </a:spcBef>
              <a:spcAft>
                <a:spcPts val="0"/>
              </a:spcAft>
              <a:buClr>
                <a:srgbClr val="595959"/>
              </a:buClr>
              <a:buSzPts val="2200"/>
              <a:buNone/>
            </a:pPr>
            <a:endParaRPr lang="en-US" dirty="0"/>
          </a:p>
          <a:p>
            <a:pPr marL="342900" indent="-342900" fontAlgn="base">
              <a:buFont typeface="Arial" panose="020B0604020202020204" pitchFamily="34" charset="0"/>
              <a:buChar char="•"/>
            </a:pPr>
            <a:r>
              <a:rPr lang="en-US" dirty="0">
                <a:solidFill>
                  <a:srgbClr val="767171"/>
                </a:solidFill>
                <a:highlight>
                  <a:srgbClr val="00FF00"/>
                </a:highlight>
              </a:rPr>
              <a:t>1. </a:t>
            </a:r>
            <a:r>
              <a:rPr lang="en-IE" dirty="0">
                <a:solidFill>
                  <a:srgbClr val="767171"/>
                </a:solidFill>
                <a:highlight>
                  <a:srgbClr val="00FF00"/>
                </a:highlight>
              </a:rPr>
              <a:t>Ταχύτητα, </a:t>
            </a:r>
            <a:r>
              <a:rPr lang="en-IE" sz="2400" dirty="0">
                <a:solidFill>
                  <a:srgbClr val="767171"/>
                </a:solidFill>
                <a:highlight>
                  <a:srgbClr val="00FF00"/>
                </a:highlight>
              </a:rPr>
              <a:t>πηγές και </a:t>
            </a:r>
            <a:r>
              <a:rPr lang="en-IE" dirty="0">
                <a:solidFill>
                  <a:srgbClr val="767171"/>
                </a:solidFill>
                <a:highlight>
                  <a:srgbClr val="00FF00"/>
                </a:highlight>
              </a:rPr>
              <a:t>προοπτική.</a:t>
            </a:r>
          </a:p>
          <a:p>
            <a:pPr marL="342900" indent="-342900" fontAlgn="base">
              <a:buFont typeface="Arial" panose="020B0604020202020204" pitchFamily="34" charset="0"/>
              <a:buChar char="•"/>
            </a:pPr>
            <a:r>
              <a:rPr lang="en-IE" dirty="0">
                <a:solidFill>
                  <a:srgbClr val="767171"/>
                </a:solidFill>
              </a:rPr>
              <a:t>2. Αυτονομία, ιδέες και ταχύτητα. </a:t>
            </a:r>
          </a:p>
          <a:p>
            <a:pPr marL="342900" indent="-342900" fontAlgn="base">
              <a:buFont typeface="Arial" panose="020B0604020202020204" pitchFamily="34" charset="0"/>
              <a:buChar char="•"/>
            </a:pPr>
            <a:r>
              <a:rPr lang="en-IE" dirty="0">
                <a:solidFill>
                  <a:srgbClr val="767171"/>
                </a:solidFill>
              </a:rPr>
              <a:t>3. Επικύρωση, </a:t>
            </a:r>
            <a:r>
              <a:rPr lang="en-US" dirty="0">
                <a:solidFill>
                  <a:srgbClr val="767171"/>
                </a:solidFill>
              </a:rPr>
              <a:t>αμφισβήτηση πεποιθήσεων και μοντελοποίηση ρόλων. </a:t>
            </a:r>
            <a:endParaRPr dirty="0">
              <a:solidFill>
                <a:srgbClr val="767171"/>
              </a:solidFill>
            </a:endParaRPr>
          </a:p>
        </p:txBody>
      </p:sp>
      <p:sp>
        <p:nvSpPr>
          <p:cNvPr id="426" name="Google Shape;426;p27"/>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ΑΥΤΟΑΞΙΟΛ</a:t>
            </a:r>
            <a:r>
              <a:rPr lang="el-GR" dirty="0"/>
              <a:t>Ο</a:t>
            </a:r>
            <a:r>
              <a:rPr lang="en-US" dirty="0"/>
              <a:t>ΓΗΣΗ 1/4</a:t>
            </a:r>
            <a:endParaRPr dirty="0"/>
          </a:p>
          <a:p>
            <a:pPr marL="0" lvl="0" indent="0" algn="l" rtl="0">
              <a:lnSpc>
                <a:spcPct val="90000"/>
              </a:lnSpc>
              <a:spcBef>
                <a:spcPts val="1000"/>
              </a:spcBef>
              <a:spcAft>
                <a:spcPts val="0"/>
              </a:spcAft>
              <a:buClr>
                <a:srgbClr val="8A4199"/>
              </a:buClr>
              <a:buSzPts val="36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291" name="Google Shape;291;p9"/>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l-GR" dirty="0"/>
              <a:t>Εισαγωγή</a:t>
            </a:r>
          </a:p>
        </p:txBody>
      </p:sp>
      <p:sp>
        <p:nvSpPr>
          <p:cNvPr id="292" name="Google Shape;292;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8"/>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200"/>
              <a:buNone/>
            </a:pPr>
            <a:r>
              <a:rPr lang="en-US" dirty="0"/>
              <a:t>Ποιοι είναι δύο τρόποι επιτυχούς συνεργασίας;</a:t>
            </a:r>
          </a:p>
          <a:p>
            <a:pPr marL="228600" lvl="0" indent="-228600" algn="l" rtl="0">
              <a:lnSpc>
                <a:spcPct val="90000"/>
              </a:lnSpc>
              <a:spcBef>
                <a:spcPts val="0"/>
              </a:spcBef>
              <a:spcAft>
                <a:spcPts val="0"/>
              </a:spcAft>
              <a:buClr>
                <a:srgbClr val="595959"/>
              </a:buClr>
              <a:buSzPts val="2200"/>
              <a:buNone/>
            </a:pPr>
            <a:endParaRPr lang="en-US" dirty="0"/>
          </a:p>
          <a:p>
            <a:pPr marL="228600" lvl="0" indent="-228600" algn="l" rtl="0">
              <a:lnSpc>
                <a:spcPct val="90000"/>
              </a:lnSpc>
              <a:spcBef>
                <a:spcPts val="0"/>
              </a:spcBef>
              <a:spcAft>
                <a:spcPts val="0"/>
              </a:spcAft>
              <a:buClr>
                <a:srgbClr val="595959"/>
              </a:buClr>
              <a:buSzPts val="2200"/>
              <a:buNone/>
            </a:pPr>
            <a:r>
              <a:rPr lang="en-US" dirty="0"/>
              <a:t>1. Επιλέξτε συνεργάτες αλλά εργαστείτε αποκλειστικά.</a:t>
            </a:r>
          </a:p>
          <a:p>
            <a:pPr marL="228600" lvl="0" indent="-228600" algn="l" rtl="0">
              <a:lnSpc>
                <a:spcPct val="90000"/>
              </a:lnSpc>
              <a:spcBef>
                <a:spcPts val="0"/>
              </a:spcBef>
              <a:spcAft>
                <a:spcPts val="0"/>
              </a:spcAft>
              <a:buClr>
                <a:srgbClr val="595959"/>
              </a:buClr>
              <a:buSzPts val="2200"/>
              <a:buNone/>
            </a:pPr>
            <a:endParaRPr lang="en-US" dirty="0"/>
          </a:p>
          <a:p>
            <a:pPr marL="228600" lvl="0" indent="-228600" algn="l" rtl="0">
              <a:lnSpc>
                <a:spcPct val="90000"/>
              </a:lnSpc>
              <a:spcBef>
                <a:spcPts val="0"/>
              </a:spcBef>
              <a:spcAft>
                <a:spcPts val="0"/>
              </a:spcAft>
              <a:buClr>
                <a:srgbClr val="595959"/>
              </a:buClr>
              <a:buSzPts val="2200"/>
              <a:buNone/>
            </a:pPr>
            <a:r>
              <a:rPr lang="en-US" dirty="0"/>
              <a:t>2. </a:t>
            </a:r>
            <a:r>
              <a:rPr lang="en-US" dirty="0">
                <a:highlight>
                  <a:srgbClr val="00FF00"/>
                </a:highlight>
              </a:rPr>
              <a:t>Δημιουργήστε σαφείς οδούς επικοινωνίας και αναπτύξτε το δίκτυό σας.</a:t>
            </a:r>
          </a:p>
          <a:p>
            <a:pPr marL="228600" lvl="0" indent="-228600" algn="l" rtl="0">
              <a:lnSpc>
                <a:spcPct val="90000"/>
              </a:lnSpc>
              <a:spcBef>
                <a:spcPts val="0"/>
              </a:spcBef>
              <a:spcAft>
                <a:spcPts val="0"/>
              </a:spcAft>
              <a:buClr>
                <a:srgbClr val="595959"/>
              </a:buClr>
              <a:buSzPts val="2200"/>
              <a:buNone/>
            </a:pPr>
            <a:endParaRPr lang="en-US" dirty="0"/>
          </a:p>
          <a:p>
            <a:pPr marL="228600" lvl="0" indent="-228600" algn="l" rtl="0">
              <a:lnSpc>
                <a:spcPct val="90000"/>
              </a:lnSpc>
              <a:spcBef>
                <a:spcPts val="0"/>
              </a:spcBef>
              <a:spcAft>
                <a:spcPts val="0"/>
              </a:spcAft>
              <a:buClr>
                <a:srgbClr val="595959"/>
              </a:buClr>
              <a:buSzPts val="2200"/>
              <a:buNone/>
            </a:pPr>
            <a:r>
              <a:rPr lang="en-US" dirty="0"/>
              <a:t>3. Δημιουργήστε ένα σχέδιο, καταγράψτε τις ιδέες και εφαρμόστε τις μία προς μία. </a:t>
            </a:r>
            <a:endParaRPr dirty="0"/>
          </a:p>
        </p:txBody>
      </p:sp>
      <p:sp>
        <p:nvSpPr>
          <p:cNvPr id="432" name="Google Shape;432;p28"/>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ΑΥΤΟΑΞΙΟΛ</a:t>
            </a:r>
            <a:r>
              <a:rPr lang="el-GR" dirty="0"/>
              <a:t>Ο</a:t>
            </a:r>
            <a:r>
              <a:rPr lang="en-US" dirty="0"/>
              <a:t>ΓΗΣΗ 2/4</a:t>
            </a:r>
            <a:endParaRPr dirty="0"/>
          </a:p>
          <a:p>
            <a:pPr marL="0" lvl="0" indent="0" algn="l" rtl="0">
              <a:lnSpc>
                <a:spcPct val="90000"/>
              </a:lnSpc>
              <a:spcBef>
                <a:spcPts val="1000"/>
              </a:spcBef>
              <a:spcAft>
                <a:spcPts val="0"/>
              </a:spcAft>
              <a:buClr>
                <a:srgbClr val="8A4199"/>
              </a:buClr>
              <a:buSzPts val="36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9"/>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0" indent="0" fontAlgn="base"/>
            <a:r>
              <a:rPr lang="el-GR" dirty="0">
                <a:solidFill>
                  <a:srgbClr val="767171"/>
                </a:solidFill>
              </a:rPr>
              <a:t>Πως να γίνετε σπουδαίοι/ες συνεργάτες/</a:t>
            </a:r>
            <a:r>
              <a:rPr lang="el-GR" dirty="0" err="1">
                <a:solidFill>
                  <a:srgbClr val="767171"/>
                </a:solidFill>
              </a:rPr>
              <a:t>ιδες</a:t>
            </a:r>
            <a:r>
              <a:rPr lang="el-GR" dirty="0">
                <a:solidFill>
                  <a:srgbClr val="767171"/>
                </a:solidFill>
              </a:rPr>
              <a:t>;</a:t>
            </a:r>
            <a:endParaRPr lang="en-US" dirty="0">
              <a:solidFill>
                <a:srgbClr val="767171"/>
              </a:solidFill>
            </a:endParaRPr>
          </a:p>
          <a:p>
            <a:pPr marL="0" indent="0" fontAlgn="base"/>
            <a:endParaRPr lang="en-IE" dirty="0">
              <a:solidFill>
                <a:srgbClr val="767171"/>
              </a:solidFill>
              <a:highlight>
                <a:srgbClr val="00FF00"/>
              </a:highlight>
            </a:endParaRPr>
          </a:p>
          <a:p>
            <a:pPr marL="0" indent="0" fontAlgn="base"/>
            <a:r>
              <a:rPr lang="en-IE" dirty="0">
                <a:solidFill>
                  <a:srgbClr val="767171"/>
                </a:solidFill>
              </a:rPr>
              <a:t>1. </a:t>
            </a:r>
            <a:r>
              <a:rPr lang="en-IE" dirty="0">
                <a:solidFill>
                  <a:srgbClr val="767171"/>
                </a:solidFill>
                <a:highlight>
                  <a:srgbClr val="00FF00"/>
                </a:highlight>
              </a:rPr>
              <a:t>Αναγνωρίζετε ότι η καλή συνεργασία και η ανταλλαγή γνώσεων θα σας βοηθήσει να πετύχετε πολύ περισσότερα από όσα θα μπορούσατε να δημιουργήσετε μόνοι σας</a:t>
            </a:r>
            <a:r>
              <a:rPr lang="en-US" dirty="0">
                <a:solidFill>
                  <a:srgbClr val="767171"/>
                </a:solidFill>
                <a:highlight>
                  <a:srgbClr val="00FF00"/>
                </a:highlight>
              </a:rPr>
              <a:t>.</a:t>
            </a:r>
          </a:p>
          <a:p>
            <a:pPr marL="0" indent="0" fontAlgn="base"/>
            <a:endParaRPr lang="en-US" dirty="0">
              <a:solidFill>
                <a:srgbClr val="767171"/>
              </a:solidFill>
            </a:endParaRPr>
          </a:p>
          <a:p>
            <a:pPr marL="0" indent="0" fontAlgn="base"/>
            <a:r>
              <a:rPr lang="en-US" dirty="0">
                <a:solidFill>
                  <a:srgbClr val="767171"/>
                </a:solidFill>
              </a:rPr>
              <a:t>2. Συνεργάζεστε με άλλους ανθρώπους, αλλά μην μοιράζεστε τις ιδέες σας.</a:t>
            </a:r>
          </a:p>
          <a:p>
            <a:pPr marL="0" indent="0" fontAlgn="base"/>
            <a:endParaRPr lang="en-US" dirty="0">
              <a:solidFill>
                <a:srgbClr val="767171"/>
              </a:solidFill>
            </a:endParaRPr>
          </a:p>
          <a:p>
            <a:pPr marL="0" indent="0" fontAlgn="base"/>
            <a:r>
              <a:rPr lang="en-US" dirty="0">
                <a:solidFill>
                  <a:srgbClr val="767171"/>
                </a:solidFill>
              </a:rPr>
              <a:t>3. </a:t>
            </a:r>
            <a:r>
              <a:rPr lang="en-IE" dirty="0">
                <a:solidFill>
                  <a:srgbClr val="767171"/>
                </a:solidFill>
              </a:rPr>
              <a:t>Χρησιμοποιήστε τη συνεργασία </a:t>
            </a:r>
            <a:r>
              <a:rPr lang="en-GB" dirty="0">
                <a:solidFill>
                  <a:srgbClr val="767171"/>
                </a:solidFill>
              </a:rPr>
              <a:t>μόνο για να κάνετε τη δουλειά σας γρηγορότερα από άλλους. </a:t>
            </a:r>
            <a:endParaRPr lang="en-US" dirty="0">
              <a:solidFill>
                <a:srgbClr val="767171"/>
              </a:solidFill>
            </a:endParaRPr>
          </a:p>
          <a:p>
            <a:pPr marL="0" indent="0" fontAlgn="base"/>
            <a:endParaRPr dirty="0"/>
          </a:p>
        </p:txBody>
      </p:sp>
      <p:sp>
        <p:nvSpPr>
          <p:cNvPr id="438" name="Google Shape;438;p29"/>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ΑΥΤΟΑΞΙΟΛ</a:t>
            </a:r>
            <a:r>
              <a:rPr lang="el-GR" dirty="0"/>
              <a:t>Ο</a:t>
            </a:r>
            <a:r>
              <a:rPr lang="en-US" dirty="0"/>
              <a:t>ΓΗΣΗ 3/4</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9"/>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0" indent="0" fontAlgn="base"/>
            <a:r>
              <a:rPr lang="el-GR" dirty="0">
                <a:solidFill>
                  <a:srgbClr val="767171"/>
                </a:solidFill>
              </a:rPr>
              <a:t>Πως αναγνωρίζετε έναν συνεργατικό εργασιακό χώρο;</a:t>
            </a:r>
            <a:r>
              <a:rPr lang="en-US" dirty="0">
                <a:solidFill>
                  <a:srgbClr val="767171"/>
                </a:solidFill>
              </a:rPr>
              <a:t> </a:t>
            </a:r>
          </a:p>
          <a:p>
            <a:pPr marL="0" indent="0" fontAlgn="base"/>
            <a:endParaRPr lang="en-IE" dirty="0">
              <a:solidFill>
                <a:srgbClr val="767171"/>
              </a:solidFill>
              <a:highlight>
                <a:srgbClr val="00FF00"/>
              </a:highlight>
            </a:endParaRPr>
          </a:p>
          <a:p>
            <a:pPr marL="0" indent="0" fontAlgn="base"/>
            <a:r>
              <a:rPr lang="en-IE" dirty="0">
                <a:solidFill>
                  <a:srgbClr val="767171"/>
                </a:solidFill>
              </a:rPr>
              <a:t>1. Προσφέρεται πρόσθετη κατάρτιση σε ορισμένους υπαλλήλους. </a:t>
            </a:r>
            <a:endParaRPr lang="en-US" dirty="0">
              <a:solidFill>
                <a:srgbClr val="767171"/>
              </a:solidFill>
              <a:highlight>
                <a:srgbClr val="00FF00"/>
              </a:highlight>
            </a:endParaRPr>
          </a:p>
          <a:p>
            <a:pPr marL="0" indent="0" fontAlgn="base"/>
            <a:endParaRPr lang="en-US" dirty="0">
              <a:solidFill>
                <a:srgbClr val="767171"/>
              </a:solidFill>
            </a:endParaRPr>
          </a:p>
          <a:p>
            <a:pPr marL="0" indent="0" fontAlgn="base"/>
            <a:r>
              <a:rPr lang="en-US" dirty="0">
                <a:solidFill>
                  <a:srgbClr val="767171"/>
                </a:solidFill>
              </a:rPr>
              <a:t>2. Ανταμείβει τους ανθρώπους που εργάζονται σκληρά και επιτυγχάνουν τους στόχους. </a:t>
            </a:r>
          </a:p>
          <a:p>
            <a:pPr marL="0" indent="0" fontAlgn="base"/>
            <a:endParaRPr lang="en-US" dirty="0">
              <a:solidFill>
                <a:srgbClr val="767171"/>
              </a:solidFill>
            </a:endParaRPr>
          </a:p>
          <a:p>
            <a:pPr marL="0" indent="0" fontAlgn="base"/>
            <a:r>
              <a:rPr lang="en-US" dirty="0">
                <a:solidFill>
                  <a:srgbClr val="767171"/>
                </a:solidFill>
              </a:rPr>
              <a:t>3. </a:t>
            </a:r>
            <a:r>
              <a:rPr lang="en-GB" dirty="0">
                <a:solidFill>
                  <a:srgbClr val="767171"/>
                </a:solidFill>
                <a:highlight>
                  <a:srgbClr val="00FF00"/>
                </a:highlight>
              </a:rPr>
              <a:t>Ο οργανισμός θέτει σαφείς προσδοκίες σχετικά με τις ευέλικτες ρυθμίσεις εργασίας. </a:t>
            </a:r>
            <a:endParaRPr lang="en-US" dirty="0">
              <a:solidFill>
                <a:srgbClr val="767171"/>
              </a:solidFill>
              <a:highlight>
                <a:srgbClr val="00FF00"/>
              </a:highlight>
            </a:endParaRPr>
          </a:p>
          <a:p>
            <a:pPr marL="0" indent="0" fontAlgn="base"/>
            <a:endParaRPr dirty="0"/>
          </a:p>
        </p:txBody>
      </p:sp>
      <p:sp>
        <p:nvSpPr>
          <p:cNvPr id="438" name="Google Shape;438;p29"/>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ΑΥΤΟΑΞΙΟΛ</a:t>
            </a:r>
            <a:r>
              <a:rPr lang="el-GR" dirty="0"/>
              <a:t>Ο</a:t>
            </a:r>
            <a:r>
              <a:rPr lang="en-US" dirty="0"/>
              <a:t>ΓΗΣΗ 4/4</a:t>
            </a:r>
            <a:endParaRPr dirty="0"/>
          </a:p>
        </p:txBody>
      </p:sp>
    </p:spTree>
    <p:extLst>
      <p:ext uri="{BB962C8B-B14F-4D97-AF65-F5344CB8AC3E}">
        <p14:creationId xmlns:p14="http://schemas.microsoft.com/office/powerpoint/2010/main" val="202635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p>
            <a:br>
              <a:rPr lang="en-GB" dirty="0">
                <a:solidFill>
                  <a:schemeClr val="bg1"/>
                </a:solidFill>
              </a:rPr>
            </a:br>
            <a:endParaRPr lang="en-GB" dirty="0">
              <a:solidFill>
                <a:schemeClr val="bg1"/>
              </a:solidFill>
            </a:endParaRPr>
          </a:p>
          <a:p>
            <a:br>
              <a:rPr lang="en-GB" dirty="0"/>
            </a:br>
            <a:endParaRPr lang="en-GB" dirty="0"/>
          </a:p>
        </p:txBody>
      </p:sp>
      <p:sp>
        <p:nvSpPr>
          <p:cNvPr id="444" name="Google Shape;444;p3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l-GR" dirty="0"/>
              <a:t>ΕΠΙΣΚΟΠΗΣΗ </a:t>
            </a:r>
          </a:p>
        </p:txBody>
      </p:sp>
      <p:pic>
        <p:nvPicPr>
          <p:cNvPr id="1028" name="Picture 4" descr="Call for Applications: Collaboration Working Groups 2016 ...">
            <a:extLst>
              <a:ext uri="{FF2B5EF4-FFF2-40B4-BE49-F238E27FC236}">
                <a16:creationId xmlns:a16="http://schemas.microsoft.com/office/drawing/2014/main" id="{82F8FC67-25C4-CD16-5035-C3C554E31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083" y="1954635"/>
            <a:ext cx="5314615" cy="39852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C49CDC-3D1C-26A7-7B3F-2F60F98C05F6}"/>
              </a:ext>
            </a:extLst>
          </p:cNvPr>
          <p:cNvSpPr txBox="1"/>
          <p:nvPr/>
        </p:nvSpPr>
        <p:spPr>
          <a:xfrm>
            <a:off x="385894" y="1849605"/>
            <a:ext cx="5796792" cy="4154984"/>
          </a:xfrm>
          <a:prstGeom prst="rect">
            <a:avLst/>
          </a:prstGeom>
          <a:noFill/>
        </p:spPr>
        <p:txBody>
          <a:bodyPr wrap="square" rtlCol="0">
            <a:spAutoFit/>
          </a:bodyPr>
          <a:lstStyle/>
          <a:p>
            <a:r>
              <a:rPr lang="en-GB" sz="2200" dirty="0" err="1">
                <a:solidFill>
                  <a:schemeClr val="bg1"/>
                </a:solidFill>
                <a:latin typeface="Calibri" panose="020F0502020204030204" pitchFamily="34" charset="0"/>
                <a:cs typeface="Calibri" panose="020F0502020204030204" pitchFamily="34" charset="0"/>
              </a:rPr>
              <a:t>Ελ</a:t>
            </a:r>
            <a:r>
              <a:rPr lang="en-GB" sz="2200" dirty="0">
                <a:solidFill>
                  <a:schemeClr val="bg1"/>
                </a:solidFill>
                <a:latin typeface="Calibri" panose="020F0502020204030204" pitchFamily="34" charset="0"/>
                <a:cs typeface="Calibri" panose="020F0502020204030204" pitchFamily="34" charset="0"/>
              </a:rPr>
              <a:t>πίζουμε ότι βρήκατε </a:t>
            </a:r>
            <a:r>
              <a:rPr lang="en-GB" sz="2200" b="0" i="0" dirty="0">
                <a:solidFill>
                  <a:schemeClr val="bg1"/>
                </a:solidFill>
                <a:effectLst/>
                <a:latin typeface="Calibri" panose="020F0502020204030204" pitchFamily="34" charset="0"/>
                <a:cs typeface="Calibri" panose="020F0502020204030204" pitchFamily="34" charset="0"/>
              </a:rPr>
              <a:t>χρήσιμη </a:t>
            </a:r>
            <a:r>
              <a:rPr lang="en-GB" sz="2200" dirty="0">
                <a:solidFill>
                  <a:schemeClr val="bg1"/>
                </a:solidFill>
                <a:latin typeface="Calibri" panose="020F0502020204030204" pitchFamily="34" charset="0"/>
                <a:cs typeface="Calibri" panose="020F0502020204030204" pitchFamily="34" charset="0"/>
              </a:rPr>
              <a:t>αυτή την </a:t>
            </a:r>
            <a:r>
              <a:rPr lang="en-GB" sz="2200" b="0" i="0" dirty="0">
                <a:solidFill>
                  <a:schemeClr val="bg1"/>
                </a:solidFill>
                <a:effectLst/>
                <a:latin typeface="Calibri" panose="020F0502020204030204" pitchFamily="34" charset="0"/>
                <a:cs typeface="Calibri" panose="020F0502020204030204" pitchFamily="34" charset="0"/>
              </a:rPr>
              <a:t>ενότητα συνεργατικής εργασίας για να εξοπλίσετε εσάς και τον οργανισμό σας με τις απαραίτητες δεξιότητες συνεργασίας, στρατηγικές επικοινωνίας και εργαλεία για να ενισχύσετε τη συνεργασία και να δείτε τα οφέλη της για την υποστήριξη της ισορροπίας μεταξύ επαγγελματικής και προσωπικής ζωής. </a:t>
            </a:r>
          </a:p>
          <a:p>
            <a:endParaRPr lang="en-GB" sz="2200" dirty="0">
              <a:solidFill>
                <a:schemeClr val="bg1"/>
              </a:solidFill>
              <a:latin typeface="Calibri" panose="020F0502020204030204" pitchFamily="34" charset="0"/>
              <a:cs typeface="Calibri" panose="020F0502020204030204" pitchFamily="34" charset="0"/>
            </a:endParaRPr>
          </a:p>
          <a:p>
            <a:r>
              <a:rPr lang="en-GB" sz="2200" dirty="0">
                <a:solidFill>
                  <a:schemeClr val="bg1"/>
                </a:solidFill>
                <a:latin typeface="Calibri" panose="020F0502020204030204" pitchFamily="34" charset="0"/>
                <a:cs typeface="Calibri" panose="020F0502020204030204" pitchFamily="34" charset="0"/>
              </a:rPr>
              <a:t>Κα</a:t>
            </a:r>
            <a:r>
              <a:rPr lang="en-GB" sz="2200" dirty="0" err="1">
                <a:solidFill>
                  <a:schemeClr val="bg1"/>
                </a:solidFill>
                <a:latin typeface="Calibri" panose="020F0502020204030204" pitchFamily="34" charset="0"/>
                <a:cs typeface="Calibri" panose="020F0502020204030204" pitchFamily="34" charset="0"/>
              </a:rPr>
              <a:t>λή</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τύχη</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στην</a:t>
            </a:r>
            <a:r>
              <a:rPr lang="en-GB" sz="2200" dirty="0">
                <a:solidFill>
                  <a:schemeClr val="bg1"/>
                </a:solidFill>
                <a:latin typeface="Calibri" panose="020F0502020204030204" pitchFamily="34" charset="0"/>
                <a:cs typeface="Calibri" panose="020F0502020204030204" pitchFamily="34" charset="0"/>
              </a:rPr>
              <a:t> π</a:t>
            </a:r>
            <a:r>
              <a:rPr lang="en-GB" sz="2200" dirty="0" err="1">
                <a:solidFill>
                  <a:schemeClr val="bg1"/>
                </a:solidFill>
                <a:latin typeface="Calibri" panose="020F0502020204030204" pitchFamily="34" charset="0"/>
                <a:cs typeface="Calibri" panose="020F0502020204030204" pitchFamily="34" charset="0"/>
              </a:rPr>
              <a:t>ροσ</a:t>
            </a:r>
            <a:r>
              <a:rPr lang="en-GB" sz="2200" dirty="0">
                <a:solidFill>
                  <a:schemeClr val="bg1"/>
                </a:solidFill>
                <a:latin typeface="Calibri" panose="020F0502020204030204" pitchFamily="34" charset="0"/>
                <a:cs typeface="Calibri" panose="020F0502020204030204" pitchFamily="34" charset="0"/>
              </a:rPr>
              <a:t>πάθειά σας να επιτύχετε μια καλύτερη ισορροπία μεταξύ επαγγελματικής και προσωπικής ζωής. </a:t>
            </a:r>
            <a:endParaRPr lang="en-IE" sz="22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Font typeface="Arial"/>
              <a:buNone/>
            </a:pPr>
            <a:r>
              <a:rPr lang="en-US" b="1" dirty="0"/>
              <a:t>www.balance.eu</a:t>
            </a:r>
            <a:endParaRPr dirty="0"/>
          </a:p>
        </p:txBody>
      </p:sp>
      <p:sp>
        <p:nvSpPr>
          <p:cNvPr id="450" name="Google Shape;450;p31"/>
          <p:cNvSpPr txBox="1">
            <a:spLocks noGrp="1"/>
          </p:cNvSpPr>
          <p:nvPr>
            <p:ph type="body" idx="3"/>
          </p:nvPr>
        </p:nvSpPr>
        <p:spPr>
          <a:xfrm>
            <a:off x="642678" y="811349"/>
            <a:ext cx="4542165" cy="3332634"/>
          </a:xfrm>
          <a:prstGeom prst="rect">
            <a:avLst/>
          </a:prstGeom>
          <a:noFill/>
          <a:ln>
            <a:noFill/>
          </a:ln>
        </p:spPr>
        <p:txBody>
          <a:bodyPr spcFirstLastPara="1" wrap="square" lIns="91425" tIns="45700" rIns="91425" bIns="45700" anchor="ctr" anchorCtr="0">
            <a:normAutofit fontScale="32500" lnSpcReduction="20000"/>
          </a:bodyPr>
          <a:lstStyle/>
          <a:p>
            <a:pPr marL="0" lvl="0" indent="0" algn="l" rtl="0">
              <a:lnSpc>
                <a:spcPct val="90000"/>
              </a:lnSpc>
              <a:spcBef>
                <a:spcPts val="0"/>
              </a:spcBef>
              <a:spcAft>
                <a:spcPts val="0"/>
              </a:spcAft>
              <a:buClr>
                <a:srgbClr val="8A4199"/>
              </a:buClr>
              <a:buSzPts val="5000"/>
              <a:buNone/>
            </a:pPr>
            <a:r>
              <a:rPr lang="en-US" b="1" dirty="0"/>
              <a:t>Ανακεφαλαίωση των ενοτήτων:</a:t>
            </a:r>
          </a:p>
          <a:p>
            <a:pPr marL="0" lvl="0" indent="0" algn="l" rtl="0">
              <a:lnSpc>
                <a:spcPct val="90000"/>
              </a:lnSpc>
              <a:spcBef>
                <a:spcPts val="0"/>
              </a:spcBef>
              <a:spcAft>
                <a:spcPts val="0"/>
              </a:spcAft>
              <a:buClr>
                <a:srgbClr val="8A4199"/>
              </a:buClr>
              <a:buSzPts val="5000"/>
              <a:buNone/>
            </a:pPr>
            <a:endParaRPr lang="en-US" b="1" i="1" dirty="0"/>
          </a:p>
          <a:p>
            <a:pPr marL="0" lvl="0" indent="0" algn="l" rtl="0">
              <a:lnSpc>
                <a:spcPct val="90000"/>
              </a:lnSpc>
              <a:spcBef>
                <a:spcPts val="0"/>
              </a:spcBef>
              <a:spcAft>
                <a:spcPts val="0"/>
              </a:spcAft>
              <a:buClr>
                <a:srgbClr val="8A4199"/>
              </a:buClr>
              <a:buSzPts val="5000"/>
              <a:buNone/>
            </a:pPr>
            <a:r>
              <a:rPr lang="en-US" i="1" dirty="0"/>
              <a:t>Ενότητα 1: </a:t>
            </a:r>
            <a:r>
              <a:rPr lang="en-GB" i="1" dirty="0"/>
              <a:t>Διαχείριση μιας απομακρυσμένης ομάδας και ισορροπία μεταξύ επαγγελματικής και προσωπικής ζωής</a:t>
            </a:r>
          </a:p>
          <a:p>
            <a:pPr marL="0" lvl="0" indent="0" algn="l" rtl="0">
              <a:lnSpc>
                <a:spcPct val="90000"/>
              </a:lnSpc>
              <a:spcBef>
                <a:spcPts val="0"/>
              </a:spcBef>
              <a:spcAft>
                <a:spcPts val="0"/>
              </a:spcAft>
              <a:buClr>
                <a:srgbClr val="8A4199"/>
              </a:buClr>
              <a:buSzPts val="5000"/>
              <a:buNone/>
            </a:pPr>
            <a:endParaRPr lang="en-US" i="1" dirty="0"/>
          </a:p>
          <a:p>
            <a:pPr marL="0" lvl="0" indent="0" algn="l" rtl="0">
              <a:lnSpc>
                <a:spcPct val="90000"/>
              </a:lnSpc>
              <a:spcBef>
                <a:spcPts val="0"/>
              </a:spcBef>
              <a:spcAft>
                <a:spcPts val="0"/>
              </a:spcAft>
              <a:buClr>
                <a:srgbClr val="8A4199"/>
              </a:buClr>
              <a:buSzPts val="5000"/>
              <a:buNone/>
            </a:pPr>
            <a:r>
              <a:rPr lang="en-US" i="1" dirty="0"/>
              <a:t>Ενότητα 2: </a:t>
            </a:r>
            <a:r>
              <a:rPr lang="en-US" i="1" dirty="0" err="1"/>
              <a:t>Οργανωτικές </a:t>
            </a:r>
            <a:r>
              <a:rPr lang="en-US" i="1" dirty="0"/>
              <a:t>και ατομικές ευθύνες </a:t>
            </a:r>
          </a:p>
          <a:p>
            <a:pPr marL="0" lvl="0" indent="0" algn="l" rtl="0">
              <a:lnSpc>
                <a:spcPct val="90000"/>
              </a:lnSpc>
              <a:spcBef>
                <a:spcPts val="0"/>
              </a:spcBef>
              <a:spcAft>
                <a:spcPts val="0"/>
              </a:spcAft>
              <a:buClr>
                <a:srgbClr val="8A4199"/>
              </a:buClr>
              <a:buSzPts val="5000"/>
              <a:buNone/>
            </a:pPr>
            <a:endParaRPr lang="en-US" i="1" dirty="0"/>
          </a:p>
          <a:p>
            <a:pPr marL="0" lvl="0" indent="0" algn="l" rtl="0">
              <a:lnSpc>
                <a:spcPct val="90000"/>
              </a:lnSpc>
              <a:spcBef>
                <a:spcPts val="0"/>
              </a:spcBef>
              <a:spcAft>
                <a:spcPts val="0"/>
              </a:spcAft>
              <a:buClr>
                <a:srgbClr val="8A4199"/>
              </a:buClr>
              <a:buSzPts val="5000"/>
              <a:buNone/>
            </a:pPr>
            <a:r>
              <a:rPr lang="en-GB" i="1" dirty="0"/>
              <a:t>Ενότητα 3: Ψηφιακή ευημερία</a:t>
            </a:r>
          </a:p>
          <a:p>
            <a:pPr marL="0" lvl="0" indent="0" algn="l" rtl="0">
              <a:lnSpc>
                <a:spcPct val="90000"/>
              </a:lnSpc>
              <a:spcBef>
                <a:spcPts val="0"/>
              </a:spcBef>
              <a:spcAft>
                <a:spcPts val="0"/>
              </a:spcAft>
              <a:buClr>
                <a:srgbClr val="8A4199"/>
              </a:buClr>
              <a:buSzPts val="5000"/>
              <a:buNone/>
            </a:pPr>
            <a:endParaRPr lang="en-GB" i="1" dirty="0"/>
          </a:p>
          <a:p>
            <a:pPr marL="0" lvl="0" indent="0" algn="l" rtl="0">
              <a:lnSpc>
                <a:spcPct val="90000"/>
              </a:lnSpc>
              <a:spcBef>
                <a:spcPts val="0"/>
              </a:spcBef>
              <a:spcAft>
                <a:spcPts val="0"/>
              </a:spcAft>
              <a:buClr>
                <a:srgbClr val="8A4199"/>
              </a:buClr>
              <a:buSzPts val="5000"/>
              <a:buNone/>
            </a:pPr>
            <a:r>
              <a:rPr lang="en-GB" i="1" dirty="0"/>
              <a:t>Ενότητα 4: </a:t>
            </a:r>
            <a:r>
              <a:rPr lang="el-GR" i="1" dirty="0"/>
              <a:t>Φροντίζοντας</a:t>
            </a:r>
            <a:r>
              <a:rPr lang="en-GB" i="1" dirty="0"/>
              <a:t> </a:t>
            </a:r>
            <a:r>
              <a:rPr lang="en-GB" i="1" dirty="0" err="1"/>
              <a:t>μι</a:t>
            </a:r>
            <a:r>
              <a:rPr lang="en-GB" i="1" dirty="0"/>
              <a:t>α ποικιλόμορφη ομάδα</a:t>
            </a:r>
          </a:p>
          <a:p>
            <a:pPr marL="0" lvl="0" indent="0" algn="l" rtl="0">
              <a:lnSpc>
                <a:spcPct val="90000"/>
              </a:lnSpc>
              <a:spcBef>
                <a:spcPts val="0"/>
              </a:spcBef>
              <a:spcAft>
                <a:spcPts val="0"/>
              </a:spcAft>
              <a:buClr>
                <a:srgbClr val="8A4199"/>
              </a:buClr>
              <a:buSzPts val="5000"/>
              <a:buNone/>
            </a:pPr>
            <a:endParaRPr lang="en-GB" i="1" dirty="0"/>
          </a:p>
          <a:p>
            <a:pPr marL="0" lvl="0" indent="0" algn="l" rtl="0">
              <a:lnSpc>
                <a:spcPct val="90000"/>
              </a:lnSpc>
              <a:spcBef>
                <a:spcPts val="0"/>
              </a:spcBef>
              <a:spcAft>
                <a:spcPts val="0"/>
              </a:spcAft>
              <a:buClr>
                <a:srgbClr val="8A4199"/>
              </a:buClr>
              <a:buSzPts val="5000"/>
              <a:buNone/>
            </a:pPr>
            <a:r>
              <a:rPr lang="en-GB" i="1" dirty="0"/>
              <a:t>Ενότητα 5: Συνεργατικό περιβάλλον εργασίας</a:t>
            </a:r>
            <a:endParaRPr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10"/>
          <p:cNvSpPr txBox="1">
            <a:spLocks noGrp="1"/>
          </p:cNvSpPr>
          <p:nvPr>
            <p:ph type="body" idx="1"/>
          </p:nvPr>
        </p:nvSpPr>
        <p:spPr>
          <a:xfrm>
            <a:off x="251671" y="1107346"/>
            <a:ext cx="11601974" cy="5329185"/>
          </a:xfrm>
          <a:prstGeom prst="rect">
            <a:avLst/>
          </a:prstGeom>
          <a:noFill/>
          <a:ln>
            <a:noFill/>
          </a:ln>
        </p:spPr>
        <p:txBody>
          <a:bodyPr spcFirstLastPara="1" wrap="square" lIns="91425" tIns="45700" rIns="91425" bIns="45700" anchor="t" anchorCtr="0">
            <a:noAutofit/>
          </a:bodyPr>
          <a:lstStyle/>
          <a:p>
            <a:pPr fontAlgn="base"/>
            <a:r>
              <a:rPr lang="en-GB" sz="2000" dirty="0">
                <a:solidFill>
                  <a:srgbClr val="767171"/>
                </a:solidFill>
                <a:latin typeface="Calibri" panose="020F0502020204030204" pitchFamily="34" charset="0"/>
                <a:cs typeface="Calibri" panose="020F0502020204030204" pitchFamily="34" charset="0"/>
              </a:rPr>
              <a:t>	Καλώς ήρθατε στην Ενότητα Συνεργατικής Εργασίας για την Ισορροπία </a:t>
            </a:r>
            <a:r>
              <a:rPr lang="el-GR" sz="2000" dirty="0">
                <a:solidFill>
                  <a:srgbClr val="767171"/>
                </a:solidFill>
                <a:latin typeface="Calibri" panose="020F0502020204030204" pitchFamily="34" charset="0"/>
                <a:cs typeface="Calibri" panose="020F0502020204030204" pitchFamily="34" charset="0"/>
              </a:rPr>
              <a:t>Προσωπικής και Επαγγελματικής </a:t>
            </a:r>
            <a:r>
              <a:rPr lang="en-GB" sz="2000" dirty="0" err="1">
                <a:solidFill>
                  <a:srgbClr val="767171"/>
                </a:solidFill>
                <a:latin typeface="Calibri" panose="020F0502020204030204" pitchFamily="34" charset="0"/>
                <a:cs typeface="Calibri" panose="020F0502020204030204" pitchFamily="34" charset="0"/>
              </a:rPr>
              <a:t>Ζωής</a:t>
            </a:r>
            <a:r>
              <a:rPr lang="en-GB" sz="2000" dirty="0">
                <a:solidFill>
                  <a:srgbClr val="767171"/>
                </a:solidFill>
                <a:latin typeface="Calibri" panose="020F0502020204030204" pitchFamily="34" charset="0"/>
                <a:cs typeface="Calibri" panose="020F0502020204030204" pitchFamily="34" charset="0"/>
              </a:rPr>
              <a:t>. Αυτή η ενότητα σας παρέχει τις γνώσεις και τα εργαλεία που χρειάζεστε για να εξισορροπήσετε με επιτυχία την επαγγελματική και την προσωπική σας ζωή. Θα σας εξοπλίσει με πόρους που θα επιτρέψουν στα μέλη της ομάδας να δημιουργήσουν ένα ισορροπημένο και παραγωγικό εργασιακό περιβάλλον που συμβάλλει στην προώθηση της επιτυχίας για όλους. </a:t>
            </a:r>
          </a:p>
          <a:p>
            <a:pPr fontAlgn="base"/>
            <a:endParaRPr lang="en-GB" sz="2000" dirty="0">
              <a:solidFill>
                <a:srgbClr val="767171"/>
              </a:solidFill>
              <a:latin typeface="Calibri" panose="020F0502020204030204" pitchFamily="34" charset="0"/>
              <a:cs typeface="Calibri" panose="020F0502020204030204" pitchFamily="34" charset="0"/>
            </a:endParaRPr>
          </a:p>
          <a:p>
            <a:pPr fontAlgn="base"/>
            <a:r>
              <a:rPr lang="en-GB" sz="2000" b="1" dirty="0">
                <a:solidFill>
                  <a:srgbClr val="7F5A86"/>
                </a:solidFill>
                <a:latin typeface="Calibri" panose="020F0502020204030204" pitchFamily="34" charset="0"/>
                <a:cs typeface="Calibri" panose="020F0502020204030204" pitchFamily="34" charset="0"/>
              </a:rPr>
              <a:t>1. </a:t>
            </a:r>
            <a:r>
              <a:rPr lang="en-US" sz="2000" dirty="0">
                <a:solidFill>
                  <a:srgbClr val="767171"/>
                </a:solidFill>
              </a:rPr>
              <a:t>Κατανόηση των </a:t>
            </a:r>
            <a:r>
              <a:rPr lang="en-US" sz="2000" b="1" dirty="0">
                <a:solidFill>
                  <a:srgbClr val="767171"/>
                </a:solidFill>
              </a:rPr>
              <a:t>πλεονεκτημάτων </a:t>
            </a:r>
            <a:r>
              <a:rPr lang="en-US" sz="2000" dirty="0">
                <a:solidFill>
                  <a:srgbClr val="767171"/>
                </a:solidFill>
              </a:rPr>
              <a:t>της συνεργασίας για την προώθηση της ισορροπίας μεταξύ επαγγελματικής και προσωπικής ζωής. </a:t>
            </a:r>
            <a:endParaRPr lang="en-GB" sz="2000" dirty="0">
              <a:solidFill>
                <a:srgbClr val="767171"/>
              </a:solidFill>
              <a:latin typeface="Calibri" panose="020F0502020204030204" pitchFamily="34" charset="0"/>
              <a:cs typeface="Calibri" panose="020F0502020204030204" pitchFamily="34" charset="0"/>
            </a:endParaRPr>
          </a:p>
          <a:p>
            <a:pPr fontAlgn="base"/>
            <a:r>
              <a:rPr lang="en-GB" sz="2000" b="1" dirty="0">
                <a:solidFill>
                  <a:srgbClr val="7F5A86"/>
                </a:solidFill>
                <a:latin typeface="Calibri" panose="020F0502020204030204" pitchFamily="34" charset="0"/>
                <a:cs typeface="Calibri" panose="020F0502020204030204" pitchFamily="34" charset="0"/>
              </a:rPr>
              <a:t>2. </a:t>
            </a:r>
            <a:r>
              <a:rPr lang="en-US" sz="2000" dirty="0">
                <a:solidFill>
                  <a:srgbClr val="767171"/>
                </a:solidFill>
              </a:rPr>
              <a:t>Ανάπτυξη </a:t>
            </a:r>
            <a:r>
              <a:rPr lang="en-US" sz="2000" b="1" dirty="0">
                <a:solidFill>
                  <a:srgbClr val="767171"/>
                </a:solidFill>
              </a:rPr>
              <a:t>αποτελεσματικών </a:t>
            </a:r>
            <a:r>
              <a:rPr lang="en-US" sz="2000" dirty="0">
                <a:solidFill>
                  <a:srgbClr val="767171"/>
                </a:solidFill>
              </a:rPr>
              <a:t>στρατηγικών </a:t>
            </a:r>
            <a:r>
              <a:rPr lang="en-US" sz="2000" b="1" dirty="0">
                <a:solidFill>
                  <a:srgbClr val="767171"/>
                </a:solidFill>
              </a:rPr>
              <a:t>επικοινωνίας </a:t>
            </a:r>
            <a:r>
              <a:rPr lang="en-US" sz="2000" dirty="0">
                <a:solidFill>
                  <a:srgbClr val="767171"/>
                </a:solidFill>
              </a:rPr>
              <a:t>για την υποστήριξη της ομάδας σας και την προώθηση της ισορροπίας μεταξύ επαγγελματικής και προσωπικής ζωής. </a:t>
            </a:r>
            <a:endParaRPr lang="en-GB" sz="2000" dirty="0">
              <a:solidFill>
                <a:srgbClr val="7F5A86"/>
              </a:solidFill>
              <a:latin typeface="Calibri" panose="020F0502020204030204" pitchFamily="34" charset="0"/>
              <a:cs typeface="Calibri" panose="020F0502020204030204" pitchFamily="34" charset="0"/>
            </a:endParaRPr>
          </a:p>
          <a:p>
            <a:pPr fontAlgn="base"/>
            <a:r>
              <a:rPr lang="en-GB" sz="2000" b="1" dirty="0">
                <a:solidFill>
                  <a:srgbClr val="7F5A86"/>
                </a:solidFill>
                <a:latin typeface="Calibri" panose="020F0502020204030204" pitchFamily="34" charset="0"/>
                <a:cs typeface="Calibri" panose="020F0502020204030204" pitchFamily="34" charset="0"/>
              </a:rPr>
              <a:t>3. </a:t>
            </a:r>
            <a:r>
              <a:rPr lang="en-US" sz="2000" dirty="0">
                <a:solidFill>
                  <a:srgbClr val="767171"/>
                </a:solidFill>
              </a:rPr>
              <a:t>Κατανοήστε το ρόλο της </a:t>
            </a:r>
            <a:r>
              <a:rPr lang="en-US" sz="2000" b="1" dirty="0">
                <a:solidFill>
                  <a:srgbClr val="767171"/>
                </a:solidFill>
              </a:rPr>
              <a:t>δημιουργίας ομάδων </a:t>
            </a:r>
            <a:r>
              <a:rPr lang="en-US" sz="2000" dirty="0">
                <a:solidFill>
                  <a:srgbClr val="767171"/>
                </a:solidFill>
              </a:rPr>
              <a:t>στην προώθηση της συνεργατικής εργασίας και της ισορροπίας μεταξύ επαγγελματικής και προσωπικής ζωής. </a:t>
            </a:r>
            <a:endParaRPr lang="en-GB" sz="2000" dirty="0">
              <a:solidFill>
                <a:srgbClr val="767171"/>
              </a:solidFill>
              <a:latin typeface="Calibri" panose="020F0502020204030204" pitchFamily="34" charset="0"/>
              <a:cs typeface="Calibri" panose="020F0502020204030204" pitchFamily="34" charset="0"/>
            </a:endParaRPr>
          </a:p>
          <a:p>
            <a:pPr fontAlgn="base"/>
            <a:r>
              <a:rPr lang="en-GB" sz="2000" b="1" dirty="0">
                <a:solidFill>
                  <a:srgbClr val="7F5A86"/>
                </a:solidFill>
                <a:latin typeface="Calibri" panose="020F0502020204030204" pitchFamily="34" charset="0"/>
                <a:cs typeface="Calibri" panose="020F0502020204030204" pitchFamily="34" charset="0"/>
              </a:rPr>
              <a:t>4. </a:t>
            </a:r>
            <a:r>
              <a:rPr lang="en-US" sz="2000" dirty="0">
                <a:solidFill>
                  <a:srgbClr val="767171"/>
                </a:solidFill>
              </a:rPr>
              <a:t>Ανάπτυξη πολιτικών και </a:t>
            </a:r>
            <a:r>
              <a:rPr lang="en-US" sz="2000" b="1" dirty="0">
                <a:solidFill>
                  <a:srgbClr val="767171"/>
                </a:solidFill>
              </a:rPr>
              <a:t>πρακτικών που προωθούν </a:t>
            </a:r>
            <a:r>
              <a:rPr lang="en-US" sz="2000" dirty="0">
                <a:solidFill>
                  <a:srgbClr val="767171"/>
                </a:solidFill>
              </a:rPr>
              <a:t>τη</a:t>
            </a:r>
            <a:r>
              <a:rPr lang="en-US" sz="2000" b="1" dirty="0">
                <a:solidFill>
                  <a:srgbClr val="767171"/>
                </a:solidFill>
              </a:rPr>
              <a:t> </a:t>
            </a:r>
            <a:r>
              <a:rPr lang="en-US" sz="2000" dirty="0">
                <a:solidFill>
                  <a:srgbClr val="767171"/>
                </a:solidFill>
              </a:rPr>
              <a:t>συνεργατική εργασία και υποστηρίζουν την ισορροπία μεταξύ επαγγελματικής και προσωπικής ζωής. </a:t>
            </a:r>
            <a:endParaRPr lang="en-GB" sz="2000" dirty="0">
              <a:solidFill>
                <a:srgbClr val="767171"/>
              </a:solidFill>
              <a:latin typeface="Calibri" panose="020F0502020204030204" pitchFamily="34" charset="0"/>
              <a:cs typeface="Calibri" panose="020F0502020204030204" pitchFamily="34" charset="0"/>
            </a:endParaRPr>
          </a:p>
          <a:p>
            <a:pPr fontAlgn="base"/>
            <a:r>
              <a:rPr lang="en-GB" sz="2000" b="1" dirty="0">
                <a:solidFill>
                  <a:srgbClr val="7F5A86"/>
                </a:solidFill>
                <a:latin typeface="Calibri" panose="020F0502020204030204" pitchFamily="34" charset="0"/>
                <a:cs typeface="Calibri" panose="020F0502020204030204" pitchFamily="34" charset="0"/>
              </a:rPr>
              <a:t>5. </a:t>
            </a:r>
            <a:r>
              <a:rPr lang="en-US" sz="2000" dirty="0">
                <a:solidFill>
                  <a:srgbClr val="767171"/>
                </a:solidFill>
              </a:rPr>
              <a:t>Προσδιορίστε ψηφιακά </a:t>
            </a:r>
            <a:r>
              <a:rPr lang="en-US" sz="2000" b="1" dirty="0">
                <a:solidFill>
                  <a:srgbClr val="767171"/>
                </a:solidFill>
              </a:rPr>
              <a:t>εργαλεία και τακτικές </a:t>
            </a:r>
            <a:r>
              <a:rPr lang="en-US" sz="2000" dirty="0">
                <a:solidFill>
                  <a:srgbClr val="767171"/>
                </a:solidFill>
              </a:rPr>
              <a:t>που μπορούν να υποστηρίξουν τη συνεργατική εργασία και την ισορροπία μεταξύ επαγγελματικής και προσωπικής ζωής.</a:t>
            </a:r>
          </a:p>
          <a:p>
            <a:pPr fontAlgn="base"/>
            <a:endParaRPr lang="en-IE" sz="2000" dirty="0">
              <a:solidFill>
                <a:srgbClr val="767171"/>
              </a:solidFill>
              <a:latin typeface="Calibri" panose="020F0502020204030204" pitchFamily="34" charset="0"/>
              <a:cs typeface="Calibri" panose="020F0502020204030204" pitchFamily="34" charset="0"/>
            </a:endParaRPr>
          </a:p>
          <a:p>
            <a:pPr fontAlgn="base"/>
            <a:endParaRPr lang="en-US" sz="2000" dirty="0"/>
          </a:p>
        </p:txBody>
      </p:sp>
      <p:sp>
        <p:nvSpPr>
          <p:cNvPr id="311" name="Google Shape;311;p1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fontAlgn="base"/>
            <a:r>
              <a:rPr lang="en-IE" dirty="0"/>
              <a:t>ΜΑΘΗΣΙΑΚ</a:t>
            </a:r>
            <a:r>
              <a:rPr lang="el-GR" dirty="0"/>
              <a:t>Α</a:t>
            </a:r>
            <a:r>
              <a:rPr lang="en-IE" dirty="0"/>
              <a:t> ΑΠΟΤΕΛ</a:t>
            </a:r>
            <a:r>
              <a:rPr lang="el-GR" dirty="0"/>
              <a:t>Ε</a:t>
            </a:r>
            <a:r>
              <a:rPr lang="en-IE" dirty="0"/>
              <a:t>ΣΜΑΤΑ</a:t>
            </a:r>
            <a:endParaRPr lang="x-none" dirty="0"/>
          </a:p>
        </p:txBody>
      </p:sp>
    </p:spTree>
    <p:extLst>
      <p:ext uri="{BB962C8B-B14F-4D97-AF65-F5344CB8AC3E}">
        <p14:creationId xmlns:p14="http://schemas.microsoft.com/office/powerpoint/2010/main" val="53273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310394" y="1803633"/>
            <a:ext cx="5880682" cy="4558508"/>
          </a:xfrm>
          <a:prstGeom prst="rect">
            <a:avLst/>
          </a:prstGeom>
          <a:noFill/>
          <a:ln>
            <a:noFill/>
          </a:ln>
        </p:spPr>
        <p:txBody>
          <a:bodyPr spcFirstLastPara="1" wrap="square" lIns="91425" tIns="45700" rIns="91425" bIns="45700" anchor="t" anchorCtr="0">
            <a:normAutofit fontScale="70000" lnSpcReduction="20000"/>
          </a:bodyPr>
          <a:lstStyle/>
          <a:p>
            <a:pPr marL="228600">
              <a:lnSpc>
                <a:spcPct val="120000"/>
              </a:lnSpc>
              <a:spcBef>
                <a:spcPts val="0"/>
              </a:spcBef>
            </a:pPr>
            <a:r>
              <a:rPr lang="en-IE" sz="2400" b="1" dirty="0">
                <a:solidFill>
                  <a:srgbClr val="767171"/>
                </a:solidFill>
                <a:latin typeface="Calibri (body)"/>
                <a:ea typeface="Calibri bold" panose="020F0702030404030204" pitchFamily="34" charset="0"/>
                <a:cs typeface="Calibri bold" panose="020F0702030404030204" pitchFamily="34" charset="0"/>
              </a:rPr>
              <a:t>	</a:t>
            </a:r>
            <a:r>
              <a:rPr lang="en-IE" sz="2400" b="1" dirty="0" err="1">
                <a:solidFill>
                  <a:srgbClr val="767171"/>
                </a:solidFill>
                <a:latin typeface="Calibri (body)"/>
                <a:ea typeface="Calibri bold" panose="020F0702030404030204" pitchFamily="34" charset="0"/>
                <a:cs typeface="Calibri bold" panose="020F0702030404030204" pitchFamily="34" charset="0"/>
              </a:rPr>
              <a:t>Συνεργ</a:t>
            </a:r>
            <a:r>
              <a:rPr lang="en-IE" sz="2400" b="1" dirty="0">
                <a:solidFill>
                  <a:srgbClr val="767171"/>
                </a:solidFill>
                <a:latin typeface="Calibri (body)"/>
                <a:ea typeface="Calibri bold" panose="020F0702030404030204" pitchFamily="34" charset="0"/>
                <a:cs typeface="Calibri bold" panose="020F0702030404030204" pitchFamily="34" charset="0"/>
              </a:rPr>
              <a:t>ασία </a:t>
            </a:r>
            <a:r>
              <a:rPr lang="en-IE" sz="2400" dirty="0">
                <a:solidFill>
                  <a:srgbClr val="767171"/>
                </a:solidFill>
                <a:latin typeface="Calibri (body)"/>
                <a:ea typeface="Calibri bold" panose="020F0702030404030204" pitchFamily="34" charset="0"/>
                <a:cs typeface="Calibri bold" panose="020F0702030404030204" pitchFamily="34" charset="0"/>
              </a:rPr>
              <a:t>είναι η διαδικασία κατά την οποία δύο ή περισσότεροι άνθρωποι ή οργανισμοί συνεργάζονται για την επίτευξη αμοιβαίου οφέλους.</a:t>
            </a:r>
            <a:r>
              <a:rPr lang="en-GB" sz="2400" dirty="0">
                <a:solidFill>
                  <a:srgbClr val="767171"/>
                </a:solidFill>
                <a:latin typeface="Calibri (body)"/>
                <a:ea typeface="Calibri bold" panose="020F0702030404030204" pitchFamily="34" charset="0"/>
                <a:cs typeface="Calibri bold" panose="020F0702030404030204" pitchFamily="34" charset="0"/>
              </a:rPr>
              <a:t> </a:t>
            </a:r>
            <a:r>
              <a:rPr lang="en-GB" sz="2400" dirty="0" err="1">
                <a:solidFill>
                  <a:srgbClr val="767171"/>
                </a:solidFill>
                <a:latin typeface="Calibri (body)"/>
                <a:ea typeface="Calibri bold" panose="020F0702030404030204" pitchFamily="34" charset="0"/>
                <a:cs typeface="Calibri bold" panose="020F0702030404030204" pitchFamily="34" charset="0"/>
              </a:rPr>
              <a:t>Είν</a:t>
            </a:r>
            <a:r>
              <a:rPr lang="en-GB" sz="2400" dirty="0">
                <a:solidFill>
                  <a:srgbClr val="767171"/>
                </a:solidFill>
                <a:latin typeface="Calibri (body)"/>
                <a:ea typeface="Calibri bold" panose="020F0702030404030204" pitchFamily="34" charset="0"/>
                <a:cs typeface="Calibri bold" panose="020F0702030404030204" pitchFamily="34" charset="0"/>
              </a:rPr>
              <a:t>αι ένα ισχυρό επιχειρηματικό εργαλείο, ανεξάρτητα από το μέγεθος της επιχείρησής σας ή τον κλάδο στον οποίο δραστηριοποιείστε. </a:t>
            </a:r>
            <a:r>
              <a:rPr lang="en-GB" sz="2400" dirty="0" err="1">
                <a:solidFill>
                  <a:srgbClr val="767171"/>
                </a:solidFill>
                <a:latin typeface="Calibri (body)"/>
                <a:ea typeface="Calibri bold" panose="020F0702030404030204" pitchFamily="34" charset="0"/>
                <a:cs typeface="Calibri bold" panose="020F0702030404030204" pitchFamily="34" charset="0"/>
              </a:rPr>
              <a:t>Στην</a:t>
            </a:r>
            <a:r>
              <a:rPr lang="en-GB" sz="2400" dirty="0">
                <a:solidFill>
                  <a:srgbClr val="767171"/>
                </a:solidFill>
                <a:latin typeface="Calibri (body)"/>
                <a:ea typeface="Calibri bold" panose="020F0702030404030204" pitchFamily="34" charset="0"/>
                <a:cs typeface="Calibri bold" panose="020F0702030404030204" pitchFamily="34" charset="0"/>
              </a:rPr>
              <a:t> π</a:t>
            </a:r>
            <a:r>
              <a:rPr lang="en-GB" sz="2400" dirty="0" err="1">
                <a:solidFill>
                  <a:srgbClr val="767171"/>
                </a:solidFill>
                <a:latin typeface="Calibri (body)"/>
                <a:ea typeface="Calibri bold" panose="020F0702030404030204" pitchFamily="34" charset="0"/>
                <a:cs typeface="Calibri bold" panose="020F0702030404030204" pitchFamily="34" charset="0"/>
              </a:rPr>
              <a:t>ράξη</a:t>
            </a:r>
            <a:r>
              <a:rPr lang="en-GB" sz="2400" dirty="0">
                <a:solidFill>
                  <a:srgbClr val="767171"/>
                </a:solidFill>
                <a:latin typeface="Calibri (body)"/>
                <a:ea typeface="Calibri bold" panose="020F0702030404030204" pitchFamily="34" charset="0"/>
                <a:cs typeface="Calibri bold" panose="020F0702030404030204" pitchFamily="34" charset="0"/>
              </a:rPr>
              <a:t>, π</a:t>
            </a:r>
            <a:r>
              <a:rPr lang="en-GB" sz="2400" dirty="0" err="1">
                <a:solidFill>
                  <a:srgbClr val="767171"/>
                </a:solidFill>
                <a:latin typeface="Calibri (body)"/>
                <a:ea typeface="Calibri bold" panose="020F0702030404030204" pitchFamily="34" charset="0"/>
                <a:cs typeface="Calibri bold" panose="020F0702030404030204" pitchFamily="34" charset="0"/>
              </a:rPr>
              <a:t>ρόκειτ</a:t>
            </a:r>
            <a:r>
              <a:rPr lang="en-GB" sz="2400" dirty="0">
                <a:solidFill>
                  <a:srgbClr val="767171"/>
                </a:solidFill>
                <a:latin typeface="Calibri (body)"/>
                <a:ea typeface="Calibri bold" panose="020F0702030404030204" pitchFamily="34" charset="0"/>
                <a:cs typeface="Calibri bold" panose="020F0702030404030204" pitchFamily="34" charset="0"/>
              </a:rPr>
              <a:t>αι για τη συνεργασία για την αντιμετώπιση προβλημάτων και την επίτευξη στόχων που φαίνονται ανέφικτοι όταν εργάζονται μόνοι τους.</a:t>
            </a:r>
          </a:p>
          <a:p>
            <a:pPr marL="228600">
              <a:lnSpc>
                <a:spcPct val="120000"/>
              </a:lnSpc>
              <a:spcBef>
                <a:spcPts val="0"/>
              </a:spcBef>
            </a:pPr>
            <a:endParaRPr lang="en-GB" sz="2400" dirty="0">
              <a:solidFill>
                <a:srgbClr val="767171"/>
              </a:solidFill>
              <a:latin typeface="Calibri (body)"/>
              <a:ea typeface="Calibri bold" panose="020F0702030404030204" pitchFamily="34" charset="0"/>
              <a:cs typeface="Calibri bold" panose="020F0702030404030204" pitchFamily="34" charset="0"/>
            </a:endParaRPr>
          </a:p>
          <a:p>
            <a:pPr marL="228600">
              <a:lnSpc>
                <a:spcPct val="120000"/>
              </a:lnSpc>
              <a:spcBef>
                <a:spcPts val="0"/>
              </a:spcBef>
            </a:pPr>
            <a:r>
              <a:rPr lang="en-US" sz="2400" b="1" dirty="0">
                <a:solidFill>
                  <a:srgbClr val="767171"/>
                </a:solidFill>
                <a:latin typeface="Calibri (body)"/>
              </a:rPr>
              <a:t>	Η </a:t>
            </a:r>
            <a:r>
              <a:rPr lang="en-US" sz="2400" b="1" dirty="0" err="1">
                <a:solidFill>
                  <a:srgbClr val="767171"/>
                </a:solidFill>
                <a:latin typeface="Calibri (body)"/>
              </a:rPr>
              <a:t>συνεργ</a:t>
            </a:r>
            <a:r>
              <a:rPr lang="en-US" sz="2400" b="1" dirty="0">
                <a:solidFill>
                  <a:srgbClr val="767171"/>
                </a:solidFill>
                <a:latin typeface="Calibri (body)"/>
              </a:rPr>
              <a:t>ασία με άλλους</a:t>
            </a:r>
            <a:r>
              <a:rPr lang="el-GR" sz="2400" b="1" dirty="0">
                <a:solidFill>
                  <a:srgbClr val="767171"/>
                </a:solidFill>
                <a:latin typeface="Calibri (body)"/>
              </a:rPr>
              <a:t>/ες</a:t>
            </a:r>
            <a:r>
              <a:rPr lang="en-US" sz="2400" b="1" dirty="0">
                <a:solidFill>
                  <a:srgbClr val="767171"/>
                </a:solidFill>
                <a:latin typeface="Calibri (body)"/>
              </a:rPr>
              <a:t> </a:t>
            </a:r>
            <a:r>
              <a:rPr lang="en-US" sz="2400" dirty="0">
                <a:solidFill>
                  <a:srgbClr val="767171"/>
                </a:solidFill>
                <a:latin typeface="Calibri (body)"/>
              </a:rPr>
              <a:t>μπ</a:t>
            </a:r>
            <a:r>
              <a:rPr lang="en-US" sz="2400" dirty="0" err="1">
                <a:solidFill>
                  <a:srgbClr val="767171"/>
                </a:solidFill>
                <a:latin typeface="Calibri (body)"/>
              </a:rPr>
              <a:t>ορεί</a:t>
            </a:r>
            <a:r>
              <a:rPr lang="en-US" sz="2400" dirty="0">
                <a:solidFill>
                  <a:srgbClr val="767171"/>
                </a:solidFill>
                <a:latin typeface="Calibri (body)"/>
              </a:rPr>
              <a:t> να σας π</a:t>
            </a:r>
            <a:r>
              <a:rPr lang="en-US" sz="2400" dirty="0" err="1">
                <a:solidFill>
                  <a:srgbClr val="767171"/>
                </a:solidFill>
                <a:latin typeface="Calibri (body)"/>
              </a:rPr>
              <a:t>ροσφέρει</a:t>
            </a:r>
            <a:r>
              <a:rPr lang="en-US" sz="2400" dirty="0">
                <a:solidFill>
                  <a:srgbClr val="767171"/>
                </a:solidFill>
                <a:latin typeface="Calibri (body)"/>
              </a:rPr>
              <a:t> π</a:t>
            </a:r>
            <a:r>
              <a:rPr lang="en-US" sz="2400" dirty="0" err="1">
                <a:solidFill>
                  <a:srgbClr val="767171"/>
                </a:solidFill>
                <a:latin typeface="Calibri (body)"/>
              </a:rPr>
              <a:t>ρόσθετες</a:t>
            </a:r>
            <a:r>
              <a:rPr lang="en-US" sz="2400" dirty="0">
                <a:solidFill>
                  <a:srgbClr val="767171"/>
                </a:solidFill>
                <a:latin typeface="Calibri (body)"/>
              </a:rPr>
              <a:t> </a:t>
            </a:r>
            <a:r>
              <a:rPr lang="en-US" sz="2400" dirty="0" err="1">
                <a:solidFill>
                  <a:srgbClr val="767171"/>
                </a:solidFill>
                <a:latin typeface="Calibri (body)"/>
              </a:rPr>
              <a:t>δεξιότητες</a:t>
            </a:r>
            <a:r>
              <a:rPr lang="en-US" sz="2400" dirty="0">
                <a:solidFill>
                  <a:srgbClr val="767171"/>
                </a:solidFill>
                <a:latin typeface="Calibri (body)"/>
              </a:rPr>
              <a:t> και π</a:t>
            </a:r>
            <a:r>
              <a:rPr lang="en-US" sz="2400" dirty="0" err="1">
                <a:solidFill>
                  <a:srgbClr val="767171"/>
                </a:solidFill>
                <a:latin typeface="Calibri (body)"/>
              </a:rPr>
              <a:t>όρους</a:t>
            </a:r>
            <a:r>
              <a:rPr lang="en-US" sz="2400" dirty="0">
                <a:solidFill>
                  <a:srgbClr val="767171"/>
                </a:solidFill>
                <a:latin typeface="Calibri (body)"/>
              </a:rPr>
              <a:t> </a:t>
            </a:r>
            <a:r>
              <a:rPr lang="en-US" sz="2400" dirty="0" err="1">
                <a:solidFill>
                  <a:srgbClr val="767171"/>
                </a:solidFill>
                <a:latin typeface="Calibri (body)"/>
              </a:rPr>
              <a:t>γι</a:t>
            </a:r>
            <a:r>
              <a:rPr lang="en-US" sz="2400" dirty="0">
                <a:solidFill>
                  <a:srgbClr val="767171"/>
                </a:solidFill>
                <a:latin typeface="Calibri (body)"/>
              </a:rPr>
              <a:t>α να κάνετε πράγματα που δεν θα μπορούσατε να επιτύχετε ανεξάρτητα.  </a:t>
            </a:r>
            <a:r>
              <a:rPr lang="en-US" sz="2400" dirty="0" err="1">
                <a:solidFill>
                  <a:srgbClr val="767171"/>
                </a:solidFill>
                <a:latin typeface="Calibri (body)"/>
              </a:rPr>
              <a:t>Αυτό</a:t>
            </a:r>
            <a:r>
              <a:rPr lang="en-US" sz="2400" dirty="0">
                <a:solidFill>
                  <a:srgbClr val="767171"/>
                </a:solidFill>
                <a:latin typeface="Calibri (body)"/>
              </a:rPr>
              <a:t> θα μπ</a:t>
            </a:r>
            <a:r>
              <a:rPr lang="en-US" sz="2400" dirty="0" err="1">
                <a:solidFill>
                  <a:srgbClr val="767171"/>
                </a:solidFill>
                <a:latin typeface="Calibri (body)"/>
              </a:rPr>
              <a:t>ορούσε</a:t>
            </a:r>
            <a:r>
              <a:rPr lang="en-US" sz="2400" dirty="0">
                <a:solidFill>
                  <a:srgbClr val="767171"/>
                </a:solidFill>
                <a:latin typeface="Calibri (body)"/>
              </a:rPr>
              <a:t> να </a:t>
            </a:r>
            <a:r>
              <a:rPr lang="en-US" sz="2400" dirty="0" err="1">
                <a:solidFill>
                  <a:srgbClr val="767171"/>
                </a:solidFill>
                <a:latin typeface="Calibri (body)"/>
              </a:rPr>
              <a:t>είν</a:t>
            </a:r>
            <a:r>
              <a:rPr lang="en-US" sz="2400" dirty="0">
                <a:solidFill>
                  <a:srgbClr val="767171"/>
                </a:solidFill>
                <a:latin typeface="Calibri (body)"/>
              </a:rPr>
              <a:t>αι οτιδήποτε, από την ανάπτυξη ενός νέου προϊόντος</a:t>
            </a:r>
            <a:r>
              <a:rPr lang="en-GB" sz="2400" dirty="0">
                <a:solidFill>
                  <a:srgbClr val="767171"/>
                </a:solidFill>
                <a:latin typeface="Calibri (body)"/>
              </a:rPr>
              <a:t>, </a:t>
            </a:r>
            <a:r>
              <a:rPr lang="en-GB" sz="2400" dirty="0" err="1">
                <a:solidFill>
                  <a:srgbClr val="767171"/>
                </a:solidFill>
                <a:latin typeface="Calibri (body)"/>
              </a:rPr>
              <a:t>τη</a:t>
            </a:r>
            <a:r>
              <a:rPr lang="en-GB" sz="2400" dirty="0">
                <a:solidFill>
                  <a:srgbClr val="767171"/>
                </a:solidFill>
                <a:latin typeface="Calibri (body)"/>
              </a:rPr>
              <a:t> </a:t>
            </a:r>
            <a:r>
              <a:rPr lang="en-GB" sz="2400" dirty="0" err="1">
                <a:solidFill>
                  <a:srgbClr val="767171"/>
                </a:solidFill>
                <a:latin typeface="Calibri (body)"/>
              </a:rPr>
              <a:t>χρήση</a:t>
            </a:r>
            <a:r>
              <a:rPr lang="en-GB" sz="2400" dirty="0">
                <a:solidFill>
                  <a:srgbClr val="767171"/>
                </a:solidFill>
                <a:latin typeface="Calibri (body)"/>
              </a:rPr>
              <a:t> </a:t>
            </a:r>
            <a:r>
              <a:rPr lang="en-GB" sz="2400" dirty="0" err="1">
                <a:solidFill>
                  <a:srgbClr val="767171"/>
                </a:solidFill>
                <a:latin typeface="Calibri (body)"/>
              </a:rPr>
              <a:t>νέων</a:t>
            </a:r>
            <a:r>
              <a:rPr lang="en-GB" sz="2400" dirty="0">
                <a:solidFill>
                  <a:srgbClr val="767171"/>
                </a:solidFill>
                <a:latin typeface="Calibri (body)"/>
              </a:rPr>
              <a:t> </a:t>
            </a:r>
            <a:r>
              <a:rPr lang="en-GB" sz="2400" dirty="0" err="1">
                <a:solidFill>
                  <a:srgbClr val="767171"/>
                </a:solidFill>
                <a:latin typeface="Calibri (body)"/>
              </a:rPr>
              <a:t>υλικών</a:t>
            </a:r>
            <a:r>
              <a:rPr lang="en-GB" sz="2400" dirty="0">
                <a:solidFill>
                  <a:srgbClr val="767171"/>
                </a:solidFill>
                <a:latin typeface="Calibri (body)"/>
              </a:rPr>
              <a:t> </a:t>
            </a:r>
            <a:r>
              <a:rPr lang="en-GB" sz="2400" dirty="0" err="1">
                <a:solidFill>
                  <a:srgbClr val="767171"/>
                </a:solidFill>
                <a:latin typeface="Calibri (body)"/>
              </a:rPr>
              <a:t>στη</a:t>
            </a:r>
            <a:r>
              <a:rPr lang="en-GB" sz="2400" dirty="0">
                <a:solidFill>
                  <a:srgbClr val="767171"/>
                </a:solidFill>
                <a:latin typeface="Calibri (body)"/>
              </a:rPr>
              <a:t> </a:t>
            </a:r>
            <a:r>
              <a:rPr lang="en-GB" sz="2400" dirty="0" err="1">
                <a:solidFill>
                  <a:srgbClr val="767171"/>
                </a:solidFill>
                <a:latin typeface="Calibri (body)"/>
              </a:rPr>
              <a:t>δι</a:t>
            </a:r>
            <a:r>
              <a:rPr lang="en-GB" sz="2400" dirty="0">
                <a:solidFill>
                  <a:srgbClr val="767171"/>
                </a:solidFill>
                <a:latin typeface="Calibri (body)"/>
              </a:rPr>
              <a:t>αδικασία σχεδιασμού σας, την εξασφάλιση ενός νέου πελάτη </a:t>
            </a:r>
            <a:r>
              <a:rPr lang="en-US" sz="2400" dirty="0">
                <a:solidFill>
                  <a:srgbClr val="767171"/>
                </a:solidFill>
                <a:latin typeface="Calibri (body)"/>
              </a:rPr>
              <a:t>ή </a:t>
            </a:r>
            <a:r>
              <a:rPr lang="en-US" sz="2400" dirty="0" err="1">
                <a:solidFill>
                  <a:srgbClr val="767171"/>
                </a:solidFill>
                <a:latin typeface="Calibri (body)"/>
              </a:rPr>
              <a:t>την</a:t>
            </a:r>
            <a:r>
              <a:rPr lang="en-US" sz="2400" dirty="0">
                <a:solidFill>
                  <a:srgbClr val="767171"/>
                </a:solidFill>
                <a:latin typeface="Calibri (body)"/>
              </a:rPr>
              <a:t> π</a:t>
            </a:r>
            <a:r>
              <a:rPr lang="en-US" sz="2400" dirty="0" err="1">
                <a:solidFill>
                  <a:srgbClr val="767171"/>
                </a:solidFill>
                <a:latin typeface="Calibri (body)"/>
              </a:rPr>
              <a:t>ρόσ</a:t>
            </a:r>
            <a:r>
              <a:rPr lang="en-US" sz="2400" dirty="0">
                <a:solidFill>
                  <a:srgbClr val="767171"/>
                </a:solidFill>
                <a:latin typeface="Calibri (body)"/>
              </a:rPr>
              <a:t>βαση σε χρηματοδότηση.</a:t>
            </a:r>
          </a:p>
          <a:p>
            <a:pPr marL="228600">
              <a:spcBef>
                <a:spcPts val="0"/>
              </a:spcBef>
            </a:pPr>
            <a:endParaRPr lang="en-GB" sz="2400" dirty="0">
              <a:solidFill>
                <a:srgbClr val="767171"/>
              </a:solidFill>
              <a:latin typeface="Calibri (body)"/>
              <a:ea typeface="Calibri bold" panose="020F0702030404030204" pitchFamily="34" charset="0"/>
              <a:cs typeface="Calibri bold" panose="020F0702030404030204" pitchFamily="34" charset="0"/>
            </a:endParaRPr>
          </a:p>
          <a:p>
            <a:pPr marL="228600">
              <a:spcBef>
                <a:spcPts val="0"/>
              </a:spcBef>
            </a:pPr>
            <a:endParaRPr lang="en-GB" sz="700" dirty="0">
              <a:solidFill>
                <a:srgbClr val="767171"/>
              </a:solidFill>
              <a:latin typeface="Calibri (body)"/>
              <a:ea typeface="Calibri bold" panose="020F0702030404030204" pitchFamily="34" charset="0"/>
              <a:cs typeface="Calibri bold" panose="020F0702030404030204" pitchFamily="34" charset="0"/>
            </a:endParaRPr>
          </a:p>
          <a:p>
            <a:pPr marL="228600">
              <a:spcBef>
                <a:spcPts val="0"/>
              </a:spcBef>
            </a:pPr>
            <a:endParaRPr lang="en-GB" sz="700" dirty="0">
              <a:solidFill>
                <a:srgbClr val="767171"/>
              </a:solidFill>
              <a:latin typeface="Calibri (body)"/>
              <a:ea typeface="Calibri bold" panose="020F0702030404030204" pitchFamily="34" charset="0"/>
              <a:cs typeface="Calibri bold" panose="020F0702030404030204" pitchFamily="34" charset="0"/>
            </a:endParaRPr>
          </a:p>
          <a:p>
            <a:pPr marL="228600" lvl="0" indent="-228600" algn="l" rtl="0">
              <a:lnSpc>
                <a:spcPct val="90000"/>
              </a:lnSpc>
              <a:spcBef>
                <a:spcPts val="0"/>
              </a:spcBef>
              <a:spcAft>
                <a:spcPts val="0"/>
              </a:spcAft>
              <a:buClr>
                <a:srgbClr val="595959"/>
              </a:buClr>
              <a:buSzPts val="2200"/>
              <a:buNone/>
            </a:pPr>
            <a:endParaRPr lang="en-US" sz="700" dirty="0"/>
          </a:p>
        </p:txBody>
      </p:sp>
      <p:sp>
        <p:nvSpPr>
          <p:cNvPr id="271" name="Google Shape;271;p6"/>
          <p:cNvSpPr txBox="1">
            <a:spLocks noGrp="1"/>
          </p:cNvSpPr>
          <p:nvPr>
            <p:ph type="body" idx="2"/>
          </p:nvPr>
        </p:nvSpPr>
        <p:spPr>
          <a:xfrm>
            <a:off x="503339" y="495859"/>
            <a:ext cx="6266577" cy="1093364"/>
          </a:xfrm>
          <a:prstGeom prst="rect">
            <a:avLst/>
          </a:prstGeom>
          <a:noFill/>
          <a:ln>
            <a:noFill/>
          </a:ln>
        </p:spPr>
        <p:txBody>
          <a:bodyPr spcFirstLastPara="1" wrap="square" lIns="91425" tIns="45700" rIns="91425" bIns="45700" anchor="t" anchorCtr="0">
            <a:noAutofit/>
          </a:bodyPr>
          <a:lstStyle/>
          <a:p>
            <a:r>
              <a:rPr lang="x-none" dirty="0"/>
              <a:t>ΤΙ Ε</a:t>
            </a:r>
            <a:r>
              <a:rPr lang="el-GR" dirty="0"/>
              <a:t>Ι</a:t>
            </a:r>
            <a:r>
              <a:rPr lang="x-none" dirty="0"/>
              <a:t>ΝΑΙ Η ΣΥΝΕΡΓΑΣ</a:t>
            </a:r>
            <a:r>
              <a:rPr lang="el-GR" dirty="0"/>
              <a:t>Ι</a:t>
            </a:r>
            <a:r>
              <a:rPr lang="x-none" dirty="0"/>
              <a:t>Α </a:t>
            </a:r>
            <a:r>
              <a:rPr lang="en-IE" dirty="0"/>
              <a:t>ΚΑΙ ΓΙΑΤ</a:t>
            </a:r>
            <a:r>
              <a:rPr lang="el-GR" dirty="0"/>
              <a:t>Ι</a:t>
            </a:r>
            <a:r>
              <a:rPr lang="en-IE" dirty="0"/>
              <a:t> Ε</a:t>
            </a:r>
            <a:r>
              <a:rPr lang="el-GR" dirty="0"/>
              <a:t>Ι</a:t>
            </a:r>
            <a:r>
              <a:rPr lang="en-IE" dirty="0"/>
              <a:t>ΝΑΙ ΣΗΜΑΝΤΙΚ</a:t>
            </a:r>
            <a:r>
              <a:rPr lang="el-GR" dirty="0"/>
              <a:t>Η</a:t>
            </a:r>
            <a:r>
              <a:rPr lang="en-IE" dirty="0"/>
              <a:t>; </a:t>
            </a:r>
            <a:endParaRPr lang="x-none" dirty="0"/>
          </a:p>
        </p:txBody>
      </p:sp>
      <p:pic>
        <p:nvPicPr>
          <p:cNvPr id="272" name="Google Shape;272;p6"/>
          <p:cNvPicPr preferRelativeResize="0">
            <a:picLocks noGrp="1"/>
          </p:cNvPicPr>
          <p:nvPr>
            <p:ph type="pic" idx="3"/>
          </p:nvPr>
        </p:nvPicPr>
        <p:blipFill rotWithShape="1">
          <a:blip r:embed="rId3">
            <a:alphaModFix/>
          </a:blip>
          <a:srcRect l="6295" r="6295"/>
          <a:stretch/>
        </p:blipFill>
        <p:spPr>
          <a:xfrm>
            <a:off x="7061200" y="1339039"/>
            <a:ext cx="5130800" cy="3913188"/>
          </a:xfrm>
          <a:prstGeom prst="rect">
            <a:avLst/>
          </a:prstGeom>
          <a:solidFill>
            <a:schemeClr val="lt1"/>
          </a:solidFill>
          <a:ln>
            <a:noFill/>
          </a:ln>
        </p:spPr>
      </p:pic>
      <p:sp>
        <p:nvSpPr>
          <p:cNvPr id="3" name="TextBox 2">
            <a:extLst>
              <a:ext uri="{FF2B5EF4-FFF2-40B4-BE49-F238E27FC236}">
                <a16:creationId xmlns:a16="http://schemas.microsoft.com/office/drawing/2014/main" id="{F0B86077-88FA-1DCE-4893-16A30EF5EB18}"/>
              </a:ext>
            </a:extLst>
          </p:cNvPr>
          <p:cNvSpPr txBox="1"/>
          <p:nvPr/>
        </p:nvSpPr>
        <p:spPr>
          <a:xfrm>
            <a:off x="8171193" y="5877559"/>
            <a:ext cx="3203943" cy="307777"/>
          </a:xfrm>
          <a:prstGeom prst="rect">
            <a:avLst/>
          </a:prstGeom>
          <a:noFill/>
        </p:spPr>
        <p:txBody>
          <a:bodyPr wrap="square">
            <a:spAutoFit/>
          </a:bodyPr>
          <a:lstStyle/>
          <a:p>
            <a:r>
              <a:rPr lang="en-IE" dirty="0" err="1">
                <a:hlinkClick r:id="rId4"/>
              </a:rPr>
              <a:t>Εκ</a:t>
            </a:r>
            <a:r>
              <a:rPr lang="en-IE" dirty="0">
                <a:hlinkClick r:id="rId4"/>
              </a:rPr>
              <a:t>παίδευση- Συνεργασία - Bing video</a:t>
            </a:r>
            <a:endParaRPr lang="en-IE" dirty="0"/>
          </a:p>
        </p:txBody>
      </p:sp>
      <p:pic>
        <p:nvPicPr>
          <p:cNvPr id="5" name="Picture 4">
            <a:extLst>
              <a:ext uri="{FF2B5EF4-FFF2-40B4-BE49-F238E27FC236}">
                <a16:creationId xmlns:a16="http://schemas.microsoft.com/office/drawing/2014/main" id="{8AC9B617-F90C-B67B-C026-93F72D287DCC}"/>
              </a:ext>
            </a:extLst>
          </p:cNvPr>
          <p:cNvPicPr>
            <a:picLocks noChangeAspect="1"/>
          </p:cNvPicPr>
          <p:nvPr/>
        </p:nvPicPr>
        <p:blipFill>
          <a:blip r:embed="rId5"/>
          <a:stretch>
            <a:fillRect/>
          </a:stretch>
        </p:blipFill>
        <p:spPr>
          <a:xfrm>
            <a:off x="7061200" y="1339039"/>
            <a:ext cx="5130800" cy="3913189"/>
          </a:xfrm>
          <a:prstGeom prst="rect">
            <a:avLst/>
          </a:prstGeom>
        </p:spPr>
      </p:pic>
    </p:spTree>
    <p:extLst>
      <p:ext uri="{BB962C8B-B14F-4D97-AF65-F5344CB8AC3E}">
        <p14:creationId xmlns:p14="http://schemas.microsoft.com/office/powerpoint/2010/main" val="211302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lnSpcReduction="10000"/>
          </a:bodyPr>
          <a:lstStyle/>
          <a:p>
            <a:pPr marL="0" indent="0">
              <a:buNone/>
            </a:pPr>
            <a:r>
              <a:rPr lang="en-GB" sz="3600" b="0" i="0" dirty="0">
                <a:solidFill>
                  <a:srgbClr val="595959"/>
                </a:solidFill>
                <a:effectLst/>
                <a:latin typeface="Calibri" panose="020F0502020204030204" pitchFamily="34" charset="0"/>
                <a:cs typeface="Calibri" panose="020F0502020204030204" pitchFamily="34" charset="0"/>
              </a:rPr>
              <a:t>"Μόνοι μας μπορούμε να κάνουμε πολύ λίγα. Μαζί μπορούμε να κάνουμε τόσα πολλά."                                                                   </a:t>
            </a:r>
          </a:p>
          <a:p>
            <a:pPr marL="0" indent="0">
              <a:buNone/>
            </a:pPr>
            <a:r>
              <a:rPr lang="en-GB" sz="3600" b="1" i="0" dirty="0">
                <a:solidFill>
                  <a:srgbClr val="595959"/>
                </a:solidFill>
                <a:effectLst/>
                <a:latin typeface="Calibri" panose="020F0502020204030204" pitchFamily="34" charset="0"/>
                <a:cs typeface="Calibri" panose="020F0502020204030204" pitchFamily="34" charset="0"/>
              </a:rPr>
              <a:t>Έλεν Κέλερ</a:t>
            </a:r>
            <a:endParaRPr lang="en-US" sz="3600" dirty="0">
              <a:solidFill>
                <a:srgbClr val="595959"/>
              </a:solidFill>
              <a:latin typeface="Calibri" panose="020F0502020204030204" pitchFamily="34" charset="0"/>
              <a:cs typeface="Calibri" panose="020F0502020204030204" pitchFamily="34" charset="0"/>
            </a:endParaRPr>
          </a:p>
        </p:txBody>
      </p:sp>
      <p:sp>
        <p:nvSpPr>
          <p:cNvPr id="276" name="Google Shape;276;p5"/>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3"/>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20" name="Google Shape;320;p13"/>
          <p:cNvSpPr txBox="1">
            <a:spLocks noGrp="1"/>
          </p:cNvSpPr>
          <p:nvPr>
            <p:ph type="body" idx="1"/>
          </p:nvPr>
        </p:nvSpPr>
        <p:spPr>
          <a:xfrm>
            <a:off x="2362833" y="602336"/>
            <a:ext cx="4591640"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l-GR" dirty="0"/>
              <a:t>Οφέλη της συνεργασίας</a:t>
            </a:r>
          </a:p>
        </p:txBody>
      </p:sp>
      <p:sp>
        <p:nvSpPr>
          <p:cNvPr id="321" name="Google Shape;321;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a:t>02</a:t>
            </a:r>
            <a:endParaRPr/>
          </a:p>
        </p:txBody>
      </p:sp>
    </p:spTree>
    <p:extLst>
      <p:ext uri="{BB962C8B-B14F-4D97-AF65-F5344CB8AC3E}">
        <p14:creationId xmlns:p14="http://schemas.microsoft.com/office/powerpoint/2010/main" val="268693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 name="Text Placeholder 2">
            <a:extLst>
              <a:ext uri="{FF2B5EF4-FFF2-40B4-BE49-F238E27FC236}">
                <a16:creationId xmlns:a16="http://schemas.microsoft.com/office/drawing/2014/main" id="{EF987030-0C64-FA85-C09D-23124A602F72}"/>
              </a:ext>
            </a:extLst>
          </p:cNvPr>
          <p:cNvSpPr>
            <a:spLocks noGrp="1"/>
          </p:cNvSpPr>
          <p:nvPr>
            <p:ph type="body" idx="2"/>
          </p:nvPr>
        </p:nvSpPr>
        <p:spPr>
          <a:xfrm>
            <a:off x="771786" y="377505"/>
            <a:ext cx="6931403" cy="624481"/>
          </a:xfrm>
        </p:spPr>
        <p:txBody>
          <a:bodyPr>
            <a:normAutofit fontScale="92500" lnSpcReduction="20000"/>
          </a:bodyPr>
          <a:lstStyle/>
          <a:p>
            <a:r>
              <a:rPr lang="en-US" sz="3900" dirty="0"/>
              <a:t>ΟΦ</a:t>
            </a:r>
            <a:r>
              <a:rPr lang="el-GR" sz="3900" dirty="0"/>
              <a:t>Ε</a:t>
            </a:r>
            <a:r>
              <a:rPr lang="en-US" sz="3900" dirty="0"/>
              <a:t>ΛΗ ΤΗΣ ΣΥΝΕΡΓΑΣ</a:t>
            </a:r>
            <a:r>
              <a:rPr lang="el-GR" sz="3900" dirty="0"/>
              <a:t>Ι</a:t>
            </a:r>
            <a:r>
              <a:rPr lang="en-US" sz="3900" dirty="0"/>
              <a:t>ΑΣ</a:t>
            </a:r>
          </a:p>
          <a:p>
            <a:endParaRPr lang="en-IE" sz="4000" dirty="0"/>
          </a:p>
        </p:txBody>
      </p:sp>
      <p:pic>
        <p:nvPicPr>
          <p:cNvPr id="301" name="Google Shape;301;p9" descr="Group of people communicating around a table"/>
          <p:cNvPicPr preferRelativeResize="0">
            <a:picLocks noGrp="1"/>
          </p:cNvPicPr>
          <p:nvPr>
            <p:ph type="pic" idx="4294967295"/>
          </p:nvPr>
        </p:nvPicPr>
        <p:blipFill>
          <a:blip r:embed="rId3"/>
          <a:srcRect l="21764" r="21764"/>
          <a:stretch/>
        </p:blipFill>
        <p:spPr>
          <a:xfrm>
            <a:off x="7049883" y="1055614"/>
            <a:ext cx="5033962" cy="5949950"/>
          </a:xfrm>
          <a:prstGeom prst="ellipse">
            <a:avLst/>
          </a:prstGeom>
          <a:ln>
            <a:noFill/>
          </a:ln>
          <a:effectLst>
            <a:softEdge rad="112500"/>
          </a:effectLst>
        </p:spPr>
      </p:pic>
      <p:sp>
        <p:nvSpPr>
          <p:cNvPr id="2" name="TextBox 1">
            <a:extLst>
              <a:ext uri="{FF2B5EF4-FFF2-40B4-BE49-F238E27FC236}">
                <a16:creationId xmlns:a16="http://schemas.microsoft.com/office/drawing/2014/main" id="{AC3ADD0D-0412-422B-5409-866FC647E175}"/>
              </a:ext>
            </a:extLst>
          </p:cNvPr>
          <p:cNvSpPr txBox="1"/>
          <p:nvPr/>
        </p:nvSpPr>
        <p:spPr>
          <a:xfrm>
            <a:off x="306514" y="1124125"/>
            <a:ext cx="6788922" cy="299056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IE" sz="2200" b="0" i="0" u="none" strike="noStrike" kern="1200" cap="none" spc="0" normalizeH="0" baseline="0" noProof="0" dirty="0" err="1">
                <a:ln>
                  <a:noFill/>
                </a:ln>
                <a:solidFill>
                  <a:srgbClr val="767171"/>
                </a:solidFill>
                <a:effectLst/>
                <a:uLnTx/>
                <a:uFillTx/>
                <a:latin typeface="Calibri (body)"/>
                <a:ea typeface="+mn-ea"/>
                <a:cs typeface="+mn-cs"/>
              </a:rPr>
              <a:t>Γνωρίζουμε</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 </a:t>
            </a:r>
            <a:r>
              <a:rPr kumimoji="0" lang="en-IE" sz="2200" b="0" i="0" u="none" strike="noStrike" kern="1200" cap="none" spc="0" normalizeH="0" baseline="0" noProof="0" dirty="0" err="1">
                <a:ln>
                  <a:noFill/>
                </a:ln>
                <a:solidFill>
                  <a:srgbClr val="767171"/>
                </a:solidFill>
                <a:effectLst/>
                <a:uLnTx/>
                <a:uFillTx/>
                <a:latin typeface="Calibri (body)"/>
                <a:ea typeface="+mn-ea"/>
                <a:cs typeface="+mn-cs"/>
              </a:rPr>
              <a:t>το</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 </a:t>
            </a:r>
            <a:r>
              <a:rPr kumimoji="0" lang="en-IE" sz="2200" b="0" i="0" u="none" strike="noStrike" kern="1200" cap="none" spc="0" normalizeH="0" baseline="0" noProof="0" dirty="0" err="1">
                <a:ln>
                  <a:noFill/>
                </a:ln>
                <a:solidFill>
                  <a:srgbClr val="767171"/>
                </a:solidFill>
                <a:effectLst/>
                <a:uLnTx/>
                <a:uFillTx/>
                <a:latin typeface="Calibri (body)"/>
                <a:ea typeface="+mn-ea"/>
                <a:cs typeface="+mn-cs"/>
              </a:rPr>
              <a:t>ρητό</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 - </a:t>
            </a:r>
            <a:r>
              <a:rPr lang="en-IE" sz="2200" b="1" dirty="0" err="1">
                <a:solidFill>
                  <a:srgbClr val="767171"/>
                </a:solidFill>
                <a:latin typeface="Calibri (body)"/>
                <a:ea typeface="Calibri"/>
                <a:cs typeface="Calibri"/>
                <a:sym typeface="Calibri"/>
              </a:rPr>
              <a:t>έν</a:t>
            </a:r>
            <a:r>
              <a:rPr lang="en-IE" sz="2200" b="1" dirty="0">
                <a:solidFill>
                  <a:srgbClr val="767171"/>
                </a:solidFill>
                <a:latin typeface="Calibri (body)"/>
                <a:ea typeface="Calibri"/>
                <a:cs typeface="Calibri"/>
                <a:sym typeface="Calibri"/>
              </a:rPr>
              <a:t>α πρόβλημα που μοιράζεται είναι ένα πρόβλημα που μειώνεται κατά το ήμισυ. </a:t>
            </a:r>
            <a:br>
              <a:rPr kumimoji="0" lang="en-IE" sz="2200" b="1" i="0" u="none" strike="noStrike" kern="1200" cap="none" spc="0" normalizeH="0" baseline="0" noProof="0" dirty="0">
                <a:ln>
                  <a:noFill/>
                </a:ln>
                <a:solidFill>
                  <a:srgbClr val="767171"/>
                </a:solidFill>
                <a:effectLst/>
                <a:uLnTx/>
                <a:uFillTx/>
                <a:latin typeface="Calibri (body)"/>
                <a:ea typeface="+mn-ea"/>
                <a:cs typeface="+mn-cs"/>
              </a:rPr>
            </a:br>
            <a:br>
              <a:rPr kumimoji="0" lang="en-US" sz="2200" b="0" i="0" u="none" strike="noStrike" kern="1200" cap="none" spc="0" normalizeH="0" baseline="0" noProof="0" dirty="0">
                <a:ln>
                  <a:noFill/>
                </a:ln>
                <a:solidFill>
                  <a:srgbClr val="767171"/>
                </a:solidFill>
                <a:effectLst/>
                <a:uLnTx/>
                <a:uFillTx/>
                <a:latin typeface="Calibri (body)"/>
                <a:ea typeface="+mn-ea"/>
                <a:cs typeface="+mn-cs"/>
              </a:rPr>
            </a:br>
            <a:r>
              <a:rPr kumimoji="0" lang="en-IE" sz="2200" b="0" i="0" u="none" strike="noStrike" kern="1200" cap="none" spc="0" normalizeH="0" baseline="0" noProof="0" dirty="0" err="1">
                <a:ln>
                  <a:noFill/>
                </a:ln>
                <a:solidFill>
                  <a:srgbClr val="767171"/>
                </a:solidFill>
                <a:effectLst/>
                <a:uLnTx/>
                <a:uFillTx/>
                <a:latin typeface="Calibri (body)"/>
                <a:ea typeface="+mn-ea"/>
                <a:cs typeface="+mn-cs"/>
              </a:rPr>
              <a:t>Οι</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 </a:t>
            </a:r>
            <a:r>
              <a:rPr kumimoji="0" lang="en-IE" sz="2200" b="0" i="0" u="none" strike="noStrike" kern="1200" cap="none" spc="0" normalizeH="0" baseline="0" noProof="0" dirty="0" err="1">
                <a:ln>
                  <a:noFill/>
                </a:ln>
                <a:solidFill>
                  <a:srgbClr val="767171"/>
                </a:solidFill>
                <a:effectLst/>
                <a:uLnTx/>
                <a:uFillTx/>
                <a:latin typeface="Calibri (body)"/>
                <a:ea typeface="+mn-ea"/>
                <a:cs typeface="+mn-cs"/>
              </a:rPr>
              <a:t>έρευνες</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 </a:t>
            </a:r>
            <a:r>
              <a:rPr kumimoji="0" lang="en-IE" sz="2200" b="0" i="0" u="none" strike="noStrike" kern="1200" cap="none" spc="0" normalizeH="0" baseline="0" noProof="0" dirty="0" err="1">
                <a:ln>
                  <a:noFill/>
                </a:ln>
                <a:solidFill>
                  <a:srgbClr val="767171"/>
                </a:solidFill>
                <a:effectLst/>
                <a:uLnTx/>
                <a:uFillTx/>
                <a:latin typeface="Calibri (body)"/>
                <a:ea typeface="+mn-ea"/>
                <a:cs typeface="+mn-cs"/>
              </a:rPr>
              <a:t>δείχνουν</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 </a:t>
            </a:r>
            <a:r>
              <a:rPr kumimoji="0" lang="en-IE" sz="2200" b="0" i="0" u="none" strike="noStrike" kern="1200" cap="none" spc="0" normalizeH="0" baseline="0" noProof="0" dirty="0" err="1">
                <a:ln>
                  <a:noFill/>
                </a:ln>
                <a:solidFill>
                  <a:srgbClr val="767171"/>
                </a:solidFill>
                <a:effectLst/>
                <a:uLnTx/>
                <a:uFillTx/>
                <a:latin typeface="Calibri (body)"/>
                <a:ea typeface="+mn-ea"/>
                <a:cs typeface="+mn-cs"/>
              </a:rPr>
              <a:t>ότι</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 η </a:t>
            </a:r>
            <a:r>
              <a:rPr kumimoji="0" lang="en-IE" sz="2200" b="0" i="0" u="none" strike="noStrike" kern="1200" cap="none" spc="0" normalizeH="0" baseline="0" noProof="0" dirty="0" err="1">
                <a:ln>
                  <a:noFill/>
                </a:ln>
                <a:solidFill>
                  <a:srgbClr val="767171"/>
                </a:solidFill>
                <a:effectLst/>
                <a:uLnTx/>
                <a:uFillTx/>
                <a:latin typeface="Calibri (body)"/>
                <a:ea typeface="+mn-ea"/>
                <a:cs typeface="+mn-cs"/>
              </a:rPr>
              <a:t>συζήτηση</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 π</a:t>
            </a:r>
            <a:r>
              <a:rPr kumimoji="0" lang="en-IE" sz="2200" b="0" i="0" u="none" strike="noStrike" kern="1200" cap="none" spc="0" normalizeH="0" baseline="0" noProof="0" dirty="0" err="1">
                <a:ln>
                  <a:noFill/>
                </a:ln>
                <a:solidFill>
                  <a:srgbClr val="767171"/>
                </a:solidFill>
                <a:effectLst/>
                <a:uLnTx/>
                <a:uFillTx/>
                <a:latin typeface="Calibri (body)"/>
                <a:ea typeface="+mn-ea"/>
                <a:cs typeface="+mn-cs"/>
              </a:rPr>
              <a:t>ρο</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βλημάτων με άτομα που βρίσκονται σε παρόμοιες καταστάσεις μειώνει τα επίπεδα άγχους. Τα π</a:t>
            </a:r>
            <a:r>
              <a:rPr kumimoji="0" lang="en-IE" sz="2200" b="0" i="0" u="none" strike="noStrike" kern="1200" cap="none" spc="0" normalizeH="0" baseline="0" noProof="0" dirty="0" err="1">
                <a:ln>
                  <a:noFill/>
                </a:ln>
                <a:solidFill>
                  <a:srgbClr val="767171"/>
                </a:solidFill>
                <a:effectLst/>
                <a:uLnTx/>
                <a:uFillTx/>
                <a:latin typeface="Calibri (body)"/>
                <a:ea typeface="+mn-ea"/>
                <a:cs typeface="+mn-cs"/>
              </a:rPr>
              <a:t>ρο</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βλήματα δεν φαίνονται τόσο συντριπτικά όταν τα συζητάτε και δύο άνθρωποι είναι πιο πιθανό να βρουν λύση από ό,τι ένας</a:t>
            </a:r>
            <a:r>
              <a:rPr kumimoji="0" lang="en-US" sz="2200" b="0" i="0" u="none" strike="noStrike" kern="1200" cap="none" spc="0" normalizeH="0" baseline="0" noProof="0" dirty="0">
                <a:ln>
                  <a:noFill/>
                </a:ln>
                <a:solidFill>
                  <a:srgbClr val="767171"/>
                </a:solidFill>
                <a:effectLst/>
                <a:uLnTx/>
                <a:uFillTx/>
                <a:latin typeface="Calibri (body)"/>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400" b="0" i="0" u="none" strike="noStrike" kern="1200" cap="none" spc="0" normalizeH="0" baseline="0" noProof="0" dirty="0">
              <a:ln>
                <a:noFill/>
              </a:ln>
              <a:solidFill>
                <a:srgbClr val="142D55"/>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FCB7ECD-4D4B-63ED-C9D1-A2D477B26277}"/>
              </a:ext>
            </a:extLst>
          </p:cNvPr>
          <p:cNvSpPr txBox="1"/>
          <p:nvPr/>
        </p:nvSpPr>
        <p:spPr>
          <a:xfrm>
            <a:off x="1797424" y="5294554"/>
            <a:ext cx="6102990" cy="1015663"/>
          </a:xfrm>
          <a:prstGeom prst="rect">
            <a:avLst/>
          </a:prstGeom>
          <a:noFill/>
        </p:spPr>
        <p:txBody>
          <a:bodyPr wrap="square">
            <a:spAutoFit/>
          </a:bodyPr>
          <a:lstStyle/>
          <a:p>
            <a:r>
              <a:rPr lang="en-GB" sz="3000" dirty="0">
                <a:solidFill>
                  <a:schemeClr val="bg1"/>
                </a:solidFill>
                <a:latin typeface="Calibri" panose="020F0502020204030204" pitchFamily="34" charset="0"/>
                <a:cs typeface="Calibri" panose="020F0502020204030204" pitchFamily="34" charset="0"/>
              </a:rPr>
              <a:t>"</a:t>
            </a:r>
            <a:r>
              <a:rPr lang="en-GB" sz="3000" dirty="0" err="1">
                <a:solidFill>
                  <a:schemeClr val="bg1"/>
                </a:solidFill>
                <a:latin typeface="Calibri" panose="020F0502020204030204" pitchFamily="34" charset="0"/>
                <a:cs typeface="Calibri" panose="020F0502020204030204" pitchFamily="34" charset="0"/>
              </a:rPr>
              <a:t>Δύο</a:t>
            </a:r>
            <a:r>
              <a:rPr lang="en-GB" sz="3000" dirty="0">
                <a:solidFill>
                  <a:schemeClr val="bg1"/>
                </a:solidFill>
                <a:latin typeface="Calibri" panose="020F0502020204030204" pitchFamily="34" charset="0"/>
                <a:cs typeface="Calibri" panose="020F0502020204030204" pitchFamily="34" charset="0"/>
              </a:rPr>
              <a:t> </a:t>
            </a:r>
            <a:r>
              <a:rPr lang="en-GB" sz="3000" dirty="0" err="1">
                <a:solidFill>
                  <a:schemeClr val="bg1"/>
                </a:solidFill>
                <a:latin typeface="Calibri" panose="020F0502020204030204" pitchFamily="34" charset="0"/>
                <a:cs typeface="Calibri" panose="020F0502020204030204" pitchFamily="34" charset="0"/>
              </a:rPr>
              <a:t>κεφάλι</a:t>
            </a:r>
            <a:r>
              <a:rPr lang="en-GB" sz="3000" dirty="0">
                <a:solidFill>
                  <a:schemeClr val="bg1"/>
                </a:solidFill>
                <a:latin typeface="Calibri" panose="020F0502020204030204" pitchFamily="34" charset="0"/>
                <a:cs typeface="Calibri" panose="020F0502020204030204" pitchFamily="34" charset="0"/>
              </a:rPr>
              <a:t>α είναι καλύτερα από ένα"</a:t>
            </a:r>
            <a:endParaRPr lang="en-IE" sz="30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10"/>
          <p:cNvSpPr txBox="1">
            <a:spLocks noGrp="1"/>
          </p:cNvSpPr>
          <p:nvPr>
            <p:ph type="body" idx="1"/>
          </p:nvPr>
        </p:nvSpPr>
        <p:spPr>
          <a:xfrm>
            <a:off x="433029" y="785170"/>
            <a:ext cx="11183806" cy="5502509"/>
          </a:xfrm>
          <a:prstGeom prst="rect">
            <a:avLst/>
          </a:prstGeom>
          <a:noFill/>
          <a:ln>
            <a:noFill/>
          </a:ln>
        </p:spPr>
        <p:txBody>
          <a:bodyPr spcFirstLastPara="1" wrap="square" lIns="91425" tIns="45700" rIns="91425" bIns="45700" anchor="t" anchorCtr="0">
            <a:noAutofit/>
          </a:bodyPr>
          <a:lstStyle/>
          <a:p>
            <a:pPr fontAlgn="base"/>
            <a:r>
              <a:rPr lang="en-IE" dirty="0"/>
              <a:t>	Όταν </a:t>
            </a:r>
            <a:r>
              <a:rPr lang="en-IE" dirty="0">
                <a:solidFill>
                  <a:srgbClr val="767171"/>
                </a:solidFill>
              </a:rPr>
              <a:t>ανταλλάσσετε ιδέες με </a:t>
            </a:r>
            <a:r>
              <a:rPr lang="en-IE" dirty="0"/>
              <a:t>κάποιον ή στηρίζεστε σε κάποιον για τις ιδέες και τις κριτικές του</a:t>
            </a:r>
            <a:r>
              <a:rPr lang="el-GR" dirty="0"/>
              <a:t>/της</a:t>
            </a:r>
            <a:r>
              <a:rPr lang="en-IE" dirty="0"/>
              <a:t>, μεγεθύνετε τις δικές σας ικανότητες με διάφορους τρόπους και επιτυγχάνετε καλύτερη ισορροπία μεταξύ εργασίας και προσωπικής ζωής. </a:t>
            </a:r>
          </a:p>
          <a:p>
            <a:pPr marL="342900" indent="-342900" fontAlgn="base">
              <a:buFont typeface="Arial" panose="020B0604020202020204" pitchFamily="34" charset="0"/>
              <a:buChar char="•"/>
            </a:pPr>
            <a:r>
              <a:rPr lang="el-GR" b="1" dirty="0">
                <a:solidFill>
                  <a:srgbClr val="1EB3DD"/>
                </a:solidFill>
              </a:rPr>
              <a:t>Ώθηση</a:t>
            </a:r>
            <a:r>
              <a:rPr lang="en-IE" dirty="0">
                <a:solidFill>
                  <a:srgbClr val="1EB3DD"/>
                </a:solidFill>
              </a:rPr>
              <a:t>: </a:t>
            </a:r>
            <a:r>
              <a:rPr lang="en-IE" dirty="0" err="1"/>
              <a:t>Κά</a:t>
            </a:r>
            <a:r>
              <a:rPr lang="en-IE" dirty="0"/>
              <a:t>ποιος</a:t>
            </a:r>
            <a:r>
              <a:rPr lang="el-GR" dirty="0"/>
              <a:t>/α</a:t>
            </a:r>
            <a:r>
              <a:rPr lang="en-IE" dirty="0"/>
              <a:t> </a:t>
            </a:r>
            <a:r>
              <a:rPr lang="en-IE" dirty="0" err="1"/>
              <a:t>άλλος</a:t>
            </a:r>
            <a:r>
              <a:rPr lang="el-GR" dirty="0"/>
              <a:t>/η</a:t>
            </a:r>
            <a:r>
              <a:rPr lang="en-IE" dirty="0"/>
              <a:t> σας </a:t>
            </a:r>
            <a:r>
              <a:rPr lang="en-IE" b="1" dirty="0"/>
              <a:t>υποστηρίζει </a:t>
            </a:r>
            <a:r>
              <a:rPr lang="en-IE" dirty="0"/>
              <a:t>να προχωρήσετε στο επόμενο βήμα</a:t>
            </a:r>
            <a:r>
              <a:rPr lang="en-US" dirty="0"/>
              <a:t>. Μπορείτε πιο εύκολα να </a:t>
            </a:r>
            <a:r>
              <a:rPr lang="en-US" b="1" dirty="0"/>
              <a:t>αναθέσετε </a:t>
            </a:r>
            <a:r>
              <a:rPr lang="en-US" dirty="0"/>
              <a:t>ευθύνες. </a:t>
            </a:r>
          </a:p>
          <a:p>
            <a:pPr marL="342900" indent="-342900" fontAlgn="base">
              <a:buFont typeface="Arial" panose="020B0604020202020204" pitchFamily="34" charset="0"/>
              <a:buChar char="•"/>
            </a:pPr>
            <a:r>
              <a:rPr lang="en-IE" b="1" dirty="0">
                <a:solidFill>
                  <a:srgbClr val="8A4199"/>
                </a:solidFill>
              </a:rPr>
              <a:t>Πηγές: </a:t>
            </a:r>
            <a:r>
              <a:rPr lang="en-IE" b="1" dirty="0"/>
              <a:t>Προσθέτετε περισσότερες </a:t>
            </a:r>
            <a:r>
              <a:rPr lang="en-IE" b="1" dirty="0">
                <a:solidFill>
                  <a:srgbClr val="767171"/>
                </a:solidFill>
              </a:rPr>
              <a:t>ιδέες </a:t>
            </a:r>
            <a:r>
              <a:rPr lang="en-IE" dirty="0"/>
              <a:t>στο έργο, περισσότερη έρευνα και άλλη μια </a:t>
            </a:r>
            <a:r>
              <a:rPr lang="el-GR" dirty="0"/>
              <a:t>πηγή</a:t>
            </a:r>
            <a:r>
              <a:rPr lang="en-IE" dirty="0"/>
              <a:t> </a:t>
            </a:r>
            <a:r>
              <a:rPr lang="en-IE" b="1" dirty="0"/>
              <a:t>γνώσεων </a:t>
            </a:r>
            <a:r>
              <a:rPr lang="en-US" b="1" dirty="0"/>
              <a:t>και πόρων </a:t>
            </a:r>
            <a:r>
              <a:rPr lang="en-US" dirty="0"/>
              <a:t>με την υποστήριξη της ομάδας. </a:t>
            </a:r>
          </a:p>
          <a:p>
            <a:pPr marL="342900" indent="-342900" fontAlgn="base">
              <a:buFont typeface="Arial" panose="020B0604020202020204" pitchFamily="34" charset="0"/>
              <a:buChar char="•"/>
            </a:pPr>
            <a:r>
              <a:rPr lang="en-IE" b="1" dirty="0">
                <a:solidFill>
                  <a:srgbClr val="1EB3DD"/>
                </a:solidFill>
              </a:rPr>
              <a:t>Προοπτική</a:t>
            </a:r>
            <a:r>
              <a:rPr lang="en-IE" dirty="0">
                <a:solidFill>
                  <a:srgbClr val="1EB3DD"/>
                </a:solidFill>
              </a:rPr>
              <a:t>: </a:t>
            </a:r>
            <a:r>
              <a:rPr lang="en-IE" dirty="0"/>
              <a:t>Βλέπετε οπτικές γωνίες και ελαττώματα που δεν θα είχατε δει μόνοι</a:t>
            </a:r>
            <a:r>
              <a:rPr lang="el-GR" dirty="0"/>
              <a:t>/ες</a:t>
            </a:r>
            <a:r>
              <a:rPr lang="en-IE" dirty="0"/>
              <a:t> σας. </a:t>
            </a:r>
          </a:p>
          <a:p>
            <a:pPr marL="342900" indent="-342900" fontAlgn="base">
              <a:buFont typeface="Arial" panose="020B0604020202020204" pitchFamily="34" charset="0"/>
              <a:buChar char="•"/>
            </a:pPr>
            <a:r>
              <a:rPr lang="en-IE" b="1" dirty="0">
                <a:solidFill>
                  <a:srgbClr val="8A4199"/>
                </a:solidFill>
              </a:rPr>
              <a:t>Ταχύτητα: </a:t>
            </a:r>
            <a:r>
              <a:rPr lang="en-IE" dirty="0"/>
              <a:t>Είστε σε θέση να εργάζεστε ταχύτερα και να εντοπίζετε ιδέες πιο γρήγορα </a:t>
            </a:r>
            <a:r>
              <a:rPr lang="en-US" dirty="0"/>
              <a:t>για </a:t>
            </a:r>
            <a:r>
              <a:rPr lang="en-US" b="1" dirty="0"/>
              <a:t>καλύτερη παραγωγικότητα </a:t>
            </a:r>
            <a:r>
              <a:rPr lang="en-US" dirty="0"/>
              <a:t>και </a:t>
            </a:r>
            <a:r>
              <a:rPr lang="en-US" b="1" dirty="0"/>
              <a:t>διαχείριση του χρόνου</a:t>
            </a:r>
            <a:r>
              <a:rPr lang="en-US" dirty="0"/>
              <a:t>.</a:t>
            </a:r>
          </a:p>
          <a:p>
            <a:pPr marL="342900" indent="-342900" fontAlgn="base">
              <a:buFont typeface="Arial" panose="020B0604020202020204" pitchFamily="34" charset="0"/>
              <a:buChar char="•"/>
            </a:pPr>
            <a:r>
              <a:rPr lang="en-IE" b="1" dirty="0">
                <a:solidFill>
                  <a:srgbClr val="1EB3DD"/>
                </a:solidFill>
              </a:rPr>
              <a:t>Αποφάσεις</a:t>
            </a:r>
            <a:r>
              <a:rPr lang="en-IE" dirty="0">
                <a:solidFill>
                  <a:srgbClr val="1EB3DD"/>
                </a:solidFill>
              </a:rPr>
              <a:t>: </a:t>
            </a:r>
            <a:r>
              <a:rPr lang="en-IE" dirty="0"/>
              <a:t>Σας</a:t>
            </a:r>
            <a:r>
              <a:rPr lang="en-IE" dirty="0">
                <a:solidFill>
                  <a:srgbClr val="1EB3DD"/>
                </a:solidFill>
              </a:rPr>
              <a:t> </a:t>
            </a:r>
            <a:r>
              <a:rPr lang="en-IE" dirty="0"/>
              <a:t>βοηθάει να συζητήσετε τις αποφάσεις σας και να </a:t>
            </a:r>
            <a:r>
              <a:rPr lang="en-IE" b="1" dirty="0"/>
              <a:t>κατανοήσετε ευκολότερα τον τρόπο σκέψης σας.</a:t>
            </a:r>
            <a:r>
              <a:rPr lang="en-US" b="1" dirty="0"/>
              <a:t> </a:t>
            </a:r>
          </a:p>
          <a:p>
            <a:pPr marL="342900" indent="-342900" fontAlgn="base">
              <a:buFont typeface="Arial" panose="020B0604020202020204" pitchFamily="34" charset="0"/>
              <a:buChar char="•"/>
            </a:pPr>
            <a:r>
              <a:rPr lang="en-IE" b="1" dirty="0">
                <a:solidFill>
                  <a:srgbClr val="8A4199"/>
                </a:solidFill>
              </a:rPr>
              <a:t>Επικύρωση: </a:t>
            </a:r>
            <a:r>
              <a:rPr lang="en-IE" dirty="0" err="1"/>
              <a:t>Έν</a:t>
            </a:r>
            <a:r>
              <a:rPr lang="en-IE" dirty="0"/>
              <a:t>ας</a:t>
            </a:r>
            <a:r>
              <a:rPr lang="el-GR" dirty="0"/>
              <a:t>/μια</a:t>
            </a:r>
            <a:r>
              <a:rPr lang="en-IE" dirty="0"/>
              <a:t> κα</a:t>
            </a:r>
            <a:r>
              <a:rPr lang="en-IE" dirty="0" err="1"/>
              <a:t>λός</a:t>
            </a:r>
            <a:r>
              <a:rPr lang="el-GR" dirty="0"/>
              <a:t>/η</a:t>
            </a:r>
            <a:r>
              <a:rPr lang="en-IE" dirty="0"/>
              <a:t> </a:t>
            </a:r>
            <a:r>
              <a:rPr lang="en-IE" dirty="0" err="1"/>
              <a:t>συνεργάτης</a:t>
            </a:r>
            <a:r>
              <a:rPr lang="el-GR" dirty="0"/>
              <a:t>/</a:t>
            </a:r>
            <a:r>
              <a:rPr lang="el-GR" dirty="0" err="1"/>
              <a:t>ις</a:t>
            </a:r>
            <a:r>
              <a:rPr lang="en-IE" dirty="0"/>
              <a:t> δεν βλέπει μόνο τα ελαττώματα στη δουλειά σας, αλλά μπορεί να σας βοηθήσει να υποστηρίξετε τις καλύτερες ιδέες σας και να σας ωθήσει προς τη σωστή κατεύθυνση και να </a:t>
            </a:r>
            <a:r>
              <a:rPr lang="en-IE" b="1" dirty="0"/>
              <a:t>βελτιώσει την ικανοποίηση από την εργασία σας. </a:t>
            </a:r>
            <a:endParaRPr lang="en-US" b="1" dirty="0"/>
          </a:p>
        </p:txBody>
      </p:sp>
      <p:sp>
        <p:nvSpPr>
          <p:cNvPr id="311" name="Google Shape;311;p10"/>
          <p:cNvSpPr txBox="1">
            <a:spLocks noGrp="1"/>
          </p:cNvSpPr>
          <p:nvPr>
            <p:ph type="body" idx="2"/>
          </p:nvPr>
        </p:nvSpPr>
        <p:spPr>
          <a:xfrm>
            <a:off x="696286" y="218114"/>
            <a:ext cx="10852467" cy="783872"/>
          </a:xfrm>
          <a:prstGeom prst="rect">
            <a:avLst/>
          </a:prstGeom>
          <a:noFill/>
          <a:ln>
            <a:noFill/>
          </a:ln>
        </p:spPr>
        <p:txBody>
          <a:bodyPr spcFirstLastPara="1" wrap="square" lIns="91425" tIns="45700" rIns="91425" bIns="45700" anchor="t" anchorCtr="0">
            <a:noAutofit/>
          </a:bodyPr>
          <a:lstStyle/>
          <a:p>
            <a:pPr fontAlgn="base"/>
            <a:r>
              <a:rPr lang="en-IE" dirty="0"/>
              <a:t>ΟΦ</a:t>
            </a:r>
            <a:r>
              <a:rPr lang="el-GR" dirty="0"/>
              <a:t>Ε</a:t>
            </a:r>
            <a:r>
              <a:rPr lang="en-IE" dirty="0"/>
              <a:t>ΛΗ ΤΗΣ ΣΥΝΕΡΓΑΣ</a:t>
            </a:r>
            <a:r>
              <a:rPr lang="el-GR" dirty="0"/>
              <a:t>Ι</a:t>
            </a:r>
            <a:r>
              <a:rPr lang="en-IE" dirty="0"/>
              <a:t>ΑΣ</a:t>
            </a:r>
            <a:endParaRPr lang="x-none"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4123</TotalTime>
  <Words>3223</Words>
  <Application>Microsoft Office PowerPoint</Application>
  <PresentationFormat>Widescreen</PresentationFormat>
  <Paragraphs>219</Paragraphs>
  <Slides>34</Slides>
  <Notes>30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Calibri</vt:lpstr>
      <vt:lpstr>Montserrat Light</vt:lpstr>
      <vt:lpstr>Montserrat</vt:lpstr>
      <vt:lpstr>Arial</vt:lpstr>
      <vt:lpstr>Rubik</vt:lpstr>
      <vt:lpstr>Calibri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 docId:146E05E1D20699814E01F9AA751A7C0E</cp:keywords>
  <cp:lastModifiedBy>Epameinondas Koutavelis</cp:lastModifiedBy>
  <cp:revision>33</cp:revision>
  <dcterms:created xsi:type="dcterms:W3CDTF">2022-08-04T07:13:02Z</dcterms:created>
  <dcterms:modified xsi:type="dcterms:W3CDTF">2023-08-03T12:02:37Z</dcterms:modified>
</cp:coreProperties>
</file>