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348" r:id="rId5"/>
    <p:sldId id="259" r:id="rId6"/>
    <p:sldId id="349" r:id="rId7"/>
    <p:sldId id="350" r:id="rId8"/>
    <p:sldId id="261" r:id="rId9"/>
    <p:sldId id="262" r:id="rId10"/>
    <p:sldId id="263" r:id="rId11"/>
    <p:sldId id="264" r:id="rId12"/>
    <p:sldId id="265" r:id="rId13"/>
    <p:sldId id="351" r:id="rId14"/>
    <p:sldId id="352" r:id="rId15"/>
    <p:sldId id="268" r:id="rId16"/>
    <p:sldId id="353" r:id="rId17"/>
    <p:sldId id="270" r:id="rId18"/>
    <p:sldId id="271" r:id="rId19"/>
    <p:sldId id="272" r:id="rId20"/>
    <p:sldId id="354" r:id="rId21"/>
    <p:sldId id="274" r:id="rId22"/>
    <p:sldId id="355" r:id="rId23"/>
    <p:sldId id="275" r:id="rId24"/>
    <p:sldId id="276" r:id="rId25"/>
    <p:sldId id="277" r:id="rId26"/>
    <p:sldId id="278" r:id="rId27"/>
    <p:sldId id="356" r:id="rId28"/>
    <p:sldId id="357" r:id="rId29"/>
    <p:sldId id="280"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Montserrat" panose="00000500000000000000" pitchFamily="2" charset="0"/>
      <p:regular r:id="rId36"/>
      <p:bold r:id="rId37"/>
      <p:italic r:id="rId38"/>
      <p:boldItalic r:id="rId39"/>
    </p:embeddedFont>
    <p:embeddedFont>
      <p:font typeface="Montserrat Light" panose="000004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B4CDShZcF8QWva1980+f93mp6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4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14" d="100"/>
          <a:sy n="114" d="100"/>
        </p:scale>
        <p:origin x="43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9004328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383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984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8957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104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4034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7" name="Google Shape;3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647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6975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607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5628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082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50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414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033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028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31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653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237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55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6353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1"/>
        <p:cNvGrpSpPr/>
        <p:nvPr/>
      </p:nvGrpSpPr>
      <p:grpSpPr>
        <a:xfrm>
          <a:off x="0" y="0"/>
          <a:ext cx="0" cy="0"/>
          <a:chOff x="0" y="0"/>
          <a:chExt cx="0" cy="0"/>
        </a:xfrm>
      </p:grpSpPr>
      <p:sp>
        <p:nvSpPr>
          <p:cNvPr id="12" name="Google Shape;12;p33"/>
          <p:cNvSpPr/>
          <p:nvPr/>
        </p:nvSpPr>
        <p:spPr>
          <a:xfrm>
            <a:off x="0" y="6334297"/>
            <a:ext cx="12192000" cy="5237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33"/>
          <p:cNvSpPr/>
          <p:nvPr/>
        </p:nvSpPr>
        <p:spPr>
          <a:xfrm>
            <a:off x="-8050" y="-908165"/>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0">
                <a:srgbClr val="754483"/>
              </a:gs>
              <a:gs pos="9000">
                <a:srgbClr val="754483"/>
              </a:gs>
              <a:gs pos="28000">
                <a:srgbClr val="8A4199"/>
              </a:gs>
              <a:gs pos="52999">
                <a:srgbClr val="8A4199"/>
              </a:gs>
              <a:gs pos="79000">
                <a:srgbClr val="754483"/>
              </a:gs>
              <a:gs pos="100000">
                <a:srgbClr val="754483"/>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33"/>
          <p:cNvGrpSpPr/>
          <p:nvPr/>
        </p:nvGrpSpPr>
        <p:grpSpPr>
          <a:xfrm>
            <a:off x="240633" y="3102390"/>
            <a:ext cx="3148393" cy="998194"/>
            <a:chOff x="2464177" y="4939099"/>
            <a:chExt cx="2638924" cy="836668"/>
          </a:xfrm>
        </p:grpSpPr>
        <p:sp>
          <p:nvSpPr>
            <p:cNvPr id="15" name="Google Shape;15;p33"/>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3"/>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33"/>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3"/>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3"/>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3"/>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3"/>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3"/>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3"/>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 name="Google Shape;24;p33"/>
            <p:cNvGrpSpPr/>
            <p:nvPr/>
          </p:nvGrpSpPr>
          <p:grpSpPr>
            <a:xfrm>
              <a:off x="4243740" y="5657885"/>
              <a:ext cx="823237" cy="104309"/>
              <a:chOff x="4243740" y="5657885"/>
              <a:chExt cx="823237" cy="104309"/>
            </a:xfrm>
          </p:grpSpPr>
          <p:sp>
            <p:nvSpPr>
              <p:cNvPr id="25" name="Google Shape;25;p33"/>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3"/>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3"/>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3"/>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3"/>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3"/>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3"/>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33"/>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33"/>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3"/>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3"/>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33"/>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33"/>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33"/>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33"/>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33"/>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1" name="Google Shape;41;p33"/>
          <p:cNvSpPr/>
          <p:nvPr/>
        </p:nvSpPr>
        <p:spPr>
          <a:xfrm>
            <a:off x="4873315" y="145919"/>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33"/>
          <p:cNvPicPr preferRelativeResize="0"/>
          <p:nvPr/>
        </p:nvPicPr>
        <p:blipFill rotWithShape="1">
          <a:blip r:embed="rId2">
            <a:alphaModFix/>
          </a:blip>
          <a:srcRect r="44449"/>
          <a:stretch/>
        </p:blipFill>
        <p:spPr>
          <a:xfrm>
            <a:off x="9700384" y="5884447"/>
            <a:ext cx="2021756" cy="464267"/>
          </a:xfrm>
          <a:prstGeom prst="rect">
            <a:avLst/>
          </a:prstGeom>
          <a:noFill/>
          <a:ln>
            <a:noFill/>
          </a:ln>
        </p:spPr>
      </p:pic>
      <p:cxnSp>
        <p:nvCxnSpPr>
          <p:cNvPr id="43" name="Google Shape;43;p33"/>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44" name="Google Shape;44;p33"/>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45" name="Google Shape;45;p33"/>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body" idx="2"/>
          </p:nvPr>
        </p:nvSpPr>
        <p:spPr>
          <a:xfrm>
            <a:off x="6819185" y="3571222"/>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5400"/>
              <a:buNone/>
              <a:defRPr sz="5400" b="1">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body" idx="3"/>
          </p:nvPr>
        </p:nvSpPr>
        <p:spPr>
          <a:xfrm>
            <a:off x="6819185" y="2952699"/>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0"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33"/>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Large Photo Slide - Blue">
  <p:cSld name="Large Photo Slide - Blue">
    <p:spTree>
      <p:nvGrpSpPr>
        <p:cNvPr id="1" name="Shape 105"/>
        <p:cNvGrpSpPr/>
        <p:nvPr/>
      </p:nvGrpSpPr>
      <p:grpSpPr>
        <a:xfrm>
          <a:off x="0" y="0"/>
          <a:ext cx="0" cy="0"/>
          <a:chOff x="0" y="0"/>
          <a:chExt cx="0" cy="0"/>
        </a:xfrm>
      </p:grpSpPr>
      <p:sp>
        <p:nvSpPr>
          <p:cNvPr id="106" name="Google Shape;106;p35"/>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5"/>
          <p:cNvSpPr>
            <a:spLocks noGrp="1"/>
          </p:cNvSpPr>
          <p:nvPr>
            <p:ph type="pic" idx="2"/>
          </p:nvPr>
        </p:nvSpPr>
        <p:spPr>
          <a:xfrm>
            <a:off x="0" y="0"/>
            <a:ext cx="12192000" cy="6858000"/>
          </a:xfrm>
          <a:prstGeom prst="rect">
            <a:avLst/>
          </a:prstGeom>
          <a:noFill/>
          <a:ln>
            <a:noFill/>
          </a:ln>
        </p:spPr>
      </p:sp>
      <p:sp>
        <p:nvSpPr>
          <p:cNvPr id="108" name="Google Shape;108;p35"/>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35"/>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5"/>
          <p:cNvSpPr txBox="1">
            <a:spLocks noGrp="1"/>
          </p:cNvSpPr>
          <p:nvPr>
            <p:ph type="body" idx="3"/>
          </p:nvPr>
        </p:nvSpPr>
        <p:spPr>
          <a:xfrm>
            <a:off x="503238" y="1624369"/>
            <a:ext cx="4332233" cy="2506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 Page">
  <p:cSld name="Back Page">
    <p:spTree>
      <p:nvGrpSpPr>
        <p:cNvPr id="1" name="Shape 111"/>
        <p:cNvGrpSpPr/>
        <p:nvPr/>
      </p:nvGrpSpPr>
      <p:grpSpPr>
        <a:xfrm>
          <a:off x="0" y="0"/>
          <a:ext cx="0" cy="0"/>
          <a:chOff x="0" y="0"/>
          <a:chExt cx="0" cy="0"/>
        </a:xfrm>
      </p:grpSpPr>
      <p:sp>
        <p:nvSpPr>
          <p:cNvPr id="112" name="Google Shape;112;p48"/>
          <p:cNvSpPr/>
          <p:nvPr/>
        </p:nvSpPr>
        <p:spPr>
          <a:xfrm>
            <a:off x="0" y="6120882"/>
            <a:ext cx="12192000" cy="7371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8"/>
          <p:cNvSpPr/>
          <p:nvPr/>
        </p:nvSpPr>
        <p:spPr>
          <a:xfrm flipH="1">
            <a:off x="5823197" y="-363432"/>
            <a:ext cx="6401126" cy="8997069"/>
          </a:xfrm>
          <a:custGeom>
            <a:avLst/>
            <a:gdLst/>
            <a:ahLst/>
            <a:cxnLst/>
            <a:rect l="l" t="t" r="r" b="b"/>
            <a:pathLst>
              <a:path w="7607015" h="10692000" extrusionOk="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14" name="Google Shape;114;p48"/>
          <p:cNvGrpSpPr/>
          <p:nvPr/>
        </p:nvGrpSpPr>
        <p:grpSpPr>
          <a:xfrm>
            <a:off x="8805395" y="3468716"/>
            <a:ext cx="3148393" cy="998194"/>
            <a:chOff x="2464177" y="4939099"/>
            <a:chExt cx="2638924" cy="836668"/>
          </a:xfrm>
        </p:grpSpPr>
        <p:sp>
          <p:nvSpPr>
            <p:cNvPr id="115" name="Google Shape;115;p48"/>
            <p:cNvSpPr/>
            <p:nvPr/>
          </p:nvSpPr>
          <p:spPr>
            <a:xfrm>
              <a:off x="2897660"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48"/>
            <p:cNvSpPr/>
            <p:nvPr/>
          </p:nvSpPr>
          <p:spPr>
            <a:xfrm>
              <a:off x="3342551" y="4940047"/>
              <a:ext cx="98864" cy="530081"/>
            </a:xfrm>
            <a:custGeom>
              <a:avLst/>
              <a:gdLst/>
              <a:ahLst/>
              <a:cxnLst/>
              <a:rect l="l" t="t" r="r" b="b"/>
              <a:pathLst>
                <a:path w="98864" h="530081" extrusionOk="0">
                  <a:moveTo>
                    <a:pt x="0" y="0"/>
                  </a:moveTo>
                  <a:lnTo>
                    <a:pt x="98865" y="0"/>
                  </a:lnTo>
                  <a:lnTo>
                    <a:pt x="98865" y="530081"/>
                  </a:lnTo>
                  <a:lnTo>
                    <a:pt x="0" y="530081"/>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48"/>
            <p:cNvSpPr/>
            <p:nvPr/>
          </p:nvSpPr>
          <p:spPr>
            <a:xfrm>
              <a:off x="3457576" y="5064270"/>
              <a:ext cx="412569" cy="415340"/>
            </a:xfrm>
            <a:custGeom>
              <a:avLst/>
              <a:gdLst/>
              <a:ahLst/>
              <a:cxnLst/>
              <a:rect l="l" t="t" r="r" b="b"/>
              <a:pathLst>
                <a:path w="412569" h="415340" extrusionOk="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8"/>
            <p:cNvSpPr/>
            <p:nvPr/>
          </p:nvSpPr>
          <p:spPr>
            <a:xfrm>
              <a:off x="3909121" y="5064270"/>
              <a:ext cx="354581" cy="406806"/>
            </a:xfrm>
            <a:custGeom>
              <a:avLst/>
              <a:gdLst/>
              <a:ahLst/>
              <a:cxnLst/>
              <a:rect l="l" t="t" r="r" b="b"/>
              <a:pathLst>
                <a:path w="354581" h="406806" extrusionOk="0">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8"/>
            <p:cNvSpPr/>
            <p:nvPr/>
          </p:nvSpPr>
          <p:spPr>
            <a:xfrm>
              <a:off x="4282715" y="5064270"/>
              <a:ext cx="414470" cy="415340"/>
            </a:xfrm>
            <a:custGeom>
              <a:avLst/>
              <a:gdLst/>
              <a:ahLst/>
              <a:cxnLst/>
              <a:rect l="l" t="t" r="r" b="b"/>
              <a:pathLst>
                <a:path w="414470" h="415340" extrusionOk="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8"/>
            <p:cNvSpPr/>
            <p:nvPr/>
          </p:nvSpPr>
          <p:spPr>
            <a:xfrm rot="-2700000">
              <a:off x="3707889" y="5564999"/>
              <a:ext cx="174912" cy="17447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8"/>
            <p:cNvSpPr/>
            <p:nvPr/>
          </p:nvSpPr>
          <p:spPr>
            <a:xfrm>
              <a:off x="4694334" y="5063322"/>
              <a:ext cx="408767" cy="416289"/>
            </a:xfrm>
            <a:custGeom>
              <a:avLst/>
              <a:gdLst/>
              <a:ahLst/>
              <a:cxnLst/>
              <a:rect l="l" t="t" r="r" b="b"/>
              <a:pathLst>
                <a:path w="408767" h="416289" extrusionOk="0">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8"/>
            <p:cNvSpPr/>
            <p:nvPr/>
          </p:nvSpPr>
          <p:spPr>
            <a:xfrm>
              <a:off x="2464177" y="4939099"/>
              <a:ext cx="429680" cy="539563"/>
            </a:xfrm>
            <a:custGeom>
              <a:avLst/>
              <a:gdLst/>
              <a:ahLst/>
              <a:cxnLst/>
              <a:rect l="l" t="t" r="r" b="b"/>
              <a:pathLst>
                <a:path w="429680" h="539563" extrusionOk="0">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8"/>
            <p:cNvSpPr/>
            <p:nvPr/>
          </p:nvSpPr>
          <p:spPr>
            <a:xfrm>
              <a:off x="2464177" y="5526076"/>
              <a:ext cx="2638924" cy="37930"/>
            </a:xfrm>
            <a:custGeom>
              <a:avLst/>
              <a:gdLst/>
              <a:ahLst/>
              <a:cxnLst/>
              <a:rect l="l" t="t" r="r" b="b"/>
              <a:pathLst>
                <a:path w="2638924" h="37930" extrusionOk="0">
                  <a:moveTo>
                    <a:pt x="0" y="0"/>
                  </a:moveTo>
                  <a:lnTo>
                    <a:pt x="2638925" y="0"/>
                  </a:lnTo>
                  <a:lnTo>
                    <a:pt x="2638925" y="37931"/>
                  </a:lnTo>
                  <a:lnTo>
                    <a:pt x="0" y="37931"/>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4" name="Google Shape;124;p48"/>
            <p:cNvGrpSpPr/>
            <p:nvPr/>
          </p:nvGrpSpPr>
          <p:grpSpPr>
            <a:xfrm>
              <a:off x="4243740" y="5657885"/>
              <a:ext cx="823237" cy="104309"/>
              <a:chOff x="4243740" y="5657885"/>
              <a:chExt cx="823237" cy="104309"/>
            </a:xfrm>
          </p:grpSpPr>
          <p:sp>
            <p:nvSpPr>
              <p:cNvPr id="125" name="Google Shape;125;p48"/>
              <p:cNvSpPr/>
              <p:nvPr/>
            </p:nvSpPr>
            <p:spPr>
              <a:xfrm>
                <a:off x="4243740" y="5657885"/>
                <a:ext cx="57037" cy="82499"/>
              </a:xfrm>
              <a:custGeom>
                <a:avLst/>
                <a:gdLst/>
                <a:ahLst/>
                <a:cxnLst/>
                <a:rect l="l" t="t" r="r" b="b"/>
                <a:pathLst>
                  <a:path w="57037" h="82499" extrusionOk="0">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8"/>
              <p:cNvSpPr/>
              <p:nvPr/>
            </p:nvSpPr>
            <p:spPr>
              <a:xfrm>
                <a:off x="4315987" y="5658834"/>
                <a:ext cx="15209" cy="80602"/>
              </a:xfrm>
              <a:custGeom>
                <a:avLst/>
                <a:gdLst/>
                <a:ahLst/>
                <a:cxnLst/>
                <a:rect l="l" t="t" r="r" b="b"/>
                <a:pathLst>
                  <a:path w="15209" h="80602" extrusionOk="0">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8"/>
              <p:cNvSpPr/>
              <p:nvPr/>
            </p:nvSpPr>
            <p:spPr>
              <a:xfrm>
                <a:off x="4343555" y="5679695"/>
                <a:ext cx="57987" cy="82499"/>
              </a:xfrm>
              <a:custGeom>
                <a:avLst/>
                <a:gdLst/>
                <a:ahLst/>
                <a:cxnLst/>
                <a:rect l="l" t="t" r="r" b="b"/>
                <a:pathLst>
                  <a:path w="57987" h="82499" extrusionOk="0">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8"/>
              <p:cNvSpPr/>
              <p:nvPr/>
            </p:nvSpPr>
            <p:spPr>
              <a:xfrm>
                <a:off x="4416753" y="5658834"/>
                <a:ext cx="15209" cy="80602"/>
              </a:xfrm>
              <a:custGeom>
                <a:avLst/>
                <a:gdLst/>
                <a:ahLst/>
                <a:cxnLst/>
                <a:rect l="l" t="t" r="r" b="b"/>
                <a:pathLst>
                  <a:path w="15209" h="80602" extrusionOk="0">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8"/>
              <p:cNvSpPr/>
              <p:nvPr/>
            </p:nvSpPr>
            <p:spPr>
              <a:xfrm>
                <a:off x="4441469" y="5659782"/>
                <a:ext cx="39926" cy="82499"/>
              </a:xfrm>
              <a:custGeom>
                <a:avLst/>
                <a:gdLst/>
                <a:ahLst/>
                <a:cxnLst/>
                <a:rect l="l" t="t" r="r" b="b"/>
                <a:pathLst>
                  <a:path w="39926" h="82499" extrusionOk="0">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8"/>
              <p:cNvSpPr/>
              <p:nvPr/>
            </p:nvSpPr>
            <p:spPr>
              <a:xfrm>
                <a:off x="4484247" y="5680644"/>
                <a:ext cx="54185" cy="59740"/>
              </a:xfrm>
              <a:custGeom>
                <a:avLst/>
                <a:gdLst/>
                <a:ahLst/>
                <a:cxnLst/>
                <a:rect l="l" t="t" r="r" b="b"/>
                <a:pathLst>
                  <a:path w="54185" h="59740" extrusionOk="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8"/>
              <p:cNvSpPr/>
              <p:nvPr/>
            </p:nvSpPr>
            <p:spPr>
              <a:xfrm>
                <a:off x="4553642"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8"/>
              <p:cNvSpPr/>
              <p:nvPr/>
            </p:nvSpPr>
            <p:spPr>
              <a:xfrm>
                <a:off x="4604025" y="5678747"/>
                <a:ext cx="86506" cy="63533"/>
              </a:xfrm>
              <a:custGeom>
                <a:avLst/>
                <a:gdLst/>
                <a:ahLst/>
                <a:cxnLst/>
                <a:rect l="l" t="t" r="r" b="b"/>
                <a:pathLst>
                  <a:path w="86506" h="63533" extrusionOk="0">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48"/>
              <p:cNvSpPr/>
              <p:nvPr/>
            </p:nvSpPr>
            <p:spPr>
              <a:xfrm>
                <a:off x="4698137" y="5680644"/>
                <a:ext cx="58938" cy="59740"/>
              </a:xfrm>
              <a:custGeom>
                <a:avLst/>
                <a:gdLst/>
                <a:ahLst/>
                <a:cxnLst/>
                <a:rect l="l" t="t" r="r" b="b"/>
                <a:pathLst>
                  <a:path w="58938" h="59740" extrusionOk="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48"/>
              <p:cNvSpPr/>
              <p:nvPr/>
            </p:nvSpPr>
            <p:spPr>
              <a:xfrm>
                <a:off x="4768483" y="5678747"/>
                <a:ext cx="42777" cy="60689"/>
              </a:xfrm>
              <a:custGeom>
                <a:avLst/>
                <a:gdLst/>
                <a:ahLst/>
                <a:cxnLst/>
                <a:rect l="l" t="t" r="r" b="b"/>
                <a:pathLst>
                  <a:path w="42777" h="60689" extrusionOk="0">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48"/>
              <p:cNvSpPr/>
              <p:nvPr/>
            </p:nvSpPr>
            <p:spPr>
              <a:xfrm>
                <a:off x="4816014" y="5657885"/>
                <a:ext cx="53234" cy="81550"/>
              </a:xfrm>
              <a:custGeom>
                <a:avLst/>
                <a:gdLst/>
                <a:ahLst/>
                <a:cxnLst/>
                <a:rect l="l" t="t" r="r" b="b"/>
                <a:pathLst>
                  <a:path w="53234" h="81550" extrusionOk="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48"/>
              <p:cNvSpPr/>
              <p:nvPr/>
            </p:nvSpPr>
            <p:spPr>
              <a:xfrm>
                <a:off x="4874952" y="5703402"/>
                <a:ext cx="32321" cy="13275"/>
              </a:xfrm>
              <a:custGeom>
                <a:avLst/>
                <a:gdLst/>
                <a:ahLst/>
                <a:cxnLst/>
                <a:rect l="l" t="t" r="r" b="b"/>
                <a:pathLst>
                  <a:path w="32321" h="13275" extrusionOk="0">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48"/>
              <p:cNvSpPr/>
              <p:nvPr/>
            </p:nvSpPr>
            <p:spPr>
              <a:xfrm>
                <a:off x="4916780" y="5658834"/>
                <a:ext cx="15209" cy="81550"/>
              </a:xfrm>
              <a:custGeom>
                <a:avLst/>
                <a:gdLst/>
                <a:ahLst/>
                <a:cxnLst/>
                <a:rect l="l" t="t" r="r" b="b"/>
                <a:pathLst>
                  <a:path w="15209" h="81550" extrusionOk="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48"/>
              <p:cNvSpPr/>
              <p:nvPr/>
            </p:nvSpPr>
            <p:spPr>
              <a:xfrm>
                <a:off x="4947199" y="5658834"/>
                <a:ext cx="15209" cy="80602"/>
              </a:xfrm>
              <a:custGeom>
                <a:avLst/>
                <a:gdLst/>
                <a:ahLst/>
                <a:cxnLst/>
                <a:rect l="l" t="t" r="r" b="b"/>
                <a:pathLst>
                  <a:path w="15209" h="80602" extrusionOk="0">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48"/>
              <p:cNvSpPr/>
              <p:nvPr/>
            </p:nvSpPr>
            <p:spPr>
              <a:xfrm>
                <a:off x="4970252" y="5657885"/>
                <a:ext cx="42540" cy="84395"/>
              </a:xfrm>
              <a:custGeom>
                <a:avLst/>
                <a:gdLst/>
                <a:ahLst/>
                <a:cxnLst/>
                <a:rect l="l" t="t" r="r" b="b"/>
                <a:pathLst>
                  <a:path w="42540" h="84395" extrusionOk="0">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8"/>
              <p:cNvSpPr/>
              <p:nvPr/>
            </p:nvSpPr>
            <p:spPr>
              <a:xfrm>
                <a:off x="5009940" y="5678747"/>
                <a:ext cx="57037" cy="60689"/>
              </a:xfrm>
              <a:custGeom>
                <a:avLst/>
                <a:gdLst/>
                <a:ahLst/>
                <a:cxnLst/>
                <a:rect l="l" t="t" r="r" b="b"/>
                <a:pathLst>
                  <a:path w="57037" h="60689" extrusionOk="0">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41" name="Google Shape;141;p48"/>
          <p:cNvSpPr/>
          <p:nvPr/>
        </p:nvSpPr>
        <p:spPr>
          <a:xfrm>
            <a:off x="6095999" y="550944"/>
            <a:ext cx="1310598" cy="1310598"/>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8"/>
          <p:cNvSpPr/>
          <p:nvPr/>
        </p:nvSpPr>
        <p:spPr>
          <a:xfrm>
            <a:off x="-382772" y="6858000"/>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8"/>
          <p:cNvSpPr/>
          <p:nvPr/>
        </p:nvSpPr>
        <p:spPr>
          <a:xfrm>
            <a:off x="-676940" y="-1773478"/>
            <a:ext cx="13545879" cy="177563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44" name="Google Shape;144;p48"/>
          <p:cNvCxnSpPr/>
          <p:nvPr/>
        </p:nvCxnSpPr>
        <p:spPr>
          <a:xfrm>
            <a:off x="0" y="6136408"/>
            <a:ext cx="9222801" cy="0"/>
          </a:xfrm>
          <a:prstGeom prst="straightConnector1">
            <a:avLst/>
          </a:prstGeom>
          <a:noFill/>
          <a:ln w="28575" cap="flat" cmpd="sng">
            <a:solidFill>
              <a:srgbClr val="12B4CB"/>
            </a:solidFill>
            <a:prstDash val="solid"/>
            <a:miter lim="800000"/>
            <a:headEnd type="none" w="sm" len="sm"/>
            <a:tailEnd type="none" w="sm" len="sm"/>
          </a:ln>
        </p:spPr>
      </p:cxnSp>
      <p:sp>
        <p:nvSpPr>
          <p:cNvPr id="145" name="Google Shape;145;p48"/>
          <p:cNvSpPr/>
          <p:nvPr/>
        </p:nvSpPr>
        <p:spPr>
          <a:xfrm>
            <a:off x="5760669" y="5680930"/>
            <a:ext cx="3469856" cy="697353"/>
          </a:xfrm>
          <a:prstGeom prst="rect">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85"/>
              <a:buFont typeface="Arial"/>
              <a:buNone/>
            </a:pPr>
            <a:endParaRPr sz="1385" b="0" i="0" u="none" strike="noStrike" cap="none">
              <a:solidFill>
                <a:schemeClr val="lt1"/>
              </a:solidFill>
              <a:latin typeface="Calibri"/>
              <a:ea typeface="Calibri"/>
              <a:cs typeface="Calibri"/>
              <a:sym typeface="Calibri"/>
            </a:endParaRPr>
          </a:p>
        </p:txBody>
      </p:sp>
      <p:sp>
        <p:nvSpPr>
          <p:cNvPr id="146" name="Google Shape;146;p48"/>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8"/>
          <p:cNvSpPr txBox="1">
            <a:spLocks noGrp="1"/>
          </p:cNvSpPr>
          <p:nvPr>
            <p:ph type="body" idx="2"/>
          </p:nvPr>
        </p:nvSpPr>
        <p:spPr>
          <a:xfrm>
            <a:off x="642678" y="1620925"/>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2800"/>
              <a:buNone/>
              <a:defRPr sz="28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8"/>
          <p:cNvSpPr txBox="1">
            <a:spLocks noGrp="1"/>
          </p:cNvSpPr>
          <p:nvPr>
            <p:ph type="body" idx="3"/>
          </p:nvPr>
        </p:nvSpPr>
        <p:spPr>
          <a:xfrm>
            <a:off x="642678" y="811349"/>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A4199"/>
              </a:buClr>
              <a:buSzPts val="5000"/>
              <a:buNone/>
              <a:defRPr sz="500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49"/>
        <p:cNvGrpSpPr/>
        <p:nvPr/>
      </p:nvGrpSpPr>
      <p:grpSpPr>
        <a:xfrm>
          <a:off x="0" y="0"/>
          <a:ext cx="0" cy="0"/>
          <a:chOff x="0" y="0"/>
          <a:chExt cx="0" cy="0"/>
        </a:xfrm>
      </p:grpSpPr>
      <p:sp>
        <p:nvSpPr>
          <p:cNvPr id="150" name="Google Shape;150;p37"/>
          <p:cNvSpPr txBox="1">
            <a:spLocks noGrp="1"/>
          </p:cNvSpPr>
          <p:nvPr>
            <p:ph type="body" idx="1"/>
          </p:nvPr>
        </p:nvSpPr>
        <p:spPr>
          <a:xfrm>
            <a:off x="712630" y="1762164"/>
            <a:ext cx="53833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2"/>
          </p:nvPr>
        </p:nvSpPr>
        <p:spPr>
          <a:xfrm>
            <a:off x="712183" y="495859"/>
            <a:ext cx="538381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2" name="Google Shape;152;p37"/>
          <p:cNvPicPr preferRelativeResize="0"/>
          <p:nvPr/>
        </p:nvPicPr>
        <p:blipFill rotWithShape="1">
          <a:blip r:embed="rId2">
            <a:alphaModFix/>
          </a:blip>
          <a:srcRect l="-18315" t="15976" r="29196" b="11083"/>
          <a:stretch/>
        </p:blipFill>
        <p:spPr>
          <a:xfrm>
            <a:off x="3752900" y="1166099"/>
            <a:ext cx="8439100" cy="5375657"/>
          </a:xfrm>
          <a:prstGeom prst="rect">
            <a:avLst/>
          </a:prstGeom>
          <a:noFill/>
          <a:ln>
            <a:noFill/>
          </a:ln>
        </p:spPr>
      </p:pic>
      <p:sp>
        <p:nvSpPr>
          <p:cNvPr id="153" name="Google Shape;153;p37"/>
          <p:cNvSpPr>
            <a:spLocks noGrp="1"/>
          </p:cNvSpPr>
          <p:nvPr>
            <p:ph type="pic" idx="3"/>
          </p:nvPr>
        </p:nvSpPr>
        <p:spPr>
          <a:xfrm>
            <a:off x="7061200" y="1339039"/>
            <a:ext cx="5130800" cy="3913188"/>
          </a:xfrm>
          <a:prstGeom prst="rect">
            <a:avLst/>
          </a:prstGeom>
          <a:solidFill>
            <a:schemeClr val="lt1"/>
          </a:solidFill>
          <a:ln>
            <a:noFill/>
          </a:ln>
        </p:spPr>
      </p:sp>
      <p:cxnSp>
        <p:nvCxnSpPr>
          <p:cNvPr id="154" name="Google Shape;154;p3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55"/>
        <p:cNvGrpSpPr/>
        <p:nvPr/>
      </p:nvGrpSpPr>
      <p:grpSpPr>
        <a:xfrm>
          <a:off x="0" y="0"/>
          <a:ext cx="0" cy="0"/>
          <a:chOff x="0" y="0"/>
          <a:chExt cx="0" cy="0"/>
        </a:xfrm>
      </p:grpSpPr>
      <p:sp>
        <p:nvSpPr>
          <p:cNvPr id="156" name="Google Shape;156;p38"/>
          <p:cNvSpPr/>
          <p:nvPr/>
        </p:nvSpPr>
        <p:spPr>
          <a:xfrm>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pic>
        <p:nvPicPr>
          <p:cNvPr id="157" name="Google Shape;157;p38" descr="iPhone6_mockup_front_white.png"/>
          <p:cNvPicPr preferRelativeResize="0"/>
          <p:nvPr/>
        </p:nvPicPr>
        <p:blipFill rotWithShape="1">
          <a:blip r:embed="rId2">
            <a:alphaModFix/>
          </a:blip>
          <a:srcRect/>
          <a:stretch/>
        </p:blipFill>
        <p:spPr>
          <a:xfrm>
            <a:off x="8064807" y="280050"/>
            <a:ext cx="3742800" cy="5854425"/>
          </a:xfrm>
          <a:prstGeom prst="rect">
            <a:avLst/>
          </a:prstGeom>
          <a:noFill/>
          <a:ln>
            <a:noFill/>
          </a:ln>
        </p:spPr>
      </p:pic>
      <p:sp>
        <p:nvSpPr>
          <p:cNvPr id="158" name="Google Shape;158;p38"/>
          <p:cNvSpPr>
            <a:spLocks noGrp="1"/>
          </p:cNvSpPr>
          <p:nvPr>
            <p:ph type="pic" idx="2"/>
          </p:nvPr>
        </p:nvSpPr>
        <p:spPr>
          <a:xfrm>
            <a:off x="8800948" y="1208396"/>
            <a:ext cx="2266512" cy="3978298"/>
          </a:xfrm>
          <a:prstGeom prst="rect">
            <a:avLst/>
          </a:prstGeom>
          <a:solidFill>
            <a:schemeClr val="lt1"/>
          </a:solidFill>
          <a:ln>
            <a:noFill/>
          </a:ln>
        </p:spPr>
      </p:sp>
      <p:sp>
        <p:nvSpPr>
          <p:cNvPr id="159" name="Google Shape;159;p38"/>
          <p:cNvSpPr txBox="1">
            <a:spLocks noGrp="1"/>
          </p:cNvSpPr>
          <p:nvPr>
            <p:ph type="body" idx="1"/>
          </p:nvPr>
        </p:nvSpPr>
        <p:spPr>
          <a:xfrm>
            <a:off x="712630" y="1762164"/>
            <a:ext cx="7312170" cy="36068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8"/>
          <p:cNvSpPr txBox="1">
            <a:spLocks noGrp="1"/>
          </p:cNvSpPr>
          <p:nvPr>
            <p:ph type="body" idx="3"/>
          </p:nvPr>
        </p:nvSpPr>
        <p:spPr>
          <a:xfrm>
            <a:off x="712183" y="495859"/>
            <a:ext cx="7312777" cy="10933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1" name="Google Shape;161;p38"/>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ver">
  <p:cSld name="1_Cover">
    <p:spTree>
      <p:nvGrpSpPr>
        <p:cNvPr id="1" name="Shape 162"/>
        <p:cNvGrpSpPr/>
        <p:nvPr/>
      </p:nvGrpSpPr>
      <p:grpSpPr>
        <a:xfrm>
          <a:off x="0" y="0"/>
          <a:ext cx="0" cy="0"/>
          <a:chOff x="0" y="0"/>
          <a:chExt cx="0" cy="0"/>
        </a:xfrm>
      </p:grpSpPr>
      <p:sp>
        <p:nvSpPr>
          <p:cNvPr id="163" name="Google Shape;163;p49"/>
          <p:cNvSpPr/>
          <p:nvPr/>
        </p:nvSpPr>
        <p:spPr>
          <a:xfrm>
            <a:off x="0" y="0"/>
            <a:ext cx="12192000" cy="6858001"/>
          </a:xfrm>
          <a:prstGeom prst="rect">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49"/>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Calibri"/>
                <a:ea typeface="Calibri"/>
                <a:cs typeface="Calibri"/>
                <a:sym typeface="Calibri"/>
              </a:rPr>
              <a:t>BALANCE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65" name="Google Shape;165;p49"/>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22 point  -  Main Text Body </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66" name="Google Shape;166;p49"/>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BALANCE </a:t>
            </a:r>
            <a:r>
              <a:rPr lang="en-US" sz="2400" b="0" i="0" u="none" strike="noStrike" cap="none">
                <a:solidFill>
                  <a:schemeClr val="lt1"/>
                </a:solidFill>
                <a:latin typeface="Calibri"/>
                <a:ea typeface="Calibri"/>
                <a:cs typeface="Calibri"/>
                <a:sym typeface="Calibri"/>
              </a:rPr>
              <a:t>PowerPoint is….</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67" name="Google Shape;167;p49"/>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68" name="Google Shape;168;p49"/>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69" name="Google Shape;169;p4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70" name="Google Shape;170;p4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Slide 01">
  <p:cSld name="1_Text Slide 01">
    <p:spTree>
      <p:nvGrpSpPr>
        <p:cNvPr id="1" name="Shape 171"/>
        <p:cNvGrpSpPr/>
        <p:nvPr/>
      </p:nvGrpSpPr>
      <p:grpSpPr>
        <a:xfrm>
          <a:off x="0" y="0"/>
          <a:ext cx="0" cy="0"/>
          <a:chOff x="0" y="0"/>
          <a:chExt cx="0" cy="0"/>
        </a:xfrm>
      </p:grpSpPr>
      <p:cxnSp>
        <p:nvCxnSpPr>
          <p:cNvPr id="172" name="Google Shape;172;p50"/>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73" name="Google Shape;173;p50"/>
          <p:cNvSpPr txBox="1">
            <a:spLocks noGrp="1"/>
          </p:cNvSpPr>
          <p:nvPr>
            <p:ph type="body" idx="1"/>
          </p:nvPr>
        </p:nvSpPr>
        <p:spPr>
          <a:xfrm>
            <a:off x="634224" y="1600200"/>
            <a:ext cx="6289090"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0"/>
          <p:cNvSpPr txBox="1">
            <a:spLocks noGrp="1"/>
          </p:cNvSpPr>
          <p:nvPr>
            <p:ph type="body" idx="2"/>
          </p:nvPr>
        </p:nvSpPr>
        <p:spPr>
          <a:xfrm>
            <a:off x="713768" y="421468"/>
            <a:ext cx="6289089"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0"/>
          <p:cNvSpPr>
            <a:spLocks noGrp="1"/>
          </p:cNvSpPr>
          <p:nvPr>
            <p:ph type="pic" idx="3"/>
          </p:nvPr>
        </p:nvSpPr>
        <p:spPr>
          <a:xfrm>
            <a:off x="7158600" y="287233"/>
            <a:ext cx="5033400" cy="5949282"/>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arge Photo Slide - Pruple">
  <p:cSld name="Large Photo Slide - Pruple">
    <p:spTree>
      <p:nvGrpSpPr>
        <p:cNvPr id="1" name="Shape 176"/>
        <p:cNvGrpSpPr/>
        <p:nvPr/>
      </p:nvGrpSpPr>
      <p:grpSpPr>
        <a:xfrm>
          <a:off x="0" y="0"/>
          <a:ext cx="0" cy="0"/>
          <a:chOff x="0" y="0"/>
          <a:chExt cx="0" cy="0"/>
        </a:xfrm>
      </p:grpSpPr>
      <p:sp>
        <p:nvSpPr>
          <p:cNvPr id="177" name="Google Shape;177;p51"/>
          <p:cNvSpPr/>
          <p:nvPr/>
        </p:nvSpPr>
        <p:spPr>
          <a:xfrm>
            <a:off x="-1" y="-16255"/>
            <a:ext cx="5994403" cy="5249886"/>
          </a:xfrm>
          <a:custGeom>
            <a:avLst/>
            <a:gdLst/>
            <a:ahLst/>
            <a:cxnLst/>
            <a:rect l="l" t="t" r="r" b="b"/>
            <a:pathLst>
              <a:path w="5994403" h="5249886" extrusionOk="0">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51"/>
          <p:cNvSpPr>
            <a:spLocks noGrp="1"/>
          </p:cNvSpPr>
          <p:nvPr>
            <p:ph type="pic" idx="2"/>
          </p:nvPr>
        </p:nvSpPr>
        <p:spPr>
          <a:xfrm>
            <a:off x="0" y="0"/>
            <a:ext cx="12192000" cy="6858000"/>
          </a:xfrm>
          <a:prstGeom prst="rect">
            <a:avLst/>
          </a:prstGeom>
          <a:noFill/>
          <a:ln>
            <a:noFill/>
          </a:ln>
        </p:spPr>
      </p:sp>
      <p:sp>
        <p:nvSpPr>
          <p:cNvPr id="179" name="Google Shape;179;p51"/>
          <p:cNvSpPr txBox="1"/>
          <p:nvPr/>
        </p:nvSpPr>
        <p:spPr>
          <a:xfrm>
            <a:off x="6637283" y="-58706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1"/>
          <p:cNvSpPr txBox="1">
            <a:spLocks noGrp="1"/>
          </p:cNvSpPr>
          <p:nvPr>
            <p:ph type="body" idx="1"/>
          </p:nvPr>
        </p:nvSpPr>
        <p:spPr>
          <a:xfrm>
            <a:off x="503238" y="684070"/>
            <a:ext cx="440472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1"/>
          <p:cNvSpPr txBox="1">
            <a:spLocks noGrp="1"/>
          </p:cNvSpPr>
          <p:nvPr>
            <p:ph type="body" idx="3"/>
          </p:nvPr>
        </p:nvSpPr>
        <p:spPr>
          <a:xfrm>
            <a:off x="503238" y="1624369"/>
            <a:ext cx="4332233"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ullet Slide - Purple">
  <p:cSld name="Bullet Slide - Purple">
    <p:spTree>
      <p:nvGrpSpPr>
        <p:cNvPr id="1" name="Shape 182"/>
        <p:cNvGrpSpPr/>
        <p:nvPr/>
      </p:nvGrpSpPr>
      <p:grpSpPr>
        <a:xfrm>
          <a:off x="0" y="0"/>
          <a:ext cx="0" cy="0"/>
          <a:chOff x="0" y="0"/>
          <a:chExt cx="0" cy="0"/>
        </a:xfrm>
      </p:grpSpPr>
      <p:sp>
        <p:nvSpPr>
          <p:cNvPr id="183" name="Google Shape;183;p52"/>
          <p:cNvSpPr txBox="1">
            <a:spLocks noGrp="1"/>
          </p:cNvSpPr>
          <p:nvPr>
            <p:ph type="body" idx="1"/>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53693"/>
              </a:buClr>
              <a:buSzPts val="3600"/>
              <a:buNone/>
              <a:defRPr sz="3600" i="0">
                <a:solidFill>
                  <a:srgbClr val="85369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52"/>
          <p:cNvCxnSpPr/>
          <p:nvPr/>
        </p:nvCxnSpPr>
        <p:spPr>
          <a:xfrm>
            <a:off x="5346936" y="-25722"/>
            <a:ext cx="0" cy="6853558"/>
          </a:xfrm>
          <a:prstGeom prst="straightConnector1">
            <a:avLst/>
          </a:prstGeom>
          <a:noFill/>
          <a:ln w="12700" cap="flat" cmpd="sng">
            <a:solidFill>
              <a:srgbClr val="853693"/>
            </a:solidFill>
            <a:prstDash val="solid"/>
            <a:miter lim="800000"/>
            <a:headEnd type="none" w="sm" len="sm"/>
            <a:tailEnd type="none" w="sm" len="sm"/>
          </a:ln>
        </p:spPr>
      </p:cxnSp>
      <p:sp>
        <p:nvSpPr>
          <p:cNvPr id="185" name="Google Shape;185;p52"/>
          <p:cNvSpPr/>
          <p:nvPr/>
        </p:nvSpPr>
        <p:spPr>
          <a:xfrm>
            <a:off x="4783395" y="415207"/>
            <a:ext cx="1154422" cy="1154422"/>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86" name="Google Shape;186;p52"/>
          <p:cNvSpPr txBox="1">
            <a:spLocks noGrp="1"/>
          </p:cNvSpPr>
          <p:nvPr>
            <p:ph type="body" idx="2"/>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2"/>
          <p:cNvSpPr txBox="1">
            <a:spLocks noGrp="1"/>
          </p:cNvSpPr>
          <p:nvPr>
            <p:ph type="body" idx="3"/>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2"/>
          <p:cNvSpPr txBox="1">
            <a:spLocks noGrp="1"/>
          </p:cNvSpPr>
          <p:nvPr>
            <p:ph type="body" idx="4"/>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 name="Google Shape;189;p52"/>
          <p:cNvGrpSpPr/>
          <p:nvPr/>
        </p:nvGrpSpPr>
        <p:grpSpPr>
          <a:xfrm rot="-5400000">
            <a:off x="-2634369" y="1453682"/>
            <a:ext cx="6094941" cy="3794344"/>
            <a:chOff x="706438" y="3430450"/>
            <a:chExt cx="6094941" cy="3794344"/>
          </a:xfrm>
        </p:grpSpPr>
        <p:sp>
          <p:nvSpPr>
            <p:cNvPr id="190" name="Google Shape;190;p52"/>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191" name="Google Shape;191;p52"/>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192" name="Google Shape;192;p52"/>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ullet Slide - Blue">
  <p:cSld name="Bullet Slide - Blue">
    <p:spTree>
      <p:nvGrpSpPr>
        <p:cNvPr id="1" name="Shape 193"/>
        <p:cNvGrpSpPr/>
        <p:nvPr/>
      </p:nvGrpSpPr>
      <p:grpSpPr>
        <a:xfrm>
          <a:off x="0" y="0"/>
          <a:ext cx="0" cy="0"/>
          <a:chOff x="0" y="0"/>
          <a:chExt cx="0" cy="0"/>
        </a:xfrm>
      </p:grpSpPr>
      <p:sp>
        <p:nvSpPr>
          <p:cNvPr id="194" name="Google Shape;194;p53"/>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200"/>
              <a:buFont typeface="Arial"/>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3"/>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4B4CB"/>
              </a:buClr>
              <a:buSzPts val="3600"/>
              <a:buNone/>
              <a:defRPr sz="3600" i="0">
                <a:solidFill>
                  <a:srgbClr val="14B4C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53"/>
          <p:cNvCxnSpPr/>
          <p:nvPr/>
        </p:nvCxnSpPr>
        <p:spPr>
          <a:xfrm>
            <a:off x="5346936" y="-25722"/>
            <a:ext cx="0" cy="6853558"/>
          </a:xfrm>
          <a:prstGeom prst="straightConnector1">
            <a:avLst/>
          </a:prstGeom>
          <a:noFill/>
          <a:ln w="12700" cap="flat" cmpd="sng">
            <a:solidFill>
              <a:srgbClr val="14B4CB"/>
            </a:solidFill>
            <a:prstDash val="solid"/>
            <a:miter lim="800000"/>
            <a:headEnd type="none" w="sm" len="sm"/>
            <a:tailEnd type="none" w="sm" len="sm"/>
          </a:ln>
        </p:spPr>
      </p:cxnSp>
      <p:sp>
        <p:nvSpPr>
          <p:cNvPr id="197" name="Google Shape;197;p53"/>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3"/>
          <p:cNvSpPr/>
          <p:nvPr/>
        </p:nvSpPr>
        <p:spPr>
          <a:xfrm>
            <a:off x="4783395" y="415207"/>
            <a:ext cx="1154422" cy="1154422"/>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99" name="Google Shape;199;p53"/>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0" name="Google Shape;200;p53"/>
          <p:cNvGrpSpPr/>
          <p:nvPr/>
        </p:nvGrpSpPr>
        <p:grpSpPr>
          <a:xfrm rot="-5400000">
            <a:off x="-2634369" y="1453682"/>
            <a:ext cx="6094941" cy="3794344"/>
            <a:chOff x="706438" y="3430450"/>
            <a:chExt cx="6094941" cy="3794344"/>
          </a:xfrm>
        </p:grpSpPr>
        <p:sp>
          <p:nvSpPr>
            <p:cNvPr id="201" name="Google Shape;201;p53"/>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202" name="Google Shape;202;p53"/>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203" name="Google Shape;203;p53"/>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361350784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s">
  <p:cSld name="Contents">
    <p:spTree>
      <p:nvGrpSpPr>
        <p:cNvPr id="1" name="Shape 50"/>
        <p:cNvGrpSpPr/>
        <p:nvPr/>
      </p:nvGrpSpPr>
      <p:grpSpPr>
        <a:xfrm>
          <a:off x="0" y="0"/>
          <a:ext cx="0" cy="0"/>
          <a:chOff x="0" y="0"/>
          <a:chExt cx="0" cy="0"/>
        </a:xfrm>
      </p:grpSpPr>
      <p:sp>
        <p:nvSpPr>
          <p:cNvPr id="51" name="Google Shape;51;p34"/>
          <p:cNvSpPr txBox="1">
            <a:spLocks noGrp="1"/>
          </p:cNvSpPr>
          <p:nvPr>
            <p:ph type="body" idx="1"/>
          </p:nvPr>
        </p:nvSpPr>
        <p:spPr>
          <a:xfrm>
            <a:off x="3107723" y="454080"/>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4"/>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4"/>
          <p:cNvSpPr/>
          <p:nvPr/>
        </p:nvSpPr>
        <p:spPr>
          <a:xfrm>
            <a:off x="5268246" y="5929183"/>
            <a:ext cx="6062706"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US" sz="800" b="0" i="0" u="none" strike="noStrike" cap="none">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cxnSp>
        <p:nvCxnSpPr>
          <p:cNvPr id="54" name="Google Shape;54;p34"/>
          <p:cNvCxnSpPr/>
          <p:nvPr/>
        </p:nvCxnSpPr>
        <p:spPr>
          <a:xfrm>
            <a:off x="2405317" y="1450776"/>
            <a:ext cx="9786141" cy="0"/>
          </a:xfrm>
          <a:prstGeom prst="straightConnector1">
            <a:avLst/>
          </a:prstGeom>
          <a:noFill/>
          <a:ln w="28575" cap="flat" cmpd="sng">
            <a:solidFill>
              <a:srgbClr val="14B4CB"/>
            </a:solidFill>
            <a:prstDash val="solid"/>
            <a:miter lim="800000"/>
            <a:headEnd type="none" w="sm" len="sm"/>
            <a:tailEnd type="none" w="sm" len="sm"/>
          </a:ln>
        </p:spPr>
      </p:cxnSp>
      <p:sp>
        <p:nvSpPr>
          <p:cNvPr id="55" name="Google Shape;55;p34"/>
          <p:cNvSpPr/>
          <p:nvPr/>
        </p:nvSpPr>
        <p:spPr>
          <a:xfrm rot="-2700000">
            <a:off x="2898398" y="1457637"/>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 name="Google Shape;56;p34"/>
          <p:cNvPicPr preferRelativeResize="0"/>
          <p:nvPr/>
        </p:nvPicPr>
        <p:blipFill rotWithShape="1">
          <a:blip r:embed="rId2">
            <a:alphaModFix/>
          </a:blip>
          <a:srcRect r="44449"/>
          <a:stretch/>
        </p:blipFill>
        <p:spPr>
          <a:xfrm>
            <a:off x="3325164" y="5929183"/>
            <a:ext cx="1543462" cy="354434"/>
          </a:xfrm>
          <a:prstGeom prst="rect">
            <a:avLst/>
          </a:prstGeom>
          <a:noFill/>
          <a:ln>
            <a:noFill/>
          </a:ln>
        </p:spPr>
      </p:pic>
      <p:sp>
        <p:nvSpPr>
          <p:cNvPr id="57" name="Google Shape;57;p34"/>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4"/>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4"/>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4"/>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7"/>
        <p:cNvGrpSpPr/>
        <p:nvPr/>
      </p:nvGrpSpPr>
      <p:grpSpPr>
        <a:xfrm>
          <a:off x="0" y="0"/>
          <a:ext cx="0" cy="0"/>
          <a:chOff x="0" y="0"/>
          <a:chExt cx="0" cy="0"/>
        </a:xfrm>
      </p:grpSpPr>
      <p:sp>
        <p:nvSpPr>
          <p:cNvPr id="68" name="Google Shape;68;p47"/>
          <p:cNvSpPr/>
          <p:nvPr/>
        </p:nvSpPr>
        <p:spPr>
          <a:xfrm>
            <a:off x="0" y="1244599"/>
            <a:ext cx="12191999" cy="5613401"/>
          </a:xfrm>
          <a:custGeom>
            <a:avLst/>
            <a:gdLst/>
            <a:ahLst/>
            <a:cxnLst/>
            <a:rect l="l" t="t" r="r" b="b"/>
            <a:pathLst>
              <a:path w="12191999" h="3896062" extrusionOk="0">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83"/>
              <a:buFont typeface="Arial"/>
              <a:buNone/>
            </a:pPr>
            <a:endParaRPr sz="1283" b="0" i="0" u="none" strike="noStrike" cap="none">
              <a:solidFill>
                <a:schemeClr val="lt1"/>
              </a:solidFill>
              <a:latin typeface="Calibri"/>
              <a:ea typeface="Calibri"/>
              <a:cs typeface="Calibri"/>
              <a:sym typeface="Calibri"/>
            </a:endParaRPr>
          </a:p>
        </p:txBody>
      </p:sp>
      <p:cxnSp>
        <p:nvCxnSpPr>
          <p:cNvPr id="69" name="Google Shape;69;p47"/>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70" name="Google Shape;70;p47"/>
          <p:cNvSpPr txBox="1">
            <a:spLocks noGrp="1"/>
          </p:cNvSpPr>
          <p:nvPr>
            <p:ph type="body" idx="1"/>
          </p:nvPr>
        </p:nvSpPr>
        <p:spPr>
          <a:xfrm>
            <a:off x="713768" y="2449285"/>
            <a:ext cx="7756143" cy="37555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 name="Google Shape;72;p47"/>
          <p:cNvGrpSpPr/>
          <p:nvPr/>
        </p:nvGrpSpPr>
        <p:grpSpPr>
          <a:xfrm rot="-5400000">
            <a:off x="8725648" y="1465280"/>
            <a:ext cx="6094941" cy="3794344"/>
            <a:chOff x="706438" y="3430450"/>
            <a:chExt cx="6094941" cy="3794344"/>
          </a:xfrm>
        </p:grpSpPr>
        <p:sp>
          <p:nvSpPr>
            <p:cNvPr id="73" name="Google Shape;73;p47"/>
            <p:cNvSpPr txBox="1"/>
            <p:nvPr/>
          </p:nvSpPr>
          <p:spPr>
            <a:xfrm>
              <a:off x="4041107" y="5103257"/>
              <a:ext cx="2760272" cy="4275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cxnSp>
          <p:nvCxnSpPr>
            <p:cNvPr id="74" name="Google Shape;74;p47"/>
            <p:cNvCxnSpPr/>
            <p:nvPr/>
          </p:nvCxnSpPr>
          <p:spPr>
            <a:xfrm rot="10800000">
              <a:off x="2143935" y="3430450"/>
              <a:ext cx="0" cy="3794344"/>
            </a:xfrm>
            <a:prstGeom prst="straightConnector1">
              <a:avLst/>
            </a:prstGeom>
            <a:noFill/>
            <a:ln w="28575" cap="flat" cmpd="sng">
              <a:solidFill>
                <a:srgbClr val="12B4CB"/>
              </a:solidFill>
              <a:prstDash val="solid"/>
              <a:miter lim="800000"/>
              <a:headEnd type="none" w="sm" len="sm"/>
              <a:tailEnd type="none" w="sm" len="sm"/>
            </a:ln>
          </p:spPr>
        </p:cxnSp>
        <p:sp>
          <p:nvSpPr>
            <p:cNvPr id="75" name="Google Shape;75;p47"/>
            <p:cNvSpPr/>
            <p:nvPr/>
          </p:nvSpPr>
          <p:spPr>
            <a:xfrm rot="-2700000">
              <a:off x="730160" y="5340899"/>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Slide - Blue">
  <p:cSld name="Quote Slide - Blue">
    <p:spTree>
      <p:nvGrpSpPr>
        <p:cNvPr id="1" name="Shape 76"/>
        <p:cNvGrpSpPr/>
        <p:nvPr/>
      </p:nvGrpSpPr>
      <p:grpSpPr>
        <a:xfrm>
          <a:off x="0" y="0"/>
          <a:ext cx="0" cy="0"/>
          <a:chOff x="0" y="0"/>
          <a:chExt cx="0" cy="0"/>
        </a:xfrm>
      </p:grpSpPr>
      <p:sp>
        <p:nvSpPr>
          <p:cNvPr id="77" name="Google Shape;77;p36"/>
          <p:cNvSpPr/>
          <p:nvPr/>
        </p:nvSpPr>
        <p:spPr>
          <a:xfrm>
            <a:off x="3130350" y="209349"/>
            <a:ext cx="5931299" cy="5931299"/>
          </a:xfrm>
          <a:prstGeom prst="ellipse">
            <a:avLst/>
          </a:prstGeom>
          <a:solidFill>
            <a:srgbClr val="14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36"/>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6"/>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595959"/>
                </a:solidFill>
                <a:latin typeface="Calibri"/>
                <a:ea typeface="Calibri"/>
                <a:cs typeface="Calibri"/>
                <a:sym typeface="Calibri"/>
              </a:rPr>
              <a:t>balance digital work-life</a:t>
            </a:r>
            <a:endParaRPr sz="1200" b="0" i="0" u="none" strike="noStrike" cap="none" dirty="0">
              <a:solidFill>
                <a:srgbClr val="59595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Welcome Slide 1">
  <p:cSld name="8_Welcome Slide 1">
    <p:spTree>
      <p:nvGrpSpPr>
        <p:cNvPr id="1" name="Shape 80"/>
        <p:cNvGrpSpPr/>
        <p:nvPr/>
      </p:nvGrpSpPr>
      <p:grpSpPr>
        <a:xfrm>
          <a:off x="0" y="0"/>
          <a:ext cx="0" cy="0"/>
          <a:chOff x="0" y="0"/>
          <a:chExt cx="0" cy="0"/>
        </a:xfrm>
      </p:grpSpPr>
      <p:sp>
        <p:nvSpPr>
          <p:cNvPr id="81" name="Google Shape;81;p46"/>
          <p:cNvSpPr/>
          <p:nvPr/>
        </p:nvSpPr>
        <p:spPr>
          <a:xfrm>
            <a:off x="-2" y="1532287"/>
            <a:ext cx="12192002" cy="4641046"/>
          </a:xfrm>
          <a:prstGeom prst="rect">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2" name="Google Shape;82;p46"/>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83" name="Google Shape;83;p4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2 Divider">
  <p:cSld name="02 Divider">
    <p:spTree>
      <p:nvGrpSpPr>
        <p:cNvPr id="1" name="Shape 85"/>
        <p:cNvGrpSpPr/>
        <p:nvPr/>
      </p:nvGrpSpPr>
      <p:grpSpPr>
        <a:xfrm>
          <a:off x="0" y="0"/>
          <a:ext cx="0" cy="0"/>
          <a:chOff x="0" y="0"/>
          <a:chExt cx="0" cy="0"/>
        </a:xfrm>
      </p:grpSpPr>
      <p:sp>
        <p:nvSpPr>
          <p:cNvPr id="86" name="Google Shape;86;p40"/>
          <p:cNvSpPr/>
          <p:nvPr/>
        </p:nvSpPr>
        <p:spPr>
          <a:xfrm>
            <a:off x="0" y="0"/>
            <a:ext cx="12192000" cy="5290034"/>
          </a:xfrm>
          <a:custGeom>
            <a:avLst/>
            <a:gdLst/>
            <a:ahLst/>
            <a:cxnLst/>
            <a:rect l="l" t="t" r="r" b="b"/>
            <a:pathLst>
              <a:path w="12192000" h="5290034" extrusionOk="0">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40"/>
          <p:cNvSpPr>
            <a:spLocks noGrp="1"/>
          </p:cNvSpPr>
          <p:nvPr>
            <p:ph type="pic" idx="2"/>
          </p:nvPr>
        </p:nvSpPr>
        <p:spPr>
          <a:xfrm>
            <a:off x="7158600" y="287233"/>
            <a:ext cx="5033400" cy="5949282"/>
          </a:xfrm>
          <a:prstGeom prst="rect">
            <a:avLst/>
          </a:prstGeom>
          <a:noFill/>
          <a:ln>
            <a:noFill/>
          </a:ln>
        </p:spPr>
      </p:sp>
      <p:sp>
        <p:nvSpPr>
          <p:cNvPr id="88" name="Google Shape;88;p40"/>
          <p:cNvSpPr/>
          <p:nvPr/>
        </p:nvSpPr>
        <p:spPr>
          <a:xfrm>
            <a:off x="2127131" y="20050"/>
            <a:ext cx="45719" cy="2021021"/>
          </a:xfrm>
          <a:prstGeom prst="rect">
            <a:avLst/>
          </a:prstGeom>
          <a:solidFill>
            <a:srgbClr val="8A4199"/>
          </a:solidFill>
          <a:ln w="12700" cap="flat" cmpd="sng">
            <a:solidFill>
              <a:srgbClr val="8A41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0"/>
          <p:cNvSpPr txBox="1">
            <a:spLocks noGrp="1"/>
          </p:cNvSpPr>
          <p:nvPr>
            <p:ph type="body" idx="1"/>
          </p:nvPr>
        </p:nvSpPr>
        <p:spPr>
          <a:xfrm>
            <a:off x="2362833" y="602336"/>
            <a:ext cx="3791493"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0"/>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 Purple">
  <p:cSld name="Quote Slide - Purple">
    <p:spTree>
      <p:nvGrpSpPr>
        <p:cNvPr id="1" name="Shape 91"/>
        <p:cNvGrpSpPr/>
        <p:nvPr/>
      </p:nvGrpSpPr>
      <p:grpSpPr>
        <a:xfrm>
          <a:off x="0" y="0"/>
          <a:ext cx="0" cy="0"/>
          <a:chOff x="0" y="0"/>
          <a:chExt cx="0" cy="0"/>
        </a:xfrm>
      </p:grpSpPr>
      <p:sp>
        <p:nvSpPr>
          <p:cNvPr id="92" name="Google Shape;92;p39"/>
          <p:cNvSpPr/>
          <p:nvPr/>
        </p:nvSpPr>
        <p:spPr>
          <a:xfrm>
            <a:off x="3130350" y="209349"/>
            <a:ext cx="5931299" cy="5931299"/>
          </a:xfrm>
          <a:prstGeom prst="ellipse">
            <a:avLst/>
          </a:prstGeom>
          <a:solidFill>
            <a:srgbClr val="8A41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39"/>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9"/>
          <p:cNvSpPr txBox="1"/>
          <p:nvPr/>
        </p:nvSpPr>
        <p:spPr>
          <a:xfrm>
            <a:off x="0" y="6286500"/>
            <a:ext cx="12191999" cy="45295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595959"/>
                </a:solidFill>
                <a:latin typeface="Calibri"/>
                <a:ea typeface="Calibri"/>
                <a:cs typeface="Calibri"/>
                <a:sym typeface="Calibri"/>
              </a:rPr>
              <a:t>balance digital work-life</a:t>
            </a:r>
            <a:endParaRPr sz="12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Photo Slide 02">
  <p:cSld name="Text/Photo Slide 02">
    <p:spTree>
      <p:nvGrpSpPr>
        <p:cNvPr id="1" name="Shape 95"/>
        <p:cNvGrpSpPr/>
        <p:nvPr/>
      </p:nvGrpSpPr>
      <p:grpSpPr>
        <a:xfrm>
          <a:off x="0" y="0"/>
          <a:ext cx="0" cy="0"/>
          <a:chOff x="0" y="0"/>
          <a:chExt cx="0" cy="0"/>
        </a:xfrm>
      </p:grpSpPr>
      <p:sp>
        <p:nvSpPr>
          <p:cNvPr id="96" name="Google Shape;96;p41"/>
          <p:cNvSpPr/>
          <p:nvPr/>
        </p:nvSpPr>
        <p:spPr>
          <a:xfrm>
            <a:off x="4007560" y="3657853"/>
            <a:ext cx="2507741" cy="2507741"/>
          </a:xfrm>
          <a:prstGeom prst="ellipse">
            <a:avLst/>
          </a:prstGeom>
          <a:solidFill>
            <a:srgbClr val="12B4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a:spLocks noGrp="1"/>
          </p:cNvSpPr>
          <p:nvPr>
            <p:ph type="pic" idx="2"/>
          </p:nvPr>
        </p:nvSpPr>
        <p:spPr>
          <a:xfrm>
            <a:off x="16472" y="377764"/>
            <a:ext cx="5222656" cy="5952556"/>
          </a:xfrm>
          <a:prstGeom prst="rect">
            <a:avLst/>
          </a:prstGeom>
          <a:noFill/>
          <a:ln>
            <a:noFill/>
          </a:ln>
        </p:spPr>
      </p:sp>
      <p:sp>
        <p:nvSpPr>
          <p:cNvPr id="98" name="Google Shape;98;p41"/>
          <p:cNvSpPr txBox="1">
            <a:spLocks noGrp="1"/>
          </p:cNvSpPr>
          <p:nvPr>
            <p:ph type="body" idx="1"/>
          </p:nvPr>
        </p:nvSpPr>
        <p:spPr>
          <a:xfrm>
            <a:off x="4007559" y="4646645"/>
            <a:ext cx="2507741" cy="1026368"/>
          </a:xfrm>
          <a:prstGeom prst="rect">
            <a:avLst/>
          </a:prstGeom>
          <a:noFill/>
          <a:ln>
            <a:noFill/>
          </a:ln>
        </p:spPr>
        <p:txBody>
          <a:bodyPr spcFirstLastPara="1" wrap="square" lIns="91425" tIns="45700" rIns="91425" bIns="45700" anchor="t" anchorCtr="0">
            <a:noAutofit/>
          </a:bodyPr>
          <a:lstStyle>
            <a:lvl1pPr marL="457200" lvl="0" indent="-228600" algn="ctr">
              <a:lnSpc>
                <a:spcPct val="101666"/>
              </a:lnSpc>
              <a:spcBef>
                <a:spcPts val="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1"/>
          <p:cNvSpPr txBox="1">
            <a:spLocks noGrp="1"/>
          </p:cNvSpPr>
          <p:nvPr>
            <p:ph type="body" idx="3"/>
          </p:nvPr>
        </p:nvSpPr>
        <p:spPr>
          <a:xfrm>
            <a:off x="6650836" y="1894114"/>
            <a:ext cx="4918863"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1"/>
          <p:cNvSpPr txBox="1">
            <a:spLocks noGrp="1"/>
          </p:cNvSpPr>
          <p:nvPr>
            <p:ph type="body" idx="4"/>
          </p:nvPr>
        </p:nvSpPr>
        <p:spPr>
          <a:xfrm>
            <a:off x="6629890" y="731711"/>
            <a:ext cx="4918863"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01"/>
        <p:cNvGrpSpPr/>
        <p:nvPr/>
      </p:nvGrpSpPr>
      <p:grpSpPr>
        <a:xfrm>
          <a:off x="0" y="0"/>
          <a:ext cx="0" cy="0"/>
          <a:chOff x="0" y="0"/>
          <a:chExt cx="0" cy="0"/>
        </a:xfrm>
      </p:grpSpPr>
      <p:cxnSp>
        <p:nvCxnSpPr>
          <p:cNvPr id="102" name="Google Shape;102;p43"/>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03" name="Google Shape;103;p43"/>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3"/>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p:nvPr/>
        </p:nvSpPr>
        <p:spPr>
          <a:xfrm>
            <a:off x="9055571" y="6311900"/>
            <a:ext cx="2760272" cy="42755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rgbClr val="595959"/>
                </a:solidFill>
                <a:latin typeface="Calibri"/>
                <a:ea typeface="Calibri"/>
                <a:cs typeface="Calibri"/>
                <a:sym typeface="Calibri"/>
              </a:rPr>
              <a:t>balance digital work-life</a:t>
            </a:r>
            <a:endParaRPr lang="en-US" sz="1200" b="0" i="0" dirty="0">
              <a:solidFill>
                <a:srgbClr val="595959"/>
              </a:solidFill>
              <a:latin typeface="Calibri"/>
              <a:ea typeface="Calibri"/>
              <a:cs typeface="Calibri"/>
              <a:sym typeface="Calibri"/>
            </a:endParaRPr>
          </a:p>
        </p:txBody>
      </p:sp>
      <p:cxnSp>
        <p:nvCxnSpPr>
          <p:cNvPr id="9" name="Google Shape;9;p32"/>
          <p:cNvCxnSpPr/>
          <p:nvPr/>
        </p:nvCxnSpPr>
        <p:spPr>
          <a:xfrm>
            <a:off x="0" y="6552265"/>
            <a:ext cx="9029700" cy="0"/>
          </a:xfrm>
          <a:prstGeom prst="straightConnector1">
            <a:avLst/>
          </a:prstGeom>
          <a:noFill/>
          <a:ln w="28575" cap="flat" cmpd="sng">
            <a:solidFill>
              <a:srgbClr val="12B4CB"/>
            </a:solidFill>
            <a:prstDash val="solid"/>
            <a:miter lim="800000"/>
            <a:headEnd type="none" w="sm" len="sm"/>
            <a:tailEnd type="none" w="sm" len="sm"/>
          </a:ln>
        </p:spPr>
      </p:cxnSp>
      <p:sp>
        <p:nvSpPr>
          <p:cNvPr id="10" name="Google Shape;10;p32"/>
          <p:cNvSpPr/>
          <p:nvPr/>
        </p:nvSpPr>
        <p:spPr>
          <a:xfrm rot="-2700000">
            <a:off x="493081" y="6565542"/>
            <a:ext cx="115023" cy="114739"/>
          </a:xfrm>
          <a:custGeom>
            <a:avLst/>
            <a:gdLst/>
            <a:ahLst/>
            <a:cxnLst/>
            <a:rect l="l" t="t" r="r" b="b"/>
            <a:pathLst>
              <a:path w="174912" h="174479" extrusionOk="0">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volinik.ee/wp-content/uploads/2021/05/checklist.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humanrights.ee/app/uploads/2021/08/DI-in-times-of-crisis-guide.pdf"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US" b="1"/>
              <a:t>www.balance.eu</a:t>
            </a:r>
            <a:endParaRPr/>
          </a:p>
          <a:p>
            <a:pPr marL="0" lvl="0" indent="0" algn="ctr" rtl="0">
              <a:lnSpc>
                <a:spcPct val="90000"/>
              </a:lnSpc>
              <a:spcBef>
                <a:spcPts val="1000"/>
              </a:spcBef>
              <a:spcAft>
                <a:spcPts val="0"/>
              </a:spcAft>
              <a:buClr>
                <a:schemeClr val="lt1"/>
              </a:buClr>
              <a:buSzPts val="3200"/>
              <a:buNone/>
            </a:pPr>
            <a:endParaRPr/>
          </a:p>
        </p:txBody>
      </p:sp>
      <p:sp>
        <p:nvSpPr>
          <p:cNvPr id="209" name="Google Shape;209;p1"/>
          <p:cNvSpPr txBox="1">
            <a:spLocks noGrp="1"/>
          </p:cNvSpPr>
          <p:nvPr>
            <p:ph type="body" idx="2"/>
          </p:nvPr>
        </p:nvSpPr>
        <p:spPr>
          <a:xfrm>
            <a:off x="6737542" y="2343767"/>
            <a:ext cx="5278651" cy="302951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5400"/>
              <a:buNone/>
            </a:pPr>
            <a:r>
              <a:rPr lang="el-GR" b="1" dirty="0"/>
              <a:t>Φροντίζοντας </a:t>
            </a:r>
            <a:r>
              <a:rPr lang="en-US" b="1" dirty="0" err="1"/>
              <a:t>μι</a:t>
            </a:r>
            <a:r>
              <a:rPr lang="en-US" b="1" dirty="0"/>
              <a:t>α ποικιλόμορφη ομάδα</a:t>
            </a:r>
            <a:endParaRPr dirty="0"/>
          </a:p>
        </p:txBody>
      </p:sp>
      <p:sp>
        <p:nvSpPr>
          <p:cNvPr id="210" name="Google Shape;210;p1"/>
          <p:cNvSpPr txBox="1">
            <a:spLocks noGrp="1"/>
          </p:cNvSpPr>
          <p:nvPr>
            <p:ph type="body" idx="3"/>
          </p:nvPr>
        </p:nvSpPr>
        <p:spPr>
          <a:xfrm>
            <a:off x="6737542" y="1826028"/>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4B4CB"/>
              </a:buClr>
              <a:buSzPts val="3600"/>
              <a:buNone/>
            </a:pPr>
            <a:r>
              <a:rPr lang="el-GR" dirty="0">
                <a:solidFill>
                  <a:srgbClr val="14B4CB"/>
                </a:solidFill>
              </a:rPr>
              <a:t>ΕΝΟΤΗΤΑ</a:t>
            </a:r>
            <a:r>
              <a:rPr lang="en-US" dirty="0">
                <a:solidFill>
                  <a:srgbClr val="14B4CB"/>
                </a:solidFill>
              </a:rPr>
              <a:t> 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4"/>
          <p:cNvSpPr txBox="1">
            <a:spLocks noGrp="1"/>
          </p:cNvSpPr>
          <p:nvPr>
            <p:ph type="body" idx="1"/>
          </p:nvPr>
        </p:nvSpPr>
        <p:spPr>
          <a:xfrm>
            <a:off x="3229897" y="1775190"/>
            <a:ext cx="5732206" cy="3742267"/>
          </a:xfrm>
          <a:prstGeom prst="rect">
            <a:avLst/>
          </a:prstGeom>
          <a:noFill/>
          <a:ln>
            <a:noFill/>
          </a:ln>
        </p:spPr>
        <p:txBody>
          <a:bodyPr spcFirstLastPara="1" wrap="square" lIns="91425" tIns="45700" rIns="91425" bIns="45700" anchor="t" anchorCtr="0">
            <a:normAutofit/>
          </a:bodyPr>
          <a:lstStyle/>
          <a:p>
            <a:pPr marL="457200" lvl="0" indent="-228600" algn="ctr" rtl="0">
              <a:lnSpc>
                <a:spcPct val="90000"/>
              </a:lnSpc>
              <a:spcBef>
                <a:spcPts val="1000"/>
              </a:spcBef>
              <a:spcAft>
                <a:spcPts val="0"/>
              </a:spcAft>
              <a:buClr>
                <a:schemeClr val="lt1"/>
              </a:buClr>
              <a:buSzPts val="3000"/>
              <a:buNone/>
            </a:pPr>
            <a:r>
              <a:rPr lang="el-GR" sz="3200" i="0" dirty="0"/>
              <a:t>ΔΙΑΘΕΜΑΤΙΚΟΤΗΤΑ</a:t>
            </a:r>
            <a:endParaRPr dirty="0"/>
          </a:p>
          <a:p>
            <a:pPr marL="457200" lvl="0" indent="-228600" algn="ctr" rtl="0">
              <a:lnSpc>
                <a:spcPct val="90000"/>
              </a:lnSpc>
              <a:spcBef>
                <a:spcPts val="1000"/>
              </a:spcBef>
              <a:spcAft>
                <a:spcPts val="0"/>
              </a:spcAft>
              <a:buClr>
                <a:schemeClr val="lt1"/>
              </a:buClr>
              <a:buSzPts val="3000"/>
              <a:buNone/>
            </a:pPr>
            <a:r>
              <a:rPr lang="en-US" sz="2400" i="0" dirty="0" err="1"/>
              <a:t>Κάθε</a:t>
            </a:r>
            <a:r>
              <a:rPr lang="en-US" sz="2400" i="0" dirty="0"/>
              <a:t> </a:t>
            </a:r>
            <a:r>
              <a:rPr lang="en-US" sz="2400" i="0" dirty="0" err="1"/>
              <a:t>άτομο</a:t>
            </a:r>
            <a:r>
              <a:rPr lang="en-US" sz="2400" i="0" dirty="0"/>
              <a:t> μπ</a:t>
            </a:r>
            <a:r>
              <a:rPr lang="en-US" sz="2400" i="0" dirty="0" err="1"/>
              <a:t>ορεί</a:t>
            </a:r>
            <a:r>
              <a:rPr lang="en-US" sz="2400" i="0" dirty="0"/>
              <a:t> να κα</a:t>
            </a:r>
            <a:r>
              <a:rPr lang="en-US" sz="2400" i="0" dirty="0" err="1"/>
              <a:t>τέχει</a:t>
            </a:r>
            <a:r>
              <a:rPr lang="en-US" sz="2400" i="0" dirty="0"/>
              <a:t> π</a:t>
            </a:r>
            <a:r>
              <a:rPr lang="en-US" sz="2400" i="0" dirty="0" err="1"/>
              <a:t>ολλ</a:t>
            </a:r>
            <a:r>
              <a:rPr lang="en-US" sz="2400" i="0" dirty="0"/>
              <a:t>απλές διαστάσεις διαφορετικότητας. </a:t>
            </a:r>
            <a:r>
              <a:rPr lang="en-US" sz="2400" i="0" dirty="0" err="1"/>
              <a:t>Αυτές</a:t>
            </a:r>
            <a:r>
              <a:rPr lang="en-US" sz="2400" i="0" dirty="0"/>
              <a:t> </a:t>
            </a:r>
            <a:r>
              <a:rPr lang="en-US" sz="2400" i="0" dirty="0" err="1"/>
              <a:t>οι</a:t>
            </a:r>
            <a:r>
              <a:rPr lang="en-US" sz="2400" i="0" dirty="0"/>
              <a:t> </a:t>
            </a:r>
            <a:r>
              <a:rPr lang="en-US" sz="2400" i="0" dirty="0" err="1"/>
              <a:t>δι</a:t>
            </a:r>
            <a:r>
              <a:rPr lang="en-US" sz="2400" i="0" dirty="0"/>
              <a:t>αστάσεις αλληλοεμπλέκονται και αλληλεπιδρούν. </a:t>
            </a:r>
            <a:r>
              <a:rPr lang="en-US" sz="2400" i="0" dirty="0" err="1"/>
              <a:t>Οδηγούν</a:t>
            </a:r>
            <a:r>
              <a:rPr lang="en-US" sz="2400" i="0" dirty="0"/>
              <a:t> </a:t>
            </a:r>
            <a:r>
              <a:rPr lang="en-US" sz="2400" i="0" dirty="0" err="1"/>
              <a:t>σε</a:t>
            </a:r>
            <a:r>
              <a:rPr lang="en-US" sz="2400" i="0" dirty="0"/>
              <a:t> </a:t>
            </a:r>
            <a:r>
              <a:rPr lang="en-US" sz="2400" i="0" dirty="0" err="1"/>
              <a:t>μον</a:t>
            </a:r>
            <a:r>
              <a:rPr lang="en-US" sz="2400" i="0" dirty="0"/>
              <a:t>αδικές εμπειρίες και φυσικά σε μοναδικούς ανθρώπους! ☺ </a:t>
            </a:r>
            <a:endParaRPr sz="2400" i="0" dirty="0"/>
          </a:p>
        </p:txBody>
      </p:sp>
      <p:sp>
        <p:nvSpPr>
          <p:cNvPr id="294" name="Google Shape;294;p54"/>
          <p:cNvSpPr/>
          <p:nvPr/>
        </p:nvSpPr>
        <p:spPr>
          <a:xfrm>
            <a:off x="324465" y="609600"/>
            <a:ext cx="3215148" cy="324464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54"/>
          <p:cNvSpPr txBox="1"/>
          <p:nvPr/>
        </p:nvSpPr>
        <p:spPr>
          <a:xfrm>
            <a:off x="245808" y="1252166"/>
            <a:ext cx="3097160" cy="1959511"/>
          </a:xfrm>
          <a:prstGeom prst="rect">
            <a:avLst/>
          </a:prstGeom>
          <a:noFill/>
          <a:ln>
            <a:noFill/>
          </a:ln>
        </p:spPr>
        <p:txBody>
          <a:bodyPr spcFirstLastPara="1" wrap="square" lIns="91425" tIns="45700" rIns="91425" bIns="45700" anchor="t" anchorCtr="0">
            <a:spAutoFit/>
          </a:bodyPr>
          <a:lstStyle/>
          <a:p>
            <a:pPr marL="457200" marR="0" lvl="0" indent="-228600" algn="ctr" rtl="0">
              <a:lnSpc>
                <a:spcPct val="90000"/>
              </a:lnSpc>
              <a:spcBef>
                <a:spcPts val="0"/>
              </a:spcBef>
              <a:spcAft>
                <a:spcPts val="0"/>
              </a:spcAft>
              <a:buClr>
                <a:srgbClr val="FFFFFF"/>
              </a:buClr>
              <a:buSzPts val="3000"/>
              <a:buFont typeface="Arial"/>
              <a:buNone/>
            </a:pPr>
            <a:r>
              <a:rPr lang="en-US" sz="2200" b="0" i="1" u="none" strike="noStrike" cap="none">
                <a:solidFill>
                  <a:srgbClr val="FFFFFF"/>
                </a:solidFill>
                <a:latin typeface="Calibri"/>
                <a:ea typeface="Calibri"/>
                <a:cs typeface="Calibri"/>
                <a:sym typeface="Calibri"/>
              </a:rPr>
              <a:t>Μην ξεχνάτε: </a:t>
            </a:r>
            <a:endParaRPr/>
          </a:p>
          <a:p>
            <a:pPr marL="457200" marR="0" lvl="0" indent="-228600" algn="ctr" rtl="0">
              <a:lnSpc>
                <a:spcPct val="90000"/>
              </a:lnSpc>
              <a:spcBef>
                <a:spcPts val="1000"/>
              </a:spcBef>
              <a:spcAft>
                <a:spcPts val="0"/>
              </a:spcAft>
              <a:buClr>
                <a:srgbClr val="FFFFFF"/>
              </a:buClr>
              <a:buSzPts val="3000"/>
              <a:buFont typeface="Arial"/>
              <a:buNone/>
            </a:pPr>
            <a:r>
              <a:rPr lang="en-US" sz="2200" b="0" i="1" u="none" strike="noStrike" cap="none">
                <a:solidFill>
                  <a:srgbClr val="FFFFFF"/>
                </a:solidFill>
                <a:latin typeface="Calibri"/>
                <a:ea typeface="Calibri"/>
                <a:cs typeface="Calibri"/>
                <a:sym typeface="Calibri"/>
              </a:rPr>
              <a:t>Κάθε άνθρωπος είναι μοναδικός και αυτές οι διαστάσεις είναι μόνο παραδείγματα της ταυτότητας κάποιου.</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 name="Google Shape;296;p54">
            <a:extLst>
              <a:ext uri="{FF2B5EF4-FFF2-40B4-BE49-F238E27FC236}">
                <a16:creationId xmlns:a16="http://schemas.microsoft.com/office/drawing/2014/main" id="{B51D1163-6246-0872-4CE5-EA366553EEDF}"/>
              </a:ext>
            </a:extLst>
          </p:cNvPr>
          <p:cNvPicPr preferRelativeResize="0"/>
          <p:nvPr/>
        </p:nvPicPr>
        <p:blipFill rotWithShape="1">
          <a:blip r:embed="rId3">
            <a:alphaModFix/>
          </a:blip>
          <a:srcRect l="40207" t="23292" r="39692" b="15857"/>
          <a:stretch/>
        </p:blipFill>
        <p:spPr>
          <a:xfrm>
            <a:off x="8514735" y="2694434"/>
            <a:ext cx="3677265" cy="4143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7"/>
          <p:cNvSpPr txBox="1">
            <a:spLocks noGrp="1"/>
          </p:cNvSpPr>
          <p:nvPr>
            <p:ph type="body" idx="1"/>
          </p:nvPr>
        </p:nvSpPr>
        <p:spPr>
          <a:xfrm>
            <a:off x="678507" y="1354715"/>
            <a:ext cx="10834986" cy="4959608"/>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000"/>
              </a:spcBef>
              <a:spcAft>
                <a:spcPts val="0"/>
              </a:spcAft>
              <a:buSzPts val="1000"/>
              <a:buFont typeface="Wingdings" panose="05000000000000000000" pitchFamily="2" charset="2"/>
              <a:buChar char="Ø"/>
            </a:pPr>
            <a:r>
              <a:rPr lang="en-US" sz="2000" dirty="0" err="1">
                <a:solidFill>
                  <a:schemeClr val="lt1"/>
                </a:solidFill>
                <a:latin typeface="Calibri"/>
                <a:ea typeface="Calibri"/>
                <a:cs typeface="Calibri"/>
                <a:sym typeface="Calibri"/>
              </a:rPr>
              <a:t>Προσωποκεντρική </a:t>
            </a:r>
            <a:r>
              <a:rPr lang="en-US" sz="2000" dirty="0">
                <a:solidFill>
                  <a:schemeClr val="lt1"/>
                </a:solidFill>
                <a:latin typeface="Calibri"/>
                <a:ea typeface="Calibri"/>
                <a:cs typeface="Calibri"/>
                <a:sym typeface="Calibri"/>
              </a:rPr>
              <a:t>προοπτική: κάθε άτομο και οι ανάγκες του είναι μοναδικές: για την αποτελεσματική προώθηση της ισορροπίας μεταξύ επαγγελματικής και προσωπικής ζωής, είναι ζωτικής σημασίας να </a:t>
            </a:r>
            <a:r>
              <a:rPr lang="en-US" sz="2000" dirty="0" err="1">
                <a:solidFill>
                  <a:schemeClr val="lt1"/>
                </a:solidFill>
                <a:latin typeface="Calibri"/>
                <a:ea typeface="Calibri"/>
                <a:cs typeface="Calibri"/>
                <a:sym typeface="Calibri"/>
              </a:rPr>
              <a:t>αναγνωρίζονται </a:t>
            </a:r>
            <a:r>
              <a:rPr lang="en-US" sz="2000" dirty="0">
                <a:solidFill>
                  <a:schemeClr val="lt1"/>
                </a:solidFill>
                <a:latin typeface="Calibri"/>
                <a:ea typeface="Calibri"/>
                <a:cs typeface="Calibri"/>
                <a:sym typeface="Calibri"/>
              </a:rPr>
              <a:t>και να αντιμετωπίζονται οι μοναδικές ανάγκες των διαφορετικών μελών της ομάδας.</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Η κατανόηση και η αναγνώριση των διαφορετικών προκλήσεων και απαιτήσεων που μπορεί να έχουν τα άτομα με βάση το φύλο, τη θρησκεία, την εθνικότητα, τη φυλή, το κοινωνικο</a:t>
            </a:r>
            <a:r>
              <a:rPr lang="el-GR" sz="2000" dirty="0">
                <a:solidFill>
                  <a:schemeClr val="lt1"/>
                </a:solidFill>
                <a:latin typeface="Calibri"/>
                <a:ea typeface="Calibri"/>
                <a:cs typeface="Calibri"/>
                <a:sym typeface="Calibri"/>
              </a:rPr>
              <a:t>-</a:t>
            </a:r>
            <a:r>
              <a:rPr lang="en-US" sz="2000" dirty="0" err="1">
                <a:solidFill>
                  <a:schemeClr val="lt1"/>
                </a:solidFill>
                <a:latin typeface="Calibri"/>
                <a:ea typeface="Calibri"/>
                <a:cs typeface="Calibri"/>
                <a:sym typeface="Calibri"/>
              </a:rPr>
              <a:t>οικονομικό</a:t>
            </a:r>
            <a:r>
              <a:rPr lang="en-US" sz="2000" dirty="0">
                <a:solidFill>
                  <a:schemeClr val="lt1"/>
                </a:solidFill>
                <a:latin typeface="Calibri"/>
                <a:ea typeface="Calibri"/>
                <a:cs typeface="Calibri"/>
                <a:sym typeface="Calibri"/>
              </a:rPr>
              <a:t> υπόβαθρο, τις αναπηρίες, τον </a:t>
            </a:r>
            <a:r>
              <a:rPr lang="en-US" sz="2000" dirty="0" err="1">
                <a:solidFill>
                  <a:schemeClr val="lt1"/>
                </a:solidFill>
                <a:latin typeface="Calibri"/>
                <a:ea typeface="Calibri"/>
                <a:cs typeface="Calibri"/>
                <a:sym typeface="Calibri"/>
              </a:rPr>
              <a:t>σεξου</a:t>
            </a:r>
            <a:r>
              <a:rPr lang="en-US" sz="2000" dirty="0">
                <a:solidFill>
                  <a:schemeClr val="lt1"/>
                </a:solidFill>
                <a:latin typeface="Calibri"/>
                <a:ea typeface="Calibri"/>
                <a:cs typeface="Calibri"/>
                <a:sym typeface="Calibri"/>
              </a:rPr>
              <a:t>αλικό προσανατολισμό</a:t>
            </a:r>
            <a:r>
              <a:rPr lang="el-GR" sz="2000" dirty="0">
                <a:solidFill>
                  <a:schemeClr val="lt1"/>
                </a:solidFill>
                <a:latin typeface="Calibri"/>
                <a:ea typeface="Calibri"/>
                <a:cs typeface="Calibri"/>
                <a:sym typeface="Calibri"/>
              </a:rPr>
              <a:t>, </a:t>
            </a:r>
            <a:r>
              <a:rPr lang="en-US" sz="2000" dirty="0">
                <a:solidFill>
                  <a:schemeClr val="lt1"/>
                </a:solidFill>
                <a:latin typeface="Calibri"/>
                <a:ea typeface="Calibri"/>
                <a:cs typeface="Calibri"/>
                <a:sym typeface="Calibri"/>
              </a:rPr>
              <a:t>β</a:t>
            </a:r>
            <a:r>
              <a:rPr lang="en-US" sz="2000" dirty="0" err="1">
                <a:solidFill>
                  <a:schemeClr val="lt1"/>
                </a:solidFill>
                <a:latin typeface="Calibri"/>
                <a:ea typeface="Calibri"/>
                <a:cs typeface="Calibri"/>
                <a:sym typeface="Calibri"/>
              </a:rPr>
              <a:t>οηθά</a:t>
            </a:r>
            <a:r>
              <a:rPr lang="en-US" sz="2000" dirty="0">
                <a:solidFill>
                  <a:schemeClr val="lt1"/>
                </a:solidFill>
                <a:latin typeface="Calibri"/>
                <a:ea typeface="Calibri"/>
                <a:cs typeface="Calibri"/>
                <a:sym typeface="Calibri"/>
              </a:rPr>
              <a:t> στη δημιουργία ενός υποστηρικτικού και χωρίς αποκλεισμούς περιβάλλοντος.</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Η ανάπτυξη ευαισθητοποίησης και ενσυναίσθησης απέναντι στις διαφορετικές ανάγκες επιτρέπει στους ηγέτες των χώρων εργασίας να παρέχουν την κατάλληλη υποστήριξη.</a:t>
            </a:r>
            <a:endParaRPr sz="2000" dirty="0">
              <a:solidFill>
                <a:schemeClr val="lt1"/>
              </a:solidFill>
              <a:latin typeface="Calibri"/>
              <a:ea typeface="Calibri"/>
              <a:cs typeface="Calibri"/>
              <a:sym typeface="Calibri"/>
            </a:endParaRPr>
          </a:p>
          <a:p>
            <a:pPr marL="342900" lvl="0" indent="-342900" algn="just" rtl="0">
              <a:lnSpc>
                <a:spcPct val="100000"/>
              </a:lnSpc>
              <a:spcBef>
                <a:spcPts val="1800"/>
              </a:spcBef>
              <a:spcAft>
                <a:spcPts val="800"/>
              </a:spcAft>
              <a:buSzPts val="1000"/>
              <a:buFont typeface="Wingdings" panose="05000000000000000000" pitchFamily="2" charset="2"/>
              <a:buChar char="Ø"/>
            </a:pPr>
            <a:r>
              <a:rPr lang="en-US" sz="2000" dirty="0">
                <a:solidFill>
                  <a:schemeClr val="lt1"/>
                </a:solidFill>
                <a:latin typeface="Calibri"/>
                <a:ea typeface="Calibri"/>
                <a:cs typeface="Calibri"/>
                <a:sym typeface="Calibri"/>
              </a:rPr>
              <a:t>Οι στρατηγικές για την αντιμετώπιση των μοναδικών αναγκών περιλαμβάνουν την ενεργή ακρόαση των μελών της ομάδας, την ανοιχτή επικοινωνία και τις προσαρμοσμένες λύσεις με βάση τις ατομικές συνθήκες.</a:t>
            </a:r>
            <a:endParaRPr sz="2000" dirty="0">
              <a:solidFill>
                <a:schemeClr val="lt1"/>
              </a:solidFill>
              <a:latin typeface="Calibri"/>
              <a:ea typeface="Calibri"/>
              <a:cs typeface="Calibri"/>
              <a:sym typeface="Calibri"/>
            </a:endParaRPr>
          </a:p>
        </p:txBody>
      </p:sp>
      <p:sp>
        <p:nvSpPr>
          <p:cNvPr id="302" name="Google Shape;302;p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Αναγνώριση και αντιμετώπιση μοναδικών αναγκών</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8"/>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dirty="0"/>
              <a:t>Μπορείτε </a:t>
            </a:r>
            <a:r>
              <a:rPr lang="en-US" b="1" dirty="0"/>
              <a:t>να </a:t>
            </a:r>
            <a:r>
              <a:rPr lang="en-US" dirty="0"/>
              <a:t>σκεφτείτε συγκεκριμένα εμπόδια με βάση τις προηγούμενες διαστάσεις;</a:t>
            </a:r>
            <a:endParaRPr dirty="0"/>
          </a:p>
        </p:txBody>
      </p:sp>
      <p:sp>
        <p:nvSpPr>
          <p:cNvPr id="308" name="Google Shape;308;p8"/>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Google Shape;308;p8">
            <a:extLst>
              <a:ext uri="{FF2B5EF4-FFF2-40B4-BE49-F238E27FC236}">
                <a16:creationId xmlns:a16="http://schemas.microsoft.com/office/drawing/2014/main" id="{F80E6655-FE1C-D228-05B2-4B05F2F7AF1D}"/>
              </a:ext>
            </a:extLst>
          </p:cNvPr>
          <p:cNvSpPr/>
          <p:nvPr/>
        </p:nvSpPr>
        <p:spPr>
          <a:xfrm rot="10800000">
            <a:off x="8006806" y="4217704"/>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l="23297" r="23297"/>
          <a:stretch>
            <a:fillRect/>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874770" y="1571542"/>
            <a:ext cx="4918863" cy="4029530"/>
          </a:xfrm>
        </p:spPr>
        <p:txBody>
          <a:bodyPr>
            <a:normAutofit fontScale="85000" lnSpcReduction="20000"/>
          </a:bodyPr>
          <a:lstStyle/>
          <a:p>
            <a:r>
              <a:rPr lang="en-GB" b="1" dirty="0"/>
              <a:t>- </a:t>
            </a:r>
            <a:r>
              <a:rPr lang="en-GB" b="1" dirty="0" err="1"/>
              <a:t>Φύλο</a:t>
            </a:r>
            <a:r>
              <a:rPr lang="en-GB" b="1" dirty="0"/>
              <a:t>: </a:t>
            </a:r>
            <a:r>
              <a:rPr lang="en-GB" dirty="0" err="1"/>
              <a:t>Οι</a:t>
            </a:r>
            <a:r>
              <a:rPr lang="en-GB" dirty="0"/>
              <a:t> </a:t>
            </a:r>
            <a:r>
              <a:rPr lang="en-GB" dirty="0" err="1"/>
              <a:t>γυν</a:t>
            </a:r>
            <a:r>
              <a:rPr lang="en-GB" dirty="0"/>
              <a:t>αίκες ή τα μη δυαδικά άτομα μπορεί να αντιμετωπίζουν προκλήσεις που σχετίζονται με τις κοινωνικές προσδοκίες σχετικά με τις ευθύνες φροντίδας και την ενσωμάτωση επαγγελματικής και προσωπικής ζωής.</a:t>
            </a:r>
          </a:p>
          <a:p>
            <a:r>
              <a:rPr lang="en-GB" b="1" dirty="0"/>
              <a:t>- </a:t>
            </a:r>
            <a:r>
              <a:rPr lang="en-GB" b="1" dirty="0" err="1"/>
              <a:t>Θρησκεί</a:t>
            </a:r>
            <a:r>
              <a:rPr lang="en-GB" b="1" dirty="0"/>
              <a:t>α και πεποιθήσεις: </a:t>
            </a:r>
            <a:r>
              <a:rPr lang="en-GB" dirty="0"/>
              <a:t>Εργαζόμενοι με θρησκευτικές υποχρεώσεις μπορεί να απαιτούν διευκολύνσεις για ώρες προσευχής ή θρησκευτικές αργίες.</a:t>
            </a:r>
          </a:p>
          <a:p>
            <a:r>
              <a:rPr lang="en-GB" b="1" dirty="0"/>
              <a:t>- </a:t>
            </a:r>
            <a:r>
              <a:rPr lang="en-GB" b="1" dirty="0" err="1"/>
              <a:t>Εθνικότητ</a:t>
            </a:r>
            <a:r>
              <a:rPr lang="en-GB" b="1" dirty="0"/>
              <a:t>α</a:t>
            </a:r>
            <a:r>
              <a:rPr lang="el-GR" b="1" dirty="0"/>
              <a:t> </a:t>
            </a:r>
            <a:r>
              <a:rPr lang="en-GB" b="1" dirty="0"/>
              <a:t>και </a:t>
            </a:r>
            <a:r>
              <a:rPr lang="en-GB" b="1" dirty="0" err="1"/>
              <a:t>φυλή</a:t>
            </a:r>
            <a:r>
              <a:rPr lang="en-GB" b="1" dirty="0"/>
              <a:t>: </a:t>
            </a:r>
            <a:r>
              <a:rPr lang="en-GB" dirty="0"/>
              <a:t>Τα </a:t>
            </a:r>
            <a:r>
              <a:rPr lang="en-GB" dirty="0" err="1"/>
              <a:t>άτομ</a:t>
            </a:r>
            <a:r>
              <a:rPr lang="en-GB" dirty="0"/>
              <a:t>α που ανήκουν σε μειονοτικές φυλετικές ή εθνοτικές ομάδες μπορεί να αντιμετωπίζουν συστημικά εμπόδια και προκαταλήψεις που επηρεάζουν την ισορροπία μεταξύ επαγγελματικής και προσωπικής ζωής.</a:t>
            </a:r>
          </a:p>
          <a:p>
            <a:endParaRPr lang="en-GB" dirty="0"/>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25000" lnSpcReduction="20000"/>
          </a:bodyPr>
          <a:lstStyle/>
          <a:p>
            <a:pPr marL="228600" indent="0"/>
            <a:r>
              <a:rPr lang="en-GB" sz="8000" dirty="0"/>
              <a:t>Τα </a:t>
            </a:r>
            <a:r>
              <a:rPr lang="en-GB" sz="8000" dirty="0" err="1"/>
              <a:t>μέλη</a:t>
            </a:r>
            <a:r>
              <a:rPr lang="en-GB" sz="8000" dirty="0"/>
              <a:t> </a:t>
            </a:r>
            <a:r>
              <a:rPr lang="en-GB" sz="8000" dirty="0" err="1"/>
              <a:t>δι</a:t>
            </a:r>
            <a:r>
              <a:rPr lang="en-GB" sz="8000" dirty="0"/>
              <a:t>αφορετικών ομάδων μπορεί να αντιμετωπίζουν διάφορα εμπόδια στην επίτευξη ισορροπίας μεταξύ επαγγελματικής και προσωπικής ζωής. </a:t>
            </a:r>
            <a:r>
              <a:rPr lang="en-GB" sz="8000" i="1" dirty="0"/>
              <a:t>Παρα</a:t>
            </a:r>
            <a:r>
              <a:rPr lang="en-GB" sz="8000" i="1" dirty="0" err="1"/>
              <a:t>δείγμ</a:t>
            </a:r>
            <a:r>
              <a:rPr lang="en-GB" sz="8000" i="1" dirty="0"/>
              <a:t>ατα:</a:t>
            </a:r>
          </a:p>
          <a:p>
            <a:endParaRPr lang="en-GB" sz="4800" dirty="0"/>
          </a:p>
        </p:txBody>
      </p:sp>
    </p:spTree>
    <p:extLst>
      <p:ext uri="{BB962C8B-B14F-4D97-AF65-F5344CB8AC3E}">
        <p14:creationId xmlns:p14="http://schemas.microsoft.com/office/powerpoint/2010/main" val="142236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BBD91B-F12E-8FE9-A6B9-E0AC666D7DBC}"/>
              </a:ext>
            </a:extLst>
          </p:cNvPr>
          <p:cNvPicPr>
            <a:picLocks noGrp="1" noChangeAspect="1"/>
          </p:cNvPicPr>
          <p:nvPr>
            <p:ph type="pic" idx="2"/>
          </p:nvPr>
        </p:nvPicPr>
        <p:blipFill>
          <a:blip r:embed="rId2"/>
          <a:srcRect t="4407" b="4407"/>
          <a:stretch/>
        </p:blipFill>
        <p:spPr/>
      </p:pic>
      <p:sp>
        <p:nvSpPr>
          <p:cNvPr id="4" name="Text Placeholder 3">
            <a:extLst>
              <a:ext uri="{FF2B5EF4-FFF2-40B4-BE49-F238E27FC236}">
                <a16:creationId xmlns:a16="http://schemas.microsoft.com/office/drawing/2014/main" id="{097DD839-3D49-3C64-4B92-CB2ABA5C7275}"/>
              </a:ext>
            </a:extLst>
          </p:cNvPr>
          <p:cNvSpPr>
            <a:spLocks noGrp="1"/>
          </p:cNvSpPr>
          <p:nvPr>
            <p:ph type="body" idx="3"/>
          </p:nvPr>
        </p:nvSpPr>
        <p:spPr>
          <a:xfrm>
            <a:off x="6227107" y="1419663"/>
            <a:ext cx="5766317" cy="5141167"/>
          </a:xfrm>
        </p:spPr>
        <p:txBody>
          <a:bodyPr>
            <a:normAutofit fontScale="85000" lnSpcReduction="10000"/>
          </a:bodyPr>
          <a:lstStyle/>
          <a:p>
            <a:r>
              <a:rPr lang="en-GB" sz="2000" b="1" dirty="0"/>
              <a:t>- </a:t>
            </a:r>
            <a:r>
              <a:rPr lang="en-GB" sz="2000" b="1" dirty="0" err="1"/>
              <a:t>Κοινωνικ</a:t>
            </a:r>
            <a:r>
              <a:rPr lang="el-GR" sz="2000" b="1" dirty="0"/>
              <a:t>ό-</a:t>
            </a:r>
            <a:r>
              <a:rPr lang="en-GB" sz="2000" b="1" dirty="0" err="1"/>
              <a:t>οικονομικό</a:t>
            </a:r>
            <a:r>
              <a:rPr lang="en-GB" sz="2000" b="1" dirty="0"/>
              <a:t> υπόβα</a:t>
            </a:r>
            <a:r>
              <a:rPr lang="en-GB" sz="2000" b="1" dirty="0" err="1"/>
              <a:t>θρο</a:t>
            </a:r>
            <a:r>
              <a:rPr lang="en-GB" sz="2000" b="1" dirty="0"/>
              <a:t>: </a:t>
            </a:r>
            <a:r>
              <a:rPr lang="en-GB" sz="2000" dirty="0" err="1"/>
              <a:t>Οι</a:t>
            </a:r>
            <a:r>
              <a:rPr lang="en-GB" sz="2000" dirty="0"/>
              <a:t> </a:t>
            </a:r>
            <a:r>
              <a:rPr lang="en-GB" sz="2000" dirty="0" err="1"/>
              <a:t>εργ</a:t>
            </a:r>
            <a:r>
              <a:rPr lang="en-GB" sz="2000" dirty="0"/>
              <a:t>αζόμενοι από χαμηλότερα κοινωνικο</a:t>
            </a:r>
            <a:r>
              <a:rPr lang="el-GR" sz="2000" dirty="0"/>
              <a:t>-</a:t>
            </a:r>
            <a:r>
              <a:rPr lang="en-GB" sz="2000" dirty="0" err="1"/>
              <a:t>οικονομικά</a:t>
            </a:r>
            <a:r>
              <a:rPr lang="en-GB" sz="2000" dirty="0"/>
              <a:t> </a:t>
            </a:r>
            <a:r>
              <a:rPr lang="en-GB" sz="2000" dirty="0" err="1"/>
              <a:t>στρώμ</a:t>
            </a:r>
            <a:r>
              <a:rPr lang="en-GB" sz="2000" dirty="0"/>
              <a:t>ατα μπορεί να αντιμετωπίζουν οικονομικά προβλήματα και περιορισμένη πρόσβαση σε πόρους που επηρεάζουν την ισορροπία μεταξύ επαγγελματικής και προσωπικής ζωής.</a:t>
            </a:r>
          </a:p>
          <a:p>
            <a:r>
              <a:rPr lang="en-GB" sz="2000" b="1" dirty="0"/>
              <a:t>- </a:t>
            </a:r>
            <a:r>
              <a:rPr lang="en-GB" sz="2000" b="1" dirty="0" err="1"/>
              <a:t>Αν</a:t>
            </a:r>
            <a:r>
              <a:rPr lang="en-GB" sz="2000" b="1" dirty="0"/>
              <a:t>απηρίες</a:t>
            </a:r>
            <a:r>
              <a:rPr lang="en-GB" sz="2000" dirty="0"/>
              <a:t>: Άτομα με αναπηρίες μπορεί να χρειάζονται προσαρμογές για να εκτελούν αποτελεσματικά τους ρόλους τους και να διατηρούν την ισορροπία μεταξύ επαγγελματικής και προσωπικής ζωής.</a:t>
            </a:r>
          </a:p>
          <a:p>
            <a:r>
              <a:rPr lang="en-GB" sz="2000" b="1" dirty="0"/>
              <a:t>- </a:t>
            </a:r>
            <a:r>
              <a:rPr lang="en-GB" sz="2000" b="1" dirty="0" err="1"/>
              <a:t>Σεξου</a:t>
            </a:r>
            <a:r>
              <a:rPr lang="en-GB" sz="2000" b="1" dirty="0"/>
              <a:t>αλικός προσανατολισμός: </a:t>
            </a:r>
            <a:r>
              <a:rPr lang="en-GB" sz="2000" dirty="0"/>
              <a:t>ΛΟΑΤΚΙ+ άτομα μπορεί να αντιμετωπίσουν μοναδικές προκλήσεις που σχετίζονται με την αποδοχή και την υποστήριξη στο χώρο εργασίας.</a:t>
            </a:r>
          </a:p>
          <a:p>
            <a:r>
              <a:rPr lang="en-GB" sz="2000" b="1" dirty="0"/>
              <a:t>- </a:t>
            </a:r>
            <a:r>
              <a:rPr lang="en-GB" sz="2000" b="1" dirty="0" err="1"/>
              <a:t>Ηλικί</a:t>
            </a:r>
            <a:r>
              <a:rPr lang="en-GB" sz="2000" b="1" dirty="0"/>
              <a:t>α: </a:t>
            </a:r>
            <a:r>
              <a:rPr lang="en-GB" sz="2000" dirty="0"/>
              <a:t>Διαφορετικές ηλικιακές ομάδες μπορεί να έχουν διαφορετικές ανάγκες ισορροπίας μεταξύ επαγγελματικής και προσωπικής ζωής, όπως ευέλικτο χρονοδιάγραμμα για τους φροντιστές ή επιλογές σταδιακής συνταξιοδότησης.</a:t>
            </a:r>
          </a:p>
          <a:p>
            <a:pPr marL="228600" indent="0"/>
            <a:r>
              <a:rPr lang="en-GB" sz="2000" i="1" dirty="0">
                <a:solidFill>
                  <a:srgbClr val="8A4199"/>
                </a:solidFill>
              </a:rPr>
              <a:t>Ο </a:t>
            </a:r>
            <a:r>
              <a:rPr lang="en-GB" sz="2000" i="1" dirty="0" err="1">
                <a:solidFill>
                  <a:srgbClr val="8A4199"/>
                </a:solidFill>
              </a:rPr>
              <a:t>εντο</a:t>
            </a:r>
            <a:r>
              <a:rPr lang="en-GB" sz="2000" i="1" dirty="0">
                <a:solidFill>
                  <a:srgbClr val="8A4199"/>
                </a:solidFill>
              </a:rPr>
              <a:t>πισμός και η αντιμετώπιση αυτών των εμποδίων είναι ουσιώδους σημασίας για την προώθηση ενός εργασιακού περιβάλλοντος χωρίς αποκλεισμούς και υποστήριξης.</a:t>
            </a:r>
          </a:p>
        </p:txBody>
      </p:sp>
      <p:sp>
        <p:nvSpPr>
          <p:cNvPr id="5" name="Text Placeholder 4">
            <a:extLst>
              <a:ext uri="{FF2B5EF4-FFF2-40B4-BE49-F238E27FC236}">
                <a16:creationId xmlns:a16="http://schemas.microsoft.com/office/drawing/2014/main" id="{AF6F8DC8-3DA8-8C0B-82BF-4F6CABB932D6}"/>
              </a:ext>
            </a:extLst>
          </p:cNvPr>
          <p:cNvSpPr>
            <a:spLocks noGrp="1"/>
          </p:cNvSpPr>
          <p:nvPr>
            <p:ph type="body" idx="4"/>
          </p:nvPr>
        </p:nvSpPr>
        <p:spPr>
          <a:xfrm>
            <a:off x="6650835" y="297170"/>
            <a:ext cx="4918863" cy="1274372"/>
          </a:xfrm>
        </p:spPr>
        <p:txBody>
          <a:bodyPr>
            <a:normAutofit fontScale="25000" lnSpcReduction="20000"/>
          </a:bodyPr>
          <a:lstStyle/>
          <a:p>
            <a:pPr marL="228600" indent="0"/>
            <a:r>
              <a:rPr lang="en-GB" sz="7400" dirty="0"/>
              <a:t>Τα </a:t>
            </a:r>
            <a:r>
              <a:rPr lang="en-GB" sz="7400" dirty="0" err="1"/>
              <a:t>μέλη</a:t>
            </a:r>
            <a:r>
              <a:rPr lang="en-GB" sz="7400" dirty="0"/>
              <a:t> </a:t>
            </a:r>
            <a:r>
              <a:rPr lang="en-GB" sz="7400" dirty="0" err="1"/>
              <a:t>δι</a:t>
            </a:r>
            <a:r>
              <a:rPr lang="en-GB" sz="7400" dirty="0"/>
              <a:t>αφορετικών ομάδων μπορεί να αντιμετωπίζουν διάφορα εμπόδια στην επίτευξη ισορροπίας μεταξύ επαγγελματικής και προσωπικής ζωής. </a:t>
            </a:r>
            <a:r>
              <a:rPr lang="en-GB" sz="7400" i="1" dirty="0"/>
              <a:t>Παρα</a:t>
            </a:r>
            <a:r>
              <a:rPr lang="en-GB" sz="7400" i="1" dirty="0" err="1"/>
              <a:t>δείγμ</a:t>
            </a:r>
            <a:r>
              <a:rPr lang="en-GB" sz="7400" i="1" dirty="0"/>
              <a:t>ατα:</a:t>
            </a:r>
          </a:p>
          <a:p>
            <a:endParaRPr lang="en-GB" sz="8000" dirty="0"/>
          </a:p>
        </p:txBody>
      </p:sp>
    </p:spTree>
    <p:extLst>
      <p:ext uri="{BB962C8B-B14F-4D97-AF65-F5344CB8AC3E}">
        <p14:creationId xmlns:p14="http://schemas.microsoft.com/office/powerpoint/2010/main" val="1805148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txBox="1">
            <a:spLocks noGrp="1"/>
          </p:cNvSpPr>
          <p:nvPr>
            <p:ph type="body" idx="1"/>
          </p:nvPr>
        </p:nvSpPr>
        <p:spPr>
          <a:xfrm>
            <a:off x="734714" y="1849605"/>
            <a:ext cx="10834986" cy="3763795"/>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lt1"/>
              </a:buClr>
              <a:buSzPts val="2200"/>
              <a:buNone/>
            </a:pPr>
            <a:endParaRPr sz="2400" dirty="0"/>
          </a:p>
          <a:p>
            <a:pPr marL="228600" lvl="0" indent="-228600" algn="just" rtl="0">
              <a:lnSpc>
                <a:spcPct val="100000"/>
              </a:lnSpc>
              <a:spcBef>
                <a:spcPts val="0"/>
              </a:spcBef>
              <a:spcAft>
                <a:spcPts val="0"/>
              </a:spcAft>
              <a:buClr>
                <a:schemeClr val="lt1"/>
              </a:buClr>
              <a:buSzPts val="2200"/>
              <a:buNone/>
            </a:pPr>
            <a:r>
              <a:rPr lang="en-US" sz="2400" dirty="0"/>
              <a:t>- Ανάπτυξη </a:t>
            </a:r>
            <a:r>
              <a:rPr lang="en-US" sz="2400" b="1" dirty="0"/>
              <a:t>πολιτικών και πρακτικών </a:t>
            </a:r>
            <a:r>
              <a:rPr lang="en-US" sz="2400" dirty="0"/>
              <a:t>που </a:t>
            </a:r>
            <a:r>
              <a:rPr lang="el-GR" sz="2400" dirty="0"/>
              <a:t>αναγνωρίζουν</a:t>
            </a:r>
            <a:r>
              <a:rPr lang="en-US" sz="2400" dirty="0"/>
              <a:t> συγκεκριμένα εμπόδια που αντιμετωπίζουν τα διαφορετικά μέλη της ομάδας στην επίτευξη ισορροπίας μεταξύ επαγγελματικής και προσωπικής ζωής.</a:t>
            </a:r>
            <a:endParaRPr dirty="0"/>
          </a:p>
          <a:p>
            <a:pPr marL="228600" lvl="0" indent="-228600" algn="just" rtl="0">
              <a:lnSpc>
                <a:spcPct val="100000"/>
              </a:lnSpc>
              <a:spcBef>
                <a:spcPts val="0"/>
              </a:spcBef>
              <a:spcAft>
                <a:spcPts val="0"/>
              </a:spcAft>
              <a:buClr>
                <a:schemeClr val="lt1"/>
              </a:buClr>
              <a:buSzPts val="2200"/>
              <a:buNone/>
            </a:pPr>
            <a:r>
              <a:rPr lang="en-US" sz="2400" dirty="0"/>
              <a:t>- </a:t>
            </a:r>
            <a:r>
              <a:rPr lang="el-GR" sz="2400" dirty="0"/>
              <a:t>Παροχή </a:t>
            </a:r>
            <a:r>
              <a:rPr lang="en-US" sz="2400" b="1" dirty="0" err="1"/>
              <a:t>ευέλικτ</a:t>
            </a:r>
            <a:r>
              <a:rPr lang="el-GR" sz="2400" b="1" dirty="0"/>
              <a:t>ων</a:t>
            </a:r>
            <a:r>
              <a:rPr lang="en-US" sz="2400" b="1" dirty="0"/>
              <a:t> </a:t>
            </a:r>
            <a:r>
              <a:rPr lang="en-US" sz="2400" b="1" dirty="0" err="1"/>
              <a:t>ρυθμίσε</a:t>
            </a:r>
            <a:r>
              <a:rPr lang="el-GR" sz="2400" b="1" dirty="0"/>
              <a:t>ων</a:t>
            </a:r>
            <a:r>
              <a:rPr lang="en-US" sz="2400" b="1" dirty="0"/>
              <a:t> εργασίας</a:t>
            </a:r>
            <a:r>
              <a:rPr lang="en-US" sz="2400" dirty="0"/>
              <a:t>, όπως επιλογές εργασίας </a:t>
            </a:r>
            <a:r>
              <a:rPr lang="el-GR" sz="2400" dirty="0"/>
              <a:t>εξ’ αποστάσεως</a:t>
            </a:r>
            <a:r>
              <a:rPr lang="en-US" sz="2400" dirty="0"/>
              <a:t> </a:t>
            </a:r>
            <a:r>
              <a:rPr lang="el-GR" sz="2400" dirty="0"/>
              <a:t>(</a:t>
            </a:r>
            <a:r>
              <a:rPr lang="en-US" sz="2400" dirty="0"/>
              <a:t>remote working), ευέλικτα ωράρια ή ευκαιρίες κατανομής εργασίας.</a:t>
            </a:r>
            <a:endParaRPr dirty="0"/>
          </a:p>
          <a:p>
            <a:pPr marL="228600" lvl="0" indent="-228600" algn="just" rtl="0">
              <a:lnSpc>
                <a:spcPct val="100000"/>
              </a:lnSpc>
              <a:spcBef>
                <a:spcPts val="0"/>
              </a:spcBef>
              <a:spcAft>
                <a:spcPts val="0"/>
              </a:spcAft>
              <a:buClr>
                <a:schemeClr val="lt1"/>
              </a:buClr>
              <a:buSzPts val="2200"/>
              <a:buNone/>
            </a:pPr>
            <a:r>
              <a:rPr lang="en-US" sz="2400" dirty="0"/>
              <a:t>- </a:t>
            </a:r>
            <a:r>
              <a:rPr lang="el-GR" sz="2400" dirty="0"/>
              <a:t>Προσφορά</a:t>
            </a:r>
            <a:r>
              <a:rPr lang="en-US" sz="2400" dirty="0"/>
              <a:t> </a:t>
            </a:r>
            <a:r>
              <a:rPr lang="el-GR" sz="2400" dirty="0"/>
              <a:t>προγραμμάτων</a:t>
            </a:r>
            <a:r>
              <a:rPr lang="en-US" sz="2400" dirty="0"/>
              <a:t> </a:t>
            </a:r>
            <a:r>
              <a:rPr lang="en-US" sz="2400" b="1" dirty="0"/>
              <a:t>υποστήριξης</a:t>
            </a:r>
            <a:r>
              <a:rPr lang="en-US" sz="2400" dirty="0"/>
              <a:t>, κα</a:t>
            </a:r>
            <a:r>
              <a:rPr lang="en-US" sz="2400" dirty="0" err="1"/>
              <a:t>τάρτιση</a:t>
            </a:r>
            <a:r>
              <a:rPr lang="el-GR" sz="2400" dirty="0"/>
              <a:t>ς</a:t>
            </a:r>
            <a:r>
              <a:rPr lang="en-US" sz="2400" dirty="0"/>
              <a:t>, π</a:t>
            </a:r>
            <a:r>
              <a:rPr lang="en-US" sz="2400" dirty="0" err="1"/>
              <a:t>όρ</a:t>
            </a:r>
            <a:r>
              <a:rPr lang="el-GR" sz="2400" dirty="0"/>
              <a:t>ων</a:t>
            </a:r>
            <a:r>
              <a:rPr lang="en-US" sz="2400" dirty="0"/>
              <a:t> και β</a:t>
            </a:r>
            <a:r>
              <a:rPr lang="en-US" sz="2400" dirty="0" err="1"/>
              <a:t>οήθει</a:t>
            </a:r>
            <a:r>
              <a:rPr lang="en-US" sz="2400" dirty="0"/>
              <a:t>α</a:t>
            </a:r>
            <a:r>
              <a:rPr lang="el-GR" sz="2400" dirty="0"/>
              <a:t>ς</a:t>
            </a:r>
            <a:r>
              <a:rPr lang="en-US" sz="2400" dirty="0"/>
              <a:t>.</a:t>
            </a:r>
            <a:endParaRPr dirty="0"/>
          </a:p>
          <a:p>
            <a:pPr marL="228600" lvl="0" indent="-228600" algn="just" rtl="0">
              <a:lnSpc>
                <a:spcPct val="100000"/>
              </a:lnSpc>
              <a:spcBef>
                <a:spcPts val="0"/>
              </a:spcBef>
              <a:spcAft>
                <a:spcPts val="0"/>
              </a:spcAft>
              <a:buClr>
                <a:schemeClr val="lt1"/>
              </a:buClr>
              <a:buSzPts val="2200"/>
              <a:buNone/>
            </a:pPr>
            <a:r>
              <a:rPr lang="en-US" sz="2400" dirty="0"/>
              <a:t>- Διασφάλιση της </a:t>
            </a:r>
            <a:r>
              <a:rPr lang="en-US" sz="2400" b="1" dirty="0"/>
              <a:t>ένταξης, της ισότητας και του σεβασμού</a:t>
            </a:r>
            <a:r>
              <a:rPr lang="en-US" sz="2400" dirty="0"/>
              <a:t>. </a:t>
            </a:r>
            <a:endParaRPr dirty="0"/>
          </a:p>
        </p:txBody>
      </p:sp>
      <p:sp>
        <p:nvSpPr>
          <p:cNvPr id="326" name="Google Shape;326;p16"/>
          <p:cNvSpPr txBox="1">
            <a:spLocks noGrp="1"/>
          </p:cNvSpPr>
          <p:nvPr>
            <p:ph type="body" idx="2"/>
          </p:nvPr>
        </p:nvSpPr>
        <p:spPr>
          <a:xfrm>
            <a:off x="713768" y="421467"/>
            <a:ext cx="10834985" cy="71917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8A4199"/>
              </a:buClr>
              <a:buSzPts val="3600"/>
              <a:buNone/>
            </a:pPr>
            <a:r>
              <a:rPr lang="en-US" dirty="0" err="1"/>
              <a:t>Αντιμετώ</a:t>
            </a:r>
            <a:r>
              <a:rPr lang="en-US" dirty="0"/>
              <a:t>πιση των εμποδίων στην ισορροπία μεταξύ εργασίας και</a:t>
            </a:r>
            <a:r>
              <a:rPr lang="el-GR" dirty="0"/>
              <a:t> προσωπικής</a:t>
            </a:r>
            <a:r>
              <a:rPr lang="en-US" dirty="0"/>
              <a:t> </a:t>
            </a:r>
            <a:r>
              <a:rPr lang="en-US" dirty="0" err="1"/>
              <a:t>ζωής</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D320438-E10A-581E-C3CD-48D528188A30}"/>
              </a:ext>
            </a:extLst>
          </p:cNvPr>
          <p:cNvPicPr>
            <a:picLocks noGrp="1" noChangeAspect="1"/>
          </p:cNvPicPr>
          <p:nvPr>
            <p:ph type="pic" idx="2"/>
          </p:nvPr>
        </p:nvPicPr>
        <p:blipFill>
          <a:blip r:embed="rId2"/>
          <a:srcRect l="19656" r="19656"/>
          <a:stretch>
            <a:fillRect/>
          </a:stretch>
        </p:blipFill>
        <p:spPr/>
      </p:pic>
      <p:sp>
        <p:nvSpPr>
          <p:cNvPr id="3" name="Text Placeholder 2">
            <a:extLst>
              <a:ext uri="{FF2B5EF4-FFF2-40B4-BE49-F238E27FC236}">
                <a16:creationId xmlns:a16="http://schemas.microsoft.com/office/drawing/2014/main" id="{966D4784-4532-7B51-93C9-21499BC52837}"/>
              </a:ext>
            </a:extLst>
          </p:cNvPr>
          <p:cNvSpPr>
            <a:spLocks noGrp="1"/>
          </p:cNvSpPr>
          <p:nvPr>
            <p:ph type="body" idx="1"/>
          </p:nvPr>
        </p:nvSpPr>
        <p:spPr>
          <a:xfrm>
            <a:off x="712630" y="1762163"/>
            <a:ext cx="7312170" cy="4312065"/>
          </a:xfrm>
        </p:spPr>
        <p:txBody>
          <a:bodyPr>
            <a:normAutofit fontScale="77500" lnSpcReduction="20000"/>
          </a:bodyPr>
          <a:lstStyle/>
          <a:p>
            <a:pPr marL="571500" indent="-342900">
              <a:buFont typeface="Arial" panose="020B0604020202020204" pitchFamily="34" charset="0"/>
              <a:buChar char="•"/>
            </a:pPr>
            <a:r>
              <a:rPr lang="en-GB" dirty="0"/>
              <a:t>Η π</a:t>
            </a:r>
            <a:r>
              <a:rPr lang="en-GB" dirty="0" err="1"/>
              <a:t>ροώθηση</a:t>
            </a:r>
            <a:r>
              <a:rPr lang="en-GB" dirty="0"/>
              <a:t> </a:t>
            </a:r>
            <a:r>
              <a:rPr lang="en-GB" dirty="0" err="1"/>
              <a:t>ενός</a:t>
            </a:r>
            <a:r>
              <a:rPr lang="en-GB" dirty="0"/>
              <a:t> </a:t>
            </a:r>
            <a:r>
              <a:rPr lang="en-GB" dirty="0" err="1"/>
              <a:t>εργ</a:t>
            </a:r>
            <a:r>
              <a:rPr lang="en-GB" dirty="0"/>
              <a:t>ασιακού περιβάλλοντος χωρίς αποκλεισμούς είναι ζωτικής σημασίας για την προώθηση της </a:t>
            </a:r>
            <a:r>
              <a:rPr lang="el-GR" dirty="0"/>
              <a:t>διαφορετικότητας</a:t>
            </a:r>
            <a:r>
              <a:rPr lang="en-GB" dirty="0"/>
              <a:t>, </a:t>
            </a:r>
            <a:r>
              <a:rPr lang="en-GB" dirty="0" err="1"/>
              <a:t>της</a:t>
            </a:r>
            <a:r>
              <a:rPr lang="en-GB" dirty="0"/>
              <a:t> </a:t>
            </a:r>
            <a:r>
              <a:rPr lang="el-GR" dirty="0"/>
              <a:t>συμπερίληψης</a:t>
            </a:r>
            <a:r>
              <a:rPr lang="en-GB" dirty="0"/>
              <a:t> και </a:t>
            </a:r>
            <a:r>
              <a:rPr lang="en-GB" dirty="0" err="1"/>
              <a:t>της</a:t>
            </a:r>
            <a:r>
              <a:rPr lang="en-GB" dirty="0"/>
              <a:t> </a:t>
            </a:r>
            <a:r>
              <a:rPr lang="en-GB" dirty="0" err="1"/>
              <a:t>ισορρο</a:t>
            </a:r>
            <a:r>
              <a:rPr lang="en-GB" dirty="0"/>
              <a:t>πίας μεταξύ επαγγελματικής και προσωπικής ζωής. </a:t>
            </a:r>
            <a:r>
              <a:rPr lang="en-GB" dirty="0" err="1"/>
              <a:t>Γιορτάστε</a:t>
            </a:r>
            <a:r>
              <a:rPr lang="en-GB" dirty="0"/>
              <a:t> </a:t>
            </a:r>
            <a:r>
              <a:rPr lang="en-GB" dirty="0" err="1"/>
              <a:t>την</a:t>
            </a:r>
            <a:r>
              <a:rPr lang="en-GB" dirty="0"/>
              <a:t> </a:t>
            </a:r>
            <a:r>
              <a:rPr lang="el-GR" dirty="0"/>
              <a:t>διαφορετικότητα</a:t>
            </a:r>
            <a:r>
              <a:rPr lang="en-GB" dirty="0"/>
              <a:t> και ανα</a:t>
            </a:r>
            <a:r>
              <a:rPr lang="en-GB" dirty="0" err="1"/>
              <a:t>γνωρίστε</a:t>
            </a:r>
            <a:r>
              <a:rPr lang="en-GB" dirty="0"/>
              <a:t> </a:t>
            </a:r>
            <a:r>
              <a:rPr lang="en-GB" dirty="0" err="1"/>
              <a:t>τις</a:t>
            </a:r>
            <a:r>
              <a:rPr lang="en-GB" dirty="0"/>
              <a:t> α</a:t>
            </a:r>
            <a:r>
              <a:rPr lang="en-GB" dirty="0" err="1"/>
              <a:t>τομικές</a:t>
            </a:r>
            <a:r>
              <a:rPr lang="en-GB" dirty="0"/>
              <a:t> </a:t>
            </a:r>
            <a:r>
              <a:rPr lang="en-GB" dirty="0" err="1"/>
              <a:t>συνεισφορές</a:t>
            </a:r>
            <a:r>
              <a:rPr lang="en-GB" dirty="0"/>
              <a:t> </a:t>
            </a:r>
            <a:r>
              <a:rPr lang="en-GB" dirty="0" err="1"/>
              <a:t>γι</a:t>
            </a:r>
            <a:r>
              <a:rPr lang="en-GB" dirty="0"/>
              <a:t>α να δημιουργήσετε την αίσθηση του ανήκειν και της συμμετοχικότητας.</a:t>
            </a:r>
          </a:p>
          <a:p>
            <a:pPr marL="571500" indent="-342900">
              <a:buFont typeface="Arial" panose="020B0604020202020204" pitchFamily="34" charset="0"/>
              <a:buChar char="•"/>
            </a:pPr>
            <a:r>
              <a:rPr lang="en-GB" dirty="0" err="1"/>
              <a:t>Εφ</a:t>
            </a:r>
            <a:r>
              <a:rPr lang="en-GB" dirty="0"/>
              <a:t>αρμόστε στρατηγικές που προωθούν το σεβασμό, τη δικαιοσύνη και τις ίσες ευκαιρίες για όλα τα μέλη της ομάδας.</a:t>
            </a:r>
          </a:p>
          <a:p>
            <a:pPr marL="571500" indent="-342900">
              <a:buFont typeface="Arial" panose="020B0604020202020204" pitchFamily="34" charset="0"/>
              <a:buChar char="•"/>
            </a:pPr>
            <a:r>
              <a:rPr lang="en-GB" dirty="0" err="1"/>
              <a:t>Ενθ</a:t>
            </a:r>
            <a:r>
              <a:rPr lang="en-GB" dirty="0"/>
              <a:t>αρρύνετε τη συνεργασία και την ομαδική εργασία μεταξύ διαφορετικών μελών της ομάδας για να αξιοποιήσετε τις μοναδικές προοπτικές και δεξιότητές τους.</a:t>
            </a:r>
          </a:p>
          <a:p>
            <a:pPr marL="571500" indent="-342900">
              <a:buFont typeface="Arial" panose="020B0604020202020204" pitchFamily="34" charset="0"/>
              <a:buChar char="•"/>
            </a:pPr>
            <a:r>
              <a:rPr lang="en-GB" dirty="0" err="1"/>
              <a:t>Προσφέρετε</a:t>
            </a:r>
            <a:r>
              <a:rPr lang="en-GB" dirty="0"/>
              <a:t> π</a:t>
            </a:r>
            <a:r>
              <a:rPr lang="en-GB" dirty="0" err="1"/>
              <a:t>ρογράμμ</a:t>
            </a:r>
            <a:r>
              <a:rPr lang="en-GB" dirty="0"/>
              <a:t>ατα κατάρτισης σε θέματα </a:t>
            </a:r>
            <a:r>
              <a:rPr lang="el-GR" dirty="0"/>
              <a:t>διαφορετικότητας</a:t>
            </a:r>
            <a:r>
              <a:rPr lang="en-GB" dirty="0"/>
              <a:t> και </a:t>
            </a:r>
            <a:r>
              <a:rPr lang="el-GR" dirty="0"/>
              <a:t>συμπερίληψης</a:t>
            </a:r>
            <a:r>
              <a:rPr lang="en-GB" dirty="0"/>
              <a:t> </a:t>
            </a:r>
            <a:r>
              <a:rPr lang="en-GB" dirty="0" err="1"/>
              <a:t>γι</a:t>
            </a:r>
            <a:r>
              <a:rPr lang="en-GB" dirty="0"/>
              <a:t>α την ενίσχυση της ευαισθητοποίησης και της κατανόησης μεταξύ των εργαζομένων, προωθώντας ένα εργασιακό περιβάλλον χωρίς αποκλεισμούς.</a:t>
            </a:r>
          </a:p>
          <a:p>
            <a:pPr marL="571500" indent="-342900">
              <a:buFont typeface="Arial" panose="020B0604020202020204" pitchFamily="34" charset="0"/>
              <a:buChar char="•"/>
            </a:pPr>
            <a:r>
              <a:rPr lang="en-GB" dirty="0" err="1"/>
              <a:t>Δι</a:t>
            </a:r>
            <a:r>
              <a:rPr lang="en-GB" dirty="0"/>
              <a:t>ασφάλιση της δέσμευσης της ηγεσίας για την </a:t>
            </a:r>
            <a:r>
              <a:rPr lang="el-GR" dirty="0"/>
              <a:t>διαφορετικότητα</a:t>
            </a:r>
            <a:r>
              <a:rPr lang="en-GB" dirty="0"/>
              <a:t> και </a:t>
            </a:r>
            <a:r>
              <a:rPr lang="en-GB" dirty="0" err="1"/>
              <a:t>την</a:t>
            </a:r>
            <a:r>
              <a:rPr lang="en-GB" dirty="0"/>
              <a:t> </a:t>
            </a:r>
            <a:r>
              <a:rPr lang="el-GR" dirty="0"/>
              <a:t>συμπερίληψη</a:t>
            </a:r>
            <a:r>
              <a:rPr lang="en-GB" dirty="0"/>
              <a:t>, </a:t>
            </a:r>
            <a:r>
              <a:rPr lang="en-GB" dirty="0" err="1"/>
              <a:t>δίνοντ</a:t>
            </a:r>
            <a:r>
              <a:rPr lang="en-GB" dirty="0"/>
              <a:t>ας το παράδειγμα, υποστηρίζοντας πρωτοβουλίες και καθιστώντας τους ηγέτες υπεύθυνους για την προώθηση μιας κουλτούρας χωρίς αποκλεισμούς.</a:t>
            </a:r>
          </a:p>
          <a:p>
            <a:endParaRPr lang="en-GB" dirty="0"/>
          </a:p>
        </p:txBody>
      </p:sp>
      <p:sp>
        <p:nvSpPr>
          <p:cNvPr id="4" name="Text Placeholder 3">
            <a:extLst>
              <a:ext uri="{FF2B5EF4-FFF2-40B4-BE49-F238E27FC236}">
                <a16:creationId xmlns:a16="http://schemas.microsoft.com/office/drawing/2014/main" id="{D304A879-AF0D-1DDC-A38D-1F1383954535}"/>
              </a:ext>
            </a:extLst>
          </p:cNvPr>
          <p:cNvSpPr>
            <a:spLocks noGrp="1"/>
          </p:cNvSpPr>
          <p:nvPr>
            <p:ph type="body" idx="3"/>
          </p:nvPr>
        </p:nvSpPr>
        <p:spPr/>
        <p:txBody>
          <a:bodyPr>
            <a:normAutofit fontScale="92500" lnSpcReduction="10000"/>
          </a:bodyPr>
          <a:lstStyle/>
          <a:p>
            <a:r>
              <a:rPr lang="en-GB" sz="3600" dirty="0" err="1"/>
              <a:t>Δημιουργί</a:t>
            </a:r>
            <a:r>
              <a:rPr lang="en-GB" sz="3600" dirty="0"/>
              <a:t>α ενός εργασιακού περιβάλλοντος χωρίς αποκλεισμούς</a:t>
            </a:r>
            <a:endParaRPr lang="en-GB" dirty="0"/>
          </a:p>
          <a:p>
            <a:endParaRPr lang="en-GB" dirty="0"/>
          </a:p>
        </p:txBody>
      </p:sp>
    </p:spTree>
    <p:extLst>
      <p:ext uri="{BB962C8B-B14F-4D97-AF65-F5344CB8AC3E}">
        <p14:creationId xmlns:p14="http://schemas.microsoft.com/office/powerpoint/2010/main" val="409227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0"/>
          <p:cNvSpPr txBox="1">
            <a:spLocks noGrp="1"/>
          </p:cNvSpPr>
          <p:nvPr>
            <p:ph type="body" idx="1"/>
          </p:nvPr>
        </p:nvSpPr>
        <p:spPr>
          <a:xfrm>
            <a:off x="713768" y="1516250"/>
            <a:ext cx="10834986" cy="4667734"/>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7000"/>
              </a:lnSpc>
              <a:spcBef>
                <a:spcPts val="10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Η πολιτισμική επάρκεια είναι ζωτικής σημασίας για την προώθηση της </a:t>
            </a:r>
            <a:r>
              <a:rPr lang="el-GR" sz="2400" dirty="0">
                <a:solidFill>
                  <a:schemeClr val="dk1"/>
                </a:solidFill>
                <a:latin typeface="Calibri"/>
                <a:ea typeface="Calibri"/>
                <a:cs typeface="Calibri"/>
                <a:sym typeface="Calibri"/>
              </a:rPr>
              <a:t>διαφορετικότητας</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της</a:t>
            </a:r>
            <a:r>
              <a:rPr lang="en-US" sz="2400" dirty="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συμπερίληψης</a:t>
            </a:r>
            <a:r>
              <a:rPr lang="en-US" sz="2400" dirty="0">
                <a:solidFill>
                  <a:schemeClr val="dk1"/>
                </a:solidFill>
                <a:latin typeface="Calibri"/>
                <a:ea typeface="Calibri"/>
                <a:cs typeface="Calibri"/>
                <a:sym typeface="Calibri"/>
              </a:rPr>
              <a:t> και της ισορροπίας μεταξύ επαγγελματικής και προσωπικής ζωής.</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Παροχή </a:t>
            </a:r>
            <a:r>
              <a:rPr lang="en-US" sz="2400" b="1" dirty="0">
                <a:solidFill>
                  <a:schemeClr val="dk1"/>
                </a:solidFill>
                <a:latin typeface="Calibri"/>
                <a:ea typeface="Calibri"/>
                <a:cs typeface="Calibri"/>
                <a:sym typeface="Calibri"/>
              </a:rPr>
              <a:t>κατάρτισης σε θέματα πολιτισμικής επάρκειας </a:t>
            </a:r>
            <a:r>
              <a:rPr lang="en-US" sz="2400" dirty="0">
                <a:solidFill>
                  <a:schemeClr val="dk1"/>
                </a:solidFill>
                <a:latin typeface="Calibri"/>
                <a:ea typeface="Calibri"/>
                <a:cs typeface="Calibri"/>
                <a:sym typeface="Calibri"/>
              </a:rPr>
              <a:t>σε όλα τα μέλη της ομάδας για την ενίσχυση της κατανόησης των διαφορετικών πολιτισμών, πεποιθήσεων και πρακτικών.</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Ενθαρρύνετε τον </a:t>
            </a:r>
            <a:r>
              <a:rPr lang="en-US" sz="2400" b="1" dirty="0">
                <a:solidFill>
                  <a:schemeClr val="dk1"/>
                </a:solidFill>
                <a:latin typeface="Calibri"/>
                <a:ea typeface="Calibri"/>
                <a:cs typeface="Calibri"/>
                <a:sym typeface="Calibri"/>
              </a:rPr>
              <a:t>ανοιχτό διάλογο </a:t>
            </a:r>
            <a:r>
              <a:rPr lang="en-US" sz="2400" dirty="0">
                <a:solidFill>
                  <a:schemeClr val="dk1"/>
                </a:solidFill>
                <a:latin typeface="Calibri"/>
                <a:ea typeface="Calibri"/>
                <a:cs typeface="Calibri"/>
                <a:sym typeface="Calibri"/>
              </a:rPr>
              <a:t>και δημιουργήστε ευκαιρίες για μάθηση και ανταλλαγή πολιτιστικών εμπειριών. Γιορτάστε τις διαφορετικές πολιτιστικές παραδόσεις!</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Προώθηση της συμμετοχικότητας και του σεβασμού των διαφορετικών προοπτικών, διασφαλίζοντας ότι όλοι αισθάνονται ότι εκτιμώνται. </a:t>
            </a:r>
            <a:endParaRPr dirty="0"/>
          </a:p>
          <a:p>
            <a:pPr marL="342900" lvl="0" indent="-342900" algn="l" rtl="0">
              <a:lnSpc>
                <a:spcPct val="107000"/>
              </a:lnSpc>
              <a:spcBef>
                <a:spcPts val="1800"/>
              </a:spcBef>
              <a:spcAft>
                <a:spcPts val="0"/>
              </a:spcAft>
              <a:buSzPct val="45045"/>
              <a:buFont typeface="Arial" panose="020B0604020202020204" pitchFamily="34" charset="0"/>
              <a:buChar char="•"/>
            </a:pPr>
            <a:r>
              <a:rPr lang="en-US" sz="2400" dirty="0">
                <a:solidFill>
                  <a:schemeClr val="dk1"/>
                </a:solidFill>
                <a:latin typeface="Calibri"/>
                <a:ea typeface="Calibri"/>
                <a:cs typeface="Calibri"/>
                <a:sym typeface="Calibri"/>
              </a:rPr>
              <a:t>Εφαρμόστε προγράμματα καθοδήγησης που συνδυάζουν άτομα με διαφορετικό υπόβαθρο, φύλο, ηλικία, θρησκεία κ.λπ., προωθώντας τη διαπολιτισμική μάθηση, την ενσυναίσθηση και την κατανόηση.</a:t>
            </a:r>
            <a:endParaRPr dirty="0"/>
          </a:p>
          <a:p>
            <a:pPr marL="342900" lvl="0" indent="-342900" algn="l" rtl="0">
              <a:lnSpc>
                <a:spcPct val="90000"/>
              </a:lnSpc>
              <a:spcBef>
                <a:spcPts val="800"/>
              </a:spcBef>
              <a:spcAft>
                <a:spcPts val="0"/>
              </a:spcAft>
              <a:buClr>
                <a:srgbClr val="595959"/>
              </a:buClr>
              <a:buSzPct val="108108"/>
              <a:buFont typeface="Arial" panose="020B0604020202020204" pitchFamily="34" charset="0"/>
              <a:buChar char="•"/>
            </a:pPr>
            <a:endParaRPr dirty="0"/>
          </a:p>
        </p:txBody>
      </p:sp>
      <p:sp>
        <p:nvSpPr>
          <p:cNvPr id="338" name="Google Shape;338;p20"/>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Προώθηση της πολιτισμικής επάρκειας και κατανόησης</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1"/>
          <p:cNvSpPr txBox="1">
            <a:spLocks noGrp="1"/>
          </p:cNvSpPr>
          <p:nvPr>
            <p:ph type="body" idx="1"/>
          </p:nvPr>
        </p:nvSpPr>
        <p:spPr>
          <a:xfrm>
            <a:off x="320842" y="1486076"/>
            <a:ext cx="11550316" cy="4217141"/>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595959"/>
              </a:buClr>
              <a:buSzPts val="2200"/>
              <a:buNone/>
            </a:pPr>
            <a:r>
              <a:rPr lang="en-US" sz="1800" dirty="0" err="1"/>
              <a:t>Γι</a:t>
            </a:r>
            <a:r>
              <a:rPr lang="en-US" sz="1800" dirty="0"/>
              <a:t>α να αντιμετωπίσουν τα εμπόδια που αντιμετωπίζουν τα διαφορετικά μέλη της ομάδας, οι ηγέτες στο χώρο εργασίας μπορούν να εφαρμόσουν διάφορες στρατηγικές:</a:t>
            </a:r>
            <a:endParaRPr sz="1800" dirty="0"/>
          </a:p>
          <a:p>
            <a:pPr marL="228600" lvl="0" indent="-228600" algn="just" rtl="0">
              <a:lnSpc>
                <a:spcPct val="100000"/>
              </a:lnSpc>
              <a:spcBef>
                <a:spcPts val="0"/>
              </a:spcBef>
              <a:spcAft>
                <a:spcPts val="0"/>
              </a:spcAft>
              <a:buClr>
                <a:srgbClr val="595959"/>
              </a:buClr>
              <a:buSzPts val="2200"/>
              <a:buNone/>
            </a:pPr>
            <a:endParaRPr sz="1800" dirty="0"/>
          </a:p>
          <a:p>
            <a:pPr marL="342900" lvl="0" indent="-342900" algn="just" rtl="0">
              <a:lnSpc>
                <a:spcPct val="100000"/>
              </a:lnSpc>
              <a:spcBef>
                <a:spcPts val="0"/>
              </a:spcBef>
              <a:spcAft>
                <a:spcPts val="0"/>
              </a:spcAft>
              <a:buClr>
                <a:srgbClr val="595959"/>
              </a:buClr>
              <a:buSzPts val="2200"/>
              <a:buFontTx/>
              <a:buChar char="-"/>
            </a:pPr>
            <a:r>
              <a:rPr lang="en-US" sz="1800" dirty="0" err="1"/>
              <a:t>Φύλο</a:t>
            </a:r>
            <a:r>
              <a:rPr lang="en-US" sz="1800" dirty="0"/>
              <a:t>: </a:t>
            </a:r>
            <a:r>
              <a:rPr lang="en-US" sz="1800" dirty="0" err="1"/>
              <a:t>Προσφέρετε</a:t>
            </a:r>
            <a:r>
              <a:rPr lang="en-US" sz="1800" dirty="0"/>
              <a:t> π</a:t>
            </a:r>
            <a:r>
              <a:rPr lang="en-US" sz="1800" dirty="0" err="1"/>
              <a:t>ολιτικές</a:t>
            </a:r>
            <a:r>
              <a:rPr lang="en-US" sz="1800" dirty="0"/>
              <a:t> </a:t>
            </a:r>
            <a:r>
              <a:rPr lang="en-US" sz="1800" dirty="0" err="1"/>
              <a:t>φιλικές</a:t>
            </a:r>
            <a:r>
              <a:rPr lang="en-US" sz="1800" dirty="0"/>
              <a:t> π</a:t>
            </a:r>
            <a:r>
              <a:rPr lang="en-US" sz="1800" dirty="0" err="1"/>
              <a:t>ρος</a:t>
            </a:r>
            <a:r>
              <a:rPr lang="en-US" sz="1800" dirty="0"/>
              <a:t> </a:t>
            </a:r>
            <a:r>
              <a:rPr lang="en-US" sz="1800" dirty="0" err="1"/>
              <a:t>την</a:t>
            </a:r>
            <a:r>
              <a:rPr lang="en-US" sz="1800" dirty="0"/>
              <a:t> </a:t>
            </a:r>
            <a:r>
              <a:rPr lang="en-US" sz="1800" dirty="0" err="1"/>
              <a:t>οικογένει</a:t>
            </a:r>
            <a:r>
              <a:rPr lang="en-US" sz="1800" dirty="0"/>
              <a:t>α, όπως ευέλικτες ρυθμίσεις εργασίας, επιλογές </a:t>
            </a:r>
            <a:r>
              <a:rPr lang="el-GR" sz="1800" dirty="0"/>
              <a:t>εξ’ αποστάσεως</a:t>
            </a:r>
            <a:r>
              <a:rPr lang="en-US" sz="1800" dirty="0"/>
              <a:t> ή μερικής απασχόλησης και γονική άδεια, για να υποστηρίξετε την ισορροπία μεταξύ επαγγελματικής και προσωπικής ζωής για όλους τους φροντιστές.</a:t>
            </a:r>
            <a:endParaRPr lang="el-GR" sz="1800" dirty="0"/>
          </a:p>
          <a:p>
            <a:pPr marL="342900" lvl="0" indent="-342900" algn="just" rtl="0">
              <a:lnSpc>
                <a:spcPct val="100000"/>
              </a:lnSpc>
              <a:spcBef>
                <a:spcPts val="0"/>
              </a:spcBef>
              <a:spcAft>
                <a:spcPts val="0"/>
              </a:spcAft>
              <a:buClr>
                <a:srgbClr val="595959"/>
              </a:buClr>
              <a:buSzPts val="2200"/>
              <a:buFontTx/>
              <a:buChar char="-"/>
            </a:pPr>
            <a:endParaRPr sz="1800" dirty="0"/>
          </a:p>
          <a:p>
            <a:pPr marL="342900" lvl="0" indent="-342900" algn="just" rtl="0">
              <a:lnSpc>
                <a:spcPct val="100000"/>
              </a:lnSpc>
              <a:spcBef>
                <a:spcPts val="0"/>
              </a:spcBef>
              <a:spcAft>
                <a:spcPts val="0"/>
              </a:spcAft>
              <a:buClr>
                <a:srgbClr val="595959"/>
              </a:buClr>
              <a:buSzPts val="2200"/>
              <a:buFontTx/>
              <a:buChar char="-"/>
            </a:pPr>
            <a:r>
              <a:rPr lang="en-US" sz="1800" dirty="0" err="1"/>
              <a:t>Θρησκεί</a:t>
            </a:r>
            <a:r>
              <a:rPr lang="en-US" sz="1800" dirty="0"/>
              <a:t>α και πεποιθήσεις: Παροχή εύλογων διευκολύνσεων για θρησκευτικές εκδηλώσεις, όπως ευέλικτο χρονοδιάγραμμα ή καθορισμένοι χώροι προσευχής.</a:t>
            </a:r>
            <a:endParaRPr lang="el-GR" sz="1800" dirty="0"/>
          </a:p>
          <a:p>
            <a:pPr marL="342900" lvl="0" indent="-342900" algn="just" rtl="0">
              <a:lnSpc>
                <a:spcPct val="100000"/>
              </a:lnSpc>
              <a:spcBef>
                <a:spcPts val="0"/>
              </a:spcBef>
              <a:spcAft>
                <a:spcPts val="0"/>
              </a:spcAft>
              <a:buClr>
                <a:srgbClr val="595959"/>
              </a:buClr>
              <a:buSzPts val="2200"/>
              <a:buFontTx/>
              <a:buChar char="-"/>
            </a:pPr>
            <a:endParaRPr sz="1800" dirty="0"/>
          </a:p>
          <a:p>
            <a:pPr marL="342900" indent="-342900" algn="just">
              <a:lnSpc>
                <a:spcPct val="100000"/>
              </a:lnSpc>
              <a:spcBef>
                <a:spcPts val="0"/>
              </a:spcBef>
              <a:buClr>
                <a:srgbClr val="595959"/>
              </a:buClr>
              <a:buFontTx/>
              <a:buChar char="-"/>
            </a:pPr>
            <a:r>
              <a:rPr lang="en-US" sz="1800" dirty="0" err="1"/>
              <a:t>Εθνικότητ</a:t>
            </a:r>
            <a:r>
              <a:rPr lang="en-US" sz="1800" dirty="0"/>
              <a:t>α</a:t>
            </a:r>
            <a:r>
              <a:rPr lang="el-GR" sz="1800" dirty="0"/>
              <a:t> </a:t>
            </a:r>
            <a:r>
              <a:rPr lang="en-US" sz="1800" dirty="0"/>
              <a:t>και φυλή: Προώθηση μιας κουλτούρας συμμετοχικότητας και ισότητας, προώθηση της </a:t>
            </a:r>
            <a:r>
              <a:rPr lang="el-GR" sz="1800" dirty="0"/>
              <a:t>διαφορετικότητας</a:t>
            </a:r>
            <a:r>
              <a:rPr lang="en-US" sz="1800" dirty="0"/>
              <a:t> στην ηγεσία και καταπολέμηση των προκαταλήψεων και των διακρίσεων. </a:t>
            </a:r>
            <a:r>
              <a:rPr lang="en-US" sz="1800" dirty="0" err="1"/>
              <a:t>Προώθηση</a:t>
            </a:r>
            <a:r>
              <a:rPr lang="en-US" sz="1800" dirty="0"/>
              <a:t> </a:t>
            </a:r>
            <a:r>
              <a:rPr lang="en-US" sz="1800" dirty="0" err="1"/>
              <a:t>της</a:t>
            </a:r>
            <a:r>
              <a:rPr lang="en-US" sz="1800" dirty="0"/>
              <a:t> </a:t>
            </a:r>
            <a:r>
              <a:rPr lang="en-US" sz="1800" dirty="0" err="1"/>
              <a:t>γλωσσικής</a:t>
            </a:r>
            <a:r>
              <a:rPr lang="en-US" sz="1800" dirty="0"/>
              <a:t> </a:t>
            </a:r>
            <a:r>
              <a:rPr lang="el-GR" sz="1800" dirty="0"/>
              <a:t>διαφορετικότητας</a:t>
            </a:r>
            <a:r>
              <a:rPr lang="en-US" sz="1800" dirty="0"/>
              <a:t> και της συμμετοχικότητας με την προσφορά προγραμμάτων γλωσσικής κατάρτισης ή μεταφραστικών υπηρεσιών. </a:t>
            </a:r>
            <a:endParaRPr lang="el-GR" sz="1800" dirty="0"/>
          </a:p>
          <a:p>
            <a:pPr marL="342900" indent="-342900" algn="just">
              <a:lnSpc>
                <a:spcPct val="100000"/>
              </a:lnSpc>
              <a:spcBef>
                <a:spcPts val="0"/>
              </a:spcBef>
              <a:buClr>
                <a:srgbClr val="595959"/>
              </a:buClr>
              <a:buFontTx/>
              <a:buChar char="-"/>
            </a:pPr>
            <a:endParaRPr lang="el-GR" sz="1800" dirty="0"/>
          </a:p>
          <a:p>
            <a:pPr marL="342900" indent="-342900" algn="just">
              <a:lnSpc>
                <a:spcPct val="100000"/>
              </a:lnSpc>
              <a:spcBef>
                <a:spcPts val="0"/>
              </a:spcBef>
              <a:buClr>
                <a:srgbClr val="595959"/>
              </a:buClr>
              <a:buFontTx/>
              <a:buChar char="-"/>
            </a:pPr>
            <a:r>
              <a:rPr lang="en-US" sz="1800" dirty="0" err="1"/>
              <a:t>Κοινωνικο</a:t>
            </a:r>
            <a:r>
              <a:rPr lang="el-GR" sz="1800" dirty="0"/>
              <a:t>-</a:t>
            </a:r>
            <a:r>
              <a:rPr lang="en-US" sz="1800" dirty="0" err="1"/>
              <a:t>οικονομικό</a:t>
            </a:r>
            <a:r>
              <a:rPr lang="en-US" sz="1800" dirty="0"/>
              <a:t> υπόβα</a:t>
            </a:r>
            <a:r>
              <a:rPr lang="en-US" sz="1800" dirty="0" err="1"/>
              <a:t>θρο</a:t>
            </a:r>
            <a:r>
              <a:rPr lang="en-US" sz="1800" dirty="0"/>
              <a:t>: </a:t>
            </a:r>
            <a:r>
              <a:rPr lang="en-US" sz="1800" dirty="0" err="1"/>
              <a:t>Εφ</a:t>
            </a:r>
            <a:r>
              <a:rPr lang="en-US" sz="1800" dirty="0"/>
              <a:t>αρμόστε προγράμματα που αφορούν την οικονομική ευημερία, όπως προγράμματα υποστήριξης εργαζομένων ή πηγές οικονομικής εκπαίδευσης.</a:t>
            </a:r>
            <a:endParaRPr lang="el-GR" sz="1800" dirty="0"/>
          </a:p>
          <a:p>
            <a:pPr marL="342900" lvl="0" indent="-342900" algn="just" rtl="0">
              <a:lnSpc>
                <a:spcPct val="100000"/>
              </a:lnSpc>
              <a:spcBef>
                <a:spcPts val="0"/>
              </a:spcBef>
              <a:spcAft>
                <a:spcPts val="0"/>
              </a:spcAft>
              <a:buClr>
                <a:srgbClr val="595959"/>
              </a:buClr>
              <a:buSzPts val="2200"/>
              <a:buFontTx/>
              <a:buChar char="-"/>
            </a:pPr>
            <a:endParaRPr lang="el-GR" sz="1800" dirty="0"/>
          </a:p>
          <a:p>
            <a:pPr marL="342900" lvl="0" indent="-342900" algn="just" rtl="0">
              <a:lnSpc>
                <a:spcPct val="100000"/>
              </a:lnSpc>
              <a:spcBef>
                <a:spcPts val="0"/>
              </a:spcBef>
              <a:spcAft>
                <a:spcPts val="0"/>
              </a:spcAft>
              <a:buClr>
                <a:srgbClr val="595959"/>
              </a:buClr>
              <a:buSzPts val="2200"/>
              <a:buFontTx/>
              <a:buChar char="-"/>
            </a:pPr>
            <a:endParaRPr sz="1800" dirty="0"/>
          </a:p>
          <a:p>
            <a:pPr marL="228600" lvl="0" indent="-228600" algn="just" rtl="0">
              <a:lnSpc>
                <a:spcPct val="100000"/>
              </a:lnSpc>
              <a:spcBef>
                <a:spcPts val="0"/>
              </a:spcBef>
              <a:spcAft>
                <a:spcPts val="0"/>
              </a:spcAft>
              <a:buClr>
                <a:srgbClr val="595959"/>
              </a:buClr>
              <a:buSzPts val="2200"/>
              <a:buNone/>
            </a:pPr>
            <a:endParaRPr sz="1800" dirty="0"/>
          </a:p>
        </p:txBody>
      </p:sp>
      <p:sp>
        <p:nvSpPr>
          <p:cNvPr id="344" name="Google Shape;344;p11"/>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3600"/>
              <a:buNone/>
            </a:pPr>
            <a:r>
              <a:rPr lang="en-US" dirty="0" err="1"/>
              <a:t>Στρ</a:t>
            </a:r>
            <a:r>
              <a:rPr lang="en-US" dirty="0"/>
              <a:t>ατηγικές &amp; πολιτικές για την αντιμετώπιση των εμποδίων</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body" idx="1"/>
          </p:nvPr>
        </p:nvSpPr>
        <p:spPr>
          <a:xfrm>
            <a:off x="320850" y="1704348"/>
            <a:ext cx="11550300" cy="473218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200"/>
              <a:buFontTx/>
              <a:buChar char="-"/>
            </a:pPr>
            <a:r>
              <a:rPr lang="en-US" sz="1900" dirty="0" err="1"/>
              <a:t>Αν</a:t>
            </a:r>
            <a:r>
              <a:rPr lang="en-US" sz="1900" dirty="0"/>
              <a:t>απηρίες: Εξασφαλίστε την προσβασιμότητα στο χώρο εργασίας, παρέχετε εύλογες προσαρμογές, όπως εργονομικούς σταθμούς εργασίας, υποστηρικτικές τεχνολογίες ή τροποποιημένα καθήκοντα εργασίας και προωθήστε μια κουλτούρα συμμετοχικότητας και κατανόησης.</a:t>
            </a:r>
            <a:endParaRPr lang="el-GR" sz="1900" dirty="0"/>
          </a:p>
          <a:p>
            <a:pPr marL="342900" lvl="0" indent="-342900" algn="just" rtl="0">
              <a:lnSpc>
                <a:spcPct val="100000"/>
              </a:lnSpc>
              <a:spcBef>
                <a:spcPts val="0"/>
              </a:spcBef>
              <a:spcAft>
                <a:spcPts val="0"/>
              </a:spcAft>
              <a:buClr>
                <a:srgbClr val="595959"/>
              </a:buClr>
              <a:buSzPts val="2200"/>
              <a:buFontTx/>
              <a:buChar char="-"/>
            </a:pPr>
            <a:endParaRPr sz="1900" dirty="0"/>
          </a:p>
          <a:p>
            <a:pPr marL="342900" lvl="0" indent="-342900" algn="just" rtl="0">
              <a:lnSpc>
                <a:spcPct val="100000"/>
              </a:lnSpc>
              <a:spcBef>
                <a:spcPts val="0"/>
              </a:spcBef>
              <a:spcAft>
                <a:spcPts val="0"/>
              </a:spcAft>
              <a:buClr>
                <a:srgbClr val="595959"/>
              </a:buClr>
              <a:buSzPts val="2200"/>
              <a:buFontTx/>
              <a:buChar char="-"/>
            </a:pPr>
            <a:r>
              <a:rPr lang="en-US" sz="1900" dirty="0" err="1"/>
              <a:t>Σεξου</a:t>
            </a:r>
            <a:r>
              <a:rPr lang="en-US" sz="1900" dirty="0"/>
              <a:t>αλικός προσανατολισμός: Δημιουργήστε πολιτικές και παροχές που περιλαμβάνουν </a:t>
            </a:r>
            <a:r>
              <a:rPr lang="el-GR" sz="1900" dirty="0"/>
              <a:t>την ΛΟΑΤΚΙ</a:t>
            </a:r>
            <a:r>
              <a:rPr lang="en-US" sz="1900" dirty="0"/>
              <a:t>+</a:t>
            </a:r>
            <a:r>
              <a:rPr lang="el-GR" sz="1900" dirty="0"/>
              <a:t> κοινότητα</a:t>
            </a:r>
            <a:r>
              <a:rPr lang="en-US" sz="1900" dirty="0"/>
              <a:t>, π</a:t>
            </a:r>
            <a:r>
              <a:rPr lang="en-US" sz="1900" dirty="0" err="1"/>
              <a:t>ροωθήστε</a:t>
            </a:r>
            <a:r>
              <a:rPr lang="en-US" sz="1900" dirty="0"/>
              <a:t> </a:t>
            </a:r>
            <a:r>
              <a:rPr lang="en-US" sz="1900" dirty="0" err="1"/>
              <a:t>τη</a:t>
            </a:r>
            <a:r>
              <a:rPr lang="el-GR" sz="1900" dirty="0"/>
              <a:t>ν αποδοχή </a:t>
            </a:r>
            <a:r>
              <a:rPr lang="en-US" sz="1900" dirty="0"/>
              <a:t>και ενισχύστε ένα ασφαλές και αποδεκτό εργασιακό περιβάλλον. </a:t>
            </a:r>
            <a:r>
              <a:rPr lang="en-US" sz="1900" dirty="0" err="1"/>
              <a:t>Χρησιμο</a:t>
            </a:r>
            <a:r>
              <a:rPr lang="en-US" sz="1900" dirty="0"/>
              <a:t>ποιήστε γλώσσα χωρίς αποκλεισμούς.</a:t>
            </a:r>
            <a:endParaRPr lang="el-GR" sz="1900" dirty="0"/>
          </a:p>
          <a:p>
            <a:pPr marL="342900" lvl="0" indent="-342900" algn="just" rtl="0">
              <a:lnSpc>
                <a:spcPct val="100000"/>
              </a:lnSpc>
              <a:spcBef>
                <a:spcPts val="0"/>
              </a:spcBef>
              <a:spcAft>
                <a:spcPts val="0"/>
              </a:spcAft>
              <a:buClr>
                <a:srgbClr val="595959"/>
              </a:buClr>
              <a:buSzPts val="2200"/>
              <a:buFontTx/>
              <a:buChar char="-"/>
            </a:pPr>
            <a:endParaRPr sz="1900" dirty="0"/>
          </a:p>
          <a:p>
            <a:pPr marL="342900" lvl="0" indent="-342900" algn="just" rtl="0">
              <a:lnSpc>
                <a:spcPct val="100000"/>
              </a:lnSpc>
              <a:spcBef>
                <a:spcPts val="0"/>
              </a:spcBef>
              <a:spcAft>
                <a:spcPts val="0"/>
              </a:spcAft>
              <a:buClr>
                <a:srgbClr val="595959"/>
              </a:buClr>
              <a:buSzPts val="2200"/>
              <a:buFontTx/>
              <a:buChar char="-"/>
            </a:pPr>
            <a:r>
              <a:rPr lang="en-US" sz="1900" dirty="0" err="1"/>
              <a:t>Ηλικί</a:t>
            </a:r>
            <a:r>
              <a:rPr lang="en-US" sz="1900" dirty="0"/>
              <a:t>α: Προσφέρετε πρακτικές που περιλαμβάνουν την ηλικία, όπως επιλογές σταδιακής συνταξιοδότησης ή προγράμματα καθοδήγησης για την ανταλλαγή γνώσεων μεταξύ των γενεών.</a:t>
            </a:r>
            <a:endParaRPr lang="el-GR" sz="1900" dirty="0"/>
          </a:p>
          <a:p>
            <a:pPr marL="228600" lvl="0" indent="-228600" algn="just" rtl="0">
              <a:lnSpc>
                <a:spcPct val="100000"/>
              </a:lnSpc>
              <a:spcBef>
                <a:spcPts val="0"/>
              </a:spcBef>
              <a:spcAft>
                <a:spcPts val="0"/>
              </a:spcAft>
              <a:buClr>
                <a:srgbClr val="595959"/>
              </a:buClr>
              <a:buSzPts val="2200"/>
              <a:buNone/>
            </a:pPr>
            <a:endParaRPr sz="1900" dirty="0"/>
          </a:p>
          <a:p>
            <a:pPr marL="228600" lvl="0" indent="-228600" algn="just" rtl="0">
              <a:lnSpc>
                <a:spcPct val="100000"/>
              </a:lnSpc>
              <a:spcBef>
                <a:spcPts val="0"/>
              </a:spcBef>
              <a:spcAft>
                <a:spcPts val="0"/>
              </a:spcAft>
              <a:buClr>
                <a:srgbClr val="595959"/>
              </a:buClr>
              <a:buSzPts val="2200"/>
              <a:buNone/>
            </a:pPr>
            <a:r>
              <a:rPr lang="en-US" sz="1900" dirty="0" err="1"/>
              <a:t>Αυτές</a:t>
            </a:r>
            <a:r>
              <a:rPr lang="en-US" sz="1900" dirty="0"/>
              <a:t> </a:t>
            </a:r>
            <a:r>
              <a:rPr lang="en-US" sz="1900" dirty="0" err="1"/>
              <a:t>οι</a:t>
            </a:r>
            <a:r>
              <a:rPr lang="en-US" sz="1900" dirty="0"/>
              <a:t> </a:t>
            </a:r>
            <a:r>
              <a:rPr lang="en-US" sz="1900" dirty="0" err="1"/>
              <a:t>στρ</a:t>
            </a:r>
            <a:r>
              <a:rPr lang="en-US" sz="1900" dirty="0"/>
              <a:t>ατηγικές συμβάλλουν στη δημιουργία ενός περιβάλλοντος που αναγνωρίζει και υποστηρίζει τις διαφορετικές ανάγκες των μελών της ομάδας, διευκολύνοντας την ισορροπία μεταξύ επαγγελματικής και προσωπικής ζωής.</a:t>
            </a:r>
            <a:endParaRPr sz="1900" dirty="0"/>
          </a:p>
        </p:txBody>
      </p:sp>
      <p:sp>
        <p:nvSpPr>
          <p:cNvPr id="350" name="Google Shape;350;p5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3600"/>
              <a:buNone/>
            </a:pPr>
            <a:r>
              <a:rPr lang="en-US"/>
              <a:t>Στρατηγικές &amp; πολιτικές για την αντιμετώπιση των εμποδίων</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
          <p:cNvSpPr txBox="1">
            <a:spLocks noGrp="1"/>
          </p:cNvSpPr>
          <p:nvPr>
            <p:ph type="body" idx="1"/>
          </p:nvPr>
        </p:nvSpPr>
        <p:spPr>
          <a:xfrm>
            <a:off x="3107723" y="454080"/>
            <a:ext cx="5272706"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dirty="0"/>
              <a:t>ΠΕΡΙΕΧΟΜΕΝΑ</a:t>
            </a:r>
            <a:endParaRPr dirty="0"/>
          </a:p>
        </p:txBody>
      </p:sp>
      <p:sp>
        <p:nvSpPr>
          <p:cNvPr id="216" name="Google Shape;216;p2"/>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17" name="Google Shape;217;p2"/>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3" action="ppaction://hlinksldjump"/>
              </a:rPr>
              <a:t>Μαθησιακοί στόχοι</a:t>
            </a:r>
            <a:endParaRPr dirty="0"/>
          </a:p>
        </p:txBody>
      </p:sp>
      <p:sp>
        <p:nvSpPr>
          <p:cNvPr id="218" name="Google Shape;218;p2"/>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19" name="Google Shape;219;p2"/>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4" action="ppaction://hlinksldjump"/>
              </a:rPr>
              <a:t>Εισαγωγή</a:t>
            </a:r>
            <a:endParaRPr dirty="0"/>
          </a:p>
        </p:txBody>
      </p:sp>
      <p:sp>
        <p:nvSpPr>
          <p:cNvPr id="220" name="Google Shape;220;p2"/>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21" name="Google Shape;221;p2"/>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595959"/>
              </a:buClr>
              <a:buSzPts val="2200"/>
              <a:buNone/>
            </a:pPr>
            <a:r>
              <a:rPr lang="en-US" dirty="0">
                <a:hlinkClick r:id="rId5" action="ppaction://hlinksldjump"/>
              </a:rPr>
              <a:t>Διαφορετικότητα και </a:t>
            </a:r>
            <a:r>
              <a:rPr lang="el-GR" dirty="0">
                <a:hlinkClick r:id="rId5" action="ppaction://hlinksldjump"/>
              </a:rPr>
              <a:t>συμπερίληψη</a:t>
            </a:r>
            <a:r>
              <a:rPr lang="en-US" dirty="0">
                <a:hlinkClick r:id="rId5" action="ppaction://hlinksldjump"/>
              </a:rPr>
              <a:t> στο εργασιακό περιβάλλον</a:t>
            </a:r>
            <a:endParaRPr dirty="0"/>
          </a:p>
        </p:txBody>
      </p:sp>
      <p:sp>
        <p:nvSpPr>
          <p:cNvPr id="222" name="Google Shape;222;p2"/>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04</a:t>
            </a:r>
            <a:endParaRPr/>
          </a:p>
        </p:txBody>
      </p:sp>
      <p:sp>
        <p:nvSpPr>
          <p:cNvPr id="223" name="Google Shape;223;p2"/>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l-GR" dirty="0">
                <a:hlinkClick r:id="rId6" action="ppaction://hlinksldjump"/>
              </a:rPr>
              <a:t>Α</a:t>
            </a:r>
            <a:r>
              <a:rPr lang="en-US" dirty="0" err="1">
                <a:hlinkClick r:id="rId6" action="ppaction://hlinksldjump"/>
              </a:rPr>
              <a:t>υτο</a:t>
            </a:r>
            <a:r>
              <a:rPr lang="en-US" dirty="0">
                <a:hlinkClick r:id="rId6" action="ppaction://hlinksldjump"/>
              </a:rPr>
              <a:t>αξιολόγηση</a:t>
            </a:r>
            <a:endParaRPr dirty="0"/>
          </a:p>
        </p:txBody>
      </p:sp>
      <p:sp>
        <p:nvSpPr>
          <p:cNvPr id="224" name="Google Shape;224;p2"/>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05</a:t>
            </a:r>
            <a:endParaRPr/>
          </a:p>
        </p:txBody>
      </p:sp>
      <p:sp>
        <p:nvSpPr>
          <p:cNvPr id="225" name="Google Shape;225;p2"/>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2200"/>
              <a:buNone/>
            </a:pPr>
            <a:r>
              <a:rPr lang="en-US" dirty="0">
                <a:hlinkClick r:id="rId7" action="ppaction://hlinksldjump"/>
              </a:rPr>
              <a:t>Συμπέρασμα</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F564F-2F9A-C6EB-82C3-02FEF7ED7325}"/>
              </a:ext>
            </a:extLst>
          </p:cNvPr>
          <p:cNvSpPr>
            <a:spLocks noGrp="1"/>
          </p:cNvSpPr>
          <p:nvPr>
            <p:ph type="body" idx="1"/>
          </p:nvPr>
        </p:nvSpPr>
        <p:spPr>
          <a:xfrm>
            <a:off x="251927" y="1463584"/>
            <a:ext cx="5844073" cy="5002529"/>
          </a:xfrm>
        </p:spPr>
        <p:txBody>
          <a:bodyPr>
            <a:normAutofit fontScale="85000" lnSpcReduction="20000"/>
          </a:bodyPr>
          <a:lstStyle/>
          <a:p>
            <a:pPr marL="342900" lvl="0" indent="-342900" algn="l" rtl="0">
              <a:lnSpc>
                <a:spcPct val="90000"/>
              </a:lnSpc>
              <a:spcBef>
                <a:spcPts val="0"/>
              </a:spcBef>
              <a:spcAft>
                <a:spcPts val="0"/>
              </a:spcAft>
              <a:buClr>
                <a:srgbClr val="595959"/>
              </a:buClr>
              <a:buSzPts val="2200"/>
              <a:buFontTx/>
              <a:buChar char="-"/>
            </a:pPr>
            <a:r>
              <a:rPr lang="en-GB" sz="2000" dirty="0"/>
              <a:t>Η α</a:t>
            </a:r>
            <a:r>
              <a:rPr lang="en-GB" sz="2000" dirty="0" err="1"/>
              <a:t>νά</a:t>
            </a:r>
            <a:r>
              <a:rPr lang="en-GB" sz="2000" dirty="0"/>
              <a:t>πτυξη ενός ολοκληρωμένου σχεδίου είναι απαραίτητη για την προώθηση της </a:t>
            </a:r>
            <a:r>
              <a:rPr lang="el-GR" sz="2000" dirty="0"/>
              <a:t>διαφορετικότητας</a:t>
            </a:r>
            <a:r>
              <a:rPr lang="en-GB" sz="2000" dirty="0"/>
              <a:t> και </a:t>
            </a:r>
            <a:r>
              <a:rPr lang="en-GB" sz="2000" dirty="0" err="1"/>
              <a:t>της</a:t>
            </a:r>
            <a:r>
              <a:rPr lang="en-GB" sz="2000" dirty="0"/>
              <a:t> </a:t>
            </a:r>
            <a:r>
              <a:rPr lang="el-GR" sz="2000" dirty="0"/>
              <a:t>συμπερίληψης</a:t>
            </a:r>
            <a:r>
              <a:rPr lang="en-GB" sz="2000" dirty="0"/>
              <a:t> και </a:t>
            </a:r>
            <a:r>
              <a:rPr lang="en-GB" sz="2000" dirty="0" err="1"/>
              <a:t>τη</a:t>
            </a:r>
            <a:r>
              <a:rPr lang="en-GB" sz="2000" dirty="0"/>
              <a:t> </a:t>
            </a:r>
            <a:r>
              <a:rPr lang="en-GB" sz="2000" dirty="0" err="1"/>
              <a:t>δι</a:t>
            </a:r>
            <a:r>
              <a:rPr lang="en-GB" sz="2000" dirty="0"/>
              <a:t>ασφάλιση της ικανοποίησης των αναγκών όλων των μελών της ομάδας.</a:t>
            </a:r>
            <a:endParaRPr lang="el-GR" sz="2000" dirty="0"/>
          </a:p>
          <a:p>
            <a:pPr marL="0" lvl="0" indent="0" algn="l" rtl="0">
              <a:lnSpc>
                <a:spcPct val="90000"/>
              </a:lnSpc>
              <a:spcBef>
                <a:spcPts val="0"/>
              </a:spcBef>
              <a:spcAft>
                <a:spcPts val="0"/>
              </a:spcAft>
              <a:buClr>
                <a:srgbClr val="595959"/>
              </a:buClr>
              <a:buSzPts val="2200"/>
            </a:pPr>
            <a:endParaRPr lang="el-GR" sz="2000" dirty="0"/>
          </a:p>
          <a:p>
            <a:pPr marL="342900" lvl="0" indent="-342900" algn="l" rtl="0">
              <a:lnSpc>
                <a:spcPct val="90000"/>
              </a:lnSpc>
              <a:spcBef>
                <a:spcPts val="0"/>
              </a:spcBef>
              <a:spcAft>
                <a:spcPts val="0"/>
              </a:spcAft>
              <a:buClr>
                <a:srgbClr val="595959"/>
              </a:buClr>
              <a:buSzPts val="2200"/>
              <a:buFontTx/>
              <a:buChar char="-"/>
            </a:pPr>
            <a:r>
              <a:rPr lang="en-GB" sz="2000" dirty="0" err="1"/>
              <a:t>Ξεκινήστε</a:t>
            </a:r>
            <a:r>
              <a:rPr lang="en-GB" sz="2000" dirty="0"/>
              <a:t> α</a:t>
            </a:r>
            <a:r>
              <a:rPr lang="en-GB" sz="2000" dirty="0" err="1"/>
              <a:t>ξιολογώντ</a:t>
            </a:r>
            <a:r>
              <a:rPr lang="en-GB" sz="2000" dirty="0"/>
              <a:t>ας την τρέχουσα κατάσταση της </a:t>
            </a:r>
            <a:r>
              <a:rPr lang="el-GR" sz="2000" dirty="0"/>
              <a:t>διαφορετικότητας</a:t>
            </a:r>
            <a:r>
              <a:rPr lang="en-GB" sz="2000" dirty="0"/>
              <a:t> και </a:t>
            </a:r>
            <a:r>
              <a:rPr lang="en-GB" sz="2000" dirty="0" err="1"/>
              <a:t>της</a:t>
            </a:r>
            <a:r>
              <a:rPr lang="en-GB" sz="2000" dirty="0"/>
              <a:t> </a:t>
            </a:r>
            <a:r>
              <a:rPr lang="el-GR" sz="2000" dirty="0"/>
              <a:t>συμπερίληψης</a:t>
            </a:r>
            <a:r>
              <a:rPr lang="en-GB" sz="2000" dirty="0"/>
              <a:t> </a:t>
            </a:r>
            <a:r>
              <a:rPr lang="en-GB" sz="2000" dirty="0" err="1"/>
              <a:t>στον</a:t>
            </a:r>
            <a:r>
              <a:rPr lang="en-GB" sz="2000" dirty="0"/>
              <a:t> </a:t>
            </a:r>
            <a:r>
              <a:rPr lang="en-GB" sz="2000" dirty="0" err="1"/>
              <a:t>εργ</a:t>
            </a:r>
            <a:r>
              <a:rPr lang="en-GB" sz="2000" dirty="0"/>
              <a:t>ασιακό σας χώρο, εξετάζοντας την εκπροσώπηση, τη συμμετοχικότητα και το συνολικό εργασιακό περιβάλλον.</a:t>
            </a:r>
            <a:endParaRPr lang="el-GR" sz="2000" dirty="0"/>
          </a:p>
          <a:p>
            <a:pPr marL="0" lvl="0" indent="0" algn="l" rtl="0">
              <a:lnSpc>
                <a:spcPct val="90000"/>
              </a:lnSpc>
              <a:spcBef>
                <a:spcPts val="0"/>
              </a:spcBef>
              <a:spcAft>
                <a:spcPts val="0"/>
              </a:spcAft>
              <a:buClr>
                <a:srgbClr val="595959"/>
              </a:buClr>
              <a:buSzPts val="2200"/>
            </a:pPr>
            <a:endParaRPr lang="el-GR" sz="2000" dirty="0"/>
          </a:p>
          <a:p>
            <a:pPr marL="342900" lvl="0" indent="-342900" algn="l" rtl="0">
              <a:lnSpc>
                <a:spcPct val="90000"/>
              </a:lnSpc>
              <a:spcBef>
                <a:spcPts val="0"/>
              </a:spcBef>
              <a:spcAft>
                <a:spcPts val="0"/>
              </a:spcAft>
              <a:buClr>
                <a:srgbClr val="595959"/>
              </a:buClr>
              <a:buSzPts val="2200"/>
              <a:buFontTx/>
              <a:buChar char="-"/>
            </a:pPr>
            <a:r>
              <a:rPr lang="en-GB" sz="2000" dirty="0" err="1"/>
              <a:t>Προσδιορίστε</a:t>
            </a:r>
            <a:r>
              <a:rPr lang="en-GB" sz="2000" dirty="0"/>
              <a:t> </a:t>
            </a:r>
            <a:r>
              <a:rPr lang="en-GB" sz="2000" dirty="0" err="1"/>
              <a:t>τους</a:t>
            </a:r>
            <a:r>
              <a:rPr lang="en-GB" sz="2000" dirty="0"/>
              <a:t> </a:t>
            </a:r>
            <a:r>
              <a:rPr lang="en-GB" sz="2000" dirty="0" err="1"/>
              <a:t>τομείς</a:t>
            </a:r>
            <a:r>
              <a:rPr lang="en-GB" sz="2000" dirty="0"/>
              <a:t> π</a:t>
            </a:r>
            <a:r>
              <a:rPr lang="en-GB" sz="2000" dirty="0" err="1"/>
              <a:t>ρος</a:t>
            </a:r>
            <a:r>
              <a:rPr lang="en-GB" sz="2000" dirty="0"/>
              <a:t> β</a:t>
            </a:r>
            <a:r>
              <a:rPr lang="en-GB" sz="2000" dirty="0" err="1"/>
              <a:t>ελτίωση</a:t>
            </a:r>
            <a:r>
              <a:rPr lang="en-GB" sz="2000" dirty="0"/>
              <a:t> και </a:t>
            </a:r>
            <a:r>
              <a:rPr lang="en-GB" sz="2000" dirty="0" err="1"/>
              <a:t>θέστε</a:t>
            </a:r>
            <a:r>
              <a:rPr lang="en-GB" sz="2000" dirty="0"/>
              <a:t> </a:t>
            </a:r>
            <a:r>
              <a:rPr lang="en-GB" sz="2000" dirty="0" err="1"/>
              <a:t>συγκεκριμένους</a:t>
            </a:r>
            <a:r>
              <a:rPr lang="en-GB" sz="2000" dirty="0"/>
              <a:t> </a:t>
            </a:r>
            <a:r>
              <a:rPr lang="en-GB" sz="2000" dirty="0" err="1"/>
              <a:t>στόχους</a:t>
            </a:r>
            <a:r>
              <a:rPr lang="en-GB" sz="2000" dirty="0"/>
              <a:t> π</a:t>
            </a:r>
            <a:r>
              <a:rPr lang="en-GB" sz="2000" dirty="0" err="1"/>
              <a:t>ου</a:t>
            </a:r>
            <a:r>
              <a:rPr lang="en-GB" sz="2000" dirty="0"/>
              <a:t> </a:t>
            </a:r>
            <a:r>
              <a:rPr lang="en-GB" sz="2000" dirty="0" err="1"/>
              <a:t>ευθυγρ</a:t>
            </a:r>
            <a:r>
              <a:rPr lang="en-GB" sz="2000" dirty="0"/>
              <a:t>αμμίζονται με την προώθηση της πολυμορφίας, της ένταξης και της ισορροπίας μεταξύ επαγγελματικής και προσωπικής ζωής.</a:t>
            </a:r>
            <a:endParaRPr lang="el-GR" sz="2000" dirty="0"/>
          </a:p>
          <a:p>
            <a:pPr marL="0" lvl="0" indent="0" algn="l" rtl="0">
              <a:lnSpc>
                <a:spcPct val="90000"/>
              </a:lnSpc>
              <a:spcBef>
                <a:spcPts val="0"/>
              </a:spcBef>
              <a:spcAft>
                <a:spcPts val="0"/>
              </a:spcAft>
              <a:buClr>
                <a:srgbClr val="595959"/>
              </a:buClr>
              <a:buSzPts val="2200"/>
            </a:pPr>
            <a:endParaRPr lang="el-GR" sz="2000" dirty="0"/>
          </a:p>
          <a:p>
            <a:pPr marL="342900" lvl="0" indent="-342900" algn="l" rtl="0">
              <a:lnSpc>
                <a:spcPct val="90000"/>
              </a:lnSpc>
              <a:spcBef>
                <a:spcPts val="0"/>
              </a:spcBef>
              <a:spcAft>
                <a:spcPts val="0"/>
              </a:spcAft>
              <a:buClr>
                <a:srgbClr val="595959"/>
              </a:buClr>
              <a:buSzPts val="2200"/>
              <a:buFontTx/>
              <a:buChar char="-"/>
            </a:pPr>
            <a:r>
              <a:rPr lang="en-GB" sz="2000" dirty="0" err="1"/>
              <a:t>Εμ</a:t>
            </a:r>
            <a:r>
              <a:rPr lang="en-GB" sz="2000" dirty="0"/>
              <a:t>πλέξτε τα βασικά ενδιαφερόμενα μέρη, όπως τα μέλη της ομάδας, τους εκπροσώπους του ανθρώπινου δυναμικού και τα στελέχη, για να επιτύχετε την αποδοχή και την υποστήριξη.</a:t>
            </a:r>
            <a:endParaRPr lang="el-GR" sz="2000" dirty="0"/>
          </a:p>
          <a:p>
            <a:pPr marL="0" lvl="0" indent="0" algn="l" rtl="0">
              <a:lnSpc>
                <a:spcPct val="90000"/>
              </a:lnSpc>
              <a:spcBef>
                <a:spcPts val="0"/>
              </a:spcBef>
              <a:spcAft>
                <a:spcPts val="0"/>
              </a:spcAft>
              <a:buClr>
                <a:srgbClr val="595959"/>
              </a:buClr>
              <a:buSzPts val="2200"/>
            </a:pPr>
            <a:endParaRPr lang="el-GR" sz="2000" dirty="0"/>
          </a:p>
          <a:p>
            <a:pPr marL="342900" lvl="0" indent="-342900" algn="l" rtl="0">
              <a:lnSpc>
                <a:spcPct val="90000"/>
              </a:lnSpc>
              <a:spcBef>
                <a:spcPts val="0"/>
              </a:spcBef>
              <a:spcAft>
                <a:spcPts val="0"/>
              </a:spcAft>
              <a:buClr>
                <a:srgbClr val="595959"/>
              </a:buClr>
              <a:buSzPts val="2200"/>
              <a:buFontTx/>
              <a:buChar char="-"/>
            </a:pPr>
            <a:r>
              <a:rPr lang="en-GB" sz="2000" dirty="0"/>
              <a:t>Να παρα</a:t>
            </a:r>
            <a:r>
              <a:rPr lang="en-GB" sz="2000" dirty="0" err="1"/>
              <a:t>κολουθείτε</a:t>
            </a:r>
            <a:r>
              <a:rPr lang="en-GB" sz="2000" dirty="0"/>
              <a:t> τα</a:t>
            </a:r>
            <a:r>
              <a:rPr lang="en-GB" sz="2000" dirty="0" err="1"/>
              <a:t>κτικά</a:t>
            </a:r>
            <a:r>
              <a:rPr lang="en-GB" sz="2000" dirty="0"/>
              <a:t> </a:t>
            </a:r>
            <a:r>
              <a:rPr lang="en-GB" sz="2000" dirty="0" err="1"/>
              <a:t>την</a:t>
            </a:r>
            <a:r>
              <a:rPr lang="en-GB" sz="2000" dirty="0"/>
              <a:t> π</a:t>
            </a:r>
            <a:r>
              <a:rPr lang="en-GB" sz="2000" dirty="0" err="1"/>
              <a:t>ρόοδο</a:t>
            </a:r>
            <a:r>
              <a:rPr lang="en-GB" sz="2000" dirty="0"/>
              <a:t> και να α</a:t>
            </a:r>
            <a:r>
              <a:rPr lang="en-GB" sz="2000" dirty="0" err="1"/>
              <a:t>ξιολογείτε</a:t>
            </a:r>
            <a:r>
              <a:rPr lang="en-GB" sz="2000" dirty="0"/>
              <a:t> </a:t>
            </a:r>
            <a:r>
              <a:rPr lang="en-GB" sz="2000" dirty="0" err="1"/>
              <a:t>την</a:t>
            </a:r>
            <a:r>
              <a:rPr lang="en-GB" sz="2000" dirty="0"/>
              <a:t> απ</a:t>
            </a:r>
            <a:r>
              <a:rPr lang="en-GB" sz="2000" dirty="0" err="1"/>
              <a:t>οτελεσμ</a:t>
            </a:r>
            <a:r>
              <a:rPr lang="en-GB" sz="2000" dirty="0"/>
              <a:t>ατικότητα των πρωτοβουλιών που υλοποιούνται.</a:t>
            </a:r>
            <a:endParaRPr lang="el-GR" sz="2000" dirty="0"/>
          </a:p>
          <a:p>
            <a:pPr marL="0" lvl="0" indent="0" algn="l" rtl="0">
              <a:lnSpc>
                <a:spcPct val="90000"/>
              </a:lnSpc>
              <a:spcBef>
                <a:spcPts val="0"/>
              </a:spcBef>
              <a:spcAft>
                <a:spcPts val="0"/>
              </a:spcAft>
              <a:buClr>
                <a:srgbClr val="595959"/>
              </a:buClr>
              <a:buSzPts val="2200"/>
            </a:pPr>
            <a:endParaRPr lang="el-GR" sz="2000" dirty="0"/>
          </a:p>
          <a:p>
            <a:pPr marL="342900" lvl="0" indent="-342900" algn="l" rtl="0">
              <a:lnSpc>
                <a:spcPct val="90000"/>
              </a:lnSpc>
              <a:spcBef>
                <a:spcPts val="0"/>
              </a:spcBef>
              <a:spcAft>
                <a:spcPts val="0"/>
              </a:spcAft>
              <a:buClr>
                <a:srgbClr val="595959"/>
              </a:buClr>
              <a:buSzPts val="2200"/>
              <a:buFontTx/>
              <a:buChar char="-"/>
            </a:pPr>
            <a:r>
              <a:rPr lang="en-GB" sz="2000" dirty="0"/>
              <a:t>Να </a:t>
            </a:r>
            <a:r>
              <a:rPr lang="en-GB" sz="2000" dirty="0" err="1"/>
              <a:t>κάνετε</a:t>
            </a:r>
            <a:r>
              <a:rPr lang="en-GB" sz="2000" dirty="0"/>
              <a:t> </a:t>
            </a:r>
            <a:r>
              <a:rPr lang="en-GB" sz="2000" dirty="0" err="1"/>
              <a:t>τις</a:t>
            </a:r>
            <a:r>
              <a:rPr lang="en-GB" sz="2000" dirty="0"/>
              <a:t> απαρα</a:t>
            </a:r>
            <a:r>
              <a:rPr lang="en-GB" sz="2000" dirty="0" err="1"/>
              <a:t>ίτητες</a:t>
            </a:r>
            <a:r>
              <a:rPr lang="en-GB" sz="2000" dirty="0"/>
              <a:t> π</a:t>
            </a:r>
            <a:r>
              <a:rPr lang="en-GB" sz="2000" dirty="0" err="1"/>
              <a:t>ροσ</a:t>
            </a:r>
            <a:r>
              <a:rPr lang="en-GB" sz="2000" dirty="0"/>
              <a:t>αρμογές με βάση την ανατροφοδότηση, τα δεδομένα και τις εξελισσόμενες ανάγκες.</a:t>
            </a:r>
          </a:p>
        </p:txBody>
      </p:sp>
      <p:sp>
        <p:nvSpPr>
          <p:cNvPr id="3" name="Text Placeholder 2">
            <a:extLst>
              <a:ext uri="{FF2B5EF4-FFF2-40B4-BE49-F238E27FC236}">
                <a16:creationId xmlns:a16="http://schemas.microsoft.com/office/drawing/2014/main" id="{2F23771F-95D1-25A6-B13A-15D420F13B38}"/>
              </a:ext>
            </a:extLst>
          </p:cNvPr>
          <p:cNvSpPr>
            <a:spLocks noGrp="1"/>
          </p:cNvSpPr>
          <p:nvPr>
            <p:ph type="body" idx="2"/>
          </p:nvPr>
        </p:nvSpPr>
        <p:spPr>
          <a:xfrm>
            <a:off x="700779" y="58634"/>
            <a:ext cx="6360421" cy="1299974"/>
          </a:xfrm>
        </p:spPr>
        <p:txBody>
          <a:bodyPr>
            <a:normAutofit fontScale="85000" lnSpcReduction="20000"/>
          </a:bodyPr>
          <a:lstStyle/>
          <a:p>
            <a:r>
              <a:rPr lang="en-GB" dirty="0" err="1"/>
              <a:t>Ανά</a:t>
            </a:r>
            <a:r>
              <a:rPr lang="en-GB" dirty="0"/>
              <a:t>πτυξη σχεδίου για την προώθηση της </a:t>
            </a:r>
            <a:r>
              <a:rPr lang="el-GR" dirty="0"/>
              <a:t>διαφορετικότητας</a:t>
            </a:r>
            <a:r>
              <a:rPr lang="en-GB" dirty="0"/>
              <a:t> και </a:t>
            </a:r>
            <a:r>
              <a:rPr lang="en-GB" dirty="0" err="1"/>
              <a:t>της</a:t>
            </a:r>
            <a:r>
              <a:rPr lang="en-GB" dirty="0"/>
              <a:t> </a:t>
            </a:r>
            <a:r>
              <a:rPr lang="el-GR" dirty="0"/>
              <a:t>συμπερίληψης</a:t>
            </a:r>
            <a:endParaRPr lang="en-GB" dirty="0"/>
          </a:p>
          <a:p>
            <a:endParaRPr lang="en-GB" dirty="0"/>
          </a:p>
        </p:txBody>
      </p:sp>
      <p:pic>
        <p:nvPicPr>
          <p:cNvPr id="6" name="Picture Placeholder 5">
            <a:extLst>
              <a:ext uri="{FF2B5EF4-FFF2-40B4-BE49-F238E27FC236}">
                <a16:creationId xmlns:a16="http://schemas.microsoft.com/office/drawing/2014/main" id="{381703DD-3987-5580-9549-A40E15487A1A}"/>
              </a:ext>
            </a:extLst>
          </p:cNvPr>
          <p:cNvPicPr>
            <a:picLocks noGrp="1" noChangeAspect="1"/>
          </p:cNvPicPr>
          <p:nvPr>
            <p:ph type="pic" idx="3"/>
          </p:nvPr>
        </p:nvPicPr>
        <p:blipFill>
          <a:blip r:embed="rId2"/>
          <a:srcRect l="6295" r="6295"/>
          <a:stretch>
            <a:fillRect/>
          </a:stretch>
        </p:blipFill>
        <p:spPr/>
      </p:pic>
    </p:spTree>
    <p:extLst>
      <p:ext uri="{BB962C8B-B14F-4D97-AF65-F5344CB8AC3E}">
        <p14:creationId xmlns:p14="http://schemas.microsoft.com/office/powerpoint/2010/main" val="4167155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2"/>
          <p:cNvSpPr txBox="1">
            <a:spLocks noGrp="1"/>
          </p:cNvSpPr>
          <p:nvPr>
            <p:ph type="body" idx="1"/>
          </p:nvPr>
        </p:nvSpPr>
        <p:spPr>
          <a:xfrm>
            <a:off x="407149" y="2316483"/>
            <a:ext cx="8847327" cy="375557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00000"/>
              </a:lnSpc>
              <a:spcBef>
                <a:spcPts val="0"/>
              </a:spcBef>
              <a:spcAft>
                <a:spcPts val="0"/>
              </a:spcAft>
              <a:buClr>
                <a:schemeClr val="lt1"/>
              </a:buClr>
              <a:buSzPct val="99099"/>
              <a:buNone/>
            </a:pPr>
            <a:r>
              <a:rPr lang="en-US" sz="2400" dirty="0"/>
              <a:t>Σύνδεσμος προς τη </a:t>
            </a:r>
            <a:r>
              <a:rPr lang="en-US" sz="2400" dirty="0" err="1"/>
              <a:t>Βάση</a:t>
            </a:r>
            <a:r>
              <a:rPr lang="en-US" sz="2400" dirty="0"/>
              <a:t> </a:t>
            </a:r>
            <a:r>
              <a:rPr lang="el-GR" sz="2400" dirty="0"/>
              <a:t>Δεδομένων</a:t>
            </a:r>
            <a:r>
              <a:rPr lang="en-US" sz="2400" dirty="0"/>
              <a:t>:</a:t>
            </a:r>
            <a:endParaRPr lang="el-GR" sz="2400" dirty="0"/>
          </a:p>
          <a:p>
            <a:pPr marL="228600" lvl="0" indent="-228600" algn="just" rtl="0">
              <a:lnSpc>
                <a:spcPct val="100000"/>
              </a:lnSpc>
              <a:spcBef>
                <a:spcPts val="0"/>
              </a:spcBef>
              <a:spcAft>
                <a:spcPts val="0"/>
              </a:spcAft>
              <a:buClr>
                <a:schemeClr val="lt1"/>
              </a:buClr>
              <a:buSzPct val="99099"/>
              <a:buNone/>
            </a:pPr>
            <a:endParaRPr dirty="0"/>
          </a:p>
          <a:p>
            <a:pPr marL="342900" lvl="0" indent="-342900" algn="just" rtl="0">
              <a:lnSpc>
                <a:spcPct val="100000"/>
              </a:lnSpc>
              <a:spcBef>
                <a:spcPts val="0"/>
              </a:spcBef>
              <a:spcAft>
                <a:spcPts val="0"/>
              </a:spcAft>
              <a:buClr>
                <a:schemeClr val="lt1"/>
              </a:buClr>
              <a:buSzPct val="99099"/>
              <a:buFont typeface="Arial"/>
              <a:buChar char="•"/>
            </a:pPr>
            <a:r>
              <a:rPr lang="en-US" sz="2400" dirty="0"/>
              <a:t>Η Επίτροπος Ισότητας των Φύλων και Ίσης Μεταχείρισης</a:t>
            </a:r>
            <a:endParaRPr dirty="0"/>
          </a:p>
          <a:p>
            <a:pPr marL="0" lvl="0" indent="0" algn="just" rtl="0">
              <a:lnSpc>
                <a:spcPct val="100000"/>
              </a:lnSpc>
              <a:spcBef>
                <a:spcPts val="0"/>
              </a:spcBef>
              <a:spcAft>
                <a:spcPts val="0"/>
              </a:spcAft>
              <a:buClr>
                <a:schemeClr val="lt1"/>
              </a:buClr>
              <a:buSzPct val="99099"/>
              <a:buNone/>
            </a:pPr>
            <a:r>
              <a:rPr lang="en-US" sz="2400" u="sng" dirty="0">
                <a:solidFill>
                  <a:schemeClr val="hlink"/>
                </a:solidFill>
                <a:hlinkClick r:id="rId3"/>
              </a:rPr>
              <a:t>https://volinik.ee/wp-content/uploads/2021/05/checklist.pdf</a:t>
            </a:r>
            <a:endParaRPr dirty="0"/>
          </a:p>
          <a:p>
            <a:pPr marL="0" lvl="0" indent="0" algn="just" rtl="0">
              <a:lnSpc>
                <a:spcPct val="100000"/>
              </a:lnSpc>
              <a:spcBef>
                <a:spcPts val="0"/>
              </a:spcBef>
              <a:spcAft>
                <a:spcPts val="0"/>
              </a:spcAft>
              <a:buClr>
                <a:schemeClr val="lt1"/>
              </a:buClr>
              <a:buSzPct val="99099"/>
              <a:buNone/>
            </a:pPr>
            <a:endParaRPr sz="2400" dirty="0"/>
          </a:p>
          <a:p>
            <a:pPr marL="342900" lvl="0" indent="-342900" algn="just" rtl="0">
              <a:lnSpc>
                <a:spcPct val="100000"/>
              </a:lnSpc>
              <a:spcBef>
                <a:spcPts val="0"/>
              </a:spcBef>
              <a:spcAft>
                <a:spcPts val="0"/>
              </a:spcAft>
              <a:buClr>
                <a:schemeClr val="lt1"/>
              </a:buClr>
              <a:buSzPct val="99099"/>
              <a:buFont typeface="Arial"/>
              <a:buChar char="•"/>
            </a:pPr>
            <a:r>
              <a:rPr lang="en-US" sz="2400" dirty="0"/>
              <a:t>Εσθονικό Κέντρο Ανθρωπίνων Δικαιωμάτων, Ίδρυμα Aga Khan (Πορτογαλία) και Equality Strategies (Ιρλανδία)</a:t>
            </a:r>
            <a:endParaRPr dirty="0"/>
          </a:p>
          <a:p>
            <a:pPr marL="0" lvl="0" indent="0" algn="just" rtl="0">
              <a:lnSpc>
                <a:spcPct val="100000"/>
              </a:lnSpc>
              <a:spcBef>
                <a:spcPts val="0"/>
              </a:spcBef>
              <a:spcAft>
                <a:spcPts val="0"/>
              </a:spcAft>
              <a:buClr>
                <a:schemeClr val="lt1"/>
              </a:buClr>
              <a:buSzPct val="99099"/>
              <a:buNone/>
            </a:pPr>
            <a:r>
              <a:rPr lang="en-US" sz="2400" u="sng" dirty="0">
                <a:solidFill>
                  <a:schemeClr val="hlink"/>
                </a:solidFill>
                <a:hlinkClick r:id="rId4"/>
              </a:rPr>
              <a:t>https://humanrights.ee/app/uploads/2021/08/DI-in-times-of-crisis-guide.pdf </a:t>
            </a:r>
            <a:endParaRPr dirty="0"/>
          </a:p>
          <a:p>
            <a:pPr marL="0" lvl="0" indent="0" algn="just" rtl="0">
              <a:lnSpc>
                <a:spcPct val="100000"/>
              </a:lnSpc>
              <a:spcBef>
                <a:spcPts val="0"/>
              </a:spcBef>
              <a:spcAft>
                <a:spcPts val="0"/>
              </a:spcAft>
              <a:buClr>
                <a:schemeClr val="lt1"/>
              </a:buClr>
              <a:buSzPct val="99099"/>
              <a:buNone/>
            </a:pPr>
            <a:endParaRPr sz="2400" dirty="0"/>
          </a:p>
          <a:p>
            <a:pPr marL="0" lvl="0" indent="0" algn="just" rtl="0">
              <a:lnSpc>
                <a:spcPct val="100000"/>
              </a:lnSpc>
              <a:spcBef>
                <a:spcPts val="0"/>
              </a:spcBef>
              <a:spcAft>
                <a:spcPts val="0"/>
              </a:spcAft>
              <a:buClr>
                <a:schemeClr val="lt1"/>
              </a:buClr>
              <a:buSzPct val="99099"/>
              <a:buNone/>
            </a:pPr>
            <a:r>
              <a:rPr lang="en-US" sz="2400" dirty="0"/>
              <a:t>https://www.tooelu.ee/et/uudised/216/valminud-juhend-tooandjatele-</a:t>
            </a:r>
            <a:endParaRPr dirty="0"/>
          </a:p>
          <a:p>
            <a:pPr marL="0" lvl="0" indent="0" algn="just" rtl="0">
              <a:lnSpc>
                <a:spcPct val="100000"/>
              </a:lnSpc>
              <a:spcBef>
                <a:spcPts val="0"/>
              </a:spcBef>
              <a:spcAft>
                <a:spcPts val="0"/>
              </a:spcAft>
              <a:buClr>
                <a:schemeClr val="lt1"/>
              </a:buClr>
              <a:buSzPct val="99099"/>
              <a:buNone/>
            </a:pPr>
            <a:r>
              <a:rPr lang="en-US" sz="2400" dirty="0" err="1"/>
              <a:t>mitmekesisuse-juhtimisest-kriisiaja</a:t>
            </a:r>
            <a:r>
              <a:rPr lang="en-US" sz="2400" dirty="0"/>
              <a:t>l  </a:t>
            </a:r>
            <a:endParaRPr dirty="0"/>
          </a:p>
          <a:p>
            <a:pPr marL="0" lvl="0" indent="0" algn="just" rtl="0">
              <a:lnSpc>
                <a:spcPct val="100000"/>
              </a:lnSpc>
              <a:spcBef>
                <a:spcPts val="0"/>
              </a:spcBef>
              <a:spcAft>
                <a:spcPts val="0"/>
              </a:spcAft>
              <a:buClr>
                <a:schemeClr val="lt1"/>
              </a:buClr>
              <a:buSzPct val="99099"/>
              <a:buNone/>
            </a:pPr>
            <a:endParaRPr sz="2400" dirty="0"/>
          </a:p>
        </p:txBody>
      </p:sp>
      <p:sp>
        <p:nvSpPr>
          <p:cNvPr id="362" name="Google Shape;362;p22"/>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a:t>Παραδείγματα πολιτικών</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l-GR" sz="3600" b="1" dirty="0" err="1"/>
              <a:t>Αυτοαξιολόγηση</a:t>
            </a:r>
            <a:endParaRPr lang="en-GB" sz="3600" b="1" dirty="0"/>
          </a:p>
          <a:p>
            <a:endParaRPr lang="en-GB" sz="3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03</a:t>
            </a:r>
          </a:p>
        </p:txBody>
      </p:sp>
    </p:spTree>
    <p:extLst>
      <p:ext uri="{BB962C8B-B14F-4D97-AF65-F5344CB8AC3E}">
        <p14:creationId xmlns:p14="http://schemas.microsoft.com/office/powerpoint/2010/main" val="515844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body" idx="1"/>
          </p:nvPr>
        </p:nvSpPr>
        <p:spPr>
          <a:xfrm>
            <a:off x="734714" y="1583871"/>
            <a:ext cx="10834986" cy="4718606"/>
          </a:xfrm>
          <a:prstGeom prst="rect">
            <a:avLst/>
          </a:prstGeom>
          <a:noFill/>
          <a:ln>
            <a:noFill/>
          </a:ln>
        </p:spPr>
        <p:txBody>
          <a:bodyPr spcFirstLastPara="1" wrap="square" lIns="91425" tIns="45700" rIns="91425" bIns="45700" anchor="t" anchorCtr="0">
            <a:normAutofit fontScale="77500" lnSpcReduction="20000"/>
          </a:bodyPr>
          <a:lstStyle/>
          <a:p>
            <a:pPr marL="457200" lvl="0" indent="-457200" algn="just" rtl="0">
              <a:lnSpc>
                <a:spcPct val="100000"/>
              </a:lnSpc>
              <a:spcBef>
                <a:spcPts val="0"/>
              </a:spcBef>
              <a:spcAft>
                <a:spcPts val="0"/>
              </a:spcAft>
              <a:buClr>
                <a:srgbClr val="595959"/>
              </a:buClr>
              <a:buSzPct val="99099"/>
              <a:buAutoNum type="arabicPeriod"/>
            </a:pPr>
            <a:r>
              <a:rPr lang="en-US" sz="2400" dirty="0" err="1"/>
              <a:t>Ποιο</a:t>
            </a:r>
            <a:r>
              <a:rPr lang="en-US" sz="2400" dirty="0"/>
              <a:t> από τα α</a:t>
            </a:r>
            <a:r>
              <a:rPr lang="en-US" sz="2400" dirty="0" err="1"/>
              <a:t>κόλουθ</a:t>
            </a:r>
            <a:r>
              <a:rPr lang="en-US" sz="2400" dirty="0"/>
              <a:t>α είναι αληθές σχετικά με τη σημασία της </a:t>
            </a:r>
            <a:r>
              <a:rPr lang="el-GR" sz="2400" dirty="0"/>
              <a:t>διαφορετικότητας</a:t>
            </a:r>
            <a:r>
              <a:rPr lang="en-US" sz="2400" dirty="0"/>
              <a:t> και </a:t>
            </a:r>
            <a:r>
              <a:rPr lang="en-US" sz="2400" dirty="0" err="1"/>
              <a:t>της</a:t>
            </a:r>
            <a:r>
              <a:rPr lang="en-US" sz="2400" dirty="0"/>
              <a:t> </a:t>
            </a:r>
            <a:r>
              <a:rPr lang="el-GR" sz="2400" dirty="0"/>
              <a:t>συμπερίληψης</a:t>
            </a:r>
            <a:r>
              <a:rPr lang="en-US" sz="2400" dirty="0"/>
              <a:t> στην προώθηση της ισορροπίας μεταξύ επαγγελματικής και προσωπικής ζωής;</a:t>
            </a:r>
            <a:endParaRPr dirty="0"/>
          </a:p>
          <a:p>
            <a:pPr marL="0" lvl="0" indent="0" algn="just" rtl="0">
              <a:lnSpc>
                <a:spcPct val="100000"/>
              </a:lnSpc>
              <a:spcBef>
                <a:spcPts val="0"/>
              </a:spcBef>
              <a:spcAft>
                <a:spcPts val="0"/>
              </a:spcAft>
              <a:buClr>
                <a:srgbClr val="595959"/>
              </a:buClr>
              <a:buSzPct val="99099"/>
              <a:buNone/>
            </a:pPr>
            <a:endParaRPr sz="2400" dirty="0"/>
          </a:p>
          <a:p>
            <a:pPr marL="0" lvl="0" indent="0" algn="just" rtl="0">
              <a:lnSpc>
                <a:spcPct val="100000"/>
              </a:lnSpc>
              <a:spcBef>
                <a:spcPts val="0"/>
              </a:spcBef>
              <a:spcAft>
                <a:spcPts val="0"/>
              </a:spcAft>
              <a:buClr>
                <a:srgbClr val="595959"/>
              </a:buClr>
              <a:buSzPct val="99099"/>
              <a:buNone/>
            </a:pPr>
            <a:r>
              <a:rPr lang="en-US" sz="2400" dirty="0"/>
              <a:t>Α) Η </a:t>
            </a:r>
            <a:r>
              <a:rPr lang="el-GR" sz="2400" dirty="0"/>
              <a:t>διαφορετικότητα</a:t>
            </a:r>
            <a:r>
              <a:rPr lang="en-US" sz="2400" dirty="0"/>
              <a:t> και η </a:t>
            </a:r>
            <a:r>
              <a:rPr lang="el-GR" sz="2400" dirty="0"/>
              <a:t>συμπερίληψη</a:t>
            </a:r>
            <a:r>
              <a:rPr lang="en-US" sz="2400" dirty="0"/>
              <a:t> δεν έχουν αντίκτυπο στην ισορροπία μεταξύ επαγγελματικής και προσωπικής ζωής.</a:t>
            </a:r>
            <a:endParaRPr dirty="0"/>
          </a:p>
          <a:p>
            <a:pPr marL="0" lvl="0" indent="0" algn="just" rtl="0">
              <a:lnSpc>
                <a:spcPct val="100000"/>
              </a:lnSpc>
              <a:spcBef>
                <a:spcPts val="0"/>
              </a:spcBef>
              <a:spcAft>
                <a:spcPts val="0"/>
              </a:spcAft>
              <a:buClr>
                <a:srgbClr val="595959"/>
              </a:buClr>
              <a:buSzPct val="99099"/>
              <a:buNone/>
            </a:pPr>
            <a:r>
              <a:rPr lang="en-US" sz="2400" dirty="0">
                <a:highlight>
                  <a:srgbClr val="00FF00"/>
                </a:highlight>
              </a:rPr>
              <a:t>Β) Η </a:t>
            </a:r>
            <a:r>
              <a:rPr lang="el-GR" sz="2400" dirty="0">
                <a:highlight>
                  <a:srgbClr val="00FF00"/>
                </a:highlight>
              </a:rPr>
              <a:t>διαφορετικότητα</a:t>
            </a:r>
            <a:r>
              <a:rPr lang="en-US" sz="2400" dirty="0">
                <a:highlight>
                  <a:srgbClr val="00FF00"/>
                </a:highlight>
              </a:rPr>
              <a:t> και η </a:t>
            </a:r>
            <a:r>
              <a:rPr lang="el-GR" sz="2400" dirty="0">
                <a:highlight>
                  <a:srgbClr val="00FF00"/>
                </a:highlight>
              </a:rPr>
              <a:t>συμπερίληψη</a:t>
            </a:r>
            <a:r>
              <a:rPr lang="en-US" sz="2400" dirty="0">
                <a:highlight>
                  <a:srgbClr val="00FF00"/>
                </a:highlight>
              </a:rPr>
              <a:t> μπορούν να βελτιώσουν την ευεξία, την παραγωγικότητα και την ικανοποίηση του προσωπικού.</a:t>
            </a:r>
            <a:endParaRPr dirty="0"/>
          </a:p>
          <a:p>
            <a:pPr marL="0" lvl="0" indent="0" algn="just" rtl="0">
              <a:lnSpc>
                <a:spcPct val="100000"/>
              </a:lnSpc>
              <a:spcBef>
                <a:spcPts val="0"/>
              </a:spcBef>
              <a:spcAft>
                <a:spcPts val="0"/>
              </a:spcAft>
              <a:buClr>
                <a:srgbClr val="595959"/>
              </a:buClr>
              <a:buSzPct val="99099"/>
              <a:buNone/>
            </a:pPr>
            <a:r>
              <a:rPr lang="el-GR" sz="2400" dirty="0"/>
              <a:t>Γ</a:t>
            </a:r>
            <a:r>
              <a:rPr lang="en-US" sz="2400" dirty="0"/>
              <a:t>) Η </a:t>
            </a:r>
            <a:r>
              <a:rPr lang="en-US" sz="2400" dirty="0" err="1"/>
              <a:t>ισορρο</a:t>
            </a:r>
            <a:r>
              <a:rPr lang="en-US" sz="2400" dirty="0"/>
              <a:t>πία μεταξύ επαγγελματικής και προσωπικής ζωής δεν επηρεάζεται από τις μοναδικές ανάγκες των διαφορετικών μελών της ομάδας.</a:t>
            </a:r>
            <a:endParaRPr dirty="0"/>
          </a:p>
          <a:p>
            <a:pPr marL="0" lvl="0" indent="0" algn="just" rtl="0">
              <a:lnSpc>
                <a:spcPct val="100000"/>
              </a:lnSpc>
              <a:spcBef>
                <a:spcPts val="0"/>
              </a:spcBef>
              <a:spcAft>
                <a:spcPts val="0"/>
              </a:spcAft>
              <a:buClr>
                <a:srgbClr val="595959"/>
              </a:buClr>
              <a:buSzPct val="99099"/>
              <a:buNone/>
            </a:pPr>
            <a:r>
              <a:rPr lang="en-US" sz="2400" dirty="0"/>
              <a:t>Δ) </a:t>
            </a:r>
            <a:r>
              <a:rPr lang="en-US" sz="2400" dirty="0" err="1"/>
              <a:t>Οι</a:t>
            </a:r>
            <a:r>
              <a:rPr lang="en-US" sz="2400" dirty="0"/>
              <a:t> </a:t>
            </a:r>
            <a:r>
              <a:rPr lang="en-US" sz="2400" dirty="0" err="1"/>
              <a:t>ευέλικτες</a:t>
            </a:r>
            <a:r>
              <a:rPr lang="en-US" sz="2400" dirty="0"/>
              <a:t> </a:t>
            </a:r>
            <a:r>
              <a:rPr lang="en-US" sz="2400" dirty="0" err="1"/>
              <a:t>ρυθμίσεις</a:t>
            </a:r>
            <a:r>
              <a:rPr lang="en-US" sz="2400" dirty="0"/>
              <a:t> </a:t>
            </a:r>
            <a:r>
              <a:rPr lang="en-US" sz="2400" dirty="0" err="1"/>
              <a:t>εργ</a:t>
            </a:r>
            <a:r>
              <a:rPr lang="en-US" sz="2400" dirty="0"/>
              <a:t>ασίας δεν έχουν καμία σχέση με την </a:t>
            </a:r>
            <a:r>
              <a:rPr lang="el-GR" sz="2400" dirty="0"/>
              <a:t>διαφορετικότητα</a:t>
            </a:r>
            <a:r>
              <a:rPr lang="en-US" sz="2400" dirty="0"/>
              <a:t> και </a:t>
            </a:r>
            <a:r>
              <a:rPr lang="en-US" sz="2400" dirty="0" err="1"/>
              <a:t>την</a:t>
            </a:r>
            <a:r>
              <a:rPr lang="en-US" sz="2400" dirty="0"/>
              <a:t> </a:t>
            </a:r>
            <a:r>
              <a:rPr lang="el-GR" sz="2400" dirty="0"/>
              <a:t>συμπερίληψη</a:t>
            </a:r>
            <a:r>
              <a:rPr lang="en-US" sz="2400" dirty="0"/>
              <a:t>.</a:t>
            </a:r>
            <a:endParaRPr dirty="0"/>
          </a:p>
          <a:p>
            <a:pPr marL="0" lvl="0" indent="0" algn="just" rtl="0">
              <a:lnSpc>
                <a:spcPct val="100000"/>
              </a:lnSpc>
              <a:spcBef>
                <a:spcPts val="0"/>
              </a:spcBef>
              <a:spcAft>
                <a:spcPts val="0"/>
              </a:spcAft>
              <a:buClr>
                <a:srgbClr val="595959"/>
              </a:buClr>
              <a:buSzPct val="99099"/>
              <a:buNone/>
            </a:pPr>
            <a:endParaRPr sz="2400" dirty="0"/>
          </a:p>
          <a:p>
            <a:pPr marL="228600" lvl="0" indent="-228600" algn="just" rtl="0">
              <a:lnSpc>
                <a:spcPct val="100000"/>
              </a:lnSpc>
              <a:spcBef>
                <a:spcPts val="0"/>
              </a:spcBef>
              <a:spcAft>
                <a:spcPts val="0"/>
              </a:spcAft>
              <a:buClr>
                <a:srgbClr val="595959"/>
              </a:buClr>
              <a:buSzPct val="99099"/>
              <a:buNone/>
            </a:pPr>
            <a:r>
              <a:rPr lang="en-US" sz="2400" dirty="0"/>
              <a:t>2. </a:t>
            </a:r>
            <a:r>
              <a:rPr lang="en-US" sz="2400" dirty="0" err="1"/>
              <a:t>Ποι</a:t>
            </a:r>
            <a:r>
              <a:rPr lang="en-US" sz="2400" dirty="0"/>
              <a:t>α είναι ορισμένα κοινά εμπόδια στην ισορροπία μεταξύ επαγγελματικής και προσωπικής ζωής για εργαζόμενους με διαφορετικό υπόβαθρο;</a:t>
            </a:r>
            <a:endParaRPr dirty="0"/>
          </a:p>
          <a:p>
            <a:pPr marL="228600" lvl="0" indent="-228600" algn="just" rtl="0">
              <a:lnSpc>
                <a:spcPct val="100000"/>
              </a:lnSpc>
              <a:spcBef>
                <a:spcPts val="0"/>
              </a:spcBef>
              <a:spcAft>
                <a:spcPts val="0"/>
              </a:spcAft>
              <a:buClr>
                <a:srgbClr val="595959"/>
              </a:buClr>
              <a:buSzPct val="99099"/>
              <a:buNone/>
            </a:pPr>
            <a:endParaRPr sz="2400" dirty="0"/>
          </a:p>
          <a:p>
            <a:pPr marL="228600" lvl="0" indent="-228600" algn="just" rtl="0">
              <a:lnSpc>
                <a:spcPct val="100000"/>
              </a:lnSpc>
              <a:spcBef>
                <a:spcPts val="0"/>
              </a:spcBef>
              <a:spcAft>
                <a:spcPts val="0"/>
              </a:spcAft>
              <a:buClr>
                <a:srgbClr val="595959"/>
              </a:buClr>
              <a:buSzPct val="99099"/>
              <a:buNone/>
            </a:pPr>
            <a:r>
              <a:rPr lang="en-US" sz="2400" dirty="0"/>
              <a:t>Α) </a:t>
            </a:r>
            <a:r>
              <a:rPr lang="en-US" sz="2400" dirty="0" err="1"/>
              <a:t>Ευθύνες</a:t>
            </a:r>
            <a:r>
              <a:rPr lang="en-US" sz="2400" dirty="0"/>
              <a:t> </a:t>
            </a:r>
            <a:r>
              <a:rPr lang="en-US" sz="2400" dirty="0" err="1"/>
              <a:t>φροντίδ</a:t>
            </a:r>
            <a:r>
              <a:rPr lang="en-US" sz="2400" dirty="0"/>
              <a:t>ας, αναπηρίες και γλωσσικά εμπόδια</a:t>
            </a:r>
            <a:endParaRPr dirty="0"/>
          </a:p>
          <a:p>
            <a:pPr marL="228600" lvl="0" indent="-228600" algn="just" rtl="0">
              <a:lnSpc>
                <a:spcPct val="100000"/>
              </a:lnSpc>
              <a:spcBef>
                <a:spcPts val="0"/>
              </a:spcBef>
              <a:spcAft>
                <a:spcPts val="0"/>
              </a:spcAft>
              <a:buClr>
                <a:srgbClr val="595959"/>
              </a:buClr>
              <a:buSzPct val="99099"/>
              <a:buNone/>
            </a:pPr>
            <a:r>
              <a:rPr lang="en-US" sz="2400" dirty="0"/>
              <a:t>Β) </a:t>
            </a:r>
            <a:r>
              <a:rPr lang="en-US" sz="2400" dirty="0" err="1"/>
              <a:t>Έλλειψη</a:t>
            </a:r>
            <a:r>
              <a:rPr lang="en-US" sz="2400" dirty="0"/>
              <a:t> </a:t>
            </a:r>
            <a:r>
              <a:rPr lang="en-US" sz="2400" dirty="0" err="1"/>
              <a:t>ομ</a:t>
            </a:r>
            <a:r>
              <a:rPr lang="en-US" sz="2400" dirty="0"/>
              <a:t>αδικής συνεργασίας και επικοινωνίας</a:t>
            </a:r>
            <a:endParaRPr dirty="0"/>
          </a:p>
          <a:p>
            <a:pPr marL="228600" lvl="0" indent="-228600" algn="just" rtl="0">
              <a:lnSpc>
                <a:spcPct val="100000"/>
              </a:lnSpc>
              <a:spcBef>
                <a:spcPts val="0"/>
              </a:spcBef>
              <a:spcAft>
                <a:spcPts val="0"/>
              </a:spcAft>
              <a:buClr>
                <a:srgbClr val="595959"/>
              </a:buClr>
              <a:buSzPct val="99099"/>
              <a:buNone/>
            </a:pPr>
            <a:r>
              <a:rPr lang="el-GR" sz="2400" dirty="0"/>
              <a:t>Γ</a:t>
            </a:r>
            <a:r>
              <a:rPr lang="en-US" sz="2400" dirty="0"/>
              <a:t>) </a:t>
            </a:r>
            <a:r>
              <a:rPr lang="en-US" sz="2400" dirty="0" err="1"/>
              <a:t>Ευέλικτες</a:t>
            </a:r>
            <a:r>
              <a:rPr lang="en-US" sz="2400" dirty="0"/>
              <a:t> </a:t>
            </a:r>
            <a:r>
              <a:rPr lang="en-US" sz="2400" dirty="0" err="1"/>
              <a:t>ρυθμίσεις</a:t>
            </a:r>
            <a:r>
              <a:rPr lang="en-US" sz="2400" dirty="0"/>
              <a:t> </a:t>
            </a:r>
            <a:r>
              <a:rPr lang="en-US" sz="2400" dirty="0" err="1"/>
              <a:t>εργ</a:t>
            </a:r>
            <a:r>
              <a:rPr lang="en-US" sz="2400" dirty="0"/>
              <a:t>ασίας και περιορισμένες παροχές</a:t>
            </a:r>
            <a:endParaRPr dirty="0"/>
          </a:p>
          <a:p>
            <a:pPr marL="228600" lvl="0" indent="-228600" algn="just" rtl="0">
              <a:lnSpc>
                <a:spcPct val="100000"/>
              </a:lnSpc>
              <a:spcBef>
                <a:spcPts val="0"/>
              </a:spcBef>
              <a:spcAft>
                <a:spcPts val="0"/>
              </a:spcAft>
              <a:buClr>
                <a:srgbClr val="595959"/>
              </a:buClr>
              <a:buSzPct val="99099"/>
              <a:buNone/>
            </a:pPr>
            <a:r>
              <a:rPr lang="en-US" sz="2400" dirty="0">
                <a:highlight>
                  <a:srgbClr val="00FF00"/>
                </a:highlight>
              </a:rPr>
              <a:t>Δ) </a:t>
            </a:r>
            <a:r>
              <a:rPr lang="en-US" sz="2400" dirty="0" err="1">
                <a:highlight>
                  <a:srgbClr val="00FF00"/>
                </a:highlight>
              </a:rPr>
              <a:t>Όλ</a:t>
            </a:r>
            <a:r>
              <a:rPr lang="en-US" sz="2400" dirty="0">
                <a:highlight>
                  <a:srgbClr val="00FF00"/>
                </a:highlight>
              </a:rPr>
              <a:t>α τα παραπάνω</a:t>
            </a:r>
            <a:endParaRPr dirty="0"/>
          </a:p>
          <a:p>
            <a:pPr marL="0" lvl="0" indent="0" algn="just" rtl="0">
              <a:lnSpc>
                <a:spcPct val="100000"/>
              </a:lnSpc>
              <a:spcBef>
                <a:spcPts val="0"/>
              </a:spcBef>
              <a:spcAft>
                <a:spcPts val="0"/>
              </a:spcAft>
              <a:buClr>
                <a:srgbClr val="595959"/>
              </a:buClr>
              <a:buSzPct val="99099"/>
              <a:buNone/>
            </a:pPr>
            <a:endParaRPr sz="2400" dirty="0"/>
          </a:p>
          <a:p>
            <a:pPr marL="914400" lvl="1" indent="-317500" algn="just" rtl="0">
              <a:lnSpc>
                <a:spcPct val="100000"/>
              </a:lnSpc>
              <a:spcBef>
                <a:spcPts val="500"/>
              </a:spcBef>
              <a:spcAft>
                <a:spcPts val="0"/>
              </a:spcAft>
              <a:buClr>
                <a:schemeClr val="lt1"/>
              </a:buClr>
              <a:buSzPct val="99099"/>
              <a:buFont typeface="Arial"/>
              <a:buNone/>
            </a:pPr>
            <a:endParaRPr sz="2400" dirty="0">
              <a:solidFill>
                <a:srgbClr val="595959"/>
              </a:solidFill>
              <a:latin typeface="Calibri"/>
              <a:ea typeface="Calibri"/>
              <a:cs typeface="Calibri"/>
              <a:sym typeface="Calibri"/>
            </a:endParaRPr>
          </a:p>
        </p:txBody>
      </p:sp>
      <p:sp>
        <p:nvSpPr>
          <p:cNvPr id="368" name="Google Shape;368;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 </a:t>
            </a:r>
            <a:endParaRPr dirty="0"/>
          </a:p>
          <a:p>
            <a:pPr marL="0" lvl="0" indent="0" algn="l" rtl="0">
              <a:lnSpc>
                <a:spcPct val="90000"/>
              </a:lnSpc>
              <a:spcBef>
                <a:spcPts val="1000"/>
              </a:spcBef>
              <a:spcAft>
                <a:spcPts val="0"/>
              </a:spcAft>
              <a:buClr>
                <a:srgbClr val="8A4199"/>
              </a:buClr>
              <a:buSzPts val="36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8"/>
          <p:cNvSpPr txBox="1">
            <a:spLocks noGrp="1"/>
          </p:cNvSpPr>
          <p:nvPr>
            <p:ph type="body" idx="1"/>
          </p:nvPr>
        </p:nvSpPr>
        <p:spPr>
          <a:xfrm>
            <a:off x="734715" y="1489436"/>
            <a:ext cx="10834986" cy="5037662"/>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100000"/>
              </a:lnSpc>
              <a:spcBef>
                <a:spcPts val="0"/>
              </a:spcBef>
              <a:spcAft>
                <a:spcPts val="0"/>
              </a:spcAft>
              <a:buClr>
                <a:srgbClr val="595959"/>
              </a:buClr>
              <a:buSzPct val="99099"/>
              <a:buNone/>
            </a:pPr>
            <a:r>
              <a:rPr lang="en-US" sz="2400" dirty="0"/>
              <a:t>3. </a:t>
            </a:r>
            <a:r>
              <a:rPr lang="en-US" sz="2400" dirty="0" err="1"/>
              <a:t>Ποιο</a:t>
            </a:r>
            <a:r>
              <a:rPr lang="en-US" sz="2400" dirty="0"/>
              <a:t> από τα α</a:t>
            </a:r>
            <a:r>
              <a:rPr lang="en-US" sz="2400" dirty="0" err="1"/>
              <a:t>κόλουθ</a:t>
            </a:r>
            <a:r>
              <a:rPr lang="en-US" sz="2400" dirty="0"/>
              <a:t>α αποτελεί παράδειγμα οργανωτικής πολιτικής που προωθεί την </a:t>
            </a:r>
            <a:r>
              <a:rPr lang="el-GR" sz="2400" dirty="0"/>
              <a:t>διαφορετικότητα</a:t>
            </a:r>
            <a:r>
              <a:rPr lang="en-US" sz="2400" dirty="0"/>
              <a:t> και </a:t>
            </a:r>
            <a:r>
              <a:rPr lang="en-US" sz="2400" dirty="0" err="1"/>
              <a:t>την</a:t>
            </a:r>
            <a:r>
              <a:rPr lang="en-US" sz="2400" dirty="0"/>
              <a:t> </a:t>
            </a:r>
            <a:r>
              <a:rPr lang="el-GR" sz="2400" dirty="0"/>
              <a:t>συμπερίληψη</a:t>
            </a:r>
            <a:r>
              <a:rPr lang="en-US" sz="2400" dirty="0"/>
              <a:t> και υποστηρίζει την ισορροπία μεταξύ επαγγελματικής και προσωπικής ζωής;</a:t>
            </a:r>
            <a:endParaRPr dirty="0"/>
          </a:p>
          <a:p>
            <a:pPr marL="228600" lvl="0" indent="-228600" algn="just" rtl="0">
              <a:lnSpc>
                <a:spcPct val="100000"/>
              </a:lnSpc>
              <a:spcBef>
                <a:spcPts val="0"/>
              </a:spcBef>
              <a:spcAft>
                <a:spcPts val="0"/>
              </a:spcAft>
              <a:buClr>
                <a:srgbClr val="595959"/>
              </a:buClr>
              <a:buSzPct val="99099"/>
              <a:buNone/>
            </a:pPr>
            <a:endParaRPr sz="2400" dirty="0"/>
          </a:p>
          <a:p>
            <a:pPr marL="228600" lvl="0" indent="-228600" algn="just" rtl="0">
              <a:lnSpc>
                <a:spcPct val="100000"/>
              </a:lnSpc>
              <a:spcBef>
                <a:spcPts val="0"/>
              </a:spcBef>
              <a:spcAft>
                <a:spcPts val="0"/>
              </a:spcAft>
              <a:buClr>
                <a:srgbClr val="595959"/>
              </a:buClr>
              <a:buSzPct val="99099"/>
              <a:buNone/>
            </a:pPr>
            <a:r>
              <a:rPr lang="en-US" sz="2400" dirty="0"/>
              <a:t>Α) </a:t>
            </a:r>
            <a:r>
              <a:rPr lang="en-US" sz="2400" dirty="0" err="1"/>
              <a:t>Προσφορά</a:t>
            </a:r>
            <a:r>
              <a:rPr lang="en-US" sz="2400" dirty="0"/>
              <a:t> </a:t>
            </a:r>
            <a:r>
              <a:rPr lang="en-US" sz="2400" dirty="0" err="1"/>
              <a:t>ευέλικτων</a:t>
            </a:r>
            <a:r>
              <a:rPr lang="en-US" sz="2400" dirty="0"/>
              <a:t> </a:t>
            </a:r>
            <a:r>
              <a:rPr lang="en-US" sz="2400" dirty="0" err="1"/>
              <a:t>ρυθμίσεων</a:t>
            </a:r>
            <a:r>
              <a:rPr lang="en-US" sz="2400" dirty="0"/>
              <a:t> </a:t>
            </a:r>
            <a:r>
              <a:rPr lang="en-US" sz="2400" dirty="0" err="1"/>
              <a:t>εργ</a:t>
            </a:r>
            <a:r>
              <a:rPr lang="en-US" sz="2400" dirty="0"/>
              <a:t>ασίας και πολιτικών αδειών</a:t>
            </a:r>
            <a:endParaRPr dirty="0"/>
          </a:p>
          <a:p>
            <a:pPr marL="228600" lvl="0" indent="-228600" algn="just" rtl="0">
              <a:lnSpc>
                <a:spcPct val="100000"/>
              </a:lnSpc>
              <a:spcBef>
                <a:spcPts val="0"/>
              </a:spcBef>
              <a:spcAft>
                <a:spcPts val="0"/>
              </a:spcAft>
              <a:buClr>
                <a:srgbClr val="595959"/>
              </a:buClr>
              <a:buSzPct val="99099"/>
              <a:buNone/>
            </a:pPr>
            <a:r>
              <a:rPr lang="en-US" sz="2400" dirty="0"/>
              <a:t>Β) Πα</a:t>
            </a:r>
            <a:r>
              <a:rPr lang="en-US" sz="2400" dirty="0" err="1"/>
              <a:t>ροχή</a:t>
            </a:r>
            <a:r>
              <a:rPr lang="en-US" sz="2400" dirty="0"/>
              <a:t> </a:t>
            </a:r>
            <a:r>
              <a:rPr lang="en-US" sz="2400" dirty="0" err="1"/>
              <a:t>διευκολύνσεων</a:t>
            </a:r>
            <a:r>
              <a:rPr lang="en-US" sz="2400" dirty="0"/>
              <a:t> </a:t>
            </a:r>
            <a:r>
              <a:rPr lang="en-US" sz="2400" dirty="0" err="1"/>
              <a:t>γι</a:t>
            </a:r>
            <a:r>
              <a:rPr lang="en-US" sz="2400" dirty="0"/>
              <a:t>α αναπηρίες και γλωσσικά εμπόδια</a:t>
            </a:r>
            <a:endParaRPr dirty="0"/>
          </a:p>
          <a:p>
            <a:pPr marL="228600" lvl="0" indent="-228600" algn="just" rtl="0">
              <a:lnSpc>
                <a:spcPct val="100000"/>
              </a:lnSpc>
              <a:spcBef>
                <a:spcPts val="0"/>
              </a:spcBef>
              <a:spcAft>
                <a:spcPts val="0"/>
              </a:spcAft>
              <a:buClr>
                <a:srgbClr val="595959"/>
              </a:buClr>
              <a:buSzPct val="99099"/>
              <a:buNone/>
            </a:pPr>
            <a:r>
              <a:rPr lang="el-GR" sz="2400" dirty="0"/>
              <a:t>Γ</a:t>
            </a:r>
            <a:r>
              <a:rPr lang="en-US" sz="2400" dirty="0"/>
              <a:t>) </a:t>
            </a:r>
            <a:r>
              <a:rPr lang="en-US" sz="2400" dirty="0" err="1"/>
              <a:t>Εφ</a:t>
            </a:r>
            <a:r>
              <a:rPr lang="en-US" sz="2400" dirty="0"/>
              <a:t>αρμογή της κατάρτισης σε θέματα πολιτισμικής επάρκειας για τα μέλη της ομάδας</a:t>
            </a:r>
            <a:endParaRPr dirty="0"/>
          </a:p>
          <a:p>
            <a:pPr marL="228600" lvl="0" indent="-228600" algn="just" rtl="0">
              <a:lnSpc>
                <a:spcPct val="100000"/>
              </a:lnSpc>
              <a:spcBef>
                <a:spcPts val="0"/>
              </a:spcBef>
              <a:spcAft>
                <a:spcPts val="0"/>
              </a:spcAft>
              <a:buClr>
                <a:srgbClr val="595959"/>
              </a:buClr>
              <a:buSzPct val="99099"/>
              <a:buNone/>
            </a:pPr>
            <a:r>
              <a:rPr lang="en-US" sz="2400" dirty="0">
                <a:highlight>
                  <a:srgbClr val="00FF00"/>
                </a:highlight>
              </a:rPr>
              <a:t>Δ) </a:t>
            </a:r>
            <a:r>
              <a:rPr lang="en-US" sz="2400" dirty="0" err="1">
                <a:highlight>
                  <a:srgbClr val="00FF00"/>
                </a:highlight>
              </a:rPr>
              <a:t>Όλ</a:t>
            </a:r>
            <a:r>
              <a:rPr lang="en-US" sz="2400" dirty="0">
                <a:highlight>
                  <a:srgbClr val="00FF00"/>
                </a:highlight>
              </a:rPr>
              <a:t>α τα παραπάνω</a:t>
            </a:r>
            <a:endParaRPr dirty="0"/>
          </a:p>
          <a:p>
            <a:pPr marL="228600" lvl="0" indent="-228600" algn="just" rtl="0">
              <a:lnSpc>
                <a:spcPct val="100000"/>
              </a:lnSpc>
              <a:spcBef>
                <a:spcPts val="0"/>
              </a:spcBef>
              <a:spcAft>
                <a:spcPts val="0"/>
              </a:spcAft>
              <a:buClr>
                <a:srgbClr val="595959"/>
              </a:buClr>
              <a:buSzPct val="99099"/>
              <a:buNone/>
            </a:pPr>
            <a:endParaRPr sz="2400" dirty="0">
              <a:highlight>
                <a:srgbClr val="00FF00"/>
              </a:highlight>
            </a:endParaRPr>
          </a:p>
          <a:p>
            <a:pPr marL="228600" lvl="0" indent="-228600" algn="just" rtl="0">
              <a:lnSpc>
                <a:spcPct val="100000"/>
              </a:lnSpc>
              <a:spcBef>
                <a:spcPts val="0"/>
              </a:spcBef>
              <a:spcAft>
                <a:spcPts val="0"/>
              </a:spcAft>
              <a:buClr>
                <a:srgbClr val="595959"/>
              </a:buClr>
              <a:buSzPct val="99099"/>
              <a:buNone/>
            </a:pPr>
            <a:r>
              <a:rPr lang="en-US" sz="2400" dirty="0"/>
              <a:t>4. </a:t>
            </a:r>
            <a:r>
              <a:rPr lang="en-US" sz="2400" dirty="0" err="1"/>
              <a:t>Ποιες</a:t>
            </a:r>
            <a:r>
              <a:rPr lang="en-US" sz="2400" dirty="0"/>
              <a:t> </a:t>
            </a:r>
            <a:r>
              <a:rPr lang="en-US" sz="2400" dirty="0" err="1"/>
              <a:t>είν</a:t>
            </a:r>
            <a:r>
              <a:rPr lang="en-US" sz="2400" dirty="0"/>
              <a:t>αι οι αποτελεσματικές στρατηγικές επικοινωνίας για την προώθηση της διαφορετικότητας και της </a:t>
            </a:r>
            <a:r>
              <a:rPr lang="el-GR" sz="2400" dirty="0"/>
              <a:t>συμπερίληψης</a:t>
            </a:r>
            <a:r>
              <a:rPr lang="en-US" sz="2400" dirty="0"/>
              <a:t> σε μια ομάδα;</a:t>
            </a:r>
            <a:endParaRPr dirty="0"/>
          </a:p>
          <a:p>
            <a:pPr marL="228600" lvl="0" indent="-228600" algn="just" rtl="0">
              <a:lnSpc>
                <a:spcPct val="100000"/>
              </a:lnSpc>
              <a:spcBef>
                <a:spcPts val="0"/>
              </a:spcBef>
              <a:spcAft>
                <a:spcPts val="0"/>
              </a:spcAft>
              <a:buClr>
                <a:srgbClr val="595959"/>
              </a:buClr>
              <a:buSzPct val="99099"/>
              <a:buNone/>
            </a:pPr>
            <a:endParaRPr sz="2400" dirty="0"/>
          </a:p>
          <a:p>
            <a:pPr marL="228600" lvl="0" indent="-228600" algn="just" rtl="0">
              <a:lnSpc>
                <a:spcPct val="100000"/>
              </a:lnSpc>
              <a:spcBef>
                <a:spcPts val="0"/>
              </a:spcBef>
              <a:spcAft>
                <a:spcPts val="0"/>
              </a:spcAft>
              <a:buClr>
                <a:srgbClr val="595959"/>
              </a:buClr>
              <a:buSzPct val="99099"/>
              <a:buNone/>
            </a:pPr>
            <a:r>
              <a:rPr lang="en-US" sz="2400" dirty="0">
                <a:highlight>
                  <a:srgbClr val="00FF00"/>
                </a:highlight>
              </a:rPr>
              <a:t>Α) </a:t>
            </a:r>
            <a:r>
              <a:rPr lang="en-US" sz="2400" dirty="0" err="1">
                <a:highlight>
                  <a:srgbClr val="00FF00"/>
                </a:highlight>
              </a:rPr>
              <a:t>Ενεργή</a:t>
            </a:r>
            <a:r>
              <a:rPr lang="en-US" sz="2400" dirty="0">
                <a:highlight>
                  <a:srgbClr val="00FF00"/>
                </a:highlight>
              </a:rPr>
              <a:t> α</a:t>
            </a:r>
            <a:r>
              <a:rPr lang="en-US" sz="2400" dirty="0" err="1">
                <a:highlight>
                  <a:srgbClr val="00FF00"/>
                </a:highlight>
              </a:rPr>
              <a:t>κρό</a:t>
            </a:r>
            <a:r>
              <a:rPr lang="en-US" sz="2400" dirty="0">
                <a:highlight>
                  <a:srgbClr val="00FF00"/>
                </a:highlight>
              </a:rPr>
              <a:t>αση, πολιτισμική επάρκεια και ενσυναίσθηση</a:t>
            </a:r>
            <a:endParaRPr dirty="0"/>
          </a:p>
          <a:p>
            <a:pPr marL="228600" lvl="0" indent="-228600" algn="just" rtl="0">
              <a:lnSpc>
                <a:spcPct val="100000"/>
              </a:lnSpc>
              <a:spcBef>
                <a:spcPts val="0"/>
              </a:spcBef>
              <a:spcAft>
                <a:spcPts val="0"/>
              </a:spcAft>
              <a:buClr>
                <a:srgbClr val="595959"/>
              </a:buClr>
              <a:buSzPct val="99099"/>
              <a:buNone/>
            </a:pPr>
            <a:r>
              <a:rPr lang="en-US" sz="2400" dirty="0"/>
              <a:t>Β) </a:t>
            </a:r>
            <a:r>
              <a:rPr lang="en-US" sz="2400" dirty="0" err="1"/>
              <a:t>Ενθάρρυνση</a:t>
            </a:r>
            <a:r>
              <a:rPr lang="en-US" sz="2400" dirty="0"/>
              <a:t> </a:t>
            </a:r>
            <a:r>
              <a:rPr lang="en-US" sz="2400" dirty="0" err="1"/>
              <a:t>ομοιογενών</a:t>
            </a:r>
            <a:r>
              <a:rPr lang="en-US" sz="2400" dirty="0"/>
              <a:t> π</a:t>
            </a:r>
            <a:r>
              <a:rPr lang="en-US" sz="2400" dirty="0" err="1"/>
              <a:t>ροο</a:t>
            </a:r>
            <a:r>
              <a:rPr lang="en-US" sz="2400" dirty="0"/>
              <a:t>πτικών και αποφυγή συζητήσεων σχετικά με την ποικιλομορφία</a:t>
            </a:r>
            <a:endParaRPr dirty="0"/>
          </a:p>
          <a:p>
            <a:pPr marL="228600" lvl="0" indent="-228600" algn="just" rtl="0">
              <a:lnSpc>
                <a:spcPct val="100000"/>
              </a:lnSpc>
              <a:spcBef>
                <a:spcPts val="0"/>
              </a:spcBef>
              <a:spcAft>
                <a:spcPts val="0"/>
              </a:spcAft>
              <a:buClr>
                <a:srgbClr val="595959"/>
              </a:buClr>
              <a:buSzPct val="99099"/>
              <a:buNone/>
            </a:pPr>
            <a:r>
              <a:rPr lang="el-GR" sz="2400" dirty="0"/>
              <a:t>Γ</a:t>
            </a:r>
            <a:r>
              <a:rPr lang="en-US" sz="2400" dirty="0"/>
              <a:t>) </a:t>
            </a:r>
            <a:r>
              <a:rPr lang="en-US" sz="2400" dirty="0" err="1"/>
              <a:t>Αγνοώντ</a:t>
            </a:r>
            <a:r>
              <a:rPr lang="en-US" sz="2400" dirty="0"/>
              <a:t>ας τις ατομικές ανάγκες και προτιμήσεις</a:t>
            </a:r>
            <a:endParaRPr dirty="0"/>
          </a:p>
          <a:p>
            <a:pPr marL="228600" lvl="0" indent="-228600" algn="just" rtl="0">
              <a:lnSpc>
                <a:spcPct val="100000"/>
              </a:lnSpc>
              <a:spcBef>
                <a:spcPts val="0"/>
              </a:spcBef>
              <a:spcAft>
                <a:spcPts val="0"/>
              </a:spcAft>
              <a:buClr>
                <a:srgbClr val="595959"/>
              </a:buClr>
              <a:buSzPct val="99099"/>
              <a:buNone/>
            </a:pPr>
            <a:r>
              <a:rPr lang="en-US" sz="2400" dirty="0"/>
              <a:t>Δ) </a:t>
            </a:r>
            <a:r>
              <a:rPr lang="en-US" sz="2400" dirty="0" err="1"/>
              <a:t>Χρήση</a:t>
            </a:r>
            <a:r>
              <a:rPr lang="en-US" sz="2400" dirty="0"/>
              <a:t> </a:t>
            </a:r>
            <a:r>
              <a:rPr lang="en-US" sz="2400" dirty="0" err="1"/>
              <a:t>στερεοτύ</a:t>
            </a:r>
            <a:r>
              <a:rPr lang="en-US" sz="2400" dirty="0"/>
              <a:t>πων για την κατηγοριοποίηση των μελών της ομάδας</a:t>
            </a:r>
            <a:endParaRPr dirty="0"/>
          </a:p>
          <a:p>
            <a:pPr marL="228600" lvl="0" indent="-228600" algn="just" rtl="0">
              <a:lnSpc>
                <a:spcPct val="100000"/>
              </a:lnSpc>
              <a:spcBef>
                <a:spcPts val="0"/>
              </a:spcBef>
              <a:spcAft>
                <a:spcPts val="0"/>
              </a:spcAft>
              <a:buClr>
                <a:srgbClr val="595959"/>
              </a:buClr>
              <a:buSzPct val="99099"/>
              <a:buNone/>
            </a:pPr>
            <a:endParaRPr sz="2400" dirty="0">
              <a:highlight>
                <a:srgbClr val="00FF00"/>
              </a:highlight>
            </a:endParaRPr>
          </a:p>
          <a:p>
            <a:pPr marL="228600" lvl="0" indent="-228600" algn="just" rtl="0">
              <a:lnSpc>
                <a:spcPct val="100000"/>
              </a:lnSpc>
              <a:spcBef>
                <a:spcPts val="0"/>
              </a:spcBef>
              <a:spcAft>
                <a:spcPts val="0"/>
              </a:spcAft>
              <a:buClr>
                <a:srgbClr val="595959"/>
              </a:buClr>
              <a:buSzPct val="99099"/>
              <a:buNone/>
            </a:pPr>
            <a:endParaRPr sz="2400" dirty="0"/>
          </a:p>
        </p:txBody>
      </p:sp>
      <p:sp>
        <p:nvSpPr>
          <p:cNvPr id="374" name="Google Shape;374;p28"/>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7"/>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rgbClr val="595959"/>
              </a:buClr>
              <a:buSzPts val="2200"/>
              <a:buNone/>
            </a:pPr>
            <a:endParaRPr dirty="0"/>
          </a:p>
          <a:p>
            <a:pPr marL="228600" lvl="0" indent="-228600" algn="just" rtl="0">
              <a:lnSpc>
                <a:spcPct val="100000"/>
              </a:lnSpc>
              <a:spcBef>
                <a:spcPts val="0"/>
              </a:spcBef>
              <a:spcAft>
                <a:spcPts val="0"/>
              </a:spcAft>
              <a:buClr>
                <a:srgbClr val="595959"/>
              </a:buClr>
              <a:buSzPts val="2200"/>
              <a:buNone/>
            </a:pPr>
            <a:r>
              <a:rPr lang="en-US" dirty="0"/>
              <a:t>5. </a:t>
            </a:r>
            <a:r>
              <a:rPr lang="en-US" dirty="0" err="1"/>
              <a:t>Σωστό</a:t>
            </a:r>
            <a:r>
              <a:rPr lang="en-US" dirty="0"/>
              <a:t> ή </a:t>
            </a:r>
            <a:r>
              <a:rPr lang="en-US" dirty="0" err="1"/>
              <a:t>Λάθος</a:t>
            </a:r>
            <a:r>
              <a:rPr lang="en-US" dirty="0"/>
              <a:t>: Η </a:t>
            </a:r>
            <a:r>
              <a:rPr lang="en-US" dirty="0" err="1"/>
              <a:t>υιοθέτηση</a:t>
            </a:r>
            <a:r>
              <a:rPr lang="en-US" dirty="0"/>
              <a:t> </a:t>
            </a:r>
            <a:r>
              <a:rPr lang="en-US" dirty="0" err="1"/>
              <a:t>της</a:t>
            </a:r>
            <a:r>
              <a:rPr lang="en-US" dirty="0"/>
              <a:t> </a:t>
            </a:r>
            <a:r>
              <a:rPr lang="el-GR" dirty="0"/>
              <a:t>διαφορετικότητας</a:t>
            </a:r>
            <a:r>
              <a:rPr lang="en-US" dirty="0"/>
              <a:t> και </a:t>
            </a:r>
            <a:r>
              <a:rPr lang="en-US" dirty="0" err="1"/>
              <a:t>της</a:t>
            </a:r>
            <a:r>
              <a:rPr lang="en-US" dirty="0"/>
              <a:t> </a:t>
            </a:r>
            <a:r>
              <a:rPr lang="el-GR" dirty="0"/>
              <a:t>συμπερίληψης</a:t>
            </a:r>
            <a:r>
              <a:rPr lang="en-US" dirty="0"/>
              <a:t> στον εργασιακό χώρο δεν έχει αντίκτυπο στην ισορροπία μεταξύ επαγγελματικής και προσωπικής ζωής.</a:t>
            </a:r>
            <a:endParaRPr dirty="0"/>
          </a:p>
          <a:p>
            <a:pPr marL="228600" lvl="0" indent="-228600" algn="just" rtl="0">
              <a:lnSpc>
                <a:spcPct val="100000"/>
              </a:lnSpc>
              <a:spcBef>
                <a:spcPts val="0"/>
              </a:spcBef>
              <a:spcAft>
                <a:spcPts val="0"/>
              </a:spcAft>
              <a:buClr>
                <a:srgbClr val="595959"/>
              </a:buClr>
              <a:buSzPts val="2200"/>
              <a:buNone/>
            </a:pPr>
            <a:endParaRPr dirty="0"/>
          </a:p>
          <a:p>
            <a:pPr marL="228600" lvl="0" indent="-228600" algn="just" rtl="0">
              <a:lnSpc>
                <a:spcPct val="100000"/>
              </a:lnSpc>
              <a:spcBef>
                <a:spcPts val="0"/>
              </a:spcBef>
              <a:spcAft>
                <a:spcPts val="0"/>
              </a:spcAft>
              <a:buClr>
                <a:srgbClr val="595959"/>
              </a:buClr>
              <a:buSzPts val="2200"/>
              <a:buNone/>
            </a:pPr>
            <a:r>
              <a:rPr lang="el-GR" dirty="0"/>
              <a:t>Λάθος</a:t>
            </a:r>
            <a:endParaRPr dirty="0"/>
          </a:p>
          <a:p>
            <a:pPr marL="228600" lvl="0" indent="-228600" algn="just" rtl="0">
              <a:lnSpc>
                <a:spcPct val="100000"/>
              </a:lnSpc>
              <a:spcBef>
                <a:spcPts val="0"/>
              </a:spcBef>
              <a:spcAft>
                <a:spcPts val="0"/>
              </a:spcAft>
              <a:buClr>
                <a:srgbClr val="595959"/>
              </a:buClr>
              <a:buSzPts val="2200"/>
              <a:buNone/>
            </a:pPr>
            <a:endParaRPr dirty="0"/>
          </a:p>
          <a:p>
            <a:pPr marL="228600" lvl="0" indent="-228600" algn="just" rtl="0">
              <a:lnSpc>
                <a:spcPct val="100000"/>
              </a:lnSpc>
              <a:spcBef>
                <a:spcPts val="0"/>
              </a:spcBef>
              <a:spcAft>
                <a:spcPts val="0"/>
              </a:spcAft>
              <a:buClr>
                <a:srgbClr val="595959"/>
              </a:buClr>
              <a:buSzPts val="2200"/>
              <a:buNone/>
            </a:pPr>
            <a:r>
              <a:rPr lang="en-US" dirty="0"/>
              <a:t>6. </a:t>
            </a:r>
            <a:r>
              <a:rPr lang="en-US" dirty="0" err="1"/>
              <a:t>Σωστό</a:t>
            </a:r>
            <a:r>
              <a:rPr lang="en-US" dirty="0"/>
              <a:t> ή </a:t>
            </a:r>
            <a:r>
              <a:rPr lang="en-US" dirty="0" err="1"/>
              <a:t>Λάθος</a:t>
            </a:r>
            <a:r>
              <a:rPr lang="en-US" dirty="0"/>
              <a:t>: </a:t>
            </a:r>
            <a:r>
              <a:rPr lang="en-US" dirty="0" err="1"/>
              <a:t>Το</a:t>
            </a:r>
            <a:r>
              <a:rPr lang="en-US" dirty="0"/>
              <a:t> </a:t>
            </a:r>
            <a:r>
              <a:rPr lang="en-US" dirty="0" err="1"/>
              <a:t>κοινωνικο</a:t>
            </a:r>
            <a:r>
              <a:rPr lang="el-GR" dirty="0"/>
              <a:t>-</a:t>
            </a:r>
            <a:r>
              <a:rPr lang="en-US" dirty="0" err="1"/>
              <a:t>οικονομικό</a:t>
            </a:r>
            <a:r>
              <a:rPr lang="en-US" dirty="0"/>
              <a:t> υπόβα</a:t>
            </a:r>
            <a:r>
              <a:rPr lang="en-US" dirty="0" err="1"/>
              <a:t>θρο</a:t>
            </a:r>
            <a:r>
              <a:rPr lang="en-US" dirty="0"/>
              <a:t> </a:t>
            </a:r>
            <a:r>
              <a:rPr lang="en-US" dirty="0" err="1"/>
              <a:t>δεν</a:t>
            </a:r>
            <a:r>
              <a:rPr lang="en-US" dirty="0"/>
              <a:t> επ</a:t>
            </a:r>
            <a:r>
              <a:rPr lang="en-US" dirty="0" err="1"/>
              <a:t>ηρεάζει</a:t>
            </a:r>
            <a:r>
              <a:rPr lang="en-US" dirty="0"/>
              <a:t> </a:t>
            </a:r>
            <a:r>
              <a:rPr lang="en-US" dirty="0" err="1"/>
              <a:t>την</a:t>
            </a:r>
            <a:r>
              <a:rPr lang="en-US" dirty="0"/>
              <a:t> </a:t>
            </a:r>
            <a:r>
              <a:rPr lang="en-US" dirty="0" err="1"/>
              <a:t>ισορρο</a:t>
            </a:r>
            <a:r>
              <a:rPr lang="en-US" dirty="0"/>
              <a:t>πία μεταξύ επαγγελματικής και προσωπικής ζωής ενός ατόμου.</a:t>
            </a:r>
            <a:endParaRPr dirty="0"/>
          </a:p>
          <a:p>
            <a:pPr marL="228600" lvl="0" indent="-228600" algn="just" rtl="0">
              <a:lnSpc>
                <a:spcPct val="100000"/>
              </a:lnSpc>
              <a:spcBef>
                <a:spcPts val="0"/>
              </a:spcBef>
              <a:spcAft>
                <a:spcPts val="0"/>
              </a:spcAft>
              <a:buClr>
                <a:srgbClr val="595959"/>
              </a:buClr>
              <a:buSzPts val="2200"/>
              <a:buNone/>
            </a:pPr>
            <a:endParaRPr dirty="0"/>
          </a:p>
          <a:p>
            <a:pPr marL="228600" lvl="0" indent="-228600" algn="just" rtl="0">
              <a:lnSpc>
                <a:spcPct val="100000"/>
              </a:lnSpc>
              <a:spcBef>
                <a:spcPts val="0"/>
              </a:spcBef>
              <a:spcAft>
                <a:spcPts val="0"/>
              </a:spcAft>
              <a:buClr>
                <a:srgbClr val="595959"/>
              </a:buClr>
              <a:buSzPts val="2200"/>
              <a:buNone/>
            </a:pPr>
            <a:r>
              <a:rPr lang="el-GR" dirty="0"/>
              <a:t>Λάθος</a:t>
            </a:r>
            <a:endParaRPr dirty="0"/>
          </a:p>
        </p:txBody>
      </p:sp>
      <p:sp>
        <p:nvSpPr>
          <p:cNvPr id="380" name="Google Shape;380;p57"/>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a:t>
            </a:r>
            <a:endParaRPr dirty="0"/>
          </a:p>
          <a:p>
            <a:pPr marL="0" lvl="0" indent="0" algn="l" rtl="0">
              <a:lnSpc>
                <a:spcPct val="90000"/>
              </a:lnSpc>
              <a:spcBef>
                <a:spcPts val="1000"/>
              </a:spcBef>
              <a:spcAft>
                <a:spcPts val="0"/>
              </a:spcAft>
              <a:buClr>
                <a:srgbClr val="8A4199"/>
              </a:buClr>
              <a:buSzPts val="3600"/>
              <a:buNone/>
            </a:pPr>
            <a:endParaRPr dirty="0"/>
          </a:p>
          <a:p>
            <a:pPr marL="0" lvl="0" indent="0" algn="l" rtl="0">
              <a:lnSpc>
                <a:spcPct val="90000"/>
              </a:lnSpc>
              <a:spcBef>
                <a:spcPts val="1000"/>
              </a:spcBef>
              <a:spcAft>
                <a:spcPts val="0"/>
              </a:spcAft>
              <a:buClr>
                <a:srgbClr val="8A4199"/>
              </a:buClr>
              <a:buSzPts val="3600"/>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100000"/>
              </a:lnSpc>
              <a:spcBef>
                <a:spcPts val="0"/>
              </a:spcBef>
              <a:spcAft>
                <a:spcPts val="0"/>
              </a:spcAft>
              <a:buClr>
                <a:srgbClr val="595959"/>
              </a:buClr>
              <a:buSzPct val="99099"/>
              <a:buNone/>
            </a:pPr>
            <a:r>
              <a:rPr lang="en-US" sz="2400" dirty="0"/>
              <a:t>7. </a:t>
            </a:r>
            <a:r>
              <a:rPr lang="en-US" sz="2400" dirty="0" err="1"/>
              <a:t>Ποι</a:t>
            </a:r>
            <a:r>
              <a:rPr lang="en-US" sz="2400" dirty="0"/>
              <a:t>α είναι μια στρατηγική για την αντιμετώπιση των εμποδίων στην ισορροπία μεταξύ επαγγελματικής και προσωπικής ζωής των εργαζομένων όσον αφορά το φύλο;</a:t>
            </a:r>
            <a:endParaRPr dirty="0"/>
          </a:p>
          <a:p>
            <a:pPr marL="228600" lvl="0" indent="-228600" algn="just" rtl="0">
              <a:lnSpc>
                <a:spcPct val="100000"/>
              </a:lnSpc>
              <a:spcBef>
                <a:spcPts val="0"/>
              </a:spcBef>
              <a:spcAft>
                <a:spcPts val="0"/>
              </a:spcAft>
              <a:buClr>
                <a:srgbClr val="595959"/>
              </a:buClr>
              <a:buSzPct val="99099"/>
              <a:buNone/>
            </a:pPr>
            <a:endParaRPr sz="2400" dirty="0"/>
          </a:p>
          <a:p>
            <a:pPr marL="228600" lvl="0" indent="-228600" algn="just" rtl="0">
              <a:lnSpc>
                <a:spcPct val="100000"/>
              </a:lnSpc>
              <a:spcBef>
                <a:spcPts val="0"/>
              </a:spcBef>
              <a:spcAft>
                <a:spcPts val="0"/>
              </a:spcAft>
              <a:buClr>
                <a:srgbClr val="595959"/>
              </a:buClr>
              <a:buSzPct val="99099"/>
              <a:buNone/>
            </a:pPr>
            <a:r>
              <a:rPr lang="en-US" sz="2400" dirty="0"/>
              <a:t>   </a:t>
            </a:r>
            <a:r>
              <a:rPr lang="el-GR" sz="2400" dirty="0"/>
              <a:t>Α</a:t>
            </a:r>
            <a:r>
              <a:rPr lang="en-US" sz="2400" dirty="0"/>
              <a:t>) </a:t>
            </a:r>
            <a:r>
              <a:rPr lang="en-US" sz="2400" dirty="0" err="1"/>
              <a:t>Προσφορά</a:t>
            </a:r>
            <a:r>
              <a:rPr lang="en-US" sz="2400" dirty="0"/>
              <a:t> </a:t>
            </a:r>
            <a:r>
              <a:rPr lang="en-US" sz="2400" dirty="0" err="1"/>
              <a:t>γονικής</a:t>
            </a:r>
            <a:r>
              <a:rPr lang="en-US" sz="2400" dirty="0"/>
              <a:t> </a:t>
            </a:r>
            <a:r>
              <a:rPr lang="en-US" sz="2400" dirty="0" err="1"/>
              <a:t>άδει</a:t>
            </a:r>
            <a:r>
              <a:rPr lang="en-US" sz="2400" dirty="0"/>
              <a:t>ας και στήριξης της φροντίδας των παιδιών</a:t>
            </a:r>
            <a:endParaRPr dirty="0"/>
          </a:p>
          <a:p>
            <a:pPr marL="228600" lvl="0" indent="-228600" algn="just" rtl="0">
              <a:lnSpc>
                <a:spcPct val="100000"/>
              </a:lnSpc>
              <a:spcBef>
                <a:spcPts val="0"/>
              </a:spcBef>
              <a:spcAft>
                <a:spcPts val="0"/>
              </a:spcAft>
              <a:buClr>
                <a:srgbClr val="595959"/>
              </a:buClr>
              <a:buSzPct val="99099"/>
              <a:buNone/>
            </a:pPr>
            <a:r>
              <a:rPr lang="en-US" sz="2400" dirty="0"/>
              <a:t>   </a:t>
            </a:r>
            <a:r>
              <a:rPr lang="el-GR" sz="2400" dirty="0"/>
              <a:t>Β</a:t>
            </a:r>
            <a:r>
              <a:rPr lang="en-US" sz="2400" dirty="0"/>
              <a:t>) Πα</a:t>
            </a:r>
            <a:r>
              <a:rPr lang="en-US" sz="2400" dirty="0" err="1"/>
              <a:t>ροχή</a:t>
            </a:r>
            <a:r>
              <a:rPr lang="en-US" sz="2400" dirty="0"/>
              <a:t> π</a:t>
            </a:r>
            <a:r>
              <a:rPr lang="en-US" sz="2400" dirty="0" err="1"/>
              <a:t>όρων</a:t>
            </a:r>
            <a:r>
              <a:rPr lang="en-US" sz="2400" dirty="0"/>
              <a:t> </a:t>
            </a:r>
            <a:r>
              <a:rPr lang="en-US" sz="2400" dirty="0" err="1"/>
              <a:t>οικονομικής</a:t>
            </a:r>
            <a:r>
              <a:rPr lang="en-US" sz="2400" dirty="0"/>
              <a:t> </a:t>
            </a:r>
            <a:r>
              <a:rPr lang="en-US" sz="2400" dirty="0" err="1"/>
              <a:t>εκ</a:t>
            </a:r>
            <a:r>
              <a:rPr lang="en-US" sz="2400" dirty="0"/>
              <a:t>παίδευσης</a:t>
            </a:r>
            <a:endParaRPr dirty="0"/>
          </a:p>
          <a:p>
            <a:pPr marL="228600" lvl="0" indent="-228600" algn="just" rtl="0">
              <a:lnSpc>
                <a:spcPct val="100000"/>
              </a:lnSpc>
              <a:spcBef>
                <a:spcPts val="0"/>
              </a:spcBef>
              <a:spcAft>
                <a:spcPts val="0"/>
              </a:spcAft>
              <a:buClr>
                <a:srgbClr val="595959"/>
              </a:buClr>
              <a:buSzPct val="99099"/>
              <a:buNone/>
            </a:pPr>
            <a:r>
              <a:rPr lang="en-US" sz="2400" dirty="0"/>
              <a:t>   </a:t>
            </a:r>
            <a:r>
              <a:rPr lang="el-GR" sz="2400" dirty="0"/>
              <a:t>Γ</a:t>
            </a:r>
            <a:r>
              <a:rPr lang="en-US" sz="2400" dirty="0"/>
              <a:t>) Κα</a:t>
            </a:r>
            <a:r>
              <a:rPr lang="en-US" sz="2400" dirty="0" err="1"/>
              <a:t>θιέρωση</a:t>
            </a:r>
            <a:r>
              <a:rPr lang="en-US" sz="2400" dirty="0"/>
              <a:t> π</a:t>
            </a:r>
            <a:r>
              <a:rPr lang="en-US" sz="2400" dirty="0" err="1"/>
              <a:t>ολιτικών</a:t>
            </a:r>
            <a:r>
              <a:rPr lang="en-US" sz="2400" dirty="0"/>
              <a:t> και πα</a:t>
            </a:r>
            <a:r>
              <a:rPr lang="en-US" sz="2400" dirty="0" err="1"/>
              <a:t>ροχών</a:t>
            </a:r>
            <a:r>
              <a:rPr lang="en-US" sz="2400" dirty="0"/>
              <a:t> π</a:t>
            </a:r>
            <a:r>
              <a:rPr lang="en-US" sz="2400" dirty="0" err="1"/>
              <a:t>ου</a:t>
            </a:r>
            <a:r>
              <a:rPr lang="en-US" sz="2400" dirty="0"/>
              <a:t> π</a:t>
            </a:r>
            <a:r>
              <a:rPr lang="en-US" sz="2400" dirty="0" err="1"/>
              <a:t>εριλ</a:t>
            </a:r>
            <a:r>
              <a:rPr lang="en-US" sz="2400" dirty="0"/>
              <a:t>αμβάνουν </a:t>
            </a:r>
            <a:r>
              <a:rPr lang="el-GR" sz="2400" dirty="0"/>
              <a:t>την ΛΟΑΤΚΙ</a:t>
            </a:r>
            <a:r>
              <a:rPr lang="en-US" sz="2400" dirty="0"/>
              <a:t>+</a:t>
            </a:r>
            <a:r>
              <a:rPr lang="el-GR" sz="2400" dirty="0"/>
              <a:t> κοινότητα</a:t>
            </a:r>
            <a:endParaRPr dirty="0"/>
          </a:p>
          <a:p>
            <a:pPr marL="228600" lvl="0" indent="-228600" algn="just" rtl="0">
              <a:lnSpc>
                <a:spcPct val="100000"/>
              </a:lnSpc>
              <a:spcBef>
                <a:spcPts val="0"/>
              </a:spcBef>
              <a:spcAft>
                <a:spcPts val="0"/>
              </a:spcAft>
              <a:buClr>
                <a:srgbClr val="595959"/>
              </a:buClr>
              <a:buSzPct val="99099"/>
              <a:buNone/>
            </a:pPr>
            <a:r>
              <a:rPr lang="en-US" sz="2400" dirty="0">
                <a:highlight>
                  <a:srgbClr val="00FF00"/>
                </a:highlight>
              </a:rPr>
              <a:t>   </a:t>
            </a:r>
            <a:r>
              <a:rPr lang="el-GR" sz="2400" dirty="0">
                <a:highlight>
                  <a:srgbClr val="00FF00"/>
                </a:highlight>
              </a:rPr>
              <a:t>Δ</a:t>
            </a:r>
            <a:r>
              <a:rPr lang="en-US" sz="2400" dirty="0">
                <a:highlight>
                  <a:srgbClr val="00FF00"/>
                </a:highlight>
              </a:rPr>
              <a:t>) </a:t>
            </a:r>
            <a:r>
              <a:rPr lang="en-US" sz="2400" dirty="0" err="1">
                <a:highlight>
                  <a:srgbClr val="00FF00"/>
                </a:highlight>
              </a:rPr>
              <a:t>Όλ</a:t>
            </a:r>
            <a:r>
              <a:rPr lang="en-US" sz="2400" dirty="0">
                <a:highlight>
                  <a:srgbClr val="00FF00"/>
                </a:highlight>
              </a:rPr>
              <a:t>α τα παραπάνω</a:t>
            </a:r>
            <a:endParaRPr dirty="0"/>
          </a:p>
          <a:p>
            <a:pPr marL="228600" lvl="0" indent="-228600" algn="just" rtl="0">
              <a:lnSpc>
                <a:spcPct val="100000"/>
              </a:lnSpc>
              <a:spcBef>
                <a:spcPts val="0"/>
              </a:spcBef>
              <a:spcAft>
                <a:spcPts val="0"/>
              </a:spcAft>
              <a:buClr>
                <a:srgbClr val="595959"/>
              </a:buClr>
              <a:buSzPct val="99099"/>
              <a:buNone/>
            </a:pPr>
            <a:endParaRPr sz="2400" dirty="0"/>
          </a:p>
          <a:p>
            <a:pPr marL="0" lvl="0" indent="0" algn="just" rtl="0">
              <a:lnSpc>
                <a:spcPct val="100000"/>
              </a:lnSpc>
              <a:spcBef>
                <a:spcPts val="0"/>
              </a:spcBef>
              <a:spcAft>
                <a:spcPts val="0"/>
              </a:spcAft>
              <a:buClr>
                <a:srgbClr val="595959"/>
              </a:buClr>
              <a:buSzPct val="99099"/>
              <a:buNone/>
            </a:pPr>
            <a:r>
              <a:rPr lang="en-US" sz="2400" dirty="0"/>
              <a:t>8. </a:t>
            </a:r>
            <a:r>
              <a:rPr lang="en-US" sz="2400" dirty="0" err="1"/>
              <a:t>Τι</a:t>
            </a:r>
            <a:r>
              <a:rPr lang="en-US" sz="2400" dirty="0"/>
              <a:t> </a:t>
            </a:r>
            <a:r>
              <a:rPr lang="en-US" sz="2400" dirty="0" err="1"/>
              <a:t>συνε</a:t>
            </a:r>
            <a:r>
              <a:rPr lang="en-US" sz="2400" dirty="0"/>
              <a:t>πάγεται η πολιτιστική επάρκεια;</a:t>
            </a:r>
            <a:endParaRPr dirty="0"/>
          </a:p>
          <a:p>
            <a:pPr marL="0" lvl="0" indent="0" algn="just" rtl="0">
              <a:lnSpc>
                <a:spcPct val="100000"/>
              </a:lnSpc>
              <a:spcBef>
                <a:spcPts val="0"/>
              </a:spcBef>
              <a:spcAft>
                <a:spcPts val="0"/>
              </a:spcAft>
              <a:buClr>
                <a:srgbClr val="595959"/>
              </a:buClr>
              <a:buSzPct val="99099"/>
              <a:buNone/>
            </a:pPr>
            <a:endParaRPr sz="2400" dirty="0">
              <a:highlight>
                <a:srgbClr val="00FF00"/>
              </a:highlight>
            </a:endParaRPr>
          </a:p>
          <a:p>
            <a:pPr marL="228600" lvl="0" indent="-228600" algn="just" rtl="0">
              <a:lnSpc>
                <a:spcPct val="100000"/>
              </a:lnSpc>
              <a:spcBef>
                <a:spcPts val="0"/>
              </a:spcBef>
              <a:spcAft>
                <a:spcPts val="0"/>
              </a:spcAft>
              <a:buClr>
                <a:srgbClr val="595959"/>
              </a:buClr>
              <a:buSzPct val="99099"/>
              <a:buNone/>
            </a:pPr>
            <a:r>
              <a:rPr lang="en-US" sz="2400" dirty="0">
                <a:highlight>
                  <a:srgbClr val="00FF00"/>
                </a:highlight>
              </a:rPr>
              <a:t>   α) Κατα</a:t>
            </a:r>
            <a:r>
              <a:rPr lang="en-US" sz="2400" dirty="0" err="1">
                <a:highlight>
                  <a:srgbClr val="00FF00"/>
                </a:highlight>
              </a:rPr>
              <a:t>νόηση</a:t>
            </a:r>
            <a:r>
              <a:rPr lang="en-US" sz="2400" dirty="0">
                <a:highlight>
                  <a:srgbClr val="00FF00"/>
                </a:highlight>
              </a:rPr>
              <a:t> και </a:t>
            </a:r>
            <a:r>
              <a:rPr lang="en-US" sz="2400" dirty="0" err="1">
                <a:highlight>
                  <a:srgbClr val="00FF00"/>
                </a:highlight>
              </a:rPr>
              <a:t>σε</a:t>
            </a:r>
            <a:r>
              <a:rPr lang="en-US" sz="2400" dirty="0">
                <a:highlight>
                  <a:srgbClr val="00FF00"/>
                </a:highlight>
              </a:rPr>
              <a:t>βασμός των διαφορετικών πολιτισμών, πεποιθήσεων και αξιών</a:t>
            </a:r>
            <a:endParaRPr dirty="0"/>
          </a:p>
          <a:p>
            <a:pPr marL="228600" lvl="0" indent="-228600" algn="just" rtl="0">
              <a:lnSpc>
                <a:spcPct val="100000"/>
              </a:lnSpc>
              <a:spcBef>
                <a:spcPts val="0"/>
              </a:spcBef>
              <a:spcAft>
                <a:spcPts val="0"/>
              </a:spcAft>
              <a:buClr>
                <a:srgbClr val="595959"/>
              </a:buClr>
              <a:buSzPct val="99099"/>
              <a:buNone/>
            </a:pPr>
            <a:r>
              <a:rPr lang="en-US" sz="2400" dirty="0"/>
              <a:t>   β) </a:t>
            </a:r>
            <a:r>
              <a:rPr lang="en-US" sz="2400" dirty="0" err="1"/>
              <a:t>Εφ</a:t>
            </a:r>
            <a:r>
              <a:rPr lang="en-US" sz="2400" dirty="0"/>
              <a:t>αρμογή ευέλικτων ρυθμίσεων εργασίας</a:t>
            </a:r>
            <a:endParaRPr dirty="0"/>
          </a:p>
          <a:p>
            <a:pPr marL="228600" lvl="0" indent="-228600" algn="just" rtl="0">
              <a:lnSpc>
                <a:spcPct val="100000"/>
              </a:lnSpc>
              <a:spcBef>
                <a:spcPts val="0"/>
              </a:spcBef>
              <a:spcAft>
                <a:spcPts val="0"/>
              </a:spcAft>
              <a:buClr>
                <a:srgbClr val="595959"/>
              </a:buClr>
              <a:buSzPct val="99099"/>
              <a:buNone/>
            </a:pPr>
            <a:r>
              <a:rPr lang="en-US" sz="2400" dirty="0"/>
              <a:t>   γ) </a:t>
            </a:r>
            <a:r>
              <a:rPr lang="en-US" sz="2400" dirty="0" err="1"/>
              <a:t>Προώθηση</a:t>
            </a:r>
            <a:r>
              <a:rPr lang="en-US" sz="2400" dirty="0"/>
              <a:t> </a:t>
            </a:r>
            <a:r>
              <a:rPr lang="en-US" sz="2400" dirty="0" err="1"/>
              <a:t>της</a:t>
            </a:r>
            <a:r>
              <a:rPr lang="en-US" sz="2400" dirty="0"/>
              <a:t> </a:t>
            </a:r>
            <a:r>
              <a:rPr lang="en-US" sz="2400" dirty="0" err="1"/>
              <a:t>συνεργ</a:t>
            </a:r>
            <a:r>
              <a:rPr lang="en-US" sz="2400" dirty="0"/>
              <a:t>ασίας και της ομαδικής εργασίας</a:t>
            </a:r>
            <a:endParaRPr dirty="0"/>
          </a:p>
          <a:p>
            <a:pPr marL="228600" lvl="0" indent="-228600" algn="just" rtl="0">
              <a:lnSpc>
                <a:spcPct val="100000"/>
              </a:lnSpc>
              <a:spcBef>
                <a:spcPts val="0"/>
              </a:spcBef>
              <a:spcAft>
                <a:spcPts val="0"/>
              </a:spcAft>
              <a:buClr>
                <a:srgbClr val="595959"/>
              </a:buClr>
              <a:buSzPct val="99099"/>
              <a:buNone/>
            </a:pPr>
            <a:r>
              <a:rPr lang="en-US" sz="2400" dirty="0"/>
              <a:t>   δ) </a:t>
            </a:r>
            <a:r>
              <a:rPr lang="en-US" sz="2400" dirty="0" err="1"/>
              <a:t>Προσφορά</a:t>
            </a:r>
            <a:r>
              <a:rPr lang="en-US" sz="2400" dirty="0"/>
              <a:t> </a:t>
            </a:r>
            <a:r>
              <a:rPr lang="en-US" sz="2400" dirty="0" err="1"/>
              <a:t>διευκολύνσεων</a:t>
            </a:r>
            <a:r>
              <a:rPr lang="en-US" sz="2400" dirty="0"/>
              <a:t> </a:t>
            </a:r>
            <a:r>
              <a:rPr lang="en-US" sz="2400" dirty="0" err="1"/>
              <a:t>γι</a:t>
            </a:r>
            <a:r>
              <a:rPr lang="en-US" sz="2400" dirty="0"/>
              <a:t>α αναπηρίες</a:t>
            </a:r>
            <a:endParaRPr dirty="0"/>
          </a:p>
          <a:p>
            <a:pPr marL="228600" lvl="0" indent="-228600" algn="just" rtl="0">
              <a:lnSpc>
                <a:spcPct val="100000"/>
              </a:lnSpc>
              <a:spcBef>
                <a:spcPts val="0"/>
              </a:spcBef>
              <a:spcAft>
                <a:spcPts val="0"/>
              </a:spcAft>
              <a:buClr>
                <a:srgbClr val="595959"/>
              </a:buClr>
              <a:buSzPct val="99099"/>
              <a:buNone/>
            </a:pPr>
            <a:endParaRPr sz="2400" dirty="0"/>
          </a:p>
        </p:txBody>
      </p:sp>
      <p:sp>
        <p:nvSpPr>
          <p:cNvPr id="386" name="Google Shape;386;p58"/>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4200" b="1" dirty="0" err="1"/>
              <a:t>Συμ</a:t>
            </a:r>
            <a:r>
              <a:rPr lang="en-GB" sz="4200" b="1" dirty="0"/>
              <a:t>πέρασμα</a:t>
            </a:r>
            <a:r>
              <a:rPr lang="el-GR" sz="4200" b="1" dirty="0"/>
              <a:t>τα</a:t>
            </a:r>
            <a:endParaRPr lang="en-GB" sz="4200" b="1" dirty="0"/>
          </a:p>
          <a:p>
            <a:endParaRPr lang="en-GB" sz="44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04</a:t>
            </a:r>
          </a:p>
        </p:txBody>
      </p:sp>
    </p:spTree>
    <p:extLst>
      <p:ext uri="{BB962C8B-B14F-4D97-AF65-F5344CB8AC3E}">
        <p14:creationId xmlns:p14="http://schemas.microsoft.com/office/powerpoint/2010/main" val="150764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body" idx="1"/>
          </p:nvPr>
        </p:nvSpPr>
        <p:spPr>
          <a:xfrm>
            <a:off x="589935" y="600096"/>
            <a:ext cx="11098827" cy="2363930"/>
          </a:xfrm>
          <a:prstGeom prst="rect">
            <a:avLst/>
          </a:prstGeom>
          <a:solidFill>
            <a:schemeClr val="lt1"/>
          </a:solidFill>
          <a:ln w="76200" cap="flat" cmpd="tri">
            <a:noFill/>
            <a:prstDash val="solid"/>
            <a:round/>
            <a:headEnd type="none" w="sm" len="sm"/>
            <a:tailEnd type="none" w="sm" len="sm"/>
          </a:ln>
        </p:spPr>
        <p:txBody>
          <a:bodyPr spcFirstLastPara="1" wrap="square" lIns="91425" tIns="45700" rIns="91425" bIns="45700" anchor="t" anchorCtr="0">
            <a:normAutofit lnSpcReduction="10000"/>
          </a:bodyPr>
          <a:lstStyle/>
          <a:p>
            <a:pPr marL="0" lvl="0" indent="0" algn="ctr" rtl="0">
              <a:lnSpc>
                <a:spcPct val="107000"/>
              </a:lnSpc>
              <a:spcBef>
                <a:spcPts val="1000"/>
              </a:spcBef>
              <a:spcAft>
                <a:spcPts val="0"/>
              </a:spcAft>
              <a:buSzPts val="1000"/>
              <a:buNone/>
            </a:pPr>
            <a:r>
              <a:rPr lang="el-GR" sz="2000" b="1" dirty="0">
                <a:solidFill>
                  <a:srgbClr val="8A4199"/>
                </a:solidFill>
                <a:latin typeface="Calibri"/>
                <a:ea typeface="Calibri"/>
                <a:cs typeface="Calibri"/>
                <a:sym typeface="Calibri"/>
              </a:rPr>
              <a:t>Η δημιουργία ενός εργασιακού περιβάλλοντος χωρίς αποκλεισμούς και ασφαλούς περιβάλλοντος εργασίας που εξυμνεί την διαφορετικότητα και προάγει τη συνεργασία, είναι ζωτικής σημασίας για την προώθηση της ισορροπίας μεταξύ επαγγελματικής και προσωπικής ζωής. Είναι σημαντικό να αναγνωρίζονται και να αντιμετωπίζονται οι μοναδικές ανάγκες των διαφορετικών μελών της ομάδας με βάση το φύλο, τη θρησκεία, την εθνικότητα, τη φυλή, το κοινωνικοοικονομικό υπόβαθρο, τις αναπηρίες, τον σεξουαλικό προσανατολισμό και την ηλικία τους, μέσω στρατηγικών επικοινωνίας, πολιτικών ισότητας, εργασιακών ρυθμίσεων, </a:t>
            </a:r>
            <a:r>
              <a:rPr lang="el-GR" sz="2000" b="1" dirty="0" err="1">
                <a:solidFill>
                  <a:srgbClr val="8A4199"/>
                </a:solidFill>
                <a:latin typeface="Calibri"/>
                <a:ea typeface="Calibri"/>
                <a:cs typeface="Calibri"/>
                <a:sym typeface="Calibri"/>
              </a:rPr>
              <a:t>ενσυναίσθησης</a:t>
            </a:r>
            <a:r>
              <a:rPr lang="el-GR" sz="2000" b="1" dirty="0">
                <a:solidFill>
                  <a:srgbClr val="8A4199"/>
                </a:solidFill>
                <a:latin typeface="Calibri"/>
                <a:ea typeface="Calibri"/>
                <a:cs typeface="Calibri"/>
                <a:sym typeface="Calibri"/>
              </a:rPr>
              <a:t> και κατανόησης. </a:t>
            </a:r>
            <a:endParaRPr lang="el-GR" sz="2000" dirty="0"/>
          </a:p>
          <a:p>
            <a:pPr marL="342900" lvl="0" indent="-279400" algn="l" rtl="0">
              <a:lnSpc>
                <a:spcPct val="107000"/>
              </a:lnSpc>
              <a:spcBef>
                <a:spcPts val="1800"/>
              </a:spcBef>
              <a:spcAft>
                <a:spcPts val="800"/>
              </a:spcAft>
              <a:buSzPts val="1000"/>
              <a:buFont typeface="Noto Sans Symbols"/>
              <a:buNone/>
            </a:pPr>
            <a:endParaRPr lang="el-GR" sz="2200" b="1" dirty="0">
              <a:solidFill>
                <a:srgbClr val="8A4199"/>
              </a:solidFill>
              <a:latin typeface="Calibri"/>
              <a:ea typeface="Calibri"/>
              <a:cs typeface="Calibri"/>
              <a:sym typeface="Calibri"/>
            </a:endParaRPr>
          </a:p>
        </p:txBody>
      </p:sp>
      <p:sp>
        <p:nvSpPr>
          <p:cNvPr id="392" name="Google Shape;392;p30"/>
          <p:cNvSpPr txBox="1">
            <a:spLocks noGrp="1"/>
          </p:cNvSpPr>
          <p:nvPr>
            <p:ph type="body" idx="3"/>
          </p:nvPr>
        </p:nvSpPr>
        <p:spPr>
          <a:xfrm>
            <a:off x="119780" y="139698"/>
            <a:ext cx="1148228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l-GR" sz="3600" b="1" dirty="0"/>
              <a:t>ΣΥΜΠΕΡΑΣΜΑΤΑ </a:t>
            </a:r>
          </a:p>
        </p:txBody>
      </p:sp>
      <p:pic>
        <p:nvPicPr>
          <p:cNvPr id="393" name="Google Shape;393;p30"/>
          <p:cNvPicPr preferRelativeResize="0"/>
          <p:nvPr/>
        </p:nvPicPr>
        <p:blipFill rotWithShape="1">
          <a:blip r:embed="rId3">
            <a:alphaModFix/>
          </a:blip>
          <a:srcRect t="23943" b="12688"/>
          <a:stretch/>
        </p:blipFill>
        <p:spPr>
          <a:xfrm>
            <a:off x="6381322" y="3175821"/>
            <a:ext cx="5810678" cy="3682179"/>
          </a:xfrm>
          <a:prstGeom prst="rect">
            <a:avLst/>
          </a:prstGeom>
          <a:solidFill>
            <a:schemeClr val="lt1"/>
          </a:solidFill>
          <a:ln>
            <a:noFill/>
          </a:ln>
        </p:spPr>
      </p:pic>
      <p:sp>
        <p:nvSpPr>
          <p:cNvPr id="394" name="Google Shape;394;p30"/>
          <p:cNvSpPr/>
          <p:nvPr/>
        </p:nvSpPr>
        <p:spPr>
          <a:xfrm>
            <a:off x="698090" y="3175822"/>
            <a:ext cx="5034116" cy="3682178"/>
          </a:xfrm>
          <a:custGeom>
            <a:avLst/>
            <a:gdLst/>
            <a:ahLst/>
            <a:cxnLst/>
            <a:rect l="l" t="t" r="r" b="b"/>
            <a:pathLst>
              <a:path w="5034116" h="3682178" fill="none" extrusionOk="0">
                <a:moveTo>
                  <a:pt x="0" y="1841089"/>
                </a:moveTo>
                <a:cubicBezTo>
                  <a:pt x="-33322" y="1016403"/>
                  <a:pt x="1263009" y="239245"/>
                  <a:pt x="2517058" y="0"/>
                </a:cubicBezTo>
                <a:cubicBezTo>
                  <a:pt x="4046905" y="-144015"/>
                  <a:pt x="5035848" y="927553"/>
                  <a:pt x="5034116" y="1841089"/>
                </a:cubicBezTo>
                <a:cubicBezTo>
                  <a:pt x="5011833" y="2925094"/>
                  <a:pt x="3970182" y="3573245"/>
                  <a:pt x="2517058" y="3682178"/>
                </a:cubicBezTo>
                <a:cubicBezTo>
                  <a:pt x="1152131" y="3501668"/>
                  <a:pt x="-35601" y="2663047"/>
                  <a:pt x="0" y="1841089"/>
                </a:cubicBezTo>
                <a:close/>
              </a:path>
              <a:path w="5034116" h="3682178" extrusionOk="0">
                <a:moveTo>
                  <a:pt x="0" y="1841089"/>
                </a:moveTo>
                <a:cubicBezTo>
                  <a:pt x="141358" y="708597"/>
                  <a:pt x="1062997" y="59020"/>
                  <a:pt x="2517058" y="0"/>
                </a:cubicBezTo>
                <a:cubicBezTo>
                  <a:pt x="3824362" y="53972"/>
                  <a:pt x="5017813" y="853758"/>
                  <a:pt x="5034116" y="1841089"/>
                </a:cubicBezTo>
                <a:cubicBezTo>
                  <a:pt x="5066828" y="2867623"/>
                  <a:pt x="3800366" y="3735534"/>
                  <a:pt x="2517058" y="3682178"/>
                </a:cubicBezTo>
                <a:cubicBezTo>
                  <a:pt x="1028586" y="3703357"/>
                  <a:pt x="167143" y="2976924"/>
                  <a:pt x="0" y="1841089"/>
                </a:cubicBezTo>
                <a:close/>
              </a:path>
            </a:pathLst>
          </a:custGeom>
          <a:solidFill>
            <a:schemeClr val="lt1"/>
          </a:solidFill>
          <a:ln w="25400" cap="flat" cmpd="sng">
            <a:solidFill>
              <a:srgbClr val="8A4199"/>
            </a:solidFill>
            <a:prstDash val="solid"/>
            <a:round/>
            <a:headEnd type="none" w="sm" len="sm"/>
            <a:tailEnd type="none" w="sm" len="sm"/>
          </a:ln>
        </p:spPr>
        <p:txBody>
          <a:bodyPr spcFirstLastPara="1" wrap="square" lIns="91425" tIns="45700" rIns="91425" bIns="45700" anchor="ctr" anchorCtr="0">
            <a:noAutofit/>
          </a:bodyPr>
          <a:lstStyle/>
          <a:p>
            <a:pPr marL="228600" marR="0" lvl="0" indent="0" algn="ctr" rtl="0">
              <a:lnSpc>
                <a:spcPct val="90000"/>
              </a:lnSpc>
              <a:spcBef>
                <a:spcPts val="0"/>
              </a:spcBef>
              <a:spcAft>
                <a:spcPts val="0"/>
              </a:spcAft>
              <a:buClr>
                <a:schemeClr val="lt1"/>
              </a:buClr>
              <a:buSzPts val="2200"/>
              <a:buFont typeface="Arial"/>
              <a:buNone/>
            </a:pPr>
            <a:r>
              <a:rPr lang="el-GR" sz="2000" b="1" i="0" u="none" strike="noStrike" cap="none" dirty="0">
                <a:solidFill>
                  <a:srgbClr val="8A4199"/>
                </a:solidFill>
                <a:latin typeface="Calibri"/>
                <a:ea typeface="Calibri"/>
                <a:cs typeface="Calibri"/>
                <a:sym typeface="Calibri"/>
              </a:rPr>
              <a:t>ΜΗ ΞΕΧΝΑΤΕ!</a:t>
            </a:r>
            <a:endParaRPr lang="el-GR" sz="1400" dirty="0"/>
          </a:p>
          <a:p>
            <a:pPr marL="228600" marR="0" lvl="0" indent="0" algn="ctr" rtl="0">
              <a:lnSpc>
                <a:spcPct val="90000"/>
              </a:lnSpc>
              <a:spcBef>
                <a:spcPts val="0"/>
              </a:spcBef>
              <a:spcAft>
                <a:spcPts val="0"/>
              </a:spcAft>
              <a:buClr>
                <a:schemeClr val="lt1"/>
              </a:buClr>
              <a:buSzPts val="2200"/>
              <a:buFont typeface="Arial"/>
              <a:buNone/>
            </a:pPr>
            <a:endParaRPr lang="el-GR" sz="2000" b="1" i="0" u="none" strike="noStrike" cap="none" dirty="0">
              <a:solidFill>
                <a:srgbClr val="8A4199"/>
              </a:solidFill>
              <a:latin typeface="Calibri"/>
              <a:ea typeface="Calibri"/>
              <a:cs typeface="Calibri"/>
              <a:sym typeface="Calibri"/>
            </a:endParaRPr>
          </a:p>
          <a:p>
            <a:pPr marL="228600" marR="0" lvl="0" indent="0" algn="ctr" rtl="0">
              <a:lnSpc>
                <a:spcPct val="90000"/>
              </a:lnSpc>
              <a:spcBef>
                <a:spcPts val="0"/>
              </a:spcBef>
              <a:spcAft>
                <a:spcPts val="0"/>
              </a:spcAft>
              <a:buClr>
                <a:schemeClr val="lt1"/>
              </a:buClr>
              <a:buSzPts val="2200"/>
              <a:buFont typeface="Arial"/>
              <a:buNone/>
            </a:pPr>
            <a:r>
              <a:rPr lang="el-GR" sz="2000" b="1" i="0" u="none" strike="noStrike" cap="none" dirty="0">
                <a:solidFill>
                  <a:srgbClr val="8A4199"/>
                </a:solidFill>
                <a:latin typeface="Calibri"/>
                <a:ea typeface="Calibri"/>
                <a:cs typeface="Calibri"/>
                <a:sym typeface="Calibri"/>
              </a:rPr>
              <a:t>Να συμπεριλαμβάνετε πάντα τους υπαλλήλους σας στις αποφάσεις σας.</a:t>
            </a:r>
            <a:endParaRPr lang="el-GR" sz="1400" dirty="0"/>
          </a:p>
          <a:p>
            <a:pPr marL="228600" marR="0" lvl="0" indent="0" algn="ctr" rtl="0">
              <a:lnSpc>
                <a:spcPct val="90000"/>
              </a:lnSpc>
              <a:spcBef>
                <a:spcPts val="0"/>
              </a:spcBef>
              <a:spcAft>
                <a:spcPts val="0"/>
              </a:spcAft>
              <a:buClr>
                <a:schemeClr val="lt1"/>
              </a:buClr>
              <a:buSzPts val="2200"/>
              <a:buFont typeface="Arial"/>
              <a:buNone/>
            </a:pPr>
            <a:endParaRPr lang="el-GR" sz="2000" b="1" i="0" u="none" strike="noStrike" cap="none" dirty="0">
              <a:solidFill>
                <a:srgbClr val="8A4199"/>
              </a:solidFill>
              <a:latin typeface="Calibri"/>
              <a:ea typeface="Calibri"/>
              <a:cs typeface="Calibri"/>
              <a:sym typeface="Calibri"/>
            </a:endParaRPr>
          </a:p>
          <a:p>
            <a:pPr marL="228600" marR="0" lvl="0" indent="0" algn="ctr" rtl="0">
              <a:lnSpc>
                <a:spcPct val="90000"/>
              </a:lnSpc>
              <a:spcBef>
                <a:spcPts val="0"/>
              </a:spcBef>
              <a:spcAft>
                <a:spcPts val="0"/>
              </a:spcAft>
              <a:buClr>
                <a:schemeClr val="lt1"/>
              </a:buClr>
              <a:buSzPts val="2200"/>
              <a:buFont typeface="Arial"/>
              <a:buNone/>
            </a:pPr>
            <a:r>
              <a:rPr lang="el-GR" sz="2000" b="1" i="0" u="none" strike="noStrike" cap="none" dirty="0">
                <a:solidFill>
                  <a:srgbClr val="8A4199"/>
                </a:solidFill>
                <a:latin typeface="Calibri"/>
                <a:ea typeface="Calibri"/>
                <a:cs typeface="Calibri"/>
                <a:sym typeface="Calibri"/>
              </a:rPr>
              <a:t>Είναι ο μόνος τρόπος για να μάθουμε, να κατανοήσουμε και να αντιμετωπίσουμε τις πραγματικές τους ανάγκες. Ρωτήστε και μην υποθέτετε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1"/>
          <p:cNvSpPr txBox="1">
            <a:spLocks noGrp="1"/>
          </p:cNvSpPr>
          <p:nvPr>
            <p:ph type="body" idx="1"/>
          </p:nvPr>
        </p:nvSpPr>
        <p:spPr>
          <a:xfrm>
            <a:off x="5760669" y="5759497"/>
            <a:ext cx="3469856" cy="58921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Font typeface="Arial"/>
              <a:buNone/>
            </a:pPr>
            <a:r>
              <a:rPr lang="en-US" b="1"/>
              <a:t>www.balance.eu</a:t>
            </a:r>
            <a:endParaRPr/>
          </a:p>
        </p:txBody>
      </p:sp>
      <p:sp>
        <p:nvSpPr>
          <p:cNvPr id="400" name="Google Shape;400;p31"/>
          <p:cNvSpPr txBox="1">
            <a:spLocks noGrp="1"/>
          </p:cNvSpPr>
          <p:nvPr>
            <p:ph type="body" idx="3"/>
          </p:nvPr>
        </p:nvSpPr>
        <p:spPr>
          <a:xfrm>
            <a:off x="642678" y="811348"/>
            <a:ext cx="3195485" cy="21464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A4199"/>
              </a:buClr>
              <a:buSzPts val="5000"/>
              <a:buNone/>
            </a:pPr>
            <a:r>
              <a:rPr lang="en-US" sz="2400" b="1" dirty="0"/>
              <a:t>Πηγαίνετε στην Ενότητα 5:</a:t>
            </a:r>
          </a:p>
          <a:p>
            <a:pPr marL="0" lvl="0" indent="0" algn="l" rtl="0">
              <a:lnSpc>
                <a:spcPct val="90000"/>
              </a:lnSpc>
              <a:spcBef>
                <a:spcPts val="0"/>
              </a:spcBef>
              <a:spcAft>
                <a:spcPts val="0"/>
              </a:spcAft>
              <a:buClr>
                <a:srgbClr val="8A4199"/>
              </a:buClr>
              <a:buSzPts val="5000"/>
              <a:buNone/>
            </a:pPr>
            <a:r>
              <a:rPr lang="en-US" sz="2400" dirty="0"/>
              <a:t>Συνεργατικά περιβάλλοντα εργασίας</a:t>
            </a:r>
            <a:endParaRPr sz="2400" dirty="0"/>
          </a:p>
        </p:txBody>
      </p:sp>
      <p:grpSp>
        <p:nvGrpSpPr>
          <p:cNvPr id="401" name="Google Shape;401;p31"/>
          <p:cNvGrpSpPr/>
          <p:nvPr/>
        </p:nvGrpSpPr>
        <p:grpSpPr>
          <a:xfrm>
            <a:off x="1832466" y="5096758"/>
            <a:ext cx="280634" cy="280634"/>
            <a:chOff x="1950027" y="2499889"/>
            <a:chExt cx="850463" cy="850463"/>
          </a:xfrm>
        </p:grpSpPr>
        <p:sp>
          <p:nvSpPr>
            <p:cNvPr id="402" name="Google Shape;402;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03" name="Google Shape;403;p31"/>
            <p:cNvGrpSpPr/>
            <p:nvPr/>
          </p:nvGrpSpPr>
          <p:grpSpPr>
            <a:xfrm>
              <a:off x="2107521" y="2657382"/>
              <a:ext cx="535476" cy="535477"/>
              <a:chOff x="2107521" y="2657382"/>
              <a:chExt cx="535476" cy="535477"/>
            </a:xfrm>
          </p:grpSpPr>
          <p:sp>
            <p:nvSpPr>
              <p:cNvPr id="404" name="Google Shape;404;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07" name="Google Shape;407;p31"/>
          <p:cNvGrpSpPr/>
          <p:nvPr/>
        </p:nvGrpSpPr>
        <p:grpSpPr>
          <a:xfrm>
            <a:off x="1140235" y="5096758"/>
            <a:ext cx="280634" cy="280634"/>
            <a:chOff x="-147782" y="2499889"/>
            <a:chExt cx="850463" cy="850463"/>
          </a:xfrm>
        </p:grpSpPr>
        <p:sp>
          <p:nvSpPr>
            <p:cNvPr id="408" name="Google Shape;408;p31"/>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31"/>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0" name="Google Shape;410;p31"/>
          <p:cNvGrpSpPr/>
          <p:nvPr/>
        </p:nvGrpSpPr>
        <p:grpSpPr>
          <a:xfrm>
            <a:off x="2178374" y="5096758"/>
            <a:ext cx="280634" cy="280634"/>
            <a:chOff x="2998302" y="2499889"/>
            <a:chExt cx="850463" cy="850463"/>
          </a:xfrm>
        </p:grpSpPr>
        <p:sp>
          <p:nvSpPr>
            <p:cNvPr id="411" name="Google Shape;411;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3" name="Google Shape;413;p31"/>
          <p:cNvGrpSpPr/>
          <p:nvPr/>
        </p:nvGrpSpPr>
        <p:grpSpPr>
          <a:xfrm>
            <a:off x="794328" y="5096758"/>
            <a:ext cx="280634" cy="280842"/>
            <a:chOff x="-1196056" y="2499889"/>
            <a:chExt cx="850463" cy="851092"/>
          </a:xfrm>
        </p:grpSpPr>
        <p:sp>
          <p:nvSpPr>
            <p:cNvPr id="414" name="Google Shape;414;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6" name="Google Shape;416;p31"/>
          <p:cNvGrpSpPr/>
          <p:nvPr/>
        </p:nvGrpSpPr>
        <p:grpSpPr>
          <a:xfrm>
            <a:off x="1486351" y="5096758"/>
            <a:ext cx="280634" cy="280634"/>
            <a:chOff x="5339337" y="8702010"/>
            <a:chExt cx="280634" cy="280634"/>
          </a:xfrm>
        </p:grpSpPr>
        <p:sp>
          <p:nvSpPr>
            <p:cNvPr id="417" name="Google Shape;417;p31"/>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2B4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8" name="Google Shape;418;p31"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sp>
        <p:nvSpPr>
          <p:cNvPr id="420" name="Google Shape;420;p31"/>
          <p:cNvSpPr txBox="1"/>
          <p:nvPr/>
        </p:nvSpPr>
        <p:spPr>
          <a:xfrm>
            <a:off x="642678" y="4380793"/>
            <a:ext cx="3195486" cy="7311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4B4CB"/>
              </a:buClr>
              <a:buSzPts val="2200"/>
              <a:buFont typeface="Arial"/>
              <a:buNone/>
            </a:pPr>
            <a:r>
              <a:rPr lang="en-US" sz="2200" b="1" i="0" u="none" strike="noStrike" cap="none">
                <a:solidFill>
                  <a:srgbClr val="14B4CB"/>
                </a:solidFill>
                <a:latin typeface="Calibri"/>
                <a:ea typeface="Calibri"/>
                <a:cs typeface="Calibri"/>
                <a:sym typeface="Calibri"/>
              </a:rPr>
              <a:t>Ακολουθήστε το ταξίδι μας</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body" idx="1"/>
          </p:nvPr>
        </p:nvSpPr>
        <p:spPr>
          <a:xfrm>
            <a:off x="3107723" y="454080"/>
            <a:ext cx="8831844"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US" dirty="0"/>
              <a:t>ΜΑΘΗΣΙΑΚΟ</a:t>
            </a:r>
            <a:r>
              <a:rPr lang="el-GR" dirty="0"/>
              <a:t>Ι</a:t>
            </a:r>
            <a:r>
              <a:rPr lang="en-US" dirty="0"/>
              <a:t> ΣΤ</a:t>
            </a:r>
            <a:r>
              <a:rPr lang="el-GR" dirty="0"/>
              <a:t>Ο</a:t>
            </a:r>
            <a:r>
              <a:rPr lang="en-US" dirty="0"/>
              <a:t>ΧΟΙ</a:t>
            </a:r>
            <a:endParaRPr dirty="0"/>
          </a:p>
        </p:txBody>
      </p:sp>
      <p:sp>
        <p:nvSpPr>
          <p:cNvPr id="231" name="Google Shape;231;p3"/>
          <p:cNvSpPr txBox="1">
            <a:spLocks noGrp="1"/>
          </p:cNvSpPr>
          <p:nvPr>
            <p:ph type="body" idx="2"/>
          </p:nvPr>
        </p:nvSpPr>
        <p:spPr>
          <a:xfrm>
            <a:off x="2438058" y="1659632"/>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01</a:t>
            </a:r>
            <a:endParaRPr/>
          </a:p>
        </p:txBody>
      </p:sp>
      <p:sp>
        <p:nvSpPr>
          <p:cNvPr id="232" name="Google Shape;232;p3"/>
          <p:cNvSpPr txBox="1">
            <a:spLocks noGrp="1"/>
          </p:cNvSpPr>
          <p:nvPr>
            <p:ph type="body" idx="3"/>
          </p:nvPr>
        </p:nvSpPr>
        <p:spPr>
          <a:xfrm>
            <a:off x="3183474" y="1650691"/>
            <a:ext cx="8831845"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400" dirty="0"/>
              <a:t>Κατανοήστε τη σημασία της </a:t>
            </a:r>
            <a:r>
              <a:rPr lang="el-GR" sz="1400" dirty="0"/>
              <a:t>διαφορετικότητας</a:t>
            </a:r>
            <a:r>
              <a:rPr lang="en-US" sz="1400" dirty="0"/>
              <a:t> και </a:t>
            </a:r>
            <a:r>
              <a:rPr lang="en-US" sz="1400" dirty="0" err="1"/>
              <a:t>της</a:t>
            </a:r>
            <a:r>
              <a:rPr lang="en-US" sz="1400" dirty="0"/>
              <a:t> </a:t>
            </a:r>
            <a:r>
              <a:rPr lang="el-GR" sz="1400" dirty="0"/>
              <a:t>συμπερίληψης</a:t>
            </a:r>
            <a:r>
              <a:rPr lang="en-US" sz="1400" dirty="0"/>
              <a:t> στην προώθηση της ισορροπίας μεταξύ επαγγελματικής και προσωπικής ζωής και πώς να αναγνωρίζετε και να αντιμετωπίζετε τις μοναδικές ανάγκες των διαφορετικών μελών της ομάδας.</a:t>
            </a:r>
            <a:endParaRPr sz="1800" dirty="0"/>
          </a:p>
        </p:txBody>
      </p:sp>
      <p:sp>
        <p:nvSpPr>
          <p:cNvPr id="233" name="Google Shape;233;p3"/>
          <p:cNvSpPr txBox="1">
            <a:spLocks noGrp="1"/>
          </p:cNvSpPr>
          <p:nvPr>
            <p:ph type="body" idx="4"/>
          </p:nvPr>
        </p:nvSpPr>
        <p:spPr>
          <a:xfrm>
            <a:off x="2438058" y="2396800"/>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02</a:t>
            </a:r>
            <a:endParaRPr/>
          </a:p>
        </p:txBody>
      </p:sp>
      <p:sp>
        <p:nvSpPr>
          <p:cNvPr id="234" name="Google Shape;234;p3"/>
          <p:cNvSpPr txBox="1">
            <a:spLocks noGrp="1"/>
          </p:cNvSpPr>
          <p:nvPr>
            <p:ph type="body" idx="5"/>
          </p:nvPr>
        </p:nvSpPr>
        <p:spPr>
          <a:xfrm>
            <a:off x="3183475" y="2374571"/>
            <a:ext cx="8831844"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400" dirty="0"/>
              <a:t>Προσδιορίστε τα κοινά εμπόδια στην ισορροπία μεταξύ επαγγελματικής και προσωπικής ζωής για εργαζόμεν</a:t>
            </a:r>
            <a:r>
              <a:rPr lang="el-GR" sz="1400" dirty="0"/>
              <a:t>ες/νους</a:t>
            </a:r>
            <a:r>
              <a:rPr lang="en-US" sz="1400" dirty="0"/>
              <a:t> με διαφορετικό υπόβαθρο, όπως αυτοί που </a:t>
            </a:r>
            <a:r>
              <a:rPr lang="el-GR" sz="1400" dirty="0"/>
              <a:t>φροντίζουν κάποιο τρίτο άτομο</a:t>
            </a:r>
            <a:r>
              <a:rPr lang="en-US" sz="1400" dirty="0"/>
              <a:t>,</a:t>
            </a:r>
            <a:r>
              <a:rPr lang="el-GR" sz="1400" dirty="0"/>
              <a:t> έχουν</a:t>
            </a:r>
            <a:r>
              <a:rPr lang="en-US" sz="1400" dirty="0"/>
              <a:t> αναπηρίες ή γλωσσικά εμπόδια, και αναπτύξτε στρατηγικές για την αντιμετώπιση αυτών των εμποδίων.</a:t>
            </a:r>
            <a:endParaRPr sz="1800" dirty="0"/>
          </a:p>
        </p:txBody>
      </p:sp>
      <p:sp>
        <p:nvSpPr>
          <p:cNvPr id="235" name="Google Shape;235;p3"/>
          <p:cNvSpPr txBox="1">
            <a:spLocks noGrp="1"/>
          </p:cNvSpPr>
          <p:nvPr>
            <p:ph type="body" idx="6"/>
          </p:nvPr>
        </p:nvSpPr>
        <p:spPr>
          <a:xfrm>
            <a:off x="2438058" y="3196341"/>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03</a:t>
            </a:r>
            <a:endParaRPr/>
          </a:p>
        </p:txBody>
      </p:sp>
      <p:sp>
        <p:nvSpPr>
          <p:cNvPr id="236" name="Google Shape;236;p3"/>
          <p:cNvSpPr txBox="1">
            <a:spLocks noGrp="1"/>
          </p:cNvSpPr>
          <p:nvPr>
            <p:ph type="body" idx="7"/>
          </p:nvPr>
        </p:nvSpPr>
        <p:spPr>
          <a:xfrm>
            <a:off x="3183475" y="3219657"/>
            <a:ext cx="8831844"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400" dirty="0"/>
              <a:t>Να κατα</a:t>
            </a:r>
            <a:r>
              <a:rPr lang="en-US" sz="1400" dirty="0" err="1"/>
              <a:t>νοήσ</a:t>
            </a:r>
            <a:r>
              <a:rPr lang="el-GR" sz="1400" dirty="0" err="1"/>
              <a:t>ετε</a:t>
            </a:r>
            <a:r>
              <a:rPr lang="en-US" sz="1400" dirty="0"/>
              <a:t> </a:t>
            </a:r>
            <a:r>
              <a:rPr lang="en-US" sz="1400" dirty="0" err="1"/>
              <a:t>το</a:t>
            </a:r>
            <a:r>
              <a:rPr lang="en-US" sz="1400" dirty="0"/>
              <a:t> </a:t>
            </a:r>
            <a:r>
              <a:rPr lang="en-US" sz="1400" dirty="0" err="1"/>
              <a:t>ρόλο</a:t>
            </a:r>
            <a:r>
              <a:rPr lang="en-US" sz="1400" dirty="0"/>
              <a:t> </a:t>
            </a:r>
            <a:r>
              <a:rPr lang="en-US" sz="1400" dirty="0" err="1"/>
              <a:t>των</a:t>
            </a:r>
            <a:r>
              <a:rPr lang="en-US" sz="1400" dirty="0"/>
              <a:t> </a:t>
            </a:r>
            <a:r>
              <a:rPr lang="en-US" sz="1400" dirty="0" err="1"/>
              <a:t>οργ</a:t>
            </a:r>
            <a:r>
              <a:rPr lang="en-US" sz="1400" dirty="0"/>
              <a:t>ανωτικών πολιτικών και πρακτικών στην προώθηση της </a:t>
            </a:r>
            <a:r>
              <a:rPr lang="el-GR" sz="1400" dirty="0"/>
              <a:t>διαφορετικότητας</a:t>
            </a:r>
            <a:r>
              <a:rPr lang="en-US" sz="1400" dirty="0"/>
              <a:t> και </a:t>
            </a:r>
            <a:r>
              <a:rPr lang="en-US" sz="1400" dirty="0" err="1"/>
              <a:t>της</a:t>
            </a:r>
            <a:r>
              <a:rPr lang="en-US" sz="1400" dirty="0"/>
              <a:t> </a:t>
            </a:r>
            <a:r>
              <a:rPr lang="el-GR" sz="1400" dirty="0"/>
              <a:t>συμπερίληψης</a:t>
            </a:r>
            <a:r>
              <a:rPr lang="en-US" sz="1400" dirty="0"/>
              <a:t> και στην υποστήριξη της ισορροπίας μεταξύ επαγγελματικής και προσωπικής ζωής, όπως οι ευέλικτες ρυθμίσεις εργασίας, οι πολιτικές παροχών και αδειών και οι διευκολύνσεις για τις αναπηρίες.</a:t>
            </a:r>
            <a:endParaRPr sz="1800" dirty="0"/>
          </a:p>
        </p:txBody>
      </p:sp>
      <p:sp>
        <p:nvSpPr>
          <p:cNvPr id="237" name="Google Shape;237;p3"/>
          <p:cNvSpPr txBox="1">
            <a:spLocks noGrp="1"/>
          </p:cNvSpPr>
          <p:nvPr>
            <p:ph type="body" idx="8"/>
          </p:nvPr>
        </p:nvSpPr>
        <p:spPr>
          <a:xfrm>
            <a:off x="2438058" y="3915199"/>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04</a:t>
            </a:r>
            <a:endParaRPr/>
          </a:p>
        </p:txBody>
      </p:sp>
      <p:sp>
        <p:nvSpPr>
          <p:cNvPr id="238" name="Google Shape;238;p3"/>
          <p:cNvSpPr txBox="1">
            <a:spLocks noGrp="1"/>
          </p:cNvSpPr>
          <p:nvPr>
            <p:ph type="body" idx="9"/>
          </p:nvPr>
        </p:nvSpPr>
        <p:spPr>
          <a:xfrm>
            <a:off x="3183477" y="3970460"/>
            <a:ext cx="8756090" cy="692194"/>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400" dirty="0" err="1"/>
              <a:t>Ανά</a:t>
            </a:r>
            <a:r>
              <a:rPr lang="en-US" sz="1400" dirty="0"/>
              <a:t>πτυξη αποτελεσματικών στρατηγικών επικοινωνίας για την προώθηση της </a:t>
            </a:r>
            <a:r>
              <a:rPr lang="el-GR" sz="1400" dirty="0"/>
              <a:t>διαφορετικότητας</a:t>
            </a:r>
            <a:r>
              <a:rPr lang="en-US" sz="1400" dirty="0"/>
              <a:t> και </a:t>
            </a:r>
            <a:r>
              <a:rPr lang="en-US" sz="1400" dirty="0" err="1"/>
              <a:t>της</a:t>
            </a:r>
            <a:r>
              <a:rPr lang="en-US" sz="1400" dirty="0"/>
              <a:t> </a:t>
            </a:r>
            <a:r>
              <a:rPr lang="el-GR" sz="1400" dirty="0"/>
              <a:t>συμπερίληψης</a:t>
            </a:r>
            <a:r>
              <a:rPr lang="en-US" sz="1400" dirty="0"/>
              <a:t> και την αντιμετώπιση των αναγκών των διαφορετικών μελών της ομάδας, συμπεριλαμβανομένης της ενεργητικής </a:t>
            </a:r>
            <a:r>
              <a:rPr lang="el-GR" sz="1400" dirty="0"/>
              <a:t>ακοής</a:t>
            </a:r>
            <a:r>
              <a:rPr lang="en-US" sz="1400" dirty="0"/>
              <a:t>, της πολιτισμικής επάρκειας και της ενσυναίσθησης.</a:t>
            </a:r>
            <a:endParaRPr sz="1800" dirty="0"/>
          </a:p>
        </p:txBody>
      </p:sp>
      <p:sp>
        <p:nvSpPr>
          <p:cNvPr id="239" name="Google Shape;239;p3"/>
          <p:cNvSpPr txBox="1">
            <a:spLocks noGrp="1"/>
          </p:cNvSpPr>
          <p:nvPr>
            <p:ph type="body" idx="13"/>
          </p:nvPr>
        </p:nvSpPr>
        <p:spPr>
          <a:xfrm>
            <a:off x="2438057" y="4667417"/>
            <a:ext cx="745417" cy="65515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US"/>
              <a:t>05</a:t>
            </a:r>
            <a:endParaRPr/>
          </a:p>
        </p:txBody>
      </p:sp>
      <p:sp>
        <p:nvSpPr>
          <p:cNvPr id="240" name="Google Shape;240;p3"/>
          <p:cNvSpPr txBox="1">
            <a:spLocks noGrp="1"/>
          </p:cNvSpPr>
          <p:nvPr>
            <p:ph type="body" idx="14"/>
          </p:nvPr>
        </p:nvSpPr>
        <p:spPr>
          <a:xfrm>
            <a:off x="3221351" y="4769953"/>
            <a:ext cx="8756090" cy="874712"/>
          </a:xfrm>
          <a:prstGeom prst="rect">
            <a:avLst/>
          </a:prstGeom>
          <a:noFill/>
          <a:ln>
            <a:noFill/>
          </a:ln>
        </p:spPr>
        <p:txBody>
          <a:bodyPr spcFirstLastPara="1" wrap="square" lIns="91425" tIns="45700" rIns="91425" bIns="45700" anchor="ctr" anchorCtr="0">
            <a:noAutofit/>
          </a:bodyPr>
          <a:lstStyle/>
          <a:p>
            <a:pPr marL="0" lvl="0" indent="0" algn="just" rtl="0">
              <a:lnSpc>
                <a:spcPct val="90000"/>
              </a:lnSpc>
              <a:spcBef>
                <a:spcPts val="0"/>
              </a:spcBef>
              <a:spcAft>
                <a:spcPts val="0"/>
              </a:spcAft>
              <a:buClr>
                <a:srgbClr val="595959"/>
              </a:buClr>
              <a:buSzPts val="2200"/>
              <a:buNone/>
            </a:pPr>
            <a:r>
              <a:rPr lang="en-US" sz="1400" dirty="0"/>
              <a:t>Αναπτύξτε ένα σχέδιο για την προώθηση της </a:t>
            </a:r>
            <a:r>
              <a:rPr lang="el-GR" sz="1400" dirty="0"/>
              <a:t>διαφορετικότητας</a:t>
            </a:r>
            <a:r>
              <a:rPr lang="en-US" sz="1400" dirty="0"/>
              <a:t> και </a:t>
            </a:r>
            <a:r>
              <a:rPr lang="en-US" sz="1400" dirty="0" err="1"/>
              <a:t>της</a:t>
            </a:r>
            <a:r>
              <a:rPr lang="en-US" sz="1400" dirty="0"/>
              <a:t> </a:t>
            </a:r>
            <a:r>
              <a:rPr lang="el-GR" sz="1400" dirty="0"/>
              <a:t>συμπερίληψης</a:t>
            </a:r>
            <a:r>
              <a:rPr lang="en-US" sz="1400" dirty="0"/>
              <a:t> στο χώρο εργασίας σας και την εξασφάλιση της ικανοποίησης των αναγκών όλων των μελών της ομάδας, συμπεριλαμβανομένων στρατηγικών για τη δημιουργία ενός εργασιακού περιβάλλοντος χωρίς αποκλεισμούς, την αντιμετώπιση των εμποδίων στην ισορροπία μεταξύ επαγγελματικής και προσωπικής ζωής και την προώθηση της πολιτισμικής επάρκειας και κατανόησης.</a:t>
            </a:r>
            <a:endParaRP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a:fillRect/>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3600" b="1" dirty="0" err="1"/>
              <a:t>Εισ</a:t>
            </a:r>
            <a:r>
              <a:rPr lang="en-GB" sz="3600" b="1" dirty="0"/>
              <a:t>αγωγή στην ενότητα 4</a:t>
            </a:r>
          </a:p>
          <a:p>
            <a:endParaRPr lang="en-GB" sz="3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01</a:t>
            </a:r>
          </a:p>
        </p:txBody>
      </p:sp>
    </p:spTree>
    <p:extLst>
      <p:ext uri="{BB962C8B-B14F-4D97-AF65-F5344CB8AC3E}">
        <p14:creationId xmlns:p14="http://schemas.microsoft.com/office/powerpoint/2010/main" val="266416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
          <p:cNvSpPr txBox="1">
            <a:spLocks noGrp="1"/>
          </p:cNvSpPr>
          <p:nvPr>
            <p:ph type="body" idx="1"/>
          </p:nvPr>
        </p:nvSpPr>
        <p:spPr>
          <a:xfrm>
            <a:off x="794495" y="347021"/>
            <a:ext cx="7756143" cy="37555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None/>
            </a:pPr>
            <a:r>
              <a:rPr lang="en-US" sz="4000" b="1" i="0" dirty="0">
                <a:solidFill>
                  <a:srgbClr val="14B4CB"/>
                </a:solidFill>
              </a:rPr>
              <a:t>ΕΙΣΑΓΩΓ</a:t>
            </a:r>
            <a:r>
              <a:rPr lang="el-GR" sz="4000" b="1" i="0" dirty="0">
                <a:solidFill>
                  <a:srgbClr val="14B4CB"/>
                </a:solidFill>
              </a:rPr>
              <a:t>Η</a:t>
            </a:r>
            <a:r>
              <a:rPr lang="en-US" sz="4000" b="1" i="0" dirty="0">
                <a:solidFill>
                  <a:srgbClr val="14B4CB"/>
                </a:solidFill>
              </a:rPr>
              <a:t> ΣΤΗΝ ΕΝ</a:t>
            </a:r>
            <a:r>
              <a:rPr lang="el-GR" sz="4000" b="1" i="0" dirty="0">
                <a:solidFill>
                  <a:srgbClr val="14B4CB"/>
                </a:solidFill>
              </a:rPr>
              <a:t>Ο</a:t>
            </a:r>
            <a:r>
              <a:rPr lang="en-US" sz="4000" b="1" i="0" dirty="0">
                <a:solidFill>
                  <a:srgbClr val="14B4CB"/>
                </a:solidFill>
              </a:rPr>
              <a:t>ΤΗΤΑ 4</a:t>
            </a:r>
            <a:endParaRPr sz="4000" b="1" i="0" dirty="0">
              <a:solidFill>
                <a:srgbClr val="14B4CB"/>
              </a:solidFill>
            </a:endParaRPr>
          </a:p>
        </p:txBody>
      </p:sp>
      <p:sp>
        <p:nvSpPr>
          <p:cNvPr id="246" name="Google Shape;246;p4"/>
          <p:cNvSpPr/>
          <p:nvPr/>
        </p:nvSpPr>
        <p:spPr>
          <a:xfrm>
            <a:off x="0" y="903232"/>
            <a:ext cx="4099727" cy="3939575"/>
          </a:xfrm>
          <a:prstGeom prst="ellipse">
            <a:avLst/>
          </a:prstGeom>
          <a:solidFill>
            <a:srgbClr val="14B4CB"/>
          </a:solidFill>
          <a:ln w="25400" cap="flat" cmpd="sng">
            <a:solidFill>
              <a:srgbClr val="14B4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endParaRPr lang="el-G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400" b="1" i="0" u="none" strike="noStrike" cap="none" dirty="0">
                <a:solidFill>
                  <a:schemeClr val="lt1"/>
                </a:solidFill>
                <a:latin typeface="Calibri"/>
                <a:ea typeface="Calibri"/>
                <a:cs typeface="Calibri"/>
                <a:sym typeface="Calibri"/>
              </a:rPr>
              <a:t>Κα</a:t>
            </a:r>
            <a:r>
              <a:rPr lang="en-US" sz="2400" b="1" i="0" u="none" strike="noStrike" cap="none" dirty="0" err="1">
                <a:solidFill>
                  <a:schemeClr val="lt1"/>
                </a:solidFill>
                <a:latin typeface="Calibri"/>
                <a:ea typeface="Calibri"/>
                <a:cs typeface="Calibri"/>
                <a:sym typeface="Calibri"/>
              </a:rPr>
              <a:t>λώς</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ήρθ</a:t>
            </a:r>
            <a:r>
              <a:rPr lang="en-US" sz="2400" b="1" i="0" u="none" strike="noStrike" cap="none" dirty="0">
                <a:solidFill>
                  <a:schemeClr val="lt1"/>
                </a:solidFill>
                <a:latin typeface="Calibri"/>
                <a:ea typeface="Calibri"/>
                <a:cs typeface="Calibri"/>
                <a:sym typeface="Calibri"/>
              </a:rPr>
              <a:t>ατε στην Ενότητα 4 του διαδικτυακού μαθήματος BALANCE: </a:t>
            </a:r>
            <a:endParaRPr dirty="0"/>
          </a:p>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el-GR" sz="2400" b="1" i="0" u="none" strike="noStrike" cap="none" dirty="0">
                <a:solidFill>
                  <a:schemeClr val="lt1"/>
                </a:solidFill>
                <a:latin typeface="Calibri"/>
                <a:ea typeface="Calibri"/>
                <a:cs typeface="Calibri"/>
                <a:sym typeface="Calibri"/>
              </a:rPr>
              <a:t>Φροντίζοντας </a:t>
            </a:r>
            <a:r>
              <a:rPr lang="en-US" sz="2400" b="1" i="0" u="none" strike="noStrike" cap="none" dirty="0" err="1">
                <a:solidFill>
                  <a:schemeClr val="lt1"/>
                </a:solidFill>
                <a:latin typeface="Calibri"/>
                <a:ea typeface="Calibri"/>
                <a:cs typeface="Calibri"/>
                <a:sym typeface="Calibri"/>
              </a:rPr>
              <a:t>μι</a:t>
            </a:r>
            <a:r>
              <a:rPr lang="en-US" sz="2400" b="1" i="0" u="none" strike="noStrike" cap="none" dirty="0">
                <a:solidFill>
                  <a:schemeClr val="lt1"/>
                </a:solidFill>
                <a:latin typeface="Calibri"/>
                <a:ea typeface="Calibri"/>
                <a:cs typeface="Calibri"/>
                <a:sym typeface="Calibri"/>
              </a:rPr>
              <a:t>α </a:t>
            </a:r>
            <a:r>
              <a:rPr lang="el-GR" sz="2400" b="1" i="0" u="none" strike="noStrike" cap="none" dirty="0">
                <a:solidFill>
                  <a:schemeClr val="lt1"/>
                </a:solidFill>
                <a:latin typeface="Calibri"/>
                <a:ea typeface="Calibri"/>
                <a:cs typeface="Calibri"/>
                <a:sym typeface="Calibri"/>
              </a:rPr>
              <a:t>ποικιλόμορφη</a:t>
            </a:r>
            <a:r>
              <a:rPr lang="en-US" sz="2400" b="1" i="0" u="none" strike="noStrike" cap="none" dirty="0">
                <a:solidFill>
                  <a:schemeClr val="lt1"/>
                </a:solidFill>
                <a:latin typeface="Calibri"/>
                <a:ea typeface="Calibri"/>
                <a:cs typeface="Calibri"/>
                <a:sym typeface="Calibri"/>
              </a:rPr>
              <a:t> ομάδα!</a:t>
            </a:r>
            <a:endParaRPr dirty="0"/>
          </a:p>
          <a:p>
            <a:pPr marL="0" marR="0" lvl="0" indent="0" algn="ctr" rtl="0">
              <a:lnSpc>
                <a:spcPct val="100000"/>
              </a:lnSpc>
              <a:spcBef>
                <a:spcPts val="0"/>
              </a:spcBef>
              <a:spcAft>
                <a:spcPts val="0"/>
              </a:spcAft>
              <a:buNone/>
            </a:pPr>
            <a:endParaRPr sz="24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endParaRPr sz="2400" b="0" i="0" u="none" strike="noStrike" cap="none" dirty="0">
              <a:solidFill>
                <a:schemeClr val="lt1"/>
              </a:solidFill>
              <a:latin typeface="Arial"/>
              <a:ea typeface="Arial"/>
              <a:cs typeface="Arial"/>
              <a:sym typeface="Arial"/>
            </a:endParaRPr>
          </a:p>
        </p:txBody>
      </p:sp>
      <p:sp>
        <p:nvSpPr>
          <p:cNvPr id="247" name="Google Shape;247;p4"/>
          <p:cNvSpPr/>
          <p:nvPr/>
        </p:nvSpPr>
        <p:spPr>
          <a:xfrm>
            <a:off x="3392993" y="1698170"/>
            <a:ext cx="5406013" cy="5159830"/>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Σε</a:t>
            </a:r>
            <a:r>
              <a:rPr lang="en-US" sz="1800" b="0" i="0" u="none" strike="noStrike" cap="none" dirty="0">
                <a:solidFill>
                  <a:srgbClr val="14B4CB"/>
                </a:solidFill>
                <a:latin typeface="Calibri"/>
                <a:ea typeface="Calibri"/>
                <a:cs typeface="Calibri"/>
                <a:sym typeface="Calibri"/>
              </a:rPr>
              <a:t> α</a:t>
            </a:r>
            <a:r>
              <a:rPr lang="en-US" sz="1800" b="0" i="0" u="none" strike="noStrike" cap="none" dirty="0" err="1">
                <a:solidFill>
                  <a:srgbClr val="14B4CB"/>
                </a:solidFill>
                <a:latin typeface="Calibri"/>
                <a:ea typeface="Calibri"/>
                <a:cs typeface="Calibri"/>
                <a:sym typeface="Calibri"/>
              </a:rPr>
              <a:t>υτή</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την</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ενότητ</a:t>
            </a:r>
            <a:r>
              <a:rPr lang="en-US" sz="1800" b="0" i="0" u="none" strike="noStrike" cap="none" dirty="0">
                <a:solidFill>
                  <a:srgbClr val="14B4CB"/>
                </a:solidFill>
                <a:latin typeface="Calibri"/>
                <a:ea typeface="Calibri"/>
                <a:cs typeface="Calibri"/>
                <a:sym typeface="Calibri"/>
              </a:rPr>
              <a:t>α, θα διερευνήσουμε τη σημασία της </a:t>
            </a:r>
            <a:r>
              <a:rPr lang="el-GR" sz="1800" b="0" i="0" u="none" strike="noStrike" cap="none" dirty="0">
                <a:solidFill>
                  <a:srgbClr val="14B4CB"/>
                </a:solidFill>
                <a:latin typeface="Calibri"/>
                <a:ea typeface="Calibri"/>
                <a:cs typeface="Calibri"/>
                <a:sym typeface="Calibri"/>
              </a:rPr>
              <a:t>διαφορετικότητας</a:t>
            </a:r>
            <a:r>
              <a:rPr lang="en-US" sz="1800" b="0" i="0" u="none" strike="noStrike" cap="none" dirty="0">
                <a:solidFill>
                  <a:srgbClr val="14B4CB"/>
                </a:solidFill>
                <a:latin typeface="Calibri"/>
                <a:ea typeface="Calibri"/>
                <a:cs typeface="Calibri"/>
                <a:sym typeface="Calibri"/>
              </a:rPr>
              <a:t> και </a:t>
            </a:r>
            <a:r>
              <a:rPr lang="en-US" sz="1800" b="0" i="0" u="none" strike="noStrike" cap="none" dirty="0" err="1">
                <a:solidFill>
                  <a:srgbClr val="14B4CB"/>
                </a:solidFill>
                <a:latin typeface="Calibri"/>
                <a:ea typeface="Calibri"/>
                <a:cs typeface="Calibri"/>
                <a:sym typeface="Calibri"/>
              </a:rPr>
              <a:t>της</a:t>
            </a:r>
            <a:r>
              <a:rPr lang="en-US" sz="1800" b="0" i="0" u="none" strike="noStrike" cap="none" dirty="0">
                <a:solidFill>
                  <a:srgbClr val="14B4CB"/>
                </a:solidFill>
                <a:latin typeface="Calibri"/>
                <a:ea typeface="Calibri"/>
                <a:cs typeface="Calibri"/>
                <a:sym typeface="Calibri"/>
              </a:rPr>
              <a:t> </a:t>
            </a:r>
            <a:r>
              <a:rPr lang="el-GR" sz="1800" b="0" i="0" u="none" strike="noStrike" cap="none" dirty="0">
                <a:solidFill>
                  <a:srgbClr val="14B4CB"/>
                </a:solidFill>
                <a:latin typeface="Calibri"/>
                <a:ea typeface="Calibri"/>
                <a:cs typeface="Calibri"/>
                <a:sym typeface="Calibri"/>
              </a:rPr>
              <a:t>συμπερίληψης</a:t>
            </a:r>
            <a:r>
              <a:rPr lang="en-US" sz="1800" b="0" i="0" u="none" strike="noStrike" cap="none" dirty="0">
                <a:solidFill>
                  <a:srgbClr val="14B4CB"/>
                </a:solidFill>
                <a:latin typeface="Calibri"/>
                <a:ea typeface="Calibri"/>
                <a:cs typeface="Calibri"/>
                <a:sym typeface="Calibri"/>
              </a:rPr>
              <a:t> στην προώθηση της ισορροπίας μεταξύ επαγγελματικής και προσωπικής ζωής!</a:t>
            </a:r>
            <a:endParaRPr dirty="0"/>
          </a:p>
          <a:p>
            <a:pPr marL="0" marR="0" lvl="0" indent="0" algn="ctr" rtl="0">
              <a:lnSpc>
                <a:spcPct val="100000"/>
              </a:lnSpc>
              <a:spcBef>
                <a:spcPts val="0"/>
              </a:spcBef>
              <a:spcAft>
                <a:spcPts val="0"/>
              </a:spcAft>
              <a:buNone/>
            </a:pPr>
            <a:endParaRPr sz="1800" b="0" i="0" u="none" strike="noStrike" cap="none" dirty="0">
              <a:solidFill>
                <a:srgbClr val="14B4CB"/>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dirty="0" err="1">
                <a:solidFill>
                  <a:srgbClr val="14B4CB"/>
                </a:solidFill>
                <a:latin typeface="Calibri"/>
                <a:ea typeface="Calibri"/>
                <a:cs typeface="Calibri"/>
                <a:sym typeface="Calibri"/>
              </a:rPr>
              <a:t>Στο</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τέλος</a:t>
            </a:r>
            <a:r>
              <a:rPr lang="en-US" sz="1800" b="0" i="0" u="none" strike="noStrike" cap="none" dirty="0">
                <a:solidFill>
                  <a:srgbClr val="14B4CB"/>
                </a:solidFill>
                <a:latin typeface="Calibri"/>
                <a:ea typeface="Calibri"/>
                <a:cs typeface="Calibri"/>
                <a:sym typeface="Calibri"/>
              </a:rPr>
              <a:t> α</a:t>
            </a:r>
            <a:r>
              <a:rPr lang="en-US" sz="1800" b="0" i="0" u="none" strike="noStrike" cap="none" dirty="0" err="1">
                <a:solidFill>
                  <a:srgbClr val="14B4CB"/>
                </a:solidFill>
                <a:latin typeface="Calibri"/>
                <a:ea typeface="Calibri"/>
                <a:cs typeface="Calibri"/>
                <a:sym typeface="Calibri"/>
              </a:rPr>
              <a:t>υτής</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της</a:t>
            </a:r>
            <a:r>
              <a:rPr lang="en-US" sz="1800" b="0" i="0" u="none" strike="noStrike" cap="none" dirty="0">
                <a:solidFill>
                  <a:srgbClr val="14B4CB"/>
                </a:solidFill>
                <a:latin typeface="Calibri"/>
                <a:ea typeface="Calibri"/>
                <a:cs typeface="Calibri"/>
                <a:sym typeface="Calibri"/>
              </a:rPr>
              <a:t> </a:t>
            </a:r>
            <a:r>
              <a:rPr lang="en-US" sz="1800" b="0" i="0" u="none" strike="noStrike" cap="none" dirty="0" err="1">
                <a:solidFill>
                  <a:srgbClr val="14B4CB"/>
                </a:solidFill>
                <a:latin typeface="Calibri"/>
                <a:ea typeface="Calibri"/>
                <a:cs typeface="Calibri"/>
                <a:sym typeface="Calibri"/>
              </a:rPr>
              <a:t>ενότητ</a:t>
            </a:r>
            <a:r>
              <a:rPr lang="en-US" sz="1800" b="0" i="0" u="none" strike="noStrike" cap="none" dirty="0">
                <a:solidFill>
                  <a:srgbClr val="14B4CB"/>
                </a:solidFill>
                <a:latin typeface="Calibri"/>
                <a:ea typeface="Calibri"/>
                <a:cs typeface="Calibri"/>
                <a:sym typeface="Calibri"/>
              </a:rPr>
              <a:t>ας, θα είστε εφοδιασμέν</a:t>
            </a:r>
            <a:r>
              <a:rPr lang="el-GR" sz="1800" b="0" i="0" u="none" strike="noStrike" cap="none" dirty="0">
                <a:solidFill>
                  <a:srgbClr val="14B4CB"/>
                </a:solidFill>
                <a:latin typeface="Calibri"/>
                <a:ea typeface="Calibri"/>
                <a:cs typeface="Calibri"/>
                <a:sym typeface="Calibri"/>
              </a:rPr>
              <a:t>ες/οι</a:t>
            </a:r>
            <a:r>
              <a:rPr lang="en-US" sz="1800" b="0" i="0" u="none" strike="noStrike" cap="none" dirty="0">
                <a:solidFill>
                  <a:srgbClr val="14B4CB"/>
                </a:solidFill>
                <a:latin typeface="Calibri"/>
                <a:ea typeface="Calibri"/>
                <a:cs typeface="Calibri"/>
                <a:sym typeface="Calibri"/>
              </a:rPr>
              <a:t> με τις γνώσεις και τα εργαλεία για να δημιουργήσετε ένα εργασιακό περιβάλλον χωρίς αποκλεισμούς και να υποστηρίξετε την ισορροπία μεταξύ επαγγελματικής και προσωπικής ζωής για όλα τα μέλη της ομάδας.</a:t>
            </a:r>
            <a:endParaRPr sz="1800" b="0" i="0" u="none" strike="noStrike" cap="none" dirty="0">
              <a:solidFill>
                <a:srgbClr val="14B4C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a:bodyPr>
          <a:lstStyle/>
          <a:p>
            <a:r>
              <a:rPr lang="en-GB" sz="3600" b="1" dirty="0" err="1"/>
              <a:t>Δι</a:t>
            </a:r>
            <a:r>
              <a:rPr lang="en-GB" sz="3600" b="1" dirty="0"/>
              <a:t>αφορετικότητα &amp; </a:t>
            </a:r>
            <a:r>
              <a:rPr lang="el-GR" sz="3600" b="1" dirty="0"/>
              <a:t>Συμπερίληψη</a:t>
            </a:r>
            <a:endParaRPr lang="en-GB" sz="3600" b="1" dirty="0"/>
          </a:p>
          <a:p>
            <a:endParaRPr lang="en-GB" sz="3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normAutofit lnSpcReduction="10000"/>
          </a:bodyPr>
          <a:lstStyle/>
          <a:p>
            <a:r>
              <a:rPr lang="en-GB" dirty="0"/>
              <a:t>02</a:t>
            </a:r>
          </a:p>
        </p:txBody>
      </p:sp>
    </p:spTree>
    <p:extLst>
      <p:ext uri="{BB962C8B-B14F-4D97-AF65-F5344CB8AC3E}">
        <p14:creationId xmlns:p14="http://schemas.microsoft.com/office/powerpoint/2010/main" val="417451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
          <p:cNvSpPr txBox="1">
            <a:spLocks noGrp="1"/>
          </p:cNvSpPr>
          <p:nvPr>
            <p:ph type="body" idx="1"/>
          </p:nvPr>
        </p:nvSpPr>
        <p:spPr>
          <a:xfrm>
            <a:off x="3902765" y="1306076"/>
            <a:ext cx="4368800" cy="37422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l-GR" dirty="0"/>
              <a:t>Τι σημαίνει συμπερίληψη για εσάς;</a:t>
            </a:r>
          </a:p>
        </p:txBody>
      </p:sp>
      <p:sp>
        <p:nvSpPr>
          <p:cNvPr id="253" name="Google Shape;253;p5"/>
          <p:cNvSpPr/>
          <p:nvPr/>
        </p:nvSpPr>
        <p:spPr>
          <a:xfrm>
            <a:off x="1757456" y="2633623"/>
            <a:ext cx="1843087" cy="1334220"/>
          </a:xfrm>
          <a:custGeom>
            <a:avLst/>
            <a:gdLst/>
            <a:ahLst/>
            <a:cxnLst/>
            <a:rect l="l" t="t" r="r" b="b"/>
            <a:pathLst>
              <a:path w="1522388" h="1102064" extrusionOk="0">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8A4199"/>
          </a:solidFill>
          <a:ln w="9525" cap="flat" cmpd="sng">
            <a:solidFill>
              <a:srgbClr val="8A41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4" name="Google Shape;254;p5"/>
          <p:cNvPicPr preferRelativeResize="0"/>
          <p:nvPr/>
        </p:nvPicPr>
        <p:blipFill rotWithShape="1">
          <a:blip r:embed="rId3">
            <a:alphaModFix/>
          </a:blip>
          <a:srcRect/>
          <a:stretch/>
        </p:blipFill>
        <p:spPr>
          <a:xfrm>
            <a:off x="7455877" y="3300733"/>
            <a:ext cx="3789991" cy="48040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body" idx="1"/>
          </p:nvPr>
        </p:nvSpPr>
        <p:spPr>
          <a:xfrm>
            <a:off x="88230" y="1405700"/>
            <a:ext cx="12015537" cy="4580982"/>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1000"/>
              </a:spcBef>
              <a:spcAft>
                <a:spcPts val="0"/>
              </a:spcAft>
              <a:buSzPts val="1000"/>
              <a:buFont typeface="Noto Sans Symbols"/>
              <a:buChar char="∙"/>
            </a:pPr>
            <a:r>
              <a:rPr lang="en-US" sz="2000" dirty="0">
                <a:solidFill>
                  <a:schemeClr val="lt1"/>
                </a:solidFill>
                <a:latin typeface="Calibri"/>
                <a:ea typeface="Calibri"/>
                <a:cs typeface="Calibri"/>
                <a:sym typeface="Calibri"/>
              </a:rPr>
              <a:t>Η </a:t>
            </a:r>
            <a:r>
              <a:rPr lang="el-GR" sz="2000" dirty="0">
                <a:solidFill>
                  <a:schemeClr val="lt1"/>
                </a:solidFill>
                <a:latin typeface="Calibri"/>
                <a:ea typeface="Calibri"/>
                <a:cs typeface="Calibri"/>
                <a:sym typeface="Calibri"/>
              </a:rPr>
              <a:t>διαφορετικότητα</a:t>
            </a:r>
            <a:r>
              <a:rPr lang="en-US" sz="2000" dirty="0">
                <a:solidFill>
                  <a:schemeClr val="lt1"/>
                </a:solidFill>
                <a:latin typeface="Calibri"/>
                <a:ea typeface="Calibri"/>
                <a:cs typeface="Calibri"/>
                <a:sym typeface="Calibri"/>
              </a:rPr>
              <a:t> και η </a:t>
            </a:r>
            <a:r>
              <a:rPr lang="el-GR" sz="2000" dirty="0">
                <a:solidFill>
                  <a:schemeClr val="lt1"/>
                </a:solidFill>
                <a:latin typeface="Calibri"/>
                <a:ea typeface="Calibri"/>
                <a:cs typeface="Calibri"/>
                <a:sym typeface="Calibri"/>
              </a:rPr>
              <a:t>συμπερίληψη</a:t>
            </a:r>
            <a:r>
              <a:rPr lang="en-US" sz="2000" dirty="0">
                <a:solidFill>
                  <a:schemeClr val="lt1"/>
                </a:solidFill>
                <a:latin typeface="Calibri"/>
                <a:ea typeface="Calibri"/>
                <a:cs typeface="Calibri"/>
                <a:sym typeface="Calibri"/>
              </a:rPr>
              <a:t> είναι απαραίτητες για την προώθηση της ισορροπίας μεταξύ επαγγελματικής και προσωπικής ζωής στον εργασιακό χώρο.</a:t>
            </a:r>
            <a:endParaRPr sz="20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sz="2000" dirty="0">
                <a:solidFill>
                  <a:schemeClr val="lt1"/>
                </a:solidFill>
                <a:latin typeface="Calibri"/>
                <a:ea typeface="Calibri"/>
                <a:cs typeface="Calibri"/>
                <a:sym typeface="Calibri"/>
              </a:rPr>
              <a:t>Η </a:t>
            </a:r>
            <a:r>
              <a:rPr lang="el-GR" sz="2000" dirty="0">
                <a:solidFill>
                  <a:schemeClr val="lt1"/>
                </a:solidFill>
                <a:latin typeface="Calibri"/>
                <a:ea typeface="Calibri"/>
                <a:cs typeface="Calibri"/>
                <a:sym typeface="Calibri"/>
              </a:rPr>
              <a:t>διαφορετικότητα</a:t>
            </a:r>
            <a:r>
              <a:rPr lang="en-US" sz="2000" dirty="0">
                <a:solidFill>
                  <a:schemeClr val="lt1"/>
                </a:solidFill>
                <a:latin typeface="Calibri"/>
                <a:ea typeface="Calibri"/>
                <a:cs typeface="Calibri"/>
                <a:sym typeface="Calibri"/>
              </a:rPr>
              <a:t> αναφέρεται στην παρουσία μιας ποικιλίας υποβάθρων, εμπειριών και προοπτικών σε μια ομάδα ή έναν οργανισμό.</a:t>
            </a:r>
            <a:endParaRPr sz="20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sz="2000" dirty="0">
                <a:solidFill>
                  <a:schemeClr val="lt1"/>
                </a:solidFill>
                <a:latin typeface="Calibri"/>
                <a:ea typeface="Calibri"/>
                <a:cs typeface="Calibri"/>
                <a:sym typeface="Calibri"/>
              </a:rPr>
              <a:t>Η </a:t>
            </a:r>
            <a:r>
              <a:rPr lang="el-GR" sz="2000" dirty="0">
                <a:solidFill>
                  <a:schemeClr val="lt1"/>
                </a:solidFill>
                <a:latin typeface="Calibri"/>
                <a:ea typeface="Calibri"/>
                <a:cs typeface="Calibri"/>
                <a:sym typeface="Calibri"/>
              </a:rPr>
              <a:t>συμπερίληψη</a:t>
            </a:r>
            <a:r>
              <a:rPr lang="en-US" sz="2000" dirty="0">
                <a:solidFill>
                  <a:schemeClr val="lt1"/>
                </a:solidFill>
                <a:latin typeface="Calibri"/>
                <a:ea typeface="Calibri"/>
                <a:cs typeface="Calibri"/>
                <a:sym typeface="Calibri"/>
              </a:rPr>
              <a:t> είναι η πρακτική της δημιουργίας ενός περιβάλλοντος όπου όλα τα άτομα αισθάνονται ότι εκτιμώνται, γίνονται σεβαστά και συμπεριλαμβάνονται, ανεξάρτητα από τις διαφορές τους.</a:t>
            </a:r>
            <a:endParaRPr sz="20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0"/>
              </a:spcAft>
              <a:buSzPts val="1000"/>
              <a:buFont typeface="Noto Sans Symbols"/>
              <a:buChar char="∙"/>
            </a:pPr>
            <a:r>
              <a:rPr lang="en-US" sz="2000" dirty="0">
                <a:solidFill>
                  <a:schemeClr val="lt1"/>
                </a:solidFill>
                <a:latin typeface="Calibri"/>
                <a:ea typeface="Calibri"/>
                <a:cs typeface="Calibri"/>
                <a:sym typeface="Calibri"/>
              </a:rPr>
              <a:t>Τα </a:t>
            </a:r>
            <a:r>
              <a:rPr lang="en-US" sz="2000" dirty="0" err="1">
                <a:solidFill>
                  <a:schemeClr val="lt1"/>
                </a:solidFill>
                <a:latin typeface="Calibri"/>
                <a:ea typeface="Calibri"/>
                <a:cs typeface="Calibri"/>
                <a:sym typeface="Calibri"/>
              </a:rPr>
              <a:t>οφέλη</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της</a:t>
            </a:r>
            <a:r>
              <a:rPr lang="en-US" sz="2000" dirty="0">
                <a:solidFill>
                  <a:schemeClr val="lt1"/>
                </a:solidFill>
                <a:latin typeface="Calibri"/>
                <a:ea typeface="Calibri"/>
                <a:cs typeface="Calibri"/>
                <a:sym typeface="Calibri"/>
              </a:rPr>
              <a:t> </a:t>
            </a:r>
            <a:r>
              <a:rPr lang="el-GR" sz="2000" dirty="0">
                <a:solidFill>
                  <a:schemeClr val="lt1"/>
                </a:solidFill>
                <a:latin typeface="Calibri"/>
                <a:ea typeface="Calibri"/>
                <a:cs typeface="Calibri"/>
                <a:sym typeface="Calibri"/>
              </a:rPr>
              <a:t>διαφορετικότητας</a:t>
            </a:r>
            <a:r>
              <a:rPr lang="en-US" sz="2000" dirty="0">
                <a:solidFill>
                  <a:schemeClr val="lt1"/>
                </a:solidFill>
                <a:latin typeface="Calibri"/>
                <a:ea typeface="Calibri"/>
                <a:cs typeface="Calibri"/>
                <a:sym typeface="Calibri"/>
              </a:rPr>
              <a:t> και </a:t>
            </a:r>
            <a:r>
              <a:rPr lang="en-US" sz="2000" dirty="0" err="1">
                <a:solidFill>
                  <a:schemeClr val="lt1"/>
                </a:solidFill>
                <a:latin typeface="Calibri"/>
                <a:ea typeface="Calibri"/>
                <a:cs typeface="Calibri"/>
                <a:sym typeface="Calibri"/>
              </a:rPr>
              <a:t>της</a:t>
            </a:r>
            <a:r>
              <a:rPr lang="en-US" sz="2000" dirty="0">
                <a:solidFill>
                  <a:schemeClr val="lt1"/>
                </a:solidFill>
                <a:latin typeface="Calibri"/>
                <a:ea typeface="Calibri"/>
                <a:cs typeface="Calibri"/>
                <a:sym typeface="Calibri"/>
              </a:rPr>
              <a:t> </a:t>
            </a:r>
            <a:r>
              <a:rPr lang="el-GR" sz="2000" dirty="0">
                <a:solidFill>
                  <a:schemeClr val="lt1"/>
                </a:solidFill>
                <a:latin typeface="Calibri"/>
                <a:ea typeface="Calibri"/>
                <a:cs typeface="Calibri"/>
                <a:sym typeface="Calibri"/>
              </a:rPr>
              <a:t>συμπερίληψης</a:t>
            </a:r>
            <a:r>
              <a:rPr lang="en-US" sz="2000" dirty="0">
                <a:solidFill>
                  <a:schemeClr val="lt1"/>
                </a:solidFill>
                <a:latin typeface="Calibri"/>
                <a:ea typeface="Calibri"/>
                <a:cs typeface="Calibri"/>
                <a:sym typeface="Calibri"/>
              </a:rPr>
              <a:t> στον εργασιακό χώρο εκτείνονται πέρα από την κοινωνική ευθύνη- μπορούν επίσης να οδηγήσουν σε βελτίωση της ευεξίας, της παραγωγικότητας και της ικανοποίησης του προσωπικού.</a:t>
            </a:r>
            <a:endParaRPr sz="2000" dirty="0">
              <a:solidFill>
                <a:schemeClr val="lt1"/>
              </a:solidFill>
              <a:latin typeface="Calibri"/>
              <a:ea typeface="Calibri"/>
              <a:cs typeface="Calibri"/>
              <a:sym typeface="Calibri"/>
            </a:endParaRPr>
          </a:p>
          <a:p>
            <a:pPr marL="342900" lvl="0" indent="-342900" algn="l" rtl="0">
              <a:lnSpc>
                <a:spcPct val="107000"/>
              </a:lnSpc>
              <a:spcBef>
                <a:spcPts val="1800"/>
              </a:spcBef>
              <a:spcAft>
                <a:spcPts val="800"/>
              </a:spcAft>
              <a:buSzPts val="1000"/>
              <a:buFont typeface="Noto Sans Symbols"/>
              <a:buChar char="∙"/>
            </a:pPr>
            <a:r>
              <a:rPr lang="en-US" sz="2000" dirty="0" err="1">
                <a:solidFill>
                  <a:schemeClr val="lt1"/>
                </a:solidFill>
                <a:latin typeface="Calibri"/>
                <a:ea typeface="Calibri"/>
                <a:cs typeface="Calibri"/>
                <a:sym typeface="Calibri"/>
              </a:rPr>
              <a:t>Ότ</a:t>
            </a:r>
            <a:r>
              <a:rPr lang="en-US" sz="2000" dirty="0">
                <a:solidFill>
                  <a:schemeClr val="lt1"/>
                </a:solidFill>
                <a:latin typeface="Calibri"/>
                <a:ea typeface="Calibri"/>
                <a:cs typeface="Calibri"/>
                <a:sym typeface="Calibri"/>
              </a:rPr>
              <a:t>αν τα άτομα αισθάνονται ότι συμπεριλαμβάνονται και υποστηρίζονται, είναι πιο πιθανό να επιτύχουν μια υγιή ισορροπία μεταξύ επαγγελματικής και προσωπικής ζωής.</a:t>
            </a:r>
            <a:endParaRPr sz="2000" dirty="0">
              <a:solidFill>
                <a:schemeClr val="lt1"/>
              </a:solidFill>
              <a:latin typeface="Calibri"/>
              <a:ea typeface="Calibri"/>
              <a:cs typeface="Calibri"/>
              <a:sym typeface="Calibri"/>
            </a:endParaRPr>
          </a:p>
        </p:txBody>
      </p:sp>
      <p:sp>
        <p:nvSpPr>
          <p:cNvPr id="260" name="Google Shape;260;p6"/>
          <p:cNvSpPr txBox="1">
            <a:spLocks noGrp="1"/>
          </p:cNvSpPr>
          <p:nvPr>
            <p:ph type="body" idx="2"/>
          </p:nvPr>
        </p:nvSpPr>
        <p:spPr>
          <a:xfrm>
            <a:off x="678507"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err="1"/>
              <a:t>Δι</a:t>
            </a:r>
            <a:r>
              <a:rPr lang="en-US" dirty="0"/>
              <a:t>αφορετικότητα &amp; </a:t>
            </a:r>
            <a:r>
              <a:rPr lang="el-GR" dirty="0"/>
              <a:t>Συμπερίληψη</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9"/>
          <p:cNvSpPr txBox="1">
            <a:spLocks noGrp="1"/>
          </p:cNvSpPr>
          <p:nvPr>
            <p:ph type="body" idx="1"/>
          </p:nvPr>
        </p:nvSpPr>
        <p:spPr>
          <a:xfrm>
            <a:off x="3118370" y="268040"/>
            <a:ext cx="5955257" cy="845970"/>
          </a:xfrm>
          <a:prstGeom prst="rect">
            <a:avLst/>
          </a:prstGeom>
          <a:noFill/>
          <a:ln>
            <a:noFill/>
          </a:ln>
        </p:spPr>
        <p:txBody>
          <a:bodyPr spcFirstLastPara="1" wrap="square" lIns="91425" tIns="45700" rIns="91425" bIns="45700" anchor="ctr" anchorCtr="0">
            <a:normAutofit fontScale="70000" lnSpcReduction="20000"/>
          </a:bodyPr>
          <a:lstStyle/>
          <a:p>
            <a:pPr marL="0" lvl="0" indent="0" algn="l" rtl="0">
              <a:lnSpc>
                <a:spcPct val="90000"/>
              </a:lnSpc>
              <a:spcBef>
                <a:spcPts val="0"/>
              </a:spcBef>
              <a:spcAft>
                <a:spcPts val="0"/>
              </a:spcAft>
              <a:buClr>
                <a:schemeClr val="lt1"/>
              </a:buClr>
              <a:buSzPct val="108108"/>
              <a:buNone/>
            </a:pPr>
            <a:r>
              <a:rPr lang="en-US" dirty="0" err="1"/>
              <a:t>Δι</a:t>
            </a:r>
            <a:r>
              <a:rPr lang="en-US" dirty="0"/>
              <a:t>αστάσεις της </a:t>
            </a:r>
            <a:r>
              <a:rPr lang="el-GR" dirty="0"/>
              <a:t>διαφορετικότητας</a:t>
            </a:r>
            <a:endParaRPr dirty="0"/>
          </a:p>
        </p:txBody>
      </p:sp>
      <p:grpSp>
        <p:nvGrpSpPr>
          <p:cNvPr id="266" name="Google Shape;266;p9"/>
          <p:cNvGrpSpPr/>
          <p:nvPr/>
        </p:nvGrpSpPr>
        <p:grpSpPr>
          <a:xfrm>
            <a:off x="352926" y="1030644"/>
            <a:ext cx="10876552" cy="5311170"/>
            <a:chOff x="0" y="8088"/>
            <a:chExt cx="10876552" cy="5311170"/>
          </a:xfrm>
        </p:grpSpPr>
        <p:sp>
          <p:nvSpPr>
            <p:cNvPr id="267" name="Google Shape;267;p9"/>
            <p:cNvSpPr/>
            <p:nvPr/>
          </p:nvSpPr>
          <p:spPr>
            <a:xfrm>
              <a:off x="2742839" y="255682"/>
              <a:ext cx="1846403" cy="1834160"/>
            </a:xfrm>
            <a:prstGeom prst="ellipse">
              <a:avLst/>
            </a:prstGeom>
            <a:solidFill>
              <a:srgbClr val="C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2660488" y="648553"/>
              <a:ext cx="2032031" cy="10874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txBox="1"/>
            <p:nvPr/>
          </p:nvSpPr>
          <p:spPr>
            <a:xfrm>
              <a:off x="2660488" y="648553"/>
              <a:ext cx="2032031" cy="108744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Φύλο</a:t>
              </a:r>
              <a:endParaRPr sz="2800" b="0" i="0" u="none" strike="noStrike" cap="none">
                <a:solidFill>
                  <a:schemeClr val="lt1"/>
                </a:solidFill>
                <a:latin typeface="Calibri"/>
                <a:ea typeface="Calibri"/>
                <a:cs typeface="Calibri"/>
                <a:sym typeface="Calibri"/>
              </a:endParaRPr>
            </a:p>
          </p:txBody>
        </p:sp>
        <p:sp>
          <p:nvSpPr>
            <p:cNvPr id="270" name="Google Shape;270;p9"/>
            <p:cNvSpPr/>
            <p:nvPr/>
          </p:nvSpPr>
          <p:spPr>
            <a:xfrm>
              <a:off x="8159228" y="19661"/>
              <a:ext cx="2717324" cy="2619203"/>
            </a:xfrm>
            <a:prstGeom prst="ellipse">
              <a:avLst/>
            </a:prstGeom>
            <a:solidFill>
              <a:srgbClr val="7030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8319550" y="779183"/>
              <a:ext cx="2535783" cy="1108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txBox="1"/>
            <p:nvPr/>
          </p:nvSpPr>
          <p:spPr>
            <a:xfrm>
              <a:off x="8319550" y="779183"/>
              <a:ext cx="2535783" cy="110860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Εθνικότητ</a:t>
              </a:r>
              <a:r>
                <a:rPr lang="en-US" sz="2800" b="0" i="0" u="none" strike="noStrike" cap="none" dirty="0">
                  <a:solidFill>
                    <a:schemeClr val="lt1"/>
                  </a:solidFill>
                  <a:latin typeface="Calibri"/>
                  <a:ea typeface="Calibri"/>
                  <a:cs typeface="Calibri"/>
                  <a:sym typeface="Calibri"/>
                </a:rPr>
                <a:t>α &amp; φυλή</a:t>
              </a:r>
              <a:endParaRPr sz="2800" b="0" i="0" u="none" strike="noStrike" cap="none" dirty="0">
                <a:solidFill>
                  <a:schemeClr val="lt1"/>
                </a:solidFill>
                <a:latin typeface="Calibri"/>
                <a:ea typeface="Calibri"/>
                <a:cs typeface="Calibri"/>
                <a:sym typeface="Calibri"/>
              </a:endParaRPr>
            </a:p>
          </p:txBody>
        </p:sp>
        <p:sp>
          <p:nvSpPr>
            <p:cNvPr id="273" name="Google Shape;273;p9"/>
            <p:cNvSpPr/>
            <p:nvPr/>
          </p:nvSpPr>
          <p:spPr>
            <a:xfrm>
              <a:off x="5317540" y="678422"/>
              <a:ext cx="2047862" cy="1930575"/>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4368146" y="943018"/>
              <a:ext cx="3816524"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txBox="1"/>
            <p:nvPr/>
          </p:nvSpPr>
          <p:spPr>
            <a:xfrm>
              <a:off x="4422865" y="993323"/>
              <a:ext cx="3816524"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Ηλικί</a:t>
              </a:r>
              <a:r>
                <a:rPr lang="en-US" sz="2800" b="0" i="0" u="none" strike="noStrike" cap="none" dirty="0">
                  <a:solidFill>
                    <a:schemeClr val="lt1"/>
                  </a:solidFill>
                  <a:latin typeface="Calibri"/>
                  <a:ea typeface="Calibri"/>
                  <a:cs typeface="Calibri"/>
                  <a:sym typeface="Calibri"/>
                </a:rPr>
                <a:t>α</a:t>
              </a:r>
              <a:endParaRPr sz="2800" b="0" i="0" u="none" strike="noStrike" cap="none" dirty="0">
                <a:solidFill>
                  <a:schemeClr val="lt1"/>
                </a:solidFill>
                <a:latin typeface="Calibri"/>
                <a:ea typeface="Calibri"/>
                <a:cs typeface="Calibri"/>
                <a:sym typeface="Calibri"/>
              </a:endParaRPr>
            </a:p>
          </p:txBody>
        </p:sp>
        <p:sp>
          <p:nvSpPr>
            <p:cNvPr id="276" name="Google Shape;276;p9"/>
            <p:cNvSpPr/>
            <p:nvPr/>
          </p:nvSpPr>
          <p:spPr>
            <a:xfrm>
              <a:off x="6386336" y="2406449"/>
              <a:ext cx="2867904" cy="2835497"/>
            </a:xfrm>
            <a:prstGeom prst="ellipse">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6471684" y="3186679"/>
              <a:ext cx="2697237"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txBox="1"/>
            <p:nvPr/>
          </p:nvSpPr>
          <p:spPr>
            <a:xfrm>
              <a:off x="6471684" y="3186679"/>
              <a:ext cx="2697237"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Σεξουαλικός προσανατολισμός</a:t>
              </a:r>
              <a:endParaRPr sz="2800" b="0" i="0" u="none" strike="noStrike" cap="none">
                <a:solidFill>
                  <a:schemeClr val="lt1"/>
                </a:solidFill>
                <a:latin typeface="Calibri"/>
                <a:ea typeface="Calibri"/>
                <a:cs typeface="Calibri"/>
                <a:sym typeface="Calibri"/>
              </a:endParaRPr>
            </a:p>
          </p:txBody>
        </p:sp>
        <p:sp>
          <p:nvSpPr>
            <p:cNvPr id="279" name="Google Shape;279;p9"/>
            <p:cNvSpPr/>
            <p:nvPr/>
          </p:nvSpPr>
          <p:spPr>
            <a:xfrm>
              <a:off x="3711954" y="2406449"/>
              <a:ext cx="2554525" cy="2414296"/>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2369859" y="2026487"/>
              <a:ext cx="2162305" cy="116900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txBox="1"/>
            <p:nvPr/>
          </p:nvSpPr>
          <p:spPr>
            <a:xfrm>
              <a:off x="2369859" y="2026487"/>
              <a:ext cx="2162305" cy="11690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282" name="Google Shape;282;p9"/>
            <p:cNvSpPr/>
            <p:nvPr/>
          </p:nvSpPr>
          <p:spPr>
            <a:xfrm>
              <a:off x="412443" y="2861668"/>
              <a:ext cx="2501713" cy="2457590"/>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3822282" y="3028180"/>
              <a:ext cx="2412421" cy="1277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txBox="1"/>
            <p:nvPr/>
          </p:nvSpPr>
          <p:spPr>
            <a:xfrm>
              <a:off x="3822282" y="3028180"/>
              <a:ext cx="2412421" cy="127775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Κοινωνικο</a:t>
              </a:r>
              <a:r>
                <a:rPr lang="el-GR" sz="2800" b="0" i="0" u="none" strike="noStrike" cap="none" dirty="0">
                  <a:solidFill>
                    <a:schemeClr val="lt1"/>
                  </a:solidFill>
                  <a:latin typeface="Calibri"/>
                  <a:ea typeface="Calibri"/>
                  <a:cs typeface="Calibri"/>
                  <a:sym typeface="Calibri"/>
                </a:rPr>
                <a:t>-</a:t>
              </a:r>
              <a:r>
                <a:rPr lang="en-US" sz="2800" b="0" i="0" u="none" strike="noStrike" cap="none" dirty="0" err="1">
                  <a:solidFill>
                    <a:schemeClr val="lt1"/>
                  </a:solidFill>
                  <a:latin typeface="Calibri"/>
                  <a:ea typeface="Calibri"/>
                  <a:cs typeface="Calibri"/>
                  <a:sym typeface="Calibri"/>
                </a:rPr>
                <a:t>οικονομικό</a:t>
              </a:r>
              <a:r>
                <a:rPr lang="en-US" sz="2800" b="0" i="0" u="none" strike="noStrike" cap="none" dirty="0">
                  <a:solidFill>
                    <a:schemeClr val="lt1"/>
                  </a:solidFill>
                  <a:latin typeface="Calibri"/>
                  <a:ea typeface="Calibri"/>
                  <a:cs typeface="Calibri"/>
                  <a:sym typeface="Calibri"/>
                </a:rPr>
                <a:t> υπόβα</a:t>
              </a:r>
              <a:r>
                <a:rPr lang="en-US" sz="2800" b="0" i="0" u="none" strike="noStrike" cap="none" dirty="0" err="1">
                  <a:solidFill>
                    <a:schemeClr val="lt1"/>
                  </a:solidFill>
                  <a:latin typeface="Calibri"/>
                  <a:ea typeface="Calibri"/>
                  <a:cs typeface="Calibri"/>
                  <a:sym typeface="Calibri"/>
                </a:rPr>
                <a:t>θρο</a:t>
              </a:r>
              <a:endParaRPr sz="2800" b="0" i="0" u="none" strike="noStrike" cap="none" dirty="0">
                <a:solidFill>
                  <a:schemeClr val="lt1"/>
                </a:solidFill>
                <a:latin typeface="Calibri"/>
                <a:ea typeface="Calibri"/>
                <a:cs typeface="Calibri"/>
                <a:sym typeface="Calibri"/>
              </a:endParaRPr>
            </a:p>
          </p:txBody>
        </p:sp>
        <p:sp>
          <p:nvSpPr>
            <p:cNvPr id="285" name="Google Shape;285;p9"/>
            <p:cNvSpPr/>
            <p:nvPr/>
          </p:nvSpPr>
          <p:spPr>
            <a:xfrm>
              <a:off x="0" y="8088"/>
              <a:ext cx="2320417" cy="2233670"/>
            </a:xfrm>
            <a:prstGeom prst="ellipse">
              <a:avLst/>
            </a:prstGeom>
            <a:solidFill>
              <a:srgbClr val="FFC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0" y="734057"/>
              <a:ext cx="2041498" cy="8457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txBox="1"/>
            <p:nvPr/>
          </p:nvSpPr>
          <p:spPr>
            <a:xfrm>
              <a:off x="0" y="734057"/>
              <a:ext cx="2041498" cy="8457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Θρησκεία &amp; πεποιθήσεις</a:t>
              </a:r>
              <a:endParaRPr sz="2800" b="0" i="0" u="none" strike="noStrike" cap="none">
                <a:solidFill>
                  <a:schemeClr val="lt1"/>
                </a:solidFill>
                <a:latin typeface="Calibri"/>
                <a:ea typeface="Calibri"/>
                <a:cs typeface="Calibri"/>
                <a:sym typeface="Calibri"/>
              </a:endParaRPr>
            </a:p>
          </p:txBody>
        </p:sp>
      </p:grpSp>
      <p:sp>
        <p:nvSpPr>
          <p:cNvPr id="288" name="Google Shape;288;p9"/>
          <p:cNvSpPr txBox="1"/>
          <p:nvPr/>
        </p:nvSpPr>
        <p:spPr>
          <a:xfrm>
            <a:off x="1084705" y="4508536"/>
            <a:ext cx="1863039"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err="1">
                <a:solidFill>
                  <a:schemeClr val="lt1"/>
                </a:solidFill>
                <a:latin typeface="Calibri"/>
                <a:ea typeface="Calibri"/>
                <a:cs typeface="Calibri"/>
                <a:sym typeface="Calibri"/>
              </a:rPr>
              <a:t>Ικ</a:t>
            </a:r>
            <a:r>
              <a:rPr lang="en-US" sz="2800" b="0" i="0" u="none" strike="noStrike" cap="none" dirty="0">
                <a:solidFill>
                  <a:schemeClr val="lt1"/>
                </a:solidFill>
                <a:latin typeface="Calibri"/>
                <a:ea typeface="Calibri"/>
                <a:cs typeface="Calibri"/>
                <a:sym typeface="Calibri"/>
              </a:rPr>
              <a:t>ανότητες </a:t>
            </a:r>
            <a:r>
              <a:rPr lang="el-GR" sz="2800" b="0" i="0" u="none" strike="noStrike" cap="none" dirty="0">
                <a:solidFill>
                  <a:schemeClr val="lt1"/>
                </a:solidFill>
                <a:latin typeface="Calibri"/>
                <a:ea typeface="Calibri"/>
                <a:cs typeface="Calibri"/>
                <a:sym typeface="Calibri"/>
              </a:rPr>
              <a:t>  </a:t>
            </a:r>
            <a:r>
              <a:rPr lang="en-US" sz="2800" b="0" i="0" u="none" strike="noStrike" cap="none" dirty="0">
                <a:solidFill>
                  <a:schemeClr val="lt1"/>
                </a:solidFill>
                <a:latin typeface="Calibri"/>
                <a:ea typeface="Calibri"/>
                <a:cs typeface="Calibri"/>
                <a:sym typeface="Calibri"/>
              </a:rPr>
              <a:t>&amp; Αναπηρίες</a:t>
            </a:r>
            <a:endParaRPr sz="2800" b="0" i="0" u="none" strike="noStrike" cap="none"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2446</Words>
  <Application>Microsoft Office PowerPoint</Application>
  <PresentationFormat>Widescreen</PresentationFormat>
  <Paragraphs>199</Paragraphs>
  <Slides>29</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Wingdings</vt:lpstr>
      <vt:lpstr>Montserrat</vt:lpstr>
      <vt:lpstr>Montserrat Light</vt:lpstr>
      <vt:lpstr>Arial</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 docId:885FEDF993617C8E36F639BA80B29866</cp:keywords>
  <cp:lastModifiedBy>Epameinondas Koutavelis</cp:lastModifiedBy>
  <cp:revision>7</cp:revision>
  <dcterms:created xsi:type="dcterms:W3CDTF">2022-08-04T07:13:02Z</dcterms:created>
  <dcterms:modified xsi:type="dcterms:W3CDTF">2023-08-03T12:02:12Z</dcterms:modified>
</cp:coreProperties>
</file>