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257" r:id="rId3"/>
    <p:sldId id="358" r:id="rId4"/>
    <p:sldId id="359" r:id="rId5"/>
    <p:sldId id="360" r:id="rId6"/>
    <p:sldId id="312" r:id="rId7"/>
    <p:sldId id="361" r:id="rId8"/>
    <p:sldId id="276" r:id="rId9"/>
    <p:sldId id="362" r:id="rId10"/>
    <p:sldId id="363" r:id="rId11"/>
    <p:sldId id="319" r:id="rId12"/>
    <p:sldId id="364" r:id="rId13"/>
    <p:sldId id="317" r:id="rId14"/>
    <p:sldId id="365" r:id="rId15"/>
    <p:sldId id="366" r:id="rId16"/>
    <p:sldId id="345" r:id="rId17"/>
    <p:sldId id="367" r:id="rId18"/>
    <p:sldId id="347" r:id="rId19"/>
    <p:sldId id="368" r:id="rId20"/>
    <p:sldId id="349" r:id="rId21"/>
    <p:sldId id="369" r:id="rId22"/>
    <p:sldId id="370" r:id="rId23"/>
    <p:sldId id="371" r:id="rId24"/>
    <p:sldId id="354" r:id="rId25"/>
    <p:sldId id="355" r:id="rId26"/>
    <p:sldId id="356" r:id="rId27"/>
    <p:sldId id="357" r:id="rId28"/>
    <p:sldId id="372" r:id="rId29"/>
    <p:sldId id="373" r:id="rId30"/>
    <p:sldId id="374" r:id="rId31"/>
    <p:sldId id="375" r:id="rId32"/>
    <p:sldId id="376" r:id="rId33"/>
    <p:sldId id="329" r:id="rId34"/>
    <p:sldId id="264" r:id="rId35"/>
    <p:sldId id="299" r:id="rId36"/>
    <p:sldId id="377" r:id="rId37"/>
    <p:sldId id="378" r:id="rId38"/>
    <p:sldId id="379" r:id="rId39"/>
    <p:sldId id="380" r:id="rId40"/>
    <p:sldId id="381" r:id="rId41"/>
    <p:sldId id="382" r:id="rId42"/>
    <p:sldId id="335" r:id="rId43"/>
    <p:sldId id="383" r:id="rId44"/>
    <p:sldId id="269" r:id="rId45"/>
    <p:sldId id="284" r:id="rId46"/>
    <p:sldId id="282" r:id="rId47"/>
    <p:sldId id="283" r:id="rId48"/>
    <p:sldId id="384" r:id="rId49"/>
    <p:sldId id="270" r:id="rId5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 Royo" initials="CR" lastIdx="3" clrIdx="0">
    <p:extLst>
      <p:ext uri="{19B8F6BF-5375-455C-9EA6-DF929625EA0E}">
        <p15:presenceInfo xmlns:p15="http://schemas.microsoft.com/office/powerpoint/2012/main" userId="S::carme.royo@eucen.eu::1cb02478-f809-4b68-ae0d-74f1761189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3651" autoAdjust="0"/>
    <p:restoredTop sz="94694" autoAdjust="0"/>
  </p:normalViewPr>
  <p:slideViewPr>
    <p:cSldViewPr snapToGrid="0" showGuides="1">
      <p:cViewPr varScale="1">
        <p:scale>
          <a:sx n="86" d="100"/>
          <a:sy n="86" d="100"/>
        </p:scale>
        <p:origin x="163" y="5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5F9E1-D4CF-4A7D-9A85-38CADC8DEF65}" type="datetimeFigureOut">
              <a:rPr lang="en-GB" smtClean="0"/>
              <a:t>03/08/2023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Κάντε κλικ για να επεξεργαστείτε τα στυλ κύριου κειμένου</a:t>
            </a:r>
          </a:p>
          <a:p>
            <a:pPr lvl="1"/>
            <a:r>
              <a:rPr lang="en-GB"/>
              <a:t>Δεύτερο επίπεδο</a:t>
            </a:r>
          </a:p>
          <a:p>
            <a:pPr lvl="2"/>
            <a:r>
              <a:rPr lang="en-GB"/>
              <a:t>Τρίτο επίπεδο</a:t>
            </a:r>
          </a:p>
          <a:p>
            <a:pPr lvl="3"/>
            <a:r>
              <a:rPr lang="en-GB"/>
              <a:t>Τέταρτο επίπεδο</a:t>
            </a:r>
          </a:p>
          <a:p>
            <a:pPr lvl="4"/>
            <a:r>
              <a:rPr lang="en-GB"/>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8DE70-751A-4508-BFD4-59709F0F83EE}" type="slidenum">
              <a:rPr lang="en-GB" smtClean="0"/>
              <a:t>‹#›</a:t>
            </a:fld>
            <a:endParaRPr lang="en-GB"/>
          </a:p>
        </p:txBody>
      </p:sp>
    </p:spTree>
    <p:extLst>
      <p:ext uri="{BB962C8B-B14F-4D97-AF65-F5344CB8AC3E}">
        <p14:creationId xmlns:p14="http://schemas.microsoft.com/office/powerpoint/2010/main" val="1935232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x-none"/>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BAA76F5B-60FD-A8BF-E3D9-D8BBFFC6140C}"/>
              </a:ext>
            </a:extLst>
          </p:cNvPr>
          <p:cNvSpPr/>
          <p:nvPr userDrawn="1"/>
        </p:nvSpPr>
        <p:spPr>
          <a:xfrm>
            <a:off x="5653577" y="1610350"/>
            <a:ext cx="3728212" cy="3728212"/>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DCE36409-5E99-28C4-A6FB-1957CD519D18}"/>
              </a:ext>
            </a:extLst>
          </p:cNvPr>
          <p:cNvSpPr/>
          <p:nvPr userDrawn="1"/>
        </p:nvSpPr>
        <p:spPr>
          <a:xfrm>
            <a:off x="6833119" y="1082409"/>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335D228-A939-0033-F68A-1BACF6376DC8}"/>
              </a:ext>
            </a:extLst>
          </p:cNvPr>
          <p:cNvSpPr>
            <a:spLocks noGrp="1"/>
          </p:cNvSpPr>
          <p:nvPr>
            <p:ph type="body" sz="quarter" idx="13" hasCustomPrompt="1"/>
          </p:nvPr>
        </p:nvSpPr>
        <p:spPr>
          <a:xfrm>
            <a:off x="5653577" y="1727503"/>
            <a:ext cx="3728212" cy="3611060"/>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107723" y="454080"/>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5268246" y="5929183"/>
            <a:ext cx="6062706"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1450776"/>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F6C9E324-D971-119E-2FFB-21EDA44CB87D}"/>
              </a:ext>
            </a:extLst>
          </p:cNvPr>
          <p:cNvSpPr/>
          <p:nvPr userDrawn="1"/>
        </p:nvSpPr>
        <p:spPr>
          <a:xfrm rot="18900000">
            <a:off x="2898398" y="1457637"/>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3325164" y="5929183"/>
            <a:ext cx="1543462" cy="354434"/>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Κάντε κλικ για να επεξεργαστείτε το στυλ του κύριου τίτλου</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Κάντε κλικ για να επεξεργαστείτε τα στυλ κύριου κειμένου</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a:solidFill>
                  <a:srgbClr val="595959"/>
                </a:solidFill>
                <a:latin typeface="Calibri"/>
                <a:ea typeface="Calibri"/>
                <a:cs typeface="Calibri"/>
                <a:sym typeface="Calibri"/>
              </a:rPr>
              <a:t>balance digital work-life</a:t>
            </a:r>
            <a:endParaRPr lang="en-US" sz="1200" b="0" i="0">
              <a:solidFill>
                <a:srgbClr val="595959"/>
              </a:solidFill>
              <a:latin typeface="Calibri"/>
              <a:ea typeface="Calibri"/>
              <a:cs typeface="Calibri"/>
              <a:sym typeface="Calibri"/>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psychologytoday.com/gb/blog/denying-the-grave/202006/is-information-overload-hurting-mental-health" TargetMode="External"/><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hyperlink" Target="https://www.hbsaccelerate.org/people/managing-crisis-covid-19/how-to-express-empathy-while-working-remotel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theescapegame.com/blog/18-virtual-team-building-ideas-for-zoom/"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5.xml"/><Relationship Id="rId1" Type="http://schemas.openxmlformats.org/officeDocument/2006/relationships/slideLayout" Target="../slideLayouts/slideLayout3.xml"/><Relationship Id="rId6" Type="http://schemas.openxmlformats.org/officeDocument/2006/relationships/slide" Target="slide48.xml"/><Relationship Id="rId5" Type="http://schemas.openxmlformats.org/officeDocument/2006/relationships/slide" Target="slide43.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enhesa.com/resources/article/the-right-to-disconnect-from-work-soon-a-reality-in-europe/" TargetMode="Externa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Bbjiq0B-AFM"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https://virtual-addiction.com/smartphone-compulsion-test/" TargetMode="External"/><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b="1"/>
              <a:t>www.balance.eu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en-US" b="1" dirty="0"/>
              <a:t>Ψηφιακή ευημερία:</a:t>
            </a:r>
          </a:p>
          <a:p>
            <a:r>
              <a:rPr lang="en-US" dirty="0"/>
              <a:t>Τι είναι και γιατί </a:t>
            </a:r>
            <a:r>
              <a:rPr lang="en-US" b="1" dirty="0"/>
              <a:t>έχει σημασία</a:t>
            </a:r>
            <a:endParaRPr lang="en-GB"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a:solidFill>
                  <a:srgbClr val="14B4CB"/>
                </a:solidFill>
              </a:rPr>
              <a:t>ENOTHTA 3</a:t>
            </a: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458580" y="1313283"/>
            <a:ext cx="4918863" cy="4029530"/>
          </a:xfrm>
        </p:spPr>
        <p:txBody>
          <a:bodyPr>
            <a:noAutofit/>
          </a:bodyPr>
          <a:lstStyle/>
          <a:p>
            <a:pPr marL="342900" indent="-342900">
              <a:lnSpc>
                <a:spcPct val="150000"/>
              </a:lnSpc>
              <a:buFont typeface="Arial" panose="020B0604020202020204" pitchFamily="34" charset="0"/>
              <a:buChar char="•"/>
            </a:pPr>
            <a:r>
              <a:rPr lang="en-GB" sz="2000" dirty="0" err="1"/>
              <a:t>Οι</a:t>
            </a:r>
            <a:r>
              <a:rPr lang="en-GB" sz="2000" dirty="0"/>
              <a:t> </a:t>
            </a:r>
            <a:r>
              <a:rPr lang="en-GB" sz="2000" dirty="0" err="1"/>
              <a:t>τεχνολογίες</a:t>
            </a:r>
            <a:r>
              <a:rPr lang="en-GB" sz="2000" dirty="0"/>
              <a:t> και </a:t>
            </a:r>
            <a:r>
              <a:rPr lang="en-GB" sz="2000" dirty="0" err="1"/>
              <a:t>οι</a:t>
            </a:r>
            <a:r>
              <a:rPr lang="en-GB" sz="2000" dirty="0"/>
              <a:t> </a:t>
            </a:r>
            <a:r>
              <a:rPr lang="en-GB" sz="2000" dirty="0" err="1"/>
              <a:t>ψηφι</a:t>
            </a:r>
            <a:r>
              <a:rPr lang="en-GB" sz="2000" dirty="0"/>
              <a:t>ακές δραστηριότητες μπορούν να επηρεάσουν τη σωματική, νοητική, κοινωνική και συναισθηματική ευεξία με θετικούς και αρνητικούς τρόπους.</a:t>
            </a:r>
          </a:p>
          <a:p>
            <a:pPr marL="342900" indent="-342900">
              <a:lnSpc>
                <a:spcPct val="150000"/>
              </a:lnSpc>
              <a:buFont typeface="Arial" panose="020B0604020202020204" pitchFamily="34" charset="0"/>
              <a:buChar char="•"/>
            </a:pPr>
            <a:r>
              <a:rPr lang="en-GB" sz="2000" dirty="0" err="1"/>
              <a:t>Ενώ</a:t>
            </a:r>
            <a:r>
              <a:rPr lang="en-GB" sz="2000" dirty="0"/>
              <a:t> η </a:t>
            </a:r>
            <a:r>
              <a:rPr lang="en-GB" sz="2000" dirty="0" err="1"/>
              <a:t>ίδι</a:t>
            </a:r>
            <a:r>
              <a:rPr lang="en-GB" sz="2000" dirty="0"/>
              <a:t>α η τεχνολογία είναι σε γενικές γραμμές ουδέτερη, ο βαθμός που μπορεί να επηρεάσει ένα άτομο εξαρτάται από το προσωπικό του πλαίσιο, τις συνθήκες και την ικανότητά του να αντιμετωπίσει ή να εκμεταλλευτεί τις επιπτώσεις αυτές.</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8"/>
            <a:ext cx="8488105" cy="580518"/>
          </a:xfrm>
        </p:spPr>
        <p:txBody>
          <a:bodyPr>
            <a:normAutofit fontScale="92500"/>
          </a:bodyPr>
          <a:lstStyle/>
          <a:p>
            <a:r>
              <a:rPr lang="en-GB" dirty="0" err="1"/>
              <a:t>Γι</a:t>
            </a:r>
            <a:r>
              <a:rPr lang="en-GB" dirty="0"/>
              <a:t>ατί είναι σημαντική η ψηφιακή ευημερία;</a:t>
            </a:r>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a:xfrm>
            <a:off x="8829775" y="857250"/>
            <a:ext cx="3254648" cy="5143500"/>
          </a:xfrm>
        </p:spPr>
      </p:pic>
      <p:sp>
        <p:nvSpPr>
          <p:cNvPr id="3" name="TextBox 2">
            <a:extLst>
              <a:ext uri="{FF2B5EF4-FFF2-40B4-BE49-F238E27FC236}">
                <a16:creationId xmlns:a16="http://schemas.microsoft.com/office/drawing/2014/main" id="{398E7E65-0AE1-BF38-4AC9-5F210DF6835A}"/>
              </a:ext>
            </a:extLst>
          </p:cNvPr>
          <p:cNvSpPr txBox="1"/>
          <p:nvPr/>
        </p:nvSpPr>
        <p:spPr>
          <a:xfrm>
            <a:off x="6096000" y="2085125"/>
            <a:ext cx="2733775" cy="2677656"/>
          </a:xfrm>
          <a:prstGeom prst="rect">
            <a:avLst/>
          </a:prstGeom>
          <a:noFill/>
        </p:spPr>
        <p:txBody>
          <a:bodyPr wrap="square" rtlCol="0">
            <a:spAutoFit/>
          </a:bodyPr>
          <a:lstStyle/>
          <a:p>
            <a:pPr algn="ctr"/>
            <a:r>
              <a:rPr lang="en-GB" sz="2400" dirty="0" err="1">
                <a:solidFill>
                  <a:schemeClr val="bg1"/>
                </a:solidFill>
              </a:rPr>
              <a:t>Το</a:t>
            </a:r>
            <a:r>
              <a:rPr lang="en-GB" sz="2400" dirty="0">
                <a:solidFill>
                  <a:schemeClr val="bg1"/>
                </a:solidFill>
              </a:rPr>
              <a:t> </a:t>
            </a:r>
            <a:r>
              <a:rPr lang="en-GB" sz="2400" dirty="0" err="1">
                <a:solidFill>
                  <a:schemeClr val="bg1"/>
                </a:solidFill>
              </a:rPr>
              <a:t>κλειδί</a:t>
            </a:r>
            <a:r>
              <a:rPr lang="en-GB" sz="2400" dirty="0">
                <a:solidFill>
                  <a:schemeClr val="bg1"/>
                </a:solidFill>
              </a:rPr>
              <a:t> </a:t>
            </a:r>
            <a:r>
              <a:rPr lang="en-GB" sz="2400" dirty="0" err="1">
                <a:solidFill>
                  <a:schemeClr val="bg1"/>
                </a:solidFill>
              </a:rPr>
              <a:t>είν</a:t>
            </a:r>
            <a:r>
              <a:rPr lang="en-GB" sz="2400" dirty="0">
                <a:solidFill>
                  <a:schemeClr val="bg1"/>
                </a:solidFill>
              </a:rPr>
              <a:t>αι να είμαστε συνειδητοποιημένοι και να ασχολούμαστε με την ψηφιακή μας ευημερία. </a:t>
            </a:r>
          </a:p>
        </p:txBody>
      </p:sp>
    </p:spTree>
    <p:extLst>
      <p:ext uri="{BB962C8B-B14F-4D97-AF65-F5344CB8AC3E}">
        <p14:creationId xmlns:p14="http://schemas.microsoft.com/office/powerpoint/2010/main" val="354320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4267F-FCD3-F180-7FC2-3F5E196EE68C}"/>
              </a:ext>
            </a:extLst>
          </p:cNvPr>
          <p:cNvSpPr>
            <a:spLocks noGrp="1"/>
          </p:cNvSpPr>
          <p:nvPr>
            <p:ph type="body" sz="quarter" idx="18"/>
          </p:nvPr>
        </p:nvSpPr>
        <p:spPr>
          <a:xfrm>
            <a:off x="489833" y="2411962"/>
            <a:ext cx="9505997" cy="4024569"/>
          </a:xfrm>
        </p:spPr>
        <p:txBody>
          <a:bodyPr>
            <a:normAutofit fontScale="92500" lnSpcReduction="20000"/>
          </a:bodyPr>
          <a:lstStyle/>
          <a:p>
            <a:pPr marL="457200" indent="-457200">
              <a:buFont typeface="Arial" panose="020B0604020202020204" pitchFamily="34" charset="0"/>
              <a:buChar char="•"/>
            </a:pPr>
            <a:r>
              <a:rPr lang="en-GB" sz="2800" dirty="0"/>
              <a:t> Καθώς εκατομμύρια άνθρωποι αναγκάστηκαν να </a:t>
            </a:r>
            <a:r>
              <a:rPr lang="el-GR" sz="2800" dirty="0"/>
              <a:t>εργαστούν μέσω του διαδικτύου</a:t>
            </a:r>
            <a:r>
              <a:rPr lang="en-GB" sz="2800" dirty="0"/>
              <a:t>, </a:t>
            </a:r>
            <a:r>
              <a:rPr lang="el-GR" sz="2800" dirty="0"/>
              <a:t>να </a:t>
            </a:r>
            <a:r>
              <a:rPr lang="en-GB" sz="2800" dirty="0" err="1"/>
              <a:t>ψυχ</a:t>
            </a:r>
            <a:r>
              <a:rPr lang="en-GB" sz="2800" dirty="0"/>
              <a:t>αγωγ</a:t>
            </a:r>
            <a:r>
              <a:rPr lang="el-GR" sz="2800" dirty="0" err="1"/>
              <a:t>ηθούν</a:t>
            </a:r>
            <a:r>
              <a:rPr lang="en-GB" sz="2800" dirty="0"/>
              <a:t> και άλλα, οι συνολικές επισκέψεις στο διαδίκτυο αυξήθηκαν κατά 50% έως 70%, σύμφωνα με προκαταρκτικές στατιστικές. Η ροή </a:t>
            </a:r>
            <a:r>
              <a:rPr lang="en-GB" sz="2800" dirty="0" err="1"/>
              <a:t>δεδομένων</a:t>
            </a:r>
            <a:r>
              <a:rPr lang="en-GB" sz="2800" dirty="0"/>
              <a:t> </a:t>
            </a:r>
            <a:r>
              <a:rPr lang="el-GR" sz="2800" dirty="0"/>
              <a:t>είχε</a:t>
            </a:r>
            <a:r>
              <a:rPr lang="en-GB" sz="2800" dirty="0"/>
              <a:t> επίσης αυξηθεί κατά τουλάχιστον 12%, σύμφωνα με τις εκτιμήσεις.</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Καθώς περνάμε όλο και περισσότερο χρόνο στον εικονικό κόσμο, πρέπει να γνωρίζουμε τη σημασία του να δείχνουμε τον καλύτερο ψηφιακό μας εαυτό. </a:t>
            </a:r>
          </a:p>
          <a:p>
            <a:endParaRPr lang="en-GB" sz="2800" dirty="0"/>
          </a:p>
          <a:p>
            <a:r>
              <a:rPr lang="en-GB" sz="1700" dirty="0"/>
              <a:t>https://www.forbes.com/sites/markbeech/2020/03/25/covid-19-pushes-up-internet-use-70-streaming-more-than-12-first-figures-reveal/?sh=4c60d6e3104e </a:t>
            </a:r>
          </a:p>
        </p:txBody>
      </p:sp>
      <p:sp>
        <p:nvSpPr>
          <p:cNvPr id="3" name="Text Placeholder 7">
            <a:extLst>
              <a:ext uri="{FF2B5EF4-FFF2-40B4-BE49-F238E27FC236}">
                <a16:creationId xmlns:a16="http://schemas.microsoft.com/office/drawing/2014/main" id="{93349722-6AA3-A1ED-92FE-3C3D3EDE4C60}"/>
              </a:ext>
            </a:extLst>
          </p:cNvPr>
          <p:cNvSpPr>
            <a:spLocks noGrp="1"/>
          </p:cNvSpPr>
          <p:nvPr>
            <p:ph type="body" sz="quarter" idx="16"/>
          </p:nvPr>
        </p:nvSpPr>
        <p:spPr>
          <a:xfrm>
            <a:off x="713768" y="421468"/>
            <a:ext cx="8488105" cy="580518"/>
          </a:xfrm>
        </p:spPr>
        <p:txBody>
          <a:bodyPr>
            <a:normAutofit lnSpcReduction="10000"/>
          </a:bodyPr>
          <a:lstStyle/>
          <a:p>
            <a:r>
              <a:rPr lang="el-GR" dirty="0"/>
              <a:t>Η πανδημία </a:t>
            </a:r>
            <a:r>
              <a:rPr lang="en-GB" dirty="0"/>
              <a:t>και η </a:t>
            </a:r>
            <a:r>
              <a:rPr lang="el-GR" dirty="0"/>
              <a:t>χρήση της τεχνολογίας</a:t>
            </a:r>
            <a:r>
              <a:rPr lang="en-GB" dirty="0"/>
              <a:t> </a:t>
            </a:r>
          </a:p>
        </p:txBody>
      </p:sp>
    </p:spTree>
    <p:extLst>
      <p:ext uri="{BB962C8B-B14F-4D97-AF65-F5344CB8AC3E}">
        <p14:creationId xmlns:p14="http://schemas.microsoft.com/office/powerpoint/2010/main" val="385744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01BB6-5FBA-3D82-4BD2-A0D0D860E7FC}"/>
              </a:ext>
            </a:extLst>
          </p:cNvPr>
          <p:cNvSpPr>
            <a:spLocks noGrp="1"/>
          </p:cNvSpPr>
          <p:nvPr>
            <p:ph type="body" sz="quarter" idx="18"/>
          </p:nvPr>
        </p:nvSpPr>
        <p:spPr>
          <a:xfrm>
            <a:off x="634224" y="1600200"/>
            <a:ext cx="6524376" cy="4464424"/>
          </a:xfrm>
        </p:spPr>
        <p:txBody>
          <a:bodyPr>
            <a:normAutofit lnSpcReduction="10000"/>
          </a:bodyPr>
          <a:lstStyle/>
          <a:p>
            <a:r>
              <a:rPr lang="en-GB" dirty="0"/>
              <a:t>Η </a:t>
            </a:r>
            <a:r>
              <a:rPr lang="en-GB" dirty="0" err="1"/>
              <a:t>ψηφι</a:t>
            </a:r>
            <a:r>
              <a:rPr lang="en-GB" dirty="0"/>
              <a:t>ακή υπερφόρτωση συμβαίνει όταν οι εργαζόμενοι</a:t>
            </a:r>
            <a:r>
              <a:rPr lang="el-GR" dirty="0"/>
              <a:t>/</a:t>
            </a:r>
            <a:r>
              <a:rPr lang="el-GR" dirty="0" err="1"/>
              <a:t>νες</a:t>
            </a:r>
            <a:r>
              <a:rPr lang="en-GB" dirty="0"/>
              <a:t> α</a:t>
            </a:r>
            <a:r>
              <a:rPr lang="en-GB" dirty="0" err="1"/>
              <a:t>ντιμετω</a:t>
            </a:r>
            <a:r>
              <a:rPr lang="en-GB" dirty="0"/>
              <a:t>πίζουν </a:t>
            </a:r>
            <a:r>
              <a:rPr lang="el-GR" dirty="0"/>
              <a:t>μια</a:t>
            </a:r>
            <a:r>
              <a:rPr lang="en-GB" dirty="0"/>
              <a:t> </a:t>
            </a:r>
            <a:r>
              <a:rPr lang="en-GB" dirty="0" err="1"/>
              <a:t>τεράστι</a:t>
            </a:r>
            <a:r>
              <a:rPr lang="el-GR" dirty="0"/>
              <a:t>α </a:t>
            </a:r>
            <a:r>
              <a:rPr lang="en-GB" dirty="0" err="1"/>
              <a:t>ροή</a:t>
            </a:r>
            <a:r>
              <a:rPr lang="en-GB" dirty="0"/>
              <a:t> π</a:t>
            </a:r>
            <a:r>
              <a:rPr lang="en-GB" dirty="0" err="1"/>
              <a:t>ληροφοριών</a:t>
            </a:r>
            <a:r>
              <a:rPr lang="en-GB" dirty="0"/>
              <a:t> από </a:t>
            </a:r>
            <a:r>
              <a:rPr lang="en-GB" dirty="0" err="1"/>
              <a:t>ψηφι</a:t>
            </a:r>
            <a:r>
              <a:rPr lang="en-GB" dirty="0"/>
              <a:t>ακές συσκευές όπως </a:t>
            </a:r>
          </a:p>
          <a:p>
            <a:endParaRPr lang="en-GB" dirty="0"/>
          </a:p>
          <a:p>
            <a:pPr marL="342900" indent="-342900">
              <a:buFont typeface="Arial" panose="020B0604020202020204" pitchFamily="34" charset="0"/>
              <a:buChar char="•"/>
            </a:pPr>
            <a:r>
              <a:rPr lang="en-GB" dirty="0" err="1"/>
              <a:t>Φορητοί</a:t>
            </a:r>
            <a:r>
              <a:rPr lang="en-GB" dirty="0"/>
              <a:t> υπ</a:t>
            </a:r>
            <a:r>
              <a:rPr lang="en-GB" dirty="0" err="1"/>
              <a:t>ολογιστές</a:t>
            </a:r>
            <a:endParaRPr lang="en-GB" dirty="0"/>
          </a:p>
          <a:p>
            <a:pPr marL="342900" indent="-342900">
              <a:buFont typeface="Arial" panose="020B0604020202020204" pitchFamily="34" charset="0"/>
              <a:buChar char="•"/>
            </a:pPr>
            <a:r>
              <a:rPr lang="en-GB" dirty="0"/>
              <a:t>smartphones</a:t>
            </a:r>
          </a:p>
          <a:p>
            <a:pPr marL="342900" indent="-342900">
              <a:buFont typeface="Arial" panose="020B0604020202020204" pitchFamily="34" charset="0"/>
              <a:buChar char="•"/>
            </a:pPr>
            <a:r>
              <a:rPr lang="en-GB" dirty="0" err="1"/>
              <a:t>δι</a:t>
            </a:r>
            <a:r>
              <a:rPr lang="en-GB" dirty="0"/>
              <a:t>αδικτυακές διασκέψεις</a:t>
            </a:r>
          </a:p>
          <a:p>
            <a:pPr marL="342900" indent="-342900">
              <a:buFont typeface="Arial" panose="020B0604020202020204" pitchFamily="34" charset="0"/>
              <a:buChar char="•"/>
            </a:pPr>
            <a:r>
              <a:rPr lang="en-GB" dirty="0" err="1"/>
              <a:t>μηνύμ</a:t>
            </a:r>
            <a:r>
              <a:rPr lang="en-GB" dirty="0"/>
              <a:t>ατα μέσω διαφορετικών καναλιών</a:t>
            </a:r>
          </a:p>
          <a:p>
            <a:pPr marL="342900" indent="-342900">
              <a:buFont typeface="Arial" panose="020B0604020202020204" pitchFamily="34" charset="0"/>
              <a:buChar char="•"/>
            </a:pPr>
            <a:r>
              <a:rPr lang="en-GB" dirty="0"/>
              <a:t>υπ</a:t>
            </a:r>
            <a:r>
              <a:rPr lang="en-GB" dirty="0" err="1"/>
              <a:t>ενθυμίσεις</a:t>
            </a:r>
            <a:r>
              <a:rPr lang="en-GB" dirty="0"/>
              <a:t> </a:t>
            </a:r>
            <a:r>
              <a:rPr lang="en-GB" dirty="0" err="1"/>
              <a:t>ημερολογίου</a:t>
            </a:r>
            <a:endParaRPr lang="en-GB" dirty="0"/>
          </a:p>
          <a:p>
            <a:pPr marL="342900" indent="-342900">
              <a:buFont typeface="Arial" panose="020B0604020202020204" pitchFamily="34" charset="0"/>
              <a:buChar char="•"/>
            </a:pPr>
            <a:r>
              <a:rPr lang="en-GB" dirty="0" err="1"/>
              <a:t>Άλλες</a:t>
            </a:r>
            <a:r>
              <a:rPr lang="en-GB" dirty="0"/>
              <a:t> </a:t>
            </a:r>
            <a:r>
              <a:rPr lang="en-GB" dirty="0" err="1"/>
              <a:t>ψηφι</a:t>
            </a:r>
            <a:r>
              <a:rPr lang="en-GB" dirty="0"/>
              <a:t>ακές συσκευές</a:t>
            </a:r>
          </a:p>
          <a:p>
            <a:endParaRPr lang="en-GB" dirty="0"/>
          </a:p>
          <a:p>
            <a:r>
              <a:rPr lang="el-GR" dirty="0"/>
              <a:t>Αυτό </a:t>
            </a:r>
            <a:r>
              <a:rPr lang="en-GB" dirty="0"/>
              <a:t>υπ</a:t>
            </a:r>
            <a:r>
              <a:rPr lang="en-GB" dirty="0" err="1"/>
              <a:t>ερ</a:t>
            </a:r>
            <a:r>
              <a:rPr lang="en-GB" dirty="0"/>
              <a:t>βαίνει την ικανότητα </a:t>
            </a:r>
            <a:r>
              <a:rPr lang="el-GR" dirty="0"/>
              <a:t>ανάλυσης</a:t>
            </a:r>
            <a:r>
              <a:rPr lang="en-GB" dirty="0"/>
              <a:t> </a:t>
            </a:r>
            <a:r>
              <a:rPr lang="en-GB" dirty="0" err="1"/>
              <a:t>δεδομένων</a:t>
            </a:r>
            <a:r>
              <a:rPr lang="en-GB" dirty="0"/>
              <a:t>. </a:t>
            </a:r>
          </a:p>
          <a:p>
            <a:pPr marL="0" indent="0"/>
            <a:endParaRPr lang="en-GB" dirty="0"/>
          </a:p>
          <a:p>
            <a:endParaRPr lang="en-GB" dirty="0"/>
          </a:p>
        </p:txBody>
      </p:sp>
      <p:sp>
        <p:nvSpPr>
          <p:cNvPr id="3" name="Text Placeholder 2">
            <a:extLst>
              <a:ext uri="{FF2B5EF4-FFF2-40B4-BE49-F238E27FC236}">
                <a16:creationId xmlns:a16="http://schemas.microsoft.com/office/drawing/2014/main" id="{71EE4522-91CD-BCA4-3CB2-4B197CD6FFEA}"/>
              </a:ext>
            </a:extLst>
          </p:cNvPr>
          <p:cNvSpPr>
            <a:spLocks noGrp="1"/>
          </p:cNvSpPr>
          <p:nvPr>
            <p:ph type="body" sz="quarter" idx="16"/>
          </p:nvPr>
        </p:nvSpPr>
        <p:spPr/>
        <p:txBody>
          <a:bodyPr>
            <a:normAutofit lnSpcReduction="10000"/>
          </a:bodyPr>
          <a:lstStyle/>
          <a:p>
            <a:r>
              <a:rPr lang="es-ES" dirty="0" err="1"/>
              <a:t>Ψηφι</a:t>
            </a:r>
            <a:r>
              <a:rPr lang="es-ES" dirty="0"/>
              <a:t>ακή υπερφόρτωση</a:t>
            </a:r>
            <a:endParaRPr lang="en-GB" dirty="0"/>
          </a:p>
        </p:txBody>
      </p:sp>
      <p:pic>
        <p:nvPicPr>
          <p:cNvPr id="6" name="Picture Placeholder 5" descr="A person in a red shirt with his hands on his head&#10;&#10;Description automatically generated">
            <a:extLst>
              <a:ext uri="{FF2B5EF4-FFF2-40B4-BE49-F238E27FC236}">
                <a16:creationId xmlns:a16="http://schemas.microsoft.com/office/drawing/2014/main" id="{8C0165BC-B3C5-F79A-401B-E3B38658A1C3}"/>
              </a:ext>
            </a:extLst>
          </p:cNvPr>
          <p:cNvPicPr>
            <a:picLocks noGrp="1" noChangeAspect="1"/>
          </p:cNvPicPr>
          <p:nvPr>
            <p:ph type="pic" sz="quarter" idx="15"/>
          </p:nvPr>
        </p:nvPicPr>
        <p:blipFill>
          <a:blip r:embed="rId2"/>
          <a:srcRect l="21798" r="21798"/>
          <a:stretch>
            <a:fillRect/>
          </a:stretch>
        </p:blipFill>
        <p:spPr>
          <a:xfrm>
            <a:off x="7002857" y="421468"/>
            <a:ext cx="5013117" cy="5925308"/>
          </a:xfrm>
        </p:spPr>
      </p:pic>
    </p:spTree>
    <p:extLst>
      <p:ext uri="{BB962C8B-B14F-4D97-AF65-F5344CB8AC3E}">
        <p14:creationId xmlns:p14="http://schemas.microsoft.com/office/powerpoint/2010/main" val="3410646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CACC4-AA46-1F25-2CA5-B68EA768BAC2}"/>
              </a:ext>
            </a:extLst>
          </p:cNvPr>
          <p:cNvSpPr>
            <a:spLocks noGrp="1"/>
          </p:cNvSpPr>
          <p:nvPr>
            <p:ph type="body" sz="quarter" idx="47"/>
          </p:nvPr>
        </p:nvSpPr>
        <p:spPr>
          <a:xfrm>
            <a:off x="2419100" y="682382"/>
            <a:ext cx="8181166" cy="692194"/>
          </a:xfrm>
        </p:spPr>
        <p:txBody>
          <a:bodyPr/>
          <a:lstStyle/>
          <a:p>
            <a:r>
              <a:rPr lang="en-GB" sz="3600" b="1" dirty="0"/>
              <a:t>Σημάδια ψηφιακής υπερφόρτωσης</a:t>
            </a:r>
          </a:p>
        </p:txBody>
      </p:sp>
      <p:sp>
        <p:nvSpPr>
          <p:cNvPr id="23" name="Text Placeholder 22">
            <a:extLst>
              <a:ext uri="{FF2B5EF4-FFF2-40B4-BE49-F238E27FC236}">
                <a16:creationId xmlns:a16="http://schemas.microsoft.com/office/drawing/2014/main" id="{C55B727F-6EA5-38F2-863F-B5FC523899FC}"/>
              </a:ext>
            </a:extLst>
          </p:cNvPr>
          <p:cNvSpPr>
            <a:spLocks noGrp="1"/>
          </p:cNvSpPr>
          <p:nvPr>
            <p:ph type="body" sz="quarter" idx="59"/>
          </p:nvPr>
        </p:nvSpPr>
        <p:spPr>
          <a:xfrm>
            <a:off x="2823883" y="1461155"/>
            <a:ext cx="9004714" cy="5043340"/>
          </a:xfrm>
        </p:spPr>
        <p:txBody>
          <a:bodyPr/>
          <a:lstStyle/>
          <a:p>
            <a:r>
              <a:rPr lang="en-GB" sz="2000" dirty="0" err="1"/>
              <a:t>Μερικά</a:t>
            </a:r>
            <a:r>
              <a:rPr lang="en-GB" sz="2000" dirty="0"/>
              <a:t> από τα σημάδια και τα συμπτώματα της επαγγελματικής εξουθένωσης</a:t>
            </a:r>
            <a:r>
              <a:rPr lang="el-GR" sz="2000" dirty="0"/>
              <a:t>(</a:t>
            </a:r>
            <a:r>
              <a:rPr lang="en-US" sz="2000" dirty="0"/>
              <a:t>burnout)</a:t>
            </a:r>
            <a:r>
              <a:rPr lang="en-GB" sz="2000" dirty="0"/>
              <a:t> μπορεί να περιλαμβάνουν:</a:t>
            </a:r>
          </a:p>
          <a:p>
            <a:pPr marL="342900" indent="-342900">
              <a:buFont typeface="Arial" panose="020B0604020202020204" pitchFamily="34" charset="0"/>
              <a:buChar char="•"/>
            </a:pPr>
            <a:r>
              <a:rPr lang="el-GR" sz="2000" dirty="0"/>
              <a:t>Λιγότερες αντοχές</a:t>
            </a:r>
            <a:r>
              <a:rPr lang="en-GB" sz="2000" dirty="0"/>
              <a:t>, απόδοση και </a:t>
            </a:r>
            <a:r>
              <a:rPr lang="el-GR" sz="2000" dirty="0"/>
              <a:t>διάθεση</a:t>
            </a:r>
            <a:endParaRPr lang="en-GB" sz="2000" dirty="0"/>
          </a:p>
          <a:p>
            <a:pPr marL="342900" indent="-342900">
              <a:buFont typeface="Arial" panose="020B0604020202020204" pitchFamily="34" charset="0"/>
              <a:buChar char="•"/>
            </a:pPr>
            <a:r>
              <a:rPr lang="en-GB" sz="2000" dirty="0"/>
              <a:t>Ανησυχία ή δυσκολία στον ύπνο</a:t>
            </a:r>
          </a:p>
          <a:p>
            <a:pPr marL="342900" indent="-342900">
              <a:buFont typeface="Arial" panose="020B0604020202020204" pitchFamily="34" charset="0"/>
              <a:buChar char="•"/>
            </a:pPr>
            <a:r>
              <a:rPr lang="en-GB" sz="2000" dirty="0"/>
              <a:t>Κοινωνικό άγχος</a:t>
            </a:r>
          </a:p>
          <a:p>
            <a:pPr marL="342900" indent="-342900">
              <a:buFont typeface="Arial" panose="020B0604020202020204" pitchFamily="34" charset="0"/>
              <a:buChar char="•"/>
            </a:pPr>
            <a:r>
              <a:rPr lang="en-GB" sz="2000" dirty="0"/>
              <a:t>Το άγχος και η ανησυχία για τη δουλειά δεν φεύγουν ποτέ</a:t>
            </a:r>
          </a:p>
          <a:p>
            <a:pPr marL="342900" indent="-342900">
              <a:buFont typeface="Arial" panose="020B0604020202020204" pitchFamily="34" charset="0"/>
              <a:buChar char="•"/>
            </a:pPr>
            <a:r>
              <a:rPr lang="en-GB" sz="2000" dirty="0"/>
              <a:t>Κατάθλιψη που προκαλείται από την έλλειψη σύνδεσης με αγαπημένα πρόσωπα και συναδέλφους</a:t>
            </a:r>
          </a:p>
          <a:p>
            <a:pPr marL="342900" indent="-342900">
              <a:buFont typeface="Arial" panose="020B0604020202020204" pitchFamily="34" charset="0"/>
              <a:buChar char="•"/>
            </a:pPr>
            <a:r>
              <a:rPr lang="en-GB" sz="2000" dirty="0"/>
              <a:t>Ακραία εξάντληση</a:t>
            </a:r>
          </a:p>
          <a:p>
            <a:pPr marL="342900" indent="-342900">
              <a:buFont typeface="Arial" panose="020B0604020202020204" pitchFamily="34" charset="0"/>
              <a:buChar char="•"/>
            </a:pPr>
            <a:r>
              <a:rPr lang="en-GB" sz="2000" dirty="0"/>
              <a:t>Συναισθηματική και γνωστική αποστασιοποίηση από την εργασία και ανάπτυξη απαισιόδοξης προοπτικής για τις καθημερινές δουλειές</a:t>
            </a:r>
          </a:p>
          <a:p>
            <a:pPr marL="342900" indent="-342900">
              <a:buFont typeface="Arial" panose="020B0604020202020204" pitchFamily="34" charset="0"/>
              <a:buChar char="•"/>
            </a:pPr>
            <a:r>
              <a:rPr lang="en-GB" sz="2000" dirty="0"/>
              <a:t>Απώλεια αποτελεσματικότητας και μείωση της απόδοσης</a:t>
            </a:r>
          </a:p>
          <a:p>
            <a:endParaRPr lang="en-GB" sz="2000" dirty="0"/>
          </a:p>
        </p:txBody>
      </p:sp>
    </p:spTree>
    <p:extLst>
      <p:ext uri="{BB962C8B-B14F-4D97-AF65-F5344CB8AC3E}">
        <p14:creationId xmlns:p14="http://schemas.microsoft.com/office/powerpoint/2010/main" val="553444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6E0784-913A-C349-ADFE-24B660A3BC72}"/>
              </a:ext>
            </a:extLst>
          </p:cNvPr>
          <p:cNvSpPr>
            <a:spLocks noGrp="1"/>
          </p:cNvSpPr>
          <p:nvPr>
            <p:ph type="body" sz="quarter" idx="18"/>
          </p:nvPr>
        </p:nvSpPr>
        <p:spPr>
          <a:xfrm>
            <a:off x="634224" y="1600199"/>
            <a:ext cx="6289090" cy="4836333"/>
          </a:xfrm>
        </p:spPr>
        <p:txBody>
          <a:bodyPr>
            <a:normAutofit fontScale="92500" lnSpcReduction="10000"/>
          </a:bodyPr>
          <a:lstStyle/>
          <a:p>
            <a:pPr marL="342900" indent="-342900">
              <a:buFont typeface="Arial" panose="020B0604020202020204" pitchFamily="34" charset="0"/>
              <a:buChar char="•"/>
            </a:pPr>
            <a:r>
              <a:rPr lang="en-GB" sz="2000" dirty="0">
                <a:latin typeface="Calibri" panose="020F0502020204030204" pitchFamily="34" charset="0"/>
                <a:cs typeface="Calibri" panose="020F0502020204030204" pitchFamily="34" charset="0"/>
              </a:rPr>
              <a:t>Η π</a:t>
            </a:r>
            <a:r>
              <a:rPr lang="en-GB" sz="2000" dirty="0" err="1">
                <a:latin typeface="Calibri" panose="020F0502020204030204" pitchFamily="34" charset="0"/>
                <a:cs typeface="Calibri" panose="020F0502020204030204" pitchFamily="34" charset="0"/>
              </a:rPr>
              <a:t>ρόοδος</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της</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τεχνολογί</a:t>
            </a:r>
            <a:r>
              <a:rPr lang="en-GB" sz="2000" dirty="0">
                <a:latin typeface="Calibri" panose="020F0502020204030204" pitchFamily="34" charset="0"/>
                <a:cs typeface="Calibri" panose="020F0502020204030204" pitchFamily="34" charset="0"/>
              </a:rPr>
              <a:t>ας είχε τεράστιο αντίκτυπο στο εργασιακό περιβάλλον. </a:t>
            </a:r>
            <a:r>
              <a:rPr lang="en-GB" sz="2000" dirty="0" err="1">
                <a:latin typeface="Calibri" panose="020F0502020204030204" pitchFamily="34" charset="0"/>
                <a:cs typeface="Calibri" panose="020F0502020204030204" pitchFamily="34" charset="0"/>
              </a:rPr>
              <a:t>Ενώ</a:t>
            </a:r>
            <a:r>
              <a:rPr lang="en-GB" sz="2000" dirty="0">
                <a:latin typeface="Calibri" panose="020F0502020204030204" pitchFamily="34" charset="0"/>
                <a:cs typeface="Calibri" panose="020F0502020204030204" pitchFamily="34" charset="0"/>
              </a:rPr>
              <a:t> η </a:t>
            </a:r>
            <a:r>
              <a:rPr lang="en-GB" sz="2000" dirty="0" err="1">
                <a:latin typeface="Calibri" panose="020F0502020204030204" pitchFamily="34" charset="0"/>
                <a:cs typeface="Calibri" panose="020F0502020204030204" pitchFamily="34" charset="0"/>
              </a:rPr>
              <a:t>τεχνολογί</a:t>
            </a:r>
            <a:r>
              <a:rPr lang="en-GB" sz="2000" dirty="0">
                <a:latin typeface="Calibri" panose="020F0502020204030204" pitchFamily="34" charset="0"/>
                <a:cs typeface="Calibri" panose="020F0502020204030204" pitchFamily="34" charset="0"/>
              </a:rPr>
              <a:t>α έχει βελτιώσει την εργασία μας και έχει κάνει την εργασιακή μας ζωή ευκολότερη από πολλές απόψεις, έχουν προκύψει και άλλες αρνητικές επιπτώσεις στο ηθικό και την παραγωγικότητα των εργαζομένων. </a:t>
            </a:r>
          </a:p>
          <a:p>
            <a:pPr marL="342900" indent="-342900">
              <a:buFont typeface="Arial" panose="020B0604020202020204" pitchFamily="34" charset="0"/>
              <a:buChar char="•"/>
            </a:pPr>
            <a:r>
              <a:rPr lang="en-GB" sz="2000" dirty="0" err="1">
                <a:latin typeface="Calibri" panose="020F0502020204030204" pitchFamily="34" charset="0"/>
                <a:cs typeface="Calibri" panose="020F0502020204030204" pitchFamily="34" charset="0"/>
              </a:rPr>
              <a:t>Οι</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εργ</a:t>
            </a:r>
            <a:r>
              <a:rPr lang="en-GB" sz="2000" dirty="0">
                <a:latin typeface="Calibri" panose="020F0502020204030204" pitchFamily="34" charset="0"/>
                <a:cs typeface="Calibri" panose="020F0502020204030204" pitchFamily="34" charset="0"/>
              </a:rPr>
              <a:t>αζόμενοι</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νες</a:t>
            </a:r>
            <a:r>
              <a:rPr lang="en-GB" sz="2000" dirty="0">
                <a:latin typeface="Calibri" panose="020F0502020204030204" pitchFamily="34" charset="0"/>
                <a:cs typeface="Calibri" panose="020F0502020204030204" pitchFamily="34" charset="0"/>
              </a:rPr>
              <a:t> β</a:t>
            </a:r>
            <a:r>
              <a:rPr lang="en-GB" sz="2000" dirty="0" err="1">
                <a:latin typeface="Calibri" panose="020F0502020204030204" pitchFamily="34" charset="0"/>
                <a:cs typeface="Calibri" panose="020F0502020204030204" pitchFamily="34" charset="0"/>
              </a:rPr>
              <a:t>ομ</a:t>
            </a:r>
            <a:r>
              <a:rPr lang="en-GB" sz="2000" dirty="0">
                <a:latin typeface="Calibri" panose="020F0502020204030204" pitchFamily="34" charset="0"/>
                <a:cs typeface="Calibri" panose="020F0502020204030204" pitchFamily="34" charset="0"/>
              </a:rPr>
              <a:t>βαρδίζονται με ατελείωτες ειδοποιήσεις, μηνύματα ηλεκτρονικού ταχυδρομείου, ειδοποιήσεις και μηνύματα, γεγονός που διαταράσσει τη συγκέντρωση, τη ροή εργασιών και καθιστά εξαιρετικά δύσκολη την εστίαση. Ο α</a:t>
            </a:r>
            <a:r>
              <a:rPr lang="en-GB" sz="2000" dirty="0" err="1">
                <a:latin typeface="Calibri" panose="020F0502020204030204" pitchFamily="34" charset="0"/>
                <a:cs typeface="Calibri" panose="020F0502020204030204" pitchFamily="34" charset="0"/>
              </a:rPr>
              <a:t>ριθμός</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των</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εργ</a:t>
            </a:r>
            <a:r>
              <a:rPr lang="en-GB" sz="2000" dirty="0">
                <a:latin typeface="Calibri" panose="020F0502020204030204" pitchFamily="34" charset="0"/>
                <a:cs typeface="Calibri" panose="020F0502020204030204" pitchFamily="34" charset="0"/>
              </a:rPr>
              <a:t>αλείων επικοινωνίας έχει πολλαπλασιαστεί - λαμβάνουμε </a:t>
            </a:r>
            <a:r>
              <a:rPr lang="el-GR" sz="2000" dirty="0">
                <a:latin typeface="Calibri" panose="020F0502020204030204" pitchFamily="34" charset="0"/>
                <a:cs typeface="Calibri" panose="020F0502020204030204" pitchFamily="34" charset="0"/>
              </a:rPr>
              <a:t>ειδοποιήσεις</a:t>
            </a:r>
            <a:r>
              <a:rPr lang="en-GB" sz="2000" dirty="0">
                <a:latin typeface="Calibri" panose="020F0502020204030204" pitchFamily="34" charset="0"/>
                <a:cs typeface="Calibri" panose="020F0502020204030204" pitchFamily="34" charset="0"/>
              </a:rPr>
              <a:t> από </a:t>
            </a:r>
            <a:r>
              <a:rPr lang="en-GB" sz="2000" dirty="0" err="1">
                <a:latin typeface="Calibri" panose="020F0502020204030204" pitchFamily="34" charset="0"/>
                <a:cs typeface="Calibri" panose="020F0502020204030204" pitchFamily="34" charset="0"/>
              </a:rPr>
              <a:t>μηνύμ</a:t>
            </a:r>
            <a:r>
              <a:rPr lang="en-GB" sz="2000" dirty="0">
                <a:latin typeface="Calibri" panose="020F0502020204030204" pitchFamily="34" charset="0"/>
                <a:cs typeface="Calibri" panose="020F0502020204030204" pitchFamily="34" charset="0"/>
              </a:rPr>
              <a:t>ατα ηλεκτρονικού ταχυδρομείου αλλά και από πολλαπλές συνομιλίες από διαφορετικά εργαλεία, κρατώντας μας συνεχώς συνδεδεμένους</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νες</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Σε</a:t>
            </a:r>
            <a:r>
              <a:rPr lang="en-GB" sz="2000" dirty="0">
                <a:latin typeface="Calibri" panose="020F0502020204030204" pitchFamily="34" charset="0"/>
                <a:cs typeface="Calibri" panose="020F0502020204030204" pitchFamily="34" charset="0"/>
              </a:rPr>
              <a:t> </a:t>
            </a:r>
            <a:r>
              <a:rPr lang="en-GB" sz="2000" dirty="0" err="1">
                <a:latin typeface="Calibri" panose="020F0502020204030204" pitchFamily="34" charset="0"/>
                <a:cs typeface="Calibri" panose="020F0502020204030204" pitchFamily="34" charset="0"/>
              </a:rPr>
              <a:t>συνδυ</a:t>
            </a:r>
            <a:r>
              <a:rPr lang="en-GB" sz="2000" dirty="0">
                <a:latin typeface="Calibri" panose="020F0502020204030204" pitchFamily="34" charset="0"/>
                <a:cs typeface="Calibri" panose="020F0502020204030204" pitchFamily="34" charset="0"/>
              </a:rPr>
              <a:t>ασμό με την απεριόριστη πρόσβαση σε πληθώρα πληροφοριών, οι εργαζόμενοι</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νες</a:t>
            </a:r>
            <a:r>
              <a:rPr lang="en-GB" sz="2000" dirty="0">
                <a:latin typeface="Calibri" panose="020F0502020204030204" pitchFamily="34" charset="0"/>
                <a:cs typeface="Calibri" panose="020F0502020204030204" pitchFamily="34" charset="0"/>
              </a:rPr>
              <a:t> ανα</a:t>
            </a:r>
            <a:r>
              <a:rPr lang="en-GB" sz="2000" dirty="0" err="1">
                <a:latin typeface="Calibri" panose="020F0502020204030204" pitchFamily="34" charset="0"/>
                <a:cs typeface="Calibri" panose="020F0502020204030204" pitchFamily="34" charset="0"/>
              </a:rPr>
              <a:t>μένετ</a:t>
            </a:r>
            <a:r>
              <a:rPr lang="en-GB" sz="2000" dirty="0">
                <a:latin typeface="Calibri" panose="020F0502020204030204" pitchFamily="34" charset="0"/>
                <a:cs typeface="Calibri" panose="020F0502020204030204" pitchFamily="34" charset="0"/>
              </a:rPr>
              <a:t>αι να κάνουν περισσότερα με λιγότερα, ταχύτερα και καλύτερα από ποτέ.</a:t>
            </a:r>
          </a:p>
          <a:p>
            <a:endParaRPr lang="en-GB" sz="2400" dirty="0"/>
          </a:p>
        </p:txBody>
      </p:sp>
      <p:sp>
        <p:nvSpPr>
          <p:cNvPr id="3" name="Text Placeholder 2">
            <a:extLst>
              <a:ext uri="{FF2B5EF4-FFF2-40B4-BE49-F238E27FC236}">
                <a16:creationId xmlns:a16="http://schemas.microsoft.com/office/drawing/2014/main" id="{D3BA28DC-1E5E-A186-0A91-92B2F0B305D6}"/>
              </a:ext>
            </a:extLst>
          </p:cNvPr>
          <p:cNvSpPr>
            <a:spLocks noGrp="1"/>
          </p:cNvSpPr>
          <p:nvPr>
            <p:ph type="body" sz="quarter" idx="16"/>
          </p:nvPr>
        </p:nvSpPr>
        <p:spPr>
          <a:xfrm>
            <a:off x="713768" y="421468"/>
            <a:ext cx="6797375" cy="580518"/>
          </a:xfrm>
        </p:spPr>
        <p:txBody>
          <a:bodyPr>
            <a:noAutofit/>
          </a:bodyPr>
          <a:lstStyle/>
          <a:p>
            <a:r>
              <a:rPr lang="es-ES" dirty="0" err="1"/>
              <a:t>Ψηφι</a:t>
            </a:r>
            <a:r>
              <a:rPr lang="es-ES" dirty="0"/>
              <a:t>ακή υπερφόρτωση στο χώρο εργασίας</a:t>
            </a:r>
            <a:endParaRPr lang="en-GB" dirty="0"/>
          </a:p>
        </p:txBody>
      </p:sp>
      <p:pic>
        <p:nvPicPr>
          <p:cNvPr id="6" name="Picture Placeholder 5" descr="A person looking at a computer&#10;&#10;Description automatically generated">
            <a:extLst>
              <a:ext uri="{FF2B5EF4-FFF2-40B4-BE49-F238E27FC236}">
                <a16:creationId xmlns:a16="http://schemas.microsoft.com/office/drawing/2014/main" id="{38496FD4-ABA6-F2A3-2E72-A620BA2FC064}"/>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3562586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9B3ECCC-1D48-B7BE-BF06-0AE271DAC2AA}"/>
              </a:ext>
            </a:extLst>
          </p:cNvPr>
          <p:cNvPicPr>
            <a:picLocks noGrp="1" noChangeAspect="1"/>
          </p:cNvPicPr>
          <p:nvPr>
            <p:ph type="pic" sz="quarter" idx="33"/>
          </p:nvPr>
        </p:nvPicPr>
        <p:blipFill>
          <a:blip r:embed="rId2"/>
          <a:srcRect l="20750" r="20750"/>
          <a:stretch>
            <a:fillRect/>
          </a:stretch>
        </p:blipFill>
        <p:spPr/>
      </p:pic>
      <p:sp>
        <p:nvSpPr>
          <p:cNvPr id="3" name="Text Placeholder 2">
            <a:extLst>
              <a:ext uri="{FF2B5EF4-FFF2-40B4-BE49-F238E27FC236}">
                <a16:creationId xmlns:a16="http://schemas.microsoft.com/office/drawing/2014/main" id="{AD32C51F-13B7-DE93-9C48-7D099263658D}"/>
              </a:ext>
            </a:extLst>
          </p:cNvPr>
          <p:cNvSpPr>
            <a:spLocks noGrp="1"/>
          </p:cNvSpPr>
          <p:nvPr>
            <p:ph type="body" sz="quarter" idx="34"/>
          </p:nvPr>
        </p:nvSpPr>
        <p:spPr/>
        <p:txBody>
          <a:bodyPr/>
          <a:lstStyle/>
          <a:p>
            <a:endParaRPr lang="en-GB"/>
          </a:p>
        </p:txBody>
      </p:sp>
      <p:sp>
        <p:nvSpPr>
          <p:cNvPr id="4" name="Text Placeholder 3">
            <a:extLst>
              <a:ext uri="{FF2B5EF4-FFF2-40B4-BE49-F238E27FC236}">
                <a16:creationId xmlns:a16="http://schemas.microsoft.com/office/drawing/2014/main" id="{7063716F-6594-95AF-3B7B-6FFD018D8F32}"/>
              </a:ext>
            </a:extLst>
          </p:cNvPr>
          <p:cNvSpPr>
            <a:spLocks noGrp="1"/>
          </p:cNvSpPr>
          <p:nvPr>
            <p:ph type="body" sz="quarter" idx="18"/>
          </p:nvPr>
        </p:nvSpPr>
        <p:spPr>
          <a:xfrm>
            <a:off x="6629890" y="1643483"/>
            <a:ext cx="4918863" cy="4029530"/>
          </a:xfrm>
        </p:spPr>
        <p:txBody>
          <a:bodyPr>
            <a:normAutofit fontScale="92500" lnSpcReduction="10000"/>
          </a:bodyPr>
          <a:lstStyle/>
          <a:p>
            <a:pPr marL="342900" indent="-342900">
              <a:buFont typeface="Arial" panose="020B0604020202020204" pitchFamily="34" charset="0"/>
              <a:buChar char="•"/>
            </a:pPr>
            <a:r>
              <a:rPr lang="en-GB" dirty="0"/>
              <a:t>Η </a:t>
            </a:r>
            <a:r>
              <a:rPr lang="en-GB" dirty="0" err="1"/>
              <a:t>ψηφι</a:t>
            </a:r>
            <a:r>
              <a:rPr lang="en-GB" dirty="0"/>
              <a:t>ακή υπερφόρτωση μπορεί να οδηγήσει σε πραγματικά αισθήματα άγχους, </a:t>
            </a:r>
            <a:r>
              <a:rPr lang="el-GR" dirty="0"/>
              <a:t>κατάποσης και αίσθησης αδυναμίας</a:t>
            </a:r>
            <a:r>
              <a:rPr lang="en-GB" dirty="0"/>
              <a:t>, κα</a:t>
            </a:r>
            <a:r>
              <a:rPr lang="en-GB" dirty="0" err="1"/>
              <a:t>θώς</a:t>
            </a:r>
            <a:r>
              <a:rPr lang="en-GB" dirty="0"/>
              <a:t> και </a:t>
            </a:r>
            <a:r>
              <a:rPr lang="en-GB" dirty="0" err="1"/>
              <a:t>σε</a:t>
            </a:r>
            <a:r>
              <a:rPr lang="en-GB" dirty="0"/>
              <a:t> </a:t>
            </a:r>
            <a:r>
              <a:rPr lang="en-GB" dirty="0" err="1"/>
              <a:t>ψυχική</a:t>
            </a:r>
            <a:r>
              <a:rPr lang="en-GB" dirty="0"/>
              <a:t> </a:t>
            </a:r>
            <a:r>
              <a:rPr lang="en-GB" dirty="0" err="1"/>
              <a:t>κό</a:t>
            </a:r>
            <a:r>
              <a:rPr lang="en-GB" dirty="0"/>
              <a:t>πωση. Μπ</a:t>
            </a:r>
            <a:r>
              <a:rPr lang="en-GB" dirty="0" err="1"/>
              <a:t>ορεί</a:t>
            </a:r>
            <a:r>
              <a:rPr lang="en-GB" dirty="0"/>
              <a:t> επ</a:t>
            </a:r>
            <a:r>
              <a:rPr lang="en-GB" dirty="0" err="1"/>
              <a:t>ίσης</a:t>
            </a:r>
            <a:r>
              <a:rPr lang="en-GB" dirty="0"/>
              <a:t> να </a:t>
            </a:r>
            <a:r>
              <a:rPr lang="en-GB" dirty="0" err="1"/>
              <a:t>οδηγήσει</a:t>
            </a:r>
            <a:r>
              <a:rPr lang="en-GB" dirty="0"/>
              <a:t> </a:t>
            </a:r>
            <a:r>
              <a:rPr lang="en-GB" dirty="0" err="1"/>
              <a:t>σε</a:t>
            </a:r>
            <a:r>
              <a:rPr lang="en-GB" dirty="0"/>
              <a:t> </a:t>
            </a:r>
            <a:r>
              <a:rPr lang="en-GB" dirty="0" err="1"/>
              <a:t>γνωστικά</a:t>
            </a:r>
            <a:r>
              <a:rPr lang="en-GB" dirty="0"/>
              <a:t> π</a:t>
            </a:r>
            <a:r>
              <a:rPr lang="en-GB" dirty="0" err="1"/>
              <a:t>ρο</a:t>
            </a:r>
            <a:r>
              <a:rPr lang="en-GB" dirty="0"/>
              <a:t>βλήματα, όπως δυσκολία στη λήψη αποφάσεων ή στη λήψη βιαστικών (συχνά κακών) αποφάσεων. </a:t>
            </a:r>
          </a:p>
          <a:p>
            <a:pPr marL="342900" indent="-342900">
              <a:buFont typeface="Arial" panose="020B0604020202020204" pitchFamily="34" charset="0"/>
              <a:buChar char="•"/>
            </a:pPr>
            <a:r>
              <a:rPr lang="en-GB" dirty="0" err="1"/>
              <a:t>Στις</a:t>
            </a:r>
            <a:r>
              <a:rPr lang="en-GB" dirty="0"/>
              <a:t> επ</a:t>
            </a:r>
            <a:r>
              <a:rPr lang="en-GB" dirty="0" err="1"/>
              <a:t>όμενες</a:t>
            </a:r>
            <a:r>
              <a:rPr lang="en-GB" dirty="0"/>
              <a:t> </a:t>
            </a:r>
            <a:r>
              <a:rPr lang="en-GB" dirty="0" err="1"/>
              <a:t>δι</a:t>
            </a:r>
            <a:r>
              <a:rPr lang="en-GB" dirty="0"/>
              <a:t>αφάνειες θα συζητήσουμε το ρόλο της ενσυναίσθησης, των εργασιακών σχέσεων και της "απενεργοποίησης" για την οποία θα μπορούσαν να επωφεληθούν οι εργαζόμενοι που διαχειρίζονται την ψηφιακή εργασιακή ζωή.</a:t>
            </a:r>
          </a:p>
          <a:p>
            <a:endParaRPr lang="en-GB" dirty="0"/>
          </a:p>
        </p:txBody>
      </p:sp>
      <p:sp>
        <p:nvSpPr>
          <p:cNvPr id="5" name="Text Placeholder 4">
            <a:extLst>
              <a:ext uri="{FF2B5EF4-FFF2-40B4-BE49-F238E27FC236}">
                <a16:creationId xmlns:a16="http://schemas.microsoft.com/office/drawing/2014/main" id="{9EB39D03-F154-47E8-F128-66BAA14E5019}"/>
              </a:ext>
            </a:extLst>
          </p:cNvPr>
          <p:cNvSpPr>
            <a:spLocks noGrp="1"/>
          </p:cNvSpPr>
          <p:nvPr>
            <p:ph type="body" sz="quarter" idx="16"/>
          </p:nvPr>
        </p:nvSpPr>
        <p:spPr>
          <a:xfrm>
            <a:off x="6367360" y="265181"/>
            <a:ext cx="5443922" cy="580518"/>
          </a:xfrm>
        </p:spPr>
        <p:txBody>
          <a:bodyPr>
            <a:noAutofit/>
          </a:bodyPr>
          <a:lstStyle/>
          <a:p>
            <a:r>
              <a:rPr lang="en-GB" sz="2800" dirty="0" err="1"/>
              <a:t>Συνέ</a:t>
            </a:r>
            <a:r>
              <a:rPr lang="en-GB" sz="2800" dirty="0"/>
              <a:t>πειες της ψηφιακής υπερφόρτωσης στην ψυχική υγεία</a:t>
            </a:r>
          </a:p>
        </p:txBody>
      </p:sp>
      <p:sp>
        <p:nvSpPr>
          <p:cNvPr id="6" name="TextBox 5">
            <a:extLst>
              <a:ext uri="{FF2B5EF4-FFF2-40B4-BE49-F238E27FC236}">
                <a16:creationId xmlns:a16="http://schemas.microsoft.com/office/drawing/2014/main" id="{9C55C5CD-F987-3031-652B-014AA7D0E3EB}"/>
              </a:ext>
            </a:extLst>
          </p:cNvPr>
          <p:cNvSpPr txBox="1"/>
          <p:nvPr/>
        </p:nvSpPr>
        <p:spPr>
          <a:xfrm>
            <a:off x="7049768" y="5683989"/>
            <a:ext cx="3717759" cy="646331"/>
          </a:xfrm>
          <a:prstGeom prst="rect">
            <a:avLst/>
          </a:prstGeom>
          <a:noFill/>
        </p:spPr>
        <p:txBody>
          <a:bodyPr wrap="square">
            <a:spAutoFit/>
          </a:bodyPr>
          <a:lstStyle/>
          <a:p>
            <a:r>
              <a:rPr lang="en-GB" sz="1200" dirty="0">
                <a:solidFill>
                  <a:srgbClr val="5E5E5E"/>
                </a:solidFill>
                <a:hlinkClick r:id="rId3">
                  <a:extLst>
                    <a:ext uri="{A12FA001-AC4F-418D-AE19-62706E023703}">
                      <ahyp:hlinkClr xmlns:ahyp="http://schemas.microsoft.com/office/drawing/2018/hyperlinkcolor" val="tx"/>
                    </a:ext>
                  </a:extLst>
                </a:hlinkClick>
              </a:rPr>
              <a:t>https://www.psychologytoday.com/gb/blog/denying-the-grave/202006/is-information-overload-hurting-mental-health</a:t>
            </a:r>
            <a:r>
              <a:rPr lang="en-GB" sz="1200" dirty="0">
                <a:solidFill>
                  <a:srgbClr val="5E5E5E"/>
                </a:solidFill>
              </a:rPr>
              <a:t> </a:t>
            </a:r>
          </a:p>
        </p:txBody>
      </p:sp>
    </p:spTree>
    <p:extLst>
      <p:ext uri="{BB962C8B-B14F-4D97-AF65-F5344CB8AC3E}">
        <p14:creationId xmlns:p14="http://schemas.microsoft.com/office/powerpoint/2010/main" val="1021093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146346" y="213571"/>
            <a:ext cx="5410916" cy="857158"/>
          </a:xfrm>
        </p:spPr>
        <p:txBody>
          <a:bodyPr>
            <a:normAutofit fontScale="92500"/>
          </a:bodyPr>
          <a:lstStyle/>
          <a:p>
            <a:r>
              <a:rPr lang="en-GB" b="1" dirty="0"/>
              <a:t>Ο ρόλος της ενσυναίσθησης </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1</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881556"/>
            <a:ext cx="6215036" cy="5651219"/>
          </a:xfrm>
        </p:spPr>
        <p:txBody>
          <a:bodyPr/>
          <a:lstStyle/>
          <a:p>
            <a:r>
              <a:rPr lang="en-GB" sz="1500" dirty="0"/>
              <a:t>Οι έρευνες πριν από την πανδημία έδειξαν μια σειρά από οφέλη που συνδέονται με την εργασία εξ αποστάσεως, συμπεριλαμβανομένης της αυξημένης ικανοποίησης από την εργασία, της διατήρησης των εργαζομένων και της παραγωγικότητας. Ωστόσο, υπάρχουν επίσης προκλήσεις που μπορεί να επιδεινωθούν αυτή τη στιγμή λόγω της έλλειψης πολιτικών και διαδικασιών για την εξ αποστάσεως εργασία. Μία από αυτές είναι η ανάπτυξη και η υποστήριξη της ενσυναίσθησης για τους άλλους σε ένα απομακρυσμένο εργασιακό περιβάλλον.</a:t>
            </a:r>
          </a:p>
          <a:p>
            <a:r>
              <a:rPr lang="en-GB" sz="1500" b="1" dirty="0">
                <a:solidFill>
                  <a:srgbClr val="8A4199"/>
                </a:solidFill>
              </a:rPr>
              <a:t>Η ενσυναίσθηση </a:t>
            </a:r>
            <a:r>
              <a:rPr lang="en-GB" sz="1500" dirty="0"/>
              <a:t>αναφέρεται στην ικανότητα να αισθάνεσαι τα συναισθήματα των άλλων και να φαντάζεσαι πώς αισθάνονται οι άλλοι.</a:t>
            </a:r>
          </a:p>
          <a:p>
            <a:r>
              <a:rPr lang="en-GB" sz="1500" dirty="0"/>
              <a:t>Οι κοινές προκλήσεις που συνδέονται με την εργασία εξ αποστάσεως μπορεί να περιλαμβάνουν την έλλειψη προσωπικής εποπτείας, καθημερινής δομής και πληροφόρησης, καθώς και την κοινωνική και επαγγελματική απομόνωση και μοναξιά.</a:t>
            </a:r>
          </a:p>
          <a:p>
            <a:r>
              <a:rPr lang="en-GB" sz="1500" dirty="0"/>
              <a:t>Επίσης, επειδή δεν βρισκόμαστε σε φυσική εγγύτητα, μερικές φορές ξεχνάμε ότι δουλεύουμε και με ανθρώπους που έχουν τις δικές τους ζωές, οικογένειες και προβλήματα. Συγκεντρωνόμαστε στην προσωπική μας κατάσταση και παραμελούμε να δώσουμε προσοχή στο πώς μπορεί να αισθάνονται οι άλλοι. Με άλλα λόγια, ξεχνάμε την ενσυναίσθηση για τους άλλους. </a:t>
            </a:r>
          </a:p>
          <a:p>
            <a:r>
              <a:rPr lang="en-GB" sz="1500" dirty="0"/>
              <a:t>Όταν </a:t>
            </a:r>
            <a:r>
              <a:rPr lang="en-GB" sz="1500" b="1" dirty="0">
                <a:solidFill>
                  <a:srgbClr val="8A4199"/>
                </a:solidFill>
              </a:rPr>
              <a:t>υπάρχει έλλειψη ενσυναίσθησης</a:t>
            </a:r>
            <a:r>
              <a:rPr lang="en-GB" sz="1500" dirty="0"/>
              <a:t>, τα προβλήματα στον απομακρυσμένο εργασιακό χώρο έχουν τη δυνατότητα να αυξηθούν. Εκτός από την πρόκληση συγκρούσεων και πόνου, τα προβλήματα αυτά μπορεί να επηρεάσουν την παραγωγικότητα της ομάδας και το τελικό αποτέλεσμα της εταιρείας.</a:t>
            </a:r>
          </a:p>
          <a:p>
            <a:endParaRPr lang="en-GB" sz="1500" dirty="0"/>
          </a:p>
        </p:txBody>
      </p:sp>
      <p:sp>
        <p:nvSpPr>
          <p:cNvPr id="5" name="Text Placeholder 4">
            <a:extLst>
              <a:ext uri="{FF2B5EF4-FFF2-40B4-BE49-F238E27FC236}">
                <a16:creationId xmlns:a16="http://schemas.microsoft.com/office/drawing/2014/main" id="{7E2D37F9-FFF5-2115-6278-B971646447D8}"/>
              </a:ext>
            </a:extLst>
          </p:cNvPr>
          <p:cNvSpPr>
            <a:spLocks noGrp="1"/>
          </p:cNvSpPr>
          <p:nvPr>
            <p:ph type="body" sz="quarter" idx="23"/>
          </p:nvPr>
        </p:nvSpPr>
        <p:spPr>
          <a:xfrm>
            <a:off x="1103474" y="708094"/>
            <a:ext cx="3640774" cy="3433969"/>
          </a:xfrm>
        </p:spPr>
        <p:txBody>
          <a:bodyPr>
            <a:normAutofit lnSpcReduction="10000"/>
          </a:bodyPr>
          <a:lstStyle/>
          <a:p>
            <a:r>
              <a:rPr lang="en-GB" dirty="0">
                <a:solidFill>
                  <a:srgbClr val="8A4199"/>
                </a:solidFill>
              </a:rPr>
              <a:t>Πώς να ελαχιστοποιήσετε τις επιπτώσεις της ψηφιακής υπερφόρτωσης στην </a:t>
            </a:r>
            <a:r>
              <a:rPr lang="en-GB" b="1" dirty="0">
                <a:solidFill>
                  <a:srgbClr val="8A4199"/>
                </a:solidFill>
              </a:rPr>
              <a:t>ψυχική υγεία</a:t>
            </a:r>
          </a:p>
        </p:txBody>
      </p:sp>
    </p:spTree>
    <p:extLst>
      <p:ext uri="{BB962C8B-B14F-4D97-AF65-F5344CB8AC3E}">
        <p14:creationId xmlns:p14="http://schemas.microsoft.com/office/powerpoint/2010/main" val="1319822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CACE71-A6A3-6F99-5CC1-E600FDD152E1}"/>
              </a:ext>
            </a:extLst>
          </p:cNvPr>
          <p:cNvSpPr>
            <a:spLocks noGrp="1"/>
          </p:cNvSpPr>
          <p:nvPr>
            <p:ph type="body" sz="quarter" idx="18"/>
          </p:nvPr>
        </p:nvSpPr>
        <p:spPr/>
        <p:txBody>
          <a:bodyPr/>
          <a:lstStyle/>
          <a:p>
            <a:pPr marL="0" indent="0" algn="just"/>
            <a:r>
              <a:rPr lang="en-GB" dirty="0" err="1"/>
              <a:t>Κάντε</a:t>
            </a:r>
            <a:r>
              <a:rPr lang="en-GB" dirty="0"/>
              <a:t> </a:t>
            </a:r>
            <a:r>
              <a:rPr lang="en-GB" dirty="0" err="1"/>
              <a:t>κλικ</a:t>
            </a:r>
            <a:r>
              <a:rPr lang="en-GB" dirty="0"/>
              <a:t> </a:t>
            </a:r>
            <a:r>
              <a:rPr lang="en-GB" dirty="0" err="1"/>
              <a:t>στον</a:t>
            </a:r>
            <a:r>
              <a:rPr lang="en-GB" dirty="0"/>
              <a:t> παρα</a:t>
            </a:r>
            <a:r>
              <a:rPr lang="en-GB" dirty="0" err="1"/>
              <a:t>κάτω</a:t>
            </a:r>
            <a:r>
              <a:rPr lang="en-GB" dirty="0"/>
              <a:t> </a:t>
            </a:r>
            <a:r>
              <a:rPr lang="en-GB" dirty="0" err="1"/>
              <a:t>σύνδεσμο</a:t>
            </a:r>
            <a:r>
              <a:rPr lang="en-GB" dirty="0"/>
              <a:t> </a:t>
            </a:r>
            <a:r>
              <a:rPr lang="en-GB" dirty="0" err="1"/>
              <a:t>γι</a:t>
            </a:r>
            <a:r>
              <a:rPr lang="en-GB" dirty="0"/>
              <a:t>α να διαβάσετε τον οδηγό σχετικά με το πώς οι εργοδότες μπορούν να εφαρμόσουν μια ενσυναισθητική προσέγγιση που θα ωφελήσει την ευημερία και την παραγωγικότητα των εργαζομένων:</a:t>
            </a:r>
            <a:endParaRPr lang="en-GB" dirty="0">
              <a:hlinkClick r:id="rId4">
                <a:extLst>
                  <a:ext uri="{A12FA001-AC4F-418D-AE19-62706E023703}">
                    <ahyp:hlinkClr xmlns:ahyp="http://schemas.microsoft.com/office/drawing/2018/hyperlinkcolor" val="tx"/>
                  </a:ext>
                </a:extLst>
              </a:hlinkClick>
            </a:endParaRPr>
          </a:p>
          <a:p>
            <a:pPr algn="ctr"/>
            <a:r>
              <a:rPr lang="en-GB" b="1" dirty="0">
                <a:solidFill>
                  <a:srgbClr val="8A4199"/>
                </a:solidFill>
                <a:hlinkClick r:id="rId4">
                  <a:extLst>
                    <a:ext uri="{A12FA001-AC4F-418D-AE19-62706E023703}">
                      <ahyp:hlinkClr xmlns:ahyp="http://schemas.microsoft.com/office/drawing/2018/hyperlinkcolor" val="tx"/>
                    </a:ext>
                  </a:extLst>
                </a:hlinkClick>
              </a:rPr>
              <a:t>4 </a:t>
            </a:r>
            <a:r>
              <a:rPr lang="en-GB" b="1" dirty="0" err="1">
                <a:solidFill>
                  <a:srgbClr val="8A4199"/>
                </a:solidFill>
                <a:hlinkClick r:id="rId4">
                  <a:extLst>
                    <a:ext uri="{A12FA001-AC4F-418D-AE19-62706E023703}">
                      <ahyp:hlinkClr xmlns:ahyp="http://schemas.microsoft.com/office/drawing/2018/hyperlinkcolor" val="tx"/>
                    </a:ext>
                  </a:extLst>
                </a:hlinkClick>
              </a:rPr>
              <a:t>τρό</a:t>
            </a:r>
            <a:r>
              <a:rPr lang="en-GB" b="1" dirty="0">
                <a:solidFill>
                  <a:srgbClr val="8A4199"/>
                </a:solidFill>
                <a:hlinkClick r:id="rId4">
                  <a:extLst>
                    <a:ext uri="{A12FA001-AC4F-418D-AE19-62706E023703}">
                      <ahyp:hlinkClr xmlns:ahyp="http://schemas.microsoft.com/office/drawing/2018/hyperlinkcolor" val="tx"/>
                    </a:ext>
                  </a:extLst>
                </a:hlinkClick>
              </a:rPr>
              <a:t>ποι για να εκφράσετε την ενσυναίσθηση ενώ εργάζεστε εξ αποστάσεως</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7D8E8E45-5B6F-DF88-8761-EF68939DB2EC}"/>
              </a:ext>
            </a:extLst>
          </p:cNvPr>
          <p:cNvSpPr>
            <a:spLocks noGrp="1"/>
          </p:cNvSpPr>
          <p:nvPr>
            <p:ph type="body" sz="quarter" idx="16"/>
          </p:nvPr>
        </p:nvSpPr>
        <p:spPr/>
        <p:txBody>
          <a:bodyPr>
            <a:normAutofit fontScale="77500" lnSpcReduction="20000"/>
          </a:bodyPr>
          <a:lstStyle/>
          <a:p>
            <a:r>
              <a:rPr lang="en-GB" dirty="0" err="1"/>
              <a:t>Πρόσθετος</a:t>
            </a:r>
            <a:r>
              <a:rPr lang="en-GB" dirty="0"/>
              <a:t> </a:t>
            </a:r>
            <a:r>
              <a:rPr lang="en-GB" dirty="0" err="1"/>
              <a:t>χρόνος</a:t>
            </a:r>
            <a:r>
              <a:rPr lang="en-GB" dirty="0"/>
              <a:t> α</a:t>
            </a:r>
            <a:r>
              <a:rPr lang="en-GB" dirty="0" err="1"/>
              <a:t>νάγνωσης</a:t>
            </a:r>
            <a:r>
              <a:rPr lang="en-GB" dirty="0"/>
              <a:t>...Ο </a:t>
            </a:r>
            <a:r>
              <a:rPr lang="en-GB" dirty="0" err="1"/>
              <a:t>ρόλος</a:t>
            </a:r>
            <a:r>
              <a:rPr lang="en-GB" dirty="0"/>
              <a:t> </a:t>
            </a:r>
            <a:r>
              <a:rPr lang="en-GB" dirty="0" err="1"/>
              <a:t>της</a:t>
            </a:r>
            <a:r>
              <a:rPr lang="en-GB" dirty="0"/>
              <a:t> </a:t>
            </a:r>
            <a:r>
              <a:rPr lang="en-GB" dirty="0" err="1"/>
              <a:t>ενσυν</a:t>
            </a:r>
            <a:r>
              <a:rPr lang="en-GB" dirty="0"/>
              <a:t>αίσθησης στον εργασιακό χώρο</a:t>
            </a:r>
          </a:p>
          <a:p>
            <a:endParaRPr lang="en-GB" dirty="0"/>
          </a:p>
        </p:txBody>
      </p:sp>
      <p:pic>
        <p:nvPicPr>
          <p:cNvPr id="5" name="How to Express Empathy While Working Remotely – HBS Accelerate (1)">
            <a:hlinkClick r:id="" action="ppaction://media"/>
            <a:extLst>
              <a:ext uri="{FF2B5EF4-FFF2-40B4-BE49-F238E27FC236}">
                <a16:creationId xmlns:a16="http://schemas.microsoft.com/office/drawing/2014/main" id="{423BFDAF-E5C1-7A16-60D0-13FF45715BA5}"/>
              </a:ext>
            </a:extLst>
          </p:cNvPr>
          <p:cNvPicPr>
            <a:picLocks noGrp="1" noChangeAspect="1"/>
          </p:cNvPicPr>
          <p:nvPr>
            <p:ph type="pic" sz="quarter" idx="10"/>
            <a:videoFile r:link="rId2"/>
            <p:extLst>
              <p:ext uri="{DAA4B4D4-6D71-4841-9C94-3DE7FCFB9230}">
                <p14:media xmlns:p14="http://schemas.microsoft.com/office/powerpoint/2010/main" r:embed="rId1"/>
              </p:ext>
            </p:extLst>
          </p:nvPr>
        </p:nvPicPr>
        <p:blipFill rotWithShape="1">
          <a:blip r:embed="rId5"/>
          <a:srcRect l="13124" r="13124"/>
          <a:stretch/>
        </p:blipFill>
        <p:spPr>
          <a:xfrm>
            <a:off x="7061200" y="1338263"/>
            <a:ext cx="5130800" cy="3913187"/>
          </a:xfrm>
          <a:prstGeom prst="rect">
            <a:avLst/>
          </a:prstGeom>
        </p:spPr>
      </p:pic>
    </p:spTree>
    <p:extLst>
      <p:ext uri="{BB962C8B-B14F-4D97-AF65-F5344CB8AC3E}">
        <p14:creationId xmlns:p14="http://schemas.microsoft.com/office/powerpoint/2010/main" val="105674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6028359" y="349937"/>
            <a:ext cx="5708012" cy="857158"/>
          </a:xfrm>
        </p:spPr>
        <p:txBody>
          <a:bodyPr>
            <a:normAutofit fontScale="92500" lnSpcReduction="20000"/>
          </a:bodyPr>
          <a:lstStyle/>
          <a:p>
            <a:r>
              <a:rPr lang="en-GB" dirty="0"/>
              <a:t>Ο ρόλος των σχέσεων στο χώρο εργασίας</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2</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76964" y="1207095"/>
            <a:ext cx="6215036" cy="5787406"/>
          </a:xfrm>
        </p:spPr>
        <p:txBody>
          <a:bodyPr/>
          <a:lstStyle/>
          <a:p>
            <a:r>
              <a:rPr lang="en-GB" sz="1600" dirty="0"/>
              <a:t>Οι συνάδελφοι δεν έχουν άλλη επιλογή από το να δεθούν όταν περνούν 37+ ώρες την εβδομάδα μαζί σε ένα γραφείο ή σε ένα χώρο εργασίας.</a:t>
            </a:r>
          </a:p>
          <a:p>
            <a:r>
              <a:rPr lang="en-GB" sz="1600" dirty="0"/>
              <a:t>Το να μιλάτε με τους συναδέλφους σας για τα σχέδια του Σαββατοκύριακου ή για ένα μεγάλο έργο στο οποίο εργάζεστε, ή το να είστε σε θέση να δώσετε ένα χεράκι με μια πληροφορία που τους έλειπε, αυτές οι μικρές (και ίσως ξεχασμένες) στιγμές είναι αυτές που χτίζουν το ηθικό της ομάδας και δημιουργούν ένα εργασιακό περιβάλλον στο οποίο </a:t>
            </a:r>
            <a:r>
              <a:rPr lang="en-GB" sz="1600" b="1" dirty="0">
                <a:solidFill>
                  <a:srgbClr val="8A4199"/>
                </a:solidFill>
              </a:rPr>
              <a:t>οι εργαζόμενοι χαίρονται να ανήκουν.</a:t>
            </a:r>
            <a:r>
              <a:rPr lang="en-GB" sz="1600" dirty="0"/>
              <a:t> Αν είστε σαν πολλούς ανθρώπους, μπορεί να μην είχατε συνειδητοποιήσει πόσο μεγάλη σημασία έχουν αυτές οι συζητήσεις μέχρι που βρεθήκατε να εργάζεστε από το σπίτι.</a:t>
            </a:r>
          </a:p>
          <a:p>
            <a:r>
              <a:rPr lang="en-GB" sz="1600" b="1" dirty="0">
                <a:solidFill>
                  <a:srgbClr val="8A4199"/>
                </a:solidFill>
              </a:rPr>
              <a:t>Οι καλές εργασιακές σχέσεις </a:t>
            </a:r>
            <a:r>
              <a:rPr lang="en-GB" sz="1600" dirty="0"/>
              <a:t>μπορούν να βοηθήσουν τους</a:t>
            </a:r>
            <a:r>
              <a:rPr lang="el-GR" sz="1600" dirty="0"/>
              <a:t>/τις</a:t>
            </a:r>
            <a:r>
              <a:rPr lang="en-GB" sz="1600" dirty="0"/>
              <a:t> εργαζόμενους</a:t>
            </a:r>
            <a:r>
              <a:rPr lang="el-GR" sz="1600" dirty="0"/>
              <a:t>/</a:t>
            </a:r>
            <a:r>
              <a:rPr lang="el-GR" sz="1600" dirty="0" err="1"/>
              <a:t>νες</a:t>
            </a:r>
            <a:r>
              <a:rPr lang="en-GB" sz="1600" dirty="0"/>
              <a:t> να αισθάνονται πιο ικανοποιημένοι</a:t>
            </a:r>
            <a:r>
              <a:rPr lang="el-GR" sz="1600" dirty="0"/>
              <a:t>/</a:t>
            </a:r>
            <a:r>
              <a:rPr lang="el-GR" sz="1600" dirty="0" err="1"/>
              <a:t>νες</a:t>
            </a:r>
            <a:r>
              <a:rPr lang="en-GB" sz="1600" dirty="0"/>
              <a:t> και να ενισχύσουν τη διατήρηση της εργασίας, αλλά εν μέσω της πανδημίας του κοροναϊού, αυτές οι </a:t>
            </a:r>
            <a:r>
              <a:rPr lang="en-GB" sz="1600" b="1" dirty="0">
                <a:solidFill>
                  <a:srgbClr val="8A4199"/>
                </a:solidFill>
              </a:rPr>
              <a:t>εργασιακές σχέσεις </a:t>
            </a:r>
            <a:r>
              <a:rPr lang="en-GB" sz="1600" dirty="0"/>
              <a:t>δεν είναι τόσο εύκολο να διατηρηθούν. </a:t>
            </a:r>
          </a:p>
          <a:p>
            <a:r>
              <a:rPr lang="en-GB" sz="1600" dirty="0"/>
              <a:t>Μεταξύ των εργαζομένων που εργάζονταν 41-60 ώρες από το σπίτι, το 20% ένιωθε απομονωμένο και το 39% ένιωθε συναισθηματική εξάντληση από την εργασία πάντα ή τις περισσότερες φορές. Αυτό συγκρίνεται με το 14% και το 34%, αντίστοιχα, μεταξύ εκείνων που εργάζονταν το ίδιο εύρος ωρών </a:t>
            </a:r>
            <a:r>
              <a:rPr lang="el-GR" sz="1600" dirty="0"/>
              <a:t>στο γραφείο</a:t>
            </a:r>
            <a:r>
              <a:rPr lang="en-GB" sz="1600" dirty="0"/>
              <a:t>. Το ζήτημα της απομόνωσης και της διακοπής της επικοινωνίας με τους συναδέλφους έχει αναφερθεί επίσης από εθνικές μελέτες στη Δανία και τη Φινλανδία. </a:t>
            </a:r>
          </a:p>
          <a:p>
            <a:endParaRPr lang="en-GB" sz="2000" dirty="0"/>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3" y="860494"/>
            <a:ext cx="3674345" cy="3433969"/>
          </a:xfrm>
          <a:prstGeom prst="rect">
            <a:avLst/>
          </a:prstGeom>
          <a:no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A4199"/>
                </a:solidFill>
              </a:rPr>
              <a:t>Πώς να ελαχιστοποιήσετε τις επιπτώσεις της ψηφιακής υπερφόρτωσης στην </a:t>
            </a:r>
            <a:r>
              <a:rPr lang="en-GB" b="1" dirty="0">
                <a:solidFill>
                  <a:srgbClr val="8A4199"/>
                </a:solidFill>
              </a:rPr>
              <a:t>ψυχική υγεία</a:t>
            </a:r>
          </a:p>
        </p:txBody>
      </p:sp>
      <p:sp>
        <p:nvSpPr>
          <p:cNvPr id="9" name="TextBox 8">
            <a:extLst>
              <a:ext uri="{FF2B5EF4-FFF2-40B4-BE49-F238E27FC236}">
                <a16:creationId xmlns:a16="http://schemas.microsoft.com/office/drawing/2014/main" id="{75B90A2D-2A70-0AF8-A873-421A6489BC27}"/>
              </a:ext>
            </a:extLst>
          </p:cNvPr>
          <p:cNvSpPr txBox="1"/>
          <p:nvPr/>
        </p:nvSpPr>
        <p:spPr>
          <a:xfrm>
            <a:off x="1018958" y="6211669"/>
            <a:ext cx="2806593" cy="646331"/>
          </a:xfrm>
          <a:prstGeom prst="rect">
            <a:avLst/>
          </a:prstGeom>
          <a:noFill/>
        </p:spPr>
        <p:txBody>
          <a:bodyPr wrap="square">
            <a:spAutoFit/>
          </a:bodyPr>
          <a:lstStyle/>
          <a:p>
            <a:r>
              <a:rPr lang="en-GB" sz="900" dirty="0">
                <a:solidFill>
                  <a:srgbClr val="595959"/>
                </a:solidFill>
              </a:rPr>
              <a:t>https://www.eurofound.europa.eu/publications/article/2021/workers-want-to-telework-but-long-working-hours-isolation-and-inadequate-equipment-must-be-tackled</a:t>
            </a:r>
          </a:p>
        </p:txBody>
      </p:sp>
    </p:spTree>
    <p:extLst>
      <p:ext uri="{BB962C8B-B14F-4D97-AF65-F5344CB8AC3E}">
        <p14:creationId xmlns:p14="http://schemas.microsoft.com/office/powerpoint/2010/main" val="1805159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6F28E1-1DA8-F135-E13E-D445A60B78D0}"/>
              </a:ext>
            </a:extLst>
          </p:cNvPr>
          <p:cNvSpPr>
            <a:spLocks noGrp="1"/>
          </p:cNvSpPr>
          <p:nvPr>
            <p:ph type="body" sz="quarter" idx="18"/>
          </p:nvPr>
        </p:nvSpPr>
        <p:spPr/>
        <p:txBody>
          <a:bodyPr/>
          <a:lstStyle/>
          <a:p>
            <a:pPr marL="0" indent="0"/>
            <a:r>
              <a:rPr lang="en-GB" dirty="0" err="1"/>
              <a:t>Αυτό</a:t>
            </a:r>
            <a:r>
              <a:rPr lang="en-GB" dirty="0"/>
              <a:t> θα </a:t>
            </a:r>
            <a:r>
              <a:rPr lang="en-GB" dirty="0" err="1"/>
              <a:t>συμ</a:t>
            </a:r>
            <a:r>
              <a:rPr lang="en-GB" dirty="0"/>
              <a:t>βάλει στην προώθηση του ομαδικού ηθικού, πνεύματος και δεσμού!</a:t>
            </a:r>
          </a:p>
          <a:p>
            <a:pPr marL="0" indent="0"/>
            <a:r>
              <a:rPr lang="en-GB" dirty="0">
                <a:hlinkClick r:id="rId2"/>
              </a:rPr>
              <a:t>https://theescapegame.com/blog/18-virtual-team-building-ideas-for-zoom/</a:t>
            </a:r>
            <a:endParaRPr lang="en-GB" dirty="0"/>
          </a:p>
          <a:p>
            <a:endParaRPr lang="en-GB" dirty="0"/>
          </a:p>
        </p:txBody>
      </p:sp>
      <p:sp>
        <p:nvSpPr>
          <p:cNvPr id="3" name="Text Placeholder 2">
            <a:extLst>
              <a:ext uri="{FF2B5EF4-FFF2-40B4-BE49-F238E27FC236}">
                <a16:creationId xmlns:a16="http://schemas.microsoft.com/office/drawing/2014/main" id="{6DD7E0BE-A23F-68F9-335D-648954330ADC}"/>
              </a:ext>
            </a:extLst>
          </p:cNvPr>
          <p:cNvSpPr>
            <a:spLocks noGrp="1"/>
          </p:cNvSpPr>
          <p:nvPr>
            <p:ph type="body" sz="quarter" idx="16"/>
          </p:nvPr>
        </p:nvSpPr>
        <p:spPr/>
        <p:txBody>
          <a:bodyPr>
            <a:normAutofit fontScale="70000" lnSpcReduction="20000"/>
          </a:bodyPr>
          <a:lstStyle/>
          <a:p>
            <a:r>
              <a:rPr lang="en-GB" dirty="0"/>
              <a:t>Ο παρα</a:t>
            </a:r>
            <a:r>
              <a:rPr lang="en-GB" dirty="0" err="1"/>
              <a:t>κάτω</a:t>
            </a:r>
            <a:r>
              <a:rPr lang="en-GB" dirty="0"/>
              <a:t> </a:t>
            </a:r>
            <a:r>
              <a:rPr lang="en-GB" dirty="0" err="1"/>
              <a:t>ιστότο</a:t>
            </a:r>
            <a:r>
              <a:rPr lang="en-GB" dirty="0"/>
              <a:t>πος παρέχει ιδέες για 20 Δραστηριότητες δημιουργίας εικονικής ομάδας για Zoom</a:t>
            </a:r>
          </a:p>
          <a:p>
            <a:endParaRPr lang="en-GB" dirty="0"/>
          </a:p>
        </p:txBody>
      </p:sp>
      <p:pic>
        <p:nvPicPr>
          <p:cNvPr id="5" name="Picture Placeholder 4">
            <a:hlinkClick r:id="rId2"/>
            <a:extLst>
              <a:ext uri="{FF2B5EF4-FFF2-40B4-BE49-F238E27FC236}">
                <a16:creationId xmlns:a16="http://schemas.microsoft.com/office/drawing/2014/main" id="{B6CF47C1-F0DD-AA19-D142-64201E2160CF}"/>
              </a:ext>
            </a:extLst>
          </p:cNvPr>
          <p:cNvPicPr>
            <a:picLocks noGrp="1" noChangeAspect="1"/>
          </p:cNvPicPr>
          <p:nvPr>
            <p:ph type="pic" sz="quarter" idx="10"/>
          </p:nvPr>
        </p:nvPicPr>
        <p:blipFill>
          <a:blip r:embed="rId3"/>
          <a:srcRect l="20623" r="20623"/>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3388628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a:xfrm>
            <a:off x="3107723" y="454080"/>
            <a:ext cx="4984225" cy="1070954"/>
          </a:xfrm>
        </p:spPr>
        <p:txBody>
          <a:bodyPr/>
          <a:lstStyle/>
          <a:p>
            <a:r>
              <a:rPr lang="en-GB" dirty="0"/>
              <a:t>ΠΕΡΙΕΧΟΜΕΝΑ</a:t>
            </a:r>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a:xfrm>
            <a:off x="3158056" y="1468402"/>
            <a:ext cx="745417" cy="635000"/>
          </a:xfrm>
        </p:spPr>
        <p:txBody>
          <a:bodyPr>
            <a:normAutofit/>
          </a:bodyPr>
          <a:lstStyle/>
          <a:p>
            <a:r>
              <a:rPr lang="en-GB" dirty="0"/>
              <a:t>01</a:t>
            </a:r>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a:xfrm>
            <a:off x="4147724" y="2323517"/>
            <a:ext cx="7208644" cy="692194"/>
          </a:xfrm>
        </p:spPr>
        <p:txBody>
          <a:bodyPr>
            <a:normAutofit/>
          </a:bodyPr>
          <a:lstStyle/>
          <a:p>
            <a:r>
              <a:rPr lang="en-GB" sz="2800" dirty="0" err="1">
                <a:hlinkClick r:id="rId2" action="ppaction://hlinksldjump"/>
              </a:rPr>
              <a:t>Τι</a:t>
            </a:r>
            <a:r>
              <a:rPr lang="en-GB" sz="2800" dirty="0">
                <a:hlinkClick r:id="rId2" action="ppaction://hlinksldjump"/>
              </a:rPr>
              <a:t> αφορά αυτή η ενότητα;</a:t>
            </a:r>
            <a:endParaRPr lang="en-GB" sz="2800"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a:xfrm>
            <a:off x="3158057" y="2323194"/>
            <a:ext cx="745417" cy="635000"/>
          </a:xfrm>
        </p:spPr>
        <p:txBody>
          <a:bodyPr>
            <a:normAutofit/>
          </a:bodyPr>
          <a:lstStyle/>
          <a:p>
            <a:r>
              <a:rPr lang="en-GB" dirty="0"/>
              <a:t>02</a:t>
            </a:r>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a:xfrm>
            <a:off x="4135016" y="1444792"/>
            <a:ext cx="7208644" cy="692194"/>
          </a:xfrm>
        </p:spPr>
        <p:txBody>
          <a:bodyPr>
            <a:normAutofit/>
          </a:bodyPr>
          <a:lstStyle/>
          <a:p>
            <a:r>
              <a:rPr lang="en-GB" sz="2800" dirty="0">
                <a:hlinkClick r:id="rId3" action="ppaction://hlinksldjump"/>
              </a:rPr>
              <a:t>Μαθησιακοί στόχοι</a:t>
            </a:r>
            <a:endParaRPr lang="en-GB" sz="2800"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a:xfrm>
            <a:off x="3158057" y="4025502"/>
            <a:ext cx="745417" cy="635000"/>
          </a:xfrm>
        </p:spPr>
        <p:txBody>
          <a:bodyPr>
            <a:normAutofit/>
          </a:bodyPr>
          <a:lstStyle/>
          <a:p>
            <a:r>
              <a:rPr lang="en-GB" dirty="0"/>
              <a:t>04</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a:xfrm>
            <a:off x="4147724" y="3174348"/>
            <a:ext cx="7208644" cy="692194"/>
          </a:xfrm>
        </p:spPr>
        <p:txBody>
          <a:bodyPr>
            <a:normAutofit/>
          </a:bodyPr>
          <a:lstStyle/>
          <a:p>
            <a:r>
              <a:rPr lang="en-GB" sz="2800" dirty="0">
                <a:hlinkClick r:id="rId4" action="ppaction://hlinksldjump"/>
              </a:rPr>
              <a:t>Ψηφιακή ευημερία</a:t>
            </a:r>
            <a:endParaRPr lang="en-GB" sz="2800" dirty="0">
              <a:solidFill>
                <a:srgbClr val="FF0000"/>
              </a:solidFill>
            </a:endParaRPr>
          </a:p>
        </p:txBody>
      </p:sp>
      <p:sp>
        <p:nvSpPr>
          <p:cNvPr id="6" name="Text Placeholder 5">
            <a:extLst>
              <a:ext uri="{FF2B5EF4-FFF2-40B4-BE49-F238E27FC236}">
                <a16:creationId xmlns:a16="http://schemas.microsoft.com/office/drawing/2014/main" id="{6A526560-9F55-F467-17E1-4532984B8C9E}"/>
              </a:ext>
            </a:extLst>
          </p:cNvPr>
          <p:cNvSpPr>
            <a:spLocks noGrp="1"/>
          </p:cNvSpPr>
          <p:nvPr>
            <p:ph type="body" sz="quarter" idx="56"/>
          </p:nvPr>
        </p:nvSpPr>
        <p:spPr>
          <a:xfrm>
            <a:off x="3158057" y="4880294"/>
            <a:ext cx="745417" cy="635000"/>
          </a:xfrm>
        </p:spPr>
        <p:txBody>
          <a:bodyPr>
            <a:normAutofit/>
          </a:bodyPr>
          <a:lstStyle/>
          <a:p>
            <a:r>
              <a:rPr lang="en-GB" dirty="0"/>
              <a:t>05</a:t>
            </a:r>
          </a:p>
        </p:txBody>
      </p:sp>
      <p:sp>
        <p:nvSpPr>
          <p:cNvPr id="8" name="Text Placeholder 7">
            <a:extLst>
              <a:ext uri="{FF2B5EF4-FFF2-40B4-BE49-F238E27FC236}">
                <a16:creationId xmlns:a16="http://schemas.microsoft.com/office/drawing/2014/main" id="{2A3E251E-7E06-AD26-85F4-468E24317233}"/>
              </a:ext>
            </a:extLst>
          </p:cNvPr>
          <p:cNvSpPr>
            <a:spLocks noGrp="1"/>
          </p:cNvSpPr>
          <p:nvPr>
            <p:ph type="body" sz="quarter" idx="57"/>
          </p:nvPr>
        </p:nvSpPr>
        <p:spPr>
          <a:xfrm>
            <a:off x="4147724" y="4025179"/>
            <a:ext cx="7208644" cy="692194"/>
          </a:xfrm>
        </p:spPr>
        <p:txBody>
          <a:bodyPr>
            <a:normAutofit/>
          </a:bodyPr>
          <a:lstStyle/>
          <a:p>
            <a:r>
              <a:rPr lang="el-GR" sz="2800" dirty="0" err="1">
                <a:hlinkClick r:id="rId5" action="ppaction://hlinksldjump"/>
              </a:rPr>
              <a:t>Αυτοαξιολόγηση</a:t>
            </a:r>
            <a:endParaRPr lang="en-GB" sz="2800" dirty="0"/>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876010"/>
            <a:ext cx="7208644" cy="692194"/>
          </a:xfrm>
        </p:spPr>
        <p:txBody>
          <a:bodyPr>
            <a:normAutofit/>
          </a:bodyPr>
          <a:lstStyle/>
          <a:p>
            <a:r>
              <a:rPr lang="en-GB" sz="2800" dirty="0">
                <a:hlinkClick r:id="rId6" action="ppaction://hlinksldjump"/>
              </a:rPr>
              <a:t>Συμπεράσματα</a:t>
            </a:r>
            <a:endParaRPr lang="en-GB" sz="2800" dirty="0"/>
          </a:p>
        </p:txBody>
      </p:sp>
      <p:sp>
        <p:nvSpPr>
          <p:cNvPr id="13" name="Text Placeholder 4">
            <a:extLst>
              <a:ext uri="{FF2B5EF4-FFF2-40B4-BE49-F238E27FC236}">
                <a16:creationId xmlns:a16="http://schemas.microsoft.com/office/drawing/2014/main" id="{F78437FD-0762-274D-9674-F4AC794C04D9}"/>
              </a:ext>
            </a:extLst>
          </p:cNvPr>
          <p:cNvSpPr txBox="1">
            <a:spLocks/>
          </p:cNvSpPr>
          <p:nvPr/>
        </p:nvSpPr>
        <p:spPr>
          <a:xfrm>
            <a:off x="3158057" y="3174348"/>
            <a:ext cx="745417" cy="635000"/>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14B4C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03</a:t>
            </a:r>
          </a:p>
        </p:txBody>
      </p:sp>
      <p:sp>
        <p:nvSpPr>
          <p:cNvPr id="14" name="Text Placeholder 6">
            <a:extLst>
              <a:ext uri="{FF2B5EF4-FFF2-40B4-BE49-F238E27FC236}">
                <a16:creationId xmlns:a16="http://schemas.microsoft.com/office/drawing/2014/main" id="{F841F254-986E-4C40-9981-344EEDB87D6E}"/>
              </a:ext>
            </a:extLst>
          </p:cNvPr>
          <p:cNvSpPr txBox="1">
            <a:spLocks/>
          </p:cNvSpPr>
          <p:nvPr/>
        </p:nvSpPr>
        <p:spPr>
          <a:xfrm>
            <a:off x="4092489" y="3813739"/>
            <a:ext cx="7208644" cy="69219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800" dirty="0">
              <a:solidFill>
                <a:srgbClr val="FF0000"/>
              </a:solidFill>
            </a:endParaRPr>
          </a:p>
        </p:txBody>
      </p:sp>
    </p:spTree>
    <p:extLst>
      <p:ext uri="{BB962C8B-B14F-4D97-AF65-F5344CB8AC3E}">
        <p14:creationId xmlns:p14="http://schemas.microsoft.com/office/powerpoint/2010/main" val="921585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644619-92F5-22CA-B72F-CA6A425F7D6A}"/>
              </a:ext>
            </a:extLst>
          </p:cNvPr>
          <p:cNvSpPr>
            <a:spLocks noGrp="1"/>
          </p:cNvSpPr>
          <p:nvPr>
            <p:ph type="body" sz="quarter" idx="22"/>
          </p:nvPr>
        </p:nvSpPr>
        <p:spPr>
          <a:xfrm>
            <a:off x="5937817" y="209881"/>
            <a:ext cx="5606913" cy="857158"/>
          </a:xfrm>
        </p:spPr>
        <p:txBody>
          <a:bodyPr>
            <a:normAutofit/>
          </a:bodyPr>
          <a:lstStyle/>
          <a:p>
            <a:r>
              <a:rPr lang="en-GB" b="1" dirty="0"/>
              <a:t>Απενεργοποίηση</a:t>
            </a:r>
          </a:p>
        </p:txBody>
      </p:sp>
      <p:sp>
        <p:nvSpPr>
          <p:cNvPr id="3" name="Text Placeholder 2">
            <a:extLst>
              <a:ext uri="{FF2B5EF4-FFF2-40B4-BE49-F238E27FC236}">
                <a16:creationId xmlns:a16="http://schemas.microsoft.com/office/drawing/2014/main" id="{5675C37E-9173-FA11-7B8D-D93CDDEAE287}"/>
              </a:ext>
            </a:extLst>
          </p:cNvPr>
          <p:cNvSpPr>
            <a:spLocks noGrp="1"/>
          </p:cNvSpPr>
          <p:nvPr>
            <p:ph type="body" sz="quarter" idx="24"/>
          </p:nvPr>
        </p:nvSpPr>
        <p:spPr/>
        <p:txBody>
          <a:bodyPr/>
          <a:lstStyle/>
          <a:p>
            <a:r>
              <a:rPr lang="en-GB" dirty="0"/>
              <a:t>3</a:t>
            </a:r>
          </a:p>
        </p:txBody>
      </p:sp>
      <p:sp>
        <p:nvSpPr>
          <p:cNvPr id="4" name="Text Placeholder 3">
            <a:extLst>
              <a:ext uri="{FF2B5EF4-FFF2-40B4-BE49-F238E27FC236}">
                <a16:creationId xmlns:a16="http://schemas.microsoft.com/office/drawing/2014/main" id="{8D616F1B-B60F-A84C-0A7E-031E538A5757}"/>
              </a:ext>
            </a:extLst>
          </p:cNvPr>
          <p:cNvSpPr>
            <a:spLocks noGrp="1"/>
          </p:cNvSpPr>
          <p:nvPr>
            <p:ph type="body" sz="quarter" idx="20"/>
          </p:nvPr>
        </p:nvSpPr>
        <p:spPr>
          <a:xfrm>
            <a:off x="5937817" y="892914"/>
            <a:ext cx="6186196" cy="5787406"/>
          </a:xfrm>
        </p:spPr>
        <p:txBody>
          <a:bodyPr/>
          <a:lstStyle/>
          <a:p>
            <a:r>
              <a:rPr lang="en-GB" sz="1700" dirty="0"/>
              <a:t>Η απενεργοποίηση μπορεί να φαίνεται σχεδόν αδύνατη στο σημερινό εργασιακό περιβάλλον, το οποίο εξελίσσεται όλο και περισσότερο σε μια "κουλτούρα συνεχούς λειτουργίας".</a:t>
            </a:r>
          </a:p>
          <a:p>
            <a:r>
              <a:rPr lang="en-GB" sz="1700" dirty="0"/>
              <a:t>Ο αντίκτυπος της συνεχούς σύνδεσης μπορεί να έχει </a:t>
            </a:r>
            <a:r>
              <a:rPr lang="en-GB" sz="1700" b="1" dirty="0">
                <a:solidFill>
                  <a:srgbClr val="8A4199"/>
                </a:solidFill>
              </a:rPr>
              <a:t>αρνητικές επιπτώσεις στην ψυχική μας υγεία</a:t>
            </a:r>
            <a:r>
              <a:rPr lang="en-GB" sz="1700" dirty="0"/>
              <a:t>. Παρά τις τεχνολογίες που επέτρεψαν την απομακρυσμένη και ευέλικτη εργασία και, θεωρητικά, την καλύτερη ισορροπία μεταξύ επαγγελματικής και προσωπικής ζωής, το εργασιακό στρες αυξάνεται. Μια βρετανική μελέτη του Chartered Management Institute διαπίστωσε ότι οι "πάντα σε λειτουργία" μάνατζερ </a:t>
            </a:r>
            <a:r>
              <a:rPr lang="en-GB" sz="1700" b="1" dirty="0">
                <a:solidFill>
                  <a:srgbClr val="8A4199"/>
                </a:solidFill>
              </a:rPr>
              <a:t>εργάζονται </a:t>
            </a:r>
            <a:r>
              <a:rPr lang="en-GB" sz="1700" dirty="0"/>
              <a:t>πλέον </a:t>
            </a:r>
            <a:r>
              <a:rPr lang="en-GB" sz="1700" b="1" dirty="0">
                <a:solidFill>
                  <a:srgbClr val="8A4199"/>
                </a:solidFill>
              </a:rPr>
              <a:t>29 επιπλέον ημέρες το χρόνο </a:t>
            </a:r>
            <a:r>
              <a:rPr lang="en-GB" sz="1700" dirty="0"/>
              <a:t>και υποφέρουν από αυξανόμενα επίπεδα άγχους. </a:t>
            </a:r>
          </a:p>
          <a:p>
            <a:r>
              <a:rPr lang="en-GB" sz="1700" dirty="0"/>
              <a:t>Η εικόνα είναι παρόμοια σε παγκόσμιο επίπεδο. Στη Σιγκαπούρη, σε μια μελέτη της Willis Towers Watson</a:t>
            </a:r>
            <a:r>
              <a:rPr lang="en-GB" sz="1700" b="1" dirty="0">
                <a:solidFill>
                  <a:srgbClr val="8A4199"/>
                </a:solidFill>
              </a:rPr>
              <a:t>, το 60% των εργαζομένων </a:t>
            </a:r>
            <a:r>
              <a:rPr lang="en-GB" sz="1700" dirty="0"/>
              <a:t>παραδέχτηκε ότι έχει πάνω από το μέσο όρο ή υψηλά επίπεδα άγχους. Μελέτη της δεξαμενής σκέψης ανθρώπινου δυναμικού </a:t>
            </a:r>
            <a:r>
              <a:rPr lang="en-GB" sz="1700" dirty="0" err="1"/>
              <a:t>Reventure </a:t>
            </a:r>
            <a:r>
              <a:rPr lang="en-GB" sz="1700" dirty="0"/>
              <a:t>στην Αυστραλία αποκάλυψε ότι σχεδόν τα τρία τέταρτα των εργαζομένων αισθάνονται αγχωμένοι από την τεχνολογία και δεν μπορούν να απομονωθούν εντελώς από αυτήν.  </a:t>
            </a:r>
          </a:p>
          <a:p>
            <a:r>
              <a:rPr lang="en-GB" sz="1700" dirty="0"/>
              <a:t>Τι πρέπει λοιπόν να κάνουν οι εργοδότες για να προστατεύσουν και να ενθαρρύνουν τους εργαζομένους να "σβήσουν";</a:t>
            </a:r>
          </a:p>
        </p:txBody>
      </p:sp>
      <p:sp>
        <p:nvSpPr>
          <p:cNvPr id="8" name="Text Placeholder 4">
            <a:extLst>
              <a:ext uri="{FF2B5EF4-FFF2-40B4-BE49-F238E27FC236}">
                <a16:creationId xmlns:a16="http://schemas.microsoft.com/office/drawing/2014/main" id="{B0797B88-A559-F397-C4C1-279F34DFBE76}"/>
              </a:ext>
            </a:extLst>
          </p:cNvPr>
          <p:cNvSpPr txBox="1">
            <a:spLocks/>
          </p:cNvSpPr>
          <p:nvPr/>
        </p:nvSpPr>
        <p:spPr>
          <a:xfrm>
            <a:off x="1255874" y="860494"/>
            <a:ext cx="3646064" cy="3433969"/>
          </a:xfrm>
          <a:prstGeom prst="rect">
            <a:avLst/>
          </a:prstGeom>
          <a:no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A4199"/>
                </a:solidFill>
              </a:rPr>
              <a:t>Πώς να ελαχιστοποιήσετε τις επιπτώσεις της ψηφιακής υπερφόρτωσης στην </a:t>
            </a:r>
            <a:r>
              <a:rPr lang="en-GB" b="1" dirty="0">
                <a:solidFill>
                  <a:srgbClr val="8A4199"/>
                </a:solidFill>
              </a:rPr>
              <a:t>ψυχική υγεία</a:t>
            </a:r>
          </a:p>
        </p:txBody>
      </p:sp>
      <p:sp>
        <p:nvSpPr>
          <p:cNvPr id="9" name="TextBox 8">
            <a:extLst>
              <a:ext uri="{FF2B5EF4-FFF2-40B4-BE49-F238E27FC236}">
                <a16:creationId xmlns:a16="http://schemas.microsoft.com/office/drawing/2014/main" id="{75B90A2D-2A70-0AF8-A873-421A6489BC27}"/>
              </a:ext>
            </a:extLst>
          </p:cNvPr>
          <p:cNvSpPr txBox="1"/>
          <p:nvPr/>
        </p:nvSpPr>
        <p:spPr>
          <a:xfrm>
            <a:off x="5937817" y="6449488"/>
            <a:ext cx="5764397" cy="230832"/>
          </a:xfrm>
          <a:prstGeom prst="rect">
            <a:avLst/>
          </a:prstGeom>
          <a:noFill/>
        </p:spPr>
        <p:txBody>
          <a:bodyPr wrap="square">
            <a:spAutoFit/>
          </a:bodyPr>
          <a:lstStyle/>
          <a:p>
            <a:r>
              <a:rPr lang="en-GB" sz="900" dirty="0">
                <a:solidFill>
                  <a:srgbClr val="595959"/>
                </a:solidFill>
              </a:rPr>
              <a:t> https://www.peoplemanagement.co.uk/voices/comment/employees-encouraged-switch-off-from-technology#gref</a:t>
            </a:r>
          </a:p>
        </p:txBody>
      </p:sp>
    </p:spTree>
    <p:extLst>
      <p:ext uri="{BB962C8B-B14F-4D97-AF65-F5344CB8AC3E}">
        <p14:creationId xmlns:p14="http://schemas.microsoft.com/office/powerpoint/2010/main" val="173262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B53EE0-61E2-49D6-4366-44A8E261938B}"/>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en-GB" dirty="0" err="1"/>
              <a:t>Το</a:t>
            </a:r>
            <a:r>
              <a:rPr lang="en-GB" dirty="0"/>
              <a:t> </a:t>
            </a:r>
            <a:r>
              <a:rPr lang="en-GB" dirty="0" err="1"/>
              <a:t>δικ</a:t>
            </a:r>
            <a:r>
              <a:rPr lang="en-GB" dirty="0"/>
              <a:t>αίωμα αποσύνδεσης από την εργασία μπορεί να φαίνεται δεδομένο, αλλά μόλις πρόσφατα απέκτησε επίσημο νομικό πλαίσιο - αν και προτεινόμενο. Κα</a:t>
            </a:r>
            <a:r>
              <a:rPr lang="en-GB" dirty="0" err="1"/>
              <a:t>θώς</a:t>
            </a:r>
            <a:r>
              <a:rPr lang="en-GB" dirty="0"/>
              <a:t> </a:t>
            </a:r>
            <a:r>
              <a:rPr lang="en-GB" dirty="0" err="1"/>
              <a:t>το</a:t>
            </a:r>
            <a:r>
              <a:rPr lang="en-GB" dirty="0"/>
              <a:t> </a:t>
            </a:r>
            <a:r>
              <a:rPr lang="en-GB" dirty="0" err="1"/>
              <a:t>Κοινο</a:t>
            </a:r>
            <a:r>
              <a:rPr lang="en-GB" dirty="0"/>
              <a:t>βούλιο της ΕΕ </a:t>
            </a:r>
            <a:r>
              <a:rPr lang="el-GR" dirty="0"/>
              <a:t>καθορίζει </a:t>
            </a:r>
            <a:r>
              <a:rPr lang="en-GB" dirty="0" err="1"/>
              <a:t>την</a:t>
            </a:r>
            <a:r>
              <a:rPr lang="en-GB" dirty="0"/>
              <a:t> </a:t>
            </a:r>
            <a:r>
              <a:rPr lang="en-GB" dirty="0" err="1"/>
              <a:t>άδει</a:t>
            </a:r>
            <a:r>
              <a:rPr lang="en-GB" dirty="0"/>
              <a:t>α των εργαζομένων να "αποσυνδέονται", αυτό θα σημαίνει νέες ευθύνες για τις επιχειρήσεις που πρέπει να αναλάβουν.</a:t>
            </a:r>
          </a:p>
          <a:p>
            <a:pPr marL="342900" indent="-342900">
              <a:buFont typeface="Arial" panose="020B0604020202020204" pitchFamily="34" charset="0"/>
              <a:buChar char="•"/>
            </a:pPr>
            <a:r>
              <a:rPr lang="en-GB" dirty="0" err="1"/>
              <a:t>Ακολουθήστε</a:t>
            </a:r>
            <a:r>
              <a:rPr lang="en-GB" dirty="0"/>
              <a:t> </a:t>
            </a:r>
            <a:r>
              <a:rPr lang="en-GB" dirty="0" err="1"/>
              <a:t>τον</a:t>
            </a:r>
            <a:r>
              <a:rPr lang="en-GB" dirty="0"/>
              <a:t> </a:t>
            </a:r>
            <a:r>
              <a:rPr lang="en-GB" dirty="0" err="1"/>
              <a:t>σύνδεσμο</a:t>
            </a:r>
            <a:r>
              <a:rPr lang="en-GB" dirty="0"/>
              <a:t> </a:t>
            </a:r>
            <a:r>
              <a:rPr lang="en-GB" dirty="0" err="1"/>
              <a:t>στην</a:t>
            </a:r>
            <a:r>
              <a:rPr lang="en-GB" dirty="0"/>
              <a:t> </a:t>
            </a:r>
            <a:r>
              <a:rPr lang="en-GB" dirty="0" err="1"/>
              <a:t>εικόν</a:t>
            </a:r>
            <a:r>
              <a:rPr lang="en-GB" dirty="0"/>
              <a:t>α για να δείτε το μέλλον, καθώς οι ρυθμιστικές αρχές εργάζονται για να απενεργοποιήσουν αυτή την κουλτούρα του "always-on". </a:t>
            </a:r>
            <a:r>
              <a:rPr lang="en-GB" dirty="0" err="1"/>
              <a:t>Μάθετε</a:t>
            </a:r>
            <a:r>
              <a:rPr lang="en-GB" dirty="0"/>
              <a:t> </a:t>
            </a:r>
            <a:r>
              <a:rPr lang="en-GB" dirty="0" err="1"/>
              <a:t>τι</a:t>
            </a:r>
            <a:r>
              <a:rPr lang="en-GB" dirty="0"/>
              <a:t> </a:t>
            </a:r>
            <a:r>
              <a:rPr lang="en-GB" dirty="0" err="1"/>
              <a:t>ισχύει</a:t>
            </a:r>
            <a:r>
              <a:rPr lang="en-GB" dirty="0"/>
              <a:t> </a:t>
            </a:r>
            <a:r>
              <a:rPr lang="en-GB" dirty="0" err="1"/>
              <a:t>ήδη</a:t>
            </a:r>
            <a:r>
              <a:rPr lang="en-GB" dirty="0"/>
              <a:t>, </a:t>
            </a:r>
            <a:r>
              <a:rPr lang="en-GB" dirty="0" err="1"/>
              <a:t>τι</a:t>
            </a:r>
            <a:r>
              <a:rPr lang="en-GB" dirty="0"/>
              <a:t> </a:t>
            </a:r>
            <a:r>
              <a:rPr lang="en-GB" dirty="0" err="1"/>
              <a:t>ετοιμάζετ</a:t>
            </a:r>
            <a:r>
              <a:rPr lang="en-GB" dirty="0"/>
              <a:t>αι και ποια είναι τα πρακτικά βήματα που μπορεί να κάνει η εταιρεία σας για να είναι έτοιμη!</a:t>
            </a:r>
          </a:p>
          <a:p>
            <a:endParaRPr lang="en-GB" dirty="0"/>
          </a:p>
        </p:txBody>
      </p:sp>
      <p:sp>
        <p:nvSpPr>
          <p:cNvPr id="4" name="Text Placeholder 3">
            <a:extLst>
              <a:ext uri="{FF2B5EF4-FFF2-40B4-BE49-F238E27FC236}">
                <a16:creationId xmlns:a16="http://schemas.microsoft.com/office/drawing/2014/main" id="{DF5760E0-551C-EEC5-679E-FFD549E45AFD}"/>
              </a:ext>
            </a:extLst>
          </p:cNvPr>
          <p:cNvSpPr>
            <a:spLocks noGrp="1"/>
          </p:cNvSpPr>
          <p:nvPr>
            <p:ph type="body" sz="quarter" idx="16"/>
          </p:nvPr>
        </p:nvSpPr>
        <p:spPr/>
        <p:txBody>
          <a:bodyPr/>
          <a:lstStyle/>
          <a:p>
            <a:r>
              <a:rPr lang="en-GB" dirty="0" err="1"/>
              <a:t>Το</a:t>
            </a:r>
            <a:r>
              <a:rPr lang="en-GB" dirty="0"/>
              <a:t> "</a:t>
            </a:r>
            <a:r>
              <a:rPr lang="en-GB" dirty="0" err="1"/>
              <a:t>δικ</a:t>
            </a:r>
            <a:r>
              <a:rPr lang="en-GB" dirty="0"/>
              <a:t>αίωμα στην αποσύνδεση"</a:t>
            </a:r>
          </a:p>
          <a:p>
            <a:endParaRPr lang="en-GB" dirty="0"/>
          </a:p>
        </p:txBody>
      </p:sp>
      <p:pic>
        <p:nvPicPr>
          <p:cNvPr id="5" name="Picture Placeholder 4">
            <a:hlinkClick r:id="rId2"/>
            <a:extLst>
              <a:ext uri="{FF2B5EF4-FFF2-40B4-BE49-F238E27FC236}">
                <a16:creationId xmlns:a16="http://schemas.microsoft.com/office/drawing/2014/main" id="{590C5F83-A2A7-85A6-BE1E-2327EEC5F593}"/>
              </a:ext>
            </a:extLst>
          </p:cNvPr>
          <p:cNvPicPr>
            <a:picLocks noGrp="1" noChangeAspect="1"/>
          </p:cNvPicPr>
          <p:nvPr>
            <p:ph type="pic" sz="quarter" idx="10"/>
          </p:nvPr>
        </p:nvPicPr>
        <p:blipFill rotWithShape="1">
          <a:blip r:embed="rId3"/>
          <a:srcRect l="1014" t="-963" r="58107" b="-678"/>
          <a:stretch/>
        </p:blipFill>
        <p:spPr>
          <a:xfrm>
            <a:off x="8801099" y="1208088"/>
            <a:ext cx="2339651" cy="3978275"/>
          </a:xfrm>
          <a:prstGeom prst="rect">
            <a:avLst/>
          </a:prstGeom>
        </p:spPr>
      </p:pic>
      <p:sp>
        <p:nvSpPr>
          <p:cNvPr id="6" name="Text Placeholder 2">
            <a:extLst>
              <a:ext uri="{FF2B5EF4-FFF2-40B4-BE49-F238E27FC236}">
                <a16:creationId xmlns:a16="http://schemas.microsoft.com/office/drawing/2014/main" id="{0A7BAD07-C942-547D-38B8-1E0E1A594387}"/>
              </a:ext>
            </a:extLst>
          </p:cNvPr>
          <p:cNvSpPr txBox="1">
            <a:spLocks/>
          </p:cNvSpPr>
          <p:nvPr/>
        </p:nvSpPr>
        <p:spPr>
          <a:xfrm>
            <a:off x="5768552" y="5779920"/>
            <a:ext cx="4318201" cy="58222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b="1" dirty="0">
                <a:solidFill>
                  <a:srgbClr val="8A4199"/>
                </a:solidFill>
              </a:rPr>
              <a:t>*</a:t>
            </a:r>
            <a:r>
              <a:rPr lang="en-GB" b="1" dirty="0">
                <a:solidFill>
                  <a:srgbClr val="8A4199"/>
                </a:solidFill>
              </a:rPr>
              <a:t> </a:t>
            </a:r>
            <a:r>
              <a:rPr lang="en-GB" b="1" dirty="0" err="1">
                <a:solidFill>
                  <a:srgbClr val="8A4199"/>
                </a:solidFill>
              </a:rPr>
              <a:t>Κάντε</a:t>
            </a:r>
            <a:r>
              <a:rPr lang="en-GB" b="1" dirty="0">
                <a:solidFill>
                  <a:srgbClr val="8A4199"/>
                </a:solidFill>
              </a:rPr>
              <a:t> </a:t>
            </a:r>
            <a:r>
              <a:rPr lang="en-GB" b="1" dirty="0" err="1">
                <a:solidFill>
                  <a:srgbClr val="8A4199"/>
                </a:solidFill>
              </a:rPr>
              <a:t>κλικ</a:t>
            </a:r>
            <a:r>
              <a:rPr lang="en-GB" b="1" dirty="0">
                <a:solidFill>
                  <a:srgbClr val="8A4199"/>
                </a:solidFill>
              </a:rPr>
              <a:t> </a:t>
            </a:r>
            <a:r>
              <a:rPr lang="el-GR" sz="3200" b="1" dirty="0">
                <a:solidFill>
                  <a:srgbClr val="8A4199"/>
                </a:solidFill>
                <a:hlinkClick r:id="rId2"/>
              </a:rPr>
              <a:t>ΕΔΩ</a:t>
            </a:r>
            <a:r>
              <a:rPr lang="en-GB" sz="3200" b="1" dirty="0">
                <a:solidFill>
                  <a:srgbClr val="8A4199"/>
                </a:solidFill>
              </a:rPr>
              <a:t>*</a:t>
            </a:r>
          </a:p>
        </p:txBody>
      </p:sp>
    </p:spTree>
    <p:extLst>
      <p:ext uri="{BB962C8B-B14F-4D97-AF65-F5344CB8AC3E}">
        <p14:creationId xmlns:p14="http://schemas.microsoft.com/office/powerpoint/2010/main" val="1420182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9CC739-8A82-4CD4-270E-D2E24B52C8A2}"/>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en-GB" dirty="0"/>
              <a:t>Σας </a:t>
            </a:r>
            <a:r>
              <a:rPr lang="en-GB" dirty="0" err="1"/>
              <a:t>στέλνει</a:t>
            </a:r>
            <a:r>
              <a:rPr lang="en-GB" dirty="0"/>
              <a:t> </a:t>
            </a:r>
            <a:r>
              <a:rPr lang="en-GB" dirty="0" err="1"/>
              <a:t>μήνυμ</a:t>
            </a:r>
            <a:r>
              <a:rPr lang="en-GB" dirty="0"/>
              <a:t>α το αφεντικό σας μετά τη λήξη της βάρδιας σας; Στην Πορτογαλία, μπορείτε πλέον να τον μηνύσετε για κάτι τέτοιο. Η </a:t>
            </a:r>
            <a:r>
              <a:rPr lang="en-GB" dirty="0" err="1"/>
              <a:t>Πορτογ</a:t>
            </a:r>
            <a:r>
              <a:rPr lang="en-GB" dirty="0"/>
              <a:t>αλία έχει ψηφίσει νόμο που απαγορεύει στα αφεντικά να επικοινωνούν με τους υπαλλήλους τους όταν αυτοί</a:t>
            </a:r>
            <a:r>
              <a:rPr lang="el-GR" dirty="0"/>
              <a:t>/ες</a:t>
            </a:r>
            <a:r>
              <a:rPr lang="en-GB" dirty="0"/>
              <a:t> </a:t>
            </a:r>
            <a:r>
              <a:rPr lang="en-GB" dirty="0" err="1"/>
              <a:t>έχουν</a:t>
            </a:r>
            <a:r>
              <a:rPr lang="en-GB" dirty="0"/>
              <a:t> </a:t>
            </a:r>
            <a:r>
              <a:rPr lang="en-GB" dirty="0" err="1"/>
              <a:t>φύγει</a:t>
            </a:r>
            <a:r>
              <a:rPr lang="en-GB" dirty="0"/>
              <a:t> από </a:t>
            </a:r>
            <a:r>
              <a:rPr lang="en-GB" dirty="0" err="1"/>
              <a:t>το</a:t>
            </a:r>
            <a:r>
              <a:rPr lang="en-GB" dirty="0"/>
              <a:t> </a:t>
            </a:r>
            <a:r>
              <a:rPr lang="en-GB" dirty="0" err="1"/>
              <a:t>γρ</a:t>
            </a:r>
            <a:r>
              <a:rPr lang="en-GB" dirty="0"/>
              <a:t>αφείο τους. </a:t>
            </a:r>
            <a:r>
              <a:rPr lang="en-GB" dirty="0" err="1"/>
              <a:t>Σε</a:t>
            </a:r>
            <a:r>
              <a:rPr lang="en-GB" dirty="0"/>
              <a:t> π</a:t>
            </a:r>
            <a:r>
              <a:rPr lang="en-GB" dirty="0" err="1"/>
              <a:t>οιες</a:t>
            </a:r>
            <a:r>
              <a:rPr lang="en-GB" dirty="0"/>
              <a:t> </a:t>
            </a:r>
            <a:r>
              <a:rPr lang="en-GB" dirty="0" err="1"/>
              <a:t>άλλες</a:t>
            </a:r>
            <a:r>
              <a:rPr lang="en-GB" dirty="0"/>
              <a:t> </a:t>
            </a:r>
            <a:r>
              <a:rPr lang="en-GB" dirty="0" err="1"/>
              <a:t>χώρες</a:t>
            </a:r>
            <a:r>
              <a:rPr lang="en-GB" dirty="0"/>
              <a:t> </a:t>
            </a:r>
            <a:r>
              <a:rPr lang="en-GB" dirty="0" err="1"/>
              <a:t>ισχύει</a:t>
            </a:r>
            <a:r>
              <a:rPr lang="en-GB" dirty="0"/>
              <a:t> α</a:t>
            </a:r>
            <a:r>
              <a:rPr lang="en-GB" dirty="0" err="1"/>
              <a:t>υτός</a:t>
            </a:r>
            <a:r>
              <a:rPr lang="en-GB" dirty="0"/>
              <a:t> ο </a:t>
            </a:r>
            <a:r>
              <a:rPr lang="en-GB" dirty="0" err="1"/>
              <a:t>νόμος</a:t>
            </a:r>
            <a:r>
              <a:rPr lang="en-GB" dirty="0"/>
              <a:t> ή πα</a:t>
            </a:r>
            <a:r>
              <a:rPr lang="en-GB" dirty="0" err="1"/>
              <a:t>ρόμοιοι</a:t>
            </a:r>
            <a:r>
              <a:rPr lang="en-GB" dirty="0"/>
              <a:t> </a:t>
            </a:r>
            <a:r>
              <a:rPr lang="en-GB" dirty="0" err="1"/>
              <a:t>νόμοι</a:t>
            </a:r>
            <a:r>
              <a:rPr lang="en-GB" dirty="0"/>
              <a:t> π</a:t>
            </a:r>
            <a:r>
              <a:rPr lang="en-GB" dirty="0" err="1"/>
              <a:t>ου</a:t>
            </a:r>
            <a:r>
              <a:rPr lang="en-GB" dirty="0"/>
              <a:t> β</a:t>
            </a:r>
            <a:r>
              <a:rPr lang="en-GB" dirty="0" err="1"/>
              <a:t>οηθούν</a:t>
            </a:r>
            <a:r>
              <a:rPr lang="en-GB" dirty="0"/>
              <a:t> </a:t>
            </a:r>
            <a:r>
              <a:rPr lang="en-GB" dirty="0" err="1"/>
              <a:t>τους</a:t>
            </a:r>
            <a:r>
              <a:rPr lang="en-GB" dirty="0"/>
              <a:t> </a:t>
            </a:r>
            <a:r>
              <a:rPr lang="en-GB" dirty="0" err="1"/>
              <a:t>εργ</a:t>
            </a:r>
            <a:r>
              <a:rPr lang="en-GB" dirty="0"/>
              <a:t>αζόμενους να «</a:t>
            </a:r>
            <a:r>
              <a:rPr lang="el-GR" dirty="0"/>
              <a:t>αποσυνδεθούν»</a:t>
            </a:r>
            <a:r>
              <a:rPr lang="en-GB" dirty="0"/>
              <a:t>; Η Palki Sharma </a:t>
            </a:r>
            <a:r>
              <a:rPr lang="en-GB" dirty="0" err="1"/>
              <a:t>έχει</a:t>
            </a:r>
            <a:r>
              <a:rPr lang="en-GB" dirty="0"/>
              <a:t> </a:t>
            </a:r>
            <a:r>
              <a:rPr lang="en-GB" dirty="0" err="1"/>
              <a:t>έν</a:t>
            </a:r>
            <a:r>
              <a:rPr lang="en-GB" dirty="0"/>
              <a:t>α ρεπορτάζ</a:t>
            </a:r>
            <a:r>
              <a:rPr lang="el-GR" dirty="0"/>
              <a:t>.</a:t>
            </a:r>
            <a:endParaRPr lang="en-GB" dirty="0"/>
          </a:p>
        </p:txBody>
      </p:sp>
      <p:sp>
        <p:nvSpPr>
          <p:cNvPr id="3" name="Text Placeholder 2">
            <a:extLst>
              <a:ext uri="{FF2B5EF4-FFF2-40B4-BE49-F238E27FC236}">
                <a16:creationId xmlns:a16="http://schemas.microsoft.com/office/drawing/2014/main" id="{F63317C1-6FC5-2841-F12D-447964906041}"/>
              </a:ext>
            </a:extLst>
          </p:cNvPr>
          <p:cNvSpPr>
            <a:spLocks noGrp="1"/>
          </p:cNvSpPr>
          <p:nvPr>
            <p:ph type="body" sz="quarter" idx="16"/>
          </p:nvPr>
        </p:nvSpPr>
        <p:spPr/>
        <p:txBody>
          <a:bodyPr/>
          <a:lstStyle/>
          <a:p>
            <a:r>
              <a:rPr lang="en-GB" dirty="0" err="1"/>
              <a:t>Δρ</a:t>
            </a:r>
            <a:r>
              <a:rPr lang="en-GB" dirty="0"/>
              <a:t>αστηριότητα : </a:t>
            </a:r>
            <a:r>
              <a:rPr lang="el-GR" dirty="0"/>
              <a:t>Βίντεο</a:t>
            </a:r>
            <a:endParaRPr lang="en-GB" dirty="0"/>
          </a:p>
        </p:txBody>
      </p:sp>
      <p:pic>
        <p:nvPicPr>
          <p:cNvPr id="5" name="Picture Placeholder 4">
            <a:hlinkClick r:id="rId2"/>
            <a:extLst>
              <a:ext uri="{FF2B5EF4-FFF2-40B4-BE49-F238E27FC236}">
                <a16:creationId xmlns:a16="http://schemas.microsoft.com/office/drawing/2014/main" id="{3416ADF3-C7CB-6174-051A-190FC99BC705}"/>
              </a:ext>
            </a:extLst>
          </p:cNvPr>
          <p:cNvPicPr>
            <a:picLocks noGrp="1" noChangeAspect="1"/>
          </p:cNvPicPr>
          <p:nvPr>
            <p:ph type="pic" sz="quarter" idx="10"/>
          </p:nvPr>
        </p:nvPicPr>
        <p:blipFill>
          <a:blip r:embed="rId3"/>
          <a:srcRect l="6295" r="6295"/>
          <a:stretch>
            <a:fillRect/>
          </a:stretch>
        </p:blipFill>
        <p:spPr>
          <a:xfrm>
            <a:off x="7061200" y="1338263"/>
            <a:ext cx="5130800" cy="3913187"/>
          </a:xfrm>
          <a:prstGeom prst="rect">
            <a:avLst/>
          </a:prstGeom>
        </p:spPr>
      </p:pic>
    </p:spTree>
    <p:extLst>
      <p:ext uri="{BB962C8B-B14F-4D97-AF65-F5344CB8AC3E}">
        <p14:creationId xmlns:p14="http://schemas.microsoft.com/office/powerpoint/2010/main" val="706587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B3CB0-1A3C-378B-3C20-52D6C0DD0A8F}"/>
              </a:ext>
            </a:extLst>
          </p:cNvPr>
          <p:cNvSpPr>
            <a:spLocks noGrp="1"/>
          </p:cNvSpPr>
          <p:nvPr>
            <p:ph type="body" sz="quarter" idx="18"/>
          </p:nvPr>
        </p:nvSpPr>
        <p:spPr>
          <a:xfrm>
            <a:off x="335877" y="1439989"/>
            <a:ext cx="7082192" cy="5257800"/>
          </a:xfrm>
        </p:spPr>
        <p:txBody>
          <a:bodyPr>
            <a:normAutofit fontScale="92500" lnSpcReduction="20000"/>
          </a:bodyPr>
          <a:lstStyle/>
          <a:p>
            <a:pPr marL="342900" indent="-342900">
              <a:buFont typeface="Arial" panose="020B0604020202020204" pitchFamily="34" charset="0"/>
              <a:buChar char="•"/>
            </a:pPr>
            <a:r>
              <a:rPr lang="en-GB" sz="1800" dirty="0" err="1">
                <a:latin typeface="Calibri" panose="020F0502020204030204" pitchFamily="34" charset="0"/>
                <a:cs typeface="Calibri" panose="020F0502020204030204" pitchFamily="34" charset="0"/>
              </a:rPr>
              <a:t>Έν</a:t>
            </a:r>
            <a:r>
              <a:rPr lang="en-GB" sz="1800" dirty="0">
                <a:latin typeface="Calibri" panose="020F0502020204030204" pitchFamily="34" charset="0"/>
                <a:cs typeface="Calibri" panose="020F0502020204030204" pitchFamily="34" charset="0"/>
              </a:rPr>
              <a:t>α λιγότερο προβεβλημένο πρόβλημα που σχετίζεται με την έντονη χρήση της οθόνης είναι η βλάβη που προκαλείται στη σωματική υγεία, π.χ. κα</a:t>
            </a:r>
            <a:r>
              <a:rPr lang="en-GB" sz="1800" dirty="0" err="1">
                <a:latin typeface="Calibri" panose="020F0502020204030204" pitchFamily="34" charset="0"/>
                <a:cs typeface="Calibri" panose="020F0502020204030204" pitchFamily="34" charset="0"/>
              </a:rPr>
              <a:t>κή</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όρ</a:t>
            </a:r>
            <a:r>
              <a:rPr lang="en-GB" sz="1800" dirty="0">
                <a:latin typeface="Calibri" panose="020F0502020204030204" pitchFamily="34" charset="0"/>
                <a:cs typeface="Calibri" panose="020F0502020204030204" pitchFamily="34" charset="0"/>
              </a:rPr>
              <a:t>αση, μυϊκοί πόνοι, αύξηση του σωματικού βάρους λόγω της καθιστικής συμπεριφοράς. </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Η </a:t>
            </a:r>
            <a:r>
              <a:rPr lang="en-GB" sz="1800" dirty="0" err="1">
                <a:latin typeface="Calibri" panose="020F0502020204030204" pitchFamily="34" charset="0"/>
                <a:cs typeface="Calibri" panose="020F0502020204030204" pitchFamily="34" charset="0"/>
              </a:rPr>
              <a:t>τηλεργ</a:t>
            </a:r>
            <a:r>
              <a:rPr lang="en-GB" sz="1800" dirty="0">
                <a:latin typeface="Calibri" panose="020F0502020204030204" pitchFamily="34" charset="0"/>
                <a:cs typeface="Calibri" panose="020F0502020204030204" pitchFamily="34" charset="0"/>
              </a:rPr>
              <a:t>ασία εγκυμονεί επίσης συγκεκριμένους κινδύνους για την επαγγελματική ασφάλεια και υγεία, όπως η θερμοκρασία, ο φωτισμός, ο θόρυβος και οι πιθανές πτώσεις από ηλεκτρικά καλώδια. Τα </a:t>
            </a:r>
            <a:r>
              <a:rPr lang="en-GB" sz="1800" dirty="0" err="1">
                <a:latin typeface="Calibri" panose="020F0502020204030204" pitchFamily="34" charset="0"/>
                <a:cs typeface="Calibri" panose="020F0502020204030204" pitchFamily="34" charset="0"/>
              </a:rPr>
              <a:t>εργονομικά</a:t>
            </a:r>
            <a:r>
              <a:rPr lang="en-GB" sz="1800" dirty="0">
                <a:latin typeface="Calibri" panose="020F0502020204030204" pitchFamily="34" charset="0"/>
                <a:cs typeface="Calibri" panose="020F0502020204030204" pitchFamily="34" charset="0"/>
              </a:rPr>
              <a:t> π</a:t>
            </a:r>
            <a:r>
              <a:rPr lang="en-GB" sz="1800" dirty="0" err="1">
                <a:latin typeface="Calibri" panose="020F0502020204030204" pitchFamily="34" charset="0"/>
                <a:cs typeface="Calibri" panose="020F0502020204030204" pitchFamily="34" charset="0"/>
              </a:rPr>
              <a:t>ρο</a:t>
            </a:r>
            <a:r>
              <a:rPr lang="en-GB" sz="1800" dirty="0">
                <a:latin typeface="Calibri" panose="020F0502020204030204" pitchFamily="34" charset="0"/>
                <a:cs typeface="Calibri" panose="020F0502020204030204" pitchFamily="34" charset="0"/>
              </a:rPr>
              <a:t>βλήματα, όπως η κόπωση των ματιών από την εργασία σε μονάδες οπτικής απεικόνισης (VDU), η θάμβωση, η δόνηση της εικόνας και η ανεπαρκής αντίθεση της οθόνης, αποτελούν πρόσθετες ανησυχίες. Ο π</a:t>
            </a:r>
            <a:r>
              <a:rPr lang="en-GB" sz="1800" dirty="0" err="1">
                <a:latin typeface="Calibri" panose="020F0502020204030204" pitchFamily="34" charset="0"/>
                <a:cs typeface="Calibri" panose="020F0502020204030204" pitchFamily="34" charset="0"/>
              </a:rPr>
              <a:t>όνος</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στον</a:t>
            </a:r>
            <a:r>
              <a:rPr lang="en-GB" sz="1800" dirty="0">
                <a:latin typeface="Calibri" panose="020F0502020204030204" pitchFamily="34" charset="0"/>
                <a:cs typeface="Calibri" panose="020F0502020204030204" pitchFamily="34" charset="0"/>
              </a:rPr>
              <a:t> α</a:t>
            </a:r>
            <a:r>
              <a:rPr lang="en-GB" sz="1800" dirty="0" err="1">
                <a:latin typeface="Calibri" panose="020F0502020204030204" pitchFamily="34" charset="0"/>
                <a:cs typeface="Calibri" panose="020F0502020204030204" pitchFamily="34" charset="0"/>
              </a:rPr>
              <a:t>υχέν</a:t>
            </a:r>
            <a:r>
              <a:rPr lang="en-GB" sz="1800" dirty="0">
                <a:latin typeface="Calibri" panose="020F0502020204030204" pitchFamily="34" charset="0"/>
                <a:cs typeface="Calibri" panose="020F0502020204030204" pitchFamily="34" charset="0"/>
              </a:rPr>
              <a:t>α και στους τένοντες, που μπορεί να προκαλέσει τραυματισμό από επαναλαμβανόμενη καταπόνηση (RSI), μπορεί να προκύψει από την ακατάλληλη ρύθμιση του σταθμού εργασίας, συμπεριλαμβανομένου του πληκτρολογίου, του γραφείου και της καρέκλας.</a:t>
            </a:r>
          </a:p>
          <a:p>
            <a:pPr marL="342900" indent="-342900">
              <a:buFont typeface="Arial" panose="020B0604020202020204" pitchFamily="34" charset="0"/>
              <a:buChar char="•"/>
            </a:pPr>
            <a:r>
              <a:rPr lang="en-GB" sz="1800" dirty="0" err="1">
                <a:latin typeface="Calibri" panose="020F0502020204030204" pitchFamily="34" charset="0"/>
                <a:cs typeface="Calibri" panose="020F0502020204030204" pitchFamily="34" charset="0"/>
              </a:rPr>
              <a:t>Ενώ</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οι</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στ</a:t>
            </a:r>
            <a:r>
              <a:rPr lang="en-GB" sz="1800" dirty="0">
                <a:latin typeface="Calibri" panose="020F0502020204030204" pitchFamily="34" charset="0"/>
                <a:cs typeface="Calibri" panose="020F0502020204030204" pitchFamily="34" charset="0"/>
              </a:rPr>
              <a:t>αθμοί εργασίας στο γραφείο συνήθως ελέγχονται από εργονομική άποψη, οι οικιακοί σταθμοί εργασίας είναι πιο δύσκολο να παρακολουθούνται τακτικά από τους εργοδότες. </a:t>
            </a:r>
            <a:r>
              <a:rPr lang="en-GB" sz="1800" dirty="0" err="1">
                <a:latin typeface="Calibri" panose="020F0502020204030204" pitchFamily="34" charset="0"/>
                <a:cs typeface="Calibri" panose="020F0502020204030204" pitchFamily="34" charset="0"/>
              </a:rPr>
              <a:t>Αυτή</a:t>
            </a:r>
            <a:r>
              <a:rPr lang="en-GB" sz="1800" dirty="0">
                <a:latin typeface="Calibri" panose="020F0502020204030204" pitchFamily="34" charset="0"/>
                <a:cs typeface="Calibri" panose="020F0502020204030204" pitchFamily="34" charset="0"/>
              </a:rPr>
              <a:t> η </a:t>
            </a:r>
            <a:r>
              <a:rPr lang="en-GB" sz="1800" dirty="0" err="1">
                <a:latin typeface="Calibri" panose="020F0502020204030204" pitchFamily="34" charset="0"/>
                <a:cs typeface="Calibri" panose="020F0502020204030204" pitchFamily="34" charset="0"/>
              </a:rPr>
              <a:t>έλλειψη</a:t>
            </a:r>
            <a:r>
              <a:rPr lang="en-GB" sz="1800" dirty="0">
                <a:latin typeface="Calibri" panose="020F0502020204030204" pitchFamily="34" charset="0"/>
                <a:cs typeface="Calibri" panose="020F0502020204030204" pitchFamily="34" charset="0"/>
              </a:rPr>
              <a:t> εποπ</a:t>
            </a:r>
            <a:r>
              <a:rPr lang="en-GB" sz="1800" dirty="0" err="1">
                <a:latin typeface="Calibri" panose="020F0502020204030204" pitchFamily="34" charset="0"/>
                <a:cs typeface="Calibri" panose="020F0502020204030204" pitchFamily="34" charset="0"/>
              </a:rPr>
              <a:t>τεί</a:t>
            </a:r>
            <a:r>
              <a:rPr lang="en-GB" sz="1800" dirty="0">
                <a:latin typeface="Calibri" panose="020F0502020204030204" pitchFamily="34" charset="0"/>
                <a:cs typeface="Calibri" panose="020F0502020204030204" pitchFamily="34" charset="0"/>
              </a:rPr>
              <a:t>ας μπορεί να οδηγήσει σε ακατάλληλες ρυθμίσεις όσον αφορά τα γραφεία, τις καρέκλες, τις οθόνες και τον φωτισμό, οι οποίες μπορεί να αυξήσουν τον κίνδυνο σωματικών βλαβών για τους</a:t>
            </a:r>
            <a:r>
              <a:rPr lang="el-GR" sz="1800" dirty="0">
                <a:latin typeface="Calibri" panose="020F0502020204030204" pitchFamily="34" charset="0"/>
                <a:cs typeface="Calibri" panose="020F0502020204030204" pitchFamily="34" charset="0"/>
              </a:rPr>
              <a:t>/τις</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εργ</a:t>
            </a:r>
            <a:r>
              <a:rPr lang="en-GB" sz="1800" dirty="0">
                <a:latin typeface="Calibri" panose="020F0502020204030204" pitchFamily="34" charset="0"/>
                <a:cs typeface="Calibri" panose="020F0502020204030204" pitchFamily="34" charset="0"/>
              </a:rPr>
              <a:t>αζομένους</a:t>
            </a:r>
            <a:r>
              <a:rPr lang="el-GR" sz="1800" dirty="0">
                <a:latin typeface="Calibri" panose="020F0502020204030204" pitchFamily="34" charset="0"/>
                <a:cs typeface="Calibri" panose="020F0502020204030204" pitchFamily="34" charset="0"/>
              </a:rPr>
              <a:t>/</a:t>
            </a:r>
            <a:r>
              <a:rPr lang="el-GR" sz="1800" dirty="0" err="1">
                <a:latin typeface="Calibri" panose="020F0502020204030204" pitchFamily="34" charset="0"/>
                <a:cs typeface="Calibri" panose="020F0502020204030204" pitchFamily="34" charset="0"/>
              </a:rPr>
              <a:t>νες</a:t>
            </a:r>
            <a:r>
              <a:rPr lang="en-GB" sz="1800" dirty="0">
                <a:latin typeface="Calibri" panose="020F0502020204030204" pitchFamily="34" charset="0"/>
                <a:cs typeface="Calibri" panose="020F0502020204030204" pitchFamily="34" charset="0"/>
              </a:rPr>
              <a:t>. </a:t>
            </a:r>
            <a:r>
              <a:rPr lang="en-GB" sz="1800" dirty="0" err="1">
                <a:latin typeface="Calibri" panose="020F0502020204030204" pitchFamily="34" charset="0"/>
                <a:cs typeface="Calibri" panose="020F0502020204030204" pitchFamily="34" charset="0"/>
              </a:rPr>
              <a:t>Γι</a:t>
            </a:r>
            <a:r>
              <a:rPr lang="en-GB" sz="1800" dirty="0">
                <a:latin typeface="Calibri" panose="020F0502020204030204" pitchFamily="34" charset="0"/>
                <a:cs typeface="Calibri" panose="020F0502020204030204" pitchFamily="34" charset="0"/>
              </a:rPr>
              <a:t>α παράδειγμα, η χρήση τραπεζιού και καρέκλας κουζίνας για παρατεταμένο χρονικό διάστημα μπορεί να επιδεινώσει αυτά τα ζητήματα.</a:t>
            </a:r>
            <a:endParaRPr lang="en-GB" sz="2400" dirty="0"/>
          </a:p>
        </p:txBody>
      </p:sp>
      <p:sp>
        <p:nvSpPr>
          <p:cNvPr id="3" name="Text Placeholder 2">
            <a:extLst>
              <a:ext uri="{FF2B5EF4-FFF2-40B4-BE49-F238E27FC236}">
                <a16:creationId xmlns:a16="http://schemas.microsoft.com/office/drawing/2014/main" id="{97B4D746-25A0-0D2C-8041-2346F4E1EDD4}"/>
              </a:ext>
            </a:extLst>
          </p:cNvPr>
          <p:cNvSpPr>
            <a:spLocks noGrp="1"/>
          </p:cNvSpPr>
          <p:nvPr>
            <p:ph type="body" sz="quarter" idx="16"/>
          </p:nvPr>
        </p:nvSpPr>
        <p:spPr>
          <a:xfrm>
            <a:off x="573809" y="287338"/>
            <a:ext cx="6289089" cy="1006116"/>
          </a:xfrm>
        </p:spPr>
        <p:txBody>
          <a:bodyPr>
            <a:normAutofit fontScale="92500"/>
          </a:bodyPr>
          <a:lstStyle/>
          <a:p>
            <a:r>
              <a:rPr lang="en-GB" sz="3200" dirty="0" err="1"/>
              <a:t>Συνέ</a:t>
            </a:r>
            <a:r>
              <a:rPr lang="en-GB" sz="3200" dirty="0"/>
              <a:t>πειες της ψηφιακής υπερφόρτωσης στη σωματική υγεία</a:t>
            </a:r>
          </a:p>
          <a:p>
            <a:endParaRPr lang="en-GB" sz="3200" dirty="0"/>
          </a:p>
        </p:txBody>
      </p:sp>
      <p:pic>
        <p:nvPicPr>
          <p:cNvPr id="8" name="Picture Placeholder 7">
            <a:extLst>
              <a:ext uri="{FF2B5EF4-FFF2-40B4-BE49-F238E27FC236}">
                <a16:creationId xmlns:a16="http://schemas.microsoft.com/office/drawing/2014/main" id="{3BC19EDD-5C5A-47CC-1DC7-9D5374738F06}"/>
              </a:ext>
            </a:extLst>
          </p:cNvPr>
          <p:cNvPicPr>
            <a:picLocks noGrp="1" noChangeAspect="1"/>
          </p:cNvPicPr>
          <p:nvPr>
            <p:ph type="pic" sz="quarter" idx="15"/>
          </p:nvPr>
        </p:nvPicPr>
        <p:blipFill>
          <a:blip r:embed="rId2"/>
          <a:srcRect l="20130" r="20130"/>
          <a:stretch>
            <a:fillRect/>
          </a:stretch>
        </p:blipFill>
        <p:spPr>
          <a:xfrm>
            <a:off x="7810500" y="287338"/>
            <a:ext cx="4381500" cy="5348287"/>
          </a:xfrm>
        </p:spPr>
      </p:pic>
      <p:sp>
        <p:nvSpPr>
          <p:cNvPr id="6" name="TextBox 5">
            <a:extLst>
              <a:ext uri="{FF2B5EF4-FFF2-40B4-BE49-F238E27FC236}">
                <a16:creationId xmlns:a16="http://schemas.microsoft.com/office/drawing/2014/main" id="{C370377A-C7AE-3143-44A5-8746DBC8DF99}"/>
              </a:ext>
            </a:extLst>
          </p:cNvPr>
          <p:cNvSpPr txBox="1"/>
          <p:nvPr/>
        </p:nvSpPr>
        <p:spPr>
          <a:xfrm>
            <a:off x="7418069" y="5582831"/>
            <a:ext cx="3785896" cy="784830"/>
          </a:xfrm>
          <a:prstGeom prst="rect">
            <a:avLst/>
          </a:prstGeom>
          <a:noFill/>
        </p:spPr>
        <p:txBody>
          <a:bodyPr wrap="square">
            <a:spAutoFit/>
          </a:bodyPr>
          <a:lstStyle/>
          <a:p>
            <a:pPr>
              <a:buAutoNum type="arabicParenBoth"/>
            </a:pPr>
            <a:r>
              <a:rPr lang="en-GB" sz="900" dirty="0" err="1">
                <a:solidFill>
                  <a:srgbClr val="595959"/>
                </a:solidFill>
              </a:rPr>
              <a:t>Ευρω</a:t>
            </a:r>
            <a:r>
              <a:rPr lang="en-GB" sz="900" dirty="0">
                <a:solidFill>
                  <a:srgbClr val="595959"/>
                </a:solidFill>
              </a:rPr>
              <a:t>παϊκός Οργανισμός για την Ασφάλεια και την Υγεία στην Εργασία "Τηλεργασία κατά τη διάρκεια της πανδημίας COVID-19: κίνδυνοι και στρατηγικές πρόληψης", Βιβλιογραφική ανασκόπηση, 2021</a:t>
            </a:r>
          </a:p>
          <a:p>
            <a:r>
              <a:rPr lang="en-GB" sz="900" dirty="0">
                <a:solidFill>
                  <a:srgbClr val="595959"/>
                </a:solidFill>
              </a:rPr>
              <a:t>(2) </a:t>
            </a:r>
            <a:r>
              <a:rPr lang="en-GB" sz="900" dirty="0" err="1">
                <a:solidFill>
                  <a:srgbClr val="595959"/>
                </a:solidFill>
              </a:rPr>
              <a:t>Σχολή</a:t>
            </a:r>
            <a:r>
              <a:rPr lang="en-GB" sz="900" dirty="0">
                <a:solidFill>
                  <a:srgbClr val="595959"/>
                </a:solidFill>
              </a:rPr>
              <a:t> </a:t>
            </a:r>
            <a:r>
              <a:rPr lang="en-GB" sz="900" dirty="0" err="1">
                <a:solidFill>
                  <a:srgbClr val="595959"/>
                </a:solidFill>
              </a:rPr>
              <a:t>Δημόσι</a:t>
            </a:r>
            <a:r>
              <a:rPr lang="en-GB" sz="900" dirty="0">
                <a:solidFill>
                  <a:srgbClr val="595959"/>
                </a:solidFill>
              </a:rPr>
              <a:t>ας Υγείας του Χάρβαρντ (2016). Η </a:t>
            </a:r>
            <a:r>
              <a:rPr lang="en-GB" sz="900" dirty="0" err="1">
                <a:solidFill>
                  <a:srgbClr val="595959"/>
                </a:solidFill>
              </a:rPr>
              <a:t>χρήση</a:t>
            </a:r>
            <a:r>
              <a:rPr lang="en-GB" sz="900" dirty="0">
                <a:solidFill>
                  <a:srgbClr val="595959"/>
                </a:solidFill>
              </a:rPr>
              <a:t> smartphone, tablet </a:t>
            </a:r>
            <a:r>
              <a:rPr lang="en-GB" sz="900" dirty="0" err="1">
                <a:solidFill>
                  <a:srgbClr val="595959"/>
                </a:solidFill>
              </a:rPr>
              <a:t>συνδέετ</a:t>
            </a:r>
            <a:r>
              <a:rPr lang="en-GB" sz="900" dirty="0">
                <a:solidFill>
                  <a:srgbClr val="595959"/>
                </a:solidFill>
              </a:rPr>
              <a:t>αι με την παχυσαρκία στους εφήβους; https://bit.ly/2Bh4ko7 </a:t>
            </a:r>
          </a:p>
        </p:txBody>
      </p:sp>
    </p:spTree>
    <p:extLst>
      <p:ext uri="{BB962C8B-B14F-4D97-AF65-F5344CB8AC3E}">
        <p14:creationId xmlns:p14="http://schemas.microsoft.com/office/powerpoint/2010/main" val="60850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3998353"/>
          </a:xfrm>
        </p:spPr>
        <p:txBody>
          <a:bodyPr/>
          <a:lstStyle/>
          <a:p>
            <a:r>
              <a:rPr lang="en-GB" sz="1800" dirty="0"/>
              <a:t>Ορισμένοι ερευνητές υποστηρίζουν ότι το σύνδρομο της </a:t>
            </a:r>
            <a:r>
              <a:rPr lang="en-GB" sz="1800" dirty="0" err="1"/>
              <a:t>όρ</a:t>
            </a:r>
            <a:r>
              <a:rPr lang="en-GB" sz="1800" dirty="0"/>
              <a:t>ασης υπολογιστή είναι ο υπ' αριθμόν ένα επαγγελματικός κίνδυνος για την υγεία του 21ου αιώνα (1). Η συνεχής έκθεση σε ψηφιακές συσκευές μπορεί να είναι </a:t>
            </a:r>
            <a:r>
              <a:rPr lang="en-GB" sz="1800" b="1" dirty="0">
                <a:solidFill>
                  <a:srgbClr val="14B4CB"/>
                </a:solidFill>
              </a:rPr>
              <a:t>επιβλαβής για τα μάτια μας</a:t>
            </a:r>
            <a:r>
              <a:rPr lang="en-GB" sz="1800" dirty="0"/>
              <a:t>. Η ψηφιακή καταπόνηση των ματιών, που μερικές φορές ονομάζεται σύνδρομο όρασης υπολογιστή (CVS), είναι ένα από τα πιο συχνά αναφερόμενα συμπτώματα του υπερβολικού χρόνου χρήσης της οθόνης. Για παράδειγμα, μια μελέτη υπέδειξε ότι </a:t>
            </a:r>
            <a:r>
              <a:rPr lang="en-GB" sz="1800" b="1" dirty="0">
                <a:solidFill>
                  <a:srgbClr val="14B4CB"/>
                </a:solidFill>
              </a:rPr>
              <a:t>πάνω από το 60% </a:t>
            </a:r>
            <a:r>
              <a:rPr lang="en-GB" sz="1800" dirty="0"/>
              <a:t>των Αμερικανών επηρεάζονται από αυτό. (2) Τα συμπτώματα της ψηφιακής καταπόνησης των ματιών περιλαμβάνουν ξηροφθαλμία, ερυθρότητα γύρω από τα μάτια, πονοκεφάλους, θολή όραση, καθώς και πόνο στον αυχένα και τους ώμους. Έρευνες δείχνουν ότι οι άνθρωποι ανοιγοκλείνουν λιγότερο τα μάτια τους όταν βρίσκονται μπροστά σε μια οθόνη και αυτό επιδεινώνει το πρόβλημα, προκαλώντας ξηρότητα των ματιών και δυσφορία (3). </a:t>
            </a:r>
          </a:p>
          <a:p>
            <a:r>
              <a:rPr lang="en-GB" sz="900" dirty="0"/>
              <a:t>The Guardian (2016) What is computer vision syndrome - and how can I prevent it?; https://bit.ly/1Oa8GjR</a:t>
            </a:r>
          </a:p>
          <a:p>
            <a:r>
              <a:rPr lang="en-GB" sz="1000" dirty="0"/>
              <a:t>https://www.kaspersky.com/resource-center/preemptive-safety/impacts-of-technology-on-health </a:t>
            </a:r>
          </a:p>
          <a:p>
            <a:r>
              <a:rPr lang="en-GB" sz="1000" dirty="0"/>
              <a:t>University of Iowa Hospitals &amp; Clinics (2015). https://bit.ly/2IlPlz6 </a:t>
            </a:r>
          </a:p>
          <a:p>
            <a:endParaRPr lang="en-GB" sz="2000"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lstStyle/>
          <a:p>
            <a:r>
              <a:rPr lang="en-GB" dirty="0"/>
              <a:t>Καταπόνηση των ματιών</a:t>
            </a:r>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a:xfrm>
            <a:off x="1103473" y="708094"/>
            <a:ext cx="3585315" cy="3433969"/>
          </a:xfrm>
        </p:spPr>
        <p:txBody>
          <a:bodyPr>
            <a:normAutofit lnSpcReduction="10000"/>
          </a:bodyPr>
          <a:lstStyle/>
          <a:p>
            <a:r>
              <a:rPr lang="en-GB" dirty="0">
                <a:solidFill>
                  <a:srgbClr val="14B4CB"/>
                </a:solidFill>
              </a:rPr>
              <a:t>Πώς να ελαχιστοποιήσετε τις επιπτώσεις της ψηφιακής υπερφόρτωσης στη </a:t>
            </a:r>
            <a:r>
              <a:rPr lang="en-GB" b="1" dirty="0">
                <a:solidFill>
                  <a:srgbClr val="14B4CB"/>
                </a:solidFill>
              </a:rPr>
              <a:t>σωματική υγεία</a:t>
            </a:r>
          </a:p>
          <a:p>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1</a:t>
            </a:r>
          </a:p>
        </p:txBody>
      </p:sp>
    </p:spTree>
    <p:extLst>
      <p:ext uri="{BB962C8B-B14F-4D97-AF65-F5344CB8AC3E}">
        <p14:creationId xmlns:p14="http://schemas.microsoft.com/office/powerpoint/2010/main" val="3594373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14535F-0555-6741-CF3B-A51EEC496C11}"/>
              </a:ext>
            </a:extLst>
          </p:cNvPr>
          <p:cNvSpPr>
            <a:spLocks noGrp="1"/>
          </p:cNvSpPr>
          <p:nvPr>
            <p:ph type="body" sz="quarter" idx="18"/>
          </p:nvPr>
        </p:nvSpPr>
        <p:spPr>
          <a:xfrm>
            <a:off x="713768" y="2091500"/>
            <a:ext cx="9204673" cy="4497836"/>
          </a:xfrm>
        </p:spPr>
        <p:txBody>
          <a:bodyPr>
            <a:normAutofit fontScale="70000" lnSpcReduction="20000"/>
          </a:bodyPr>
          <a:lstStyle/>
          <a:p>
            <a:r>
              <a:rPr lang="en-GB" sz="2600" b="1" dirty="0"/>
              <a:t>Πώς να μειώσετε την ψηφιακή καταπόνηση των ματιών:</a:t>
            </a:r>
          </a:p>
          <a:p>
            <a:pPr marL="457200" indent="-457200">
              <a:buFont typeface="+mj-lt"/>
              <a:buAutoNum type="arabicPeriod"/>
            </a:pPr>
            <a:r>
              <a:rPr lang="en-GB" sz="2600" dirty="0"/>
              <a:t>Εφαρμόστε τον κανόνα 20-20-20 για υγιή χρήση ψηφιακών συσκευών - δηλαδή, κάντε ένα διάλειμμα 20 δευτερολέπτων από την οθόνη κάθε 20 λεπτά και κοιτάξτε κάτι σε απόσταση 20 μέτρων. Θα μπορούσατε να ρυθμίσετε ένα χρονόμετρο κάθε 20 λεπτά για να λειτουργήσει ως υπενθύμιση.</a:t>
            </a:r>
          </a:p>
          <a:p>
            <a:pPr marL="457200" indent="-457200">
              <a:buFont typeface="+mj-lt"/>
              <a:buAutoNum type="arabicPeriod"/>
            </a:pPr>
            <a:r>
              <a:rPr lang="en-GB" sz="2600" dirty="0"/>
              <a:t>Μειώστε το φωτισμό από πάνω για να ελαχιστοποιήσετε την αντανάκλαση της οθόνης.</a:t>
            </a:r>
          </a:p>
          <a:p>
            <a:pPr marL="457200" indent="-457200">
              <a:buFont typeface="+mj-lt"/>
              <a:buAutoNum type="arabicPeriod"/>
            </a:pPr>
            <a:r>
              <a:rPr lang="en-GB" sz="2600" dirty="0"/>
              <a:t>Αυξήστε το μέγεθος του κειμένου στις συσκευές ώστε να μπορείτε να διαβάζετε άνετα.</a:t>
            </a:r>
          </a:p>
          <a:p>
            <a:pPr marL="457200" indent="-457200">
              <a:buFont typeface="+mj-lt"/>
              <a:buAutoNum type="arabicPeriod"/>
            </a:pPr>
            <a:r>
              <a:rPr lang="en-GB" sz="2600" dirty="0"/>
              <a:t>Βεβαιωθείτε ότι ανοιγοκλείνετε τα μάτια σας - όταν κοιτάμε τις ψηφιακές συσκευές, ανοιγοκλείνουμε τα μάτια μας λιγότερο συχνά, γεγονός που οδηγεί σε ξηροφθαλμία. Αν η ξηροφθαλμία σας ενοχλεί, η χρήση οφθαλμικών σταγόνων μπορεί να σας βοηθήσει.</a:t>
            </a:r>
          </a:p>
          <a:p>
            <a:pPr marL="457200" indent="-457200">
              <a:buFont typeface="+mj-lt"/>
              <a:buAutoNum type="arabicPeriod"/>
            </a:pPr>
            <a:r>
              <a:rPr lang="en-GB" sz="2600" dirty="0"/>
              <a:t>Να κάνετε τακτικά οφθαλμολογικό έλεγχο. Η κακή όραση συμβάλλει στην καταπόνηση των ματιών. Οι τακτικές εξετάσεις θα σας βοηθήσουν να εξασφαλίσετε έγκαιρες συνταγές όταν τις χρειάζεστε.</a:t>
            </a:r>
          </a:p>
          <a:p>
            <a:endParaRPr lang="en-US" sz="2600" dirty="0"/>
          </a:p>
          <a:p>
            <a:pPr marL="0"/>
            <a:r>
              <a:rPr lang="en-US" sz="2600" dirty="0"/>
              <a:t>Έχετε άλλες προτάσεις για την ελαχιστοποίηση της βλάβης της όρασης</a:t>
            </a:r>
            <a:r>
              <a:rPr lang="el-GR" sz="2600" dirty="0"/>
              <a:t>;</a:t>
            </a:r>
            <a:endParaRPr lang="en-US" sz="2600" dirty="0"/>
          </a:p>
        </p:txBody>
      </p:sp>
      <p:sp>
        <p:nvSpPr>
          <p:cNvPr id="3" name="Text Placeholder 2">
            <a:extLst>
              <a:ext uri="{FF2B5EF4-FFF2-40B4-BE49-F238E27FC236}">
                <a16:creationId xmlns:a16="http://schemas.microsoft.com/office/drawing/2014/main" id="{B74B4BA2-C60E-ED15-8CA6-D90FC4874BAB}"/>
              </a:ext>
            </a:extLst>
          </p:cNvPr>
          <p:cNvSpPr>
            <a:spLocks noGrp="1"/>
          </p:cNvSpPr>
          <p:nvPr>
            <p:ph type="body" sz="quarter" idx="16"/>
          </p:nvPr>
        </p:nvSpPr>
        <p:spPr>
          <a:xfrm>
            <a:off x="713768" y="421467"/>
            <a:ext cx="10834985" cy="794591"/>
          </a:xfrm>
        </p:spPr>
        <p:txBody>
          <a:bodyPr>
            <a:normAutofit fontScale="47500" lnSpcReduction="20000"/>
          </a:bodyPr>
          <a:lstStyle/>
          <a:p>
            <a:r>
              <a:rPr lang="en-GB" sz="6000" dirty="0"/>
              <a:t>ΔΡΑΣΤΗΡΙΟΤΗΤΑ: Κατάλογος ελέγχου για τη μείωση της καταπόνησης των ματιών</a:t>
            </a:r>
          </a:p>
          <a:p>
            <a:endParaRPr lang="en-GB" dirty="0"/>
          </a:p>
        </p:txBody>
      </p:sp>
    </p:spTree>
    <p:extLst>
      <p:ext uri="{BB962C8B-B14F-4D97-AF65-F5344CB8AC3E}">
        <p14:creationId xmlns:p14="http://schemas.microsoft.com/office/powerpoint/2010/main" val="3006869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F9F57-E1CF-21FA-0B74-8CA680A3A6B9}"/>
              </a:ext>
            </a:extLst>
          </p:cNvPr>
          <p:cNvSpPr>
            <a:spLocks noGrp="1"/>
          </p:cNvSpPr>
          <p:nvPr>
            <p:ph type="body" sz="quarter" idx="20"/>
          </p:nvPr>
        </p:nvSpPr>
        <p:spPr>
          <a:xfrm>
            <a:off x="6032423" y="1478716"/>
            <a:ext cx="5747656" cy="5379284"/>
          </a:xfrm>
        </p:spPr>
        <p:txBody>
          <a:bodyPr/>
          <a:lstStyle/>
          <a:p>
            <a:r>
              <a:rPr lang="en-GB" sz="1800" dirty="0"/>
              <a:t>Η εργονομία συνδέεται συνήθως μόνο με περιβάλλοντα γραφείου. Όλο και περισσότερο, καθώς όλο και περισσότεροι από εμάς εργαζόμαστε εξ αποστάσεως, η σημασία της </a:t>
            </a:r>
            <a:r>
              <a:rPr lang="en-GB" sz="1800" b="1" dirty="0">
                <a:solidFill>
                  <a:srgbClr val="14B4CB"/>
                </a:solidFill>
              </a:rPr>
              <a:t>καλής εργονομίας </a:t>
            </a:r>
            <a:r>
              <a:rPr lang="en-GB" sz="1800" dirty="0"/>
              <a:t>κατά την εργασία από το σπίτι γίνεται όλο και πιο εμφανής.</a:t>
            </a:r>
          </a:p>
          <a:p>
            <a:r>
              <a:rPr lang="en-GB" sz="1800" dirty="0"/>
              <a:t>Όταν οι εργαζόμενοι</a:t>
            </a:r>
            <a:r>
              <a:rPr lang="el-GR" sz="1800" dirty="0"/>
              <a:t>/ες</a:t>
            </a:r>
            <a:r>
              <a:rPr lang="en-GB" sz="1800" dirty="0"/>
              <a:t> περνούν πολύ χρόνο </a:t>
            </a:r>
            <a:r>
              <a:rPr lang="en-GB" sz="1800" dirty="0" err="1"/>
              <a:t>κοιτάζοντ</a:t>
            </a:r>
            <a:r>
              <a:rPr lang="en-GB" sz="1800" dirty="0"/>
              <a:t>ας </a:t>
            </a:r>
            <a:r>
              <a:rPr lang="el-GR" sz="1800" dirty="0"/>
              <a:t>μια οθόνη</a:t>
            </a:r>
            <a:r>
              <a:rPr lang="en-GB" sz="1800" dirty="0"/>
              <a:t>, αυτό μπορεί να οδηγήσει σε </a:t>
            </a:r>
            <a:r>
              <a:rPr lang="en-GB" sz="1800" b="1" dirty="0">
                <a:solidFill>
                  <a:srgbClr val="14B4CB"/>
                </a:solidFill>
              </a:rPr>
              <a:t>πόνους </a:t>
            </a:r>
            <a:r>
              <a:rPr lang="en-GB" sz="1800" dirty="0"/>
              <a:t>στον αυχένα και την πλάτη, </a:t>
            </a:r>
            <a:r>
              <a:rPr lang="en-GB" sz="1800" b="1" dirty="0">
                <a:solidFill>
                  <a:srgbClr val="14B4CB"/>
                </a:solidFill>
              </a:rPr>
              <a:t>καθώς και σε πόνους στους αγκώνες, τους καρπούς και τα χέρια</a:t>
            </a:r>
            <a:r>
              <a:rPr lang="en-GB" sz="1800" dirty="0"/>
              <a:t>. Επιπλέον, η χρήση φορητών υπολογιστών και smartphone μπορεί να συνεπάγεται ότι οι άνθρωποι κάθονται σε θέσεις που συνάδουν με κακή εργονομική λειτουργία και κακή εργονομική τοποθέτηση. Καθώς και πόνο στην πλάτη από τη χρήση του υπολογιστή, που συχνά προκαλείται από κακή στάση του σώματος. Έχουν υπάρξει επίσης αναφορές για τον "αγκώνα selfie" ή τον "αντίχειρα γραπτών μηνυμάτων" που προκαλούνται από την υπερβολική χρήση της τεχνολογίας. Είναι σημαντικό για τους διευθυντές να διασφαλίζουν ότι οι εργαζόμενοι έχουν ένα χώρο εργασίας (στο σπίτι ή στο γραφείο) που είναι εργονομικά σωστός.</a:t>
            </a:r>
          </a:p>
          <a:p>
            <a:r>
              <a:rPr lang="en-GB" sz="900" dirty="0"/>
              <a:t>(1) https://www.kaspersky.com/resource-center/preemptive-safety/impacts-of-technology-on-health </a:t>
            </a:r>
          </a:p>
          <a:p>
            <a:endParaRPr lang="en-GB" sz="2000" dirty="0"/>
          </a:p>
        </p:txBody>
      </p:sp>
      <p:sp>
        <p:nvSpPr>
          <p:cNvPr id="3" name="Text Placeholder 2">
            <a:extLst>
              <a:ext uri="{FF2B5EF4-FFF2-40B4-BE49-F238E27FC236}">
                <a16:creationId xmlns:a16="http://schemas.microsoft.com/office/drawing/2014/main" id="{A3D3B183-7161-2F3D-3C91-9670098CB916}"/>
              </a:ext>
            </a:extLst>
          </p:cNvPr>
          <p:cNvSpPr>
            <a:spLocks noGrp="1"/>
          </p:cNvSpPr>
          <p:nvPr>
            <p:ph type="body" sz="quarter" idx="22"/>
          </p:nvPr>
        </p:nvSpPr>
        <p:spPr/>
        <p:txBody>
          <a:bodyPr>
            <a:normAutofit fontScale="92500" lnSpcReduction="20000"/>
          </a:bodyPr>
          <a:lstStyle/>
          <a:p>
            <a:r>
              <a:rPr lang="en-GB" dirty="0"/>
              <a:t>Ανάγκη για σωστή εργονομία γραφείου </a:t>
            </a:r>
          </a:p>
        </p:txBody>
      </p:sp>
      <p:sp>
        <p:nvSpPr>
          <p:cNvPr id="4" name="Text Placeholder 3">
            <a:extLst>
              <a:ext uri="{FF2B5EF4-FFF2-40B4-BE49-F238E27FC236}">
                <a16:creationId xmlns:a16="http://schemas.microsoft.com/office/drawing/2014/main" id="{7AA3D16C-F165-868E-FE05-EAAE454F4D64}"/>
              </a:ext>
            </a:extLst>
          </p:cNvPr>
          <p:cNvSpPr>
            <a:spLocks noGrp="1"/>
          </p:cNvSpPr>
          <p:nvPr>
            <p:ph type="body" sz="quarter" idx="23"/>
          </p:nvPr>
        </p:nvSpPr>
        <p:spPr>
          <a:xfrm>
            <a:off x="1103473" y="708094"/>
            <a:ext cx="3585315" cy="3433969"/>
          </a:xfrm>
        </p:spPr>
        <p:txBody>
          <a:bodyPr>
            <a:normAutofit lnSpcReduction="10000"/>
          </a:bodyPr>
          <a:lstStyle/>
          <a:p>
            <a:r>
              <a:rPr lang="en-GB" dirty="0">
                <a:solidFill>
                  <a:srgbClr val="14B4CB"/>
                </a:solidFill>
              </a:rPr>
              <a:t>Πώς να ελαχιστοποιήσετε τις επιπτώσεις της ψηφιακής υπερφόρτωσης στη </a:t>
            </a:r>
            <a:r>
              <a:rPr lang="en-GB" b="1" dirty="0">
                <a:solidFill>
                  <a:srgbClr val="14B4CB"/>
                </a:solidFill>
              </a:rPr>
              <a:t>σωματική υγεία</a:t>
            </a:r>
          </a:p>
          <a:p>
            <a:endParaRPr lang="en-GB" dirty="0"/>
          </a:p>
        </p:txBody>
      </p:sp>
      <p:sp>
        <p:nvSpPr>
          <p:cNvPr id="5" name="Text Placeholder 4">
            <a:extLst>
              <a:ext uri="{FF2B5EF4-FFF2-40B4-BE49-F238E27FC236}">
                <a16:creationId xmlns:a16="http://schemas.microsoft.com/office/drawing/2014/main" id="{57DBB82C-02F6-A9DA-CFC8-B2FCA47BB669}"/>
              </a:ext>
            </a:extLst>
          </p:cNvPr>
          <p:cNvSpPr>
            <a:spLocks noGrp="1"/>
          </p:cNvSpPr>
          <p:nvPr>
            <p:ph type="body" sz="quarter" idx="24"/>
          </p:nvPr>
        </p:nvSpPr>
        <p:spPr/>
        <p:txBody>
          <a:bodyPr/>
          <a:lstStyle/>
          <a:p>
            <a:r>
              <a:rPr lang="en-GB" dirty="0"/>
              <a:t>2</a:t>
            </a:r>
          </a:p>
        </p:txBody>
      </p:sp>
    </p:spTree>
    <p:extLst>
      <p:ext uri="{BB962C8B-B14F-4D97-AF65-F5344CB8AC3E}">
        <p14:creationId xmlns:p14="http://schemas.microsoft.com/office/powerpoint/2010/main" val="929400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C4BD80-CF71-1613-5C98-527811F96D9E}"/>
              </a:ext>
            </a:extLst>
          </p:cNvPr>
          <p:cNvSpPr>
            <a:spLocks noGrp="1"/>
          </p:cNvSpPr>
          <p:nvPr>
            <p:ph type="body" sz="quarter" idx="18"/>
          </p:nvPr>
        </p:nvSpPr>
        <p:spPr>
          <a:xfrm>
            <a:off x="734714" y="1849605"/>
            <a:ext cx="10834986" cy="4230684"/>
          </a:xfrm>
        </p:spPr>
        <p:txBody>
          <a:bodyPr>
            <a:normAutofit fontScale="77500" lnSpcReduction="20000"/>
          </a:bodyPr>
          <a:lstStyle/>
          <a:p>
            <a:pPr marL="457200" indent="-457200">
              <a:buFont typeface="+mj-lt"/>
              <a:buAutoNum type="arabicPeriod"/>
            </a:pPr>
            <a:r>
              <a:rPr lang="en-GB" sz="2000" dirty="0"/>
              <a:t>Για να ανακουφιστείτε από τον πόνο στην πλάτη και τον αυχένα, προσαρμόστε τη στάση του σώματός σας όταν χρησιμοποιείτε μια συσκευή:</a:t>
            </a:r>
          </a:p>
          <a:p>
            <a:pPr marL="457200" indent="-457200">
              <a:buFont typeface="+mj-lt"/>
              <a:buAutoNum type="arabicPeriod"/>
            </a:pPr>
            <a:r>
              <a:rPr lang="en-GB" sz="2000" dirty="0"/>
              <a:t>Εξασφαλίστε τη σωστή στάση του καθίσματος στον υπολογιστή, εξασφαλίζοντας ότι το γραφείο, το κάθισμα και η οθόνη σας είναι βέλτιστα ρυθμισμένα - το NHS του Ηνωμένου Βασιλείου έχει λεπτομερείς οδηγίες για την επίτευξη αυτού του στόχου εδώ.</a:t>
            </a:r>
          </a:p>
          <a:p>
            <a:pPr marL="457200" indent="-457200">
              <a:buFont typeface="+mj-lt"/>
              <a:buAutoNum type="arabicPeriod"/>
            </a:pPr>
            <a:r>
              <a:rPr lang="en-GB" sz="2000" dirty="0"/>
              <a:t>Αντί να κρατάτε το τηλέφωνό σας στην αγκαλιά σας, μπορείτε να ελαχιστοποιήσετε τα προβλήματα του αυχένα κρατώντας το μπροστά σας. Η τοποθέτηση της συσκευής έτσι ώστε να βρίσκεται μπροστά από το πρόσωπό σας με το κεφάλι σας να κάθεται ευθεία στους ώμους σας βοηθάει τον αυχένα σας.</a:t>
            </a:r>
          </a:p>
          <a:p>
            <a:pPr marL="457200" indent="-457200">
              <a:buFont typeface="+mj-lt"/>
              <a:buAutoNum type="arabicPeriod"/>
            </a:pPr>
            <a:r>
              <a:rPr lang="en-GB" sz="2000" dirty="0"/>
              <a:t>Εξετάστε το ενδεχόμενο να χρησιμοποιήσετε ένα γραφείο που </a:t>
            </a:r>
            <a:r>
              <a:rPr lang="el-GR" sz="2000" dirty="0"/>
              <a:t>στέκεστε όρθιοι/ες</a:t>
            </a:r>
            <a:r>
              <a:rPr lang="en-GB" sz="2000" dirty="0"/>
              <a:t>. Αυτά καθιστούν δυνατή την ευθεία θέαση της οθόνης του υπολογιστή σας και σας βοηθούν να αποφύγετε τους κινδύνους για την υγεία που συνεπάγεται το καθισιό όλη την ημέρα.</a:t>
            </a:r>
          </a:p>
          <a:p>
            <a:pPr marL="457200" indent="-457200">
              <a:buFont typeface="+mj-lt"/>
              <a:buAutoNum type="arabicPeriod"/>
            </a:pPr>
            <a:r>
              <a:rPr lang="en-GB" sz="2000" dirty="0"/>
              <a:t>Αν η αποστολή μηνυμάτων με τους αντίχειρές σας προκαλεί πόνο, ίσως χρειαστεί να χρησιμοποιήσετε άλλα δάχτυλα για να γράψετε ή να χρησιμοποιήσετε γραφίδα.</a:t>
            </a:r>
          </a:p>
          <a:p>
            <a:pPr marL="457200" indent="-457200">
              <a:buFont typeface="+mj-lt"/>
              <a:buAutoNum type="arabicPeriod"/>
            </a:pPr>
            <a:r>
              <a:rPr lang="en-GB" sz="2000" dirty="0"/>
              <a:t>Τα τακτικά διαλείμματα για την οθόνη - που σας επιτρέπουν να περπατάτε, να σηκώνεστε ή να τεντώνεστε - θα σας βοηθήσουν να ανακουφίσετε τους μυϊκούς πόνους και το στρες.</a:t>
            </a:r>
          </a:p>
          <a:p>
            <a:pPr marL="457200" indent="-457200">
              <a:buFont typeface="+mj-lt"/>
              <a:buAutoNum type="arabicPeriod"/>
            </a:pPr>
            <a:endParaRPr lang="en-GB" sz="2000" dirty="0"/>
          </a:p>
          <a:p>
            <a:r>
              <a:rPr lang="en-US" dirty="0"/>
              <a:t>Έχετε άλλες προτάσεις που θα βοηθήσουν στη μείωση των μυϊκών προβλημάτων που προκαλούνται από την υπερβολική ψηφιακή χρήση</a:t>
            </a:r>
            <a:r>
              <a:rPr lang="el-GR" dirty="0"/>
              <a:t>;</a:t>
            </a:r>
            <a:endParaRPr lang="en-US" dirty="0"/>
          </a:p>
        </p:txBody>
      </p:sp>
      <p:sp>
        <p:nvSpPr>
          <p:cNvPr id="3" name="Text Placeholder 2">
            <a:extLst>
              <a:ext uri="{FF2B5EF4-FFF2-40B4-BE49-F238E27FC236}">
                <a16:creationId xmlns:a16="http://schemas.microsoft.com/office/drawing/2014/main" id="{D340130F-3138-2D5B-332A-87DD4324515B}"/>
              </a:ext>
            </a:extLst>
          </p:cNvPr>
          <p:cNvSpPr>
            <a:spLocks noGrp="1"/>
          </p:cNvSpPr>
          <p:nvPr>
            <p:ph type="body" sz="quarter" idx="16"/>
          </p:nvPr>
        </p:nvSpPr>
        <p:spPr/>
        <p:txBody>
          <a:bodyPr>
            <a:normAutofit fontScale="70000" lnSpcReduction="20000"/>
          </a:bodyPr>
          <a:lstStyle/>
          <a:p>
            <a:r>
              <a:rPr lang="en-GB" dirty="0"/>
              <a:t>Δραστηριότητα: Πώς να ελαχιστοποιήσετε τα μυοσκελετικά προβλήματα</a:t>
            </a:r>
          </a:p>
          <a:p>
            <a:endParaRPr lang="en-GB" dirty="0"/>
          </a:p>
        </p:txBody>
      </p:sp>
    </p:spTree>
    <p:extLst>
      <p:ext uri="{BB962C8B-B14F-4D97-AF65-F5344CB8AC3E}">
        <p14:creationId xmlns:p14="http://schemas.microsoft.com/office/powerpoint/2010/main" val="386139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B98953A-3F1F-4441-1EC8-1BD57C187DE4}"/>
              </a:ext>
            </a:extLst>
          </p:cNvPr>
          <p:cNvPicPr>
            <a:picLocks noGrp="1" noChangeAspect="1"/>
          </p:cNvPicPr>
          <p:nvPr>
            <p:ph type="pic" sz="quarter" idx="10"/>
          </p:nvPr>
        </p:nvPicPr>
        <p:blipFill>
          <a:blip r:embed="rId2"/>
          <a:srcRect l="7263" r="7263"/>
          <a:stretch>
            <a:fillRect/>
          </a:stretch>
        </p:blipFill>
        <p:spPr/>
      </p:pic>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a:xfrm>
            <a:off x="712630" y="1762164"/>
            <a:ext cx="7665826" cy="3606870"/>
          </a:xfrm>
        </p:spPr>
        <p:txBody>
          <a:bodyPr>
            <a:normAutofit/>
          </a:bodyPr>
          <a:lstStyle/>
          <a:p>
            <a:r>
              <a:rPr lang="en-GB" sz="2400" dirty="0"/>
              <a:t>	</a:t>
            </a:r>
            <a:r>
              <a:rPr lang="en-GB" sz="2400" dirty="0" err="1"/>
              <a:t>Αυτά</a:t>
            </a:r>
            <a:r>
              <a:rPr lang="en-GB" sz="2400" dirty="0"/>
              <a:t> </a:t>
            </a:r>
            <a:r>
              <a:rPr lang="en-GB" sz="2400" dirty="0" err="1"/>
              <a:t>είν</a:t>
            </a:r>
            <a:r>
              <a:rPr lang="en-GB" sz="2400" dirty="0"/>
              <a:t>αι 4 συμπυκνωμένα βήματα που μπορείτε να ακολουθήσετε για να αποφύγετε την ψηφιακή εξουθένωση:</a:t>
            </a:r>
          </a:p>
          <a:p>
            <a:endParaRPr lang="en-GB" sz="2400" dirty="0"/>
          </a:p>
          <a:p>
            <a:pPr marL="0" indent="0"/>
            <a:r>
              <a:rPr lang="en-GB" sz="2400" b="1" dirty="0"/>
              <a:t>	</a:t>
            </a:r>
            <a:r>
              <a:rPr lang="en-GB" sz="2400" b="1" dirty="0" err="1"/>
              <a:t>Βήμ</a:t>
            </a:r>
            <a:r>
              <a:rPr lang="en-GB" sz="2400" b="1" dirty="0"/>
              <a:t>α 1. </a:t>
            </a:r>
            <a:r>
              <a:rPr lang="el-GR" sz="2400" b="1" dirty="0"/>
              <a:t>Μειώστε</a:t>
            </a:r>
            <a:r>
              <a:rPr lang="en-GB" sz="2400" b="1" dirty="0"/>
              <a:t> </a:t>
            </a:r>
            <a:r>
              <a:rPr lang="en-GB" sz="2400" b="1" dirty="0" err="1"/>
              <a:t>το</a:t>
            </a:r>
            <a:r>
              <a:rPr lang="en-GB" sz="2400" b="1" dirty="0"/>
              <a:t> </a:t>
            </a:r>
            <a:r>
              <a:rPr lang="en-GB" sz="2400" b="1" dirty="0" err="1"/>
              <a:t>χρόνο</a:t>
            </a:r>
            <a:r>
              <a:rPr lang="en-GB" sz="2400" b="1" dirty="0"/>
              <a:t> σας </a:t>
            </a:r>
            <a:r>
              <a:rPr lang="en-GB" sz="2400" b="1" dirty="0" err="1"/>
              <a:t>με</a:t>
            </a:r>
            <a:r>
              <a:rPr lang="en-GB" sz="2400" b="1" dirty="0"/>
              <a:t> </a:t>
            </a:r>
            <a:r>
              <a:rPr lang="en-GB" sz="2400" b="1" dirty="0" err="1"/>
              <a:t>την</a:t>
            </a:r>
            <a:r>
              <a:rPr lang="en-GB" sz="2400" b="1" dirty="0"/>
              <a:t> </a:t>
            </a:r>
            <a:r>
              <a:rPr lang="en-GB" sz="2400" b="1" dirty="0" err="1"/>
              <a:t>τεχνολογί</a:t>
            </a:r>
            <a:r>
              <a:rPr lang="en-GB" sz="2400" b="1" dirty="0"/>
              <a:t>α</a:t>
            </a:r>
          </a:p>
          <a:p>
            <a:pPr marL="0" indent="0"/>
            <a:r>
              <a:rPr lang="en-GB" sz="2400" b="1" dirty="0"/>
              <a:t>	</a:t>
            </a:r>
            <a:r>
              <a:rPr lang="en-GB" sz="2400" b="1" dirty="0" err="1"/>
              <a:t>Βήμ</a:t>
            </a:r>
            <a:r>
              <a:rPr lang="en-GB" sz="2400" b="1" dirty="0"/>
              <a:t>α 2. </a:t>
            </a:r>
            <a:r>
              <a:rPr lang="el-GR" sz="2400" b="1" dirty="0"/>
              <a:t>Αποσυνδεθείτε </a:t>
            </a:r>
            <a:r>
              <a:rPr lang="en-GB" sz="2400" b="1" dirty="0" err="1"/>
              <a:t>συχνότερ</a:t>
            </a:r>
            <a:r>
              <a:rPr lang="en-GB" sz="2400" b="1" dirty="0"/>
              <a:t>α</a:t>
            </a:r>
          </a:p>
          <a:p>
            <a:pPr marL="0" indent="0"/>
            <a:r>
              <a:rPr lang="en-GB" sz="2400" b="1" dirty="0"/>
              <a:t>	</a:t>
            </a:r>
            <a:r>
              <a:rPr lang="en-GB" sz="2400" b="1" dirty="0" err="1"/>
              <a:t>Βήμ</a:t>
            </a:r>
            <a:r>
              <a:rPr lang="en-GB" sz="2400" b="1" dirty="0"/>
              <a:t>α 3. </a:t>
            </a:r>
            <a:r>
              <a:rPr lang="en-GB" sz="2400" b="1" dirty="0" err="1"/>
              <a:t>Ελ</a:t>
            </a:r>
            <a:r>
              <a:rPr lang="en-GB" sz="2400" b="1" dirty="0"/>
              <a:t>αχιστοποίηση των περισπασμών</a:t>
            </a:r>
          </a:p>
          <a:p>
            <a:pPr marL="0" indent="0"/>
            <a:r>
              <a:rPr lang="en-GB" sz="2400" b="1" dirty="0"/>
              <a:t>	</a:t>
            </a:r>
            <a:r>
              <a:rPr lang="en-GB" sz="2400" b="1" dirty="0" err="1"/>
              <a:t>Βήμ</a:t>
            </a:r>
            <a:r>
              <a:rPr lang="en-GB" sz="2400" b="1" dirty="0"/>
              <a:t>α 4. </a:t>
            </a:r>
            <a:r>
              <a:rPr lang="en-GB" sz="2400" b="1" dirty="0" err="1"/>
              <a:t>Βρείτε</a:t>
            </a:r>
            <a:r>
              <a:rPr lang="en-GB" sz="2400" b="1" dirty="0"/>
              <a:t> </a:t>
            </a:r>
            <a:r>
              <a:rPr lang="en-GB" sz="2400" b="1" dirty="0" err="1"/>
              <a:t>ισορρο</a:t>
            </a:r>
            <a:r>
              <a:rPr lang="en-GB" sz="2400" b="1" dirty="0"/>
              <a:t>πία </a:t>
            </a:r>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a:xfrm>
            <a:off x="712183" y="495859"/>
            <a:ext cx="7540566" cy="1136171"/>
          </a:xfrm>
        </p:spPr>
        <p:txBody>
          <a:bodyPr>
            <a:normAutofit/>
          </a:bodyPr>
          <a:lstStyle/>
          <a:p>
            <a:r>
              <a:rPr lang="en-US" dirty="0" err="1"/>
              <a:t>Βήμ</a:t>
            </a:r>
            <a:r>
              <a:rPr lang="en-US" dirty="0"/>
              <a:t>α προς βήμα οδηγός για τη διασφάλιση της ψηφιακής ευημερίας</a:t>
            </a:r>
          </a:p>
        </p:txBody>
      </p:sp>
    </p:spTree>
    <p:extLst>
      <p:ext uri="{BB962C8B-B14F-4D97-AF65-F5344CB8AC3E}">
        <p14:creationId xmlns:p14="http://schemas.microsoft.com/office/powerpoint/2010/main" val="3380848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and tablet on a table&#10;&#10;Description automatically generated">
            <a:extLst>
              <a:ext uri="{FF2B5EF4-FFF2-40B4-BE49-F238E27FC236}">
                <a16:creationId xmlns:a16="http://schemas.microsoft.com/office/drawing/2014/main" id="{08103B8D-DFE0-ED4A-3225-9FB2E1E47541}"/>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DCF37153-D686-4ED7-B1E5-1E96092BDE02}"/>
              </a:ext>
            </a:extLst>
          </p:cNvPr>
          <p:cNvSpPr>
            <a:spLocks noGrp="1"/>
          </p:cNvSpPr>
          <p:nvPr>
            <p:ph type="body" sz="quarter" idx="34"/>
          </p:nvPr>
        </p:nvSpPr>
        <p:spPr/>
        <p:txBody>
          <a:bodyPr/>
          <a:lstStyle/>
          <a:p>
            <a:r>
              <a:rPr lang="el-GR" sz="4000" dirty="0"/>
              <a:t>ΒΗΜΑ</a:t>
            </a:r>
            <a:r>
              <a:rPr lang="es-ES" sz="4000" dirty="0"/>
              <a:t> 1</a:t>
            </a:r>
            <a:endParaRPr lang="en-GB" sz="4000" dirty="0"/>
          </a:p>
        </p:txBody>
      </p:sp>
      <p:sp>
        <p:nvSpPr>
          <p:cNvPr id="4" name="Text Placeholder 3">
            <a:extLst>
              <a:ext uri="{FF2B5EF4-FFF2-40B4-BE49-F238E27FC236}">
                <a16:creationId xmlns:a16="http://schemas.microsoft.com/office/drawing/2014/main" id="{9B96BA2C-B9D6-04DA-EC22-7111E80BBDC3}"/>
              </a:ext>
            </a:extLst>
          </p:cNvPr>
          <p:cNvSpPr>
            <a:spLocks noGrp="1"/>
          </p:cNvSpPr>
          <p:nvPr>
            <p:ph type="body" sz="quarter" idx="18"/>
          </p:nvPr>
        </p:nvSpPr>
        <p:spPr>
          <a:xfrm>
            <a:off x="6650836" y="1627094"/>
            <a:ext cx="5088446" cy="4703226"/>
          </a:xfrm>
        </p:spPr>
        <p:txBody>
          <a:bodyPr>
            <a:normAutofit fontScale="92500" lnSpcReduction="20000"/>
          </a:bodyPr>
          <a:lstStyle/>
          <a:p>
            <a:pPr marL="342900" indent="-342900">
              <a:buAutoNum type="arabicPeriod"/>
            </a:pPr>
            <a:r>
              <a:rPr lang="en-GB" sz="2000" b="1" dirty="0" err="1"/>
              <a:t>Αξιολογήστε</a:t>
            </a:r>
            <a:r>
              <a:rPr lang="en-GB" sz="2000" b="1" dirty="0"/>
              <a:t> και παρα</a:t>
            </a:r>
            <a:r>
              <a:rPr lang="en-GB" sz="2000" b="1" dirty="0" err="1"/>
              <a:t>κολουθήστε</a:t>
            </a:r>
            <a:r>
              <a:rPr lang="en-GB" sz="2000" b="1" dirty="0"/>
              <a:t> </a:t>
            </a:r>
            <a:r>
              <a:rPr lang="en-GB" sz="2000" b="1" dirty="0" err="1"/>
              <a:t>τις</a:t>
            </a:r>
            <a:r>
              <a:rPr lang="en-GB" sz="2000" b="1" dirty="0"/>
              <a:t> </a:t>
            </a:r>
            <a:r>
              <a:rPr lang="en-GB" sz="2000" b="1" dirty="0" err="1"/>
              <a:t>συνήθειές</a:t>
            </a:r>
            <a:r>
              <a:rPr lang="en-GB" sz="2000" b="1" dirty="0"/>
              <a:t> σας</a:t>
            </a:r>
            <a:r>
              <a:rPr lang="en-GB" sz="2000" dirty="0"/>
              <a:t>. </a:t>
            </a:r>
            <a:r>
              <a:rPr lang="en-GB" sz="2000" dirty="0" err="1"/>
              <a:t>Είν</a:t>
            </a:r>
            <a:r>
              <a:rPr lang="en-GB" sz="2000" dirty="0"/>
              <a:t>αι σημαντικό να καταλάβετε πώς χρησιμοποιείτε τις συσκευές σας. </a:t>
            </a:r>
            <a:r>
              <a:rPr lang="en-GB" sz="2000" dirty="0" err="1"/>
              <a:t>Πόσο</a:t>
            </a:r>
            <a:r>
              <a:rPr lang="en-GB" sz="2000" dirty="0"/>
              <a:t> </a:t>
            </a:r>
            <a:r>
              <a:rPr lang="en-GB" sz="2000" dirty="0" err="1"/>
              <a:t>χρόνο</a:t>
            </a:r>
            <a:r>
              <a:rPr lang="en-GB" sz="2000" dirty="0"/>
              <a:t> </a:t>
            </a:r>
            <a:r>
              <a:rPr lang="en-GB" sz="2000" dirty="0" err="1"/>
              <a:t>ξοδεύετε</a:t>
            </a:r>
            <a:r>
              <a:rPr lang="en-GB" sz="2000" dirty="0"/>
              <a:t>; </a:t>
            </a:r>
            <a:r>
              <a:rPr lang="en-GB" sz="2000" dirty="0" err="1"/>
              <a:t>Ποι</a:t>
            </a:r>
            <a:r>
              <a:rPr lang="en-GB" sz="2000" dirty="0"/>
              <a:t>α προγράμματα ή εφαρμογές χρησιμοποιείτε; Κάντε αυτό το τεστ για να μάθετε αν η χρήση του τηλεφώνου σας θα μπορούσε να θεωρηθεί εθισμός: </a:t>
            </a:r>
            <a:r>
              <a:rPr lang="en-GB" sz="2000" dirty="0">
                <a:hlinkClick r:id="rId3"/>
              </a:rPr>
              <a:t>https://virtual-addiction.com/smartphone-compulsion-test/</a:t>
            </a:r>
            <a:endParaRPr lang="en-GB" sz="2000" dirty="0"/>
          </a:p>
          <a:p>
            <a:endParaRPr lang="en-GB" sz="2000" dirty="0"/>
          </a:p>
          <a:p>
            <a:pPr marL="342900" indent="-342900">
              <a:buAutoNum type="arabicPeriod" startAt="2"/>
            </a:pPr>
            <a:r>
              <a:rPr lang="en-GB" sz="2000" b="1" dirty="0"/>
              <a:t>Κα</a:t>
            </a:r>
            <a:r>
              <a:rPr lang="en-GB" sz="2000" b="1" dirty="0" err="1"/>
              <a:t>θορίστε</a:t>
            </a:r>
            <a:r>
              <a:rPr lang="en-GB" sz="2000" b="1" dirty="0"/>
              <a:t> </a:t>
            </a:r>
            <a:r>
              <a:rPr lang="en-GB" sz="2000" b="1" dirty="0" err="1"/>
              <a:t>όρι</a:t>
            </a:r>
            <a:r>
              <a:rPr lang="en-GB" sz="2000" b="1" dirty="0"/>
              <a:t>α. </a:t>
            </a:r>
            <a:r>
              <a:rPr lang="en-GB" sz="2000" dirty="0" err="1"/>
              <a:t>Κρ</a:t>
            </a:r>
            <a:r>
              <a:rPr lang="en-GB" sz="2000" dirty="0"/>
              <a:t>ατήστε τη δουλειά για τις ώρες εργασίας. </a:t>
            </a:r>
          </a:p>
          <a:p>
            <a:pPr marL="342900" indent="-342900">
              <a:buAutoNum type="arabicPeriod" startAt="2"/>
            </a:pPr>
            <a:endParaRPr lang="en-GB" sz="2000" dirty="0"/>
          </a:p>
          <a:p>
            <a:pPr marL="342900" indent="-342900">
              <a:buAutoNum type="arabicPeriod" startAt="2"/>
            </a:pPr>
            <a:r>
              <a:rPr lang="en-GB" sz="2000" b="1" dirty="0" err="1"/>
              <a:t>Δοκιμάστε</a:t>
            </a:r>
            <a:r>
              <a:rPr lang="en-GB" sz="2000" b="1" dirty="0"/>
              <a:t> να ανα</a:t>
            </a:r>
            <a:r>
              <a:rPr lang="en-GB" sz="2000" b="1" dirty="0" err="1"/>
              <a:t>λά</a:t>
            </a:r>
            <a:r>
              <a:rPr lang="en-GB" sz="2000" b="1" dirty="0"/>
              <a:t>βετε μόνο μία εργασία</a:t>
            </a:r>
            <a:r>
              <a:rPr lang="en-GB" sz="2000" dirty="0"/>
              <a:t>. </a:t>
            </a:r>
            <a:r>
              <a:rPr lang="en-GB" sz="2000" dirty="0" err="1"/>
              <a:t>Μελέτες</a:t>
            </a:r>
            <a:r>
              <a:rPr lang="en-GB" sz="2000" dirty="0"/>
              <a:t> </a:t>
            </a:r>
            <a:r>
              <a:rPr lang="en-GB" sz="2000" dirty="0" err="1"/>
              <a:t>δείχνουν</a:t>
            </a:r>
            <a:r>
              <a:rPr lang="en-GB" sz="2000" dirty="0"/>
              <a:t> </a:t>
            </a:r>
            <a:r>
              <a:rPr lang="en-GB" sz="2000" dirty="0" err="1"/>
              <a:t>ότι</a:t>
            </a:r>
            <a:r>
              <a:rPr lang="en-GB" sz="2000" dirty="0"/>
              <a:t> </a:t>
            </a:r>
            <a:r>
              <a:rPr lang="en-GB" sz="2000" dirty="0" err="1"/>
              <a:t>το</a:t>
            </a:r>
            <a:r>
              <a:rPr lang="en-GB" sz="2000" dirty="0"/>
              <a:t> multitasking μπ</a:t>
            </a:r>
            <a:r>
              <a:rPr lang="en-GB" sz="2000" dirty="0" err="1"/>
              <a:t>ορεί</a:t>
            </a:r>
            <a:r>
              <a:rPr lang="en-GB" sz="2000" dirty="0"/>
              <a:t> να </a:t>
            </a:r>
            <a:r>
              <a:rPr lang="en-GB" sz="2000" dirty="0" err="1"/>
              <a:t>μειώσει</a:t>
            </a:r>
            <a:r>
              <a:rPr lang="en-GB" sz="2000" dirty="0"/>
              <a:t> </a:t>
            </a:r>
            <a:r>
              <a:rPr lang="en-GB" sz="2000" dirty="0" err="1"/>
              <a:t>την</a:t>
            </a:r>
            <a:r>
              <a:rPr lang="en-GB" sz="2000" dirty="0"/>
              <a:t> παρα</a:t>
            </a:r>
            <a:r>
              <a:rPr lang="en-GB" sz="2000" dirty="0" err="1"/>
              <a:t>γωγικότητ</a:t>
            </a:r>
            <a:r>
              <a:rPr lang="en-GB" sz="2000" dirty="0"/>
              <a:t>α έως και 40%. Κα</a:t>
            </a:r>
            <a:r>
              <a:rPr lang="en-GB" sz="2000" dirty="0" err="1"/>
              <a:t>λύτερ</a:t>
            </a:r>
            <a:r>
              <a:rPr lang="en-GB" sz="2000" dirty="0"/>
              <a:t>α να εστιάζετε σε έναν στόχο πριν προχωρήσετε στον επόμενο.</a:t>
            </a:r>
          </a:p>
          <a:p>
            <a:endParaRPr lang="en-GB" sz="2400" dirty="0"/>
          </a:p>
        </p:txBody>
      </p:sp>
      <p:sp>
        <p:nvSpPr>
          <p:cNvPr id="5" name="Text Placeholder 4">
            <a:extLst>
              <a:ext uri="{FF2B5EF4-FFF2-40B4-BE49-F238E27FC236}">
                <a16:creationId xmlns:a16="http://schemas.microsoft.com/office/drawing/2014/main" id="{659C25F9-B9EC-CAA9-C718-4A2607BF61B6}"/>
              </a:ext>
            </a:extLst>
          </p:cNvPr>
          <p:cNvSpPr>
            <a:spLocks noGrp="1"/>
          </p:cNvSpPr>
          <p:nvPr>
            <p:ph type="body" sz="quarter" idx="16"/>
          </p:nvPr>
        </p:nvSpPr>
        <p:spPr>
          <a:xfrm>
            <a:off x="6629890" y="731711"/>
            <a:ext cx="5331738" cy="580518"/>
          </a:xfrm>
        </p:spPr>
        <p:txBody>
          <a:bodyPr>
            <a:normAutofit fontScale="62500" lnSpcReduction="20000"/>
          </a:bodyPr>
          <a:lstStyle/>
          <a:p>
            <a:r>
              <a:rPr lang="el-GR" dirty="0"/>
              <a:t>Μειώστε</a:t>
            </a:r>
            <a:r>
              <a:rPr lang="en-GB" dirty="0"/>
              <a:t> </a:t>
            </a:r>
            <a:r>
              <a:rPr lang="en-GB" dirty="0" err="1"/>
              <a:t>το</a:t>
            </a:r>
            <a:r>
              <a:rPr lang="en-GB" dirty="0"/>
              <a:t> </a:t>
            </a:r>
            <a:r>
              <a:rPr lang="en-GB" dirty="0" err="1"/>
              <a:t>χρόνο</a:t>
            </a:r>
            <a:r>
              <a:rPr lang="en-GB" dirty="0"/>
              <a:t> σας </a:t>
            </a:r>
            <a:r>
              <a:rPr lang="en-GB" dirty="0" err="1"/>
              <a:t>με</a:t>
            </a:r>
            <a:r>
              <a:rPr lang="en-GB" dirty="0"/>
              <a:t> </a:t>
            </a:r>
            <a:r>
              <a:rPr lang="en-GB" dirty="0" err="1"/>
              <a:t>την</a:t>
            </a:r>
            <a:r>
              <a:rPr lang="en-GB" dirty="0"/>
              <a:t> </a:t>
            </a:r>
            <a:r>
              <a:rPr lang="en-GB" dirty="0" err="1"/>
              <a:t>τεχνολογί</a:t>
            </a:r>
            <a:r>
              <a:rPr lang="en-GB" dirty="0"/>
              <a:t>α</a:t>
            </a:r>
          </a:p>
        </p:txBody>
      </p:sp>
    </p:spTree>
    <p:extLst>
      <p:ext uri="{BB962C8B-B14F-4D97-AF65-F5344CB8AC3E}">
        <p14:creationId xmlns:p14="http://schemas.microsoft.com/office/powerpoint/2010/main" val="2482230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a:t>Μα</a:t>
            </a:r>
            <a:r>
              <a:rPr lang="en-GB" sz="3600" b="1" dirty="0" err="1"/>
              <a:t>θησι</a:t>
            </a:r>
            <a:r>
              <a:rPr lang="en-GB" sz="3600" b="1" dirty="0"/>
              <a:t>ακοί στόχοι</a:t>
            </a:r>
          </a:p>
          <a:p>
            <a:endParaRPr lang="en-GB" sz="3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01</a:t>
            </a:r>
          </a:p>
        </p:txBody>
      </p:sp>
    </p:spTree>
    <p:extLst>
      <p:ext uri="{BB962C8B-B14F-4D97-AF65-F5344CB8AC3E}">
        <p14:creationId xmlns:p14="http://schemas.microsoft.com/office/powerpoint/2010/main" val="2261897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s tied together with a phone and a charger&#10;&#10;Description automatically generated">
            <a:extLst>
              <a:ext uri="{FF2B5EF4-FFF2-40B4-BE49-F238E27FC236}">
                <a16:creationId xmlns:a16="http://schemas.microsoft.com/office/drawing/2014/main" id="{2DC39CBC-BDEC-D837-CFEC-BAE398D14DEE}"/>
              </a:ext>
            </a:extLst>
          </p:cNvPr>
          <p:cNvPicPr>
            <a:picLocks noGrp="1" noChangeAspect="1"/>
          </p:cNvPicPr>
          <p:nvPr>
            <p:ph type="pic" sz="quarter" idx="33"/>
          </p:nvPr>
        </p:nvPicPr>
        <p:blipFill>
          <a:blip r:embed="rId2"/>
          <a:srcRect l="20759" r="20759"/>
          <a:stretch>
            <a:fillRect/>
          </a:stretch>
        </p:blipFill>
        <p:spPr/>
      </p:pic>
      <p:sp>
        <p:nvSpPr>
          <p:cNvPr id="3" name="Text Placeholder 2">
            <a:extLst>
              <a:ext uri="{FF2B5EF4-FFF2-40B4-BE49-F238E27FC236}">
                <a16:creationId xmlns:a16="http://schemas.microsoft.com/office/drawing/2014/main" id="{43A994A8-940E-788F-0A79-28F42D88EE4D}"/>
              </a:ext>
            </a:extLst>
          </p:cNvPr>
          <p:cNvSpPr>
            <a:spLocks noGrp="1"/>
          </p:cNvSpPr>
          <p:nvPr>
            <p:ph type="body" sz="quarter" idx="34"/>
          </p:nvPr>
        </p:nvSpPr>
        <p:spPr/>
        <p:txBody>
          <a:bodyPr/>
          <a:lstStyle/>
          <a:p>
            <a:r>
              <a:rPr lang="el-GR" sz="4000" dirty="0"/>
              <a:t>ΒΗΜΑ</a:t>
            </a:r>
            <a:r>
              <a:rPr lang="es-ES" sz="4000" dirty="0"/>
              <a:t> 2</a:t>
            </a:r>
            <a:endParaRPr lang="en-GB" sz="4000" dirty="0"/>
          </a:p>
        </p:txBody>
      </p:sp>
      <p:sp>
        <p:nvSpPr>
          <p:cNvPr id="4" name="Text Placeholder 3">
            <a:extLst>
              <a:ext uri="{FF2B5EF4-FFF2-40B4-BE49-F238E27FC236}">
                <a16:creationId xmlns:a16="http://schemas.microsoft.com/office/drawing/2014/main" id="{257D43D1-4166-F1A9-B478-81058C370B74}"/>
              </a:ext>
            </a:extLst>
          </p:cNvPr>
          <p:cNvSpPr>
            <a:spLocks noGrp="1"/>
          </p:cNvSpPr>
          <p:nvPr>
            <p:ph type="body" sz="quarter" idx="18"/>
          </p:nvPr>
        </p:nvSpPr>
        <p:spPr/>
        <p:txBody>
          <a:bodyPr>
            <a:normAutofit fontScale="92500" lnSpcReduction="20000"/>
          </a:bodyPr>
          <a:lstStyle/>
          <a:p>
            <a:pPr marL="342900" lvl="0" indent="-342900">
              <a:lnSpc>
                <a:spcPct val="115000"/>
              </a:lnSpc>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Περιορίστε</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τη</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χρήση</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του</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τηλεφώνου</a:t>
            </a:r>
            <a:r>
              <a:rPr lang="en-GB" sz="2000" b="1" dirty="0">
                <a:effectLst/>
                <a:latin typeface="Arial" panose="020B0604020202020204" pitchFamily="34" charset="0"/>
                <a:ea typeface="Calibri" panose="020F0502020204030204" pitchFamily="34" charset="0"/>
                <a:cs typeface="Times New Roman" panose="02020603050405020304" pitchFamily="18" charset="0"/>
              </a:rPr>
              <a:t> σας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δημιουργώντ</a:t>
            </a:r>
            <a:r>
              <a:rPr lang="en-GB" sz="2000" dirty="0">
                <a:effectLst/>
                <a:latin typeface="Arial" panose="020B0604020202020204" pitchFamily="34" charset="0"/>
                <a:ea typeface="Calibri" panose="020F0502020204030204" pitchFamily="34" charset="0"/>
                <a:cs typeface="Times New Roman" panose="02020603050405020304" pitchFamily="18" charset="0"/>
              </a:rPr>
              <a:t>ας ζώνες χωρίς συσκευές ή ώρες χωρίς συσκευές κατά τη διάρκεια της ημέρας. </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Κάντε</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μερικά</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δι</a:t>
            </a:r>
            <a:r>
              <a:rPr lang="en-GB" sz="2000" b="1" dirty="0">
                <a:effectLst/>
                <a:latin typeface="Arial" panose="020B0604020202020204" pitchFamily="34" charset="0"/>
                <a:ea typeface="Calibri" panose="020F0502020204030204" pitchFamily="34" charset="0"/>
                <a:cs typeface="Times New Roman" panose="02020603050405020304" pitchFamily="18" charset="0"/>
              </a:rPr>
              <a:t>αλείμματα</a:t>
            </a:r>
            <a:r>
              <a:rPr lang="en-GB" sz="2000" dirty="0">
                <a:effectLst/>
                <a:latin typeface="Arial" panose="020B0604020202020204" pitchFamily="34" charset="0"/>
                <a:ea typeface="Calibri" panose="020F0502020204030204" pitchFamily="34" charset="0"/>
                <a:cs typeface="Times New Roman" panose="02020603050405020304" pitchFamily="18" charset="0"/>
              </a:rPr>
              <a:t>. Η πρα</a:t>
            </a:r>
            <a:r>
              <a:rPr lang="en-GB" sz="2000" dirty="0" err="1">
                <a:effectLst/>
                <a:latin typeface="Arial" panose="020B0604020202020204" pitchFamily="34" charset="0"/>
                <a:ea typeface="Calibri" panose="020F0502020204030204" pitchFamily="34" charset="0"/>
                <a:cs typeface="Times New Roman" panose="02020603050405020304" pitchFamily="18" charset="0"/>
              </a:rPr>
              <a:t>γμ</a:t>
            </a:r>
            <a:r>
              <a:rPr lang="en-GB" sz="2000" dirty="0">
                <a:effectLst/>
                <a:latin typeface="Arial" panose="020B0604020202020204" pitchFamily="34" charset="0"/>
                <a:ea typeface="Calibri" panose="020F0502020204030204" pitchFamily="34" charset="0"/>
                <a:cs typeface="Times New Roman" panose="02020603050405020304" pitchFamily="18" charset="0"/>
              </a:rPr>
              <a:t>ατοποίηση σύντομων διαλειμμάτων ανά διαστήματα μειώνει την πιθανότητα εξουθένωσης, συμβάλλει στη διατήρηση της καλής ψυχικής υγείας και καταπολεμά την ψηφιακή υπερφόρτωση.</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
        <p:nvSpPr>
          <p:cNvPr id="5" name="Text Placeholder 4">
            <a:extLst>
              <a:ext uri="{FF2B5EF4-FFF2-40B4-BE49-F238E27FC236}">
                <a16:creationId xmlns:a16="http://schemas.microsoft.com/office/drawing/2014/main" id="{8375E18C-4927-33A4-CB98-F8341C9E036D}"/>
              </a:ext>
            </a:extLst>
          </p:cNvPr>
          <p:cNvSpPr>
            <a:spLocks noGrp="1"/>
          </p:cNvSpPr>
          <p:nvPr>
            <p:ph type="body" sz="quarter" idx="16"/>
          </p:nvPr>
        </p:nvSpPr>
        <p:spPr/>
        <p:txBody>
          <a:bodyPr>
            <a:normAutofit fontScale="92500"/>
          </a:bodyPr>
          <a:lstStyle/>
          <a:p>
            <a:r>
              <a:rPr lang="el-GR" dirty="0"/>
              <a:t>Αποσυνδεθείτε συχνότερα</a:t>
            </a:r>
            <a:endParaRPr lang="en-GB" dirty="0"/>
          </a:p>
        </p:txBody>
      </p:sp>
    </p:spTree>
    <p:extLst>
      <p:ext uri="{BB962C8B-B14F-4D97-AF65-F5344CB8AC3E}">
        <p14:creationId xmlns:p14="http://schemas.microsoft.com/office/powerpoint/2010/main" val="2464354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phone&#10;&#10;Description automatically generated">
            <a:extLst>
              <a:ext uri="{FF2B5EF4-FFF2-40B4-BE49-F238E27FC236}">
                <a16:creationId xmlns:a16="http://schemas.microsoft.com/office/drawing/2014/main" id="{FCC56FF8-F79C-150E-E8DE-7424DECAC479}"/>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A292086D-42FB-F768-4B63-929C55A5DD96}"/>
              </a:ext>
            </a:extLst>
          </p:cNvPr>
          <p:cNvSpPr>
            <a:spLocks noGrp="1"/>
          </p:cNvSpPr>
          <p:nvPr>
            <p:ph type="body" sz="quarter" idx="34"/>
          </p:nvPr>
        </p:nvSpPr>
        <p:spPr/>
        <p:txBody>
          <a:bodyPr/>
          <a:lstStyle/>
          <a:p>
            <a:r>
              <a:rPr lang="el-GR" sz="4000" dirty="0"/>
              <a:t>ΒΗΜΑ</a:t>
            </a:r>
            <a:r>
              <a:rPr lang="es-ES" sz="4000" dirty="0"/>
              <a:t> 3</a:t>
            </a:r>
            <a:endParaRPr lang="en-GB" sz="4000" dirty="0"/>
          </a:p>
        </p:txBody>
      </p:sp>
      <p:sp>
        <p:nvSpPr>
          <p:cNvPr id="4" name="Text Placeholder 3">
            <a:extLst>
              <a:ext uri="{FF2B5EF4-FFF2-40B4-BE49-F238E27FC236}">
                <a16:creationId xmlns:a16="http://schemas.microsoft.com/office/drawing/2014/main" id="{2D39DF7E-5DE3-BD76-1EB0-747168A50B53}"/>
              </a:ext>
            </a:extLst>
          </p:cNvPr>
          <p:cNvSpPr>
            <a:spLocks noGrp="1"/>
          </p:cNvSpPr>
          <p:nvPr>
            <p:ph type="body" sz="quarter" idx="18"/>
          </p:nvPr>
        </p:nvSpPr>
        <p:spPr/>
        <p:txBody>
          <a:bodyPr/>
          <a:lstStyle/>
          <a:p>
            <a:pPr marL="457200" indent="-457200">
              <a:buAutoNum type="arabicPeriod"/>
            </a:pPr>
            <a:r>
              <a:rPr lang="en-GB" sz="2400" b="1" dirty="0" err="1"/>
              <a:t>Δι</a:t>
            </a:r>
            <a:r>
              <a:rPr lang="en-GB" sz="2400" b="1" dirty="0"/>
              <a:t>αχειριστείτε τις </a:t>
            </a:r>
            <a:r>
              <a:rPr lang="en-GB" sz="2400" dirty="0"/>
              <a:t>εφαρμογές και τις ειδοποιήσεις σας για να μειώσετε τους περισπασμούς.</a:t>
            </a:r>
          </a:p>
          <a:p>
            <a:pPr marL="457200" indent="-457200">
              <a:buAutoNum type="arabicPeriod"/>
            </a:pPr>
            <a:endParaRPr lang="en-GB" sz="2400" dirty="0"/>
          </a:p>
          <a:p>
            <a:pPr marL="457200" indent="-457200">
              <a:buAutoNum type="arabicPeriod" startAt="2"/>
            </a:pPr>
            <a:r>
              <a:rPr lang="en-GB" sz="2400" b="1" dirty="0" err="1"/>
              <a:t>Ελ</a:t>
            </a:r>
            <a:r>
              <a:rPr lang="en-GB" sz="2400" b="1" dirty="0"/>
              <a:t>αχιστοποιήστε τη </a:t>
            </a:r>
            <a:r>
              <a:rPr lang="en-GB" sz="2400" dirty="0"/>
              <a:t>χρήση της συσκευής σας όταν βρίσκεστε με άλλους και εκτός εργασίας.</a:t>
            </a:r>
          </a:p>
          <a:p>
            <a:pPr marL="457200" indent="-457200">
              <a:buAutoNum type="arabicPeriod" startAt="2"/>
            </a:pPr>
            <a:endParaRPr lang="en-GB" sz="2400" dirty="0"/>
          </a:p>
          <a:p>
            <a:pPr marL="457200" indent="-457200">
              <a:buAutoNum type="arabicPeriod" startAt="3"/>
            </a:pPr>
            <a:r>
              <a:rPr lang="en-GB" sz="2400" dirty="0" err="1"/>
              <a:t>Βγάλτε</a:t>
            </a:r>
            <a:r>
              <a:rPr lang="en-GB" sz="2400" dirty="0"/>
              <a:t> </a:t>
            </a:r>
            <a:r>
              <a:rPr lang="en-GB" sz="2400" dirty="0" err="1"/>
              <a:t>το</a:t>
            </a:r>
            <a:r>
              <a:rPr lang="en-GB" sz="2400" dirty="0"/>
              <a:t> </a:t>
            </a:r>
            <a:r>
              <a:rPr lang="en-GB" sz="2400" dirty="0" err="1"/>
              <a:t>τηλέφωνό</a:t>
            </a:r>
            <a:r>
              <a:rPr lang="en-GB" sz="2400" dirty="0"/>
              <a:t> σας από τα </a:t>
            </a:r>
            <a:r>
              <a:rPr lang="en-GB" sz="2400" b="1" dirty="0" err="1"/>
              <a:t>μάτι</a:t>
            </a:r>
            <a:r>
              <a:rPr lang="en-GB" sz="2400" b="1" dirty="0"/>
              <a:t>α και το μυαλό σας.</a:t>
            </a:r>
          </a:p>
          <a:p>
            <a:pPr marL="457200" indent="-457200">
              <a:buAutoNum type="arabicPeriod" startAt="3"/>
            </a:pPr>
            <a:endParaRPr lang="en-GB" sz="2400" b="1" dirty="0"/>
          </a:p>
          <a:p>
            <a:endParaRPr lang="en-GB" sz="2400" dirty="0"/>
          </a:p>
        </p:txBody>
      </p:sp>
      <p:sp>
        <p:nvSpPr>
          <p:cNvPr id="5" name="Text Placeholder 4">
            <a:extLst>
              <a:ext uri="{FF2B5EF4-FFF2-40B4-BE49-F238E27FC236}">
                <a16:creationId xmlns:a16="http://schemas.microsoft.com/office/drawing/2014/main" id="{39A3ABE2-0272-A05D-B7CC-3ACEED825D86}"/>
              </a:ext>
            </a:extLst>
          </p:cNvPr>
          <p:cNvSpPr>
            <a:spLocks noGrp="1"/>
          </p:cNvSpPr>
          <p:nvPr>
            <p:ph type="body" sz="quarter" idx="16"/>
          </p:nvPr>
        </p:nvSpPr>
        <p:spPr/>
        <p:txBody>
          <a:bodyPr>
            <a:normAutofit fontScale="70000" lnSpcReduction="20000"/>
          </a:bodyPr>
          <a:lstStyle/>
          <a:p>
            <a:r>
              <a:rPr lang="en-GB" dirty="0" err="1"/>
              <a:t>Ελ</a:t>
            </a:r>
            <a:r>
              <a:rPr lang="en-GB" dirty="0"/>
              <a:t>αχιστοποίηση των περισπασμών</a:t>
            </a:r>
          </a:p>
        </p:txBody>
      </p:sp>
    </p:spTree>
    <p:extLst>
      <p:ext uri="{BB962C8B-B14F-4D97-AF65-F5344CB8AC3E}">
        <p14:creationId xmlns:p14="http://schemas.microsoft.com/office/powerpoint/2010/main" val="593054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jumping in the air&#10;&#10;Description automatically generated">
            <a:extLst>
              <a:ext uri="{FF2B5EF4-FFF2-40B4-BE49-F238E27FC236}">
                <a16:creationId xmlns:a16="http://schemas.microsoft.com/office/drawing/2014/main" id="{7BF55107-1D0C-FD9D-20A4-0AE49891ADF7}"/>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68786F10-C6F7-66B1-185B-BB35E0E2ADF6}"/>
              </a:ext>
            </a:extLst>
          </p:cNvPr>
          <p:cNvSpPr>
            <a:spLocks noGrp="1"/>
          </p:cNvSpPr>
          <p:nvPr>
            <p:ph type="body" sz="quarter" idx="34"/>
          </p:nvPr>
        </p:nvSpPr>
        <p:spPr/>
        <p:txBody>
          <a:bodyPr/>
          <a:lstStyle/>
          <a:p>
            <a:r>
              <a:rPr lang="el-GR" sz="4000" dirty="0"/>
              <a:t>ΒΗΜΑ</a:t>
            </a:r>
            <a:r>
              <a:rPr lang="es-ES" sz="4000" dirty="0"/>
              <a:t> 4</a:t>
            </a:r>
            <a:endParaRPr lang="en-GB" sz="4000" dirty="0"/>
          </a:p>
        </p:txBody>
      </p:sp>
      <p:sp>
        <p:nvSpPr>
          <p:cNvPr id="4" name="Text Placeholder 3">
            <a:extLst>
              <a:ext uri="{FF2B5EF4-FFF2-40B4-BE49-F238E27FC236}">
                <a16:creationId xmlns:a16="http://schemas.microsoft.com/office/drawing/2014/main" id="{7E6F3A6D-50BC-EB27-E56B-1261D44B7127}"/>
              </a:ext>
            </a:extLst>
          </p:cNvPr>
          <p:cNvSpPr>
            <a:spLocks noGrp="1"/>
          </p:cNvSpPr>
          <p:nvPr>
            <p:ph type="body" sz="quarter" idx="18"/>
          </p:nvPr>
        </p:nvSpPr>
        <p:spPr/>
        <p:txBody>
          <a:bodyPr>
            <a:normAutofit lnSpcReduction="10000"/>
          </a:bodyPr>
          <a:lstStyle/>
          <a:p>
            <a:pPr marL="342900" lvl="0" indent="-342900">
              <a:lnSpc>
                <a:spcPct val="115000"/>
              </a:lnSpc>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Εξερευνήστε</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δρ</a:t>
            </a:r>
            <a:r>
              <a:rPr lang="en-GB" sz="2000" dirty="0">
                <a:effectLst/>
                <a:latin typeface="Arial" panose="020B0604020202020204" pitchFamily="34" charset="0"/>
                <a:ea typeface="Calibri" panose="020F0502020204030204" pitchFamily="34" charset="0"/>
                <a:cs typeface="Times New Roman" panose="02020603050405020304" pitchFamily="18" charset="0"/>
              </a:rPr>
              <a:t>αστηριότητες εκτός σύνδεσης.</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Δώστε</a:t>
            </a:r>
            <a:r>
              <a:rPr lang="en-GB" sz="2000" b="1" dirty="0">
                <a:effectLst/>
                <a:latin typeface="Arial" panose="020B0604020202020204" pitchFamily="34" charset="0"/>
                <a:ea typeface="Calibri" panose="020F0502020204030204" pitchFamily="34" charset="0"/>
                <a:cs typeface="Times New Roman" panose="02020603050405020304" pitchFamily="18" charset="0"/>
              </a:rPr>
              <a:t> π</a:t>
            </a:r>
            <a:r>
              <a:rPr lang="en-GB" sz="2000" b="1" dirty="0" err="1">
                <a:effectLst/>
                <a:latin typeface="Arial" panose="020B0604020202020204" pitchFamily="34" charset="0"/>
                <a:ea typeface="Calibri" panose="020F0502020204030204" pitchFamily="34" charset="0"/>
                <a:cs typeface="Times New Roman" panose="02020603050405020304" pitchFamily="18" charset="0"/>
              </a:rPr>
              <a:t>ροτερ</a:t>
            </a:r>
            <a:r>
              <a:rPr lang="en-GB" sz="2000" b="1" dirty="0">
                <a:effectLst/>
                <a:latin typeface="Arial" panose="020B0604020202020204" pitchFamily="34" charset="0"/>
                <a:ea typeface="Calibri" panose="020F0502020204030204" pitchFamily="34" charset="0"/>
                <a:cs typeface="Times New Roman" panose="02020603050405020304" pitchFamily="18" charset="0"/>
              </a:rPr>
              <a:t>αιότητα στις </a:t>
            </a:r>
            <a:r>
              <a:rPr lang="en-GB" sz="2000" dirty="0">
                <a:effectLst/>
                <a:latin typeface="Arial" panose="020B0604020202020204" pitchFamily="34" charset="0"/>
                <a:ea typeface="Calibri" panose="020F0502020204030204" pitchFamily="34" charset="0"/>
                <a:cs typeface="Times New Roman" panose="02020603050405020304" pitchFamily="18" charset="0"/>
              </a:rPr>
              <a:t>αλληλεπιδράσεις πρόσωπο με πρόσωπο έναντι των αλληλεπιδράσεων στο διαδίκτυο. </a:t>
            </a:r>
          </a:p>
          <a:p>
            <a:pPr marL="342900" lvl="0" indent="-342900">
              <a:lnSpc>
                <a:spcPct val="115000"/>
              </a:lnSpc>
              <a:buFont typeface="+mj-lt"/>
              <a:buAutoNum type="arabicPeriod"/>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GB" sz="2000" b="1" dirty="0" err="1">
                <a:effectLst/>
                <a:latin typeface="Arial" panose="020B0604020202020204" pitchFamily="34" charset="0"/>
                <a:ea typeface="Calibri" panose="020F0502020204030204" pitchFamily="34" charset="0"/>
                <a:cs typeface="Times New Roman" panose="02020603050405020304" pitchFamily="18" charset="0"/>
              </a:rPr>
              <a:t>Μειώστε</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τη</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χρήση</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err="1">
                <a:effectLst/>
                <a:latin typeface="Arial" panose="020B0604020202020204" pitchFamily="34" charset="0"/>
                <a:ea typeface="Calibri" panose="020F0502020204030204" pitchFamily="34" charset="0"/>
                <a:cs typeface="Times New Roman" panose="02020603050405020304" pitchFamily="18" charset="0"/>
              </a:rPr>
              <a:t>ψηφι</a:t>
            </a:r>
            <a:r>
              <a:rPr lang="en-GB" sz="2000" dirty="0">
                <a:effectLst/>
                <a:latin typeface="Arial" panose="020B0604020202020204" pitchFamily="34" charset="0"/>
                <a:ea typeface="Calibri" panose="020F0502020204030204" pitchFamily="34" charset="0"/>
                <a:cs typeface="Times New Roman" panose="02020603050405020304" pitchFamily="18" charset="0"/>
              </a:rPr>
              <a:t>ακών συσκευών στον ελεύθερο χρόνο σας. </a:t>
            </a:r>
          </a:p>
          <a:p>
            <a:pPr marL="342900" lvl="0" indent="-342900">
              <a:lnSpc>
                <a:spcPct val="115000"/>
              </a:lnSpc>
              <a:spcAft>
                <a:spcPts val="1000"/>
              </a:spcAft>
              <a:buFont typeface="+mj-lt"/>
              <a:buAutoNum type="arabicPeriod"/>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
        <p:nvSpPr>
          <p:cNvPr id="5" name="Text Placeholder 4">
            <a:extLst>
              <a:ext uri="{FF2B5EF4-FFF2-40B4-BE49-F238E27FC236}">
                <a16:creationId xmlns:a16="http://schemas.microsoft.com/office/drawing/2014/main" id="{DFCD0713-83DA-CEFD-2AE7-4BCB2DC8A945}"/>
              </a:ext>
            </a:extLst>
          </p:cNvPr>
          <p:cNvSpPr>
            <a:spLocks noGrp="1"/>
          </p:cNvSpPr>
          <p:nvPr>
            <p:ph type="body" sz="quarter" idx="16"/>
          </p:nvPr>
        </p:nvSpPr>
        <p:spPr/>
        <p:txBody>
          <a:bodyPr>
            <a:normAutofit fontScale="55000" lnSpcReduction="20000"/>
          </a:bodyPr>
          <a:lstStyle/>
          <a:p>
            <a:r>
              <a:rPr lang="en-GB" dirty="0" err="1"/>
              <a:t>Βρείτε</a:t>
            </a:r>
            <a:r>
              <a:rPr lang="en-GB" dirty="0"/>
              <a:t> </a:t>
            </a:r>
            <a:r>
              <a:rPr lang="en-GB" dirty="0" err="1"/>
              <a:t>ισορρο</a:t>
            </a:r>
            <a:r>
              <a:rPr lang="en-GB" dirty="0"/>
              <a:t>πία στην κοινωνικοποίηση</a:t>
            </a:r>
          </a:p>
        </p:txBody>
      </p:sp>
    </p:spTree>
    <p:extLst>
      <p:ext uri="{BB962C8B-B14F-4D97-AF65-F5344CB8AC3E}">
        <p14:creationId xmlns:p14="http://schemas.microsoft.com/office/powerpoint/2010/main" val="3450195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C570CF-0663-5133-7872-A5759C817C8C}"/>
              </a:ext>
            </a:extLst>
          </p:cNvPr>
          <p:cNvSpPr>
            <a:spLocks noGrp="1"/>
          </p:cNvSpPr>
          <p:nvPr>
            <p:ph type="body" sz="quarter" idx="22"/>
          </p:nvPr>
        </p:nvSpPr>
        <p:spPr>
          <a:xfrm>
            <a:off x="1128639" y="3003050"/>
            <a:ext cx="3380731" cy="2235523"/>
          </a:xfrm>
        </p:spPr>
        <p:txBody>
          <a:bodyPr/>
          <a:lstStyle/>
          <a:p>
            <a:r>
              <a:rPr lang="en-GB" dirty="0"/>
              <a:t>Ορισμένα εργαλεία που μπορεί να είναι χρήσιμα</a:t>
            </a:r>
          </a:p>
        </p:txBody>
      </p:sp>
      <p:sp>
        <p:nvSpPr>
          <p:cNvPr id="4" name="Text Placeholder 3">
            <a:extLst>
              <a:ext uri="{FF2B5EF4-FFF2-40B4-BE49-F238E27FC236}">
                <a16:creationId xmlns:a16="http://schemas.microsoft.com/office/drawing/2014/main" id="{8B1406C1-E316-5163-F7A0-DD31CFFACC8A}"/>
              </a:ext>
            </a:extLst>
          </p:cNvPr>
          <p:cNvSpPr>
            <a:spLocks noGrp="1"/>
          </p:cNvSpPr>
          <p:nvPr>
            <p:ph type="body" sz="quarter" idx="20"/>
          </p:nvPr>
        </p:nvSpPr>
        <p:spPr>
          <a:xfrm>
            <a:off x="6096000" y="1160772"/>
            <a:ext cx="5132263" cy="5004357"/>
          </a:xfrm>
        </p:spPr>
        <p:txBody>
          <a:bodyPr/>
          <a:lstStyle/>
          <a:p>
            <a:pPr marL="342900" lvl="0" indent="-342900">
              <a:lnSpc>
                <a:spcPct val="115000"/>
              </a:lnSpc>
              <a:buClr>
                <a:srgbClr val="8A4199"/>
              </a:buClr>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Εργαλεία παρακολούθησης χρόνου (π.χ. </a:t>
            </a:r>
            <a:r>
              <a:rPr lang="en-GB" dirty="0" err="1">
                <a:effectLst/>
                <a:latin typeface="Arial" panose="020B0604020202020204" pitchFamily="34" charset="0"/>
                <a:ea typeface="Calibri" panose="020F0502020204030204" pitchFamily="34" charset="0"/>
                <a:cs typeface="Times New Roman" panose="02020603050405020304" pitchFamily="18" charset="0"/>
              </a:rPr>
              <a:t>RescueTime</a:t>
            </a:r>
            <a:r>
              <a:rPr lang="en-GB" dirty="0">
                <a:effectLst/>
                <a:latin typeface="Arial" panose="020B0604020202020204" pitchFamily="34" charset="0"/>
                <a:ea typeface="Calibri" panose="020F0502020204030204" pitchFamily="34" charset="0"/>
                <a:cs typeface="Times New Roman" panose="02020603050405020304" pitchFamily="18" charset="0"/>
              </a:rPr>
              <a:t>, Pomodoro): Αυτές οι πλατφόρμες σας βοηθούν να εντοπίσετε πού ξοδεύετε τον περισσότερο χρόνο και μπορούν να σας βοηθήσουν να ιεραρχήσετε την εργασία σας πιο αποτελεσματικά και να κάνετε επίσης τακτικά τα απαραίτητα διαλείμματα </a:t>
            </a:r>
          </a:p>
          <a:p>
            <a:pPr lvl="0">
              <a:lnSpc>
                <a:spcPct val="115000"/>
              </a:lnSpc>
              <a:buClr>
                <a:srgbClr val="8A4199"/>
              </a:buCl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8A4199"/>
              </a:buClr>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Εργαλεία διαχείρισης χρόνου (π.χ. Asana, Trello)</a:t>
            </a:r>
          </a:p>
          <a:p>
            <a:pPr lvl="0">
              <a:lnSpc>
                <a:spcPct val="115000"/>
              </a:lnSpc>
              <a:buClr>
                <a:srgbClr val="8A4199"/>
              </a:buCl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112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822484-B3FC-51CA-DF27-7A969BFFB21E}"/>
              </a:ext>
            </a:extLst>
          </p:cNvPr>
          <p:cNvSpPr>
            <a:spLocks noGrp="1"/>
          </p:cNvSpPr>
          <p:nvPr>
            <p:ph type="body" sz="quarter" idx="18"/>
          </p:nvPr>
        </p:nvSpPr>
        <p:spPr>
          <a:xfrm>
            <a:off x="929028" y="469726"/>
            <a:ext cx="10834986" cy="3071760"/>
          </a:xfrm>
        </p:spPr>
        <p:txBody>
          <a:bodyPr>
            <a:noAutofit/>
          </a:bodyPr>
          <a:lstStyle/>
          <a:p>
            <a:pPr>
              <a:lnSpc>
                <a:spcPct val="115000"/>
              </a:lnSpc>
              <a:spcAft>
                <a:spcPts val="1000"/>
              </a:spcAft>
            </a:pPr>
            <a:r>
              <a:rPr lang="en-GB" sz="2400" b="1" dirty="0">
                <a:solidFill>
                  <a:srgbClr val="8A4199"/>
                </a:solidFill>
                <a:effectLst/>
                <a:latin typeface="Calibri" panose="020F0502020204030204" pitchFamily="34" charset="0"/>
                <a:ea typeface="Times New Roman" panose="02020603050405020304" pitchFamily="18" charset="0"/>
                <a:cs typeface="Calibri" panose="020F0502020204030204" pitchFamily="34" charset="0"/>
              </a:rPr>
              <a:t>Η διαχείριση της δικής μας ψηφιακής ευημερίας είναι το κλειδί</a:t>
            </a:r>
            <a:endParaRPr lang="en-GB" sz="2400" b="1" dirty="0">
              <a:solidFill>
                <a:srgbClr val="8A4199"/>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000" dirty="0">
                <a:effectLst/>
                <a:latin typeface="Calibri" panose="020F0502020204030204" pitchFamily="34" charset="0"/>
                <a:ea typeface="Times New Roman" panose="02020603050405020304" pitchFamily="18" charset="0"/>
                <a:cs typeface="Calibri" panose="020F0502020204030204" pitchFamily="34" charset="0"/>
              </a:rPr>
              <a:t>Για να διασφαλιστεί όμως η ψηφιακή ευεξία των εργοδοτών, είναι σημαντικό οι εταιρείες να παρέχουν υποστήριξη ώστε να υπάρχει ισορροπία μεταξύ επαγγελματικής και προσωπικής ζωής, θετικό ηθικό του προσωπικού και παραγωγικότητα.</a:t>
            </a:r>
            <a:endParaRPr lang="en-GB" sz="2000" dirty="0">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Calibri" panose="020F0502020204030204" pitchFamily="34" charset="0"/>
              </a:rPr>
              <a:t>Η ανάπτυξη στρατηγικών για την προώθηση της ψηφιακής ευημερίας για όλους του</a:t>
            </a:r>
            <a:r>
              <a:rPr lang="el-GR" sz="2000" dirty="0">
                <a:effectLst/>
                <a:latin typeface="Calibri" panose="020F0502020204030204" pitchFamily="34" charset="0"/>
                <a:ea typeface="Calibri" panose="020F0502020204030204" pitchFamily="34" charset="0"/>
                <a:cs typeface="Calibri" panose="020F0502020204030204" pitchFamily="34" charset="0"/>
              </a:rPr>
              <a:t>ς/τις</a:t>
            </a:r>
            <a:r>
              <a:rPr lang="en-GB" sz="2000" dirty="0">
                <a:effectLst/>
                <a:latin typeface="Calibri" panose="020F0502020204030204" pitchFamily="34" charset="0"/>
                <a:ea typeface="Calibri" panose="020F0502020204030204" pitchFamily="34" charset="0"/>
                <a:cs typeface="Calibri" panose="020F0502020204030204" pitchFamily="34" charset="0"/>
              </a:rPr>
              <a:t> </a:t>
            </a:r>
            <a:r>
              <a:rPr lang="en-GB" sz="2000" dirty="0" err="1">
                <a:effectLst/>
                <a:latin typeface="Calibri" panose="020F0502020204030204" pitchFamily="34" charset="0"/>
                <a:ea typeface="Calibri" panose="020F0502020204030204" pitchFamily="34" charset="0"/>
                <a:cs typeface="Calibri" panose="020F0502020204030204" pitchFamily="34" charset="0"/>
              </a:rPr>
              <a:t>εργ</a:t>
            </a:r>
            <a:r>
              <a:rPr lang="en-GB" sz="2000" dirty="0">
                <a:effectLst/>
                <a:latin typeface="Calibri" panose="020F0502020204030204" pitchFamily="34" charset="0"/>
                <a:ea typeface="Calibri" panose="020F0502020204030204" pitchFamily="34" charset="0"/>
                <a:cs typeface="Calibri" panose="020F0502020204030204" pitchFamily="34" charset="0"/>
              </a:rPr>
              <a:t>αζόμενους</a:t>
            </a:r>
            <a:r>
              <a:rPr lang="el-GR" sz="2000" dirty="0">
                <a:effectLst/>
                <a:latin typeface="Calibri" panose="020F0502020204030204" pitchFamily="34" charset="0"/>
                <a:ea typeface="Calibri" panose="020F0502020204030204" pitchFamily="34" charset="0"/>
                <a:cs typeface="Calibri" panose="020F0502020204030204" pitchFamily="34" charset="0"/>
              </a:rPr>
              <a:t>/</a:t>
            </a:r>
            <a:r>
              <a:rPr lang="el-GR" sz="2000" dirty="0" err="1">
                <a:effectLst/>
                <a:latin typeface="Calibri" panose="020F0502020204030204" pitchFamily="34" charset="0"/>
                <a:ea typeface="Calibri" panose="020F0502020204030204" pitchFamily="34" charset="0"/>
                <a:cs typeface="Calibri" panose="020F0502020204030204" pitchFamily="34" charset="0"/>
              </a:rPr>
              <a:t>νες</a:t>
            </a:r>
            <a:r>
              <a:rPr lang="en-GB" sz="2000" dirty="0">
                <a:effectLst/>
                <a:latin typeface="Calibri" panose="020F0502020204030204" pitchFamily="34" charset="0"/>
                <a:ea typeface="Calibri" panose="020F0502020204030204" pitchFamily="34" charset="0"/>
                <a:cs typeface="Calibri" panose="020F0502020204030204" pitchFamily="34" charset="0"/>
              </a:rPr>
              <a:t>, συμπεριλαμβανομένου του καθορισμού ορίων και της διαχείρισης της χρήσης της τεχνολογίας, καθίσταται ανάγκη στον εργασιακό χώρο. </a:t>
            </a:r>
          </a:p>
        </p:txBody>
      </p:sp>
      <p:sp>
        <p:nvSpPr>
          <p:cNvPr id="2" name="Text Placeholder 1">
            <a:extLst>
              <a:ext uri="{FF2B5EF4-FFF2-40B4-BE49-F238E27FC236}">
                <a16:creationId xmlns:a16="http://schemas.microsoft.com/office/drawing/2014/main" id="{244B9BF8-363E-6FA5-4EDE-8EE394F46136}"/>
              </a:ext>
            </a:extLst>
          </p:cNvPr>
          <p:cNvSpPr>
            <a:spLocks noGrp="1"/>
          </p:cNvSpPr>
          <p:nvPr>
            <p:ph type="body" sz="quarter" idx="16"/>
          </p:nvPr>
        </p:nvSpPr>
        <p:spPr>
          <a:xfrm>
            <a:off x="475370" y="4002614"/>
            <a:ext cx="11013542" cy="2385660"/>
          </a:xfrm>
        </p:spPr>
        <p:txBody>
          <a:bodyPr>
            <a:normAutofit lnSpcReduction="10000"/>
          </a:bodyPr>
          <a:lstStyle/>
          <a:p>
            <a:pPr>
              <a:lnSpc>
                <a:spcPct val="115000"/>
              </a:lnSpc>
              <a:spcAft>
                <a:spcPts val="1000"/>
              </a:spcAf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Είναι ευκολότερο να αλλάξετε τις συνήθειές σας αν οι συνάδελφοί σας ενεργούν με τον ίδιο τρόπο.</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Ας δημιουργήσουμε κανόνες και πρακτικές μαζί!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rrow: Down 6">
            <a:extLst>
              <a:ext uri="{FF2B5EF4-FFF2-40B4-BE49-F238E27FC236}">
                <a16:creationId xmlns:a16="http://schemas.microsoft.com/office/drawing/2014/main" id="{96D8FC47-E25E-9D43-E5B0-F5A2505AA3A8}"/>
              </a:ext>
            </a:extLst>
          </p:cNvPr>
          <p:cNvSpPr/>
          <p:nvPr/>
        </p:nvSpPr>
        <p:spPr>
          <a:xfrm>
            <a:off x="5845479" y="4972833"/>
            <a:ext cx="501042" cy="551145"/>
          </a:xfrm>
          <a:prstGeom prst="downArrow">
            <a:avLst/>
          </a:prstGeom>
          <a:solidFill>
            <a:srgbClr val="14B4CB"/>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394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p:txBody>
          <a:bodyPr>
            <a:normAutofit/>
          </a:bodyPr>
          <a:lstStyle/>
          <a:p>
            <a:r>
              <a:rPr lang="en-GB" sz="2800"/>
              <a:t>Χρειάζεται οργανωτική υποστήριξη:</a:t>
            </a:r>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p:txBody>
          <a:bodyPr>
            <a:normAutofit lnSpcReduction="10000"/>
          </a:bodyPr>
          <a:lstStyle/>
          <a:p>
            <a:r>
              <a:rPr lang="en-US" dirty="0"/>
              <a:t>Η ανάγκη για ένα σχέδιο!</a:t>
            </a:r>
          </a:p>
        </p:txBody>
      </p:sp>
      <p:grpSp>
        <p:nvGrpSpPr>
          <p:cNvPr id="4" name="Group 3">
            <a:extLst>
              <a:ext uri="{FF2B5EF4-FFF2-40B4-BE49-F238E27FC236}">
                <a16:creationId xmlns:a16="http://schemas.microsoft.com/office/drawing/2014/main" id="{57940204-1982-442C-88CB-0065FB570984}"/>
              </a:ext>
            </a:extLst>
          </p:cNvPr>
          <p:cNvGrpSpPr/>
          <p:nvPr/>
        </p:nvGrpSpPr>
        <p:grpSpPr>
          <a:xfrm>
            <a:off x="5074678" y="3015601"/>
            <a:ext cx="2042644" cy="1832526"/>
            <a:chOff x="824038" y="237682"/>
            <a:chExt cx="1259158" cy="1185794"/>
          </a:xfrm>
        </p:grpSpPr>
        <p:sp>
          <p:nvSpPr>
            <p:cNvPr id="5" name="Rectangle: Rounded Corners 4">
              <a:extLst>
                <a:ext uri="{FF2B5EF4-FFF2-40B4-BE49-F238E27FC236}">
                  <a16:creationId xmlns:a16="http://schemas.microsoft.com/office/drawing/2014/main" id="{268FAA2B-D687-48BE-9CED-9F4C30CD7362}"/>
                </a:ext>
              </a:extLst>
            </p:cNvPr>
            <p:cNvSpPr/>
            <p:nvPr/>
          </p:nvSpPr>
          <p:spPr>
            <a:xfrm>
              <a:off x="859827" y="237682"/>
              <a:ext cx="1187580" cy="1185794"/>
            </a:xfrm>
            <a:prstGeom prst="roundRect">
              <a:avLst>
                <a:gd name="adj" fmla="val 10000"/>
              </a:avLst>
            </a:prstGeom>
            <a:solidFill>
              <a:srgbClr val="14B4C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50FFBA4C-C1F8-407F-A5F6-2DEF909C1880}"/>
                </a:ext>
              </a:extLst>
            </p:cNvPr>
            <p:cNvSpPr txBox="1"/>
            <p:nvPr/>
          </p:nvSpPr>
          <p:spPr>
            <a:xfrm>
              <a:off x="824038" y="268642"/>
              <a:ext cx="1259158" cy="1116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300" kern="1200" dirty="0" err="1"/>
                <a:t>Κίνδυνος</a:t>
              </a:r>
              <a:r>
                <a:rPr lang="en-GB" sz="2300" kern="1200" dirty="0"/>
                <a:t> </a:t>
              </a:r>
              <a:r>
                <a:rPr lang="en-GB" sz="2300" kern="1200" dirty="0" err="1"/>
                <a:t>ψηφι</a:t>
              </a:r>
              <a:r>
                <a:rPr lang="en-GB" sz="2300" kern="1200" dirty="0"/>
                <a:t>ακής υπερφόρτωσης</a:t>
              </a:r>
            </a:p>
          </p:txBody>
        </p:sp>
      </p:grpSp>
      <p:grpSp>
        <p:nvGrpSpPr>
          <p:cNvPr id="7" name="Group 6">
            <a:extLst>
              <a:ext uri="{FF2B5EF4-FFF2-40B4-BE49-F238E27FC236}">
                <a16:creationId xmlns:a16="http://schemas.microsoft.com/office/drawing/2014/main" id="{2B7B48CF-B678-4891-B208-04F4813DF391}"/>
              </a:ext>
            </a:extLst>
          </p:cNvPr>
          <p:cNvGrpSpPr/>
          <p:nvPr/>
        </p:nvGrpSpPr>
        <p:grpSpPr>
          <a:xfrm>
            <a:off x="8969615" y="3016524"/>
            <a:ext cx="2146565" cy="1832526"/>
            <a:chOff x="3814638" y="118664"/>
            <a:chExt cx="1668958" cy="1423830"/>
          </a:xfrm>
          <a:solidFill>
            <a:srgbClr val="14B4CB"/>
          </a:solidFill>
        </p:grpSpPr>
        <p:sp>
          <p:nvSpPr>
            <p:cNvPr id="8" name="Rectangle: Rounded Corners 7">
              <a:extLst>
                <a:ext uri="{FF2B5EF4-FFF2-40B4-BE49-F238E27FC236}">
                  <a16:creationId xmlns:a16="http://schemas.microsoft.com/office/drawing/2014/main" id="{3F4A9EA7-8C71-49CC-8870-6E8EC82E5DA5}"/>
                </a:ext>
              </a:extLst>
            </p:cNvPr>
            <p:cNvSpPr/>
            <p:nvPr/>
          </p:nvSpPr>
          <p:spPr>
            <a:xfrm>
              <a:off x="3814638" y="118664"/>
              <a:ext cx="1668958" cy="1423830"/>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1B28E064-642B-4788-8580-8D0384B02C73}"/>
                </a:ext>
              </a:extLst>
            </p:cNvPr>
            <p:cNvSpPr txBox="1"/>
            <p:nvPr/>
          </p:nvSpPr>
          <p:spPr>
            <a:xfrm>
              <a:off x="3856341" y="160367"/>
              <a:ext cx="1585552" cy="13404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a:t>Χρειάζεται ένα σχέδιο ψηφιακής ευημερίας </a:t>
              </a:r>
            </a:p>
          </p:txBody>
        </p:sp>
      </p:grpSp>
      <p:grpSp>
        <p:nvGrpSpPr>
          <p:cNvPr id="11" name="Group 10">
            <a:extLst>
              <a:ext uri="{FF2B5EF4-FFF2-40B4-BE49-F238E27FC236}">
                <a16:creationId xmlns:a16="http://schemas.microsoft.com/office/drawing/2014/main" id="{9FFC5C5A-0B8C-4246-878C-C331E80CE114}"/>
              </a:ext>
            </a:extLst>
          </p:cNvPr>
          <p:cNvGrpSpPr/>
          <p:nvPr/>
        </p:nvGrpSpPr>
        <p:grpSpPr>
          <a:xfrm>
            <a:off x="1075820" y="2937797"/>
            <a:ext cx="2352132" cy="1857579"/>
            <a:chOff x="-878764" y="211086"/>
            <a:chExt cx="1289086" cy="1175784"/>
          </a:xfrm>
          <a:solidFill>
            <a:srgbClr val="14B4CB"/>
          </a:solidFill>
        </p:grpSpPr>
        <p:sp>
          <p:nvSpPr>
            <p:cNvPr id="12" name="Rectangle: Rounded Corners 11">
              <a:extLst>
                <a:ext uri="{FF2B5EF4-FFF2-40B4-BE49-F238E27FC236}">
                  <a16:creationId xmlns:a16="http://schemas.microsoft.com/office/drawing/2014/main" id="{4BA8CCB5-E40E-482F-A74F-CFB00989CCE5}"/>
                </a:ext>
              </a:extLst>
            </p:cNvPr>
            <p:cNvSpPr/>
            <p:nvPr/>
          </p:nvSpPr>
          <p:spPr>
            <a:xfrm>
              <a:off x="-878764" y="211086"/>
              <a:ext cx="1289086" cy="1175784"/>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58444973-7785-4EE6-B2AA-0C08F1E41851}"/>
                </a:ext>
              </a:extLst>
            </p:cNvPr>
            <p:cNvSpPr txBox="1"/>
            <p:nvPr/>
          </p:nvSpPr>
          <p:spPr>
            <a:xfrm>
              <a:off x="-844326" y="260333"/>
              <a:ext cx="1220210" cy="110690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2400" kern="1200" dirty="0"/>
                <a:t>Ο κόσμος της εργασίας ψηφιοποιείται όλο και περισσότερο</a:t>
              </a:r>
            </a:p>
          </p:txBody>
        </p:sp>
      </p:grpSp>
      <p:grpSp>
        <p:nvGrpSpPr>
          <p:cNvPr id="14" name="Group 13">
            <a:extLst>
              <a:ext uri="{FF2B5EF4-FFF2-40B4-BE49-F238E27FC236}">
                <a16:creationId xmlns:a16="http://schemas.microsoft.com/office/drawing/2014/main" id="{DF09005C-D72D-4E94-B5AB-2DAF9804A502}"/>
              </a:ext>
            </a:extLst>
          </p:cNvPr>
          <p:cNvGrpSpPr/>
          <p:nvPr/>
        </p:nvGrpSpPr>
        <p:grpSpPr>
          <a:xfrm>
            <a:off x="3930275" y="3643026"/>
            <a:ext cx="698111" cy="413901"/>
            <a:chOff x="1458786" y="623629"/>
            <a:chExt cx="353819" cy="413901"/>
          </a:xfrm>
          <a:solidFill>
            <a:srgbClr val="14B4CB"/>
          </a:solidFill>
        </p:grpSpPr>
        <p:sp>
          <p:nvSpPr>
            <p:cNvPr id="15" name="Arrow: Right 14">
              <a:extLst>
                <a:ext uri="{FF2B5EF4-FFF2-40B4-BE49-F238E27FC236}">
                  <a16:creationId xmlns:a16="http://schemas.microsoft.com/office/drawing/2014/main" id="{F906D679-E615-4533-AE6C-D3151CCA832A}"/>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Arrow: Right 4">
              <a:extLst>
                <a:ext uri="{FF2B5EF4-FFF2-40B4-BE49-F238E27FC236}">
                  <a16:creationId xmlns:a16="http://schemas.microsoft.com/office/drawing/2014/main" id="{D20E003C-91A8-4B78-93EC-0210C8833F05}"/>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grpSp>
        <p:nvGrpSpPr>
          <p:cNvPr id="2" name="Group 1">
            <a:extLst>
              <a:ext uri="{FF2B5EF4-FFF2-40B4-BE49-F238E27FC236}">
                <a16:creationId xmlns:a16="http://schemas.microsoft.com/office/drawing/2014/main" id="{3A635D79-1487-E181-A0BA-6CED78805F57}"/>
              </a:ext>
            </a:extLst>
          </p:cNvPr>
          <p:cNvGrpSpPr/>
          <p:nvPr/>
        </p:nvGrpSpPr>
        <p:grpSpPr>
          <a:xfrm>
            <a:off x="7665384" y="3659635"/>
            <a:ext cx="698111" cy="413901"/>
            <a:chOff x="1458786" y="623629"/>
            <a:chExt cx="353819" cy="413901"/>
          </a:xfrm>
          <a:solidFill>
            <a:srgbClr val="14B4CB"/>
          </a:solidFill>
        </p:grpSpPr>
        <p:sp>
          <p:nvSpPr>
            <p:cNvPr id="3" name="Arrow: Right 2">
              <a:extLst>
                <a:ext uri="{FF2B5EF4-FFF2-40B4-BE49-F238E27FC236}">
                  <a16:creationId xmlns:a16="http://schemas.microsoft.com/office/drawing/2014/main" id="{1FC56D19-6646-EA97-75E5-ED1DBEA721BB}"/>
                </a:ext>
              </a:extLst>
            </p:cNvPr>
            <p:cNvSpPr/>
            <p:nvPr/>
          </p:nvSpPr>
          <p:spPr>
            <a:xfrm>
              <a:off x="1458786" y="623629"/>
              <a:ext cx="353819" cy="413901"/>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Arrow: Right 4">
              <a:extLst>
                <a:ext uri="{FF2B5EF4-FFF2-40B4-BE49-F238E27FC236}">
                  <a16:creationId xmlns:a16="http://schemas.microsoft.com/office/drawing/2014/main" id="{F5ADA790-E2E4-6732-FA54-D3CB1CF8899C}"/>
                </a:ext>
              </a:extLst>
            </p:cNvPr>
            <p:cNvSpPr txBox="1"/>
            <p:nvPr/>
          </p:nvSpPr>
          <p:spPr>
            <a:xfrm>
              <a:off x="1458786" y="706409"/>
              <a:ext cx="247673" cy="2483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i-FI" sz="1100" kern="1200" dirty="0"/>
            </a:p>
          </p:txBody>
        </p:sp>
      </p:grpSp>
    </p:spTree>
    <p:extLst>
      <p:ext uri="{BB962C8B-B14F-4D97-AF65-F5344CB8AC3E}">
        <p14:creationId xmlns:p14="http://schemas.microsoft.com/office/powerpoint/2010/main" val="179013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working on a calendar&#10;&#10;Description automatically generated">
            <a:extLst>
              <a:ext uri="{FF2B5EF4-FFF2-40B4-BE49-F238E27FC236}">
                <a16:creationId xmlns:a16="http://schemas.microsoft.com/office/drawing/2014/main" id="{9C2A8342-9642-35C7-B687-A0ABA3C148B8}"/>
              </a:ext>
            </a:extLst>
          </p:cNvPr>
          <p:cNvPicPr>
            <a:picLocks noGrp="1" noChangeAspect="1"/>
          </p:cNvPicPr>
          <p:nvPr>
            <p:ph type="pic" sz="quarter" idx="21"/>
          </p:nvPr>
        </p:nvPicPr>
        <p:blipFill>
          <a:blip r:embed="rId2"/>
          <a:srcRect t="6797" b="6797"/>
          <a:stretch>
            <a:fillRect/>
          </a:stretch>
        </p:blipFill>
        <p:spPr/>
      </p:pic>
      <p:sp>
        <p:nvSpPr>
          <p:cNvPr id="3" name="Text Placeholder 2">
            <a:extLst>
              <a:ext uri="{FF2B5EF4-FFF2-40B4-BE49-F238E27FC236}">
                <a16:creationId xmlns:a16="http://schemas.microsoft.com/office/drawing/2014/main" id="{EC38223D-A340-4A6A-A1DD-816903BFE2DF}"/>
              </a:ext>
            </a:extLst>
          </p:cNvPr>
          <p:cNvSpPr>
            <a:spLocks noGrp="1"/>
          </p:cNvSpPr>
          <p:nvPr>
            <p:ph type="body" sz="quarter" idx="19"/>
          </p:nvPr>
        </p:nvSpPr>
        <p:spPr>
          <a:xfrm>
            <a:off x="503238" y="421023"/>
            <a:ext cx="4695063" cy="1031996"/>
          </a:xfrm>
        </p:spPr>
        <p:txBody>
          <a:bodyPr>
            <a:noAutofit/>
          </a:bodyPr>
          <a:lstStyle/>
          <a:p>
            <a:r>
              <a:rPr lang="fi-FI" sz="3200" b="1" dirty="0">
                <a:solidFill>
                  <a:srgbClr val="ECECEC"/>
                </a:solidFill>
              </a:rPr>
              <a:t>Η ανάγκη για ένα σχέδιο ψηφιακής ευημερίας</a:t>
            </a:r>
          </a:p>
        </p:txBody>
      </p:sp>
      <p:sp>
        <p:nvSpPr>
          <p:cNvPr id="4" name="Text Placeholder 3">
            <a:extLst>
              <a:ext uri="{FF2B5EF4-FFF2-40B4-BE49-F238E27FC236}">
                <a16:creationId xmlns:a16="http://schemas.microsoft.com/office/drawing/2014/main" id="{C3780C2B-B0F4-4552-8029-F6A7BCF42E9E}"/>
              </a:ext>
            </a:extLst>
          </p:cNvPr>
          <p:cNvSpPr>
            <a:spLocks noGrp="1"/>
          </p:cNvSpPr>
          <p:nvPr>
            <p:ph type="body" sz="quarter" idx="20"/>
          </p:nvPr>
        </p:nvSpPr>
        <p:spPr>
          <a:xfrm>
            <a:off x="503238" y="1766170"/>
            <a:ext cx="4332233" cy="2614632"/>
          </a:xfrm>
        </p:spPr>
        <p:txBody>
          <a:bodyPr>
            <a:normAutofit/>
          </a:bodyPr>
          <a:lstStyle/>
          <a:p>
            <a:r>
              <a:rPr lang="en-GB" sz="2000" dirty="0"/>
              <a:t>	</a:t>
            </a:r>
            <a:r>
              <a:rPr lang="en-GB" sz="2000" dirty="0" err="1"/>
              <a:t>Έν</a:t>
            </a:r>
            <a:r>
              <a:rPr lang="en-GB" sz="2000" dirty="0"/>
              <a:t>α σχέδιο ψηφιακής ευημερίας θα πρέπει να είναι προσαρμοσμένο στις συγκεκριμένες ανάγκες και στόχους του χώρου εργασίας σας, λαμβάνοντας υπόψη τις μοναδικές προκλήσεις και ευκαιρίες που παρουσιάζει το οργανωτικό σας πλαίσιο.</a:t>
            </a:r>
          </a:p>
        </p:txBody>
      </p:sp>
    </p:spTree>
    <p:extLst>
      <p:ext uri="{BB962C8B-B14F-4D97-AF65-F5344CB8AC3E}">
        <p14:creationId xmlns:p14="http://schemas.microsoft.com/office/powerpoint/2010/main" val="1649820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a:xfrm>
            <a:off x="4089286" y="3775141"/>
            <a:ext cx="2299683" cy="1589528"/>
          </a:xfrm>
        </p:spPr>
        <p:txBody>
          <a:bodyPr/>
          <a:lstStyle/>
          <a:p>
            <a:r>
              <a:rPr lang="en-GB" sz="1700" dirty="0" err="1">
                <a:effectLst/>
                <a:latin typeface="Arial" panose="020B0604020202020204" pitchFamily="34" charset="0"/>
                <a:ea typeface="Calibri" panose="020F0502020204030204" pitchFamily="34" charset="0"/>
              </a:rPr>
              <a:t>Το</a:t>
            </a:r>
            <a:r>
              <a:rPr lang="en-GB" sz="1700" dirty="0">
                <a:effectLst/>
                <a:latin typeface="Arial" panose="020B0604020202020204" pitchFamily="34" charset="0"/>
                <a:ea typeface="Calibri" panose="020F0502020204030204" pitchFamily="34" charset="0"/>
              </a:rPr>
              <a:t> "</a:t>
            </a:r>
            <a:r>
              <a:rPr lang="en-GB" sz="1700" dirty="0" err="1">
                <a:effectLst/>
                <a:latin typeface="Arial" panose="020B0604020202020204" pitchFamily="34" charset="0"/>
                <a:ea typeface="Calibri" panose="020F0502020204030204" pitchFamily="34" charset="0"/>
              </a:rPr>
              <a:t>σχέδιο</a:t>
            </a:r>
            <a:r>
              <a:rPr lang="en-GB" sz="1700" dirty="0">
                <a:effectLst/>
                <a:latin typeface="Arial" panose="020B0604020202020204" pitchFamily="34" charset="0"/>
                <a:ea typeface="Calibri" panose="020F0502020204030204" pitchFamily="34" charset="0"/>
              </a:rPr>
              <a:t> </a:t>
            </a:r>
            <a:r>
              <a:rPr lang="en-GB" sz="1700" dirty="0" err="1">
                <a:effectLst/>
                <a:latin typeface="Arial" panose="020B0604020202020204" pitchFamily="34" charset="0"/>
                <a:ea typeface="Calibri" panose="020F0502020204030204" pitchFamily="34" charset="0"/>
              </a:rPr>
              <a:t>ψηφι</a:t>
            </a:r>
            <a:r>
              <a:rPr lang="en-GB" sz="1700" dirty="0">
                <a:effectLst/>
                <a:latin typeface="Arial" panose="020B0604020202020204" pitchFamily="34" charset="0"/>
                <a:ea typeface="Calibri" panose="020F0502020204030204" pitchFamily="34" charset="0"/>
              </a:rPr>
              <a:t>ακής ευημερίας" είναι ένα σημαντικό μέσο για την πρόληψη της ψηφιακής υπερφόρτωσης.</a:t>
            </a:r>
            <a:endParaRPr lang="en-GB" sz="1700" dirty="0"/>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p:txBody>
          <a:bodyPr>
            <a:normAutofit lnSpcReduction="10000"/>
          </a:bodyPr>
          <a:lstStyle/>
          <a:p>
            <a:pPr marL="457200" indent="-457200">
              <a:buAutoNum type="arabicPeriod"/>
            </a:pPr>
            <a:r>
              <a:rPr lang="fi-FI" sz="2400" b="1" dirty="0"/>
              <a:t>Προσδιορισμός στόχων </a:t>
            </a:r>
          </a:p>
          <a:p>
            <a:pPr marL="457200" indent="-457200">
              <a:buAutoNum type="arabicPeriod"/>
            </a:pPr>
            <a:endParaRPr lang="fi-FI" sz="2400" b="1" dirty="0"/>
          </a:p>
          <a:p>
            <a:pPr marL="457200" indent="-457200">
              <a:buAutoNum type="arabicPeriod"/>
            </a:pPr>
            <a:r>
              <a:rPr lang="fi-FI" sz="2400" b="1" dirty="0"/>
              <a:t>Αξιολόγηση της τρέχουσας χρήσης της τεχνολογίας</a:t>
            </a:r>
          </a:p>
          <a:p>
            <a:pPr marL="457200" indent="-457200">
              <a:buAutoNum type="arabicPeriod"/>
            </a:pPr>
            <a:endParaRPr lang="fi-FI" sz="2400" b="1" dirty="0"/>
          </a:p>
          <a:p>
            <a:pPr marL="457200" indent="-457200">
              <a:buAutoNum type="arabicPeriod"/>
            </a:pPr>
            <a:r>
              <a:rPr lang="fi-FI" sz="2400" b="1" dirty="0"/>
              <a:t>Δημιουργία ενεργών βημάτων για βελτίωση</a:t>
            </a:r>
          </a:p>
          <a:p>
            <a:pPr marL="457200" indent="-457200">
              <a:buAutoNum type="arabicPeriod"/>
            </a:pPr>
            <a:endParaRPr lang="fi-FI" sz="2400" b="1" dirty="0"/>
          </a:p>
          <a:p>
            <a:pPr marL="457200" indent="-457200">
              <a:buAutoNum type="arabicPeriod"/>
            </a:pPr>
            <a:r>
              <a:rPr lang="fi-FI" sz="2400" b="1" dirty="0"/>
              <a:t>Παρακολούθηση και συνεχής ανάπτυξη </a:t>
            </a:r>
          </a:p>
          <a:p>
            <a:endParaRPr lang="en-GB" sz="2400" dirty="0"/>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838471"/>
          </a:xfrm>
        </p:spPr>
        <p:txBody>
          <a:bodyPr>
            <a:normAutofit fontScale="85000" lnSpcReduction="20000"/>
          </a:bodyPr>
          <a:lstStyle/>
          <a:p>
            <a:r>
              <a:rPr lang="en-GB" dirty="0"/>
              <a:t>Τα </a:t>
            </a:r>
            <a:r>
              <a:rPr lang="en-GB" dirty="0" err="1"/>
              <a:t>στοιχεί</a:t>
            </a:r>
            <a:r>
              <a:rPr lang="en-GB" dirty="0"/>
              <a:t>α ενός σχεδίου ψηφιακής ευημερίας</a:t>
            </a:r>
          </a:p>
          <a:p>
            <a:endParaRPr lang="en-GB" dirty="0"/>
          </a:p>
        </p:txBody>
      </p:sp>
    </p:spTree>
    <p:extLst>
      <p:ext uri="{BB962C8B-B14F-4D97-AF65-F5344CB8AC3E}">
        <p14:creationId xmlns:p14="http://schemas.microsoft.com/office/powerpoint/2010/main" val="144544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placing a block on top of a stair&#10;&#10;Description automatically generated">
            <a:extLst>
              <a:ext uri="{FF2B5EF4-FFF2-40B4-BE49-F238E27FC236}">
                <a16:creationId xmlns:a16="http://schemas.microsoft.com/office/drawing/2014/main" id="{177A62DD-E506-CB93-A873-2F51B282542C}"/>
              </a:ext>
            </a:extLst>
          </p:cNvPr>
          <p:cNvPicPr>
            <a:picLocks noGrp="1" noChangeAspect="1"/>
          </p:cNvPicPr>
          <p:nvPr>
            <p:ph type="pic" sz="quarter" idx="33"/>
          </p:nvPr>
        </p:nvPicPr>
        <p:blipFill>
          <a:blip r:embed="rId2"/>
          <a:srcRect l="20814" r="20814"/>
          <a:stretch>
            <a:fillRect/>
          </a:stretch>
        </p:blipFill>
        <p:spPr/>
      </p:pic>
      <p:sp>
        <p:nvSpPr>
          <p:cNvPr id="3" name="Text Placeholder 2">
            <a:extLst>
              <a:ext uri="{FF2B5EF4-FFF2-40B4-BE49-F238E27FC236}">
                <a16:creationId xmlns:a16="http://schemas.microsoft.com/office/drawing/2014/main" id="{1A684ED0-4758-C1A3-841E-DA73852E4607}"/>
              </a:ext>
            </a:extLst>
          </p:cNvPr>
          <p:cNvSpPr>
            <a:spLocks noGrp="1"/>
          </p:cNvSpPr>
          <p:nvPr>
            <p:ph type="body" sz="quarter" idx="34"/>
          </p:nvPr>
        </p:nvSpPr>
        <p:spPr>
          <a:xfrm>
            <a:off x="3985257" y="4897276"/>
            <a:ext cx="2507741" cy="1026368"/>
          </a:xfrm>
        </p:spPr>
        <p:txBody>
          <a:bodyPr/>
          <a:lstStyle/>
          <a:p>
            <a:r>
              <a:rPr lang="es-ES" sz="4000" dirty="0"/>
              <a:t>1. </a:t>
            </a:r>
            <a:endParaRPr lang="en-GB" sz="4000" dirty="0"/>
          </a:p>
        </p:txBody>
      </p:sp>
      <p:sp>
        <p:nvSpPr>
          <p:cNvPr id="4" name="Text Placeholder 3">
            <a:extLst>
              <a:ext uri="{FF2B5EF4-FFF2-40B4-BE49-F238E27FC236}">
                <a16:creationId xmlns:a16="http://schemas.microsoft.com/office/drawing/2014/main" id="{00BB81B1-0382-560A-B2E0-DB05AB888010}"/>
              </a:ext>
            </a:extLst>
          </p:cNvPr>
          <p:cNvSpPr>
            <a:spLocks noGrp="1"/>
          </p:cNvSpPr>
          <p:nvPr>
            <p:ph type="body" sz="quarter" idx="18"/>
          </p:nvPr>
        </p:nvSpPr>
        <p:spPr/>
        <p:txBody>
          <a:bodyPr>
            <a:normAutofit/>
          </a:bodyPr>
          <a:lstStyle/>
          <a:p>
            <a:r>
              <a:rPr lang="en-GB" sz="24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400" dirty="0" err="1">
                <a:effectLst/>
                <a:latin typeface="Arial" panose="020B0604020202020204" pitchFamily="34" charset="0"/>
                <a:ea typeface="Times New Roman" panose="02020603050405020304" pitchFamily="18" charset="0"/>
                <a:cs typeface="Times New Roman" panose="02020603050405020304" pitchFamily="18" charset="0"/>
              </a:rPr>
              <a:t>Είν</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αι σημαντικό να ανοίξετε τη συζήτηση σχετικά με την ψηφιακή ευημερία στον οργανισμό σας:</a:t>
            </a:r>
          </a:p>
          <a:p>
            <a:r>
              <a:rPr lang="en-GB" sz="2400" dirty="0">
                <a:latin typeface="Arial" panose="020B0604020202020204" pitchFamily="34" charset="0"/>
                <a:ea typeface="Times New Roman" panose="02020603050405020304" pitchFamily="18" charset="0"/>
                <a:cs typeface="Times New Roman" panose="02020603050405020304" pitchFamily="18" charset="0"/>
              </a:rPr>
              <a:t>	</a:t>
            </a:r>
            <a:endParaRPr lang="en-GB" sz="2400" i="1" dirty="0">
              <a:latin typeface="Arial" panose="020B0604020202020204" pitchFamily="34" charset="0"/>
              <a:ea typeface="Times New Roman" panose="02020603050405020304" pitchFamily="18" charset="0"/>
              <a:cs typeface="Times New Roman" panose="02020603050405020304" pitchFamily="18" charset="0"/>
            </a:endParaRPr>
          </a:p>
          <a:p>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effectLst/>
                <a:latin typeface="Arial" panose="020B0604020202020204" pitchFamily="34" charset="0"/>
                <a:ea typeface="Times New Roman" panose="02020603050405020304" pitchFamily="18" charset="0"/>
                <a:cs typeface="Times New Roman" panose="02020603050405020304" pitchFamily="18" charset="0"/>
              </a:rPr>
              <a:t>Πώς</a:t>
            </a:r>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400" i="1" dirty="0" err="1">
                <a:effectLst/>
                <a:latin typeface="Arial" panose="020B0604020202020204" pitchFamily="34" charset="0"/>
                <a:ea typeface="Times New Roman" panose="02020603050405020304" pitchFamily="18" charset="0"/>
                <a:cs typeface="Times New Roman" panose="02020603050405020304" pitchFamily="18" charset="0"/>
              </a:rPr>
              <a:t>γίνοντ</a:t>
            </a:r>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αι τα πράγματα στον οργανισμό σας και ποια είναι η επιθυμία σας;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E6C8541B-2107-468A-A3A8-2DBA06DF95E1}"/>
              </a:ext>
            </a:extLst>
          </p:cNvPr>
          <p:cNvSpPr>
            <a:spLocks noGrp="1"/>
          </p:cNvSpPr>
          <p:nvPr>
            <p:ph type="body" sz="quarter" idx="16"/>
          </p:nvPr>
        </p:nvSpPr>
        <p:spPr/>
        <p:txBody>
          <a:bodyPr>
            <a:normAutofit fontScale="85000" lnSpcReduction="10000"/>
          </a:bodyPr>
          <a:lstStyle/>
          <a:p>
            <a:r>
              <a:rPr lang="en-GB" dirty="0" err="1"/>
              <a:t>Προσδιορισμός</a:t>
            </a:r>
            <a:r>
              <a:rPr lang="en-GB" dirty="0"/>
              <a:t> </a:t>
            </a:r>
            <a:r>
              <a:rPr lang="en-GB" dirty="0" err="1"/>
              <a:t>των</a:t>
            </a:r>
            <a:r>
              <a:rPr lang="en-GB" dirty="0"/>
              <a:t> </a:t>
            </a:r>
            <a:r>
              <a:rPr lang="en-GB" dirty="0" err="1"/>
              <a:t>στόχων</a:t>
            </a:r>
            <a:endParaRPr lang="en-GB" dirty="0"/>
          </a:p>
        </p:txBody>
      </p:sp>
    </p:spTree>
    <p:extLst>
      <p:ext uri="{BB962C8B-B14F-4D97-AF65-F5344CB8AC3E}">
        <p14:creationId xmlns:p14="http://schemas.microsoft.com/office/powerpoint/2010/main" val="25417224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on a wooden surface&#10;&#10;Description automatically generated">
            <a:extLst>
              <a:ext uri="{FF2B5EF4-FFF2-40B4-BE49-F238E27FC236}">
                <a16:creationId xmlns:a16="http://schemas.microsoft.com/office/drawing/2014/main" id="{5871A74E-BDD6-4CDE-4A4D-D1D476AB3CA8}"/>
              </a:ext>
            </a:extLst>
          </p:cNvPr>
          <p:cNvPicPr>
            <a:picLocks noGrp="1" noChangeAspect="1"/>
          </p:cNvPicPr>
          <p:nvPr>
            <p:ph type="pic" sz="quarter" idx="33"/>
          </p:nvPr>
        </p:nvPicPr>
        <p:blipFill>
          <a:blip r:embed="rId2"/>
          <a:srcRect t="12006" b="12006"/>
          <a:stretch>
            <a:fillRect/>
          </a:stretch>
        </p:blipFill>
        <p:spPr/>
      </p:pic>
      <p:sp>
        <p:nvSpPr>
          <p:cNvPr id="3" name="Text Placeholder 2">
            <a:extLst>
              <a:ext uri="{FF2B5EF4-FFF2-40B4-BE49-F238E27FC236}">
                <a16:creationId xmlns:a16="http://schemas.microsoft.com/office/drawing/2014/main" id="{01981E44-AB12-758D-25F0-76EAEF4C9E96}"/>
              </a:ext>
            </a:extLst>
          </p:cNvPr>
          <p:cNvSpPr>
            <a:spLocks noGrp="1"/>
          </p:cNvSpPr>
          <p:nvPr>
            <p:ph type="body" sz="quarter" idx="34"/>
          </p:nvPr>
        </p:nvSpPr>
        <p:spPr>
          <a:xfrm>
            <a:off x="3985257" y="4897276"/>
            <a:ext cx="2507741" cy="1026368"/>
          </a:xfrm>
        </p:spPr>
        <p:txBody>
          <a:bodyPr/>
          <a:lstStyle/>
          <a:p>
            <a:r>
              <a:rPr lang="es-ES" sz="4000" dirty="0"/>
              <a:t>2.</a:t>
            </a:r>
            <a:endParaRPr lang="en-GB" sz="4000" dirty="0"/>
          </a:p>
        </p:txBody>
      </p:sp>
      <p:sp>
        <p:nvSpPr>
          <p:cNvPr id="4" name="Text Placeholder 3">
            <a:extLst>
              <a:ext uri="{FF2B5EF4-FFF2-40B4-BE49-F238E27FC236}">
                <a16:creationId xmlns:a16="http://schemas.microsoft.com/office/drawing/2014/main" id="{C827ED1E-D8FE-DC4B-E4BF-54EC37D8306A}"/>
              </a:ext>
            </a:extLst>
          </p:cNvPr>
          <p:cNvSpPr>
            <a:spLocks noGrp="1"/>
          </p:cNvSpPr>
          <p:nvPr>
            <p:ph type="body" sz="quarter" idx="18"/>
          </p:nvPr>
        </p:nvSpPr>
        <p:spPr>
          <a:xfrm>
            <a:off x="6650836" y="2016690"/>
            <a:ext cx="4918863" cy="3906954"/>
          </a:xfrm>
        </p:spPr>
        <p:txBody>
          <a:bodyPr>
            <a:normAutofit lnSpcReduction="10000"/>
          </a:bodyPr>
          <a:lstStyle/>
          <a:p>
            <a:pPr marL="342900" indent="-342900">
              <a:buFont typeface="Arial" panose="020B0604020202020204" pitchFamily="34" charset="0"/>
              <a:buChar char="•"/>
            </a:pPr>
            <a:r>
              <a:rPr lang="en-GB" dirty="0" err="1"/>
              <a:t>Αξιο</a:t>
            </a:r>
            <a:r>
              <a:rPr lang="en-GB" dirty="0"/>
              <a:t>ποιήστε τις υπάρχουσες πληροφορίες που συλλέγονται από έρευνες προσωπικού, συζητήσεις ανάπτυξης με τους</a:t>
            </a:r>
            <a:r>
              <a:rPr lang="el-GR" dirty="0"/>
              <a:t>/τις</a:t>
            </a:r>
            <a:r>
              <a:rPr lang="en-GB" dirty="0"/>
              <a:t> </a:t>
            </a:r>
            <a:r>
              <a:rPr lang="en-GB" dirty="0" err="1"/>
              <a:t>εργ</a:t>
            </a:r>
            <a:r>
              <a:rPr lang="en-GB" dirty="0"/>
              <a:t>αζόμενους</a:t>
            </a:r>
            <a:r>
              <a:rPr lang="el-GR" dirty="0"/>
              <a:t>/</a:t>
            </a:r>
            <a:r>
              <a:rPr lang="el-GR" dirty="0" err="1"/>
              <a:t>νες</a:t>
            </a:r>
            <a:r>
              <a:rPr lang="en-GB" dirty="0"/>
              <a:t>, π</a:t>
            </a:r>
            <a:r>
              <a:rPr lang="en-GB" dirty="0" err="1"/>
              <a:t>ληροφορίες</a:t>
            </a:r>
            <a:r>
              <a:rPr lang="en-GB" dirty="0"/>
              <a:t> από </a:t>
            </a:r>
            <a:r>
              <a:rPr lang="en-GB" dirty="0" err="1"/>
              <a:t>την</a:t>
            </a:r>
            <a:r>
              <a:rPr lang="en-GB" dirty="0"/>
              <a:t> </a:t>
            </a:r>
            <a:r>
              <a:rPr lang="en-GB" dirty="0" err="1"/>
              <a:t>υγειονομική</a:t>
            </a:r>
            <a:r>
              <a:rPr lang="en-GB" dirty="0"/>
              <a:t> π</a:t>
            </a:r>
            <a:r>
              <a:rPr lang="en-GB" dirty="0" err="1"/>
              <a:t>ερίθ</a:t>
            </a:r>
            <a:r>
              <a:rPr lang="en-GB" dirty="0"/>
              <a:t>αλψη στην εργασία, ανάλυση κινδύνων κ.λπ.</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err="1"/>
              <a:t>Αξιολογήστε</a:t>
            </a:r>
            <a:r>
              <a:rPr lang="en-GB" dirty="0"/>
              <a:t>, αν υπ</a:t>
            </a:r>
            <a:r>
              <a:rPr lang="en-GB" dirty="0" err="1"/>
              <a:t>άρχουν</a:t>
            </a:r>
            <a:r>
              <a:rPr lang="en-GB" dirty="0"/>
              <a:t> α</a:t>
            </a:r>
            <a:r>
              <a:rPr lang="en-GB" dirty="0" err="1"/>
              <a:t>ρκετές</a:t>
            </a:r>
            <a:r>
              <a:rPr lang="en-GB" dirty="0"/>
              <a:t> π</a:t>
            </a:r>
            <a:r>
              <a:rPr lang="en-GB" dirty="0" err="1"/>
              <a:t>ληροφορίες</a:t>
            </a:r>
            <a:r>
              <a:rPr lang="en-GB" dirty="0"/>
              <a:t> </a:t>
            </a:r>
            <a:r>
              <a:rPr lang="en-GB" dirty="0" err="1"/>
              <a:t>γι</a:t>
            </a:r>
            <a:r>
              <a:rPr lang="en-GB" dirty="0"/>
              <a:t>α την τρέχουσα κατάσταση και συλλέξτε περισσότερες πληροφορίες, αν χρειάζεται.</a:t>
            </a:r>
          </a:p>
          <a:p>
            <a:endParaRPr lang="en-GB" dirty="0"/>
          </a:p>
        </p:txBody>
      </p:sp>
      <p:sp>
        <p:nvSpPr>
          <p:cNvPr id="5" name="Text Placeholder 4">
            <a:extLst>
              <a:ext uri="{FF2B5EF4-FFF2-40B4-BE49-F238E27FC236}">
                <a16:creationId xmlns:a16="http://schemas.microsoft.com/office/drawing/2014/main" id="{AD4893C9-2B19-EB5B-ABEA-C65CBC6B180F}"/>
              </a:ext>
            </a:extLst>
          </p:cNvPr>
          <p:cNvSpPr>
            <a:spLocks noGrp="1"/>
          </p:cNvSpPr>
          <p:nvPr>
            <p:ph type="body" sz="quarter" idx="16"/>
          </p:nvPr>
        </p:nvSpPr>
        <p:spPr>
          <a:xfrm>
            <a:off x="6629890" y="731710"/>
            <a:ext cx="4918863" cy="1162403"/>
          </a:xfrm>
        </p:spPr>
        <p:txBody>
          <a:bodyPr>
            <a:normAutofit fontScale="85000" lnSpcReduction="20000"/>
          </a:bodyPr>
          <a:lstStyle/>
          <a:p>
            <a:r>
              <a:rPr lang="en-GB" dirty="0" err="1"/>
              <a:t>Αξιολόγηση</a:t>
            </a:r>
            <a:r>
              <a:rPr lang="en-GB" dirty="0"/>
              <a:t> </a:t>
            </a:r>
            <a:r>
              <a:rPr lang="en-GB" dirty="0" err="1"/>
              <a:t>της</a:t>
            </a:r>
            <a:r>
              <a:rPr lang="en-GB" dirty="0"/>
              <a:t> </a:t>
            </a:r>
            <a:r>
              <a:rPr lang="en-GB" dirty="0" err="1"/>
              <a:t>τρέχουσ</a:t>
            </a:r>
            <a:r>
              <a:rPr lang="en-GB" dirty="0"/>
              <a:t>ας χρήσης της τεχνολογίας και των επιπτώσεών της </a:t>
            </a:r>
          </a:p>
        </p:txBody>
      </p:sp>
    </p:spTree>
    <p:extLst>
      <p:ext uri="{BB962C8B-B14F-4D97-AF65-F5344CB8AC3E}">
        <p14:creationId xmlns:p14="http://schemas.microsoft.com/office/powerpoint/2010/main" val="4193652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92D3F50-407F-687F-DF0F-5F50AC2B9D70}"/>
              </a:ext>
            </a:extLst>
          </p:cNvPr>
          <p:cNvSpPr>
            <a:spLocks noGrp="1"/>
          </p:cNvSpPr>
          <p:nvPr>
            <p:ph type="body" sz="quarter" idx="18"/>
          </p:nvPr>
        </p:nvSpPr>
        <p:spPr>
          <a:xfrm>
            <a:off x="734714" y="2193890"/>
            <a:ext cx="6423886" cy="4664110"/>
          </a:xfrm>
        </p:spPr>
        <p:txBody>
          <a:bodyPr>
            <a:noAutofit/>
          </a:bodyPr>
          <a:lstStyle/>
          <a:p>
            <a:pPr marL="514350" indent="-514350">
              <a:buAutoNum type="arabicPlain"/>
            </a:pPr>
            <a:r>
              <a:rPr lang="en-US" sz="2600" dirty="0"/>
              <a:t>Κατα</a:t>
            </a:r>
            <a:r>
              <a:rPr lang="en-US" sz="2600" dirty="0" err="1"/>
              <a:t>νόηση</a:t>
            </a:r>
            <a:r>
              <a:rPr lang="en-US" sz="2600" dirty="0"/>
              <a:t> </a:t>
            </a:r>
            <a:r>
              <a:rPr lang="en-US" sz="2600" dirty="0" err="1"/>
              <a:t>της</a:t>
            </a:r>
            <a:r>
              <a:rPr lang="en-US" sz="2600" dirty="0"/>
              <a:t> </a:t>
            </a:r>
            <a:r>
              <a:rPr lang="en-US" sz="2600" dirty="0" err="1"/>
              <a:t>έννοι</a:t>
            </a:r>
            <a:r>
              <a:rPr lang="en-US" sz="2600" dirty="0"/>
              <a:t>ας της ψηφιακής ευημερίας</a:t>
            </a:r>
            <a:endParaRPr lang="el-GR" sz="2600" dirty="0"/>
          </a:p>
          <a:p>
            <a:pPr marL="514350" indent="-514350">
              <a:buAutoNum type="arabicPlain"/>
            </a:pPr>
            <a:r>
              <a:rPr lang="en-US" sz="2600" dirty="0" err="1"/>
              <a:t>Προσδιορίστε</a:t>
            </a:r>
            <a:r>
              <a:rPr lang="en-US" sz="2600" dirty="0"/>
              <a:t> τα </a:t>
            </a:r>
            <a:r>
              <a:rPr lang="en-US" sz="2600" dirty="0" err="1"/>
              <a:t>σημάδι</a:t>
            </a:r>
            <a:r>
              <a:rPr lang="en-US" sz="2600" dirty="0"/>
              <a:t>α ψηφιακής υπερφόρτωσης</a:t>
            </a:r>
          </a:p>
          <a:p>
            <a:pPr marL="514350" indent="-514350">
              <a:buAutoNum type="arabicPlain"/>
            </a:pPr>
            <a:r>
              <a:rPr lang="en-US" sz="2600" dirty="0" err="1"/>
              <a:t>Ανά</a:t>
            </a:r>
            <a:r>
              <a:rPr lang="en-US" sz="2600" dirty="0"/>
              <a:t>πτυξη στρατηγικών για την προώθηση της ψηφιακής ευημερίας</a:t>
            </a:r>
          </a:p>
          <a:p>
            <a:pPr marL="514350" indent="-514350">
              <a:buAutoNum type="arabicPlain"/>
            </a:pPr>
            <a:r>
              <a:rPr lang="en-US" sz="2600" dirty="0" err="1"/>
              <a:t>Προσδιορίστε</a:t>
            </a:r>
            <a:r>
              <a:rPr lang="en-US" sz="2600" dirty="0"/>
              <a:t> τα </a:t>
            </a:r>
            <a:r>
              <a:rPr lang="en-US" sz="2600" dirty="0" err="1"/>
              <a:t>στοιχεί</a:t>
            </a:r>
            <a:r>
              <a:rPr lang="en-US" sz="2600" dirty="0"/>
              <a:t>α ενός σχεδίου ψηφιακής ευημερίας</a:t>
            </a:r>
          </a:p>
          <a:p>
            <a:pPr marL="514350" indent="-514350">
              <a:buAutoNum type="arabicPlain"/>
            </a:pPr>
            <a:r>
              <a:rPr lang="en-US" sz="2600" dirty="0" err="1"/>
              <a:t>Ανά</a:t>
            </a:r>
            <a:r>
              <a:rPr lang="en-US" sz="2600" dirty="0"/>
              <a:t>πτυξη σχεδίου ψηφιακής ευημερίας</a:t>
            </a:r>
          </a:p>
          <a:p>
            <a:pPr marL="357188" indent="-357188"/>
            <a:endParaRPr lang="en-US" sz="2800" dirty="0"/>
          </a:p>
        </p:txBody>
      </p:sp>
      <p:sp>
        <p:nvSpPr>
          <p:cNvPr id="16" name="Text Placeholder 15">
            <a:extLst>
              <a:ext uri="{FF2B5EF4-FFF2-40B4-BE49-F238E27FC236}">
                <a16:creationId xmlns:a16="http://schemas.microsoft.com/office/drawing/2014/main" id="{11432318-A6F7-5A2B-8659-5ADC7D68524C}"/>
              </a:ext>
            </a:extLst>
          </p:cNvPr>
          <p:cNvSpPr>
            <a:spLocks noGrp="1"/>
          </p:cNvSpPr>
          <p:nvPr>
            <p:ph type="body" sz="quarter" idx="16"/>
          </p:nvPr>
        </p:nvSpPr>
        <p:spPr>
          <a:xfrm>
            <a:off x="734714" y="344285"/>
            <a:ext cx="10834985" cy="580518"/>
          </a:xfrm>
        </p:spPr>
        <p:txBody>
          <a:bodyPr>
            <a:noAutofit/>
          </a:bodyPr>
          <a:lstStyle/>
          <a:p>
            <a:r>
              <a:rPr lang="en-US" sz="4400" dirty="0">
                <a:solidFill>
                  <a:srgbClr val="14B4CB"/>
                </a:solidFill>
              </a:rPr>
              <a:t>01 Μα</a:t>
            </a:r>
            <a:r>
              <a:rPr lang="en-US" sz="4400" dirty="0" err="1">
                <a:solidFill>
                  <a:srgbClr val="14B4CB"/>
                </a:solidFill>
              </a:rPr>
              <a:t>θησι</a:t>
            </a:r>
            <a:r>
              <a:rPr lang="en-US" sz="4400" dirty="0">
                <a:solidFill>
                  <a:srgbClr val="14B4CB"/>
                </a:solidFill>
              </a:rPr>
              <a:t>ακοί στόχοι</a:t>
            </a:r>
          </a:p>
        </p:txBody>
      </p:sp>
      <p:pic>
        <p:nvPicPr>
          <p:cNvPr id="4" name="Picture Placeholder 5">
            <a:extLst>
              <a:ext uri="{FF2B5EF4-FFF2-40B4-BE49-F238E27FC236}">
                <a16:creationId xmlns:a16="http://schemas.microsoft.com/office/drawing/2014/main" id="{AE89FF0E-F445-DA46-B009-A015C9F2A17D}"/>
              </a:ext>
            </a:extLst>
          </p:cNvPr>
          <p:cNvPicPr>
            <a:picLocks noChangeAspect="1"/>
          </p:cNvPicPr>
          <p:nvPr/>
        </p:nvPicPr>
        <p:blipFill rotWithShape="1">
          <a:blip r:embed="rId2"/>
          <a:srcRect t="39" b="39"/>
          <a:stretch/>
        </p:blipFill>
        <p:spPr>
          <a:xfrm>
            <a:off x="7158600" y="0"/>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pic>
      <p:cxnSp>
        <p:nvCxnSpPr>
          <p:cNvPr id="3" name="Straight Connector 2">
            <a:extLst>
              <a:ext uri="{FF2B5EF4-FFF2-40B4-BE49-F238E27FC236}">
                <a16:creationId xmlns:a16="http://schemas.microsoft.com/office/drawing/2014/main" id="{E14D87FF-3B10-C342-B5E1-B5F00765EBF3}"/>
              </a:ext>
            </a:extLst>
          </p:cNvPr>
          <p:cNvCxnSpPr/>
          <p:nvPr/>
        </p:nvCxnSpPr>
        <p:spPr>
          <a:xfrm>
            <a:off x="740470" y="0"/>
            <a:ext cx="0" cy="1244600"/>
          </a:xfrm>
          <a:prstGeom prst="line">
            <a:avLst/>
          </a:prstGeom>
          <a:ln w="60325">
            <a:solidFill>
              <a:srgbClr val="8A41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280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aph of a line of wooden cubes&#10;&#10;Description automatically generated">
            <a:extLst>
              <a:ext uri="{FF2B5EF4-FFF2-40B4-BE49-F238E27FC236}">
                <a16:creationId xmlns:a16="http://schemas.microsoft.com/office/drawing/2014/main" id="{50AA6911-0C9D-B772-2A10-F2532B3F05E7}"/>
              </a:ext>
            </a:extLst>
          </p:cNvPr>
          <p:cNvPicPr>
            <a:picLocks noGrp="1" noChangeAspect="1"/>
          </p:cNvPicPr>
          <p:nvPr>
            <p:ph type="pic" sz="quarter" idx="33"/>
          </p:nvPr>
        </p:nvPicPr>
        <p:blipFill>
          <a:blip r:embed="rId2"/>
          <a:srcRect l="25005" r="25005"/>
          <a:stretch>
            <a:fillRect/>
          </a:stretch>
        </p:blipFill>
        <p:spPr/>
      </p:pic>
      <p:sp>
        <p:nvSpPr>
          <p:cNvPr id="3" name="Text Placeholder 2">
            <a:extLst>
              <a:ext uri="{FF2B5EF4-FFF2-40B4-BE49-F238E27FC236}">
                <a16:creationId xmlns:a16="http://schemas.microsoft.com/office/drawing/2014/main" id="{D22615F5-7B48-D598-A917-EC921D03544C}"/>
              </a:ext>
            </a:extLst>
          </p:cNvPr>
          <p:cNvSpPr>
            <a:spLocks noGrp="1"/>
          </p:cNvSpPr>
          <p:nvPr>
            <p:ph type="body" sz="quarter" idx="34"/>
          </p:nvPr>
        </p:nvSpPr>
        <p:spPr>
          <a:xfrm>
            <a:off x="3985257" y="4897275"/>
            <a:ext cx="2507741" cy="1026368"/>
          </a:xfrm>
        </p:spPr>
        <p:txBody>
          <a:bodyPr/>
          <a:lstStyle/>
          <a:p>
            <a:r>
              <a:rPr lang="es-ES" sz="4000" dirty="0"/>
              <a:t>3.</a:t>
            </a:r>
            <a:endParaRPr lang="en-GB" sz="4000" dirty="0"/>
          </a:p>
        </p:txBody>
      </p:sp>
      <p:sp>
        <p:nvSpPr>
          <p:cNvPr id="4" name="Text Placeholder 3">
            <a:extLst>
              <a:ext uri="{FF2B5EF4-FFF2-40B4-BE49-F238E27FC236}">
                <a16:creationId xmlns:a16="http://schemas.microsoft.com/office/drawing/2014/main" id="{8DDC1AB8-B50A-ADD5-BFD3-2D09C487FEF8}"/>
              </a:ext>
            </a:extLst>
          </p:cNvPr>
          <p:cNvSpPr>
            <a:spLocks noGrp="1"/>
          </p:cNvSpPr>
          <p:nvPr>
            <p:ph type="body" sz="quarter" idx="18"/>
          </p:nvPr>
        </p:nvSpPr>
        <p:spPr>
          <a:xfrm>
            <a:off x="6650836" y="2304788"/>
            <a:ext cx="4918863" cy="3618855"/>
          </a:xfrm>
        </p:spPr>
        <p:txBody>
          <a:bodyPr/>
          <a:lstStyle/>
          <a:p>
            <a:pPr marL="342900" indent="-342900">
              <a:buFont typeface="Wingdings" panose="05000000000000000000" pitchFamily="2" charset="2"/>
              <a:buChar char="Ø"/>
            </a:pPr>
            <a:r>
              <a:rPr lang="en-GB" sz="2400" dirty="0" err="1"/>
              <a:t>Στόχοι</a:t>
            </a:r>
            <a:endParaRPr lang="en-GB" sz="2400" dirty="0"/>
          </a:p>
          <a:p>
            <a:pPr marL="342900" indent="-342900">
              <a:buFont typeface="Wingdings" panose="05000000000000000000" pitchFamily="2" charset="2"/>
              <a:buChar char="Ø"/>
            </a:pPr>
            <a:r>
              <a:rPr lang="en-GB" sz="2400" dirty="0" err="1"/>
              <a:t>Μέτρ</a:t>
            </a:r>
            <a:r>
              <a:rPr lang="en-GB" sz="2400" dirty="0"/>
              <a:t>α που πρέπει να ληφθούν</a:t>
            </a:r>
          </a:p>
          <a:p>
            <a:pPr marL="342900" indent="-342900">
              <a:buFont typeface="Wingdings" panose="05000000000000000000" pitchFamily="2" charset="2"/>
              <a:buChar char="Ø"/>
            </a:pPr>
            <a:r>
              <a:rPr lang="en-GB" sz="2400" dirty="0"/>
              <a:t>Απα</a:t>
            </a:r>
            <a:r>
              <a:rPr lang="en-GB" sz="2400" dirty="0" err="1"/>
              <a:t>ιτούμενοι</a:t>
            </a:r>
            <a:r>
              <a:rPr lang="en-GB" sz="2400" dirty="0"/>
              <a:t> π</a:t>
            </a:r>
            <a:r>
              <a:rPr lang="en-GB" sz="2400" dirty="0" err="1"/>
              <a:t>όροι</a:t>
            </a:r>
            <a:endParaRPr lang="en-GB" sz="2400" dirty="0"/>
          </a:p>
          <a:p>
            <a:pPr marL="342900" indent="-342900">
              <a:buFont typeface="Wingdings" panose="05000000000000000000" pitchFamily="2" charset="2"/>
              <a:buChar char="Ø"/>
            </a:pPr>
            <a:r>
              <a:rPr lang="en-GB" sz="2400" dirty="0"/>
              <a:t>Υπ</a:t>
            </a:r>
            <a:r>
              <a:rPr lang="en-GB" sz="2400" dirty="0" err="1"/>
              <a:t>εύθυνος</a:t>
            </a:r>
            <a:r>
              <a:rPr lang="en-GB" sz="2400" dirty="0"/>
              <a:t> </a:t>
            </a:r>
            <a:r>
              <a:rPr lang="en-GB" sz="2400" dirty="0" err="1"/>
              <a:t>φορέ</a:t>
            </a:r>
            <a:r>
              <a:rPr lang="en-GB" sz="2400" dirty="0"/>
              <a:t>ας (μονάδα, πρόσωπο)</a:t>
            </a:r>
          </a:p>
          <a:p>
            <a:pPr marL="342900" indent="-342900">
              <a:buFont typeface="Wingdings" panose="05000000000000000000" pitchFamily="2" charset="2"/>
              <a:buChar char="Ø"/>
            </a:pPr>
            <a:r>
              <a:rPr lang="en-GB" sz="2400" dirty="0" err="1"/>
              <a:t>Χρονικό</a:t>
            </a:r>
            <a:r>
              <a:rPr lang="en-GB" sz="2400" dirty="0"/>
              <a:t> πλα</a:t>
            </a:r>
            <a:r>
              <a:rPr lang="en-GB" sz="2400" dirty="0" err="1"/>
              <a:t>ίσιο</a:t>
            </a:r>
            <a:endParaRPr lang="en-GB" sz="2400" dirty="0"/>
          </a:p>
          <a:p>
            <a:pPr marL="342900" indent="-342900">
              <a:buFont typeface="Wingdings" panose="05000000000000000000" pitchFamily="2" charset="2"/>
              <a:buChar char="Ø"/>
            </a:pPr>
            <a:r>
              <a:rPr lang="en-GB" sz="2400" dirty="0" err="1"/>
              <a:t>Συνέχει</a:t>
            </a:r>
            <a:r>
              <a:rPr lang="en-GB" sz="2400" dirty="0"/>
              <a:t>α: τρόποι και δείκτες</a:t>
            </a:r>
          </a:p>
          <a:p>
            <a:endParaRPr lang="en-GB" sz="2400" dirty="0"/>
          </a:p>
        </p:txBody>
      </p:sp>
      <p:sp>
        <p:nvSpPr>
          <p:cNvPr id="6" name="Text Placeholder 2">
            <a:extLst>
              <a:ext uri="{FF2B5EF4-FFF2-40B4-BE49-F238E27FC236}">
                <a16:creationId xmlns:a16="http://schemas.microsoft.com/office/drawing/2014/main" id="{3A6268A2-6FDE-99B3-8916-488485C127E2}"/>
              </a:ext>
            </a:extLst>
          </p:cNvPr>
          <p:cNvSpPr>
            <a:spLocks noGrp="1"/>
          </p:cNvSpPr>
          <p:nvPr>
            <p:ph type="body" sz="quarter" idx="16"/>
          </p:nvPr>
        </p:nvSpPr>
        <p:spPr>
          <a:xfrm>
            <a:off x="6629400" y="731838"/>
            <a:ext cx="4919663" cy="959176"/>
          </a:xfrm>
        </p:spPr>
        <p:txBody>
          <a:bodyPr>
            <a:normAutofit fontScale="92500" lnSpcReduction="10000"/>
          </a:bodyPr>
          <a:lstStyle/>
          <a:p>
            <a:r>
              <a:rPr lang="en-GB" b="1" dirty="0" err="1"/>
              <a:t>Δημιουργί</a:t>
            </a:r>
            <a:r>
              <a:rPr lang="en-GB" b="1" dirty="0"/>
              <a:t>α ενεργών βημάτων για βελτίωση</a:t>
            </a:r>
            <a:endParaRPr lang="en-GB" dirty="0"/>
          </a:p>
          <a:p>
            <a:endParaRPr lang="en-GB" dirty="0"/>
          </a:p>
        </p:txBody>
      </p:sp>
    </p:spTree>
    <p:extLst>
      <p:ext uri="{BB962C8B-B14F-4D97-AF65-F5344CB8AC3E}">
        <p14:creationId xmlns:p14="http://schemas.microsoft.com/office/powerpoint/2010/main" val="3438229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B6B792-6F3F-19BB-C7F2-F1F166C37685}"/>
              </a:ext>
            </a:extLst>
          </p:cNvPr>
          <p:cNvSpPr>
            <a:spLocks noGrp="1"/>
          </p:cNvSpPr>
          <p:nvPr>
            <p:ph type="body" sz="quarter" idx="34"/>
          </p:nvPr>
        </p:nvSpPr>
        <p:spPr>
          <a:xfrm>
            <a:off x="3985257" y="4897276"/>
            <a:ext cx="2507741" cy="1026368"/>
          </a:xfrm>
        </p:spPr>
        <p:txBody>
          <a:bodyPr/>
          <a:lstStyle/>
          <a:p>
            <a:r>
              <a:rPr lang="es-ES" sz="4000" dirty="0"/>
              <a:t>4. </a:t>
            </a:r>
            <a:endParaRPr lang="en-GB" sz="4000" dirty="0"/>
          </a:p>
        </p:txBody>
      </p:sp>
      <p:sp>
        <p:nvSpPr>
          <p:cNvPr id="4" name="Text Placeholder 3">
            <a:extLst>
              <a:ext uri="{FF2B5EF4-FFF2-40B4-BE49-F238E27FC236}">
                <a16:creationId xmlns:a16="http://schemas.microsoft.com/office/drawing/2014/main" id="{27394FC2-3F13-728D-1BA7-877DBC0BDB28}"/>
              </a:ext>
            </a:extLst>
          </p:cNvPr>
          <p:cNvSpPr>
            <a:spLocks noGrp="1"/>
          </p:cNvSpPr>
          <p:nvPr>
            <p:ph type="body" sz="quarter" idx="18"/>
          </p:nvPr>
        </p:nvSpPr>
        <p:spPr/>
        <p:txBody>
          <a:bodyPr/>
          <a:lstStyle/>
          <a:p>
            <a:endParaRPr lang="en-GB" dirty="0"/>
          </a:p>
          <a:p>
            <a:pPr marL="342900" indent="-342900">
              <a:buFont typeface="Arial" panose="020B0604020202020204" pitchFamily="34" charset="0"/>
              <a:buChar char="•"/>
            </a:pPr>
            <a:r>
              <a:rPr lang="en-GB" dirty="0" err="1"/>
              <a:t>Θυμηθείτε</a:t>
            </a:r>
            <a:r>
              <a:rPr lang="en-GB" dirty="0"/>
              <a:t> να </a:t>
            </a:r>
            <a:r>
              <a:rPr lang="el-GR" dirty="0" err="1"/>
              <a:t>παρ</a:t>
            </a:r>
            <a:r>
              <a:rPr lang="en-GB" dirty="0"/>
              <a:t>α</a:t>
            </a:r>
            <a:r>
              <a:rPr lang="en-GB" dirty="0" err="1"/>
              <a:t>κολουθείτε</a:t>
            </a:r>
            <a:r>
              <a:rPr lang="en-GB" dirty="0"/>
              <a:t> και να </a:t>
            </a:r>
            <a:r>
              <a:rPr lang="en-GB" dirty="0" err="1"/>
              <a:t>ενημερώνετε</a:t>
            </a:r>
            <a:r>
              <a:rPr lang="en-GB" dirty="0"/>
              <a:t> </a:t>
            </a:r>
            <a:r>
              <a:rPr lang="en-GB" dirty="0" err="1"/>
              <a:t>το</a:t>
            </a:r>
            <a:r>
              <a:rPr lang="en-GB" dirty="0"/>
              <a:t> </a:t>
            </a:r>
            <a:r>
              <a:rPr lang="en-GB" dirty="0" err="1"/>
              <a:t>σχέδιό</a:t>
            </a:r>
            <a:r>
              <a:rPr lang="en-GB" dirty="0"/>
              <a:t> σας!</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err="1"/>
              <a:t>Πρόκειτ</a:t>
            </a:r>
            <a:r>
              <a:rPr lang="en-GB" dirty="0"/>
              <a:t>αι για ένα νέο θέμα και υπάρχει ο κίνδυνος να ξεχαστεί η ψηφιακή ευημερία, παρόλο που ήρθε για να μείνει.</a:t>
            </a:r>
          </a:p>
          <a:p>
            <a:endParaRPr lang="en-GB" dirty="0"/>
          </a:p>
        </p:txBody>
      </p:sp>
      <p:sp>
        <p:nvSpPr>
          <p:cNvPr id="5" name="Text Placeholder 4">
            <a:extLst>
              <a:ext uri="{FF2B5EF4-FFF2-40B4-BE49-F238E27FC236}">
                <a16:creationId xmlns:a16="http://schemas.microsoft.com/office/drawing/2014/main" id="{1539DFCE-9F20-2EC1-BEF8-FEBC661C69CC}"/>
              </a:ext>
            </a:extLst>
          </p:cNvPr>
          <p:cNvSpPr>
            <a:spLocks noGrp="1"/>
          </p:cNvSpPr>
          <p:nvPr>
            <p:ph type="body" sz="quarter" idx="16"/>
          </p:nvPr>
        </p:nvSpPr>
        <p:spPr>
          <a:xfrm>
            <a:off x="6629890" y="731710"/>
            <a:ext cx="4918863" cy="909199"/>
          </a:xfrm>
        </p:spPr>
        <p:txBody>
          <a:bodyPr>
            <a:normAutofit fontScale="92500"/>
          </a:bodyPr>
          <a:lstStyle/>
          <a:p>
            <a:r>
              <a:rPr lang="en-GB" sz="2800" b="1" dirty="0">
                <a:effectLst/>
                <a:latin typeface="Arial" panose="020B0604020202020204" pitchFamily="34" charset="0"/>
                <a:ea typeface="Calibri" panose="020F0502020204030204" pitchFamily="34" charset="0"/>
                <a:cs typeface="Times New Roman" panose="02020603050405020304" pitchFamily="18" charset="0"/>
              </a:rPr>
              <a:t>Παρα</a:t>
            </a:r>
            <a:r>
              <a:rPr lang="en-GB" sz="2800" b="1" dirty="0" err="1">
                <a:effectLst/>
                <a:latin typeface="Arial" panose="020B0604020202020204" pitchFamily="34" charset="0"/>
                <a:ea typeface="Calibri" panose="020F0502020204030204" pitchFamily="34" charset="0"/>
                <a:cs typeface="Times New Roman" panose="02020603050405020304" pitchFamily="18" charset="0"/>
              </a:rPr>
              <a:t>κολούθηση</a:t>
            </a:r>
            <a:r>
              <a:rPr lang="en-GB" sz="2800" b="1" dirty="0">
                <a:effectLst/>
                <a:latin typeface="Arial" panose="020B0604020202020204" pitchFamily="34" charset="0"/>
                <a:ea typeface="Calibri" panose="020F0502020204030204" pitchFamily="34" charset="0"/>
                <a:cs typeface="Times New Roman" panose="02020603050405020304" pitchFamily="18" charset="0"/>
              </a:rPr>
              <a:t> και </a:t>
            </a:r>
            <a:r>
              <a:rPr lang="en-GB" sz="2800" b="1" dirty="0" err="1">
                <a:effectLst/>
                <a:latin typeface="Arial" panose="020B0604020202020204" pitchFamily="34" charset="0"/>
                <a:ea typeface="Calibri" panose="020F0502020204030204" pitchFamily="34" charset="0"/>
                <a:cs typeface="Times New Roman" panose="02020603050405020304" pitchFamily="18" charset="0"/>
              </a:rPr>
              <a:t>συνέχιση</a:t>
            </a:r>
            <a:r>
              <a:rPr lang="en-GB" sz="2800" b="1" dirty="0">
                <a:effectLst/>
                <a:latin typeface="Arial" panose="020B0604020202020204" pitchFamily="34" charset="0"/>
                <a:ea typeface="Calibri" panose="020F0502020204030204" pitchFamily="34" charset="0"/>
                <a:cs typeface="Times New Roman" panose="02020603050405020304" pitchFamily="18" charset="0"/>
              </a:rPr>
              <a:t> </a:t>
            </a:r>
            <a:r>
              <a:rPr lang="en-GB" sz="2800" b="1" dirty="0" err="1">
                <a:effectLst/>
                <a:latin typeface="Arial" panose="020B0604020202020204" pitchFamily="34" charset="0"/>
                <a:ea typeface="Calibri" panose="020F0502020204030204" pitchFamily="34" charset="0"/>
                <a:cs typeface="Times New Roman" panose="02020603050405020304" pitchFamily="18" charset="0"/>
              </a:rPr>
              <a:t>της</a:t>
            </a:r>
            <a:r>
              <a:rPr lang="en-GB" sz="2800" b="1" dirty="0">
                <a:effectLst/>
                <a:latin typeface="Arial" panose="020B0604020202020204" pitchFamily="34" charset="0"/>
                <a:ea typeface="Calibri" panose="020F0502020204030204" pitchFamily="34" charset="0"/>
                <a:cs typeface="Times New Roman" panose="02020603050405020304" pitchFamily="18" charset="0"/>
              </a:rPr>
              <a:t> α</a:t>
            </a:r>
            <a:r>
              <a:rPr lang="en-GB" sz="2800" b="1" dirty="0" err="1">
                <a:effectLst/>
                <a:latin typeface="Arial" panose="020B0604020202020204" pitchFamily="34" charset="0"/>
                <a:ea typeface="Calibri" panose="020F0502020204030204" pitchFamily="34" charset="0"/>
                <a:cs typeface="Times New Roman" panose="02020603050405020304" pitchFamily="18" charset="0"/>
              </a:rPr>
              <a:t>νά</a:t>
            </a:r>
            <a:r>
              <a:rPr lang="en-GB" sz="2800" b="1" dirty="0">
                <a:effectLst/>
                <a:latin typeface="Arial" panose="020B0604020202020204" pitchFamily="34" charset="0"/>
                <a:ea typeface="Calibri" panose="020F0502020204030204" pitchFamily="34" charset="0"/>
                <a:cs typeface="Times New Roman" panose="02020603050405020304" pitchFamily="18" charset="0"/>
              </a:rPr>
              <a:t>πτυξής του</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Placeholder 10" descr="A group of people working on a computer&#10;&#10;Description automatically generated">
            <a:extLst>
              <a:ext uri="{FF2B5EF4-FFF2-40B4-BE49-F238E27FC236}">
                <a16:creationId xmlns:a16="http://schemas.microsoft.com/office/drawing/2014/main" id="{1A7D3D4D-AFF0-990D-8F6E-783546567F3B}"/>
              </a:ext>
            </a:extLst>
          </p:cNvPr>
          <p:cNvPicPr>
            <a:picLocks noGrp="1" noChangeAspect="1"/>
          </p:cNvPicPr>
          <p:nvPr>
            <p:ph type="pic" sz="quarter" idx="33"/>
          </p:nvPr>
        </p:nvPicPr>
        <p:blipFill>
          <a:blip r:embed="rId2"/>
          <a:srcRect l="20756" r="20756"/>
          <a:stretch>
            <a:fillRect/>
          </a:stretch>
        </p:blipFill>
        <p:spPr>
          <a:xfrm>
            <a:off x="16252" y="381417"/>
            <a:ext cx="5222875" cy="5953125"/>
          </a:xfrm>
        </p:spPr>
      </p:pic>
    </p:spTree>
    <p:extLst>
      <p:ext uri="{BB962C8B-B14F-4D97-AF65-F5344CB8AC3E}">
        <p14:creationId xmlns:p14="http://schemas.microsoft.com/office/powerpoint/2010/main" val="3139373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65B41F-D237-89FB-8FFB-7D9AEEA40A8B}"/>
              </a:ext>
            </a:extLst>
          </p:cNvPr>
          <p:cNvSpPr>
            <a:spLocks noGrp="1"/>
          </p:cNvSpPr>
          <p:nvPr>
            <p:ph type="body" sz="quarter" idx="13"/>
          </p:nvPr>
        </p:nvSpPr>
        <p:spPr>
          <a:xfrm>
            <a:off x="3911600" y="1084082"/>
            <a:ext cx="4368800" cy="4656842"/>
          </a:xfrm>
        </p:spPr>
        <p:txBody>
          <a:bodyPr>
            <a:normAutofit fontScale="85000" lnSpcReduction="20000"/>
          </a:bodyPr>
          <a:lstStyle/>
          <a:p>
            <a:r>
              <a:rPr lang="en-GB" i="0" dirty="0"/>
              <a:t>Συζητήστε την ψηφιακή ευημερία σε εβδομαδιαίες συναντήσεις.</a:t>
            </a:r>
          </a:p>
          <a:p>
            <a:pPr marL="457200" indent="-457200">
              <a:buFont typeface="Arial" panose="020B0604020202020204" pitchFamily="34" charset="0"/>
              <a:buChar char="•"/>
            </a:pPr>
            <a:endParaRPr lang="en-GB" i="0" dirty="0"/>
          </a:p>
          <a:p>
            <a:r>
              <a:rPr lang="en-GB" i="0" dirty="0"/>
              <a:t>Ενημέρωση για τις εξελίξεις και τις καλές πρακτικές στο intranet.</a:t>
            </a:r>
          </a:p>
          <a:p>
            <a:pPr marL="457200" indent="-457200">
              <a:buFont typeface="Arial" panose="020B0604020202020204" pitchFamily="34" charset="0"/>
              <a:buChar char="•"/>
            </a:pPr>
            <a:endParaRPr lang="en-GB" i="0" dirty="0"/>
          </a:p>
          <a:p>
            <a:r>
              <a:rPr lang="en-GB" i="0" dirty="0"/>
              <a:t>Υπ</a:t>
            </a:r>
            <a:r>
              <a:rPr lang="en-GB" i="0" dirty="0" err="1"/>
              <a:t>ενθυμίστε</a:t>
            </a:r>
            <a:r>
              <a:rPr lang="en-GB" i="0" dirty="0"/>
              <a:t> </a:t>
            </a:r>
            <a:r>
              <a:rPr lang="en-GB" i="0" dirty="0" err="1"/>
              <a:t>στους</a:t>
            </a:r>
            <a:r>
              <a:rPr lang="el-GR" i="0" dirty="0"/>
              <a:t>/στις</a:t>
            </a:r>
            <a:r>
              <a:rPr lang="en-GB" i="0" dirty="0"/>
              <a:t> </a:t>
            </a:r>
            <a:r>
              <a:rPr lang="en-GB" i="0" dirty="0" err="1"/>
              <a:t>διευθυντές</a:t>
            </a:r>
            <a:r>
              <a:rPr lang="el-GR" i="0" dirty="0"/>
              <a:t>/</a:t>
            </a:r>
            <a:r>
              <a:rPr lang="el-GR" i="0" dirty="0" err="1"/>
              <a:t>ντριες</a:t>
            </a:r>
            <a:r>
              <a:rPr lang="en-GB" i="0" dirty="0"/>
              <a:t> σε διάφορα επίπεδα να ακολουθήσουν και να διατηρήσουν αυτό το θέμα στην ημερήσια διάταξη.</a:t>
            </a:r>
          </a:p>
          <a:p>
            <a:endParaRPr lang="en-GB" dirty="0"/>
          </a:p>
        </p:txBody>
      </p:sp>
      <p:sp>
        <p:nvSpPr>
          <p:cNvPr id="9" name="TextBox 8">
            <a:extLst>
              <a:ext uri="{FF2B5EF4-FFF2-40B4-BE49-F238E27FC236}">
                <a16:creationId xmlns:a16="http://schemas.microsoft.com/office/drawing/2014/main" id="{9CB6A7BE-C4EC-9611-BF58-F387D8B87B3E}"/>
              </a:ext>
            </a:extLst>
          </p:cNvPr>
          <p:cNvSpPr txBox="1"/>
          <p:nvPr/>
        </p:nvSpPr>
        <p:spPr>
          <a:xfrm>
            <a:off x="465551" y="718428"/>
            <a:ext cx="6093912"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8A4199"/>
                </a:solidFill>
                <a:effectLst/>
                <a:uLnTx/>
                <a:uFillTx/>
                <a:latin typeface="Arial" panose="020B0604020202020204" pitchFamily="34" charset="0"/>
                <a:ea typeface="Calibri" panose="020F0502020204030204" pitchFamily="34" charset="0"/>
                <a:cs typeface="Times New Roman" panose="02020603050405020304" pitchFamily="18" charset="0"/>
              </a:rPr>
              <a:t>Επικοινωνήστε!</a:t>
            </a:r>
            <a:endParaRPr kumimoji="0" lang="en-GB" sz="2800" b="1" i="0" u="none" strike="noStrike" kern="1200" cap="none" spc="0" normalizeH="0" baseline="0" noProof="0" dirty="0">
              <a:ln>
                <a:noFill/>
              </a:ln>
              <a:solidFill>
                <a:srgbClr val="8A41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6634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person standing next to a question mark&#10;&#10;Description automatically generated">
            <a:extLst>
              <a:ext uri="{FF2B5EF4-FFF2-40B4-BE49-F238E27FC236}">
                <a16:creationId xmlns:a16="http://schemas.microsoft.com/office/drawing/2014/main" id="{ACDC1FC6-52FF-49C2-DA05-4CDE494B36EE}"/>
              </a:ext>
            </a:extLst>
          </p:cNvPr>
          <p:cNvPicPr>
            <a:picLocks noGrp="1" noChangeAspect="1"/>
          </p:cNvPicPr>
          <p:nvPr>
            <p:ph type="pic" sz="quarter" idx="15"/>
          </p:nvPr>
        </p:nvPicPr>
        <p:blipFill>
          <a:blip r:embed="rId2"/>
          <a:srcRect l="7697" r="7697"/>
          <a:stretch>
            <a:fillRect/>
          </a:stretch>
        </p:blipFill>
        <p:spPr/>
      </p:pic>
      <p:sp>
        <p:nvSpPr>
          <p:cNvPr id="3" name="Text Placeholder 2">
            <a:extLst>
              <a:ext uri="{FF2B5EF4-FFF2-40B4-BE49-F238E27FC236}">
                <a16:creationId xmlns:a16="http://schemas.microsoft.com/office/drawing/2014/main" id="{EE5DE582-EDB0-5A4C-CAFA-237792531214}"/>
              </a:ext>
            </a:extLst>
          </p:cNvPr>
          <p:cNvSpPr>
            <a:spLocks noGrp="1"/>
          </p:cNvSpPr>
          <p:nvPr>
            <p:ph type="body" sz="quarter" idx="17"/>
          </p:nvPr>
        </p:nvSpPr>
        <p:spPr>
          <a:xfrm>
            <a:off x="2352200" y="192404"/>
            <a:ext cx="4537697" cy="1740814"/>
          </a:xfrm>
        </p:spPr>
        <p:txBody>
          <a:bodyPr>
            <a:normAutofit/>
          </a:bodyPr>
          <a:lstStyle/>
          <a:p>
            <a:pPr algn="ctr"/>
            <a:r>
              <a:rPr lang="el-GR" b="1" dirty="0" err="1"/>
              <a:t>Αυτοαξιολόγηση</a:t>
            </a:r>
            <a:endParaRPr lang="en-GB" b="1" dirty="0"/>
          </a:p>
        </p:txBody>
      </p:sp>
      <p:sp>
        <p:nvSpPr>
          <p:cNvPr id="4" name="Text Placeholder 3">
            <a:extLst>
              <a:ext uri="{FF2B5EF4-FFF2-40B4-BE49-F238E27FC236}">
                <a16:creationId xmlns:a16="http://schemas.microsoft.com/office/drawing/2014/main" id="{1EEAA815-6F01-97BF-50A5-AA712D9C4A11}"/>
              </a:ext>
            </a:extLst>
          </p:cNvPr>
          <p:cNvSpPr>
            <a:spLocks noGrp="1"/>
          </p:cNvSpPr>
          <p:nvPr>
            <p:ph type="body" sz="quarter" idx="18"/>
          </p:nvPr>
        </p:nvSpPr>
        <p:spPr/>
        <p:txBody>
          <a:bodyPr/>
          <a:lstStyle/>
          <a:p>
            <a:r>
              <a:rPr lang="es-ES" b="1" dirty="0"/>
              <a:t>04</a:t>
            </a:r>
            <a:endParaRPr lang="en-GB" b="1" dirty="0"/>
          </a:p>
        </p:txBody>
      </p:sp>
      <p:sp>
        <p:nvSpPr>
          <p:cNvPr id="7" name="TextBox 6">
            <a:extLst>
              <a:ext uri="{FF2B5EF4-FFF2-40B4-BE49-F238E27FC236}">
                <a16:creationId xmlns:a16="http://schemas.microsoft.com/office/drawing/2014/main" id="{D491D931-D347-5355-74D8-CD34D7800C5A}"/>
              </a:ext>
            </a:extLst>
          </p:cNvPr>
          <p:cNvSpPr txBox="1"/>
          <p:nvPr/>
        </p:nvSpPr>
        <p:spPr>
          <a:xfrm>
            <a:off x="661247" y="4594860"/>
            <a:ext cx="5228496" cy="1200329"/>
          </a:xfrm>
          <a:prstGeom prst="rect">
            <a:avLst/>
          </a:prstGeom>
          <a:noFill/>
        </p:spPr>
        <p:txBody>
          <a:bodyPr wrap="square" rtlCol="0">
            <a:spAutoFit/>
          </a:bodyPr>
          <a:lstStyle/>
          <a:p>
            <a:r>
              <a:rPr lang="en-GB" sz="2400" b="1" dirty="0" err="1">
                <a:effectLst>
                  <a:outerShdw blurRad="38100" dist="38100" dir="2700000" algn="tl">
                    <a:srgbClr val="000000">
                      <a:alpha val="43137"/>
                    </a:srgbClr>
                  </a:outerShdw>
                </a:effectLst>
              </a:rPr>
              <a:t>Τώρ</a:t>
            </a:r>
            <a:r>
              <a:rPr lang="en-GB" sz="2400" b="1" dirty="0">
                <a:effectLst>
                  <a:outerShdw blurRad="38100" dist="38100" dir="2700000" algn="tl">
                    <a:srgbClr val="000000">
                      <a:alpha val="43137"/>
                    </a:srgbClr>
                  </a:outerShdw>
                </a:effectLst>
              </a:rPr>
              <a:t>α, μερικές ερωτήσεις για να δούμε αν έχετε κατανοήσει και εσωτερικεύσει το περιεχόμενο αυτής της ενότητας!</a:t>
            </a:r>
          </a:p>
        </p:txBody>
      </p:sp>
    </p:spTree>
    <p:extLst>
      <p:ext uri="{BB962C8B-B14F-4D97-AF65-F5344CB8AC3E}">
        <p14:creationId xmlns:p14="http://schemas.microsoft.com/office/powerpoint/2010/main" val="499159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a:xfrm>
            <a:off x="734713" y="1147797"/>
            <a:ext cx="10834986" cy="5045613"/>
          </a:xfrm>
        </p:spPr>
        <p:txBody>
          <a:bodyPr>
            <a:noAutofit/>
          </a:bodyPr>
          <a:lstStyle/>
          <a:p>
            <a:pPr marL="457200" indent="-457200">
              <a:buAutoNum type="arabicPeriod"/>
            </a:pPr>
            <a:r>
              <a:rPr lang="en-US" b="1" dirty="0">
                <a:solidFill>
                  <a:srgbClr val="8A4199"/>
                </a:solidFill>
              </a:rPr>
              <a:t>Ψηφιακή ευημερία...</a:t>
            </a:r>
          </a:p>
          <a:p>
            <a:pPr marL="457200" indent="-457200">
              <a:buAutoNum type="alphaLcPeriod"/>
            </a:pPr>
            <a:r>
              <a:rPr lang="en-GB" spc="0" dirty="0">
                <a:solidFill>
                  <a:srgbClr val="595959"/>
                </a:solidFill>
                <a:latin typeface="+mn-lt"/>
              </a:rPr>
              <a:t>Βασίζεται στην ιδέα ότι οι ψηφιακές συσκευές και το διαδίκτυο είναι επιβλαβή και έχουν αρνητικό αντίκτυπο. </a:t>
            </a:r>
          </a:p>
          <a:p>
            <a:pPr marL="457200" indent="-457200">
              <a:buAutoNum type="alphaLcPeriod"/>
            </a:pPr>
            <a:r>
              <a:rPr lang="en-GB" spc="0" dirty="0">
                <a:solidFill>
                  <a:srgbClr val="595959"/>
                </a:solidFill>
                <a:highlight>
                  <a:srgbClr val="00FF00"/>
                </a:highlight>
                <a:latin typeface="+mn-lt"/>
              </a:rPr>
              <a:t>Αναφέρεται στην πνευματική, σωματική, κοινωνική και συναισθηματική κατάσταση κάποιου που έχει μια υγιή σχέση με το διαδίκτυο και τις διάφορες συσκευές του. </a:t>
            </a:r>
          </a:p>
          <a:p>
            <a:pPr marL="457200" indent="-457200">
              <a:buAutoNum type="alphaLcPeriod"/>
            </a:pPr>
            <a:r>
              <a:rPr lang="en-GB" spc="0" dirty="0">
                <a:solidFill>
                  <a:srgbClr val="595959"/>
                </a:solidFill>
                <a:latin typeface="+mn-lt"/>
              </a:rPr>
              <a:t>Αναφέρεται στην ανάγκη των τεχνολογιών για την εξασφάλιση της ευημερίας των δικών μας</a:t>
            </a:r>
            <a:endParaRPr lang="en-US" spc="0" dirty="0">
              <a:solidFill>
                <a:srgbClr val="595959"/>
              </a:solidFill>
              <a:latin typeface="+mn-lt"/>
            </a:endParaRPr>
          </a:p>
          <a:p>
            <a:pPr marL="914400" lvl="1" indent="-457200">
              <a:buFont typeface="Arial" panose="020B0604020202020204" pitchFamily="34" charset="0"/>
              <a:buChar char="•"/>
            </a:pPr>
            <a:endParaRPr lang="en-US" sz="2200" spc="0" dirty="0">
              <a:solidFill>
                <a:srgbClr val="595959"/>
              </a:solidFill>
              <a:latin typeface="+mn-lt"/>
            </a:endParaRPr>
          </a:p>
          <a:p>
            <a:pPr marL="457200" indent="-457200">
              <a:buAutoNum type="arabicPeriod" startAt="2"/>
            </a:pPr>
            <a:r>
              <a:rPr lang="en-US" b="1" dirty="0">
                <a:solidFill>
                  <a:srgbClr val="8A4199"/>
                </a:solidFill>
              </a:rPr>
              <a:t>Για να αποφύγετε την ψηφιακή υπερφόρτωση, θα πρέπει να...</a:t>
            </a:r>
          </a:p>
          <a:p>
            <a:pPr marL="457200" indent="-457200">
              <a:buAutoNum type="alphaLcPeriod"/>
            </a:pPr>
            <a:r>
              <a:rPr lang="en-US" spc="0" dirty="0">
                <a:solidFill>
                  <a:srgbClr val="595959"/>
                </a:solidFill>
                <a:latin typeface="+mn-lt"/>
              </a:rPr>
              <a:t>Σταματήστε να χρησιμοποιείτε ψηφιακές συσκευές. </a:t>
            </a:r>
            <a:endParaRPr lang="en-US" dirty="0"/>
          </a:p>
          <a:p>
            <a:pPr marL="457200" indent="-457200">
              <a:buAutoNum type="alphaLcPeriod"/>
            </a:pPr>
            <a:r>
              <a:rPr lang="en-US" spc="0" dirty="0">
                <a:solidFill>
                  <a:srgbClr val="595959"/>
                </a:solidFill>
                <a:highlight>
                  <a:srgbClr val="00FF00"/>
                </a:highlight>
                <a:latin typeface="+mn-lt"/>
              </a:rPr>
              <a:t>Βρείτε μια ισορροπία μεταξύ της χρήσης ψηφιακών συσκευών και του χρόνου εκτός ψηφιακών συσκευών. </a:t>
            </a:r>
            <a:endParaRPr lang="en-US" dirty="0">
              <a:highlight>
                <a:srgbClr val="00FF00"/>
              </a:highlight>
            </a:endParaRPr>
          </a:p>
          <a:p>
            <a:pPr marL="457200" indent="-457200">
              <a:buAutoNum type="alphaLcPeriod"/>
            </a:pPr>
            <a:r>
              <a:rPr lang="en-US" spc="0" dirty="0">
                <a:solidFill>
                  <a:srgbClr val="595959"/>
                </a:solidFill>
                <a:latin typeface="+mn-lt"/>
              </a:rPr>
              <a:t>Διαγράψτε όλες τις εφαρμογές ψυχαγωγίας της συσκευής σας. </a:t>
            </a:r>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lnSpcReduction="10000"/>
          </a:bodyPr>
          <a:lstStyle/>
          <a:p>
            <a:r>
              <a:rPr lang="en-US" dirty="0"/>
              <a:t>ΑΥΤΟΑΞΙΟΛ</a:t>
            </a:r>
            <a:r>
              <a:rPr lang="el-GR" dirty="0"/>
              <a:t>Ο</a:t>
            </a:r>
            <a:r>
              <a:rPr lang="en-US" dirty="0"/>
              <a:t>ΓΗΣΗ 1/4</a:t>
            </a:r>
          </a:p>
          <a:p>
            <a:endParaRPr lang="en-GB" dirty="0"/>
          </a:p>
        </p:txBody>
      </p:sp>
    </p:spTree>
    <p:extLst>
      <p:ext uri="{BB962C8B-B14F-4D97-AF65-F5344CB8AC3E}">
        <p14:creationId xmlns:p14="http://schemas.microsoft.com/office/powerpoint/2010/main" val="3954769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p:txBody>
          <a:bodyPr>
            <a:normAutofit lnSpcReduction="10000"/>
          </a:bodyPr>
          <a:lstStyle/>
          <a:p>
            <a:r>
              <a:rPr lang="en-US" b="1" dirty="0">
                <a:solidFill>
                  <a:srgbClr val="8A4199"/>
                </a:solidFill>
              </a:rPr>
              <a:t>3. Το σχέδιο ψηφιακής ευημερίας στο χώρο εργασίας θα πρέπει να προσαρμοστεί...</a:t>
            </a:r>
          </a:p>
          <a:p>
            <a:pPr marL="457200" indent="-457200">
              <a:buAutoNum type="alphaLcPeriod"/>
            </a:pPr>
            <a:r>
              <a:rPr lang="en-US" dirty="0"/>
              <a:t>Ανάλογα με τις ανάγκες του διαχειριστή.</a:t>
            </a:r>
          </a:p>
          <a:p>
            <a:pPr marL="457200" indent="-457200">
              <a:buAutoNum type="alphaLcPeriod"/>
            </a:pPr>
            <a:r>
              <a:rPr lang="en-US" dirty="0"/>
              <a:t>Σύμφωνα με τις επιθυμίες των εργαζομένων. </a:t>
            </a:r>
          </a:p>
          <a:p>
            <a:pPr marL="457200" indent="-457200">
              <a:buAutoNum type="alphaLcPeriod"/>
            </a:pPr>
            <a:r>
              <a:rPr lang="en-US" dirty="0">
                <a:highlight>
                  <a:srgbClr val="00FF00"/>
                </a:highlight>
              </a:rPr>
              <a:t>Λαμβάνοντας υπόψη τα χαρακτηριστικά του </a:t>
            </a:r>
            <a:r>
              <a:rPr lang="en-US" dirty="0" err="1">
                <a:highlight>
                  <a:srgbClr val="00FF00"/>
                </a:highlight>
              </a:rPr>
              <a:t>οργανισμού</a:t>
            </a:r>
            <a:r>
              <a:rPr lang="en-US" dirty="0">
                <a:highlight>
                  <a:srgbClr val="00FF00"/>
                </a:highlight>
              </a:rPr>
              <a:t>.</a:t>
            </a:r>
          </a:p>
          <a:p>
            <a:pPr marL="342900" indent="-342900">
              <a:buFont typeface="Arial" panose="020B0604020202020204" pitchFamily="34" charset="0"/>
              <a:buChar char="•"/>
            </a:pPr>
            <a:endParaRPr lang="en-US" dirty="0"/>
          </a:p>
          <a:p>
            <a:pPr marL="0" indent="0"/>
            <a:r>
              <a:rPr lang="en-US" b="1" dirty="0">
                <a:solidFill>
                  <a:srgbClr val="8A4199"/>
                </a:solidFill>
              </a:rPr>
              <a:t>4. Ποιος είναι υπεύθυνος για τη φροντίδα της ψηφιακής ευημερίας;</a:t>
            </a:r>
          </a:p>
          <a:p>
            <a:pPr marL="457200" indent="-457200">
              <a:buAutoNum type="alphaLcPeriod"/>
            </a:pPr>
            <a:r>
              <a:rPr lang="en-US" dirty="0"/>
              <a:t>Κάθε εργοδότης οφείλει να φροντίζει για την ψηφιακή του ευημερία.</a:t>
            </a:r>
          </a:p>
          <a:p>
            <a:pPr marL="457200" indent="-457200">
              <a:buAutoNum type="alphaLcPeriod"/>
            </a:pPr>
            <a:r>
              <a:rPr lang="en-US" dirty="0"/>
              <a:t>Είναι ευθύνη του εργοδότη να ελέγχει την ψηφιακή ευημερία ως μέρος της διαχείρισης.</a:t>
            </a:r>
          </a:p>
          <a:p>
            <a:pPr marL="457200" indent="-457200">
              <a:buAutoNum type="alphaLcPeriod"/>
            </a:pPr>
            <a:r>
              <a:rPr lang="en-US" dirty="0">
                <a:highlight>
                  <a:srgbClr val="00FF00"/>
                </a:highlight>
              </a:rPr>
              <a:t>Τόσο οι εργαζόμενοι όσο και οι εργοδότες είναι υπεύθυνοι για τη φροντίδα της ψηφιακής ευημερίας. </a:t>
            </a:r>
          </a:p>
          <a:p>
            <a:pPr marL="342900" indent="-342900">
              <a:buFont typeface="Arial" panose="020B0604020202020204" pitchFamily="34" charset="0"/>
              <a:buChar char="•"/>
            </a:pPr>
            <a:endParaRPr lang="en-US" dirty="0"/>
          </a:p>
          <a:p>
            <a:pPr marL="342900" indent="-342900">
              <a:buFontTx/>
              <a:buChar char="-"/>
            </a:pPr>
            <a:endParaRPr lang="en-US" dirty="0"/>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lnSpcReduction="10000"/>
          </a:bodyPr>
          <a:lstStyle/>
          <a:p>
            <a:r>
              <a:rPr lang="en-US" dirty="0"/>
              <a:t>ΑΥΤΟΑΞΙΟΛ</a:t>
            </a:r>
            <a:r>
              <a:rPr lang="el-GR" dirty="0"/>
              <a:t>Ο</a:t>
            </a:r>
            <a:r>
              <a:rPr lang="en-US" dirty="0"/>
              <a:t>ΓΗΣΗ 2/4</a:t>
            </a:r>
          </a:p>
          <a:p>
            <a:endParaRPr lang="en-GB" dirty="0"/>
          </a:p>
          <a:p>
            <a:endParaRPr lang="en-US" dirty="0"/>
          </a:p>
          <a:p>
            <a:endParaRPr lang="en-GB" dirty="0"/>
          </a:p>
        </p:txBody>
      </p:sp>
    </p:spTree>
    <p:extLst>
      <p:ext uri="{BB962C8B-B14F-4D97-AF65-F5344CB8AC3E}">
        <p14:creationId xmlns:p14="http://schemas.microsoft.com/office/powerpoint/2010/main" val="4111367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lnSpcReduction="10000"/>
          </a:bodyPr>
          <a:lstStyle/>
          <a:p>
            <a:r>
              <a:rPr lang="en-US" dirty="0"/>
              <a:t>ΑΥΤΟΑΞΙΟΛ</a:t>
            </a:r>
            <a:r>
              <a:rPr lang="el-GR" dirty="0"/>
              <a:t>Ο</a:t>
            </a:r>
            <a:r>
              <a:rPr lang="en-US" dirty="0"/>
              <a:t>ΓΗΣΗ 3/4</a:t>
            </a:r>
          </a:p>
          <a:p>
            <a:endParaRPr lang="en-GB" dirty="0"/>
          </a:p>
          <a:p>
            <a:endParaRPr lang="en-US" dirty="0"/>
          </a:p>
        </p:txBody>
      </p:sp>
      <p:sp>
        <p:nvSpPr>
          <p:cNvPr id="5" name="Text Placeholder 2">
            <a:extLst>
              <a:ext uri="{FF2B5EF4-FFF2-40B4-BE49-F238E27FC236}">
                <a16:creationId xmlns:a16="http://schemas.microsoft.com/office/drawing/2014/main" id="{206E9FA0-D164-4AC0-B66A-8BC7725AB0F3}"/>
              </a:ext>
            </a:extLst>
          </p:cNvPr>
          <p:cNvSpPr txBox="1">
            <a:spLocks/>
          </p:cNvSpPr>
          <p:nvPr/>
        </p:nvSpPr>
        <p:spPr>
          <a:xfrm>
            <a:off x="734714" y="1583871"/>
            <a:ext cx="10834986" cy="40295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8A4199"/>
                </a:solidFill>
              </a:rPr>
              <a:t>5. Η χρήση τεχνολογιών</a:t>
            </a:r>
          </a:p>
          <a:p>
            <a:pPr marL="457200" indent="-457200">
              <a:buFont typeface="Arial" panose="020B0604020202020204" pitchFamily="34" charset="0"/>
              <a:buAutoNum type="alphaLcPeriod"/>
            </a:pPr>
            <a:r>
              <a:rPr lang="en-US" dirty="0"/>
              <a:t>Έχει βελτιώσει τη ζωή μας από κάθε άποψη. </a:t>
            </a:r>
          </a:p>
          <a:p>
            <a:pPr marL="457200" indent="-457200">
              <a:buFont typeface="Arial" panose="020B0604020202020204" pitchFamily="34" charset="0"/>
              <a:buAutoNum type="alphaLcPeriod"/>
            </a:pPr>
            <a:r>
              <a:rPr lang="en-US" dirty="0"/>
              <a:t>Έχει αρνητικές επιπτώσεις που είναι μη αναστρέψιμες</a:t>
            </a:r>
          </a:p>
          <a:p>
            <a:pPr marL="457200" indent="-457200">
              <a:buFont typeface="Arial" panose="020B0604020202020204" pitchFamily="34" charset="0"/>
              <a:buAutoNum type="alphaLcPeriod"/>
            </a:pPr>
            <a:r>
              <a:rPr lang="en-US" dirty="0">
                <a:highlight>
                  <a:srgbClr val="00FF00"/>
                </a:highlight>
              </a:rPr>
              <a:t>Μπορεί να έχει θετικά αποτελέσματα όταν χρησιμοποιείται σωστά και σε καλό βαθμό. </a:t>
            </a:r>
          </a:p>
          <a:p>
            <a:pPr marL="342900" indent="-342900">
              <a:buFont typeface="Arial" panose="020B0604020202020204" pitchFamily="34" charset="0"/>
              <a:buChar char="•"/>
            </a:pPr>
            <a:endParaRPr lang="en-US" dirty="0"/>
          </a:p>
          <a:p>
            <a:pPr marL="0" indent="0"/>
            <a:r>
              <a:rPr lang="en-US" b="1" dirty="0">
                <a:solidFill>
                  <a:srgbClr val="8A4199"/>
                </a:solidFill>
              </a:rPr>
              <a:t>6. </a:t>
            </a:r>
            <a:r>
              <a:rPr lang="en-GB" b="1" dirty="0">
                <a:solidFill>
                  <a:srgbClr val="8A4199"/>
                </a:solidFill>
              </a:rPr>
              <a:t>Η αύξηση της ψηφιοποίησης στο χώρο εργασίας</a:t>
            </a:r>
          </a:p>
          <a:p>
            <a:pPr marL="457200" indent="-457200">
              <a:buFont typeface="Arial" panose="020B0604020202020204" pitchFamily="34" charset="0"/>
              <a:buAutoNum type="alphaLcPeriod"/>
            </a:pPr>
            <a:r>
              <a:rPr lang="en-US" dirty="0"/>
              <a:t>Έχει αρνητικές επιπτώσεις στους εργοδότες.</a:t>
            </a:r>
          </a:p>
          <a:p>
            <a:pPr marL="457200" indent="-457200">
              <a:buFont typeface="Arial" panose="020B0604020202020204" pitchFamily="34" charset="0"/>
              <a:buAutoNum type="alphaLcPeriod"/>
            </a:pPr>
            <a:r>
              <a:rPr lang="en-US" dirty="0">
                <a:highlight>
                  <a:srgbClr val="00FF00"/>
                </a:highlight>
              </a:rPr>
              <a:t>Μπορεί να έχει αρνητικές επιπτώσεις στη δυναμική της εργασίας.</a:t>
            </a:r>
          </a:p>
          <a:p>
            <a:pPr marL="457200" indent="-457200">
              <a:buFont typeface="Arial" panose="020B0604020202020204" pitchFamily="34" charset="0"/>
              <a:buAutoNum type="alphaLcPeriod"/>
            </a:pPr>
            <a:r>
              <a:rPr lang="en-US" dirty="0"/>
              <a:t>Έχει μόνο απλοποιήσει και βελτιώσει την εργασία των εργαζομένων. </a:t>
            </a:r>
          </a:p>
          <a:p>
            <a:pPr marL="342900" indent="-342900">
              <a:buFont typeface="Arial" panose="020B0604020202020204" pitchFamily="34" charset="0"/>
              <a:buChar char="•"/>
            </a:pPr>
            <a:endParaRPr lang="en-US" dirty="0"/>
          </a:p>
          <a:p>
            <a:pPr marL="342900" indent="-342900">
              <a:buFontTx/>
              <a:buChar char="-"/>
            </a:pPr>
            <a:endParaRPr lang="en-US" dirty="0"/>
          </a:p>
        </p:txBody>
      </p:sp>
    </p:spTree>
    <p:extLst>
      <p:ext uri="{BB962C8B-B14F-4D97-AF65-F5344CB8AC3E}">
        <p14:creationId xmlns:p14="http://schemas.microsoft.com/office/powerpoint/2010/main" val="2214905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fontScale="25000" lnSpcReduction="20000"/>
          </a:bodyPr>
          <a:lstStyle/>
          <a:p>
            <a:r>
              <a:rPr lang="en-US" sz="14400" dirty="0"/>
              <a:t>ΑΥΤΟΑΞΙΟΛ</a:t>
            </a:r>
            <a:r>
              <a:rPr lang="el-GR" sz="14400" dirty="0"/>
              <a:t>Ο</a:t>
            </a:r>
            <a:r>
              <a:rPr lang="en-US" sz="14400" dirty="0"/>
              <a:t>ΓΗΣΗ 4/4</a:t>
            </a:r>
          </a:p>
          <a:p>
            <a:endParaRPr lang="en-GB" dirty="0"/>
          </a:p>
          <a:p>
            <a:pPr marL="457200" indent="-457200">
              <a:buFont typeface="Arial" panose="020B0604020202020204" pitchFamily="34" charset="0"/>
              <a:buAutoNum type="arabicPeriod"/>
            </a:pPr>
            <a:endParaRPr lang="en-US" dirty="0"/>
          </a:p>
          <a:p>
            <a:pPr marL="457200" indent="-457200">
              <a:buFont typeface="Arial" panose="020B0604020202020204" pitchFamily="34" charset="0"/>
              <a:buAutoNum type="arabicPeriod"/>
            </a:pPr>
            <a:endParaRPr lang="en-US" dirty="0"/>
          </a:p>
          <a:p>
            <a:endParaRPr lang="en-GB" dirty="0"/>
          </a:p>
        </p:txBody>
      </p:sp>
      <p:sp>
        <p:nvSpPr>
          <p:cNvPr id="3" name="Text Placeholder 2">
            <a:extLst>
              <a:ext uri="{FF2B5EF4-FFF2-40B4-BE49-F238E27FC236}">
                <a16:creationId xmlns:a16="http://schemas.microsoft.com/office/drawing/2014/main" id="{DDD742CF-8CBB-3F3A-6ECD-4F8095ED9792}"/>
              </a:ext>
            </a:extLst>
          </p:cNvPr>
          <p:cNvSpPr txBox="1">
            <a:spLocks/>
          </p:cNvSpPr>
          <p:nvPr/>
        </p:nvSpPr>
        <p:spPr>
          <a:xfrm>
            <a:off x="734714" y="1583871"/>
            <a:ext cx="10834986" cy="402953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8A4199"/>
                </a:solidFill>
              </a:rPr>
              <a:t>7. Το σχέδιο ψηφιακής ευημερίας...</a:t>
            </a:r>
          </a:p>
          <a:p>
            <a:pPr marL="457200" indent="-457200">
              <a:buFont typeface="Arial" panose="020B0604020202020204" pitchFamily="34" charset="0"/>
              <a:buAutoNum type="alphaLcPeriod"/>
            </a:pPr>
            <a:r>
              <a:rPr lang="en-US" dirty="0"/>
              <a:t>Πρέπει να είναι τυπική και αυστηρή. </a:t>
            </a:r>
          </a:p>
          <a:p>
            <a:pPr marL="457200" indent="-457200">
              <a:buFont typeface="Arial" panose="020B0604020202020204" pitchFamily="34" charset="0"/>
              <a:buAutoNum type="alphaLcPeriod"/>
            </a:pPr>
            <a:r>
              <a:rPr lang="en-US" dirty="0">
                <a:highlight>
                  <a:srgbClr val="00FF00"/>
                </a:highlight>
              </a:rPr>
              <a:t>Πρέπει να προσαρμόζεται συνεχώς. </a:t>
            </a:r>
          </a:p>
          <a:p>
            <a:pPr marL="457200" indent="-457200">
              <a:buFont typeface="Arial" panose="020B0604020202020204" pitchFamily="34" charset="0"/>
              <a:buAutoNum type="alphaLcPeriod"/>
            </a:pPr>
            <a:r>
              <a:rPr lang="en-US" dirty="0"/>
              <a:t>Θα χρησιμεύσει μόνο για κάποιο χρονικό διάστημα. </a:t>
            </a:r>
          </a:p>
          <a:p>
            <a:pPr marL="342900" indent="-342900">
              <a:buFont typeface="Arial" panose="020B0604020202020204" pitchFamily="34" charset="0"/>
              <a:buChar char="•"/>
            </a:pPr>
            <a:endParaRPr lang="en-US" dirty="0"/>
          </a:p>
          <a:p>
            <a:pPr marL="0" indent="0"/>
            <a:r>
              <a:rPr lang="en-US" b="1" dirty="0">
                <a:solidFill>
                  <a:srgbClr val="8A4199"/>
                </a:solidFill>
              </a:rPr>
              <a:t>8. </a:t>
            </a:r>
            <a:r>
              <a:rPr lang="en-GB" b="1" dirty="0">
                <a:solidFill>
                  <a:srgbClr val="8A4199"/>
                </a:solidFill>
              </a:rPr>
              <a:t>Μια σύσταση για την πρόληψη της ψηφιακής υπερφόρτωσης είναι να...</a:t>
            </a:r>
          </a:p>
          <a:p>
            <a:pPr marL="457200" indent="-457200">
              <a:buFont typeface="Arial" panose="020B0604020202020204" pitchFamily="34" charset="0"/>
              <a:buAutoNum type="alphaLcPeriod"/>
            </a:pPr>
            <a:r>
              <a:rPr lang="en-US" dirty="0"/>
              <a:t>Συνεχίστε να αλλάζετε εργασίες ώστε να μην βαριέστε. </a:t>
            </a:r>
          </a:p>
          <a:p>
            <a:pPr marL="457200" indent="-457200">
              <a:buFont typeface="Arial" panose="020B0604020202020204" pitchFamily="34" charset="0"/>
              <a:buAutoNum type="alphaLcPeriod"/>
            </a:pPr>
            <a:r>
              <a:rPr lang="en-US" dirty="0"/>
              <a:t>Μην πάρετε κανένα φρένο, ώστε να μην χαλάσει η συγκέντρωσή σας. </a:t>
            </a:r>
          </a:p>
          <a:p>
            <a:pPr marL="457200" indent="-457200">
              <a:buFont typeface="Arial" panose="020B0604020202020204" pitchFamily="34" charset="0"/>
              <a:buAutoNum type="alphaLcPeriod"/>
            </a:pPr>
            <a:r>
              <a:rPr lang="en-US" dirty="0">
                <a:highlight>
                  <a:srgbClr val="00FF00"/>
                </a:highlight>
              </a:rPr>
              <a:t>Προσπαθήστε να κάνετε μόνο μία εργασία για να αποφύγετε την απόσπαση της προσοχής σας και να συγκεντρωθείτε, αλλά να κάνετε διαλείμματα από καιρό σε καιρό. </a:t>
            </a:r>
          </a:p>
          <a:p>
            <a:pPr marL="342900" indent="-342900">
              <a:buFont typeface="Arial" panose="020B0604020202020204" pitchFamily="34" charset="0"/>
              <a:buChar char="•"/>
            </a:pPr>
            <a:endParaRPr lang="en-US" dirty="0"/>
          </a:p>
          <a:p>
            <a:pPr marL="342900" indent="-342900">
              <a:buFontTx/>
              <a:buChar char="-"/>
            </a:pPr>
            <a:endParaRPr lang="en-US" dirty="0"/>
          </a:p>
        </p:txBody>
      </p:sp>
    </p:spTree>
    <p:extLst>
      <p:ext uri="{BB962C8B-B14F-4D97-AF65-F5344CB8AC3E}">
        <p14:creationId xmlns:p14="http://schemas.microsoft.com/office/powerpoint/2010/main" val="68176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tanding in front of a diagram&#10;&#10;Description automatically generated">
            <a:extLst>
              <a:ext uri="{FF2B5EF4-FFF2-40B4-BE49-F238E27FC236}">
                <a16:creationId xmlns:a16="http://schemas.microsoft.com/office/drawing/2014/main" id="{3BE57BFF-5474-D552-A750-50465571E8F0}"/>
              </a:ext>
            </a:extLst>
          </p:cNvPr>
          <p:cNvPicPr>
            <a:picLocks noGrp="1" noChangeAspect="1"/>
          </p:cNvPicPr>
          <p:nvPr>
            <p:ph type="pic" sz="quarter" idx="15"/>
          </p:nvPr>
        </p:nvPicPr>
        <p:blipFill>
          <a:blip r:embed="rId2"/>
          <a:srcRect l="7697" r="7697"/>
          <a:stretch>
            <a:fillRect/>
          </a:stretch>
        </p:blipFill>
        <p:spPr/>
      </p:pic>
      <p:sp>
        <p:nvSpPr>
          <p:cNvPr id="3" name="Text Placeholder 2">
            <a:extLst>
              <a:ext uri="{FF2B5EF4-FFF2-40B4-BE49-F238E27FC236}">
                <a16:creationId xmlns:a16="http://schemas.microsoft.com/office/drawing/2014/main" id="{A7160EDC-1F89-1AD6-E477-992B86EB2CD1}"/>
              </a:ext>
            </a:extLst>
          </p:cNvPr>
          <p:cNvSpPr>
            <a:spLocks noGrp="1"/>
          </p:cNvSpPr>
          <p:nvPr>
            <p:ph type="body" sz="quarter" idx="17"/>
          </p:nvPr>
        </p:nvSpPr>
        <p:spPr/>
        <p:txBody>
          <a:bodyPr>
            <a:normAutofit fontScale="92500"/>
          </a:bodyPr>
          <a:lstStyle/>
          <a:p>
            <a:r>
              <a:rPr lang="en-GB" b="1" dirty="0" err="1"/>
              <a:t>Συμ</a:t>
            </a:r>
            <a:r>
              <a:rPr lang="en-GB" b="1" dirty="0"/>
              <a:t>περάσματα</a:t>
            </a:r>
          </a:p>
        </p:txBody>
      </p:sp>
      <p:sp>
        <p:nvSpPr>
          <p:cNvPr id="4" name="Text Placeholder 3">
            <a:extLst>
              <a:ext uri="{FF2B5EF4-FFF2-40B4-BE49-F238E27FC236}">
                <a16:creationId xmlns:a16="http://schemas.microsoft.com/office/drawing/2014/main" id="{8A3EC7B9-3F14-9A67-055D-BC2A3EB90B8E}"/>
              </a:ext>
            </a:extLst>
          </p:cNvPr>
          <p:cNvSpPr>
            <a:spLocks noGrp="1"/>
          </p:cNvSpPr>
          <p:nvPr>
            <p:ph type="body" sz="quarter" idx="18"/>
          </p:nvPr>
        </p:nvSpPr>
        <p:spPr/>
        <p:txBody>
          <a:bodyPr/>
          <a:lstStyle/>
          <a:p>
            <a:r>
              <a:rPr lang="es-ES" b="1" dirty="0"/>
              <a:t>05</a:t>
            </a:r>
            <a:endParaRPr lang="en-GB" b="1" dirty="0"/>
          </a:p>
        </p:txBody>
      </p:sp>
      <p:sp>
        <p:nvSpPr>
          <p:cNvPr id="7" name="TextBox 6">
            <a:extLst>
              <a:ext uri="{FF2B5EF4-FFF2-40B4-BE49-F238E27FC236}">
                <a16:creationId xmlns:a16="http://schemas.microsoft.com/office/drawing/2014/main" id="{29861B20-659D-20F0-45CF-2325713E548B}"/>
              </a:ext>
            </a:extLst>
          </p:cNvPr>
          <p:cNvSpPr txBox="1"/>
          <p:nvPr/>
        </p:nvSpPr>
        <p:spPr>
          <a:xfrm>
            <a:off x="661247" y="2148840"/>
            <a:ext cx="6231043" cy="4154984"/>
          </a:xfrm>
          <a:prstGeom prst="rect">
            <a:avLst/>
          </a:prstGeom>
          <a:solidFill>
            <a:schemeClr val="bg1"/>
          </a:solidFill>
        </p:spPr>
        <p:txBody>
          <a:bodyPr wrap="square" rtlCol="0">
            <a:spAutoFit/>
          </a:bodyPr>
          <a:lstStyle/>
          <a:p>
            <a:r>
              <a:rPr lang="en-GB" sz="2200" dirty="0">
                <a:solidFill>
                  <a:srgbClr val="595959"/>
                </a:solidFill>
              </a:rPr>
              <a:t>Όπ</a:t>
            </a:r>
            <a:r>
              <a:rPr lang="en-GB" sz="2200" dirty="0" err="1">
                <a:solidFill>
                  <a:srgbClr val="595959"/>
                </a:solidFill>
              </a:rPr>
              <a:t>ως</a:t>
            </a:r>
            <a:r>
              <a:rPr lang="en-GB" sz="2200" dirty="0">
                <a:solidFill>
                  <a:srgbClr val="595959"/>
                </a:solidFill>
              </a:rPr>
              <a:t> </a:t>
            </a:r>
            <a:r>
              <a:rPr lang="en-GB" sz="2200" dirty="0" err="1">
                <a:solidFill>
                  <a:srgbClr val="595959"/>
                </a:solidFill>
              </a:rPr>
              <a:t>είδ</a:t>
            </a:r>
            <a:r>
              <a:rPr lang="en-GB" sz="2200" dirty="0">
                <a:solidFill>
                  <a:srgbClr val="595959"/>
                </a:solidFill>
              </a:rPr>
              <a:t>αμε, η διατήρηση της ψηφιακής ευημερίας και η πρόληψη της ψηφιακής υπερφόρτωσης είναι ζωτικής σημασίας για την εξασφάλιση ενός υγιούς τρόπου ζωής και εργασίας. </a:t>
            </a:r>
            <a:r>
              <a:rPr lang="en-GB" sz="2200" dirty="0" err="1">
                <a:solidFill>
                  <a:srgbClr val="595959"/>
                </a:solidFill>
              </a:rPr>
              <a:t>Σε</a:t>
            </a:r>
            <a:r>
              <a:rPr lang="en-GB" sz="2200" dirty="0">
                <a:solidFill>
                  <a:srgbClr val="595959"/>
                </a:solidFill>
              </a:rPr>
              <a:t> α</a:t>
            </a:r>
            <a:r>
              <a:rPr lang="en-GB" sz="2200" dirty="0" err="1">
                <a:solidFill>
                  <a:srgbClr val="595959"/>
                </a:solidFill>
              </a:rPr>
              <a:t>υτή</a:t>
            </a:r>
            <a:r>
              <a:rPr lang="en-GB" sz="2200" dirty="0">
                <a:solidFill>
                  <a:srgbClr val="595959"/>
                </a:solidFill>
              </a:rPr>
              <a:t> </a:t>
            </a:r>
            <a:r>
              <a:rPr lang="en-GB" sz="2200" dirty="0" err="1">
                <a:solidFill>
                  <a:srgbClr val="595959"/>
                </a:solidFill>
              </a:rPr>
              <a:t>την</a:t>
            </a:r>
            <a:r>
              <a:rPr lang="en-GB" sz="2200" dirty="0">
                <a:solidFill>
                  <a:srgbClr val="595959"/>
                </a:solidFill>
              </a:rPr>
              <a:t> </a:t>
            </a:r>
            <a:r>
              <a:rPr lang="en-GB" sz="2200" dirty="0" err="1">
                <a:solidFill>
                  <a:srgbClr val="595959"/>
                </a:solidFill>
              </a:rPr>
              <a:t>ενότητ</a:t>
            </a:r>
            <a:r>
              <a:rPr lang="en-GB" sz="2200" dirty="0">
                <a:solidFill>
                  <a:srgbClr val="595959"/>
                </a:solidFill>
              </a:rPr>
              <a:t>α, είδαμε ορισμένες συμβουλές και συστάσεις για την πρόληψη της ψηφιακής υπερφόρτωσης. Πα</a:t>
            </a:r>
            <a:r>
              <a:rPr lang="en-GB" sz="2200" dirty="0" err="1">
                <a:solidFill>
                  <a:srgbClr val="595959"/>
                </a:solidFill>
              </a:rPr>
              <a:t>ρουσιάστηκε</a:t>
            </a:r>
            <a:r>
              <a:rPr lang="en-GB" sz="2200" dirty="0">
                <a:solidFill>
                  <a:srgbClr val="595959"/>
                </a:solidFill>
              </a:rPr>
              <a:t> επ</a:t>
            </a:r>
            <a:r>
              <a:rPr lang="en-GB" sz="2200" dirty="0" err="1">
                <a:solidFill>
                  <a:srgbClr val="595959"/>
                </a:solidFill>
              </a:rPr>
              <a:t>ίσης</a:t>
            </a:r>
            <a:r>
              <a:rPr lang="en-GB" sz="2200" dirty="0">
                <a:solidFill>
                  <a:srgbClr val="595959"/>
                </a:solidFill>
              </a:rPr>
              <a:t> η </a:t>
            </a:r>
            <a:r>
              <a:rPr lang="en-GB" sz="2200" dirty="0" err="1">
                <a:solidFill>
                  <a:srgbClr val="595959"/>
                </a:solidFill>
              </a:rPr>
              <a:t>σημ</a:t>
            </a:r>
            <a:r>
              <a:rPr lang="en-GB" sz="2200" dirty="0">
                <a:solidFill>
                  <a:srgbClr val="595959"/>
                </a:solidFill>
              </a:rPr>
              <a:t>ασία του σχεδίου ψηφιακής ευημερίας, με ορισμένες συστάσεις για την ανάπτυξη ενός σχεδίου ψηφιακής ευημερίας στον χώρο εργασίας ως βασικού τρόπου για να καταστεί δυνατή η ισορροπία που χρειάζεται το προσωπικό. </a:t>
            </a:r>
          </a:p>
        </p:txBody>
      </p:sp>
    </p:spTree>
    <p:extLst>
      <p:ext uri="{BB962C8B-B14F-4D97-AF65-F5344CB8AC3E}">
        <p14:creationId xmlns:p14="http://schemas.microsoft.com/office/powerpoint/2010/main" val="29738278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CD7DD4-9814-B595-4452-A810D949DC68}"/>
              </a:ext>
            </a:extLst>
          </p:cNvPr>
          <p:cNvSpPr>
            <a:spLocks noGrp="1"/>
          </p:cNvSpPr>
          <p:nvPr>
            <p:ph type="body" sz="quarter" idx="18"/>
          </p:nvPr>
        </p:nvSpPr>
        <p:spPr/>
        <p:txBody>
          <a:bodyPr>
            <a:normAutofit/>
          </a:bodyPr>
          <a:lstStyle/>
          <a:p>
            <a:pPr marL="0" indent="0" algn="ctr" defTabSz="914400" rtl="0" eaLnBrk="1" latinLnBrk="0" hangingPunct="1">
              <a:lnSpc>
                <a:spcPct val="90000"/>
              </a:lnSpc>
              <a:spcBef>
                <a:spcPts val="1000"/>
              </a:spcBef>
              <a:buFont typeface="Arial" panose="020B0604020202020204" pitchFamily="34" charset="0"/>
              <a:buNone/>
            </a:pPr>
            <a:r>
              <a:rPr lang="en-GB" b="1"/>
              <a:t>www.balance.eu</a:t>
            </a:r>
          </a:p>
        </p:txBody>
      </p:sp>
      <p:grpSp>
        <p:nvGrpSpPr>
          <p:cNvPr id="4" name="Graphic 3">
            <a:extLst>
              <a:ext uri="{FF2B5EF4-FFF2-40B4-BE49-F238E27FC236}">
                <a16:creationId xmlns:a16="http://schemas.microsoft.com/office/drawing/2014/main" id="{C4ACF31E-621C-D189-7352-677A3DAF9FE2}"/>
              </a:ext>
            </a:extLst>
          </p:cNvPr>
          <p:cNvGrpSpPr/>
          <p:nvPr/>
        </p:nvGrpSpPr>
        <p:grpSpPr>
          <a:xfrm>
            <a:off x="1832466" y="5096758"/>
            <a:ext cx="280634" cy="280634"/>
            <a:chOff x="1950027" y="2499889"/>
            <a:chExt cx="850463" cy="850463"/>
          </a:xfrm>
        </p:grpSpPr>
        <p:sp>
          <p:nvSpPr>
            <p:cNvPr id="5" name="Freeform 4">
              <a:extLst>
                <a:ext uri="{FF2B5EF4-FFF2-40B4-BE49-F238E27FC236}">
                  <a16:creationId xmlns:a16="http://schemas.microsoft.com/office/drawing/2014/main" id="{D6A72B2A-3513-398F-D187-1001A376518B}"/>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A96C6E1C-2DB5-8145-BB63-B47F526CE2C7}"/>
                </a:ext>
              </a:extLst>
            </p:cNvPr>
            <p:cNvGrpSpPr/>
            <p:nvPr/>
          </p:nvGrpSpPr>
          <p:grpSpPr>
            <a:xfrm>
              <a:off x="2107521" y="2657382"/>
              <a:ext cx="535476" cy="535477"/>
              <a:chOff x="2107521" y="2657382"/>
              <a:chExt cx="535476" cy="535477"/>
            </a:xfrm>
            <a:solidFill>
              <a:srgbClr val="FFFFFF"/>
            </a:solidFill>
          </p:grpSpPr>
          <p:sp>
            <p:nvSpPr>
              <p:cNvPr id="7" name="Freeform 6">
                <a:extLst>
                  <a:ext uri="{FF2B5EF4-FFF2-40B4-BE49-F238E27FC236}">
                    <a16:creationId xmlns:a16="http://schemas.microsoft.com/office/drawing/2014/main" id="{CFF7B232-6FFB-511D-DF3F-D432ADDE3735}"/>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8CAC8350-D9B3-310F-2FED-EFC836A358E1}"/>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DFCEA249-85A8-4DB2-7E52-D21E8D21C4C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 name="Graphic 3">
            <a:extLst>
              <a:ext uri="{FF2B5EF4-FFF2-40B4-BE49-F238E27FC236}">
                <a16:creationId xmlns:a16="http://schemas.microsoft.com/office/drawing/2014/main" id="{2D583160-4B46-2651-A8DB-8A47F3976453}"/>
              </a:ext>
            </a:extLst>
          </p:cNvPr>
          <p:cNvGrpSpPr/>
          <p:nvPr/>
        </p:nvGrpSpPr>
        <p:grpSpPr>
          <a:xfrm>
            <a:off x="1140235" y="5096758"/>
            <a:ext cx="280634" cy="280634"/>
            <a:chOff x="-147782" y="2499889"/>
            <a:chExt cx="850463" cy="850463"/>
          </a:xfrm>
        </p:grpSpPr>
        <p:sp>
          <p:nvSpPr>
            <p:cNvPr id="11" name="Freeform 10">
              <a:extLst>
                <a:ext uri="{FF2B5EF4-FFF2-40B4-BE49-F238E27FC236}">
                  <a16:creationId xmlns:a16="http://schemas.microsoft.com/office/drawing/2014/main" id="{7D02FE33-A720-E698-A4C4-E6B663390AA9}"/>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97A1327-E172-E0E6-F70E-085BA6B022E8}"/>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3" name="Graphic 3">
            <a:extLst>
              <a:ext uri="{FF2B5EF4-FFF2-40B4-BE49-F238E27FC236}">
                <a16:creationId xmlns:a16="http://schemas.microsoft.com/office/drawing/2014/main" id="{6D11AB0A-1DD1-E9DD-A79A-557D9302F564}"/>
              </a:ext>
            </a:extLst>
          </p:cNvPr>
          <p:cNvGrpSpPr/>
          <p:nvPr/>
        </p:nvGrpSpPr>
        <p:grpSpPr>
          <a:xfrm>
            <a:off x="2178374" y="5096758"/>
            <a:ext cx="280634" cy="280634"/>
            <a:chOff x="2998302" y="2499889"/>
            <a:chExt cx="850463" cy="850463"/>
          </a:xfrm>
        </p:grpSpPr>
        <p:sp>
          <p:nvSpPr>
            <p:cNvPr id="14" name="Freeform 13">
              <a:extLst>
                <a:ext uri="{FF2B5EF4-FFF2-40B4-BE49-F238E27FC236}">
                  <a16:creationId xmlns:a16="http://schemas.microsoft.com/office/drawing/2014/main" id="{F5E7C90A-422D-53A3-1AA1-0057EDB323BC}"/>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A5D68E6-CA59-4091-1032-BECBA87243D7}"/>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9E7E748B-3D02-DCDE-5903-66FB4B0FDBEC}"/>
              </a:ext>
            </a:extLst>
          </p:cNvPr>
          <p:cNvGrpSpPr/>
          <p:nvPr/>
        </p:nvGrpSpPr>
        <p:grpSpPr>
          <a:xfrm>
            <a:off x="794328" y="5096758"/>
            <a:ext cx="280634" cy="280842"/>
            <a:chOff x="-1196056" y="2499889"/>
            <a:chExt cx="850463" cy="851093"/>
          </a:xfrm>
        </p:grpSpPr>
        <p:sp>
          <p:nvSpPr>
            <p:cNvPr id="17" name="Freeform 16">
              <a:extLst>
                <a:ext uri="{FF2B5EF4-FFF2-40B4-BE49-F238E27FC236}">
                  <a16:creationId xmlns:a16="http://schemas.microsoft.com/office/drawing/2014/main" id="{5B3CA641-B4BE-FE5F-17FD-1095846A3A04}"/>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B6B8298-196F-BB3B-5D86-2FB4BE7BD965}"/>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32F04AD9-2275-8018-F801-356D6D6C1E9C}"/>
              </a:ext>
            </a:extLst>
          </p:cNvPr>
          <p:cNvGrpSpPr/>
          <p:nvPr/>
        </p:nvGrpSpPr>
        <p:grpSpPr>
          <a:xfrm>
            <a:off x="1486351" y="5096758"/>
            <a:ext cx="280634" cy="280634"/>
            <a:chOff x="5339337" y="8702010"/>
            <a:chExt cx="280634" cy="280634"/>
          </a:xfrm>
          <a:solidFill>
            <a:srgbClr val="12B4CB"/>
          </a:solidFill>
        </p:grpSpPr>
        <p:sp>
          <p:nvSpPr>
            <p:cNvPr id="20" name="Freeform 19">
              <a:extLst>
                <a:ext uri="{FF2B5EF4-FFF2-40B4-BE49-F238E27FC236}">
                  <a16:creationId xmlns:a16="http://schemas.microsoft.com/office/drawing/2014/main" id="{DEB8E37F-E738-B6BA-9CBB-A66FB3EC523D}"/>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1" name="Graphic 20" descr="World with solid fill">
              <a:extLst>
                <a:ext uri="{FF2B5EF4-FFF2-40B4-BE49-F238E27FC236}">
                  <a16:creationId xmlns:a16="http://schemas.microsoft.com/office/drawing/2014/main" id="{B0EBD445-681C-9C20-2C93-2CFD48978A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6616" y="8719289"/>
              <a:ext cx="246077" cy="246077"/>
            </a:xfrm>
            <a:prstGeom prst="rect">
              <a:avLst/>
            </a:prstGeom>
          </p:spPr>
        </p:pic>
      </p:grpSp>
      <p:sp>
        <p:nvSpPr>
          <p:cNvPr id="25" name="Text Placeholder 2">
            <a:extLst>
              <a:ext uri="{FF2B5EF4-FFF2-40B4-BE49-F238E27FC236}">
                <a16:creationId xmlns:a16="http://schemas.microsoft.com/office/drawing/2014/main" id="{9561EECB-C60B-D93E-146E-860B91EC07CA}"/>
              </a:ext>
            </a:extLst>
          </p:cNvPr>
          <p:cNvSpPr txBox="1">
            <a:spLocks/>
          </p:cNvSpPr>
          <p:nvPr/>
        </p:nvSpPr>
        <p:spPr>
          <a:xfrm>
            <a:off x="642678" y="4380793"/>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solidFill>
                  <a:srgbClr val="14B4CB"/>
                </a:solidFill>
              </a:rPr>
              <a:t>Ακολουθήστε το ταξίδι μας</a:t>
            </a:r>
          </a:p>
        </p:txBody>
      </p:sp>
      <p:sp>
        <p:nvSpPr>
          <p:cNvPr id="3" name="Google Shape;400;p31">
            <a:extLst>
              <a:ext uri="{FF2B5EF4-FFF2-40B4-BE49-F238E27FC236}">
                <a16:creationId xmlns:a16="http://schemas.microsoft.com/office/drawing/2014/main" id="{07D09953-FD92-D25E-31B5-C406A3552CC8}"/>
              </a:ext>
            </a:extLst>
          </p:cNvPr>
          <p:cNvSpPr txBox="1">
            <a:spLocks/>
          </p:cNvSpPr>
          <p:nvPr/>
        </p:nvSpPr>
        <p:spPr>
          <a:xfrm>
            <a:off x="794328" y="1532577"/>
            <a:ext cx="3195485" cy="2146456"/>
          </a:xfrm>
          <a:prstGeom prst="rect">
            <a:avLst/>
          </a:prstGeom>
          <a:noFill/>
          <a:ln>
            <a:noFill/>
          </a:ln>
        </p:spPr>
        <p:txBody>
          <a:bodyPr spcFirstLastPara="1" wrap="square" lIns="91425" tIns="45700" rIns="91425" bIns="4570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8A4199"/>
              </a:buClr>
              <a:buSzPts val="5000"/>
              <a:buFont typeface="Arial" panose="020B0604020202020204" pitchFamily="34" charset="0"/>
              <a:buNone/>
            </a:pPr>
            <a:r>
              <a:rPr lang="el-GR" sz="2400" b="1" dirty="0"/>
              <a:t>Πηγαίνετε στην Ενότητα 4:</a:t>
            </a:r>
          </a:p>
          <a:p>
            <a:pPr marL="0" indent="0">
              <a:spcBef>
                <a:spcPts val="0"/>
              </a:spcBef>
              <a:buClr>
                <a:srgbClr val="8A4199"/>
              </a:buClr>
              <a:buSzPts val="5000"/>
              <a:buFont typeface="Arial" panose="020B0604020202020204" pitchFamily="34" charset="0"/>
              <a:buNone/>
            </a:pPr>
            <a:r>
              <a:rPr lang="el-GR" sz="2400" dirty="0"/>
              <a:t>Φροντίζοντας μια ποικιλόμορφη ομάδα</a:t>
            </a:r>
          </a:p>
        </p:txBody>
      </p:sp>
    </p:spTree>
    <p:extLst>
      <p:ext uri="{BB962C8B-B14F-4D97-AF65-F5344CB8AC3E}">
        <p14:creationId xmlns:p14="http://schemas.microsoft.com/office/powerpoint/2010/main" val="119193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l-GR" sz="4200" b="1" dirty="0"/>
              <a:t>Τι αφορά </a:t>
            </a:r>
            <a:r>
              <a:rPr lang="en-GB" sz="4200" b="1" dirty="0"/>
              <a:t>α</a:t>
            </a:r>
            <a:r>
              <a:rPr lang="en-GB" sz="4200" b="1" dirty="0" err="1"/>
              <a:t>υτή</a:t>
            </a:r>
            <a:r>
              <a:rPr lang="en-GB" sz="4200" b="1" dirty="0"/>
              <a:t> η </a:t>
            </a:r>
            <a:r>
              <a:rPr lang="en-GB" sz="4200" b="1" dirty="0" err="1"/>
              <a:t>ενότητ</a:t>
            </a:r>
            <a:r>
              <a:rPr lang="en-GB" sz="4200" b="1" dirty="0"/>
              <a:t>α;</a:t>
            </a:r>
          </a:p>
          <a:p>
            <a:endParaRPr lang="en-GB" sz="44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2223209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A8AFB3-F93E-79DB-FADC-326E932B1150}"/>
              </a:ext>
            </a:extLst>
          </p:cNvPr>
          <p:cNvSpPr>
            <a:spLocks noGrp="1"/>
          </p:cNvSpPr>
          <p:nvPr>
            <p:ph type="body" sz="quarter" idx="18"/>
          </p:nvPr>
        </p:nvSpPr>
        <p:spPr/>
        <p:txBody>
          <a:bodyPr anchor="ctr">
            <a:normAutofit/>
          </a:bodyPr>
          <a:lstStyle/>
          <a:p>
            <a:pPr>
              <a:lnSpc>
                <a:spcPct val="150000"/>
              </a:lnSpc>
            </a:pPr>
            <a:r>
              <a:rPr lang="en-GB" sz="2400" dirty="0"/>
              <a:t>	Αυτή η ενότητα έχει ως στόχο να δείξει τη σημασία της διατήρησης της ψηφιακής ευημερίας και πώς να αλλάξουμε και να βελτιώσουμε τις συνήθειές μας για να διασφαλίσουμε μια υγιή χρήση της ψηφιοποίησης. Σε αυτή την ενότητα θα μάθουμε τι είναι η ψηφιακή ευημερία, πώς μπορεί να βελτιώσει τη ζωή μας και πώς να σχεδιάσουμε ένα σχέδιο ψηφιακής ευημερίας. </a:t>
            </a:r>
          </a:p>
        </p:txBody>
      </p:sp>
      <p:sp>
        <p:nvSpPr>
          <p:cNvPr id="3" name="Text Placeholder 2">
            <a:extLst>
              <a:ext uri="{FF2B5EF4-FFF2-40B4-BE49-F238E27FC236}">
                <a16:creationId xmlns:a16="http://schemas.microsoft.com/office/drawing/2014/main" id="{63E631A9-635C-F93D-559D-41173204AD8C}"/>
              </a:ext>
            </a:extLst>
          </p:cNvPr>
          <p:cNvSpPr>
            <a:spLocks noGrp="1"/>
          </p:cNvSpPr>
          <p:nvPr>
            <p:ph type="body" sz="quarter" idx="16"/>
          </p:nvPr>
        </p:nvSpPr>
        <p:spPr>
          <a:xfrm>
            <a:off x="0" y="412137"/>
            <a:ext cx="10834985" cy="580518"/>
          </a:xfrm>
        </p:spPr>
        <p:txBody>
          <a:bodyPr>
            <a:normAutofit fontScale="77500" lnSpcReduction="20000"/>
          </a:bodyPr>
          <a:lstStyle/>
          <a:p>
            <a:r>
              <a:rPr lang="en-GB" sz="5200" dirty="0">
                <a:solidFill>
                  <a:srgbClr val="14B4CB"/>
                </a:solidFill>
              </a:rPr>
              <a:t>         Καλώς ήρθατε: </a:t>
            </a:r>
            <a:r>
              <a:rPr lang="el-GR" sz="5200" dirty="0">
                <a:solidFill>
                  <a:srgbClr val="14B4CB"/>
                </a:solidFill>
              </a:rPr>
              <a:t>Τι αφορά αυτή η</a:t>
            </a:r>
            <a:r>
              <a:rPr lang="en-GB" sz="5200" dirty="0">
                <a:solidFill>
                  <a:srgbClr val="14B4CB"/>
                </a:solidFill>
              </a:rPr>
              <a:t> ενότητα;</a:t>
            </a:r>
          </a:p>
          <a:p>
            <a:endParaRPr lang="en-GB" dirty="0"/>
          </a:p>
        </p:txBody>
      </p:sp>
    </p:spTree>
    <p:extLst>
      <p:ext uri="{BB962C8B-B14F-4D97-AF65-F5344CB8AC3E}">
        <p14:creationId xmlns:p14="http://schemas.microsoft.com/office/powerpoint/2010/main" val="212805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err="1"/>
              <a:t>Ψηφι</a:t>
            </a:r>
            <a:r>
              <a:rPr lang="en-GB" sz="3600" b="1" dirty="0"/>
              <a:t>ακή ευημερία</a:t>
            </a:r>
          </a:p>
          <a:p>
            <a:endParaRPr lang="en-GB" sz="3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66859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F23C4-16ED-C3C9-C030-C90EC1F93C62}"/>
              </a:ext>
            </a:extLst>
          </p:cNvPr>
          <p:cNvSpPr>
            <a:spLocks noGrp="1"/>
          </p:cNvSpPr>
          <p:nvPr>
            <p:ph type="body" sz="quarter" idx="13"/>
          </p:nvPr>
        </p:nvSpPr>
        <p:spPr>
          <a:xfrm>
            <a:off x="3732799" y="720650"/>
            <a:ext cx="4496608" cy="4931620"/>
          </a:xfrm>
        </p:spPr>
        <p:txBody>
          <a:bodyPr>
            <a:noAutofit/>
          </a:bodyPr>
          <a:lstStyle/>
          <a:p>
            <a:pPr>
              <a:lnSpc>
                <a:spcPct val="140000"/>
              </a:lnSpc>
            </a:pPr>
            <a:r>
              <a:rPr lang="en-GB" sz="1800" dirty="0">
                <a:effectLst/>
                <a:latin typeface="Helvetica" pitchFamily="2" charset="0"/>
              </a:rPr>
              <a:t>Ένας τρόπος ζωής, με τη χρήση της τεχνολογίας, που προάγει τη βέλτιστη υγεία και ευημερία, όπου το σώμα, ο νους και το πνεύμα ενσωματώνονται από το άτομο για να ζήσει πληρέστερα μέσα στην ανθρώπινη, φυσική και ψηφιακή κοινότητα. Ιδανικά, είναι η βέλτιστη κατάσταση υγείας και ευημερίας που κάθε άτομο που χρησιμοποιεί την τεχνολογία είναι ικανό να επιτύχει. </a:t>
            </a:r>
          </a:p>
        </p:txBody>
      </p:sp>
      <p:sp>
        <p:nvSpPr>
          <p:cNvPr id="8" name="Freeform 7">
            <a:extLst>
              <a:ext uri="{FF2B5EF4-FFF2-40B4-BE49-F238E27FC236}">
                <a16:creationId xmlns:a16="http://schemas.microsoft.com/office/drawing/2014/main" id="{25C26B22-458D-7AC8-5366-DDF981CF70D4}"/>
              </a:ext>
            </a:extLst>
          </p:cNvPr>
          <p:cNvSpPr/>
          <p:nvPr/>
        </p:nvSpPr>
        <p:spPr>
          <a:xfrm>
            <a:off x="1757456" y="2633623"/>
            <a:ext cx="1843087" cy="133422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4485" cap="flat">
            <a:solidFill>
              <a:srgbClr val="8A4199"/>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FA8CB4D-65DB-8243-8FB7-045C1ECCF506}"/>
              </a:ext>
            </a:extLst>
          </p:cNvPr>
          <p:cNvSpPr txBox="1"/>
          <p:nvPr/>
        </p:nvSpPr>
        <p:spPr>
          <a:xfrm>
            <a:off x="552125" y="357883"/>
            <a:ext cx="3822457" cy="584775"/>
          </a:xfrm>
          <a:prstGeom prst="rect">
            <a:avLst/>
          </a:prstGeom>
          <a:noFill/>
        </p:spPr>
        <p:txBody>
          <a:bodyPr wrap="none" rtlCol="0">
            <a:spAutoFit/>
          </a:bodyPr>
          <a:lstStyle/>
          <a:p>
            <a:r>
              <a:rPr lang="x-none" sz="3200" b="1" dirty="0">
                <a:solidFill>
                  <a:srgbClr val="8A4199"/>
                </a:solidFill>
              </a:rPr>
              <a:t>Η ψηφιακή ευημερία είναι... </a:t>
            </a:r>
          </a:p>
        </p:txBody>
      </p:sp>
      <p:sp>
        <p:nvSpPr>
          <p:cNvPr id="6" name="TextBox 5">
            <a:extLst>
              <a:ext uri="{FF2B5EF4-FFF2-40B4-BE49-F238E27FC236}">
                <a16:creationId xmlns:a16="http://schemas.microsoft.com/office/drawing/2014/main" id="{2AA71D26-504A-E84D-86B6-6039B18A1A49}"/>
              </a:ext>
            </a:extLst>
          </p:cNvPr>
          <p:cNvSpPr txBox="1"/>
          <p:nvPr/>
        </p:nvSpPr>
        <p:spPr>
          <a:xfrm>
            <a:off x="7939126" y="5491817"/>
            <a:ext cx="3766737" cy="523220"/>
          </a:xfrm>
          <a:prstGeom prst="rect">
            <a:avLst/>
          </a:prstGeom>
          <a:noFill/>
        </p:spPr>
        <p:txBody>
          <a:bodyPr wrap="none" rtlCol="0">
            <a:spAutoFit/>
          </a:bodyPr>
          <a:lstStyle/>
          <a:p>
            <a:r>
              <a:rPr lang="en-GB" sz="2800" i="1" dirty="0">
                <a:solidFill>
                  <a:srgbClr val="8A4199"/>
                </a:solidFill>
              </a:rPr>
              <a:t>Royal, et al., 2017, σ.106</a:t>
            </a:r>
            <a:endParaRPr lang="x-none" sz="2800" i="1" dirty="0">
              <a:solidFill>
                <a:srgbClr val="8A4199"/>
              </a:solidFill>
            </a:endParaRPr>
          </a:p>
        </p:txBody>
      </p:sp>
    </p:spTree>
    <p:extLst>
      <p:ext uri="{BB962C8B-B14F-4D97-AF65-F5344CB8AC3E}">
        <p14:creationId xmlns:p14="http://schemas.microsoft.com/office/powerpoint/2010/main" val="332572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1BAC7A-8D73-54D8-0852-8B927C390ADF}"/>
              </a:ext>
            </a:extLst>
          </p:cNvPr>
          <p:cNvSpPr>
            <a:spLocks noGrp="1"/>
          </p:cNvSpPr>
          <p:nvPr>
            <p:ph type="body" sz="quarter" idx="18"/>
          </p:nvPr>
        </p:nvSpPr>
        <p:spPr/>
        <p:txBody>
          <a:bodyPr>
            <a:normAutofit/>
          </a:bodyPr>
          <a:lstStyle/>
          <a:p>
            <a:r>
              <a:rPr lang="en-GB" dirty="0"/>
              <a:t>Η </a:t>
            </a:r>
            <a:r>
              <a:rPr lang="en-GB" dirty="0" err="1"/>
              <a:t>ψηφι</a:t>
            </a:r>
            <a:r>
              <a:rPr lang="en-GB" dirty="0"/>
              <a:t>ακή ευημερία είναι η ικανότητα να φροντίζουμε</a:t>
            </a:r>
          </a:p>
          <a:p>
            <a:endParaRPr lang="en-GB" dirty="0"/>
          </a:p>
          <a:p>
            <a:r>
              <a:rPr lang="en-GB" dirty="0"/>
              <a:t>- </a:t>
            </a:r>
            <a:r>
              <a:rPr lang="el-GR" dirty="0"/>
              <a:t>Την </a:t>
            </a:r>
            <a:r>
              <a:rPr lang="en-GB" dirty="0"/>
              <a:t>π</a:t>
            </a:r>
            <a:r>
              <a:rPr lang="en-GB" dirty="0" err="1"/>
              <a:t>ροσω</a:t>
            </a:r>
            <a:r>
              <a:rPr lang="en-GB" dirty="0"/>
              <a:t>πική υγεία, </a:t>
            </a:r>
          </a:p>
          <a:p>
            <a:r>
              <a:rPr lang="en-GB" dirty="0"/>
              <a:t>- </a:t>
            </a:r>
            <a:r>
              <a:rPr lang="el-GR" dirty="0"/>
              <a:t>Την </a:t>
            </a:r>
            <a:r>
              <a:rPr lang="en-GB" dirty="0"/>
              <a:t>α</a:t>
            </a:r>
            <a:r>
              <a:rPr lang="en-GB" dirty="0" err="1"/>
              <a:t>σφάλει</a:t>
            </a:r>
            <a:r>
              <a:rPr lang="en-GB" dirty="0"/>
              <a:t>α, </a:t>
            </a:r>
          </a:p>
          <a:p>
            <a:r>
              <a:rPr lang="en-GB" dirty="0"/>
              <a:t>- </a:t>
            </a:r>
            <a:r>
              <a:rPr lang="el-GR" dirty="0"/>
              <a:t>Τις </a:t>
            </a:r>
            <a:r>
              <a:rPr lang="en-GB" dirty="0" err="1"/>
              <a:t>σχέσεις</a:t>
            </a:r>
            <a:r>
              <a:rPr lang="en-GB" dirty="0"/>
              <a:t>, και </a:t>
            </a:r>
          </a:p>
          <a:p>
            <a:r>
              <a:rPr lang="en-GB" dirty="0"/>
              <a:t>- </a:t>
            </a:r>
            <a:r>
              <a:rPr lang="el-GR" dirty="0"/>
              <a:t>Την </a:t>
            </a:r>
            <a:r>
              <a:rPr lang="en-GB" dirty="0" err="1"/>
              <a:t>ισορρο</a:t>
            </a:r>
            <a:r>
              <a:rPr lang="en-GB" dirty="0"/>
              <a:t>πία μεταξύ επαγγελματικής και προσωπικής ζωής</a:t>
            </a:r>
          </a:p>
          <a:p>
            <a:r>
              <a:rPr lang="en-GB" dirty="0"/>
              <a:t> 	                           ....</a:t>
            </a:r>
            <a:r>
              <a:rPr lang="en-GB" dirty="0" err="1"/>
              <a:t>στις</a:t>
            </a:r>
            <a:r>
              <a:rPr lang="en-GB" dirty="0"/>
              <a:t> </a:t>
            </a:r>
            <a:r>
              <a:rPr lang="en-GB" dirty="0" err="1"/>
              <a:t>ψηφι</a:t>
            </a:r>
            <a:r>
              <a:rPr lang="en-GB" dirty="0"/>
              <a:t>ακές ρυθμίσεις.</a:t>
            </a:r>
          </a:p>
          <a:p>
            <a:endParaRPr lang="en-US" dirty="0"/>
          </a:p>
        </p:txBody>
      </p:sp>
      <p:sp>
        <p:nvSpPr>
          <p:cNvPr id="4" name="Text Placeholder 3">
            <a:extLst>
              <a:ext uri="{FF2B5EF4-FFF2-40B4-BE49-F238E27FC236}">
                <a16:creationId xmlns:a16="http://schemas.microsoft.com/office/drawing/2014/main" id="{DD91076A-627A-887B-359D-B1FFDEF045C5}"/>
              </a:ext>
            </a:extLst>
          </p:cNvPr>
          <p:cNvSpPr>
            <a:spLocks noGrp="1"/>
          </p:cNvSpPr>
          <p:nvPr>
            <p:ph type="body" sz="quarter" idx="16"/>
          </p:nvPr>
        </p:nvSpPr>
        <p:spPr/>
        <p:txBody>
          <a:bodyPr/>
          <a:lstStyle/>
          <a:p>
            <a:r>
              <a:rPr lang="en-US" dirty="0" err="1"/>
              <a:t>Με</a:t>
            </a:r>
            <a:r>
              <a:rPr lang="en-US" dirty="0"/>
              <a:t> </a:t>
            </a:r>
            <a:r>
              <a:rPr lang="en-US" dirty="0" err="1"/>
              <a:t>άλλ</a:t>
            </a:r>
            <a:r>
              <a:rPr lang="en-US" dirty="0"/>
              <a:t>α λόγια</a:t>
            </a:r>
          </a:p>
        </p:txBody>
      </p:sp>
      <p:pic>
        <p:nvPicPr>
          <p:cNvPr id="6" name="Picture Placeholder 5" descr="A person standing in a field with her arms raised&#10;&#10;Description automatically generated">
            <a:extLst>
              <a:ext uri="{FF2B5EF4-FFF2-40B4-BE49-F238E27FC236}">
                <a16:creationId xmlns:a16="http://schemas.microsoft.com/office/drawing/2014/main" id="{D1727BD9-B6BD-EA4C-118A-EDA909FCB086}"/>
              </a:ext>
            </a:extLst>
          </p:cNvPr>
          <p:cNvPicPr>
            <a:picLocks noGrp="1" noChangeAspect="1"/>
          </p:cNvPicPr>
          <p:nvPr>
            <p:ph type="pic" sz="quarter" idx="10"/>
          </p:nvPr>
        </p:nvPicPr>
        <p:blipFill>
          <a:blip r:embed="rId2"/>
          <a:srcRect l="6295" r="6295"/>
          <a:stretch>
            <a:fillRect/>
          </a:stretch>
        </p:blipFill>
        <p:spPr>
          <a:xfrm>
            <a:off x="7061200" y="1347788"/>
            <a:ext cx="5130800" cy="3913187"/>
          </a:xfrm>
        </p:spPr>
      </p:pic>
    </p:spTree>
    <p:extLst>
      <p:ext uri="{BB962C8B-B14F-4D97-AF65-F5344CB8AC3E}">
        <p14:creationId xmlns:p14="http://schemas.microsoft.com/office/powerpoint/2010/main" val="3574921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2009</TotalTime>
  <Words>4260</Words>
  <Application>Microsoft Office PowerPoint</Application>
  <PresentationFormat>Widescreen</PresentationFormat>
  <Paragraphs>294</Paragraphs>
  <Slides>49</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Calibri</vt:lpstr>
      <vt:lpstr>Calibri Light</vt:lpstr>
      <vt:lpstr>Helvetica</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keywords>, docId:24EDFC8109D175300C8FDF305BC640AE</cp:keywords>
  <cp:lastModifiedBy>Epameinondas Koutavelis</cp:lastModifiedBy>
  <cp:revision>61</cp:revision>
  <dcterms:created xsi:type="dcterms:W3CDTF">2022-08-04T07:13:02Z</dcterms:created>
  <dcterms:modified xsi:type="dcterms:W3CDTF">2023-08-03T12:01:39Z</dcterms:modified>
</cp:coreProperties>
</file>