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6" r:id="rId2"/>
    <p:sldId id="356" r:id="rId3"/>
    <p:sldId id="258" r:id="rId4"/>
    <p:sldId id="382" r:id="rId5"/>
    <p:sldId id="383" r:id="rId6"/>
    <p:sldId id="384" r:id="rId7"/>
    <p:sldId id="385" r:id="rId8"/>
    <p:sldId id="386" r:id="rId9"/>
    <p:sldId id="361" r:id="rId10"/>
    <p:sldId id="300" r:id="rId11"/>
    <p:sldId id="369" r:id="rId12"/>
    <p:sldId id="387" r:id="rId13"/>
    <p:sldId id="388" r:id="rId14"/>
    <p:sldId id="389" r:id="rId15"/>
    <p:sldId id="390" r:id="rId16"/>
    <p:sldId id="391" r:id="rId17"/>
    <p:sldId id="392" r:id="rId18"/>
    <p:sldId id="303" r:id="rId19"/>
    <p:sldId id="370" r:id="rId20"/>
    <p:sldId id="393" r:id="rId21"/>
    <p:sldId id="394" r:id="rId22"/>
    <p:sldId id="395" r:id="rId23"/>
    <p:sldId id="396" r:id="rId24"/>
    <p:sldId id="397" r:id="rId25"/>
    <p:sldId id="312" r:id="rId26"/>
    <p:sldId id="398" r:id="rId27"/>
    <p:sldId id="399" r:id="rId28"/>
    <p:sldId id="343" r:id="rId29"/>
    <p:sldId id="344" r:id="rId30"/>
    <p:sldId id="371" r:id="rId31"/>
    <p:sldId id="400" r:id="rId32"/>
    <p:sldId id="401" r:id="rId33"/>
    <p:sldId id="402" r:id="rId34"/>
    <p:sldId id="403" r:id="rId35"/>
    <p:sldId id="404" r:id="rId36"/>
    <p:sldId id="318" r:id="rId37"/>
    <p:sldId id="346" r:id="rId38"/>
    <p:sldId id="372" r:id="rId39"/>
    <p:sldId id="405" r:id="rId40"/>
    <p:sldId id="406" r:id="rId41"/>
    <p:sldId id="321" r:id="rId42"/>
    <p:sldId id="407" r:id="rId43"/>
    <p:sldId id="408" r:id="rId44"/>
    <p:sldId id="349" r:id="rId45"/>
    <p:sldId id="409" r:id="rId46"/>
    <p:sldId id="350" r:id="rId47"/>
    <p:sldId id="351" r:id="rId48"/>
    <p:sldId id="352" r:id="rId49"/>
    <p:sldId id="373" r:id="rId50"/>
    <p:sldId id="410" r:id="rId51"/>
    <p:sldId id="281" r:id="rId52"/>
    <p:sldId id="379" r:id="rId53"/>
    <p:sldId id="380" r:id="rId54"/>
    <p:sldId id="381" r:id="rId55"/>
    <p:sldId id="374" r:id="rId56"/>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8A4199"/>
    <a:srgbClr val="14B4CB"/>
    <a:srgbClr val="ECECEC"/>
    <a:srgbClr val="40B8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56" autoAdjust="0"/>
    <p:restoredTop sz="96281"/>
  </p:normalViewPr>
  <p:slideViewPr>
    <p:cSldViewPr snapToGrid="0" showGuides="1">
      <p:cViewPr varScale="1">
        <p:scale>
          <a:sx n="113" d="100"/>
          <a:sy n="113" d="100"/>
        </p:scale>
        <p:origin x="498" y="11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629980-17A3-4759-9CCE-CBED516940FC}" type="datetimeFigureOut">
              <a:rPr lang="en-GB" smtClean="0"/>
              <a:t>03/08/2023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Κάντε κλικ για να επεξεργαστείτε τα στυλ κύριου κειμένου</a:t>
            </a:r>
          </a:p>
          <a:p>
            <a:pPr lvl="1"/>
            <a:r>
              <a:rPr lang="en-US"/>
              <a:t>Δεύτερο επίπεδο</a:t>
            </a:r>
          </a:p>
          <a:p>
            <a:pPr lvl="2"/>
            <a:r>
              <a:rPr lang="en-US"/>
              <a:t>Τρίτο επίπεδο</a:t>
            </a:r>
          </a:p>
          <a:p>
            <a:pPr lvl="3"/>
            <a:r>
              <a:rPr lang="en-US"/>
              <a:t>Τέταρτο επίπεδο</a:t>
            </a:r>
          </a:p>
          <a:p>
            <a:pPr lvl="4"/>
            <a:r>
              <a:rPr lang="en-US"/>
              <a:t>Πέμπτο επίπεδο</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B5134F-C055-45FF-AD21-620168A1C9B3}" type="slidenum">
              <a:rPr lang="en-GB" smtClean="0"/>
              <a:t>‹#›</a:t>
            </a:fld>
            <a:endParaRPr lang="en-GB"/>
          </a:p>
        </p:txBody>
      </p:sp>
    </p:spTree>
    <p:extLst>
      <p:ext uri="{BB962C8B-B14F-4D97-AF65-F5344CB8AC3E}">
        <p14:creationId xmlns:p14="http://schemas.microsoft.com/office/powerpoint/2010/main" val="3410652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8776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8" name="Google Shape;32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0389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8481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023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7510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2851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85FE04-BFF6-B6EC-3C62-4073CF99C8E5}"/>
              </a:ext>
            </a:extLst>
          </p:cNvPr>
          <p:cNvSpPr/>
          <p:nvPr userDrawn="1"/>
        </p:nvSpPr>
        <p:spPr>
          <a:xfrm>
            <a:off x="0" y="0"/>
            <a:ext cx="12192000" cy="6858001"/>
          </a:xfrm>
          <a:prstGeom prst="rect">
            <a:avLst/>
          </a:prstGeom>
          <a:solidFill>
            <a:srgbClr val="14B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731F697-B9FA-0F6E-7173-426C9D38A33A}"/>
              </a:ext>
            </a:extLst>
          </p:cNvPr>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BALANCE</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4" name="Rectangle 3">
            <a:extLst>
              <a:ext uri="{FF2B5EF4-FFF2-40B4-BE49-F238E27FC236}">
                <a16:creationId xmlns:a16="http://schemas.microsoft.com/office/drawing/2014/main" id="{38C9A1A1-7030-A957-EC8F-F9D5CA33C1FF}"/>
              </a:ext>
            </a:extLst>
          </p:cNvPr>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22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5" name="Rectangle 4">
            <a:extLst>
              <a:ext uri="{FF2B5EF4-FFF2-40B4-BE49-F238E27FC236}">
                <a16:creationId xmlns:a16="http://schemas.microsoft.com/office/drawing/2014/main" id="{13822BE3-D499-A5B4-86A5-31AEBB7CCC42}"/>
              </a:ext>
            </a:extLst>
          </p:cNvPr>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BALANCE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36" name="Straight Connector 35">
            <a:extLst>
              <a:ext uri="{FF2B5EF4-FFF2-40B4-BE49-F238E27FC236}">
                <a16:creationId xmlns:a16="http://schemas.microsoft.com/office/drawing/2014/main" id="{A39FF33A-8CAB-9CD4-A1CF-796BBF83AC54}"/>
              </a:ext>
            </a:extLst>
          </p:cNvPr>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878560F-0E17-490F-EB60-F7DDEB518658}"/>
              </a:ext>
            </a:extLst>
          </p:cNvPr>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FE88495F-4B7F-7326-98F4-F8EA9AF73A89}"/>
              </a:ext>
            </a:extLst>
          </p:cNvPr>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45" name="Straight Connector 44">
            <a:extLst>
              <a:ext uri="{FF2B5EF4-FFF2-40B4-BE49-F238E27FC236}">
                <a16:creationId xmlns:a16="http://schemas.microsoft.com/office/drawing/2014/main" id="{89B5FE18-0409-FD9D-D822-36AEF5B999E6}"/>
              </a:ext>
            </a:extLst>
          </p:cNvPr>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30864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0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27587C5-0B66-A077-9524-C6FBC184CA8E}"/>
              </a:ext>
            </a:extLst>
          </p:cNvPr>
          <p:cNvSpPr/>
          <p:nvPr userDrawn="1"/>
        </p:nvSpPr>
        <p:spPr>
          <a:xfrm>
            <a:off x="4454" y="3627004"/>
            <a:ext cx="12191999" cy="3230996"/>
          </a:xfrm>
          <a:prstGeom prst="rect">
            <a:avLst/>
          </a:prstGeom>
          <a:solidFill>
            <a:srgbClr val="8A4199"/>
          </a:solidFill>
          <a:ln>
            <a:noFill/>
          </a:ln>
          <a:effectLst>
            <a:innerShdw blurRad="479984" dist="1143"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2E9E031-6506-03C9-1D6F-46426A4E9B20}"/>
              </a:ext>
            </a:extLst>
          </p:cNvPr>
          <p:cNvSpPr/>
          <p:nvPr userDrawn="1"/>
        </p:nvSpPr>
        <p:spPr>
          <a:xfrm rot="10800000">
            <a:off x="10471272" y="3884474"/>
            <a:ext cx="1090269" cy="789251"/>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12B4CB"/>
          </a:solidFill>
          <a:ln w="448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9D51FD4D-808B-3397-4B26-446714A2489B}"/>
              </a:ext>
            </a:extLst>
          </p:cNvPr>
          <p:cNvSpPr/>
          <p:nvPr userDrawn="1"/>
        </p:nvSpPr>
        <p:spPr>
          <a:xfrm>
            <a:off x="634224" y="5415270"/>
            <a:ext cx="1090269" cy="789251"/>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12B4CB"/>
          </a:solidFill>
          <a:ln w="448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D9695B56-F751-A0D8-B221-FF7530D25982}"/>
              </a:ext>
            </a:extLst>
          </p:cNvPr>
          <p:cNvCxnSpPr>
            <a:cxnSpLocks/>
          </p:cNvCxnSpPr>
          <p:nvPr userDrawn="1"/>
        </p:nvCxnSpPr>
        <p:spPr>
          <a:xfrm flipH="1">
            <a:off x="-2" y="684666"/>
            <a:ext cx="634226" cy="1"/>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661F60B8-D13B-412C-47F1-0CD17CAF0CEF}"/>
              </a:ext>
            </a:extLst>
          </p:cNvPr>
          <p:cNvSpPr txBox="1">
            <a:spLocks/>
          </p:cNvSpPr>
          <p:nvPr userDrawn="1"/>
        </p:nvSpPr>
        <p:spPr>
          <a:xfrm>
            <a:off x="11548753" y="6368426"/>
            <a:ext cx="410610" cy="465822"/>
          </a:xfrm>
          <a:prstGeom prst="rect">
            <a:avLst/>
          </a:prstGeom>
        </p:spPr>
        <p:txBody>
          <a:bodyPr vert="horz" lIns="91440" tIns="45720" rIns="91440" bIns="45720" rtlCol="0" anchor="ctr"/>
          <a:lstStyle>
            <a:defPPr>
              <a:defRPr lang="x-none"/>
            </a:defPPr>
            <a:lvl1pPr marL="0" algn="r" defTabSz="914400" rtl="0" eaLnBrk="1" latinLnBrk="0" hangingPunct="1">
              <a:defRPr sz="900" b="0" i="0" kern="120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2079F2-58AF-ED44-82D7-E04B2F6FD686}" type="slidenum">
              <a:rPr lang="en-US" smtClean="0"/>
              <a:pPr/>
              <a:t>‹#›</a:t>
            </a:fld>
            <a:endParaRPr lang="en-US" dirty="0"/>
          </a:p>
        </p:txBody>
      </p:sp>
      <p:sp>
        <p:nvSpPr>
          <p:cNvPr id="2" name="Text Placeholder 17">
            <a:extLst>
              <a:ext uri="{FF2B5EF4-FFF2-40B4-BE49-F238E27FC236}">
                <a16:creationId xmlns:a16="http://schemas.microsoft.com/office/drawing/2014/main" id="{A0B9F833-14EF-CD34-0961-AE432B87D8FD}"/>
              </a:ext>
            </a:extLst>
          </p:cNvPr>
          <p:cNvSpPr>
            <a:spLocks noGrp="1"/>
          </p:cNvSpPr>
          <p:nvPr>
            <p:ph type="body" sz="quarter" idx="18" hasCustomPrompt="1"/>
          </p:nvPr>
        </p:nvSpPr>
        <p:spPr>
          <a:xfrm>
            <a:off x="734714" y="1442730"/>
            <a:ext cx="10834986" cy="1894908"/>
          </a:xfrm>
        </p:spPr>
        <p:txBody>
          <a:bodyPr>
            <a:normAutofit/>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D3736009-EB2E-4EC5-A69A-C241BEFD50D3}"/>
              </a:ext>
            </a:extLst>
          </p:cNvPr>
          <p:cNvSpPr>
            <a:spLocks noGrp="1"/>
          </p:cNvSpPr>
          <p:nvPr>
            <p:ph type="body" sz="quarter" idx="19" hasCustomPrompt="1"/>
          </p:nvPr>
        </p:nvSpPr>
        <p:spPr>
          <a:xfrm>
            <a:off x="713768" y="421468"/>
            <a:ext cx="10834985" cy="580518"/>
          </a:xfrm>
        </p:spPr>
        <p:txBody>
          <a:bodyPr>
            <a:normAutofit/>
          </a:bodyPr>
          <a:lstStyle>
            <a:lvl1pPr marL="0" indent="0" algn="l">
              <a:buNone/>
              <a:defRPr sz="3600" b="1" i="0">
                <a:solidFill>
                  <a:srgbClr val="8A4199"/>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9D1D0975-2336-61FB-8EED-DEE35A41CA04}"/>
              </a:ext>
            </a:extLst>
          </p:cNvPr>
          <p:cNvSpPr>
            <a:spLocks noGrp="1"/>
          </p:cNvSpPr>
          <p:nvPr>
            <p:ph type="body" sz="quarter" idx="16" hasCustomPrompt="1"/>
          </p:nvPr>
        </p:nvSpPr>
        <p:spPr>
          <a:xfrm>
            <a:off x="487896" y="4132101"/>
            <a:ext cx="11013542" cy="1350107"/>
          </a:xfrm>
        </p:spPr>
        <p:txBody>
          <a:bodyPr anchor="ctr">
            <a:normAutofit/>
          </a:bodyPr>
          <a:lstStyle>
            <a:lvl1pPr marL="0" indent="0" algn="ctr">
              <a:buNone/>
              <a:defRPr sz="3000" i="1"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Tree>
    <p:extLst>
      <p:ext uri="{BB962C8B-B14F-4D97-AF65-F5344CB8AC3E}">
        <p14:creationId xmlns:p14="http://schemas.microsoft.com/office/powerpoint/2010/main" val="4087544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arge Photo Slide - Prupl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1FA61A72-BC4D-F04A-A3BA-6975406B568A}"/>
              </a:ext>
            </a:extLst>
          </p:cNvPr>
          <p:cNvSpPr/>
          <p:nvPr userDrawn="1"/>
        </p:nvSpPr>
        <p:spPr>
          <a:xfrm>
            <a:off x="-1" y="-16255"/>
            <a:ext cx="5994403" cy="5249886"/>
          </a:xfrm>
          <a:custGeom>
            <a:avLst/>
            <a:gdLst>
              <a:gd name="connsiteX0" fmla="*/ 0 w 5994403"/>
              <a:gd name="connsiteY0" fmla="*/ 0 h 5249886"/>
              <a:gd name="connsiteX1" fmla="*/ 5910658 w 5994403"/>
              <a:gd name="connsiteY1" fmla="*/ 0 h 5249886"/>
              <a:gd name="connsiteX2" fmla="*/ 5971686 w 5994403"/>
              <a:gd name="connsiteY2" fmla="*/ 399875 h 5249886"/>
              <a:gd name="connsiteX3" fmla="*/ 5994403 w 5994403"/>
              <a:gd name="connsiteY3" fmla="*/ 849762 h 5249886"/>
              <a:gd name="connsiteX4" fmla="*/ 1594279 w 5994403"/>
              <a:gd name="connsiteY4" fmla="*/ 5249886 h 5249886"/>
              <a:gd name="connsiteX5" fmla="*/ 81369 w 5994403"/>
              <a:gd name="connsiteY5" fmla="*/ 4982888 h 5249886"/>
              <a:gd name="connsiteX6" fmla="*/ 0 w 5994403"/>
              <a:gd name="connsiteY6" fmla="*/ 4950805 h 52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403" h="5249886">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8A4199"/>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Picture Placeholder 20">
            <a:extLst>
              <a:ext uri="{FF2B5EF4-FFF2-40B4-BE49-F238E27FC236}">
                <a16:creationId xmlns:a16="http://schemas.microsoft.com/office/drawing/2014/main" id="{75F1B4C7-2F92-EF4D-9084-6326EF657FB8}"/>
              </a:ext>
            </a:extLst>
          </p:cNvPr>
          <p:cNvSpPr>
            <a:spLocks noGrp="1"/>
          </p:cNvSpPr>
          <p:nvPr>
            <p:ph type="pic" sz="quarter" idx="21"/>
          </p:nvPr>
        </p:nvSpPr>
        <p:spPr>
          <a:xfrm>
            <a:off x="0" y="0"/>
            <a:ext cx="12192000" cy="6858000"/>
          </a:xfrm>
          <a:custGeom>
            <a:avLst/>
            <a:gdLst>
              <a:gd name="connsiteX0" fmla="*/ 591065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4950805 h 6858000"/>
              <a:gd name="connsiteX5" fmla="*/ 81369 w 12192000"/>
              <a:gd name="connsiteY5" fmla="*/ 4982888 h 6858000"/>
              <a:gd name="connsiteX6" fmla="*/ 1594279 w 12192000"/>
              <a:gd name="connsiteY6" fmla="*/ 5249886 h 6858000"/>
              <a:gd name="connsiteX7" fmla="*/ 5994403 w 12192000"/>
              <a:gd name="connsiteY7" fmla="*/ 849762 h 6858000"/>
              <a:gd name="connsiteX8" fmla="*/ 5971686 w 12192000"/>
              <a:gd name="connsiteY8" fmla="*/ 3998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910658" y="0"/>
                </a:moveTo>
                <a:lnTo>
                  <a:pt x="12192000" y="0"/>
                </a:lnTo>
                <a:lnTo>
                  <a:pt x="12192000" y="6858000"/>
                </a:lnTo>
                <a:lnTo>
                  <a:pt x="0" y="6858000"/>
                </a:lnTo>
                <a:lnTo>
                  <a:pt x="0" y="4950805"/>
                </a:lnTo>
                <a:lnTo>
                  <a:pt x="81369" y="4982888"/>
                </a:lnTo>
                <a:cubicBezTo>
                  <a:pt x="553119" y="5155619"/>
                  <a:pt x="1062690" y="5249886"/>
                  <a:pt x="1594279" y="5249886"/>
                </a:cubicBezTo>
                <a:cubicBezTo>
                  <a:pt x="4024400" y="5249886"/>
                  <a:pt x="5994403" y="3279883"/>
                  <a:pt x="5994403" y="849762"/>
                </a:cubicBezTo>
                <a:cubicBezTo>
                  <a:pt x="5994403" y="697879"/>
                  <a:pt x="5986708" y="547794"/>
                  <a:pt x="5971686" y="399875"/>
                </a:cubicBezTo>
                <a:close/>
              </a:path>
            </a:pathLst>
          </a:custGeom>
        </p:spPr>
        <p:txBody>
          <a:bodyPr wrap="square">
            <a:noAutofit/>
          </a:bodyPr>
          <a:lstStyle/>
          <a:p>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587065"/>
            <a:ext cx="184731" cy="369332"/>
          </a:xfrm>
          <a:prstGeom prst="rect">
            <a:avLst/>
          </a:prstGeom>
          <a:noFill/>
        </p:spPr>
        <p:txBody>
          <a:bodyPr wrap="none" rtlCol="0">
            <a:spAutoFit/>
          </a:bodyPr>
          <a:lstStyle/>
          <a:p>
            <a:endParaRPr lang="en-US" dirty="0"/>
          </a:p>
        </p:txBody>
      </p:sp>
      <p:sp>
        <p:nvSpPr>
          <p:cNvPr id="10" name="Text Placeholder 23">
            <a:extLst>
              <a:ext uri="{FF2B5EF4-FFF2-40B4-BE49-F238E27FC236}">
                <a16:creationId xmlns:a16="http://schemas.microsoft.com/office/drawing/2014/main" id="{371BECE4-6731-5547-8F1D-4A38ED0A5F33}"/>
              </a:ext>
            </a:extLst>
          </p:cNvPr>
          <p:cNvSpPr>
            <a:spLocks noGrp="1"/>
          </p:cNvSpPr>
          <p:nvPr>
            <p:ph type="body" sz="quarter" idx="19" hasCustomPrompt="1"/>
          </p:nvPr>
        </p:nvSpPr>
        <p:spPr>
          <a:xfrm>
            <a:off x="503238" y="684070"/>
            <a:ext cx="4404721"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 Placeholder 17">
            <a:extLst>
              <a:ext uri="{FF2B5EF4-FFF2-40B4-BE49-F238E27FC236}">
                <a16:creationId xmlns:a16="http://schemas.microsoft.com/office/drawing/2014/main" id="{CB0F69B6-004B-8247-A75B-E3DC6BE4322D}"/>
              </a:ext>
            </a:extLst>
          </p:cNvPr>
          <p:cNvSpPr>
            <a:spLocks noGrp="1"/>
          </p:cNvSpPr>
          <p:nvPr>
            <p:ph type="body" sz="quarter" idx="20" hasCustomPrompt="1"/>
          </p:nvPr>
        </p:nvSpPr>
        <p:spPr>
          <a:xfrm>
            <a:off x="503238" y="1624369"/>
            <a:ext cx="4332233" cy="851567"/>
          </a:xfrm>
        </p:spPr>
        <p:txBody>
          <a:bodyPr>
            <a:normAutofit/>
          </a:bodyPr>
          <a:lstStyle>
            <a:lvl1pPr>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4124835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arge Photo Slide - Blu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1FA61A72-BC4D-F04A-A3BA-6975406B568A}"/>
              </a:ext>
            </a:extLst>
          </p:cNvPr>
          <p:cNvSpPr/>
          <p:nvPr userDrawn="1"/>
        </p:nvSpPr>
        <p:spPr>
          <a:xfrm>
            <a:off x="-1" y="-16255"/>
            <a:ext cx="5994403" cy="5249886"/>
          </a:xfrm>
          <a:custGeom>
            <a:avLst/>
            <a:gdLst>
              <a:gd name="connsiteX0" fmla="*/ 0 w 5994403"/>
              <a:gd name="connsiteY0" fmla="*/ 0 h 5249886"/>
              <a:gd name="connsiteX1" fmla="*/ 5910658 w 5994403"/>
              <a:gd name="connsiteY1" fmla="*/ 0 h 5249886"/>
              <a:gd name="connsiteX2" fmla="*/ 5971686 w 5994403"/>
              <a:gd name="connsiteY2" fmla="*/ 399875 h 5249886"/>
              <a:gd name="connsiteX3" fmla="*/ 5994403 w 5994403"/>
              <a:gd name="connsiteY3" fmla="*/ 849762 h 5249886"/>
              <a:gd name="connsiteX4" fmla="*/ 1594279 w 5994403"/>
              <a:gd name="connsiteY4" fmla="*/ 5249886 h 5249886"/>
              <a:gd name="connsiteX5" fmla="*/ 81369 w 5994403"/>
              <a:gd name="connsiteY5" fmla="*/ 4982888 h 5249886"/>
              <a:gd name="connsiteX6" fmla="*/ 0 w 5994403"/>
              <a:gd name="connsiteY6" fmla="*/ 4950805 h 52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403" h="5249886">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14B4CB"/>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Picture Placeholder 20">
            <a:extLst>
              <a:ext uri="{FF2B5EF4-FFF2-40B4-BE49-F238E27FC236}">
                <a16:creationId xmlns:a16="http://schemas.microsoft.com/office/drawing/2014/main" id="{75F1B4C7-2F92-EF4D-9084-6326EF657FB8}"/>
              </a:ext>
            </a:extLst>
          </p:cNvPr>
          <p:cNvSpPr>
            <a:spLocks noGrp="1"/>
          </p:cNvSpPr>
          <p:nvPr>
            <p:ph type="pic" sz="quarter" idx="21"/>
          </p:nvPr>
        </p:nvSpPr>
        <p:spPr>
          <a:xfrm>
            <a:off x="0" y="0"/>
            <a:ext cx="12192000" cy="6858000"/>
          </a:xfrm>
          <a:custGeom>
            <a:avLst/>
            <a:gdLst>
              <a:gd name="connsiteX0" fmla="*/ 591065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4950805 h 6858000"/>
              <a:gd name="connsiteX5" fmla="*/ 81369 w 12192000"/>
              <a:gd name="connsiteY5" fmla="*/ 4982888 h 6858000"/>
              <a:gd name="connsiteX6" fmla="*/ 1594279 w 12192000"/>
              <a:gd name="connsiteY6" fmla="*/ 5249886 h 6858000"/>
              <a:gd name="connsiteX7" fmla="*/ 5994403 w 12192000"/>
              <a:gd name="connsiteY7" fmla="*/ 849762 h 6858000"/>
              <a:gd name="connsiteX8" fmla="*/ 5971686 w 12192000"/>
              <a:gd name="connsiteY8" fmla="*/ 3998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910658" y="0"/>
                </a:moveTo>
                <a:lnTo>
                  <a:pt x="12192000" y="0"/>
                </a:lnTo>
                <a:lnTo>
                  <a:pt x="12192000" y="6858000"/>
                </a:lnTo>
                <a:lnTo>
                  <a:pt x="0" y="6858000"/>
                </a:lnTo>
                <a:lnTo>
                  <a:pt x="0" y="4950805"/>
                </a:lnTo>
                <a:lnTo>
                  <a:pt x="81369" y="4982888"/>
                </a:lnTo>
                <a:cubicBezTo>
                  <a:pt x="553119" y="5155619"/>
                  <a:pt x="1062690" y="5249886"/>
                  <a:pt x="1594279" y="5249886"/>
                </a:cubicBezTo>
                <a:cubicBezTo>
                  <a:pt x="4024400" y="5249886"/>
                  <a:pt x="5994403" y="3279883"/>
                  <a:pt x="5994403" y="849762"/>
                </a:cubicBezTo>
                <a:cubicBezTo>
                  <a:pt x="5994403" y="697879"/>
                  <a:pt x="5986708" y="547794"/>
                  <a:pt x="5971686" y="399875"/>
                </a:cubicBezTo>
                <a:close/>
              </a:path>
            </a:pathLst>
          </a:custGeom>
        </p:spPr>
        <p:txBody>
          <a:bodyPr wrap="square">
            <a:noAutofit/>
          </a:bodyPr>
          <a:lstStyle/>
          <a:p>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587065"/>
            <a:ext cx="184731" cy="369332"/>
          </a:xfrm>
          <a:prstGeom prst="rect">
            <a:avLst/>
          </a:prstGeom>
          <a:noFill/>
        </p:spPr>
        <p:txBody>
          <a:bodyPr wrap="none" rtlCol="0">
            <a:spAutoFit/>
          </a:bodyPr>
          <a:lstStyle/>
          <a:p>
            <a:endParaRPr lang="en-US" dirty="0"/>
          </a:p>
        </p:txBody>
      </p:sp>
      <p:sp>
        <p:nvSpPr>
          <p:cNvPr id="10" name="Text Placeholder 23">
            <a:extLst>
              <a:ext uri="{FF2B5EF4-FFF2-40B4-BE49-F238E27FC236}">
                <a16:creationId xmlns:a16="http://schemas.microsoft.com/office/drawing/2014/main" id="{371BECE4-6731-5547-8F1D-4A38ED0A5F33}"/>
              </a:ext>
            </a:extLst>
          </p:cNvPr>
          <p:cNvSpPr>
            <a:spLocks noGrp="1"/>
          </p:cNvSpPr>
          <p:nvPr>
            <p:ph type="body" sz="quarter" idx="19" hasCustomPrompt="1"/>
          </p:nvPr>
        </p:nvSpPr>
        <p:spPr>
          <a:xfrm>
            <a:off x="503238" y="684070"/>
            <a:ext cx="4404721"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 Placeholder 17">
            <a:extLst>
              <a:ext uri="{FF2B5EF4-FFF2-40B4-BE49-F238E27FC236}">
                <a16:creationId xmlns:a16="http://schemas.microsoft.com/office/drawing/2014/main" id="{CB0F69B6-004B-8247-A75B-E3DC6BE4322D}"/>
              </a:ext>
            </a:extLst>
          </p:cNvPr>
          <p:cNvSpPr>
            <a:spLocks noGrp="1"/>
          </p:cNvSpPr>
          <p:nvPr>
            <p:ph type="body" sz="quarter" idx="20" hasCustomPrompt="1"/>
          </p:nvPr>
        </p:nvSpPr>
        <p:spPr>
          <a:xfrm>
            <a:off x="503238" y="1624369"/>
            <a:ext cx="4332233" cy="2506760"/>
          </a:xfrm>
        </p:spPr>
        <p:txBody>
          <a:bodyPr>
            <a:normAutofit/>
          </a:bodyPr>
          <a:lstStyle>
            <a:lvl1pPr>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4072617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Quote Slide - Purpl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3130350" y="209349"/>
            <a:ext cx="5931299" cy="5931299"/>
          </a:xfrm>
          <a:prstGeom prst="ellipse">
            <a:avLst/>
          </a:prstGeom>
          <a:solidFill>
            <a:srgbClr val="8A4199"/>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id="{83F29440-5949-7B42-BAEF-86044EDB0709}"/>
              </a:ext>
            </a:extLst>
          </p:cNvPr>
          <p:cNvSpPr>
            <a:spLocks noGrp="1"/>
          </p:cNvSpPr>
          <p:nvPr>
            <p:ph type="body" sz="quarter" idx="13" hasCustomPrompt="1"/>
          </p:nvPr>
        </p:nvSpPr>
        <p:spPr>
          <a:xfrm>
            <a:off x="3902765" y="130607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4" name="Text Box 5">
            <a:extLst>
              <a:ext uri="{FF2B5EF4-FFF2-40B4-BE49-F238E27FC236}">
                <a16:creationId xmlns:a16="http://schemas.microsoft.com/office/drawing/2014/main" id="{402693F4-3273-94E0-F15E-3B0BE7AFC952}"/>
              </a:ext>
            </a:extLst>
          </p:cNvPr>
          <p:cNvSpPr txBox="1"/>
          <p:nvPr userDrawn="1"/>
        </p:nvSpPr>
        <p:spPr>
          <a:xfrm>
            <a:off x="0" y="6286500"/>
            <a:ext cx="12191999" cy="45295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rPr>
              <a:t>balance digital work-life</a:t>
            </a:r>
            <a:endParaRPr lang="en-IE"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4255111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Quote Slide - Blu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3130350" y="209349"/>
            <a:ext cx="5931299" cy="5931299"/>
          </a:xfrm>
          <a:prstGeom prst="ellipse">
            <a:avLst/>
          </a:prstGeom>
          <a:solidFill>
            <a:srgbClr val="14B4CB"/>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3">
            <a:extLst>
              <a:ext uri="{FF2B5EF4-FFF2-40B4-BE49-F238E27FC236}">
                <a16:creationId xmlns:a16="http://schemas.microsoft.com/office/drawing/2014/main" id="{1A625EDB-94DC-1040-A929-3551AE90260C}"/>
              </a:ext>
            </a:extLst>
          </p:cNvPr>
          <p:cNvSpPr>
            <a:spLocks noGrp="1"/>
          </p:cNvSpPr>
          <p:nvPr>
            <p:ph type="body" sz="quarter" idx="13" hasCustomPrompt="1"/>
          </p:nvPr>
        </p:nvSpPr>
        <p:spPr>
          <a:xfrm>
            <a:off x="3902765" y="130607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6" name="Text Box 5">
            <a:extLst>
              <a:ext uri="{FF2B5EF4-FFF2-40B4-BE49-F238E27FC236}">
                <a16:creationId xmlns:a16="http://schemas.microsoft.com/office/drawing/2014/main" id="{68B99D86-6520-AE4C-30A7-C03085861ACB}"/>
              </a:ext>
            </a:extLst>
          </p:cNvPr>
          <p:cNvSpPr txBox="1"/>
          <p:nvPr userDrawn="1"/>
        </p:nvSpPr>
        <p:spPr>
          <a:xfrm>
            <a:off x="0" y="6286500"/>
            <a:ext cx="12191999" cy="45295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rPr>
              <a:t>balance digital work-life</a:t>
            </a:r>
            <a:endParaRPr lang="en-IE"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743758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Photo Slide 02">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DE86A4FB-29E1-490B-F52E-112DE0B4ABA6}"/>
              </a:ext>
            </a:extLst>
          </p:cNvPr>
          <p:cNvSpPr/>
          <p:nvPr userDrawn="1"/>
        </p:nvSpPr>
        <p:spPr>
          <a:xfrm>
            <a:off x="4007560" y="3657853"/>
            <a:ext cx="2507741" cy="2507741"/>
          </a:xfrm>
          <a:prstGeom prst="ellipse">
            <a:avLst/>
          </a:prstGeom>
          <a:solidFill>
            <a:srgbClr val="12B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Picture Placeholder 14">
            <a:extLst>
              <a:ext uri="{FF2B5EF4-FFF2-40B4-BE49-F238E27FC236}">
                <a16:creationId xmlns:a16="http://schemas.microsoft.com/office/drawing/2014/main" id="{99411512-8901-6E6C-C91F-D6D7D3094DE4}"/>
              </a:ext>
            </a:extLst>
          </p:cNvPr>
          <p:cNvSpPr>
            <a:spLocks noGrp="1"/>
          </p:cNvSpPr>
          <p:nvPr>
            <p:ph type="pic" sz="quarter" idx="33"/>
          </p:nvPr>
        </p:nvSpPr>
        <p:spPr>
          <a:xfrm>
            <a:off x="16472" y="377764"/>
            <a:ext cx="5222656" cy="5952556"/>
          </a:xfrm>
          <a:custGeom>
            <a:avLst/>
            <a:gdLst>
              <a:gd name="connsiteX0" fmla="*/ 2246378 w 5222656"/>
              <a:gd name="connsiteY0" fmla="*/ 0 h 5952556"/>
              <a:gd name="connsiteX1" fmla="*/ 5222656 w 5222656"/>
              <a:gd name="connsiteY1" fmla="*/ 2976278 h 5952556"/>
              <a:gd name="connsiteX2" fmla="*/ 5207290 w 5222656"/>
              <a:gd name="connsiteY2" fmla="*/ 3280585 h 5952556"/>
              <a:gd name="connsiteX3" fmla="*/ 5207074 w 5222656"/>
              <a:gd name="connsiteY3" fmla="*/ 3282001 h 5952556"/>
              <a:gd name="connsiteX4" fmla="*/ 5116757 w 5222656"/>
              <a:gd name="connsiteY4" fmla="*/ 3286562 h 5952556"/>
              <a:gd name="connsiteX5" fmla="*/ 3991087 w 5222656"/>
              <a:gd name="connsiteY5" fmla="*/ 4533959 h 5952556"/>
              <a:gd name="connsiteX6" fmla="*/ 4142422 w 5222656"/>
              <a:gd name="connsiteY6" fmla="*/ 5131628 h 5952556"/>
              <a:gd name="connsiteX7" fmla="*/ 4196708 w 5222656"/>
              <a:gd name="connsiteY7" fmla="*/ 5220986 h 5952556"/>
              <a:gd name="connsiteX8" fmla="*/ 4139567 w 5222656"/>
              <a:gd name="connsiteY8" fmla="*/ 5272919 h 5952556"/>
              <a:gd name="connsiteX9" fmla="*/ 2246378 w 5222656"/>
              <a:gd name="connsiteY9" fmla="*/ 5952556 h 5952556"/>
              <a:gd name="connsiteX10" fmla="*/ 141832 w 5222656"/>
              <a:gd name="connsiteY10" fmla="*/ 5080825 h 5952556"/>
              <a:gd name="connsiteX11" fmla="*/ 0 w 5222656"/>
              <a:gd name="connsiteY11" fmla="*/ 4924770 h 5952556"/>
              <a:gd name="connsiteX12" fmla="*/ 0 w 5222656"/>
              <a:gd name="connsiteY12" fmla="*/ 1027786 h 5952556"/>
              <a:gd name="connsiteX13" fmla="*/ 141832 w 5222656"/>
              <a:gd name="connsiteY13" fmla="*/ 871732 h 5952556"/>
              <a:gd name="connsiteX14" fmla="*/ 2246378 w 5222656"/>
              <a:gd name="connsiteY14" fmla="*/ 0 h 595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22656" h="5952556">
                <a:moveTo>
                  <a:pt x="2246378" y="0"/>
                </a:moveTo>
                <a:cubicBezTo>
                  <a:pt x="3890131" y="0"/>
                  <a:pt x="5222656" y="1332525"/>
                  <a:pt x="5222656" y="2976278"/>
                </a:cubicBezTo>
                <a:cubicBezTo>
                  <a:pt x="5222656" y="3079012"/>
                  <a:pt x="5217451" y="3180531"/>
                  <a:pt x="5207290" y="3280585"/>
                </a:cubicBezTo>
                <a:lnTo>
                  <a:pt x="5207074" y="3282001"/>
                </a:lnTo>
                <a:lnTo>
                  <a:pt x="5116757" y="3286562"/>
                </a:lnTo>
                <a:cubicBezTo>
                  <a:pt x="4484485" y="3350772"/>
                  <a:pt x="3991087" y="3884746"/>
                  <a:pt x="3991087" y="4533959"/>
                </a:cubicBezTo>
                <a:cubicBezTo>
                  <a:pt x="3991087" y="4750364"/>
                  <a:pt x="4045909" y="4953964"/>
                  <a:pt x="4142422" y="5131628"/>
                </a:cubicBezTo>
                <a:lnTo>
                  <a:pt x="4196708" y="5220986"/>
                </a:lnTo>
                <a:lnTo>
                  <a:pt x="4139567" y="5272919"/>
                </a:lnTo>
                <a:cubicBezTo>
                  <a:pt x="3625091" y="5697503"/>
                  <a:pt x="2965520" y="5952556"/>
                  <a:pt x="2246378" y="5952556"/>
                </a:cubicBezTo>
                <a:cubicBezTo>
                  <a:pt x="1424502" y="5952556"/>
                  <a:pt x="680432" y="5619425"/>
                  <a:pt x="141832" y="5080825"/>
                </a:cubicBezTo>
                <a:lnTo>
                  <a:pt x="0" y="4924770"/>
                </a:lnTo>
                <a:lnTo>
                  <a:pt x="0" y="1027786"/>
                </a:lnTo>
                <a:lnTo>
                  <a:pt x="141832" y="871732"/>
                </a:lnTo>
                <a:cubicBezTo>
                  <a:pt x="680432" y="333131"/>
                  <a:pt x="1424502" y="0"/>
                  <a:pt x="2246378" y="0"/>
                </a:cubicBezTo>
                <a:close/>
              </a:path>
            </a:pathLst>
          </a:custGeom>
        </p:spPr>
        <p:txBody>
          <a:bodyPr wrap="square">
            <a:noAutofit/>
          </a:bodyPr>
          <a:lstStyle>
            <a:lvl1pPr>
              <a:defRPr>
                <a:latin typeface="Calibri" panose="020F0502020204030204" pitchFamily="34" charset="0"/>
                <a:cs typeface="Calibri" panose="020F0502020204030204" pitchFamily="34" charset="0"/>
              </a:defRPr>
            </a:lvl1pPr>
          </a:lstStyle>
          <a:p>
            <a:endParaRPr lang="en-US"/>
          </a:p>
        </p:txBody>
      </p:sp>
      <p:sp>
        <p:nvSpPr>
          <p:cNvPr id="11" name="Text Placeholder 32">
            <a:extLst>
              <a:ext uri="{FF2B5EF4-FFF2-40B4-BE49-F238E27FC236}">
                <a16:creationId xmlns:a16="http://schemas.microsoft.com/office/drawing/2014/main" id="{47D1D7D5-31CC-5B35-1A7E-E1BC6F336665}"/>
              </a:ext>
            </a:extLst>
          </p:cNvPr>
          <p:cNvSpPr>
            <a:spLocks noGrp="1"/>
          </p:cNvSpPr>
          <p:nvPr>
            <p:ph type="body" sz="quarter" idx="34" hasCustomPrompt="1"/>
          </p:nvPr>
        </p:nvSpPr>
        <p:spPr>
          <a:xfrm>
            <a:off x="4007559" y="4646645"/>
            <a:ext cx="2507741" cy="1026368"/>
          </a:xfrm>
        </p:spPr>
        <p:txBody>
          <a:bodyPr>
            <a:noAutofit/>
          </a:bodyPr>
          <a:lstStyle>
            <a:lvl1pPr marL="0" indent="0" algn="ctr">
              <a:lnSpc>
                <a:spcPts val="244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a:t>
            </a:r>
          </a:p>
          <a:p>
            <a:pPr lvl="0"/>
            <a:r>
              <a:rPr lang="en-GB" dirty="0"/>
              <a:t>Heading</a:t>
            </a:r>
            <a:endParaRPr lang="en-US" dirty="0"/>
          </a:p>
        </p:txBody>
      </p:sp>
      <p:sp>
        <p:nvSpPr>
          <p:cNvPr id="2" name="Text Placeholder 17">
            <a:extLst>
              <a:ext uri="{FF2B5EF4-FFF2-40B4-BE49-F238E27FC236}">
                <a16:creationId xmlns:a16="http://schemas.microsoft.com/office/drawing/2014/main" id="{176ABB01-6B13-85DB-6659-283DA3D75CE1}"/>
              </a:ext>
            </a:extLst>
          </p:cNvPr>
          <p:cNvSpPr>
            <a:spLocks noGrp="1"/>
          </p:cNvSpPr>
          <p:nvPr>
            <p:ph type="body" sz="quarter" idx="18" hasCustomPrompt="1"/>
          </p:nvPr>
        </p:nvSpPr>
        <p:spPr>
          <a:xfrm>
            <a:off x="6650836" y="1894114"/>
            <a:ext cx="4918863" cy="4029530"/>
          </a:xfrm>
        </p:spPr>
        <p:txBody>
          <a:bodyPr>
            <a:normAutofit/>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67A4C1C3-9082-6380-547B-29511FA0DC47}"/>
              </a:ext>
            </a:extLst>
          </p:cNvPr>
          <p:cNvSpPr>
            <a:spLocks noGrp="1"/>
          </p:cNvSpPr>
          <p:nvPr>
            <p:ph type="body" sz="quarter" idx="16" hasCustomPrompt="1"/>
          </p:nvPr>
        </p:nvSpPr>
        <p:spPr>
          <a:xfrm>
            <a:off x="6629890" y="731711"/>
            <a:ext cx="4918863" cy="580518"/>
          </a:xfrm>
        </p:spPr>
        <p:txBody>
          <a:bodyPr>
            <a:normAutofit/>
          </a:bodyPr>
          <a:lstStyle>
            <a:lvl1pPr marL="0" indent="0" algn="l">
              <a:buNone/>
              <a:defRPr sz="3600" b="1" i="0">
                <a:solidFill>
                  <a:srgbClr val="8A4199"/>
                </a:solidFill>
                <a:latin typeface="+mn-lt"/>
              </a:defRPr>
            </a:lvl1pPr>
          </a:lstStyle>
          <a:p>
            <a:pPr lvl="0"/>
            <a:r>
              <a:rPr lang="en-US" dirty="0"/>
              <a:t>Heading</a:t>
            </a:r>
          </a:p>
        </p:txBody>
      </p:sp>
    </p:spTree>
    <p:extLst>
      <p:ext uri="{BB962C8B-B14F-4D97-AF65-F5344CB8AC3E}">
        <p14:creationId xmlns:p14="http://schemas.microsoft.com/office/powerpoint/2010/main" val="2495051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Photo Slide 03">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9A28266-57DC-9653-A55F-21D1EE419AF2}"/>
              </a:ext>
            </a:extLst>
          </p:cNvPr>
          <p:cNvCxnSpPr>
            <a:cxnSpLocks/>
          </p:cNvCxnSpPr>
          <p:nvPr userDrawn="1"/>
        </p:nvCxnSpPr>
        <p:spPr>
          <a:xfrm flipH="1">
            <a:off x="-2" y="684666"/>
            <a:ext cx="634226" cy="1"/>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23" name="Picture Placeholder 22">
            <a:extLst>
              <a:ext uri="{FF2B5EF4-FFF2-40B4-BE49-F238E27FC236}">
                <a16:creationId xmlns:a16="http://schemas.microsoft.com/office/drawing/2014/main" id="{14101369-0684-787F-8D77-2682B6045B2E}"/>
              </a:ext>
            </a:extLst>
          </p:cNvPr>
          <p:cNvSpPr>
            <a:spLocks noGrp="1"/>
          </p:cNvSpPr>
          <p:nvPr>
            <p:ph type="pic" sz="quarter" idx="53"/>
          </p:nvPr>
        </p:nvSpPr>
        <p:spPr>
          <a:xfrm>
            <a:off x="8937352" y="857250"/>
            <a:ext cx="3254648" cy="5143500"/>
          </a:xfrm>
          <a:custGeom>
            <a:avLst/>
            <a:gdLst>
              <a:gd name="connsiteX0" fmla="*/ 2292623 w 3254648"/>
              <a:gd name="connsiteY0" fmla="*/ 0 h 5143500"/>
              <a:gd name="connsiteX1" fmla="*/ 3057383 w 3254648"/>
              <a:gd name="connsiteY1" fmla="*/ 115621 h 5143500"/>
              <a:gd name="connsiteX2" fmla="*/ 3254648 w 3254648"/>
              <a:gd name="connsiteY2" fmla="*/ 187821 h 5143500"/>
              <a:gd name="connsiteX3" fmla="*/ 3254648 w 3254648"/>
              <a:gd name="connsiteY3" fmla="*/ 4955679 h 5143500"/>
              <a:gd name="connsiteX4" fmla="*/ 3057383 w 3254648"/>
              <a:gd name="connsiteY4" fmla="*/ 5027879 h 5143500"/>
              <a:gd name="connsiteX5" fmla="*/ 2292623 w 3254648"/>
              <a:gd name="connsiteY5" fmla="*/ 5143500 h 5143500"/>
              <a:gd name="connsiteX6" fmla="*/ 31270 w 3254648"/>
              <a:gd name="connsiteY6" fmla="*/ 3797599 h 5143500"/>
              <a:gd name="connsiteX7" fmla="*/ 27939 w 3254648"/>
              <a:gd name="connsiteY7" fmla="*/ 3790685 h 5143500"/>
              <a:gd name="connsiteX8" fmla="*/ 126078 w 3254648"/>
              <a:gd name="connsiteY8" fmla="*/ 3659445 h 5143500"/>
              <a:gd name="connsiteX9" fmla="*/ 444438 w 3254648"/>
              <a:gd name="connsiteY9" fmla="*/ 2617206 h 5143500"/>
              <a:gd name="connsiteX10" fmla="*/ 18767 w 3254648"/>
              <a:gd name="connsiteY10" fmla="*/ 1431462 h 5143500"/>
              <a:gd name="connsiteX11" fmla="*/ 0 w 3254648"/>
              <a:gd name="connsiteY11" fmla="*/ 1410813 h 5143500"/>
              <a:gd name="connsiteX12" fmla="*/ 31270 w 3254648"/>
              <a:gd name="connsiteY12" fmla="*/ 1345902 h 5143500"/>
              <a:gd name="connsiteX13" fmla="*/ 2292623 w 3254648"/>
              <a:gd name="connsiteY13"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54648" h="5143500">
                <a:moveTo>
                  <a:pt x="2292623" y="0"/>
                </a:moveTo>
                <a:cubicBezTo>
                  <a:pt x="2558936" y="0"/>
                  <a:pt x="2815795" y="40479"/>
                  <a:pt x="3057383" y="115621"/>
                </a:cubicBezTo>
                <a:lnTo>
                  <a:pt x="3254648" y="187821"/>
                </a:lnTo>
                <a:lnTo>
                  <a:pt x="3254648" y="4955679"/>
                </a:lnTo>
                <a:lnTo>
                  <a:pt x="3057383" y="5027879"/>
                </a:lnTo>
                <a:cubicBezTo>
                  <a:pt x="2815795" y="5103021"/>
                  <a:pt x="2558936" y="5143500"/>
                  <a:pt x="2292623" y="5143500"/>
                </a:cubicBezTo>
                <a:cubicBezTo>
                  <a:pt x="1316141" y="5143500"/>
                  <a:pt x="466768" y="4599278"/>
                  <a:pt x="31270" y="3797599"/>
                </a:cubicBezTo>
                <a:lnTo>
                  <a:pt x="27939" y="3790685"/>
                </a:lnTo>
                <a:lnTo>
                  <a:pt x="126078" y="3659445"/>
                </a:lnTo>
                <a:cubicBezTo>
                  <a:pt x="327074" y="3361932"/>
                  <a:pt x="444438" y="3003275"/>
                  <a:pt x="444438" y="2617206"/>
                </a:cubicBezTo>
                <a:cubicBezTo>
                  <a:pt x="444438" y="2166792"/>
                  <a:pt x="284693" y="1753689"/>
                  <a:pt x="18767" y="1431462"/>
                </a:cubicBezTo>
                <a:lnTo>
                  <a:pt x="0" y="1410813"/>
                </a:lnTo>
                <a:lnTo>
                  <a:pt x="31270" y="1345902"/>
                </a:lnTo>
                <a:cubicBezTo>
                  <a:pt x="466768" y="544222"/>
                  <a:pt x="1316141" y="0"/>
                  <a:pt x="2292623" y="0"/>
                </a:cubicBezTo>
                <a:close/>
              </a:path>
            </a:pathLst>
          </a:custGeom>
        </p:spPr>
        <p:txBody>
          <a:bodyPr wrap="square">
            <a:noAutofit/>
          </a:bodyPr>
          <a:lstStyle/>
          <a:p>
            <a:endParaRPr lang="en-GB"/>
          </a:p>
        </p:txBody>
      </p:sp>
      <p:sp>
        <p:nvSpPr>
          <p:cNvPr id="2" name="Text Placeholder 17">
            <a:extLst>
              <a:ext uri="{FF2B5EF4-FFF2-40B4-BE49-F238E27FC236}">
                <a16:creationId xmlns:a16="http://schemas.microsoft.com/office/drawing/2014/main" id="{7EBB6C66-E14A-2A9A-13AB-A49C063DA269}"/>
              </a:ext>
            </a:extLst>
          </p:cNvPr>
          <p:cNvSpPr>
            <a:spLocks noGrp="1"/>
          </p:cNvSpPr>
          <p:nvPr>
            <p:ph type="body" sz="quarter" idx="18" hasCustomPrompt="1"/>
          </p:nvPr>
        </p:nvSpPr>
        <p:spPr>
          <a:xfrm>
            <a:off x="734714" y="1583871"/>
            <a:ext cx="4918863" cy="4029530"/>
          </a:xfrm>
        </p:spPr>
        <p:txBody>
          <a:bodyPr>
            <a:normAutofit/>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856A43F0-13F0-F08B-7C78-F2BF218655C4}"/>
              </a:ext>
            </a:extLst>
          </p:cNvPr>
          <p:cNvSpPr>
            <a:spLocks noGrp="1"/>
          </p:cNvSpPr>
          <p:nvPr>
            <p:ph type="body" sz="quarter" idx="16" hasCustomPrompt="1"/>
          </p:nvPr>
        </p:nvSpPr>
        <p:spPr>
          <a:xfrm>
            <a:off x="713768" y="421468"/>
            <a:ext cx="4918863" cy="580518"/>
          </a:xfrm>
        </p:spPr>
        <p:txBody>
          <a:bodyPr>
            <a:normAutofit/>
          </a:bodyPr>
          <a:lstStyle>
            <a:lvl1pPr marL="0" indent="0" algn="l">
              <a:buNone/>
              <a:defRPr sz="3600" b="1" i="0">
                <a:solidFill>
                  <a:srgbClr val="8A4199"/>
                </a:solidFill>
                <a:latin typeface="+mn-lt"/>
              </a:defRPr>
            </a:lvl1pPr>
          </a:lstStyle>
          <a:p>
            <a:pPr lvl="0"/>
            <a:r>
              <a:rPr lang="en-US" dirty="0"/>
              <a:t>Heading</a:t>
            </a:r>
          </a:p>
        </p:txBody>
      </p:sp>
      <p:sp>
        <p:nvSpPr>
          <p:cNvPr id="21" name="Oval 20">
            <a:extLst>
              <a:ext uri="{FF2B5EF4-FFF2-40B4-BE49-F238E27FC236}">
                <a16:creationId xmlns:a16="http://schemas.microsoft.com/office/drawing/2014/main" id="{BAA76F5B-60FD-A8BF-E3D9-D8BBFFC6140C}"/>
              </a:ext>
            </a:extLst>
          </p:cNvPr>
          <p:cNvSpPr/>
          <p:nvPr userDrawn="1"/>
        </p:nvSpPr>
        <p:spPr>
          <a:xfrm>
            <a:off x="7447085" y="2206869"/>
            <a:ext cx="2507295" cy="2588656"/>
          </a:xfrm>
          <a:prstGeom prst="ellipse">
            <a:avLst/>
          </a:prstGeom>
          <a:gradFill>
            <a:gsLst>
              <a:gs pos="4000">
                <a:srgbClr val="8A4199"/>
              </a:gs>
              <a:gs pos="34000">
                <a:srgbClr val="8A4199"/>
              </a:gs>
              <a:gs pos="80000">
                <a:srgbClr val="754483"/>
              </a:gs>
            </a:gsLst>
            <a:path path="circle">
              <a:fillToRect l="50000" t="50000" r="50000" b="50000"/>
            </a:path>
          </a:gradFill>
          <a:ln>
            <a:noFill/>
          </a:ln>
          <a:effectLst>
            <a:innerShdw blurRad="480429" dist="127865" dir="978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0955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5" name="Text Placeholder 17">
            <a:extLst>
              <a:ext uri="{FF2B5EF4-FFF2-40B4-BE49-F238E27FC236}">
                <a16:creationId xmlns:a16="http://schemas.microsoft.com/office/drawing/2014/main" id="{668A9CD7-8603-3F46-B793-27E188D60526}"/>
              </a:ext>
            </a:extLst>
          </p:cNvPr>
          <p:cNvSpPr>
            <a:spLocks noGrp="1"/>
          </p:cNvSpPr>
          <p:nvPr>
            <p:ph type="body" sz="quarter" idx="18" hasCustomPrompt="1"/>
          </p:nvPr>
        </p:nvSpPr>
        <p:spPr>
          <a:xfrm>
            <a:off x="712630" y="1762164"/>
            <a:ext cx="5383370" cy="3606870"/>
          </a:xfrm>
        </p:spPr>
        <p:txBody>
          <a:bodyPr>
            <a:normAutofit/>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B842FAF1-DCA7-B94C-9621-5BFF9BF14449}"/>
              </a:ext>
            </a:extLst>
          </p:cNvPr>
          <p:cNvSpPr>
            <a:spLocks noGrp="1"/>
          </p:cNvSpPr>
          <p:nvPr>
            <p:ph type="body" sz="quarter" idx="16" hasCustomPrompt="1"/>
          </p:nvPr>
        </p:nvSpPr>
        <p:spPr>
          <a:xfrm>
            <a:off x="712183" y="495859"/>
            <a:ext cx="5383817" cy="1093364"/>
          </a:xfrm>
        </p:spPr>
        <p:txBody>
          <a:bodyPr>
            <a:normAutofit/>
          </a:bodyPr>
          <a:lstStyle>
            <a:lvl1pPr marL="0" indent="0" algn="l">
              <a:buNone/>
              <a:defRPr sz="3600" b="1" i="0">
                <a:solidFill>
                  <a:srgbClr val="8A4199"/>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52900" y="1166099"/>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339039"/>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cxnSp>
        <p:nvCxnSpPr>
          <p:cNvPr id="2" name="Straight Connector 1">
            <a:extLst>
              <a:ext uri="{FF2B5EF4-FFF2-40B4-BE49-F238E27FC236}">
                <a16:creationId xmlns:a16="http://schemas.microsoft.com/office/drawing/2014/main" id="{2D1728B9-A95B-A8AC-9F16-A0BF5267CCE7}"/>
              </a:ext>
            </a:extLst>
          </p:cNvPr>
          <p:cNvCxnSpPr>
            <a:cxnSpLocks/>
          </p:cNvCxnSpPr>
          <p:nvPr userDrawn="1"/>
        </p:nvCxnSpPr>
        <p:spPr>
          <a:xfrm flipH="1">
            <a:off x="-2" y="684666"/>
            <a:ext cx="634226" cy="1"/>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170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EBB6A3E-405E-6C40-9213-3778C0CC379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807" y="280050"/>
            <a:ext cx="3742800" cy="5854425"/>
          </a:xfrm>
          <a:prstGeom prst="rect">
            <a:avLst/>
          </a:prstGeom>
        </p:spPr>
      </p:pic>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800948" y="1208396"/>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 name="Text Placeholder 17">
            <a:extLst>
              <a:ext uri="{FF2B5EF4-FFF2-40B4-BE49-F238E27FC236}">
                <a16:creationId xmlns:a16="http://schemas.microsoft.com/office/drawing/2014/main" id="{EDE7CB19-C67B-87F6-9BA8-CEC7E480B17A}"/>
              </a:ext>
            </a:extLst>
          </p:cNvPr>
          <p:cNvSpPr>
            <a:spLocks noGrp="1"/>
          </p:cNvSpPr>
          <p:nvPr>
            <p:ph type="body" sz="quarter" idx="18" hasCustomPrompt="1"/>
          </p:nvPr>
        </p:nvSpPr>
        <p:spPr>
          <a:xfrm>
            <a:off x="712630" y="1762164"/>
            <a:ext cx="7312170" cy="3606870"/>
          </a:xfrm>
        </p:spPr>
        <p:txBody>
          <a:bodyPr>
            <a:normAutofit/>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D47A62FF-E417-42B9-8BE7-2880B9646E20}"/>
              </a:ext>
            </a:extLst>
          </p:cNvPr>
          <p:cNvSpPr>
            <a:spLocks noGrp="1"/>
          </p:cNvSpPr>
          <p:nvPr>
            <p:ph type="body" sz="quarter" idx="16" hasCustomPrompt="1"/>
          </p:nvPr>
        </p:nvSpPr>
        <p:spPr>
          <a:xfrm>
            <a:off x="712183" y="495859"/>
            <a:ext cx="7312777" cy="1093364"/>
          </a:xfrm>
        </p:spPr>
        <p:txBody>
          <a:bodyPr>
            <a:normAutofit/>
          </a:bodyPr>
          <a:lstStyle>
            <a:lvl1pPr marL="0" indent="0" algn="l">
              <a:buNone/>
              <a:defRPr sz="3600" b="1" i="0">
                <a:solidFill>
                  <a:srgbClr val="8A4199"/>
                </a:solidFill>
                <a:latin typeface="+mn-lt"/>
              </a:defRPr>
            </a:lvl1pPr>
          </a:lstStyle>
          <a:p>
            <a:pPr lvl="0"/>
            <a:r>
              <a:rPr lang="en-US" dirty="0"/>
              <a:t>Phone Preview</a:t>
            </a:r>
          </a:p>
        </p:txBody>
      </p:sp>
      <p:cxnSp>
        <p:nvCxnSpPr>
          <p:cNvPr id="5" name="Straight Connector 4">
            <a:extLst>
              <a:ext uri="{FF2B5EF4-FFF2-40B4-BE49-F238E27FC236}">
                <a16:creationId xmlns:a16="http://schemas.microsoft.com/office/drawing/2014/main" id="{8211BB37-A32E-D87B-61A7-3FF008AA7466}"/>
              </a:ext>
            </a:extLst>
          </p:cNvPr>
          <p:cNvCxnSpPr>
            <a:cxnSpLocks/>
          </p:cNvCxnSpPr>
          <p:nvPr userDrawn="1"/>
        </p:nvCxnSpPr>
        <p:spPr>
          <a:xfrm flipH="1">
            <a:off x="-2" y="684666"/>
            <a:ext cx="634226" cy="1"/>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2020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ullet Slide - Purple">
    <p:spTree>
      <p:nvGrpSpPr>
        <p:cNvPr id="1" name=""/>
        <p:cNvGrpSpPr/>
        <p:nvPr/>
      </p:nvGrpSpPr>
      <p:grpSpPr>
        <a:xfrm>
          <a:off x="0" y="0"/>
          <a:ext cx="0" cy="0"/>
          <a:chOff x="0" y="0"/>
          <a:chExt cx="0" cy="0"/>
        </a:xfrm>
      </p:grpSpPr>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85369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853693"/>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8A4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2" name="Text Placeholder 25">
            <a:extLst>
              <a:ext uri="{FF2B5EF4-FFF2-40B4-BE49-F238E27FC236}">
                <a16:creationId xmlns:a16="http://schemas.microsoft.com/office/drawing/2014/main" id="{CBBD1234-A458-B75F-9A54-AE5D2C6EB959}"/>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20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 name="Text Placeholder 23">
            <a:extLst>
              <a:ext uri="{FF2B5EF4-FFF2-40B4-BE49-F238E27FC236}">
                <a16:creationId xmlns:a16="http://schemas.microsoft.com/office/drawing/2014/main" id="{8D67C512-3AAF-2D11-E70B-979F4BD23052}"/>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595959"/>
                </a:solidFill>
                <a:latin typeface="+mn-lt"/>
              </a:defRPr>
            </a:lvl1pPr>
          </a:lstStyle>
          <a:p>
            <a:pPr lvl="0"/>
            <a:r>
              <a:rPr lang="en-US" dirty="0"/>
              <a:t>BULLET POINT SLIDE</a:t>
            </a:r>
          </a:p>
        </p:txBody>
      </p:sp>
      <p:grpSp>
        <p:nvGrpSpPr>
          <p:cNvPr id="4" name="Group 3">
            <a:extLst>
              <a:ext uri="{FF2B5EF4-FFF2-40B4-BE49-F238E27FC236}">
                <a16:creationId xmlns:a16="http://schemas.microsoft.com/office/drawing/2014/main" id="{15F7AFA1-FF6C-370C-0997-94FF0A6A6432}"/>
              </a:ext>
            </a:extLst>
          </p:cNvPr>
          <p:cNvGrpSpPr/>
          <p:nvPr userDrawn="1"/>
        </p:nvGrpSpPr>
        <p:grpSpPr>
          <a:xfrm rot="16200000">
            <a:off x="-2874794" y="3366914"/>
            <a:ext cx="6554616" cy="427556"/>
            <a:chOff x="246763" y="5103257"/>
            <a:chExt cx="6554616" cy="427556"/>
          </a:xfrm>
        </p:grpSpPr>
        <p:sp>
          <p:nvSpPr>
            <p:cNvPr id="5" name="Text Box 5">
              <a:extLst>
                <a:ext uri="{FF2B5EF4-FFF2-40B4-BE49-F238E27FC236}">
                  <a16:creationId xmlns:a16="http://schemas.microsoft.com/office/drawing/2014/main" id="{59073B07-F9ED-2CF1-C9A0-C7957A389397}"/>
                </a:ext>
              </a:extLst>
            </p:cNvPr>
            <p:cNvSpPr txBox="1"/>
            <p:nvPr userDrawn="1"/>
          </p:nvSpPr>
          <p:spPr>
            <a:xfrm>
              <a:off x="4041107" y="5103257"/>
              <a:ext cx="2760272" cy="42755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rPr>
                <a:t>balance digital work-life</a:t>
              </a:r>
              <a:endParaRPr lang="en-IE"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F23D278F-232C-77BD-5F0B-A9AE267878FD}"/>
                </a:ext>
              </a:extLst>
            </p:cNvPr>
            <p:cNvCxnSpPr>
              <a:cxnSpLocks/>
            </p:cNvCxnSpPr>
            <p:nvPr userDrawn="1"/>
          </p:nvCxnSpPr>
          <p:spPr>
            <a:xfrm rot="5400000" flipV="1">
              <a:off x="2143935" y="3430450"/>
              <a:ext cx="0" cy="3794344"/>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A1B2878C-876B-045C-9622-29CB414D020B}"/>
                </a:ext>
              </a:extLst>
            </p:cNvPr>
            <p:cNvSpPr/>
            <p:nvPr userDrawn="1"/>
          </p:nvSpPr>
          <p:spPr>
            <a:xfrm rot="18900000">
              <a:off x="730160" y="5340899"/>
              <a:ext cx="115023" cy="114739"/>
            </a:xfrm>
            <a:custGeom>
              <a:avLst/>
              <a:gdLst>
                <a:gd name="connsiteX0" fmla="*/ 174913 w 174912"/>
                <a:gd name="connsiteY0" fmla="*/ 87240 h 174479"/>
                <a:gd name="connsiteX1" fmla="*/ 87456 w 174912"/>
                <a:gd name="connsiteY1" fmla="*/ 174479 h 174479"/>
                <a:gd name="connsiteX2" fmla="*/ 0 w 174912"/>
                <a:gd name="connsiteY2" fmla="*/ 87240 h 174479"/>
                <a:gd name="connsiteX3" fmla="*/ 87456 w 174912"/>
                <a:gd name="connsiteY3" fmla="*/ 0 h 174479"/>
                <a:gd name="connsiteX4" fmla="*/ 174913 w 174912"/>
                <a:gd name="connsiteY4" fmla="*/ 87240 h 17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12" h="174479">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33592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4A3059-041D-AFC8-E471-FCDAC0BD5A29}"/>
              </a:ext>
            </a:extLst>
          </p:cNvPr>
          <p:cNvSpPr/>
          <p:nvPr userDrawn="1"/>
        </p:nvSpPr>
        <p:spPr>
          <a:xfrm>
            <a:off x="0" y="6334297"/>
            <a:ext cx="12192000" cy="523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207C95BB-D43D-DBEC-43A5-4F55375D0566}"/>
              </a:ext>
            </a:extLst>
          </p:cNvPr>
          <p:cNvSpPr/>
          <p:nvPr userDrawn="1"/>
        </p:nvSpPr>
        <p:spPr>
          <a:xfrm>
            <a:off x="-8050" y="-908165"/>
            <a:ext cx="6401126" cy="8997069"/>
          </a:xfrm>
          <a:custGeom>
            <a:avLst/>
            <a:gdLst>
              <a:gd name="connsiteX0" fmla="*/ 0 w 7560000"/>
              <a:gd name="connsiteY0" fmla="*/ 0 h 10692000"/>
              <a:gd name="connsiteX1" fmla="*/ 4534049 w 7560000"/>
              <a:gd name="connsiteY1" fmla="*/ 0 h 10692000"/>
              <a:gd name="connsiteX2" fmla="*/ 4778336 w 7560000"/>
              <a:gd name="connsiteY2" fmla="*/ 140498 h 10692000"/>
              <a:gd name="connsiteX3" fmla="*/ 7530091 w 7560000"/>
              <a:gd name="connsiteY3" fmla="*/ 4257929 h 10692000"/>
              <a:gd name="connsiteX4" fmla="*/ 7560000 w 7560000"/>
              <a:gd name="connsiteY4" fmla="*/ 4493400 h 10692000"/>
              <a:gd name="connsiteX5" fmla="*/ 7560000 w 7560000"/>
              <a:gd name="connsiteY5" fmla="*/ 5806626 h 10692000"/>
              <a:gd name="connsiteX6" fmla="*/ 7530091 w 7560000"/>
              <a:gd name="connsiteY6" fmla="*/ 6042097 h 10692000"/>
              <a:gd name="connsiteX7" fmla="*/ 3755316 w 7560000"/>
              <a:gd name="connsiteY7" fmla="*/ 10652081 h 10692000"/>
              <a:gd name="connsiteX8" fmla="*/ 3637366 w 7560000"/>
              <a:gd name="connsiteY8" fmla="*/ 10692000 h 10692000"/>
              <a:gd name="connsiteX9" fmla="*/ 0 w 7560000"/>
              <a:gd name="connsiteY9" fmla="*/ 10692000 h 10692000"/>
              <a:gd name="connsiteX10" fmla="*/ 0 w 7560000"/>
              <a:gd name="connsiteY10" fmla="*/ 7088352 h 10692000"/>
              <a:gd name="connsiteX11" fmla="*/ 83132 w 7560000"/>
              <a:gd name="connsiteY11" fmla="*/ 7163912 h 10692000"/>
              <a:gd name="connsiteX12" fmla="*/ 1741839 w 7560000"/>
              <a:gd name="connsiteY12" fmla="*/ 7760465 h 10692000"/>
              <a:gd name="connsiteX13" fmla="*/ 4351508 w 7560000"/>
              <a:gd name="connsiteY13" fmla="*/ 5150013 h 10692000"/>
              <a:gd name="connsiteX14" fmla="*/ 1741839 w 7560000"/>
              <a:gd name="connsiteY14" fmla="*/ 2539564 h 10692000"/>
              <a:gd name="connsiteX15" fmla="*/ 82431 w 7560000"/>
              <a:gd name="connsiteY15" fmla="*/ 3136663 h 10692000"/>
              <a:gd name="connsiteX16" fmla="*/ 0 w 7560000"/>
              <a:gd name="connsiteY16" fmla="*/ 3211653 h 10692000"/>
              <a:gd name="connsiteX0" fmla="*/ 0 w 7598016"/>
              <a:gd name="connsiteY0" fmla="*/ 0 h 10692000"/>
              <a:gd name="connsiteX1" fmla="*/ 4534049 w 7598016"/>
              <a:gd name="connsiteY1" fmla="*/ 0 h 10692000"/>
              <a:gd name="connsiteX2" fmla="*/ 4778336 w 7598016"/>
              <a:gd name="connsiteY2" fmla="*/ 140498 h 10692000"/>
              <a:gd name="connsiteX3" fmla="*/ 7530091 w 7598016"/>
              <a:gd name="connsiteY3" fmla="*/ 4257929 h 10692000"/>
              <a:gd name="connsiteX4" fmla="*/ 7560000 w 7598016"/>
              <a:gd name="connsiteY4" fmla="*/ 4493400 h 10692000"/>
              <a:gd name="connsiteX5" fmla="*/ 7560000 w 7598016"/>
              <a:gd name="connsiteY5" fmla="*/ 5806626 h 10692000"/>
              <a:gd name="connsiteX6" fmla="*/ 7530091 w 7598016"/>
              <a:gd name="connsiteY6" fmla="*/ 6042097 h 10692000"/>
              <a:gd name="connsiteX7" fmla="*/ 3755316 w 7598016"/>
              <a:gd name="connsiteY7" fmla="*/ 10652081 h 10692000"/>
              <a:gd name="connsiteX8" fmla="*/ 3637366 w 7598016"/>
              <a:gd name="connsiteY8" fmla="*/ 10692000 h 10692000"/>
              <a:gd name="connsiteX9" fmla="*/ 0 w 7598016"/>
              <a:gd name="connsiteY9" fmla="*/ 10692000 h 10692000"/>
              <a:gd name="connsiteX10" fmla="*/ 0 w 7598016"/>
              <a:gd name="connsiteY10" fmla="*/ 7088352 h 10692000"/>
              <a:gd name="connsiteX11" fmla="*/ 83132 w 7598016"/>
              <a:gd name="connsiteY11" fmla="*/ 7163912 h 10692000"/>
              <a:gd name="connsiteX12" fmla="*/ 1741839 w 7598016"/>
              <a:gd name="connsiteY12" fmla="*/ 7760465 h 10692000"/>
              <a:gd name="connsiteX13" fmla="*/ 4351508 w 7598016"/>
              <a:gd name="connsiteY13" fmla="*/ 5150013 h 10692000"/>
              <a:gd name="connsiteX14" fmla="*/ 1741839 w 7598016"/>
              <a:gd name="connsiteY14" fmla="*/ 2539564 h 10692000"/>
              <a:gd name="connsiteX15" fmla="*/ 82431 w 7598016"/>
              <a:gd name="connsiteY15" fmla="*/ 3136663 h 10692000"/>
              <a:gd name="connsiteX16" fmla="*/ 0 w 7598016"/>
              <a:gd name="connsiteY16" fmla="*/ 3211653 h 10692000"/>
              <a:gd name="connsiteX17" fmla="*/ 0 w 7598016"/>
              <a:gd name="connsiteY17" fmla="*/ 0 h 10692000"/>
              <a:gd name="connsiteX0" fmla="*/ 0 w 7618928"/>
              <a:gd name="connsiteY0" fmla="*/ 0 h 10692000"/>
              <a:gd name="connsiteX1" fmla="*/ 4534049 w 7618928"/>
              <a:gd name="connsiteY1" fmla="*/ 0 h 10692000"/>
              <a:gd name="connsiteX2" fmla="*/ 4778336 w 7618928"/>
              <a:gd name="connsiteY2" fmla="*/ 140498 h 10692000"/>
              <a:gd name="connsiteX3" fmla="*/ 7530091 w 7618928"/>
              <a:gd name="connsiteY3" fmla="*/ 4257929 h 10692000"/>
              <a:gd name="connsiteX4" fmla="*/ 7560000 w 7618928"/>
              <a:gd name="connsiteY4" fmla="*/ 4493400 h 10692000"/>
              <a:gd name="connsiteX5" fmla="*/ 7560000 w 7618928"/>
              <a:gd name="connsiteY5" fmla="*/ 5806626 h 10692000"/>
              <a:gd name="connsiteX6" fmla="*/ 7530091 w 7618928"/>
              <a:gd name="connsiteY6" fmla="*/ 6042097 h 10692000"/>
              <a:gd name="connsiteX7" fmla="*/ 3755316 w 7618928"/>
              <a:gd name="connsiteY7" fmla="*/ 10652081 h 10692000"/>
              <a:gd name="connsiteX8" fmla="*/ 3637366 w 7618928"/>
              <a:gd name="connsiteY8" fmla="*/ 10692000 h 10692000"/>
              <a:gd name="connsiteX9" fmla="*/ 0 w 7618928"/>
              <a:gd name="connsiteY9" fmla="*/ 10692000 h 10692000"/>
              <a:gd name="connsiteX10" fmla="*/ 0 w 7618928"/>
              <a:gd name="connsiteY10" fmla="*/ 7088352 h 10692000"/>
              <a:gd name="connsiteX11" fmla="*/ 83132 w 7618928"/>
              <a:gd name="connsiteY11" fmla="*/ 7163912 h 10692000"/>
              <a:gd name="connsiteX12" fmla="*/ 1741839 w 7618928"/>
              <a:gd name="connsiteY12" fmla="*/ 7760465 h 10692000"/>
              <a:gd name="connsiteX13" fmla="*/ 4351508 w 7618928"/>
              <a:gd name="connsiteY13" fmla="*/ 5150013 h 10692000"/>
              <a:gd name="connsiteX14" fmla="*/ 1741839 w 7618928"/>
              <a:gd name="connsiteY14" fmla="*/ 2539564 h 10692000"/>
              <a:gd name="connsiteX15" fmla="*/ 82431 w 7618928"/>
              <a:gd name="connsiteY15" fmla="*/ 3136663 h 10692000"/>
              <a:gd name="connsiteX16" fmla="*/ 0 w 7618928"/>
              <a:gd name="connsiteY16" fmla="*/ 3211653 h 10692000"/>
              <a:gd name="connsiteX17" fmla="*/ 0 w 7618928"/>
              <a:gd name="connsiteY17" fmla="*/ 0 h 10692000"/>
              <a:gd name="connsiteX0" fmla="*/ 0 w 7607015"/>
              <a:gd name="connsiteY0" fmla="*/ 0 h 10692000"/>
              <a:gd name="connsiteX1" fmla="*/ 4534049 w 7607015"/>
              <a:gd name="connsiteY1" fmla="*/ 0 h 10692000"/>
              <a:gd name="connsiteX2" fmla="*/ 4778336 w 7607015"/>
              <a:gd name="connsiteY2" fmla="*/ 140498 h 10692000"/>
              <a:gd name="connsiteX3" fmla="*/ 7530091 w 7607015"/>
              <a:gd name="connsiteY3" fmla="*/ 4257929 h 10692000"/>
              <a:gd name="connsiteX4" fmla="*/ 7560000 w 7607015"/>
              <a:gd name="connsiteY4" fmla="*/ 4493400 h 10692000"/>
              <a:gd name="connsiteX5" fmla="*/ 7560000 w 7607015"/>
              <a:gd name="connsiteY5" fmla="*/ 5806626 h 10692000"/>
              <a:gd name="connsiteX6" fmla="*/ 7530091 w 7607015"/>
              <a:gd name="connsiteY6" fmla="*/ 6042097 h 10692000"/>
              <a:gd name="connsiteX7" fmla="*/ 3755316 w 7607015"/>
              <a:gd name="connsiteY7" fmla="*/ 10652081 h 10692000"/>
              <a:gd name="connsiteX8" fmla="*/ 3637366 w 7607015"/>
              <a:gd name="connsiteY8" fmla="*/ 10692000 h 10692000"/>
              <a:gd name="connsiteX9" fmla="*/ 0 w 7607015"/>
              <a:gd name="connsiteY9" fmla="*/ 10692000 h 10692000"/>
              <a:gd name="connsiteX10" fmla="*/ 0 w 7607015"/>
              <a:gd name="connsiteY10" fmla="*/ 7088352 h 10692000"/>
              <a:gd name="connsiteX11" fmla="*/ 83132 w 7607015"/>
              <a:gd name="connsiteY11" fmla="*/ 7163912 h 10692000"/>
              <a:gd name="connsiteX12" fmla="*/ 1741839 w 7607015"/>
              <a:gd name="connsiteY12" fmla="*/ 7760465 h 10692000"/>
              <a:gd name="connsiteX13" fmla="*/ 4351508 w 7607015"/>
              <a:gd name="connsiteY13" fmla="*/ 5150013 h 10692000"/>
              <a:gd name="connsiteX14" fmla="*/ 1741839 w 7607015"/>
              <a:gd name="connsiteY14" fmla="*/ 2539564 h 10692000"/>
              <a:gd name="connsiteX15" fmla="*/ 82431 w 7607015"/>
              <a:gd name="connsiteY15" fmla="*/ 3136663 h 10692000"/>
              <a:gd name="connsiteX16" fmla="*/ 0 w 7607015"/>
              <a:gd name="connsiteY16" fmla="*/ 3211653 h 10692000"/>
              <a:gd name="connsiteX17" fmla="*/ 0 w 7607015"/>
              <a:gd name="connsiteY17" fmla="*/ 0 h 106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07015" h="10692000">
                <a:moveTo>
                  <a:pt x="0" y="0"/>
                </a:moveTo>
                <a:lnTo>
                  <a:pt x="4534049" y="0"/>
                </a:lnTo>
                <a:lnTo>
                  <a:pt x="4778336" y="140498"/>
                </a:lnTo>
                <a:cubicBezTo>
                  <a:pt x="6227115" y="1021023"/>
                  <a:pt x="7263538" y="2512707"/>
                  <a:pt x="7530091" y="4257929"/>
                </a:cubicBezTo>
                <a:lnTo>
                  <a:pt x="7560000" y="4493400"/>
                </a:lnTo>
                <a:cubicBezTo>
                  <a:pt x="7645536" y="5059446"/>
                  <a:pt x="7594914" y="5454710"/>
                  <a:pt x="7560000" y="5806626"/>
                </a:cubicBezTo>
                <a:lnTo>
                  <a:pt x="7530091" y="6042097"/>
                </a:lnTo>
                <a:cubicBezTo>
                  <a:pt x="7204303" y="8175148"/>
                  <a:pt x="5728465" y="9929455"/>
                  <a:pt x="3755316" y="10652081"/>
                </a:cubicBezTo>
                <a:lnTo>
                  <a:pt x="3637366" y="10692000"/>
                </a:lnTo>
                <a:lnTo>
                  <a:pt x="0" y="10692000"/>
                </a:lnTo>
                <a:lnTo>
                  <a:pt x="0" y="7088352"/>
                </a:lnTo>
                <a:lnTo>
                  <a:pt x="83132" y="7163912"/>
                </a:lnTo>
                <a:cubicBezTo>
                  <a:pt x="534475" y="7536493"/>
                  <a:pt x="1112633" y="7760465"/>
                  <a:pt x="1741839" y="7760465"/>
                </a:cubicBezTo>
                <a:cubicBezTo>
                  <a:pt x="3181714" y="7760465"/>
                  <a:pt x="4351508" y="6588635"/>
                  <a:pt x="4351508" y="5150013"/>
                </a:cubicBezTo>
                <a:cubicBezTo>
                  <a:pt x="4351508" y="3709706"/>
                  <a:pt x="3181714" y="2539564"/>
                  <a:pt x="1741839" y="2539564"/>
                </a:cubicBezTo>
                <a:cubicBezTo>
                  <a:pt x="1111894" y="2539564"/>
                  <a:pt x="533644" y="2763860"/>
                  <a:pt x="82431" y="3136663"/>
                </a:cubicBezTo>
                <a:lnTo>
                  <a:pt x="0" y="3211653"/>
                </a:lnTo>
                <a:lnTo>
                  <a:pt x="0" y="0"/>
                </a:lnTo>
                <a:close/>
              </a:path>
            </a:pathLst>
          </a:custGeom>
          <a:gradFill>
            <a:gsLst>
              <a:gs pos="9000">
                <a:srgbClr val="754483"/>
              </a:gs>
              <a:gs pos="28000">
                <a:srgbClr val="8A4199"/>
              </a:gs>
              <a:gs pos="53000">
                <a:srgbClr val="8A4199"/>
              </a:gs>
              <a:gs pos="79000">
                <a:srgbClr val="754483"/>
              </a:gs>
            </a:gsLst>
            <a:lin ang="10800000" scaled="1"/>
          </a:gradFill>
          <a:ln w="4610" cap="flat">
            <a:noFill/>
            <a:prstDash val="solid"/>
            <a:miter/>
          </a:ln>
          <a:effectLst>
            <a:innerShdw blurRad="498971" dist="662601" dir="18120000">
              <a:prstClr val="black">
                <a:alpha val="23444"/>
              </a:prstClr>
            </a:innerShdw>
          </a:effectLst>
        </p:spPr>
        <p:txBody>
          <a:bodyPr rtlCol="0" anchor="ctr"/>
          <a:lstStyle/>
          <a:p>
            <a:endParaRPr lang="en-US" dirty="0">
              <a:latin typeface="Calibri" panose="020F0502020204030204" pitchFamily="34" charset="0"/>
              <a:cs typeface="Calibri" panose="020F0502020204030204" pitchFamily="34" charset="0"/>
            </a:endParaRPr>
          </a:p>
        </p:txBody>
      </p:sp>
      <p:grpSp>
        <p:nvGrpSpPr>
          <p:cNvPr id="8" name="Graphic 5">
            <a:extLst>
              <a:ext uri="{FF2B5EF4-FFF2-40B4-BE49-F238E27FC236}">
                <a16:creationId xmlns:a16="http://schemas.microsoft.com/office/drawing/2014/main" id="{8E868C18-651A-DB15-258A-A5662D203449}"/>
              </a:ext>
            </a:extLst>
          </p:cNvPr>
          <p:cNvGrpSpPr/>
          <p:nvPr userDrawn="1"/>
        </p:nvGrpSpPr>
        <p:grpSpPr>
          <a:xfrm>
            <a:off x="240633" y="3102390"/>
            <a:ext cx="3148393" cy="998012"/>
            <a:chOff x="2464177" y="4939099"/>
            <a:chExt cx="2638924" cy="836515"/>
          </a:xfrm>
        </p:grpSpPr>
        <p:sp>
          <p:nvSpPr>
            <p:cNvPr id="9" name="Freeform 8">
              <a:extLst>
                <a:ext uri="{FF2B5EF4-FFF2-40B4-BE49-F238E27FC236}">
                  <a16:creationId xmlns:a16="http://schemas.microsoft.com/office/drawing/2014/main" id="{42176D80-4699-3C71-CC41-4A153E45A403}"/>
                </a:ext>
              </a:extLst>
            </p:cNvPr>
            <p:cNvSpPr/>
            <p:nvPr/>
          </p:nvSpPr>
          <p:spPr>
            <a:xfrm>
              <a:off x="2897660" y="5064270"/>
              <a:ext cx="412569" cy="415340"/>
            </a:xfrm>
            <a:custGeom>
              <a:avLst/>
              <a:gdLst>
                <a:gd name="connsiteX0" fmla="*/ 314656 w 412569"/>
                <a:gd name="connsiteY0" fmla="*/ 33189 h 415340"/>
                <a:gd name="connsiteX1" fmla="*/ 294693 w 412569"/>
                <a:gd name="connsiteY1" fmla="*/ 20862 h 415340"/>
                <a:gd name="connsiteX2" fmla="*/ 205334 w 412569"/>
                <a:gd name="connsiteY2" fmla="*/ 0 h 415340"/>
                <a:gd name="connsiteX3" fmla="*/ 59889 w 412569"/>
                <a:gd name="connsiteY3" fmla="*/ 60689 h 415340"/>
                <a:gd name="connsiteX4" fmla="*/ 0 w 412569"/>
                <a:gd name="connsiteY4" fmla="*/ 206722 h 415340"/>
                <a:gd name="connsiteX5" fmla="*/ 59889 w 412569"/>
                <a:gd name="connsiteY5" fmla="*/ 354652 h 415340"/>
                <a:gd name="connsiteX6" fmla="*/ 204384 w 412569"/>
                <a:gd name="connsiteY6" fmla="*/ 415341 h 415340"/>
                <a:gd name="connsiteX7" fmla="*/ 291841 w 412569"/>
                <a:gd name="connsiteY7" fmla="*/ 395427 h 415340"/>
                <a:gd name="connsiteX8" fmla="*/ 314656 w 412569"/>
                <a:gd name="connsiteY8" fmla="*/ 382151 h 415340"/>
                <a:gd name="connsiteX9" fmla="*/ 314656 w 412569"/>
                <a:gd name="connsiteY9" fmla="*/ 406806 h 415340"/>
                <a:gd name="connsiteX10" fmla="*/ 412570 w 412569"/>
                <a:gd name="connsiteY10" fmla="*/ 406806 h 415340"/>
                <a:gd name="connsiteX11" fmla="*/ 412570 w 412569"/>
                <a:gd name="connsiteY11" fmla="*/ 8534 h 415340"/>
                <a:gd name="connsiteX12" fmla="*/ 314656 w 412569"/>
                <a:gd name="connsiteY12" fmla="*/ 8534 h 415340"/>
                <a:gd name="connsiteX13" fmla="*/ 314656 w 412569"/>
                <a:gd name="connsiteY13" fmla="*/ 33189 h 415340"/>
                <a:gd name="connsiteX14" fmla="*/ 208186 w 412569"/>
                <a:gd name="connsiteY14" fmla="*/ 319566 h 415340"/>
                <a:gd name="connsiteX15" fmla="*/ 154951 w 412569"/>
                <a:gd name="connsiteY15" fmla="*/ 305342 h 415340"/>
                <a:gd name="connsiteX16" fmla="*/ 115025 w 412569"/>
                <a:gd name="connsiteY16" fmla="*/ 263618 h 415340"/>
                <a:gd name="connsiteX17" fmla="*/ 99815 w 412569"/>
                <a:gd name="connsiteY17" fmla="*/ 207670 h 415340"/>
                <a:gd name="connsiteX18" fmla="*/ 115025 w 412569"/>
                <a:gd name="connsiteY18" fmla="*/ 151723 h 415340"/>
                <a:gd name="connsiteX19" fmla="*/ 154951 w 412569"/>
                <a:gd name="connsiteY19" fmla="*/ 110947 h 415340"/>
                <a:gd name="connsiteX20" fmla="*/ 209137 w 412569"/>
                <a:gd name="connsiteY20" fmla="*/ 96723 h 415340"/>
                <a:gd name="connsiteX21" fmla="*/ 286137 w 412569"/>
                <a:gd name="connsiteY21" fmla="*/ 128964 h 415340"/>
                <a:gd name="connsiteX22" fmla="*/ 317508 w 412569"/>
                <a:gd name="connsiteY22" fmla="*/ 209567 h 415340"/>
                <a:gd name="connsiteX23" fmla="*/ 303248 w 412569"/>
                <a:gd name="connsiteY23" fmla="*/ 266463 h 415340"/>
                <a:gd name="connsiteX24" fmla="*/ 263322 w 412569"/>
                <a:gd name="connsiteY24" fmla="*/ 305342 h 415340"/>
                <a:gd name="connsiteX25" fmla="*/ 208186 w 412569"/>
                <a:gd name="connsiteY25" fmla="*/ 319566 h 4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2569" h="415340">
                  <a:moveTo>
                    <a:pt x="314656" y="33189"/>
                  </a:moveTo>
                  <a:cubicBezTo>
                    <a:pt x="308001" y="28448"/>
                    <a:pt x="301347" y="24655"/>
                    <a:pt x="294693" y="20862"/>
                  </a:cubicBezTo>
                  <a:cubicBezTo>
                    <a:pt x="268075" y="6638"/>
                    <a:pt x="237655" y="0"/>
                    <a:pt x="205334" y="0"/>
                  </a:cubicBezTo>
                  <a:cubicBezTo>
                    <a:pt x="149248" y="0"/>
                    <a:pt x="99815" y="20862"/>
                    <a:pt x="59889" y="60689"/>
                  </a:cubicBezTo>
                  <a:cubicBezTo>
                    <a:pt x="19963" y="100516"/>
                    <a:pt x="0" y="149826"/>
                    <a:pt x="0" y="206722"/>
                  </a:cubicBezTo>
                  <a:cubicBezTo>
                    <a:pt x="0" y="264566"/>
                    <a:pt x="19963" y="313876"/>
                    <a:pt x="59889" y="354652"/>
                  </a:cubicBezTo>
                  <a:cubicBezTo>
                    <a:pt x="99815" y="395427"/>
                    <a:pt x="148297" y="415341"/>
                    <a:pt x="204384" y="415341"/>
                  </a:cubicBezTo>
                  <a:cubicBezTo>
                    <a:pt x="235754" y="415341"/>
                    <a:pt x="265223" y="408703"/>
                    <a:pt x="291841" y="395427"/>
                  </a:cubicBezTo>
                  <a:cubicBezTo>
                    <a:pt x="299446" y="391634"/>
                    <a:pt x="307051" y="386893"/>
                    <a:pt x="314656" y="382151"/>
                  </a:cubicBezTo>
                  <a:lnTo>
                    <a:pt x="314656" y="406806"/>
                  </a:lnTo>
                  <a:lnTo>
                    <a:pt x="412570" y="406806"/>
                  </a:lnTo>
                  <a:lnTo>
                    <a:pt x="412570" y="8534"/>
                  </a:lnTo>
                  <a:lnTo>
                    <a:pt x="314656" y="8534"/>
                  </a:lnTo>
                  <a:lnTo>
                    <a:pt x="314656" y="33189"/>
                  </a:lnTo>
                  <a:close/>
                  <a:moveTo>
                    <a:pt x="208186" y="319566"/>
                  </a:moveTo>
                  <a:cubicBezTo>
                    <a:pt x="189174" y="319566"/>
                    <a:pt x="171112" y="314825"/>
                    <a:pt x="154951" y="305342"/>
                  </a:cubicBezTo>
                  <a:cubicBezTo>
                    <a:pt x="137840" y="295859"/>
                    <a:pt x="124531" y="281635"/>
                    <a:pt x="115025" y="263618"/>
                  </a:cubicBezTo>
                  <a:cubicBezTo>
                    <a:pt x="104568" y="245601"/>
                    <a:pt x="99815" y="227584"/>
                    <a:pt x="99815" y="207670"/>
                  </a:cubicBezTo>
                  <a:cubicBezTo>
                    <a:pt x="99815" y="187757"/>
                    <a:pt x="104568" y="169740"/>
                    <a:pt x="115025" y="151723"/>
                  </a:cubicBezTo>
                  <a:cubicBezTo>
                    <a:pt x="124531" y="133706"/>
                    <a:pt x="137840" y="120430"/>
                    <a:pt x="154951" y="110947"/>
                  </a:cubicBezTo>
                  <a:cubicBezTo>
                    <a:pt x="172063" y="101465"/>
                    <a:pt x="189174" y="96723"/>
                    <a:pt x="209137" y="96723"/>
                  </a:cubicBezTo>
                  <a:cubicBezTo>
                    <a:pt x="240507" y="96723"/>
                    <a:pt x="265223" y="107154"/>
                    <a:pt x="286137" y="128964"/>
                  </a:cubicBezTo>
                  <a:cubicBezTo>
                    <a:pt x="307051" y="150774"/>
                    <a:pt x="317508" y="177326"/>
                    <a:pt x="317508" y="209567"/>
                  </a:cubicBezTo>
                  <a:cubicBezTo>
                    <a:pt x="317508" y="231377"/>
                    <a:pt x="312754" y="249394"/>
                    <a:pt x="303248" y="266463"/>
                  </a:cubicBezTo>
                  <a:cubicBezTo>
                    <a:pt x="293742" y="282583"/>
                    <a:pt x="281384" y="295859"/>
                    <a:pt x="263322" y="305342"/>
                  </a:cubicBezTo>
                  <a:cubicBezTo>
                    <a:pt x="246211" y="314825"/>
                    <a:pt x="228149" y="319566"/>
                    <a:pt x="208186" y="31956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7C4DB0B3-4FA9-F395-E9A9-C38AA82A4A1C}"/>
                </a:ext>
              </a:extLst>
            </p:cNvPr>
            <p:cNvSpPr/>
            <p:nvPr/>
          </p:nvSpPr>
          <p:spPr>
            <a:xfrm>
              <a:off x="3342551" y="4940047"/>
              <a:ext cx="98864" cy="530081"/>
            </a:xfrm>
            <a:custGeom>
              <a:avLst/>
              <a:gdLst>
                <a:gd name="connsiteX0" fmla="*/ 0 w 98864"/>
                <a:gd name="connsiteY0" fmla="*/ 0 h 530081"/>
                <a:gd name="connsiteX1" fmla="*/ 98865 w 98864"/>
                <a:gd name="connsiteY1" fmla="*/ 0 h 530081"/>
                <a:gd name="connsiteX2" fmla="*/ 98865 w 98864"/>
                <a:gd name="connsiteY2" fmla="*/ 530081 h 530081"/>
                <a:gd name="connsiteX3" fmla="*/ 0 w 98864"/>
                <a:gd name="connsiteY3" fmla="*/ 530081 h 530081"/>
              </a:gdLst>
              <a:ahLst/>
              <a:cxnLst>
                <a:cxn ang="0">
                  <a:pos x="connsiteX0" y="connsiteY0"/>
                </a:cxn>
                <a:cxn ang="0">
                  <a:pos x="connsiteX1" y="connsiteY1"/>
                </a:cxn>
                <a:cxn ang="0">
                  <a:pos x="connsiteX2" y="connsiteY2"/>
                </a:cxn>
                <a:cxn ang="0">
                  <a:pos x="connsiteX3" y="connsiteY3"/>
                </a:cxn>
              </a:cxnLst>
              <a:rect l="l" t="t" r="r" b="b"/>
              <a:pathLst>
                <a:path w="98864" h="530081">
                  <a:moveTo>
                    <a:pt x="0" y="0"/>
                  </a:moveTo>
                  <a:lnTo>
                    <a:pt x="98865" y="0"/>
                  </a:lnTo>
                  <a:lnTo>
                    <a:pt x="98865" y="530081"/>
                  </a:lnTo>
                  <a:lnTo>
                    <a:pt x="0" y="530081"/>
                  </a:ln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D4FDFEF6-E9EE-A975-CAA4-5D40F7FCAAA7}"/>
                </a:ext>
              </a:extLst>
            </p:cNvPr>
            <p:cNvSpPr/>
            <p:nvPr/>
          </p:nvSpPr>
          <p:spPr>
            <a:xfrm>
              <a:off x="3457576" y="5064270"/>
              <a:ext cx="412569" cy="415340"/>
            </a:xfrm>
            <a:custGeom>
              <a:avLst/>
              <a:gdLst>
                <a:gd name="connsiteX0" fmla="*/ 314656 w 412569"/>
                <a:gd name="connsiteY0" fmla="*/ 33189 h 415340"/>
                <a:gd name="connsiteX1" fmla="*/ 294693 w 412569"/>
                <a:gd name="connsiteY1" fmla="*/ 20862 h 415340"/>
                <a:gd name="connsiteX2" fmla="*/ 205334 w 412569"/>
                <a:gd name="connsiteY2" fmla="*/ 0 h 415340"/>
                <a:gd name="connsiteX3" fmla="*/ 59889 w 412569"/>
                <a:gd name="connsiteY3" fmla="*/ 60689 h 415340"/>
                <a:gd name="connsiteX4" fmla="*/ 0 w 412569"/>
                <a:gd name="connsiteY4" fmla="*/ 206722 h 415340"/>
                <a:gd name="connsiteX5" fmla="*/ 59889 w 412569"/>
                <a:gd name="connsiteY5" fmla="*/ 354652 h 415340"/>
                <a:gd name="connsiteX6" fmla="*/ 204384 w 412569"/>
                <a:gd name="connsiteY6" fmla="*/ 415341 h 415340"/>
                <a:gd name="connsiteX7" fmla="*/ 291841 w 412569"/>
                <a:gd name="connsiteY7" fmla="*/ 395427 h 415340"/>
                <a:gd name="connsiteX8" fmla="*/ 314656 w 412569"/>
                <a:gd name="connsiteY8" fmla="*/ 382151 h 415340"/>
                <a:gd name="connsiteX9" fmla="*/ 314656 w 412569"/>
                <a:gd name="connsiteY9" fmla="*/ 406806 h 415340"/>
                <a:gd name="connsiteX10" fmla="*/ 412570 w 412569"/>
                <a:gd name="connsiteY10" fmla="*/ 406806 h 415340"/>
                <a:gd name="connsiteX11" fmla="*/ 412570 w 412569"/>
                <a:gd name="connsiteY11" fmla="*/ 8534 h 415340"/>
                <a:gd name="connsiteX12" fmla="*/ 314656 w 412569"/>
                <a:gd name="connsiteY12" fmla="*/ 8534 h 415340"/>
                <a:gd name="connsiteX13" fmla="*/ 314656 w 412569"/>
                <a:gd name="connsiteY13" fmla="*/ 33189 h 415340"/>
                <a:gd name="connsiteX14" fmla="*/ 208186 w 412569"/>
                <a:gd name="connsiteY14" fmla="*/ 319566 h 415340"/>
                <a:gd name="connsiteX15" fmla="*/ 154951 w 412569"/>
                <a:gd name="connsiteY15" fmla="*/ 305342 h 415340"/>
                <a:gd name="connsiteX16" fmla="*/ 115025 w 412569"/>
                <a:gd name="connsiteY16" fmla="*/ 263618 h 415340"/>
                <a:gd name="connsiteX17" fmla="*/ 99815 w 412569"/>
                <a:gd name="connsiteY17" fmla="*/ 207670 h 415340"/>
                <a:gd name="connsiteX18" fmla="*/ 115025 w 412569"/>
                <a:gd name="connsiteY18" fmla="*/ 151723 h 415340"/>
                <a:gd name="connsiteX19" fmla="*/ 154951 w 412569"/>
                <a:gd name="connsiteY19" fmla="*/ 110947 h 415340"/>
                <a:gd name="connsiteX20" fmla="*/ 209137 w 412569"/>
                <a:gd name="connsiteY20" fmla="*/ 96723 h 415340"/>
                <a:gd name="connsiteX21" fmla="*/ 286137 w 412569"/>
                <a:gd name="connsiteY21" fmla="*/ 128964 h 415340"/>
                <a:gd name="connsiteX22" fmla="*/ 317507 w 412569"/>
                <a:gd name="connsiteY22" fmla="*/ 209567 h 415340"/>
                <a:gd name="connsiteX23" fmla="*/ 303248 w 412569"/>
                <a:gd name="connsiteY23" fmla="*/ 266463 h 415340"/>
                <a:gd name="connsiteX24" fmla="*/ 263322 w 412569"/>
                <a:gd name="connsiteY24" fmla="*/ 305342 h 415340"/>
                <a:gd name="connsiteX25" fmla="*/ 208186 w 412569"/>
                <a:gd name="connsiteY25" fmla="*/ 319566 h 4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2569" h="415340">
                  <a:moveTo>
                    <a:pt x="314656" y="33189"/>
                  </a:moveTo>
                  <a:cubicBezTo>
                    <a:pt x="308001" y="28448"/>
                    <a:pt x="301347" y="24655"/>
                    <a:pt x="294693" y="20862"/>
                  </a:cubicBezTo>
                  <a:cubicBezTo>
                    <a:pt x="268075" y="6638"/>
                    <a:pt x="237655" y="0"/>
                    <a:pt x="205334" y="0"/>
                  </a:cubicBezTo>
                  <a:cubicBezTo>
                    <a:pt x="149248" y="0"/>
                    <a:pt x="99815" y="20862"/>
                    <a:pt x="59889" y="60689"/>
                  </a:cubicBezTo>
                  <a:cubicBezTo>
                    <a:pt x="19963" y="100516"/>
                    <a:pt x="0" y="149826"/>
                    <a:pt x="0" y="206722"/>
                  </a:cubicBezTo>
                  <a:cubicBezTo>
                    <a:pt x="0" y="264566"/>
                    <a:pt x="19963" y="313876"/>
                    <a:pt x="59889" y="354652"/>
                  </a:cubicBezTo>
                  <a:cubicBezTo>
                    <a:pt x="99815" y="395427"/>
                    <a:pt x="148297" y="415341"/>
                    <a:pt x="204384" y="415341"/>
                  </a:cubicBezTo>
                  <a:cubicBezTo>
                    <a:pt x="235754" y="415341"/>
                    <a:pt x="265223" y="408703"/>
                    <a:pt x="291841" y="395427"/>
                  </a:cubicBezTo>
                  <a:cubicBezTo>
                    <a:pt x="299446" y="391634"/>
                    <a:pt x="307051" y="386893"/>
                    <a:pt x="314656" y="382151"/>
                  </a:cubicBezTo>
                  <a:lnTo>
                    <a:pt x="314656" y="406806"/>
                  </a:lnTo>
                  <a:lnTo>
                    <a:pt x="412570" y="406806"/>
                  </a:lnTo>
                  <a:lnTo>
                    <a:pt x="412570" y="8534"/>
                  </a:lnTo>
                  <a:lnTo>
                    <a:pt x="314656" y="8534"/>
                  </a:lnTo>
                  <a:lnTo>
                    <a:pt x="314656" y="33189"/>
                  </a:lnTo>
                  <a:close/>
                  <a:moveTo>
                    <a:pt x="208186" y="319566"/>
                  </a:moveTo>
                  <a:cubicBezTo>
                    <a:pt x="189174" y="319566"/>
                    <a:pt x="171112" y="314825"/>
                    <a:pt x="154951" y="305342"/>
                  </a:cubicBezTo>
                  <a:cubicBezTo>
                    <a:pt x="137840" y="295859"/>
                    <a:pt x="124531" y="281635"/>
                    <a:pt x="115025" y="263618"/>
                  </a:cubicBezTo>
                  <a:cubicBezTo>
                    <a:pt x="104568" y="245601"/>
                    <a:pt x="99815" y="227584"/>
                    <a:pt x="99815" y="207670"/>
                  </a:cubicBezTo>
                  <a:cubicBezTo>
                    <a:pt x="99815" y="187757"/>
                    <a:pt x="104568" y="169740"/>
                    <a:pt x="115025" y="151723"/>
                  </a:cubicBezTo>
                  <a:cubicBezTo>
                    <a:pt x="124531" y="133706"/>
                    <a:pt x="137840" y="120430"/>
                    <a:pt x="154951" y="110947"/>
                  </a:cubicBezTo>
                  <a:cubicBezTo>
                    <a:pt x="172062" y="101465"/>
                    <a:pt x="189174" y="96723"/>
                    <a:pt x="209137" y="96723"/>
                  </a:cubicBezTo>
                  <a:cubicBezTo>
                    <a:pt x="240507" y="96723"/>
                    <a:pt x="265223" y="107154"/>
                    <a:pt x="286137" y="128964"/>
                  </a:cubicBezTo>
                  <a:cubicBezTo>
                    <a:pt x="307051" y="150774"/>
                    <a:pt x="317507" y="177326"/>
                    <a:pt x="317507" y="209567"/>
                  </a:cubicBezTo>
                  <a:cubicBezTo>
                    <a:pt x="317507" y="231377"/>
                    <a:pt x="312754" y="249394"/>
                    <a:pt x="303248" y="266463"/>
                  </a:cubicBezTo>
                  <a:cubicBezTo>
                    <a:pt x="293742" y="282583"/>
                    <a:pt x="281384" y="295859"/>
                    <a:pt x="263322" y="305342"/>
                  </a:cubicBezTo>
                  <a:cubicBezTo>
                    <a:pt x="246211" y="314825"/>
                    <a:pt x="227198" y="319566"/>
                    <a:pt x="208186" y="31956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9D4A620D-6618-366C-40B6-FF284F14872D}"/>
                </a:ext>
              </a:extLst>
            </p:cNvPr>
            <p:cNvSpPr/>
            <p:nvPr/>
          </p:nvSpPr>
          <p:spPr>
            <a:xfrm>
              <a:off x="3909121" y="5064270"/>
              <a:ext cx="354581" cy="406806"/>
            </a:xfrm>
            <a:custGeom>
              <a:avLst/>
              <a:gdLst>
                <a:gd name="connsiteX0" fmla="*/ 284236 w 354581"/>
                <a:gd name="connsiteY0" fmla="*/ 23707 h 406806"/>
                <a:gd name="connsiteX1" fmla="*/ 200581 w 354581"/>
                <a:gd name="connsiteY1" fmla="*/ 0 h 406806"/>
                <a:gd name="connsiteX2" fmla="*/ 116926 w 354581"/>
                <a:gd name="connsiteY2" fmla="*/ 20862 h 406806"/>
                <a:gd name="connsiteX3" fmla="*/ 98865 w 354581"/>
                <a:gd name="connsiteY3" fmla="*/ 32241 h 406806"/>
                <a:gd name="connsiteX4" fmla="*/ 98865 w 354581"/>
                <a:gd name="connsiteY4" fmla="*/ 8534 h 406806"/>
                <a:gd name="connsiteX5" fmla="*/ 0 w 354581"/>
                <a:gd name="connsiteY5" fmla="*/ 8534 h 406806"/>
                <a:gd name="connsiteX6" fmla="*/ 0 w 354581"/>
                <a:gd name="connsiteY6" fmla="*/ 406806 h 406806"/>
                <a:gd name="connsiteX7" fmla="*/ 98865 w 354581"/>
                <a:gd name="connsiteY7" fmla="*/ 406806 h 406806"/>
                <a:gd name="connsiteX8" fmla="*/ 98865 w 354581"/>
                <a:gd name="connsiteY8" fmla="*/ 253187 h 406806"/>
                <a:gd name="connsiteX9" fmla="*/ 104568 w 354581"/>
                <a:gd name="connsiteY9" fmla="*/ 166895 h 406806"/>
                <a:gd name="connsiteX10" fmla="*/ 137840 w 354581"/>
                <a:gd name="connsiteY10" fmla="*/ 115689 h 406806"/>
                <a:gd name="connsiteX11" fmla="*/ 192025 w 354581"/>
                <a:gd name="connsiteY11" fmla="*/ 95775 h 406806"/>
                <a:gd name="connsiteX12" fmla="*/ 231952 w 354581"/>
                <a:gd name="connsiteY12" fmla="*/ 107154 h 406806"/>
                <a:gd name="connsiteX13" fmla="*/ 251915 w 354581"/>
                <a:gd name="connsiteY13" fmla="*/ 143188 h 406806"/>
                <a:gd name="connsiteX14" fmla="*/ 255717 w 354581"/>
                <a:gd name="connsiteY14" fmla="*/ 216205 h 406806"/>
                <a:gd name="connsiteX15" fmla="*/ 255717 w 354581"/>
                <a:gd name="connsiteY15" fmla="*/ 406806 h 406806"/>
                <a:gd name="connsiteX16" fmla="*/ 354582 w 354581"/>
                <a:gd name="connsiteY16" fmla="*/ 406806 h 406806"/>
                <a:gd name="connsiteX17" fmla="*/ 354582 w 354581"/>
                <a:gd name="connsiteY17" fmla="*/ 201981 h 406806"/>
                <a:gd name="connsiteX18" fmla="*/ 338421 w 354581"/>
                <a:gd name="connsiteY18" fmla="*/ 88189 h 406806"/>
                <a:gd name="connsiteX19" fmla="*/ 284236 w 354581"/>
                <a:gd name="connsiteY19" fmla="*/ 23707 h 40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81" h="406806">
                  <a:moveTo>
                    <a:pt x="284236" y="23707"/>
                  </a:moveTo>
                  <a:cubicBezTo>
                    <a:pt x="259520" y="7586"/>
                    <a:pt x="231952" y="0"/>
                    <a:pt x="200581" y="0"/>
                  </a:cubicBezTo>
                  <a:cubicBezTo>
                    <a:pt x="171112" y="0"/>
                    <a:pt x="142593" y="6638"/>
                    <a:pt x="116926" y="20862"/>
                  </a:cubicBezTo>
                  <a:cubicBezTo>
                    <a:pt x="110272" y="24655"/>
                    <a:pt x="104568" y="28448"/>
                    <a:pt x="98865" y="32241"/>
                  </a:cubicBezTo>
                  <a:lnTo>
                    <a:pt x="98865" y="8534"/>
                  </a:lnTo>
                  <a:lnTo>
                    <a:pt x="0" y="8534"/>
                  </a:lnTo>
                  <a:lnTo>
                    <a:pt x="0" y="406806"/>
                  </a:lnTo>
                  <a:lnTo>
                    <a:pt x="98865" y="406806"/>
                  </a:lnTo>
                  <a:lnTo>
                    <a:pt x="98865" y="253187"/>
                  </a:lnTo>
                  <a:cubicBezTo>
                    <a:pt x="98865" y="200084"/>
                    <a:pt x="101716" y="176378"/>
                    <a:pt x="104568" y="166895"/>
                  </a:cubicBezTo>
                  <a:cubicBezTo>
                    <a:pt x="110272" y="146033"/>
                    <a:pt x="120729" y="128964"/>
                    <a:pt x="137840" y="115689"/>
                  </a:cubicBezTo>
                  <a:cubicBezTo>
                    <a:pt x="154001" y="102413"/>
                    <a:pt x="172062" y="95775"/>
                    <a:pt x="192025" y="95775"/>
                  </a:cubicBezTo>
                  <a:cubicBezTo>
                    <a:pt x="209137" y="95775"/>
                    <a:pt x="222445" y="99568"/>
                    <a:pt x="231952" y="107154"/>
                  </a:cubicBezTo>
                  <a:cubicBezTo>
                    <a:pt x="241458" y="114740"/>
                    <a:pt x="248112" y="126119"/>
                    <a:pt x="251915" y="143188"/>
                  </a:cubicBezTo>
                  <a:cubicBezTo>
                    <a:pt x="253816" y="149826"/>
                    <a:pt x="255717" y="166895"/>
                    <a:pt x="255717" y="216205"/>
                  </a:cubicBezTo>
                  <a:lnTo>
                    <a:pt x="255717" y="406806"/>
                  </a:lnTo>
                  <a:lnTo>
                    <a:pt x="354582" y="406806"/>
                  </a:lnTo>
                  <a:lnTo>
                    <a:pt x="354582" y="201981"/>
                  </a:lnTo>
                  <a:cubicBezTo>
                    <a:pt x="354582" y="150774"/>
                    <a:pt x="348878" y="113792"/>
                    <a:pt x="338421" y="88189"/>
                  </a:cubicBezTo>
                  <a:cubicBezTo>
                    <a:pt x="326063" y="60689"/>
                    <a:pt x="308001" y="38879"/>
                    <a:pt x="284236" y="2370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A56B0091-3598-2ED9-A2CC-D1C3337397C6}"/>
                </a:ext>
              </a:extLst>
            </p:cNvPr>
            <p:cNvSpPr/>
            <p:nvPr/>
          </p:nvSpPr>
          <p:spPr>
            <a:xfrm>
              <a:off x="4282715" y="5064270"/>
              <a:ext cx="414470" cy="415340"/>
            </a:xfrm>
            <a:custGeom>
              <a:avLst/>
              <a:gdLst>
                <a:gd name="connsiteX0" fmla="*/ 319409 w 414470"/>
                <a:gd name="connsiteY0" fmla="*/ 269308 h 415340"/>
                <a:gd name="connsiteX1" fmla="*/ 216742 w 414470"/>
                <a:gd name="connsiteY1" fmla="*/ 319566 h 415340"/>
                <a:gd name="connsiteX2" fmla="*/ 154951 w 414470"/>
                <a:gd name="connsiteY2" fmla="*/ 304394 h 415340"/>
                <a:gd name="connsiteX3" fmla="*/ 113124 w 414470"/>
                <a:gd name="connsiteY3" fmla="*/ 263618 h 415340"/>
                <a:gd name="connsiteX4" fmla="*/ 97914 w 414470"/>
                <a:gd name="connsiteY4" fmla="*/ 206722 h 415340"/>
                <a:gd name="connsiteX5" fmla="*/ 131186 w 414470"/>
                <a:gd name="connsiteY5" fmla="*/ 128016 h 415340"/>
                <a:gd name="connsiteX6" fmla="*/ 216742 w 414470"/>
                <a:gd name="connsiteY6" fmla="*/ 95775 h 415340"/>
                <a:gd name="connsiteX7" fmla="*/ 319409 w 414470"/>
                <a:gd name="connsiteY7" fmla="*/ 145085 h 415340"/>
                <a:gd name="connsiteX8" fmla="*/ 334619 w 414470"/>
                <a:gd name="connsiteY8" fmla="*/ 164998 h 415340"/>
                <a:gd name="connsiteX9" fmla="*/ 413520 w 414470"/>
                <a:gd name="connsiteY9" fmla="*/ 115689 h 415340"/>
                <a:gd name="connsiteX10" fmla="*/ 400212 w 414470"/>
                <a:gd name="connsiteY10" fmla="*/ 92930 h 415340"/>
                <a:gd name="connsiteX11" fmla="*/ 355532 w 414470"/>
                <a:gd name="connsiteY11" fmla="*/ 42672 h 415340"/>
                <a:gd name="connsiteX12" fmla="*/ 293742 w 414470"/>
                <a:gd name="connsiteY12" fmla="*/ 11379 h 415340"/>
                <a:gd name="connsiteX13" fmla="*/ 219594 w 414470"/>
                <a:gd name="connsiteY13" fmla="*/ 0 h 415340"/>
                <a:gd name="connsiteX14" fmla="*/ 108371 w 414470"/>
                <a:gd name="connsiteY14" fmla="*/ 27500 h 415340"/>
                <a:gd name="connsiteX15" fmla="*/ 28519 w 414470"/>
                <a:gd name="connsiteY15" fmla="*/ 104309 h 415340"/>
                <a:gd name="connsiteX16" fmla="*/ 0 w 414470"/>
                <a:gd name="connsiteY16" fmla="*/ 210515 h 415340"/>
                <a:gd name="connsiteX17" fmla="*/ 61790 w 414470"/>
                <a:gd name="connsiteY17" fmla="*/ 355600 h 415340"/>
                <a:gd name="connsiteX18" fmla="*/ 215791 w 414470"/>
                <a:gd name="connsiteY18" fmla="*/ 415341 h 415340"/>
                <a:gd name="connsiteX19" fmla="*/ 322261 w 414470"/>
                <a:gd name="connsiteY19" fmla="*/ 391634 h 415340"/>
                <a:gd name="connsiteX20" fmla="*/ 399261 w 414470"/>
                <a:gd name="connsiteY20" fmla="*/ 324307 h 415340"/>
                <a:gd name="connsiteX21" fmla="*/ 414471 w 414470"/>
                <a:gd name="connsiteY21" fmla="*/ 301549 h 415340"/>
                <a:gd name="connsiteX22" fmla="*/ 335570 w 414470"/>
                <a:gd name="connsiteY22" fmla="*/ 249394 h 415340"/>
                <a:gd name="connsiteX23" fmla="*/ 319409 w 414470"/>
                <a:gd name="connsiteY23" fmla="*/ 269308 h 4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4470" h="415340">
                  <a:moveTo>
                    <a:pt x="319409" y="269308"/>
                  </a:moveTo>
                  <a:cubicBezTo>
                    <a:pt x="292791" y="302497"/>
                    <a:pt x="259520" y="319566"/>
                    <a:pt x="216742" y="319566"/>
                  </a:cubicBezTo>
                  <a:cubicBezTo>
                    <a:pt x="193927" y="319566"/>
                    <a:pt x="173013" y="314825"/>
                    <a:pt x="154951" y="304394"/>
                  </a:cubicBezTo>
                  <a:cubicBezTo>
                    <a:pt x="136890" y="294911"/>
                    <a:pt x="123581" y="280687"/>
                    <a:pt x="113124" y="263618"/>
                  </a:cubicBezTo>
                  <a:cubicBezTo>
                    <a:pt x="102667" y="245601"/>
                    <a:pt x="97914" y="226636"/>
                    <a:pt x="97914" y="206722"/>
                  </a:cubicBezTo>
                  <a:cubicBezTo>
                    <a:pt x="97914" y="175429"/>
                    <a:pt x="108371" y="149826"/>
                    <a:pt x="131186" y="128016"/>
                  </a:cubicBezTo>
                  <a:cubicBezTo>
                    <a:pt x="154001" y="106206"/>
                    <a:pt x="181569" y="95775"/>
                    <a:pt x="216742" y="95775"/>
                  </a:cubicBezTo>
                  <a:cubicBezTo>
                    <a:pt x="260470" y="95775"/>
                    <a:pt x="293742" y="111895"/>
                    <a:pt x="319409" y="145085"/>
                  </a:cubicBezTo>
                  <a:lnTo>
                    <a:pt x="334619" y="164998"/>
                  </a:lnTo>
                  <a:lnTo>
                    <a:pt x="413520" y="115689"/>
                  </a:lnTo>
                  <a:lnTo>
                    <a:pt x="400212" y="92930"/>
                  </a:lnTo>
                  <a:cubicBezTo>
                    <a:pt x="387854" y="73017"/>
                    <a:pt x="372644" y="55948"/>
                    <a:pt x="355532" y="42672"/>
                  </a:cubicBezTo>
                  <a:cubicBezTo>
                    <a:pt x="338421" y="29396"/>
                    <a:pt x="317508" y="18965"/>
                    <a:pt x="293742" y="11379"/>
                  </a:cubicBezTo>
                  <a:cubicBezTo>
                    <a:pt x="269977" y="3793"/>
                    <a:pt x="245260" y="0"/>
                    <a:pt x="219594" y="0"/>
                  </a:cubicBezTo>
                  <a:cubicBezTo>
                    <a:pt x="178717" y="0"/>
                    <a:pt x="141643" y="9483"/>
                    <a:pt x="108371" y="27500"/>
                  </a:cubicBezTo>
                  <a:cubicBezTo>
                    <a:pt x="75099" y="45517"/>
                    <a:pt x="48482" y="72068"/>
                    <a:pt x="28519" y="104309"/>
                  </a:cubicBezTo>
                  <a:cubicBezTo>
                    <a:pt x="9506" y="136550"/>
                    <a:pt x="0" y="172585"/>
                    <a:pt x="0" y="210515"/>
                  </a:cubicBezTo>
                  <a:cubicBezTo>
                    <a:pt x="0" y="267411"/>
                    <a:pt x="20914" y="316721"/>
                    <a:pt x="61790" y="355600"/>
                  </a:cubicBezTo>
                  <a:cubicBezTo>
                    <a:pt x="102667" y="395427"/>
                    <a:pt x="154951" y="415341"/>
                    <a:pt x="215791" y="415341"/>
                  </a:cubicBezTo>
                  <a:cubicBezTo>
                    <a:pt x="255717" y="415341"/>
                    <a:pt x="290890" y="407755"/>
                    <a:pt x="322261" y="391634"/>
                  </a:cubicBezTo>
                  <a:cubicBezTo>
                    <a:pt x="354582" y="375514"/>
                    <a:pt x="380249" y="353703"/>
                    <a:pt x="399261" y="324307"/>
                  </a:cubicBezTo>
                  <a:lnTo>
                    <a:pt x="414471" y="301549"/>
                  </a:lnTo>
                  <a:lnTo>
                    <a:pt x="335570" y="249394"/>
                  </a:lnTo>
                  <a:lnTo>
                    <a:pt x="319409" y="269308"/>
                  </a:ln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E27D4025-FC26-905E-FC02-3F2B7B6F1142}"/>
                </a:ext>
              </a:extLst>
            </p:cNvPr>
            <p:cNvSpPr/>
            <p:nvPr/>
          </p:nvSpPr>
          <p:spPr>
            <a:xfrm rot="-2700000">
              <a:off x="3707889" y="5564999"/>
              <a:ext cx="174912" cy="174479"/>
            </a:xfrm>
            <a:custGeom>
              <a:avLst/>
              <a:gdLst>
                <a:gd name="connsiteX0" fmla="*/ 174913 w 174912"/>
                <a:gd name="connsiteY0" fmla="*/ 87240 h 174479"/>
                <a:gd name="connsiteX1" fmla="*/ 87456 w 174912"/>
                <a:gd name="connsiteY1" fmla="*/ 174479 h 174479"/>
                <a:gd name="connsiteX2" fmla="*/ 0 w 174912"/>
                <a:gd name="connsiteY2" fmla="*/ 87240 h 174479"/>
                <a:gd name="connsiteX3" fmla="*/ 87456 w 174912"/>
                <a:gd name="connsiteY3" fmla="*/ 0 h 174479"/>
                <a:gd name="connsiteX4" fmla="*/ 174913 w 174912"/>
                <a:gd name="connsiteY4" fmla="*/ 87240 h 17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12" h="174479">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A74E75BF-24C4-4074-1889-C455A587D7CC}"/>
                </a:ext>
              </a:extLst>
            </p:cNvPr>
            <p:cNvSpPr/>
            <p:nvPr/>
          </p:nvSpPr>
          <p:spPr>
            <a:xfrm>
              <a:off x="4694334" y="5063322"/>
              <a:ext cx="408767" cy="416289"/>
            </a:xfrm>
            <a:custGeom>
              <a:avLst/>
              <a:gdLst>
                <a:gd name="connsiteX0" fmla="*/ 277581 w 408767"/>
                <a:gd name="connsiteY0" fmla="*/ 293963 h 416289"/>
                <a:gd name="connsiteX1" fmla="*/ 243359 w 408767"/>
                <a:gd name="connsiteY1" fmla="*/ 312928 h 416289"/>
                <a:gd name="connsiteX2" fmla="*/ 201532 w 408767"/>
                <a:gd name="connsiteY2" fmla="*/ 320514 h 416289"/>
                <a:gd name="connsiteX3" fmla="*/ 129284 w 408767"/>
                <a:gd name="connsiteY3" fmla="*/ 290170 h 416289"/>
                <a:gd name="connsiteX4" fmla="*/ 101716 w 408767"/>
                <a:gd name="connsiteY4" fmla="*/ 238015 h 416289"/>
                <a:gd name="connsiteX5" fmla="*/ 316557 w 408767"/>
                <a:gd name="connsiteY5" fmla="*/ 238015 h 416289"/>
                <a:gd name="connsiteX6" fmla="*/ 339372 w 408767"/>
                <a:gd name="connsiteY6" fmla="*/ 238015 h 416289"/>
                <a:gd name="connsiteX7" fmla="*/ 408767 w 408767"/>
                <a:gd name="connsiteY7" fmla="*/ 238015 h 416289"/>
                <a:gd name="connsiteX8" fmla="*/ 408767 w 408767"/>
                <a:gd name="connsiteY8" fmla="*/ 210515 h 416289"/>
                <a:gd name="connsiteX9" fmla="*/ 365039 w 408767"/>
                <a:gd name="connsiteY9" fmla="*/ 76810 h 416289"/>
                <a:gd name="connsiteX10" fmla="*/ 203433 w 408767"/>
                <a:gd name="connsiteY10" fmla="*/ 0 h 416289"/>
                <a:gd name="connsiteX11" fmla="*/ 45630 w 408767"/>
                <a:gd name="connsiteY11" fmla="*/ 75861 h 416289"/>
                <a:gd name="connsiteX12" fmla="*/ 0 w 408767"/>
                <a:gd name="connsiteY12" fmla="*/ 209567 h 416289"/>
                <a:gd name="connsiteX13" fmla="*/ 54185 w 408767"/>
                <a:gd name="connsiteY13" fmla="*/ 351807 h 416289"/>
                <a:gd name="connsiteX14" fmla="*/ 206285 w 408767"/>
                <a:gd name="connsiteY14" fmla="*/ 416289 h 416289"/>
                <a:gd name="connsiteX15" fmla="*/ 284236 w 408767"/>
                <a:gd name="connsiteY15" fmla="*/ 403013 h 416289"/>
                <a:gd name="connsiteX16" fmla="*/ 346977 w 408767"/>
                <a:gd name="connsiteY16" fmla="*/ 364134 h 416289"/>
                <a:gd name="connsiteX17" fmla="*/ 393557 w 408767"/>
                <a:gd name="connsiteY17" fmla="*/ 301549 h 416289"/>
                <a:gd name="connsiteX18" fmla="*/ 304199 w 408767"/>
                <a:gd name="connsiteY18" fmla="*/ 261722 h 416289"/>
                <a:gd name="connsiteX19" fmla="*/ 277581 w 408767"/>
                <a:gd name="connsiteY19" fmla="*/ 293963 h 416289"/>
                <a:gd name="connsiteX20" fmla="*/ 134988 w 408767"/>
                <a:gd name="connsiteY20" fmla="*/ 122326 h 416289"/>
                <a:gd name="connsiteX21" fmla="*/ 203433 w 408767"/>
                <a:gd name="connsiteY21" fmla="*/ 96723 h 416289"/>
                <a:gd name="connsiteX22" fmla="*/ 250964 w 408767"/>
                <a:gd name="connsiteY22" fmla="*/ 107154 h 416289"/>
                <a:gd name="connsiteX23" fmla="*/ 286137 w 408767"/>
                <a:gd name="connsiteY23" fmla="*/ 133706 h 416289"/>
                <a:gd name="connsiteX24" fmla="*/ 293742 w 408767"/>
                <a:gd name="connsiteY24" fmla="*/ 146033 h 416289"/>
                <a:gd name="connsiteX25" fmla="*/ 116926 w 408767"/>
                <a:gd name="connsiteY25" fmla="*/ 146033 h 416289"/>
                <a:gd name="connsiteX26" fmla="*/ 134988 w 408767"/>
                <a:gd name="connsiteY26" fmla="*/ 122326 h 41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8767" h="416289">
                  <a:moveTo>
                    <a:pt x="277581" y="293963"/>
                  </a:moveTo>
                  <a:cubicBezTo>
                    <a:pt x="268075" y="301549"/>
                    <a:pt x="257618" y="308187"/>
                    <a:pt x="243359" y="312928"/>
                  </a:cubicBezTo>
                  <a:cubicBezTo>
                    <a:pt x="230050" y="317669"/>
                    <a:pt x="215791" y="320514"/>
                    <a:pt x="201532" y="320514"/>
                  </a:cubicBezTo>
                  <a:cubicBezTo>
                    <a:pt x="173013" y="320514"/>
                    <a:pt x="149247" y="311031"/>
                    <a:pt x="129284" y="290170"/>
                  </a:cubicBezTo>
                  <a:cubicBezTo>
                    <a:pt x="115025" y="275946"/>
                    <a:pt x="106469" y="258877"/>
                    <a:pt x="101716" y="238015"/>
                  </a:cubicBezTo>
                  <a:lnTo>
                    <a:pt x="316557" y="238015"/>
                  </a:lnTo>
                  <a:lnTo>
                    <a:pt x="339372" y="238015"/>
                  </a:lnTo>
                  <a:lnTo>
                    <a:pt x="408767" y="238015"/>
                  </a:lnTo>
                  <a:lnTo>
                    <a:pt x="408767" y="210515"/>
                  </a:lnTo>
                  <a:cubicBezTo>
                    <a:pt x="408767" y="157412"/>
                    <a:pt x="393557" y="112844"/>
                    <a:pt x="365039" y="76810"/>
                  </a:cubicBezTo>
                  <a:cubicBezTo>
                    <a:pt x="325112" y="25603"/>
                    <a:pt x="269976" y="0"/>
                    <a:pt x="203433" y="0"/>
                  </a:cubicBezTo>
                  <a:cubicBezTo>
                    <a:pt x="137840" y="0"/>
                    <a:pt x="84605" y="25603"/>
                    <a:pt x="45630" y="75861"/>
                  </a:cubicBezTo>
                  <a:cubicBezTo>
                    <a:pt x="15210" y="114740"/>
                    <a:pt x="0" y="159309"/>
                    <a:pt x="0" y="209567"/>
                  </a:cubicBezTo>
                  <a:cubicBezTo>
                    <a:pt x="0" y="262670"/>
                    <a:pt x="18062" y="310083"/>
                    <a:pt x="54185" y="351807"/>
                  </a:cubicBezTo>
                  <a:cubicBezTo>
                    <a:pt x="91259" y="394479"/>
                    <a:pt x="142593" y="416289"/>
                    <a:pt x="206285" y="416289"/>
                  </a:cubicBezTo>
                  <a:cubicBezTo>
                    <a:pt x="234803" y="416289"/>
                    <a:pt x="261421" y="411548"/>
                    <a:pt x="284236" y="403013"/>
                  </a:cubicBezTo>
                  <a:cubicBezTo>
                    <a:pt x="307051" y="394479"/>
                    <a:pt x="328915" y="381203"/>
                    <a:pt x="346977" y="364134"/>
                  </a:cubicBezTo>
                  <a:cubicBezTo>
                    <a:pt x="365039" y="348014"/>
                    <a:pt x="380249" y="327152"/>
                    <a:pt x="393557" y="301549"/>
                  </a:cubicBezTo>
                  <a:lnTo>
                    <a:pt x="304199" y="261722"/>
                  </a:lnTo>
                  <a:cubicBezTo>
                    <a:pt x="291841" y="279739"/>
                    <a:pt x="282334" y="289221"/>
                    <a:pt x="277581" y="293963"/>
                  </a:cubicBezTo>
                  <a:close/>
                  <a:moveTo>
                    <a:pt x="134988" y="122326"/>
                  </a:moveTo>
                  <a:cubicBezTo>
                    <a:pt x="154000" y="105258"/>
                    <a:pt x="176815" y="96723"/>
                    <a:pt x="203433" y="96723"/>
                  </a:cubicBezTo>
                  <a:cubicBezTo>
                    <a:pt x="219593" y="96723"/>
                    <a:pt x="235754" y="100516"/>
                    <a:pt x="250964" y="107154"/>
                  </a:cubicBezTo>
                  <a:cubicBezTo>
                    <a:pt x="265223" y="113792"/>
                    <a:pt x="277581" y="123275"/>
                    <a:pt x="286137" y="133706"/>
                  </a:cubicBezTo>
                  <a:cubicBezTo>
                    <a:pt x="288989" y="137499"/>
                    <a:pt x="291841" y="141292"/>
                    <a:pt x="293742" y="146033"/>
                  </a:cubicBezTo>
                  <a:lnTo>
                    <a:pt x="116926" y="146033"/>
                  </a:lnTo>
                  <a:cubicBezTo>
                    <a:pt x="121679" y="136550"/>
                    <a:pt x="128334" y="128964"/>
                    <a:pt x="134988" y="12232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8CE05C86-0E90-7D5E-4EA9-0BBC7E8301ED}"/>
                </a:ext>
              </a:extLst>
            </p:cNvPr>
            <p:cNvSpPr/>
            <p:nvPr/>
          </p:nvSpPr>
          <p:spPr>
            <a:xfrm>
              <a:off x="2464177" y="4939099"/>
              <a:ext cx="429680" cy="539563"/>
            </a:xfrm>
            <a:custGeom>
              <a:avLst/>
              <a:gdLst>
                <a:gd name="connsiteX0" fmla="*/ 369792 w 429680"/>
                <a:gd name="connsiteY0" fmla="*/ 185860 h 539563"/>
                <a:gd name="connsiteX1" fmla="*/ 225297 w 429680"/>
                <a:gd name="connsiteY1" fmla="*/ 125171 h 539563"/>
                <a:gd name="connsiteX2" fmla="*/ 137840 w 429680"/>
                <a:gd name="connsiteY2" fmla="*/ 145085 h 539563"/>
                <a:gd name="connsiteX3" fmla="*/ 115025 w 429680"/>
                <a:gd name="connsiteY3" fmla="*/ 158361 h 539563"/>
                <a:gd name="connsiteX4" fmla="*/ 115025 w 429680"/>
                <a:gd name="connsiteY4" fmla="*/ 948 h 539563"/>
                <a:gd name="connsiteX5" fmla="*/ 69395 w 429680"/>
                <a:gd name="connsiteY5" fmla="*/ 948 h 539563"/>
                <a:gd name="connsiteX6" fmla="*/ 0 w 429680"/>
                <a:gd name="connsiteY6" fmla="*/ 0 h 539563"/>
                <a:gd name="connsiteX7" fmla="*/ 9506 w 429680"/>
                <a:gd name="connsiteY7" fmla="*/ 19914 h 539563"/>
                <a:gd name="connsiteX8" fmla="*/ 17111 w 429680"/>
                <a:gd name="connsiteY8" fmla="*/ 65430 h 539563"/>
                <a:gd name="connsiteX9" fmla="*/ 17111 w 429680"/>
                <a:gd name="connsiteY9" fmla="*/ 531029 h 539563"/>
                <a:gd name="connsiteX10" fmla="*/ 115976 w 429680"/>
                <a:gd name="connsiteY10" fmla="*/ 531029 h 539563"/>
                <a:gd name="connsiteX11" fmla="*/ 115976 w 429680"/>
                <a:gd name="connsiteY11" fmla="*/ 506374 h 539563"/>
                <a:gd name="connsiteX12" fmla="*/ 135939 w 429680"/>
                <a:gd name="connsiteY12" fmla="*/ 518702 h 539563"/>
                <a:gd name="connsiteX13" fmla="*/ 225297 w 429680"/>
                <a:gd name="connsiteY13" fmla="*/ 539564 h 539563"/>
                <a:gd name="connsiteX14" fmla="*/ 369792 w 429680"/>
                <a:gd name="connsiteY14" fmla="*/ 478875 h 539563"/>
                <a:gd name="connsiteX15" fmla="*/ 429681 w 429680"/>
                <a:gd name="connsiteY15" fmla="*/ 332842 h 539563"/>
                <a:gd name="connsiteX16" fmla="*/ 369792 w 429680"/>
                <a:gd name="connsiteY16" fmla="*/ 185860 h 539563"/>
                <a:gd name="connsiteX17" fmla="*/ 314656 w 429680"/>
                <a:gd name="connsiteY17" fmla="*/ 387841 h 539563"/>
                <a:gd name="connsiteX18" fmla="*/ 274730 w 429680"/>
                <a:gd name="connsiteY18" fmla="*/ 428617 h 539563"/>
                <a:gd name="connsiteX19" fmla="*/ 220544 w 429680"/>
                <a:gd name="connsiteY19" fmla="*/ 442841 h 539563"/>
                <a:gd name="connsiteX20" fmla="*/ 143544 w 429680"/>
                <a:gd name="connsiteY20" fmla="*/ 410600 h 539563"/>
                <a:gd name="connsiteX21" fmla="*/ 112173 w 429680"/>
                <a:gd name="connsiteY21" fmla="*/ 329997 h 539563"/>
                <a:gd name="connsiteX22" fmla="*/ 126433 w 429680"/>
                <a:gd name="connsiteY22" fmla="*/ 273101 h 539563"/>
                <a:gd name="connsiteX23" fmla="*/ 166359 w 429680"/>
                <a:gd name="connsiteY23" fmla="*/ 234222 h 539563"/>
                <a:gd name="connsiteX24" fmla="*/ 221495 w 429680"/>
                <a:gd name="connsiteY24" fmla="*/ 219050 h 539563"/>
                <a:gd name="connsiteX25" fmla="*/ 274730 w 429680"/>
                <a:gd name="connsiteY25" fmla="*/ 233274 h 539563"/>
                <a:gd name="connsiteX26" fmla="*/ 314656 w 429680"/>
                <a:gd name="connsiteY26" fmla="*/ 274997 h 539563"/>
                <a:gd name="connsiteX27" fmla="*/ 329866 w 429680"/>
                <a:gd name="connsiteY27" fmla="*/ 330945 h 539563"/>
                <a:gd name="connsiteX28" fmla="*/ 314656 w 429680"/>
                <a:gd name="connsiteY28" fmla="*/ 387841 h 53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9680" h="539563">
                  <a:moveTo>
                    <a:pt x="369792" y="185860"/>
                  </a:moveTo>
                  <a:cubicBezTo>
                    <a:pt x="329866" y="145085"/>
                    <a:pt x="281384" y="125171"/>
                    <a:pt x="225297" y="125171"/>
                  </a:cubicBezTo>
                  <a:cubicBezTo>
                    <a:pt x="193927" y="125171"/>
                    <a:pt x="164458" y="131809"/>
                    <a:pt x="137840" y="145085"/>
                  </a:cubicBezTo>
                  <a:cubicBezTo>
                    <a:pt x="130235" y="148878"/>
                    <a:pt x="122630" y="153619"/>
                    <a:pt x="115025" y="158361"/>
                  </a:cubicBezTo>
                  <a:lnTo>
                    <a:pt x="115025" y="948"/>
                  </a:lnTo>
                  <a:lnTo>
                    <a:pt x="69395" y="948"/>
                  </a:lnTo>
                  <a:cubicBezTo>
                    <a:pt x="951" y="948"/>
                    <a:pt x="0" y="0"/>
                    <a:pt x="0" y="0"/>
                  </a:cubicBezTo>
                  <a:cubicBezTo>
                    <a:pt x="0" y="0"/>
                    <a:pt x="2852" y="3793"/>
                    <a:pt x="9506" y="19914"/>
                  </a:cubicBezTo>
                  <a:cubicBezTo>
                    <a:pt x="14259" y="33189"/>
                    <a:pt x="16161" y="51206"/>
                    <a:pt x="17111" y="65430"/>
                  </a:cubicBezTo>
                  <a:lnTo>
                    <a:pt x="17111" y="531029"/>
                  </a:lnTo>
                  <a:lnTo>
                    <a:pt x="115976" y="531029"/>
                  </a:lnTo>
                  <a:lnTo>
                    <a:pt x="115976" y="506374"/>
                  </a:lnTo>
                  <a:cubicBezTo>
                    <a:pt x="122630" y="511116"/>
                    <a:pt x="129285" y="514909"/>
                    <a:pt x="135939" y="518702"/>
                  </a:cubicBezTo>
                  <a:cubicBezTo>
                    <a:pt x="162556" y="532926"/>
                    <a:pt x="192025" y="539564"/>
                    <a:pt x="225297" y="539564"/>
                  </a:cubicBezTo>
                  <a:cubicBezTo>
                    <a:pt x="281384" y="539564"/>
                    <a:pt x="329866" y="518702"/>
                    <a:pt x="369792" y="478875"/>
                  </a:cubicBezTo>
                  <a:cubicBezTo>
                    <a:pt x="409718" y="439048"/>
                    <a:pt x="429681" y="389738"/>
                    <a:pt x="429681" y="332842"/>
                  </a:cubicBezTo>
                  <a:cubicBezTo>
                    <a:pt x="429681" y="274997"/>
                    <a:pt x="409718" y="225688"/>
                    <a:pt x="369792" y="185860"/>
                  </a:cubicBezTo>
                  <a:close/>
                  <a:moveTo>
                    <a:pt x="314656" y="387841"/>
                  </a:moveTo>
                  <a:cubicBezTo>
                    <a:pt x="305149" y="405858"/>
                    <a:pt x="291841" y="419134"/>
                    <a:pt x="274730" y="428617"/>
                  </a:cubicBezTo>
                  <a:cubicBezTo>
                    <a:pt x="257618" y="438099"/>
                    <a:pt x="240507" y="442841"/>
                    <a:pt x="220544" y="442841"/>
                  </a:cubicBezTo>
                  <a:cubicBezTo>
                    <a:pt x="189174" y="442841"/>
                    <a:pt x="164458" y="432410"/>
                    <a:pt x="143544" y="410600"/>
                  </a:cubicBezTo>
                  <a:cubicBezTo>
                    <a:pt x="122630" y="388789"/>
                    <a:pt x="112173" y="362238"/>
                    <a:pt x="112173" y="329997"/>
                  </a:cubicBezTo>
                  <a:cubicBezTo>
                    <a:pt x="112173" y="308187"/>
                    <a:pt x="116926" y="290170"/>
                    <a:pt x="126433" y="273101"/>
                  </a:cubicBezTo>
                  <a:cubicBezTo>
                    <a:pt x="135939" y="256980"/>
                    <a:pt x="148297" y="243705"/>
                    <a:pt x="166359" y="234222"/>
                  </a:cubicBezTo>
                  <a:cubicBezTo>
                    <a:pt x="184421" y="223791"/>
                    <a:pt x="202482" y="219050"/>
                    <a:pt x="221495" y="219050"/>
                  </a:cubicBezTo>
                  <a:cubicBezTo>
                    <a:pt x="240507" y="219050"/>
                    <a:pt x="257618" y="223791"/>
                    <a:pt x="274730" y="233274"/>
                  </a:cubicBezTo>
                  <a:cubicBezTo>
                    <a:pt x="291841" y="242756"/>
                    <a:pt x="305149" y="256980"/>
                    <a:pt x="314656" y="274997"/>
                  </a:cubicBezTo>
                  <a:cubicBezTo>
                    <a:pt x="325113" y="293014"/>
                    <a:pt x="329866" y="311980"/>
                    <a:pt x="329866" y="330945"/>
                  </a:cubicBezTo>
                  <a:cubicBezTo>
                    <a:pt x="329866" y="351807"/>
                    <a:pt x="325113" y="369824"/>
                    <a:pt x="314656" y="387841"/>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F71CD100-BB6D-6F0B-5ED9-1D0A5F5C47E5}"/>
                </a:ext>
              </a:extLst>
            </p:cNvPr>
            <p:cNvSpPr/>
            <p:nvPr/>
          </p:nvSpPr>
          <p:spPr>
            <a:xfrm>
              <a:off x="2464177" y="5526076"/>
              <a:ext cx="2638924" cy="37930"/>
            </a:xfrm>
            <a:custGeom>
              <a:avLst/>
              <a:gdLst>
                <a:gd name="connsiteX0" fmla="*/ 0 w 2638924"/>
                <a:gd name="connsiteY0" fmla="*/ 0 h 37930"/>
                <a:gd name="connsiteX1" fmla="*/ 2638925 w 2638924"/>
                <a:gd name="connsiteY1" fmla="*/ 0 h 37930"/>
                <a:gd name="connsiteX2" fmla="*/ 2638925 w 2638924"/>
                <a:gd name="connsiteY2" fmla="*/ 37931 h 37930"/>
                <a:gd name="connsiteX3" fmla="*/ 0 w 2638924"/>
                <a:gd name="connsiteY3" fmla="*/ 37931 h 37930"/>
              </a:gdLst>
              <a:ahLst/>
              <a:cxnLst>
                <a:cxn ang="0">
                  <a:pos x="connsiteX0" y="connsiteY0"/>
                </a:cxn>
                <a:cxn ang="0">
                  <a:pos x="connsiteX1" y="connsiteY1"/>
                </a:cxn>
                <a:cxn ang="0">
                  <a:pos x="connsiteX2" y="connsiteY2"/>
                </a:cxn>
                <a:cxn ang="0">
                  <a:pos x="connsiteX3" y="connsiteY3"/>
                </a:cxn>
              </a:cxnLst>
              <a:rect l="l" t="t" r="r" b="b"/>
              <a:pathLst>
                <a:path w="2638924" h="37930">
                  <a:moveTo>
                    <a:pt x="0" y="0"/>
                  </a:moveTo>
                  <a:lnTo>
                    <a:pt x="2638925" y="0"/>
                  </a:lnTo>
                  <a:lnTo>
                    <a:pt x="2638925" y="37931"/>
                  </a:lnTo>
                  <a:lnTo>
                    <a:pt x="0" y="37931"/>
                  </a:lnTo>
                  <a:close/>
                </a:path>
              </a:pathLst>
            </a:custGeom>
            <a:solidFill>
              <a:srgbClr val="12B4CB"/>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8" name="Graphic 5">
              <a:extLst>
                <a:ext uri="{FF2B5EF4-FFF2-40B4-BE49-F238E27FC236}">
                  <a16:creationId xmlns:a16="http://schemas.microsoft.com/office/drawing/2014/main" id="{6CD7AD0E-600D-82F7-0BD2-BF4CC465F4DE}"/>
                </a:ext>
              </a:extLst>
            </p:cNvPr>
            <p:cNvGrpSpPr/>
            <p:nvPr/>
          </p:nvGrpSpPr>
          <p:grpSpPr>
            <a:xfrm>
              <a:off x="4243740" y="5657885"/>
              <a:ext cx="823237" cy="104309"/>
              <a:chOff x="4243740" y="5657885"/>
              <a:chExt cx="823237" cy="104309"/>
            </a:xfrm>
            <a:solidFill>
              <a:srgbClr val="8A4199"/>
            </a:solidFill>
          </p:grpSpPr>
          <p:sp>
            <p:nvSpPr>
              <p:cNvPr id="19" name="Freeform 18">
                <a:extLst>
                  <a:ext uri="{FF2B5EF4-FFF2-40B4-BE49-F238E27FC236}">
                    <a16:creationId xmlns:a16="http://schemas.microsoft.com/office/drawing/2014/main" id="{DC18C6D0-5481-3996-D0DA-2F400877DB1A}"/>
                  </a:ext>
                </a:extLst>
              </p:cNvPr>
              <p:cNvSpPr/>
              <p:nvPr/>
            </p:nvSpPr>
            <p:spPr>
              <a:xfrm>
                <a:off x="4243740" y="5657885"/>
                <a:ext cx="57037" cy="82499"/>
              </a:xfrm>
              <a:custGeom>
                <a:avLst/>
                <a:gdLst>
                  <a:gd name="connsiteX0" fmla="*/ 43728 w 57037"/>
                  <a:gd name="connsiteY0" fmla="*/ 73965 h 82499"/>
                  <a:gd name="connsiteX1" fmla="*/ 43728 w 57037"/>
                  <a:gd name="connsiteY1" fmla="*/ 72068 h 82499"/>
                  <a:gd name="connsiteX2" fmla="*/ 38025 w 57037"/>
                  <a:gd name="connsiteY2" fmla="*/ 77758 h 82499"/>
                  <a:gd name="connsiteX3" fmla="*/ 31371 w 57037"/>
                  <a:gd name="connsiteY3" fmla="*/ 80603 h 82499"/>
                  <a:gd name="connsiteX4" fmla="*/ 23766 w 57037"/>
                  <a:gd name="connsiteY4" fmla="*/ 81551 h 82499"/>
                  <a:gd name="connsiteX5" fmla="*/ 14259 w 57037"/>
                  <a:gd name="connsiteY5" fmla="*/ 79654 h 82499"/>
                  <a:gd name="connsiteX6" fmla="*/ 6654 w 57037"/>
                  <a:gd name="connsiteY6" fmla="*/ 73017 h 82499"/>
                  <a:gd name="connsiteX7" fmla="*/ 1901 w 57037"/>
                  <a:gd name="connsiteY7" fmla="*/ 63534 h 82499"/>
                  <a:gd name="connsiteX8" fmla="*/ 0 w 57037"/>
                  <a:gd name="connsiteY8" fmla="*/ 51206 h 82499"/>
                  <a:gd name="connsiteX9" fmla="*/ 6654 w 57037"/>
                  <a:gd name="connsiteY9" fmla="*/ 29396 h 82499"/>
                  <a:gd name="connsiteX10" fmla="*/ 24716 w 57037"/>
                  <a:gd name="connsiteY10" fmla="*/ 21810 h 82499"/>
                  <a:gd name="connsiteX11" fmla="*/ 35173 w 57037"/>
                  <a:gd name="connsiteY11" fmla="*/ 23707 h 82499"/>
                  <a:gd name="connsiteX12" fmla="*/ 43728 w 57037"/>
                  <a:gd name="connsiteY12" fmla="*/ 30345 h 82499"/>
                  <a:gd name="connsiteX13" fmla="*/ 43728 w 57037"/>
                  <a:gd name="connsiteY13" fmla="*/ 8534 h 82499"/>
                  <a:gd name="connsiteX14" fmla="*/ 45630 w 57037"/>
                  <a:gd name="connsiteY14" fmla="*/ 1897 h 82499"/>
                  <a:gd name="connsiteX15" fmla="*/ 50383 w 57037"/>
                  <a:gd name="connsiteY15" fmla="*/ 0 h 82499"/>
                  <a:gd name="connsiteX16" fmla="*/ 55136 w 57037"/>
                  <a:gd name="connsiteY16" fmla="*/ 1897 h 82499"/>
                  <a:gd name="connsiteX17" fmla="*/ 57037 w 57037"/>
                  <a:gd name="connsiteY17" fmla="*/ 8534 h 82499"/>
                  <a:gd name="connsiteX18" fmla="*/ 57037 w 57037"/>
                  <a:gd name="connsiteY18" fmla="*/ 73965 h 82499"/>
                  <a:gd name="connsiteX19" fmla="*/ 55136 w 57037"/>
                  <a:gd name="connsiteY19" fmla="*/ 80603 h 82499"/>
                  <a:gd name="connsiteX20" fmla="*/ 50383 w 57037"/>
                  <a:gd name="connsiteY20" fmla="*/ 82499 h 82499"/>
                  <a:gd name="connsiteX21" fmla="*/ 45630 w 57037"/>
                  <a:gd name="connsiteY21" fmla="*/ 80603 h 82499"/>
                  <a:gd name="connsiteX22" fmla="*/ 43728 w 57037"/>
                  <a:gd name="connsiteY22" fmla="*/ 73965 h 82499"/>
                  <a:gd name="connsiteX23" fmla="*/ 14259 w 57037"/>
                  <a:gd name="connsiteY23" fmla="*/ 52155 h 82499"/>
                  <a:gd name="connsiteX24" fmla="*/ 16161 w 57037"/>
                  <a:gd name="connsiteY24" fmla="*/ 62586 h 82499"/>
                  <a:gd name="connsiteX25" fmla="*/ 20914 w 57037"/>
                  <a:gd name="connsiteY25" fmla="*/ 69223 h 82499"/>
                  <a:gd name="connsiteX26" fmla="*/ 28519 w 57037"/>
                  <a:gd name="connsiteY26" fmla="*/ 71120 h 82499"/>
                  <a:gd name="connsiteX27" fmla="*/ 36124 w 57037"/>
                  <a:gd name="connsiteY27" fmla="*/ 69223 h 82499"/>
                  <a:gd name="connsiteX28" fmla="*/ 40877 w 57037"/>
                  <a:gd name="connsiteY28" fmla="*/ 62586 h 82499"/>
                  <a:gd name="connsiteX29" fmla="*/ 42778 w 57037"/>
                  <a:gd name="connsiteY29" fmla="*/ 52155 h 82499"/>
                  <a:gd name="connsiteX30" fmla="*/ 40877 w 57037"/>
                  <a:gd name="connsiteY30" fmla="*/ 41724 h 82499"/>
                  <a:gd name="connsiteX31" fmla="*/ 35173 w 57037"/>
                  <a:gd name="connsiteY31" fmla="*/ 35086 h 82499"/>
                  <a:gd name="connsiteX32" fmla="*/ 27568 w 57037"/>
                  <a:gd name="connsiteY32" fmla="*/ 33189 h 82499"/>
                  <a:gd name="connsiteX33" fmla="*/ 19963 w 57037"/>
                  <a:gd name="connsiteY33" fmla="*/ 35086 h 82499"/>
                  <a:gd name="connsiteX34" fmla="*/ 15210 w 57037"/>
                  <a:gd name="connsiteY34" fmla="*/ 41724 h 82499"/>
                  <a:gd name="connsiteX35" fmla="*/ 14259 w 57037"/>
                  <a:gd name="connsiteY35" fmla="*/ 52155 h 8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037" h="82499">
                    <a:moveTo>
                      <a:pt x="43728" y="73965"/>
                    </a:moveTo>
                    <a:lnTo>
                      <a:pt x="43728" y="72068"/>
                    </a:lnTo>
                    <a:cubicBezTo>
                      <a:pt x="41827" y="73965"/>
                      <a:pt x="39926" y="75861"/>
                      <a:pt x="38025" y="77758"/>
                    </a:cubicBezTo>
                    <a:cubicBezTo>
                      <a:pt x="36124" y="79654"/>
                      <a:pt x="34222" y="80603"/>
                      <a:pt x="31371" y="80603"/>
                    </a:cubicBezTo>
                    <a:cubicBezTo>
                      <a:pt x="29469" y="81551"/>
                      <a:pt x="26617" y="81551"/>
                      <a:pt x="23766" y="81551"/>
                    </a:cubicBezTo>
                    <a:cubicBezTo>
                      <a:pt x="19963" y="81551"/>
                      <a:pt x="17111" y="80603"/>
                      <a:pt x="14259" y="79654"/>
                    </a:cubicBezTo>
                    <a:cubicBezTo>
                      <a:pt x="11407" y="78706"/>
                      <a:pt x="8556" y="75861"/>
                      <a:pt x="6654" y="73017"/>
                    </a:cubicBezTo>
                    <a:cubicBezTo>
                      <a:pt x="4753" y="70172"/>
                      <a:pt x="2852" y="67327"/>
                      <a:pt x="1901" y="63534"/>
                    </a:cubicBezTo>
                    <a:cubicBezTo>
                      <a:pt x="951" y="59741"/>
                      <a:pt x="0" y="55948"/>
                      <a:pt x="0" y="51206"/>
                    </a:cubicBezTo>
                    <a:cubicBezTo>
                      <a:pt x="0" y="41724"/>
                      <a:pt x="1901" y="35086"/>
                      <a:pt x="6654" y="29396"/>
                    </a:cubicBezTo>
                    <a:cubicBezTo>
                      <a:pt x="11407" y="23707"/>
                      <a:pt x="17111" y="21810"/>
                      <a:pt x="24716" y="21810"/>
                    </a:cubicBezTo>
                    <a:cubicBezTo>
                      <a:pt x="29469" y="21810"/>
                      <a:pt x="32321" y="22758"/>
                      <a:pt x="35173" y="23707"/>
                    </a:cubicBezTo>
                    <a:cubicBezTo>
                      <a:pt x="38025" y="25603"/>
                      <a:pt x="40877" y="27500"/>
                      <a:pt x="43728" y="30345"/>
                    </a:cubicBezTo>
                    <a:lnTo>
                      <a:pt x="43728" y="8534"/>
                    </a:lnTo>
                    <a:cubicBezTo>
                      <a:pt x="43728" y="5690"/>
                      <a:pt x="44679" y="2845"/>
                      <a:pt x="45630" y="1897"/>
                    </a:cubicBezTo>
                    <a:cubicBezTo>
                      <a:pt x="46580" y="0"/>
                      <a:pt x="48482" y="0"/>
                      <a:pt x="50383" y="0"/>
                    </a:cubicBezTo>
                    <a:cubicBezTo>
                      <a:pt x="52284" y="0"/>
                      <a:pt x="54185" y="948"/>
                      <a:pt x="55136" y="1897"/>
                    </a:cubicBezTo>
                    <a:cubicBezTo>
                      <a:pt x="56087" y="3793"/>
                      <a:pt x="57037" y="5690"/>
                      <a:pt x="57037" y="8534"/>
                    </a:cubicBezTo>
                    <a:lnTo>
                      <a:pt x="57037" y="73965"/>
                    </a:lnTo>
                    <a:cubicBezTo>
                      <a:pt x="57037" y="76810"/>
                      <a:pt x="56087" y="78706"/>
                      <a:pt x="55136" y="80603"/>
                    </a:cubicBezTo>
                    <a:cubicBezTo>
                      <a:pt x="54185" y="81551"/>
                      <a:pt x="52284" y="82499"/>
                      <a:pt x="50383" y="82499"/>
                    </a:cubicBezTo>
                    <a:cubicBezTo>
                      <a:pt x="48482" y="82499"/>
                      <a:pt x="46580" y="81551"/>
                      <a:pt x="45630" y="80603"/>
                    </a:cubicBezTo>
                    <a:cubicBezTo>
                      <a:pt x="44679" y="78706"/>
                      <a:pt x="43728" y="76810"/>
                      <a:pt x="43728" y="73965"/>
                    </a:cubicBezTo>
                    <a:close/>
                    <a:moveTo>
                      <a:pt x="14259" y="52155"/>
                    </a:moveTo>
                    <a:cubicBezTo>
                      <a:pt x="14259" y="55948"/>
                      <a:pt x="15210" y="59741"/>
                      <a:pt x="16161" y="62586"/>
                    </a:cubicBezTo>
                    <a:cubicBezTo>
                      <a:pt x="17111" y="65430"/>
                      <a:pt x="19012" y="67327"/>
                      <a:pt x="20914" y="69223"/>
                    </a:cubicBezTo>
                    <a:cubicBezTo>
                      <a:pt x="22815" y="71120"/>
                      <a:pt x="25667" y="71120"/>
                      <a:pt x="28519" y="71120"/>
                    </a:cubicBezTo>
                    <a:cubicBezTo>
                      <a:pt x="31371" y="71120"/>
                      <a:pt x="33272" y="70172"/>
                      <a:pt x="36124" y="69223"/>
                    </a:cubicBezTo>
                    <a:cubicBezTo>
                      <a:pt x="38025" y="68275"/>
                      <a:pt x="39926" y="65430"/>
                      <a:pt x="40877" y="62586"/>
                    </a:cubicBezTo>
                    <a:cubicBezTo>
                      <a:pt x="41827" y="59741"/>
                      <a:pt x="42778" y="55948"/>
                      <a:pt x="42778" y="52155"/>
                    </a:cubicBezTo>
                    <a:cubicBezTo>
                      <a:pt x="42778" y="48362"/>
                      <a:pt x="41827" y="44569"/>
                      <a:pt x="40877" y="41724"/>
                    </a:cubicBezTo>
                    <a:cubicBezTo>
                      <a:pt x="39926" y="38879"/>
                      <a:pt x="38025" y="36982"/>
                      <a:pt x="35173" y="35086"/>
                    </a:cubicBezTo>
                    <a:cubicBezTo>
                      <a:pt x="33272" y="33189"/>
                      <a:pt x="30420" y="33189"/>
                      <a:pt x="27568" y="33189"/>
                    </a:cubicBezTo>
                    <a:cubicBezTo>
                      <a:pt x="24716" y="33189"/>
                      <a:pt x="22815" y="34138"/>
                      <a:pt x="19963" y="35086"/>
                    </a:cubicBezTo>
                    <a:cubicBezTo>
                      <a:pt x="17111" y="36034"/>
                      <a:pt x="16161" y="38879"/>
                      <a:pt x="15210" y="41724"/>
                    </a:cubicBezTo>
                    <a:cubicBezTo>
                      <a:pt x="15210" y="44569"/>
                      <a:pt x="14259" y="48362"/>
                      <a:pt x="14259" y="52155"/>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C615F012-D36B-764A-01F6-BA08B1298A0B}"/>
                  </a:ext>
                </a:extLst>
              </p:cNvPr>
              <p:cNvSpPr/>
              <p:nvPr/>
            </p:nvSpPr>
            <p:spPr>
              <a:xfrm>
                <a:off x="4315987" y="5658834"/>
                <a:ext cx="15209" cy="80602"/>
              </a:xfrm>
              <a:custGeom>
                <a:avLst/>
                <a:gdLst>
                  <a:gd name="connsiteX0" fmla="*/ 8556 w 15209"/>
                  <a:gd name="connsiteY0" fmla="*/ 14224 h 80602"/>
                  <a:gd name="connsiteX1" fmla="*/ 2852 w 15209"/>
                  <a:gd name="connsiteY1" fmla="*/ 12327 h 80602"/>
                  <a:gd name="connsiteX2" fmla="*/ 951 w 15209"/>
                  <a:gd name="connsiteY2" fmla="*/ 6638 h 80602"/>
                  <a:gd name="connsiteX3" fmla="*/ 2852 w 15209"/>
                  <a:gd name="connsiteY3" fmla="*/ 1897 h 80602"/>
                  <a:gd name="connsiteX4" fmla="*/ 8556 w 15209"/>
                  <a:gd name="connsiteY4" fmla="*/ 0 h 80602"/>
                  <a:gd name="connsiteX5" fmla="*/ 13309 w 15209"/>
                  <a:gd name="connsiteY5" fmla="*/ 1897 h 80602"/>
                  <a:gd name="connsiteX6" fmla="*/ 15210 w 15209"/>
                  <a:gd name="connsiteY6" fmla="*/ 7586 h 80602"/>
                  <a:gd name="connsiteX7" fmla="*/ 13309 w 15209"/>
                  <a:gd name="connsiteY7" fmla="*/ 13276 h 80602"/>
                  <a:gd name="connsiteX8" fmla="*/ 8556 w 15209"/>
                  <a:gd name="connsiteY8" fmla="*/ 14224 h 80602"/>
                  <a:gd name="connsiteX9" fmla="*/ 15210 w 15209"/>
                  <a:gd name="connsiteY9" fmla="*/ 29396 h 80602"/>
                  <a:gd name="connsiteX10" fmla="*/ 15210 w 15209"/>
                  <a:gd name="connsiteY10" fmla="*/ 72068 h 80602"/>
                  <a:gd name="connsiteX11" fmla="*/ 13309 w 15209"/>
                  <a:gd name="connsiteY11" fmla="*/ 78706 h 80602"/>
                  <a:gd name="connsiteX12" fmla="*/ 7605 w 15209"/>
                  <a:gd name="connsiteY12" fmla="*/ 80603 h 80602"/>
                  <a:gd name="connsiteX13" fmla="*/ 1901 w 15209"/>
                  <a:gd name="connsiteY13" fmla="*/ 78706 h 80602"/>
                  <a:gd name="connsiteX14" fmla="*/ 0 w 15209"/>
                  <a:gd name="connsiteY14" fmla="*/ 72068 h 80602"/>
                  <a:gd name="connsiteX15" fmla="*/ 0 w 15209"/>
                  <a:gd name="connsiteY15" fmla="*/ 29396 h 80602"/>
                  <a:gd name="connsiteX16" fmla="*/ 1901 w 15209"/>
                  <a:gd name="connsiteY16" fmla="*/ 22758 h 80602"/>
                  <a:gd name="connsiteX17" fmla="*/ 7605 w 15209"/>
                  <a:gd name="connsiteY17" fmla="*/ 20862 h 80602"/>
                  <a:gd name="connsiteX18" fmla="*/ 13309 w 15209"/>
                  <a:gd name="connsiteY18" fmla="*/ 22758 h 80602"/>
                  <a:gd name="connsiteX19" fmla="*/ 15210 w 15209"/>
                  <a:gd name="connsiteY19" fmla="*/ 29396 h 8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09" h="80602">
                    <a:moveTo>
                      <a:pt x="8556" y="14224"/>
                    </a:moveTo>
                    <a:cubicBezTo>
                      <a:pt x="6654" y="14224"/>
                      <a:pt x="4753" y="13276"/>
                      <a:pt x="2852" y="12327"/>
                    </a:cubicBezTo>
                    <a:cubicBezTo>
                      <a:pt x="951" y="11379"/>
                      <a:pt x="951" y="9483"/>
                      <a:pt x="951" y="6638"/>
                    </a:cubicBezTo>
                    <a:cubicBezTo>
                      <a:pt x="951" y="4741"/>
                      <a:pt x="1901" y="2845"/>
                      <a:pt x="2852" y="1897"/>
                    </a:cubicBezTo>
                    <a:cubicBezTo>
                      <a:pt x="4753" y="948"/>
                      <a:pt x="5704" y="0"/>
                      <a:pt x="8556" y="0"/>
                    </a:cubicBezTo>
                    <a:cubicBezTo>
                      <a:pt x="10457" y="0"/>
                      <a:pt x="12358" y="948"/>
                      <a:pt x="13309" y="1897"/>
                    </a:cubicBezTo>
                    <a:cubicBezTo>
                      <a:pt x="15210" y="2845"/>
                      <a:pt x="15210" y="4741"/>
                      <a:pt x="15210" y="7586"/>
                    </a:cubicBezTo>
                    <a:cubicBezTo>
                      <a:pt x="15210" y="9483"/>
                      <a:pt x="14259" y="11379"/>
                      <a:pt x="13309" y="13276"/>
                    </a:cubicBezTo>
                    <a:cubicBezTo>
                      <a:pt x="11408" y="13276"/>
                      <a:pt x="10457" y="14224"/>
                      <a:pt x="8556" y="14224"/>
                    </a:cubicBezTo>
                    <a:close/>
                    <a:moveTo>
                      <a:pt x="15210" y="29396"/>
                    </a:moveTo>
                    <a:lnTo>
                      <a:pt x="15210" y="72068"/>
                    </a:lnTo>
                    <a:cubicBezTo>
                      <a:pt x="15210" y="74913"/>
                      <a:pt x="14259" y="77758"/>
                      <a:pt x="13309" y="78706"/>
                    </a:cubicBezTo>
                    <a:cubicBezTo>
                      <a:pt x="12358" y="79654"/>
                      <a:pt x="10457" y="80603"/>
                      <a:pt x="7605" y="80603"/>
                    </a:cubicBezTo>
                    <a:cubicBezTo>
                      <a:pt x="5704" y="80603"/>
                      <a:pt x="3803" y="79654"/>
                      <a:pt x="1901" y="78706"/>
                    </a:cubicBezTo>
                    <a:cubicBezTo>
                      <a:pt x="951" y="76810"/>
                      <a:pt x="0" y="74913"/>
                      <a:pt x="0" y="72068"/>
                    </a:cubicBezTo>
                    <a:lnTo>
                      <a:pt x="0" y="29396"/>
                    </a:lnTo>
                    <a:cubicBezTo>
                      <a:pt x="0" y="26551"/>
                      <a:pt x="951" y="24655"/>
                      <a:pt x="1901" y="22758"/>
                    </a:cubicBezTo>
                    <a:cubicBezTo>
                      <a:pt x="2852" y="20862"/>
                      <a:pt x="4753" y="20862"/>
                      <a:pt x="7605" y="20862"/>
                    </a:cubicBezTo>
                    <a:cubicBezTo>
                      <a:pt x="9506" y="20862"/>
                      <a:pt x="11408" y="21810"/>
                      <a:pt x="13309" y="22758"/>
                    </a:cubicBezTo>
                    <a:cubicBezTo>
                      <a:pt x="15210" y="23707"/>
                      <a:pt x="15210" y="26551"/>
                      <a:pt x="15210" y="2939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7A77DD30-CBC3-8464-C8D1-10CF154A1F61}"/>
                  </a:ext>
                </a:extLst>
              </p:cNvPr>
              <p:cNvSpPr/>
              <p:nvPr/>
            </p:nvSpPr>
            <p:spPr>
              <a:xfrm>
                <a:off x="4343555" y="5679695"/>
                <a:ext cx="57987" cy="82499"/>
              </a:xfrm>
              <a:custGeom>
                <a:avLst/>
                <a:gdLst>
                  <a:gd name="connsiteX0" fmla="*/ 57988 w 57987"/>
                  <a:gd name="connsiteY0" fmla="*/ 11379 h 82499"/>
                  <a:gd name="connsiteX1" fmla="*/ 57988 w 57987"/>
                  <a:gd name="connsiteY1" fmla="*/ 54999 h 82499"/>
                  <a:gd name="connsiteX2" fmla="*/ 56087 w 57987"/>
                  <a:gd name="connsiteY2" fmla="*/ 67327 h 82499"/>
                  <a:gd name="connsiteX3" fmla="*/ 51333 w 57987"/>
                  <a:gd name="connsiteY3" fmla="*/ 75861 h 82499"/>
                  <a:gd name="connsiteX4" fmla="*/ 41827 w 57987"/>
                  <a:gd name="connsiteY4" fmla="*/ 80603 h 82499"/>
                  <a:gd name="connsiteX5" fmla="*/ 27568 w 57987"/>
                  <a:gd name="connsiteY5" fmla="*/ 82499 h 82499"/>
                  <a:gd name="connsiteX6" fmla="*/ 13309 w 57987"/>
                  <a:gd name="connsiteY6" fmla="*/ 80603 h 82499"/>
                  <a:gd name="connsiteX7" fmla="*/ 3802 w 57987"/>
                  <a:gd name="connsiteY7" fmla="*/ 74913 h 82499"/>
                  <a:gd name="connsiteX8" fmla="*/ 951 w 57987"/>
                  <a:gd name="connsiteY8" fmla="*/ 68275 h 82499"/>
                  <a:gd name="connsiteX9" fmla="*/ 2852 w 57987"/>
                  <a:gd name="connsiteY9" fmla="*/ 63534 h 82499"/>
                  <a:gd name="connsiteX10" fmla="*/ 7605 w 57987"/>
                  <a:gd name="connsiteY10" fmla="*/ 61637 h 82499"/>
                  <a:gd name="connsiteX11" fmla="*/ 13309 w 57987"/>
                  <a:gd name="connsiteY11" fmla="*/ 64482 h 82499"/>
                  <a:gd name="connsiteX12" fmla="*/ 16161 w 57987"/>
                  <a:gd name="connsiteY12" fmla="*/ 67327 h 82499"/>
                  <a:gd name="connsiteX13" fmla="*/ 19012 w 57987"/>
                  <a:gd name="connsiteY13" fmla="*/ 70172 h 82499"/>
                  <a:gd name="connsiteX14" fmla="*/ 22815 w 57987"/>
                  <a:gd name="connsiteY14" fmla="*/ 72068 h 82499"/>
                  <a:gd name="connsiteX15" fmla="*/ 27568 w 57987"/>
                  <a:gd name="connsiteY15" fmla="*/ 73017 h 82499"/>
                  <a:gd name="connsiteX16" fmla="*/ 36124 w 57987"/>
                  <a:gd name="connsiteY16" fmla="*/ 71120 h 82499"/>
                  <a:gd name="connsiteX17" fmla="*/ 40877 w 57987"/>
                  <a:gd name="connsiteY17" fmla="*/ 66379 h 82499"/>
                  <a:gd name="connsiteX18" fmla="*/ 42778 w 57987"/>
                  <a:gd name="connsiteY18" fmla="*/ 59741 h 82499"/>
                  <a:gd name="connsiteX19" fmla="*/ 42778 w 57987"/>
                  <a:gd name="connsiteY19" fmla="*/ 49310 h 82499"/>
                  <a:gd name="connsiteX20" fmla="*/ 35173 w 57987"/>
                  <a:gd name="connsiteY20" fmla="*/ 56896 h 82499"/>
                  <a:gd name="connsiteX21" fmla="*/ 24716 w 57987"/>
                  <a:gd name="connsiteY21" fmla="*/ 59741 h 82499"/>
                  <a:gd name="connsiteX22" fmla="*/ 11407 w 57987"/>
                  <a:gd name="connsiteY22" fmla="*/ 55948 h 82499"/>
                  <a:gd name="connsiteX23" fmla="*/ 2852 w 57987"/>
                  <a:gd name="connsiteY23" fmla="*/ 45517 h 82499"/>
                  <a:gd name="connsiteX24" fmla="*/ 0 w 57987"/>
                  <a:gd name="connsiteY24" fmla="*/ 29396 h 82499"/>
                  <a:gd name="connsiteX25" fmla="*/ 1901 w 57987"/>
                  <a:gd name="connsiteY25" fmla="*/ 17069 h 82499"/>
                  <a:gd name="connsiteX26" fmla="*/ 6654 w 57987"/>
                  <a:gd name="connsiteY26" fmla="*/ 7586 h 82499"/>
                  <a:gd name="connsiteX27" fmla="*/ 14259 w 57987"/>
                  <a:gd name="connsiteY27" fmla="*/ 1897 h 82499"/>
                  <a:gd name="connsiteX28" fmla="*/ 23766 w 57987"/>
                  <a:gd name="connsiteY28" fmla="*/ 0 h 82499"/>
                  <a:gd name="connsiteX29" fmla="*/ 35173 w 57987"/>
                  <a:gd name="connsiteY29" fmla="*/ 2845 h 82499"/>
                  <a:gd name="connsiteX30" fmla="*/ 43728 w 57987"/>
                  <a:gd name="connsiteY30" fmla="*/ 10431 h 82499"/>
                  <a:gd name="connsiteX31" fmla="*/ 43728 w 57987"/>
                  <a:gd name="connsiteY31" fmla="*/ 8534 h 82499"/>
                  <a:gd name="connsiteX32" fmla="*/ 45630 w 57987"/>
                  <a:gd name="connsiteY32" fmla="*/ 2845 h 82499"/>
                  <a:gd name="connsiteX33" fmla="*/ 50383 w 57987"/>
                  <a:gd name="connsiteY33" fmla="*/ 948 h 82499"/>
                  <a:gd name="connsiteX34" fmla="*/ 56087 w 57987"/>
                  <a:gd name="connsiteY34" fmla="*/ 3793 h 82499"/>
                  <a:gd name="connsiteX35" fmla="*/ 57988 w 57987"/>
                  <a:gd name="connsiteY35" fmla="*/ 11379 h 82499"/>
                  <a:gd name="connsiteX36" fmla="*/ 15210 w 57987"/>
                  <a:gd name="connsiteY36" fmla="*/ 30345 h 82499"/>
                  <a:gd name="connsiteX37" fmla="*/ 19012 w 57987"/>
                  <a:gd name="connsiteY37" fmla="*/ 43620 h 82499"/>
                  <a:gd name="connsiteX38" fmla="*/ 29469 w 57987"/>
                  <a:gd name="connsiteY38" fmla="*/ 48362 h 82499"/>
                  <a:gd name="connsiteX39" fmla="*/ 36124 w 57987"/>
                  <a:gd name="connsiteY39" fmla="*/ 46465 h 82499"/>
                  <a:gd name="connsiteX40" fmla="*/ 41827 w 57987"/>
                  <a:gd name="connsiteY40" fmla="*/ 40775 h 82499"/>
                  <a:gd name="connsiteX41" fmla="*/ 43728 w 57987"/>
                  <a:gd name="connsiteY41" fmla="*/ 31293 h 82499"/>
                  <a:gd name="connsiteX42" fmla="*/ 39926 w 57987"/>
                  <a:gd name="connsiteY42" fmla="*/ 17069 h 82499"/>
                  <a:gd name="connsiteX43" fmla="*/ 29469 w 57987"/>
                  <a:gd name="connsiteY43" fmla="*/ 12327 h 82499"/>
                  <a:gd name="connsiteX44" fmla="*/ 19012 w 57987"/>
                  <a:gd name="connsiteY44" fmla="*/ 17069 h 82499"/>
                  <a:gd name="connsiteX45" fmla="*/ 15210 w 57987"/>
                  <a:gd name="connsiteY45" fmla="*/ 30345 h 8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7987" h="82499">
                    <a:moveTo>
                      <a:pt x="57988" y="11379"/>
                    </a:moveTo>
                    <a:lnTo>
                      <a:pt x="57988" y="54999"/>
                    </a:lnTo>
                    <a:cubicBezTo>
                      <a:pt x="57988" y="59741"/>
                      <a:pt x="57037" y="64482"/>
                      <a:pt x="56087" y="67327"/>
                    </a:cubicBezTo>
                    <a:cubicBezTo>
                      <a:pt x="55136" y="71120"/>
                      <a:pt x="53235" y="73965"/>
                      <a:pt x="51333" y="75861"/>
                    </a:cubicBezTo>
                    <a:cubicBezTo>
                      <a:pt x="49432" y="77758"/>
                      <a:pt x="45630" y="79654"/>
                      <a:pt x="41827" y="80603"/>
                    </a:cubicBezTo>
                    <a:cubicBezTo>
                      <a:pt x="38025" y="81551"/>
                      <a:pt x="33272" y="82499"/>
                      <a:pt x="27568" y="82499"/>
                    </a:cubicBezTo>
                    <a:cubicBezTo>
                      <a:pt x="22815" y="82499"/>
                      <a:pt x="18062" y="81551"/>
                      <a:pt x="13309" y="80603"/>
                    </a:cubicBezTo>
                    <a:cubicBezTo>
                      <a:pt x="9506" y="78706"/>
                      <a:pt x="5704" y="77758"/>
                      <a:pt x="3802" y="74913"/>
                    </a:cubicBezTo>
                    <a:cubicBezTo>
                      <a:pt x="1901" y="73017"/>
                      <a:pt x="951" y="70172"/>
                      <a:pt x="951" y="68275"/>
                    </a:cubicBezTo>
                    <a:cubicBezTo>
                      <a:pt x="951" y="66379"/>
                      <a:pt x="1901" y="65430"/>
                      <a:pt x="2852" y="63534"/>
                    </a:cubicBezTo>
                    <a:cubicBezTo>
                      <a:pt x="3802" y="62586"/>
                      <a:pt x="5704" y="61637"/>
                      <a:pt x="7605" y="61637"/>
                    </a:cubicBezTo>
                    <a:cubicBezTo>
                      <a:pt x="9506" y="61637"/>
                      <a:pt x="11407" y="62586"/>
                      <a:pt x="13309" y="64482"/>
                    </a:cubicBezTo>
                    <a:cubicBezTo>
                      <a:pt x="14259" y="65430"/>
                      <a:pt x="15210" y="66379"/>
                      <a:pt x="16161" y="67327"/>
                    </a:cubicBezTo>
                    <a:cubicBezTo>
                      <a:pt x="17111" y="68275"/>
                      <a:pt x="18062" y="69223"/>
                      <a:pt x="19012" y="70172"/>
                    </a:cubicBezTo>
                    <a:cubicBezTo>
                      <a:pt x="19963" y="71120"/>
                      <a:pt x="20914" y="71120"/>
                      <a:pt x="22815" y="72068"/>
                    </a:cubicBezTo>
                    <a:cubicBezTo>
                      <a:pt x="24716" y="73017"/>
                      <a:pt x="25667" y="73017"/>
                      <a:pt x="27568" y="73017"/>
                    </a:cubicBezTo>
                    <a:cubicBezTo>
                      <a:pt x="31371" y="73017"/>
                      <a:pt x="34222" y="72068"/>
                      <a:pt x="36124" y="71120"/>
                    </a:cubicBezTo>
                    <a:cubicBezTo>
                      <a:pt x="38025" y="70172"/>
                      <a:pt x="39926" y="68275"/>
                      <a:pt x="40877" y="66379"/>
                    </a:cubicBezTo>
                    <a:cubicBezTo>
                      <a:pt x="41827" y="64482"/>
                      <a:pt x="41827" y="62586"/>
                      <a:pt x="42778" y="59741"/>
                    </a:cubicBezTo>
                    <a:cubicBezTo>
                      <a:pt x="42778" y="57844"/>
                      <a:pt x="42778" y="54051"/>
                      <a:pt x="42778" y="49310"/>
                    </a:cubicBezTo>
                    <a:cubicBezTo>
                      <a:pt x="40877" y="52155"/>
                      <a:pt x="38025" y="54999"/>
                      <a:pt x="35173" y="56896"/>
                    </a:cubicBezTo>
                    <a:cubicBezTo>
                      <a:pt x="32321" y="58793"/>
                      <a:pt x="28519" y="59741"/>
                      <a:pt x="24716" y="59741"/>
                    </a:cubicBezTo>
                    <a:cubicBezTo>
                      <a:pt x="19963" y="59741"/>
                      <a:pt x="15210" y="58793"/>
                      <a:pt x="11407" y="55948"/>
                    </a:cubicBezTo>
                    <a:cubicBezTo>
                      <a:pt x="7605" y="53103"/>
                      <a:pt x="4753" y="50258"/>
                      <a:pt x="2852" y="45517"/>
                    </a:cubicBezTo>
                    <a:cubicBezTo>
                      <a:pt x="951" y="40775"/>
                      <a:pt x="0" y="36034"/>
                      <a:pt x="0" y="29396"/>
                    </a:cubicBezTo>
                    <a:cubicBezTo>
                      <a:pt x="0" y="24655"/>
                      <a:pt x="951" y="20862"/>
                      <a:pt x="1901" y="17069"/>
                    </a:cubicBezTo>
                    <a:cubicBezTo>
                      <a:pt x="2852" y="13276"/>
                      <a:pt x="4753" y="10431"/>
                      <a:pt x="6654" y="7586"/>
                    </a:cubicBezTo>
                    <a:cubicBezTo>
                      <a:pt x="8556" y="4741"/>
                      <a:pt x="11407" y="2845"/>
                      <a:pt x="14259" y="1897"/>
                    </a:cubicBezTo>
                    <a:cubicBezTo>
                      <a:pt x="17111" y="948"/>
                      <a:pt x="20914" y="0"/>
                      <a:pt x="23766" y="0"/>
                    </a:cubicBezTo>
                    <a:cubicBezTo>
                      <a:pt x="27568" y="0"/>
                      <a:pt x="31371" y="948"/>
                      <a:pt x="35173" y="2845"/>
                    </a:cubicBezTo>
                    <a:cubicBezTo>
                      <a:pt x="38025" y="4741"/>
                      <a:pt x="40877" y="6638"/>
                      <a:pt x="43728" y="10431"/>
                    </a:cubicBezTo>
                    <a:lnTo>
                      <a:pt x="43728" y="8534"/>
                    </a:lnTo>
                    <a:cubicBezTo>
                      <a:pt x="43728" y="5690"/>
                      <a:pt x="44679" y="3793"/>
                      <a:pt x="45630" y="2845"/>
                    </a:cubicBezTo>
                    <a:cubicBezTo>
                      <a:pt x="46580" y="1897"/>
                      <a:pt x="48482" y="948"/>
                      <a:pt x="50383" y="948"/>
                    </a:cubicBezTo>
                    <a:cubicBezTo>
                      <a:pt x="53235" y="948"/>
                      <a:pt x="55136" y="1897"/>
                      <a:pt x="56087" y="3793"/>
                    </a:cubicBezTo>
                    <a:cubicBezTo>
                      <a:pt x="57988" y="4741"/>
                      <a:pt x="57988" y="7586"/>
                      <a:pt x="57988" y="11379"/>
                    </a:cubicBezTo>
                    <a:close/>
                    <a:moveTo>
                      <a:pt x="15210" y="30345"/>
                    </a:moveTo>
                    <a:cubicBezTo>
                      <a:pt x="15210" y="36034"/>
                      <a:pt x="16161" y="40775"/>
                      <a:pt x="19012" y="43620"/>
                    </a:cubicBezTo>
                    <a:cubicBezTo>
                      <a:pt x="21864" y="46465"/>
                      <a:pt x="24716" y="48362"/>
                      <a:pt x="29469" y="48362"/>
                    </a:cubicBezTo>
                    <a:cubicBezTo>
                      <a:pt x="32321" y="48362"/>
                      <a:pt x="34222" y="47413"/>
                      <a:pt x="36124" y="46465"/>
                    </a:cubicBezTo>
                    <a:cubicBezTo>
                      <a:pt x="38025" y="45517"/>
                      <a:pt x="39926" y="42672"/>
                      <a:pt x="41827" y="40775"/>
                    </a:cubicBezTo>
                    <a:cubicBezTo>
                      <a:pt x="42778" y="37931"/>
                      <a:pt x="43728" y="35086"/>
                      <a:pt x="43728" y="31293"/>
                    </a:cubicBezTo>
                    <a:cubicBezTo>
                      <a:pt x="43728" y="25603"/>
                      <a:pt x="42778" y="20862"/>
                      <a:pt x="39926" y="17069"/>
                    </a:cubicBezTo>
                    <a:cubicBezTo>
                      <a:pt x="37074" y="13276"/>
                      <a:pt x="33272" y="12327"/>
                      <a:pt x="29469" y="12327"/>
                    </a:cubicBezTo>
                    <a:cubicBezTo>
                      <a:pt x="25667" y="12327"/>
                      <a:pt x="21864" y="14224"/>
                      <a:pt x="19012" y="17069"/>
                    </a:cubicBezTo>
                    <a:cubicBezTo>
                      <a:pt x="16161" y="18965"/>
                      <a:pt x="15210" y="23707"/>
                      <a:pt x="15210" y="30345"/>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A68219A7-D26A-25C8-D9DB-A1469188F4B9}"/>
                  </a:ext>
                </a:extLst>
              </p:cNvPr>
              <p:cNvSpPr/>
              <p:nvPr/>
            </p:nvSpPr>
            <p:spPr>
              <a:xfrm>
                <a:off x="4416753" y="5658834"/>
                <a:ext cx="15209" cy="80602"/>
              </a:xfrm>
              <a:custGeom>
                <a:avLst/>
                <a:gdLst>
                  <a:gd name="connsiteX0" fmla="*/ 7605 w 15209"/>
                  <a:gd name="connsiteY0" fmla="*/ 14224 h 80602"/>
                  <a:gd name="connsiteX1" fmla="*/ 1901 w 15209"/>
                  <a:gd name="connsiteY1" fmla="*/ 12327 h 80602"/>
                  <a:gd name="connsiteX2" fmla="*/ 0 w 15209"/>
                  <a:gd name="connsiteY2" fmla="*/ 6638 h 80602"/>
                  <a:gd name="connsiteX3" fmla="*/ 1901 w 15209"/>
                  <a:gd name="connsiteY3" fmla="*/ 1897 h 80602"/>
                  <a:gd name="connsiteX4" fmla="*/ 7605 w 15209"/>
                  <a:gd name="connsiteY4" fmla="*/ 0 h 80602"/>
                  <a:gd name="connsiteX5" fmla="*/ 12358 w 15209"/>
                  <a:gd name="connsiteY5" fmla="*/ 1897 h 80602"/>
                  <a:gd name="connsiteX6" fmla="*/ 14259 w 15209"/>
                  <a:gd name="connsiteY6" fmla="*/ 7586 h 80602"/>
                  <a:gd name="connsiteX7" fmla="*/ 12358 w 15209"/>
                  <a:gd name="connsiteY7" fmla="*/ 13276 h 80602"/>
                  <a:gd name="connsiteX8" fmla="*/ 7605 w 15209"/>
                  <a:gd name="connsiteY8" fmla="*/ 14224 h 80602"/>
                  <a:gd name="connsiteX9" fmla="*/ 15210 w 15209"/>
                  <a:gd name="connsiteY9" fmla="*/ 29396 h 80602"/>
                  <a:gd name="connsiteX10" fmla="*/ 15210 w 15209"/>
                  <a:gd name="connsiteY10" fmla="*/ 72068 h 80602"/>
                  <a:gd name="connsiteX11" fmla="*/ 13309 w 15209"/>
                  <a:gd name="connsiteY11" fmla="*/ 78706 h 80602"/>
                  <a:gd name="connsiteX12" fmla="*/ 7605 w 15209"/>
                  <a:gd name="connsiteY12" fmla="*/ 80603 h 80602"/>
                  <a:gd name="connsiteX13" fmla="*/ 1901 w 15209"/>
                  <a:gd name="connsiteY13" fmla="*/ 78706 h 80602"/>
                  <a:gd name="connsiteX14" fmla="*/ 0 w 15209"/>
                  <a:gd name="connsiteY14" fmla="*/ 72068 h 80602"/>
                  <a:gd name="connsiteX15" fmla="*/ 0 w 15209"/>
                  <a:gd name="connsiteY15" fmla="*/ 29396 h 80602"/>
                  <a:gd name="connsiteX16" fmla="*/ 1901 w 15209"/>
                  <a:gd name="connsiteY16" fmla="*/ 22758 h 80602"/>
                  <a:gd name="connsiteX17" fmla="*/ 7605 w 15209"/>
                  <a:gd name="connsiteY17" fmla="*/ 20862 h 80602"/>
                  <a:gd name="connsiteX18" fmla="*/ 13309 w 15209"/>
                  <a:gd name="connsiteY18" fmla="*/ 22758 h 80602"/>
                  <a:gd name="connsiteX19" fmla="*/ 15210 w 15209"/>
                  <a:gd name="connsiteY19" fmla="*/ 29396 h 8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09" h="80602">
                    <a:moveTo>
                      <a:pt x="7605" y="14224"/>
                    </a:moveTo>
                    <a:cubicBezTo>
                      <a:pt x="5704" y="14224"/>
                      <a:pt x="3802" y="13276"/>
                      <a:pt x="1901" y="12327"/>
                    </a:cubicBezTo>
                    <a:cubicBezTo>
                      <a:pt x="0" y="11379"/>
                      <a:pt x="0" y="9483"/>
                      <a:pt x="0" y="6638"/>
                    </a:cubicBezTo>
                    <a:cubicBezTo>
                      <a:pt x="0" y="4741"/>
                      <a:pt x="951" y="2845"/>
                      <a:pt x="1901" y="1897"/>
                    </a:cubicBezTo>
                    <a:cubicBezTo>
                      <a:pt x="3802" y="948"/>
                      <a:pt x="4753" y="0"/>
                      <a:pt x="7605" y="0"/>
                    </a:cubicBezTo>
                    <a:cubicBezTo>
                      <a:pt x="9506" y="0"/>
                      <a:pt x="11407" y="948"/>
                      <a:pt x="12358" y="1897"/>
                    </a:cubicBezTo>
                    <a:cubicBezTo>
                      <a:pt x="14259" y="2845"/>
                      <a:pt x="14259" y="4741"/>
                      <a:pt x="14259" y="7586"/>
                    </a:cubicBezTo>
                    <a:cubicBezTo>
                      <a:pt x="14259" y="9483"/>
                      <a:pt x="13309" y="11379"/>
                      <a:pt x="12358" y="13276"/>
                    </a:cubicBezTo>
                    <a:cubicBezTo>
                      <a:pt x="11407" y="13276"/>
                      <a:pt x="9506" y="14224"/>
                      <a:pt x="7605" y="14224"/>
                    </a:cubicBezTo>
                    <a:close/>
                    <a:moveTo>
                      <a:pt x="15210" y="29396"/>
                    </a:moveTo>
                    <a:lnTo>
                      <a:pt x="15210" y="72068"/>
                    </a:lnTo>
                    <a:cubicBezTo>
                      <a:pt x="15210" y="74913"/>
                      <a:pt x="14259" y="77758"/>
                      <a:pt x="13309" y="78706"/>
                    </a:cubicBezTo>
                    <a:cubicBezTo>
                      <a:pt x="11407" y="80603"/>
                      <a:pt x="10457" y="80603"/>
                      <a:pt x="7605" y="80603"/>
                    </a:cubicBezTo>
                    <a:cubicBezTo>
                      <a:pt x="5704" y="80603"/>
                      <a:pt x="3802" y="79654"/>
                      <a:pt x="1901" y="78706"/>
                    </a:cubicBezTo>
                    <a:cubicBezTo>
                      <a:pt x="0" y="77758"/>
                      <a:pt x="0" y="74913"/>
                      <a:pt x="0" y="72068"/>
                    </a:cubicBezTo>
                    <a:lnTo>
                      <a:pt x="0" y="29396"/>
                    </a:lnTo>
                    <a:cubicBezTo>
                      <a:pt x="0" y="26551"/>
                      <a:pt x="951" y="24655"/>
                      <a:pt x="1901" y="22758"/>
                    </a:cubicBezTo>
                    <a:cubicBezTo>
                      <a:pt x="2852" y="20862"/>
                      <a:pt x="4753" y="20862"/>
                      <a:pt x="7605" y="20862"/>
                    </a:cubicBezTo>
                    <a:cubicBezTo>
                      <a:pt x="9506" y="20862"/>
                      <a:pt x="11407" y="21810"/>
                      <a:pt x="13309" y="22758"/>
                    </a:cubicBezTo>
                    <a:cubicBezTo>
                      <a:pt x="14259" y="24655"/>
                      <a:pt x="15210" y="26551"/>
                      <a:pt x="15210" y="2939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BCB5CF3D-DA6F-A828-3ED1-9F56983B0BD4}"/>
                  </a:ext>
                </a:extLst>
              </p:cNvPr>
              <p:cNvSpPr/>
              <p:nvPr/>
            </p:nvSpPr>
            <p:spPr>
              <a:xfrm>
                <a:off x="4441469" y="5659782"/>
                <a:ext cx="39926" cy="82499"/>
              </a:xfrm>
              <a:custGeom>
                <a:avLst/>
                <a:gdLst>
                  <a:gd name="connsiteX0" fmla="*/ 6654 w 39926"/>
                  <a:gd name="connsiteY0" fmla="*/ 21810 h 82499"/>
                  <a:gd name="connsiteX1" fmla="*/ 8556 w 39926"/>
                  <a:gd name="connsiteY1" fmla="*/ 21810 h 82499"/>
                  <a:gd name="connsiteX2" fmla="*/ 8556 w 39926"/>
                  <a:gd name="connsiteY2" fmla="*/ 13276 h 82499"/>
                  <a:gd name="connsiteX3" fmla="*/ 8556 w 39926"/>
                  <a:gd name="connsiteY3" fmla="*/ 7586 h 82499"/>
                  <a:gd name="connsiteX4" fmla="*/ 9506 w 39926"/>
                  <a:gd name="connsiteY4" fmla="*/ 3793 h 82499"/>
                  <a:gd name="connsiteX5" fmla="*/ 12358 w 39926"/>
                  <a:gd name="connsiteY5" fmla="*/ 948 h 82499"/>
                  <a:gd name="connsiteX6" fmla="*/ 16161 w 39926"/>
                  <a:gd name="connsiteY6" fmla="*/ 0 h 82499"/>
                  <a:gd name="connsiteX7" fmla="*/ 20914 w 39926"/>
                  <a:gd name="connsiteY7" fmla="*/ 1897 h 82499"/>
                  <a:gd name="connsiteX8" fmla="*/ 22815 w 39926"/>
                  <a:gd name="connsiteY8" fmla="*/ 5690 h 82499"/>
                  <a:gd name="connsiteX9" fmla="*/ 22815 w 39926"/>
                  <a:gd name="connsiteY9" fmla="*/ 11379 h 82499"/>
                  <a:gd name="connsiteX10" fmla="*/ 22815 w 39926"/>
                  <a:gd name="connsiteY10" fmla="*/ 21810 h 82499"/>
                  <a:gd name="connsiteX11" fmla="*/ 28519 w 39926"/>
                  <a:gd name="connsiteY11" fmla="*/ 21810 h 82499"/>
                  <a:gd name="connsiteX12" fmla="*/ 33272 w 39926"/>
                  <a:gd name="connsiteY12" fmla="*/ 23707 h 82499"/>
                  <a:gd name="connsiteX13" fmla="*/ 35173 w 39926"/>
                  <a:gd name="connsiteY13" fmla="*/ 27500 h 82499"/>
                  <a:gd name="connsiteX14" fmla="*/ 33272 w 39926"/>
                  <a:gd name="connsiteY14" fmla="*/ 31293 h 82499"/>
                  <a:gd name="connsiteX15" fmla="*/ 26617 w 39926"/>
                  <a:gd name="connsiteY15" fmla="*/ 32241 h 82499"/>
                  <a:gd name="connsiteX16" fmla="*/ 22815 w 39926"/>
                  <a:gd name="connsiteY16" fmla="*/ 32241 h 82499"/>
                  <a:gd name="connsiteX17" fmla="*/ 22815 w 39926"/>
                  <a:gd name="connsiteY17" fmla="*/ 59741 h 82499"/>
                  <a:gd name="connsiteX18" fmla="*/ 22815 w 39926"/>
                  <a:gd name="connsiteY18" fmla="*/ 65430 h 82499"/>
                  <a:gd name="connsiteX19" fmla="*/ 23766 w 39926"/>
                  <a:gd name="connsiteY19" fmla="*/ 68275 h 82499"/>
                  <a:gd name="connsiteX20" fmla="*/ 27568 w 39926"/>
                  <a:gd name="connsiteY20" fmla="*/ 69223 h 82499"/>
                  <a:gd name="connsiteX21" fmla="*/ 31370 w 39926"/>
                  <a:gd name="connsiteY21" fmla="*/ 69223 h 82499"/>
                  <a:gd name="connsiteX22" fmla="*/ 35173 w 39926"/>
                  <a:gd name="connsiteY22" fmla="*/ 69223 h 82499"/>
                  <a:gd name="connsiteX23" fmla="*/ 38025 w 39926"/>
                  <a:gd name="connsiteY23" fmla="*/ 71120 h 82499"/>
                  <a:gd name="connsiteX24" fmla="*/ 39926 w 39926"/>
                  <a:gd name="connsiteY24" fmla="*/ 74913 h 82499"/>
                  <a:gd name="connsiteX25" fmla="*/ 36123 w 39926"/>
                  <a:gd name="connsiteY25" fmla="*/ 80603 h 82499"/>
                  <a:gd name="connsiteX26" fmla="*/ 24716 w 39926"/>
                  <a:gd name="connsiteY26" fmla="*/ 82499 h 82499"/>
                  <a:gd name="connsiteX27" fmla="*/ 14259 w 39926"/>
                  <a:gd name="connsiteY27" fmla="*/ 80603 h 82499"/>
                  <a:gd name="connsiteX28" fmla="*/ 9506 w 39926"/>
                  <a:gd name="connsiteY28" fmla="*/ 73965 h 82499"/>
                  <a:gd name="connsiteX29" fmla="*/ 8556 w 39926"/>
                  <a:gd name="connsiteY29" fmla="*/ 62586 h 82499"/>
                  <a:gd name="connsiteX30" fmla="*/ 8556 w 39926"/>
                  <a:gd name="connsiteY30" fmla="*/ 34138 h 82499"/>
                  <a:gd name="connsiteX31" fmla="*/ 6654 w 39926"/>
                  <a:gd name="connsiteY31" fmla="*/ 34138 h 82499"/>
                  <a:gd name="connsiteX32" fmla="*/ 1901 w 39926"/>
                  <a:gd name="connsiteY32" fmla="*/ 32241 h 82499"/>
                  <a:gd name="connsiteX33" fmla="*/ 0 w 39926"/>
                  <a:gd name="connsiteY33" fmla="*/ 28448 h 82499"/>
                  <a:gd name="connsiteX34" fmla="*/ 1901 w 39926"/>
                  <a:gd name="connsiteY34" fmla="*/ 24655 h 82499"/>
                  <a:gd name="connsiteX35" fmla="*/ 6654 w 39926"/>
                  <a:gd name="connsiteY35" fmla="*/ 21810 h 8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926" h="82499">
                    <a:moveTo>
                      <a:pt x="6654" y="21810"/>
                    </a:moveTo>
                    <a:lnTo>
                      <a:pt x="8556" y="21810"/>
                    </a:lnTo>
                    <a:lnTo>
                      <a:pt x="8556" y="13276"/>
                    </a:lnTo>
                    <a:cubicBezTo>
                      <a:pt x="8556" y="10431"/>
                      <a:pt x="8556" y="8534"/>
                      <a:pt x="8556" y="7586"/>
                    </a:cubicBezTo>
                    <a:cubicBezTo>
                      <a:pt x="8556" y="6638"/>
                      <a:pt x="9506" y="4741"/>
                      <a:pt x="9506" y="3793"/>
                    </a:cubicBezTo>
                    <a:cubicBezTo>
                      <a:pt x="10457" y="2845"/>
                      <a:pt x="10457" y="1897"/>
                      <a:pt x="12358" y="948"/>
                    </a:cubicBezTo>
                    <a:cubicBezTo>
                      <a:pt x="14259" y="0"/>
                      <a:pt x="14259" y="0"/>
                      <a:pt x="16161" y="0"/>
                    </a:cubicBezTo>
                    <a:cubicBezTo>
                      <a:pt x="18062" y="0"/>
                      <a:pt x="19963" y="948"/>
                      <a:pt x="20914" y="1897"/>
                    </a:cubicBezTo>
                    <a:cubicBezTo>
                      <a:pt x="21864" y="2845"/>
                      <a:pt x="22815" y="3793"/>
                      <a:pt x="22815" y="5690"/>
                    </a:cubicBezTo>
                    <a:cubicBezTo>
                      <a:pt x="22815" y="6638"/>
                      <a:pt x="22815" y="8534"/>
                      <a:pt x="22815" y="11379"/>
                    </a:cubicBezTo>
                    <a:lnTo>
                      <a:pt x="22815" y="21810"/>
                    </a:lnTo>
                    <a:lnTo>
                      <a:pt x="28519" y="21810"/>
                    </a:lnTo>
                    <a:cubicBezTo>
                      <a:pt x="30420" y="21810"/>
                      <a:pt x="32321" y="22758"/>
                      <a:pt x="33272" y="23707"/>
                    </a:cubicBezTo>
                    <a:cubicBezTo>
                      <a:pt x="34222" y="24655"/>
                      <a:pt x="35173" y="25603"/>
                      <a:pt x="35173" y="27500"/>
                    </a:cubicBezTo>
                    <a:cubicBezTo>
                      <a:pt x="35173" y="29396"/>
                      <a:pt x="34222" y="31293"/>
                      <a:pt x="33272" y="31293"/>
                    </a:cubicBezTo>
                    <a:cubicBezTo>
                      <a:pt x="32321" y="31293"/>
                      <a:pt x="29469" y="32241"/>
                      <a:pt x="26617" y="32241"/>
                    </a:cubicBezTo>
                    <a:lnTo>
                      <a:pt x="22815" y="32241"/>
                    </a:lnTo>
                    <a:lnTo>
                      <a:pt x="22815" y="59741"/>
                    </a:lnTo>
                    <a:cubicBezTo>
                      <a:pt x="22815" y="61637"/>
                      <a:pt x="22815" y="63534"/>
                      <a:pt x="22815" y="65430"/>
                    </a:cubicBezTo>
                    <a:cubicBezTo>
                      <a:pt x="22815" y="66379"/>
                      <a:pt x="23766" y="67327"/>
                      <a:pt x="23766" y="68275"/>
                    </a:cubicBezTo>
                    <a:cubicBezTo>
                      <a:pt x="24716" y="69223"/>
                      <a:pt x="25667" y="69223"/>
                      <a:pt x="27568" y="69223"/>
                    </a:cubicBezTo>
                    <a:cubicBezTo>
                      <a:pt x="28519" y="69223"/>
                      <a:pt x="29469" y="69223"/>
                      <a:pt x="31370" y="69223"/>
                    </a:cubicBezTo>
                    <a:cubicBezTo>
                      <a:pt x="33272" y="69223"/>
                      <a:pt x="34222" y="69223"/>
                      <a:pt x="35173" y="69223"/>
                    </a:cubicBezTo>
                    <a:cubicBezTo>
                      <a:pt x="36123" y="69223"/>
                      <a:pt x="37074" y="70172"/>
                      <a:pt x="38025" y="71120"/>
                    </a:cubicBezTo>
                    <a:cubicBezTo>
                      <a:pt x="38975" y="72068"/>
                      <a:pt x="39926" y="73017"/>
                      <a:pt x="39926" y="74913"/>
                    </a:cubicBezTo>
                    <a:cubicBezTo>
                      <a:pt x="39926" y="77758"/>
                      <a:pt x="38975" y="78706"/>
                      <a:pt x="36123" y="80603"/>
                    </a:cubicBezTo>
                    <a:cubicBezTo>
                      <a:pt x="33272" y="81551"/>
                      <a:pt x="29469" y="82499"/>
                      <a:pt x="24716" y="82499"/>
                    </a:cubicBezTo>
                    <a:cubicBezTo>
                      <a:pt x="19963" y="82499"/>
                      <a:pt x="16161" y="81551"/>
                      <a:pt x="14259" y="80603"/>
                    </a:cubicBezTo>
                    <a:cubicBezTo>
                      <a:pt x="12358" y="79654"/>
                      <a:pt x="10457" y="76810"/>
                      <a:pt x="9506" y="73965"/>
                    </a:cubicBezTo>
                    <a:cubicBezTo>
                      <a:pt x="8556" y="71120"/>
                      <a:pt x="8556" y="67327"/>
                      <a:pt x="8556" y="62586"/>
                    </a:cubicBezTo>
                    <a:lnTo>
                      <a:pt x="8556" y="34138"/>
                    </a:lnTo>
                    <a:lnTo>
                      <a:pt x="6654" y="34138"/>
                    </a:lnTo>
                    <a:cubicBezTo>
                      <a:pt x="4753" y="34138"/>
                      <a:pt x="2852" y="33189"/>
                      <a:pt x="1901" y="32241"/>
                    </a:cubicBezTo>
                    <a:cubicBezTo>
                      <a:pt x="951" y="31293"/>
                      <a:pt x="0" y="30345"/>
                      <a:pt x="0" y="28448"/>
                    </a:cubicBezTo>
                    <a:cubicBezTo>
                      <a:pt x="0" y="26551"/>
                      <a:pt x="951" y="25603"/>
                      <a:pt x="1901" y="24655"/>
                    </a:cubicBezTo>
                    <a:cubicBezTo>
                      <a:pt x="2852" y="23707"/>
                      <a:pt x="4753" y="21810"/>
                      <a:pt x="6654" y="21810"/>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9714B489-ADC0-91C0-EF79-A85B1F7AAE1A}"/>
                  </a:ext>
                </a:extLst>
              </p:cNvPr>
              <p:cNvSpPr/>
              <p:nvPr/>
            </p:nvSpPr>
            <p:spPr>
              <a:xfrm>
                <a:off x="4484247" y="5680644"/>
                <a:ext cx="54185" cy="59740"/>
              </a:xfrm>
              <a:custGeom>
                <a:avLst/>
                <a:gdLst>
                  <a:gd name="connsiteX0" fmla="*/ 40877 w 54185"/>
                  <a:gd name="connsiteY0" fmla="*/ 51206 h 59740"/>
                  <a:gd name="connsiteX1" fmla="*/ 30420 w 54185"/>
                  <a:gd name="connsiteY1" fmla="*/ 57844 h 59740"/>
                  <a:gd name="connsiteX2" fmla="*/ 19012 w 54185"/>
                  <a:gd name="connsiteY2" fmla="*/ 59741 h 59740"/>
                  <a:gd name="connsiteX3" fmla="*/ 8556 w 54185"/>
                  <a:gd name="connsiteY3" fmla="*/ 57844 h 59740"/>
                  <a:gd name="connsiteX4" fmla="*/ 1901 w 54185"/>
                  <a:gd name="connsiteY4" fmla="*/ 52155 h 59740"/>
                  <a:gd name="connsiteX5" fmla="*/ 0 w 54185"/>
                  <a:gd name="connsiteY5" fmla="*/ 43620 h 59740"/>
                  <a:gd name="connsiteX6" fmla="*/ 3802 w 54185"/>
                  <a:gd name="connsiteY6" fmla="*/ 33189 h 59740"/>
                  <a:gd name="connsiteX7" fmla="*/ 14259 w 54185"/>
                  <a:gd name="connsiteY7" fmla="*/ 27500 h 59740"/>
                  <a:gd name="connsiteX8" fmla="*/ 20914 w 54185"/>
                  <a:gd name="connsiteY8" fmla="*/ 25603 h 59740"/>
                  <a:gd name="connsiteX9" fmla="*/ 30420 w 54185"/>
                  <a:gd name="connsiteY9" fmla="*/ 23707 h 59740"/>
                  <a:gd name="connsiteX10" fmla="*/ 38975 w 54185"/>
                  <a:gd name="connsiteY10" fmla="*/ 21810 h 59740"/>
                  <a:gd name="connsiteX11" fmla="*/ 37074 w 54185"/>
                  <a:gd name="connsiteY11" fmla="*/ 13276 h 59740"/>
                  <a:gd name="connsiteX12" fmla="*/ 28519 w 54185"/>
                  <a:gd name="connsiteY12" fmla="*/ 10431 h 59740"/>
                  <a:gd name="connsiteX13" fmla="*/ 19963 w 54185"/>
                  <a:gd name="connsiteY13" fmla="*/ 12327 h 59740"/>
                  <a:gd name="connsiteX14" fmla="*/ 15210 w 54185"/>
                  <a:gd name="connsiteY14" fmla="*/ 17069 h 59740"/>
                  <a:gd name="connsiteX15" fmla="*/ 12358 w 54185"/>
                  <a:gd name="connsiteY15" fmla="*/ 20862 h 59740"/>
                  <a:gd name="connsiteX16" fmla="*/ 8556 w 54185"/>
                  <a:gd name="connsiteY16" fmla="*/ 21810 h 59740"/>
                  <a:gd name="connsiteX17" fmla="*/ 3802 w 54185"/>
                  <a:gd name="connsiteY17" fmla="*/ 19914 h 59740"/>
                  <a:gd name="connsiteX18" fmla="*/ 1901 w 54185"/>
                  <a:gd name="connsiteY18" fmla="*/ 16121 h 59740"/>
                  <a:gd name="connsiteX19" fmla="*/ 4753 w 54185"/>
                  <a:gd name="connsiteY19" fmla="*/ 8534 h 59740"/>
                  <a:gd name="connsiteX20" fmla="*/ 13309 w 54185"/>
                  <a:gd name="connsiteY20" fmla="*/ 2845 h 59740"/>
                  <a:gd name="connsiteX21" fmla="*/ 27568 w 54185"/>
                  <a:gd name="connsiteY21" fmla="*/ 0 h 59740"/>
                  <a:gd name="connsiteX22" fmla="*/ 42778 w 54185"/>
                  <a:gd name="connsiteY22" fmla="*/ 1897 h 59740"/>
                  <a:gd name="connsiteX23" fmla="*/ 50383 w 54185"/>
                  <a:gd name="connsiteY23" fmla="*/ 9483 h 59740"/>
                  <a:gd name="connsiteX24" fmla="*/ 52284 w 54185"/>
                  <a:gd name="connsiteY24" fmla="*/ 22758 h 59740"/>
                  <a:gd name="connsiteX25" fmla="*/ 52284 w 54185"/>
                  <a:gd name="connsiteY25" fmla="*/ 31293 h 59740"/>
                  <a:gd name="connsiteX26" fmla="*/ 52284 w 54185"/>
                  <a:gd name="connsiteY26" fmla="*/ 39827 h 59740"/>
                  <a:gd name="connsiteX27" fmla="*/ 53235 w 54185"/>
                  <a:gd name="connsiteY27" fmla="*/ 48362 h 59740"/>
                  <a:gd name="connsiteX28" fmla="*/ 54185 w 54185"/>
                  <a:gd name="connsiteY28" fmla="*/ 54051 h 59740"/>
                  <a:gd name="connsiteX29" fmla="*/ 52284 w 54185"/>
                  <a:gd name="connsiteY29" fmla="*/ 57844 h 59740"/>
                  <a:gd name="connsiteX30" fmla="*/ 47531 w 54185"/>
                  <a:gd name="connsiteY30" fmla="*/ 59741 h 59740"/>
                  <a:gd name="connsiteX31" fmla="*/ 42778 w 54185"/>
                  <a:gd name="connsiteY31" fmla="*/ 57844 h 59740"/>
                  <a:gd name="connsiteX32" fmla="*/ 40877 w 54185"/>
                  <a:gd name="connsiteY32" fmla="*/ 51206 h 59740"/>
                  <a:gd name="connsiteX33" fmla="*/ 38975 w 54185"/>
                  <a:gd name="connsiteY33" fmla="*/ 30345 h 59740"/>
                  <a:gd name="connsiteX34" fmla="*/ 29469 w 54185"/>
                  <a:gd name="connsiteY34" fmla="*/ 33189 h 59740"/>
                  <a:gd name="connsiteX35" fmla="*/ 20914 w 54185"/>
                  <a:gd name="connsiteY35" fmla="*/ 35086 h 59740"/>
                  <a:gd name="connsiteX36" fmla="*/ 16161 w 54185"/>
                  <a:gd name="connsiteY36" fmla="*/ 37931 h 59740"/>
                  <a:gd name="connsiteX37" fmla="*/ 14259 w 54185"/>
                  <a:gd name="connsiteY37" fmla="*/ 42672 h 59740"/>
                  <a:gd name="connsiteX38" fmla="*/ 17111 w 54185"/>
                  <a:gd name="connsiteY38" fmla="*/ 48362 h 59740"/>
                  <a:gd name="connsiteX39" fmla="*/ 23766 w 54185"/>
                  <a:gd name="connsiteY39" fmla="*/ 51206 h 59740"/>
                  <a:gd name="connsiteX40" fmla="*/ 32321 w 54185"/>
                  <a:gd name="connsiteY40" fmla="*/ 49310 h 59740"/>
                  <a:gd name="connsiteX41" fmla="*/ 38025 w 54185"/>
                  <a:gd name="connsiteY41" fmla="*/ 44569 h 59740"/>
                  <a:gd name="connsiteX42" fmla="*/ 39926 w 54185"/>
                  <a:gd name="connsiteY42" fmla="*/ 33189 h 59740"/>
                  <a:gd name="connsiteX43" fmla="*/ 39926 w 54185"/>
                  <a:gd name="connsiteY43" fmla="*/ 30345 h 5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4185" h="59740">
                    <a:moveTo>
                      <a:pt x="40877" y="51206"/>
                    </a:moveTo>
                    <a:cubicBezTo>
                      <a:pt x="37074" y="54051"/>
                      <a:pt x="34222" y="55948"/>
                      <a:pt x="30420" y="57844"/>
                    </a:cubicBezTo>
                    <a:cubicBezTo>
                      <a:pt x="26617" y="58793"/>
                      <a:pt x="22815" y="59741"/>
                      <a:pt x="19012" y="59741"/>
                    </a:cubicBezTo>
                    <a:cubicBezTo>
                      <a:pt x="15210" y="59741"/>
                      <a:pt x="11407" y="58793"/>
                      <a:pt x="8556" y="57844"/>
                    </a:cubicBezTo>
                    <a:cubicBezTo>
                      <a:pt x="5704" y="55948"/>
                      <a:pt x="3802" y="54051"/>
                      <a:pt x="1901" y="52155"/>
                    </a:cubicBezTo>
                    <a:cubicBezTo>
                      <a:pt x="0" y="50258"/>
                      <a:pt x="0" y="46465"/>
                      <a:pt x="0" y="43620"/>
                    </a:cubicBezTo>
                    <a:cubicBezTo>
                      <a:pt x="0" y="39827"/>
                      <a:pt x="951" y="36034"/>
                      <a:pt x="3802" y="33189"/>
                    </a:cubicBezTo>
                    <a:cubicBezTo>
                      <a:pt x="6654" y="30345"/>
                      <a:pt x="9506" y="28448"/>
                      <a:pt x="14259" y="27500"/>
                    </a:cubicBezTo>
                    <a:cubicBezTo>
                      <a:pt x="15210" y="27500"/>
                      <a:pt x="17111" y="26551"/>
                      <a:pt x="20914" y="25603"/>
                    </a:cubicBezTo>
                    <a:cubicBezTo>
                      <a:pt x="24716" y="24655"/>
                      <a:pt x="27568" y="23707"/>
                      <a:pt x="30420" y="23707"/>
                    </a:cubicBezTo>
                    <a:cubicBezTo>
                      <a:pt x="33272" y="22758"/>
                      <a:pt x="36123" y="22758"/>
                      <a:pt x="38975" y="21810"/>
                    </a:cubicBezTo>
                    <a:cubicBezTo>
                      <a:pt x="38975" y="18017"/>
                      <a:pt x="38025" y="15172"/>
                      <a:pt x="37074" y="13276"/>
                    </a:cubicBezTo>
                    <a:cubicBezTo>
                      <a:pt x="36123" y="11379"/>
                      <a:pt x="32321" y="10431"/>
                      <a:pt x="28519" y="10431"/>
                    </a:cubicBezTo>
                    <a:cubicBezTo>
                      <a:pt x="24716" y="10431"/>
                      <a:pt x="21864" y="11379"/>
                      <a:pt x="19963" y="12327"/>
                    </a:cubicBezTo>
                    <a:cubicBezTo>
                      <a:pt x="18062" y="13276"/>
                      <a:pt x="16161" y="15172"/>
                      <a:pt x="15210" y="17069"/>
                    </a:cubicBezTo>
                    <a:cubicBezTo>
                      <a:pt x="14259" y="18965"/>
                      <a:pt x="13309" y="20862"/>
                      <a:pt x="12358" y="20862"/>
                    </a:cubicBezTo>
                    <a:cubicBezTo>
                      <a:pt x="11407" y="21810"/>
                      <a:pt x="10457" y="21810"/>
                      <a:pt x="8556" y="21810"/>
                    </a:cubicBezTo>
                    <a:cubicBezTo>
                      <a:pt x="6654" y="21810"/>
                      <a:pt x="5704" y="20862"/>
                      <a:pt x="3802" y="19914"/>
                    </a:cubicBezTo>
                    <a:cubicBezTo>
                      <a:pt x="2852" y="18965"/>
                      <a:pt x="1901" y="17069"/>
                      <a:pt x="1901" y="16121"/>
                    </a:cubicBezTo>
                    <a:cubicBezTo>
                      <a:pt x="1901" y="13276"/>
                      <a:pt x="2852" y="11379"/>
                      <a:pt x="4753" y="8534"/>
                    </a:cubicBezTo>
                    <a:cubicBezTo>
                      <a:pt x="6654" y="5690"/>
                      <a:pt x="9506" y="3793"/>
                      <a:pt x="13309" y="2845"/>
                    </a:cubicBezTo>
                    <a:cubicBezTo>
                      <a:pt x="17111" y="1897"/>
                      <a:pt x="21864" y="0"/>
                      <a:pt x="27568" y="0"/>
                    </a:cubicBezTo>
                    <a:cubicBezTo>
                      <a:pt x="34222" y="0"/>
                      <a:pt x="38975" y="948"/>
                      <a:pt x="42778" y="1897"/>
                    </a:cubicBezTo>
                    <a:cubicBezTo>
                      <a:pt x="46580" y="3793"/>
                      <a:pt x="49432" y="5690"/>
                      <a:pt x="50383" y="9483"/>
                    </a:cubicBezTo>
                    <a:cubicBezTo>
                      <a:pt x="52284" y="13276"/>
                      <a:pt x="52284" y="17069"/>
                      <a:pt x="52284" y="22758"/>
                    </a:cubicBezTo>
                    <a:cubicBezTo>
                      <a:pt x="52284" y="26551"/>
                      <a:pt x="52284" y="29396"/>
                      <a:pt x="52284" y="31293"/>
                    </a:cubicBezTo>
                    <a:cubicBezTo>
                      <a:pt x="52284" y="34138"/>
                      <a:pt x="52284" y="36034"/>
                      <a:pt x="52284" y="39827"/>
                    </a:cubicBezTo>
                    <a:cubicBezTo>
                      <a:pt x="52284" y="42672"/>
                      <a:pt x="52284" y="45517"/>
                      <a:pt x="53235" y="48362"/>
                    </a:cubicBezTo>
                    <a:cubicBezTo>
                      <a:pt x="54185" y="51206"/>
                      <a:pt x="54185" y="53103"/>
                      <a:pt x="54185" y="54051"/>
                    </a:cubicBezTo>
                    <a:cubicBezTo>
                      <a:pt x="54185" y="55948"/>
                      <a:pt x="53235" y="56896"/>
                      <a:pt x="52284" y="57844"/>
                    </a:cubicBezTo>
                    <a:cubicBezTo>
                      <a:pt x="50383" y="58793"/>
                      <a:pt x="49432" y="59741"/>
                      <a:pt x="47531" y="59741"/>
                    </a:cubicBezTo>
                    <a:cubicBezTo>
                      <a:pt x="45630" y="59741"/>
                      <a:pt x="44679" y="58793"/>
                      <a:pt x="42778" y="57844"/>
                    </a:cubicBezTo>
                    <a:cubicBezTo>
                      <a:pt x="43728" y="55948"/>
                      <a:pt x="41827" y="54051"/>
                      <a:pt x="40877" y="51206"/>
                    </a:cubicBezTo>
                    <a:close/>
                    <a:moveTo>
                      <a:pt x="38975" y="30345"/>
                    </a:moveTo>
                    <a:cubicBezTo>
                      <a:pt x="37074" y="31293"/>
                      <a:pt x="33272" y="32241"/>
                      <a:pt x="29469" y="33189"/>
                    </a:cubicBezTo>
                    <a:cubicBezTo>
                      <a:pt x="25667" y="34138"/>
                      <a:pt x="22815" y="35086"/>
                      <a:pt x="20914" y="35086"/>
                    </a:cubicBezTo>
                    <a:cubicBezTo>
                      <a:pt x="19012" y="35086"/>
                      <a:pt x="18062" y="36034"/>
                      <a:pt x="16161" y="37931"/>
                    </a:cubicBezTo>
                    <a:cubicBezTo>
                      <a:pt x="14259" y="39827"/>
                      <a:pt x="14259" y="40775"/>
                      <a:pt x="14259" y="42672"/>
                    </a:cubicBezTo>
                    <a:cubicBezTo>
                      <a:pt x="14259" y="44569"/>
                      <a:pt x="15210" y="46465"/>
                      <a:pt x="17111" y="48362"/>
                    </a:cubicBezTo>
                    <a:cubicBezTo>
                      <a:pt x="19012" y="50258"/>
                      <a:pt x="20914" y="51206"/>
                      <a:pt x="23766" y="51206"/>
                    </a:cubicBezTo>
                    <a:cubicBezTo>
                      <a:pt x="26617" y="51206"/>
                      <a:pt x="29469" y="50258"/>
                      <a:pt x="32321" y="49310"/>
                    </a:cubicBezTo>
                    <a:cubicBezTo>
                      <a:pt x="35173" y="48362"/>
                      <a:pt x="37074" y="46465"/>
                      <a:pt x="38025" y="44569"/>
                    </a:cubicBezTo>
                    <a:cubicBezTo>
                      <a:pt x="38975" y="42672"/>
                      <a:pt x="39926" y="38879"/>
                      <a:pt x="39926" y="33189"/>
                    </a:cubicBezTo>
                    <a:lnTo>
                      <a:pt x="39926" y="30345"/>
                    </a:ln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9B4BA5AD-0790-BE6E-EF84-256AD9FDA450}"/>
                  </a:ext>
                </a:extLst>
              </p:cNvPr>
              <p:cNvSpPr/>
              <p:nvPr/>
            </p:nvSpPr>
            <p:spPr>
              <a:xfrm>
                <a:off x="4553642" y="5658834"/>
                <a:ext cx="15209" cy="81550"/>
              </a:xfrm>
              <a:custGeom>
                <a:avLst/>
                <a:gdLst>
                  <a:gd name="connsiteX0" fmla="*/ 0 w 15209"/>
                  <a:gd name="connsiteY0" fmla="*/ 73017 h 81550"/>
                  <a:gd name="connsiteX1" fmla="*/ 0 w 15209"/>
                  <a:gd name="connsiteY1" fmla="*/ 8534 h 81550"/>
                  <a:gd name="connsiteX2" fmla="*/ 1901 w 15209"/>
                  <a:gd name="connsiteY2" fmla="*/ 1897 h 81550"/>
                  <a:gd name="connsiteX3" fmla="*/ 7605 w 15209"/>
                  <a:gd name="connsiteY3" fmla="*/ 0 h 81550"/>
                  <a:gd name="connsiteX4" fmla="*/ 13309 w 15209"/>
                  <a:gd name="connsiteY4" fmla="*/ 1897 h 81550"/>
                  <a:gd name="connsiteX5" fmla="*/ 15210 w 15209"/>
                  <a:gd name="connsiteY5" fmla="*/ 8534 h 81550"/>
                  <a:gd name="connsiteX6" fmla="*/ 15210 w 15209"/>
                  <a:gd name="connsiteY6" fmla="*/ 73017 h 81550"/>
                  <a:gd name="connsiteX7" fmla="*/ 13309 w 15209"/>
                  <a:gd name="connsiteY7" fmla="*/ 79654 h 81550"/>
                  <a:gd name="connsiteX8" fmla="*/ 7605 w 15209"/>
                  <a:gd name="connsiteY8" fmla="*/ 81551 h 81550"/>
                  <a:gd name="connsiteX9" fmla="*/ 1901 w 15209"/>
                  <a:gd name="connsiteY9" fmla="*/ 79654 h 81550"/>
                  <a:gd name="connsiteX10" fmla="*/ 0 w 15209"/>
                  <a:gd name="connsiteY10" fmla="*/ 73017 h 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09" h="81550">
                    <a:moveTo>
                      <a:pt x="0" y="73017"/>
                    </a:moveTo>
                    <a:lnTo>
                      <a:pt x="0" y="8534"/>
                    </a:lnTo>
                    <a:cubicBezTo>
                      <a:pt x="0" y="5690"/>
                      <a:pt x="951" y="2845"/>
                      <a:pt x="1901" y="1897"/>
                    </a:cubicBezTo>
                    <a:cubicBezTo>
                      <a:pt x="2852" y="948"/>
                      <a:pt x="4753" y="0"/>
                      <a:pt x="7605" y="0"/>
                    </a:cubicBezTo>
                    <a:cubicBezTo>
                      <a:pt x="9506" y="0"/>
                      <a:pt x="11408" y="948"/>
                      <a:pt x="13309" y="1897"/>
                    </a:cubicBezTo>
                    <a:cubicBezTo>
                      <a:pt x="14259" y="3793"/>
                      <a:pt x="15210" y="5690"/>
                      <a:pt x="15210" y="8534"/>
                    </a:cubicBezTo>
                    <a:lnTo>
                      <a:pt x="15210" y="73017"/>
                    </a:lnTo>
                    <a:cubicBezTo>
                      <a:pt x="15210" y="75861"/>
                      <a:pt x="14259" y="78706"/>
                      <a:pt x="13309" y="79654"/>
                    </a:cubicBezTo>
                    <a:cubicBezTo>
                      <a:pt x="12358" y="81551"/>
                      <a:pt x="10457" y="81551"/>
                      <a:pt x="7605" y="81551"/>
                    </a:cubicBezTo>
                    <a:cubicBezTo>
                      <a:pt x="5704" y="81551"/>
                      <a:pt x="3803" y="80603"/>
                      <a:pt x="1901" y="79654"/>
                    </a:cubicBezTo>
                    <a:cubicBezTo>
                      <a:pt x="0" y="78706"/>
                      <a:pt x="0" y="75861"/>
                      <a:pt x="0" y="7301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EE39B67C-99D6-08CB-4CB4-994E881DCEEC}"/>
                  </a:ext>
                </a:extLst>
              </p:cNvPr>
              <p:cNvSpPr/>
              <p:nvPr/>
            </p:nvSpPr>
            <p:spPr>
              <a:xfrm>
                <a:off x="4604025" y="5678747"/>
                <a:ext cx="86506" cy="63533"/>
              </a:xfrm>
              <a:custGeom>
                <a:avLst/>
                <a:gdLst>
                  <a:gd name="connsiteX0" fmla="*/ 17111 w 86506"/>
                  <a:gd name="connsiteY0" fmla="*/ 10431 h 63533"/>
                  <a:gd name="connsiteX1" fmla="*/ 26617 w 86506"/>
                  <a:gd name="connsiteY1" fmla="*/ 43620 h 63533"/>
                  <a:gd name="connsiteX2" fmla="*/ 35173 w 86506"/>
                  <a:gd name="connsiteY2" fmla="*/ 12327 h 63533"/>
                  <a:gd name="connsiteX3" fmla="*/ 37074 w 86506"/>
                  <a:gd name="connsiteY3" fmla="*/ 5690 h 63533"/>
                  <a:gd name="connsiteX4" fmla="*/ 39926 w 86506"/>
                  <a:gd name="connsiteY4" fmla="*/ 1897 h 63533"/>
                  <a:gd name="connsiteX5" fmla="*/ 44679 w 86506"/>
                  <a:gd name="connsiteY5" fmla="*/ 0 h 63533"/>
                  <a:gd name="connsiteX6" fmla="*/ 49432 w 86506"/>
                  <a:gd name="connsiteY6" fmla="*/ 1897 h 63533"/>
                  <a:gd name="connsiteX7" fmla="*/ 52284 w 86506"/>
                  <a:gd name="connsiteY7" fmla="*/ 5690 h 63533"/>
                  <a:gd name="connsiteX8" fmla="*/ 54185 w 86506"/>
                  <a:gd name="connsiteY8" fmla="*/ 12327 h 63533"/>
                  <a:gd name="connsiteX9" fmla="*/ 62741 w 86506"/>
                  <a:gd name="connsiteY9" fmla="*/ 43620 h 63533"/>
                  <a:gd name="connsiteX10" fmla="*/ 72247 w 86506"/>
                  <a:gd name="connsiteY10" fmla="*/ 10431 h 63533"/>
                  <a:gd name="connsiteX11" fmla="*/ 74148 w 86506"/>
                  <a:gd name="connsiteY11" fmla="*/ 5690 h 63533"/>
                  <a:gd name="connsiteX12" fmla="*/ 76050 w 86506"/>
                  <a:gd name="connsiteY12" fmla="*/ 2845 h 63533"/>
                  <a:gd name="connsiteX13" fmla="*/ 79852 w 86506"/>
                  <a:gd name="connsiteY13" fmla="*/ 1897 h 63533"/>
                  <a:gd name="connsiteX14" fmla="*/ 84605 w 86506"/>
                  <a:gd name="connsiteY14" fmla="*/ 3793 h 63533"/>
                  <a:gd name="connsiteX15" fmla="*/ 86506 w 86506"/>
                  <a:gd name="connsiteY15" fmla="*/ 8534 h 63533"/>
                  <a:gd name="connsiteX16" fmla="*/ 84605 w 86506"/>
                  <a:gd name="connsiteY16" fmla="*/ 15172 h 63533"/>
                  <a:gd name="connsiteX17" fmla="*/ 72247 w 86506"/>
                  <a:gd name="connsiteY17" fmla="*/ 51206 h 63533"/>
                  <a:gd name="connsiteX18" fmla="*/ 69395 w 86506"/>
                  <a:gd name="connsiteY18" fmla="*/ 57844 h 63533"/>
                  <a:gd name="connsiteX19" fmla="*/ 66544 w 86506"/>
                  <a:gd name="connsiteY19" fmla="*/ 61637 h 63533"/>
                  <a:gd name="connsiteX20" fmla="*/ 61791 w 86506"/>
                  <a:gd name="connsiteY20" fmla="*/ 63534 h 63533"/>
                  <a:gd name="connsiteX21" fmla="*/ 56087 w 86506"/>
                  <a:gd name="connsiteY21" fmla="*/ 61637 h 63533"/>
                  <a:gd name="connsiteX22" fmla="*/ 53235 w 86506"/>
                  <a:gd name="connsiteY22" fmla="*/ 57844 h 63533"/>
                  <a:gd name="connsiteX23" fmla="*/ 51334 w 86506"/>
                  <a:gd name="connsiteY23" fmla="*/ 51206 h 63533"/>
                  <a:gd name="connsiteX24" fmla="*/ 42778 w 86506"/>
                  <a:gd name="connsiteY24" fmla="*/ 21810 h 63533"/>
                  <a:gd name="connsiteX25" fmla="*/ 34222 w 86506"/>
                  <a:gd name="connsiteY25" fmla="*/ 51206 h 63533"/>
                  <a:gd name="connsiteX26" fmla="*/ 30420 w 86506"/>
                  <a:gd name="connsiteY26" fmla="*/ 60689 h 63533"/>
                  <a:gd name="connsiteX27" fmla="*/ 23766 w 86506"/>
                  <a:gd name="connsiteY27" fmla="*/ 63534 h 63533"/>
                  <a:gd name="connsiteX28" fmla="*/ 19963 w 86506"/>
                  <a:gd name="connsiteY28" fmla="*/ 62586 h 63533"/>
                  <a:gd name="connsiteX29" fmla="*/ 17111 w 86506"/>
                  <a:gd name="connsiteY29" fmla="*/ 59741 h 63533"/>
                  <a:gd name="connsiteX30" fmla="*/ 15210 w 86506"/>
                  <a:gd name="connsiteY30" fmla="*/ 55948 h 63533"/>
                  <a:gd name="connsiteX31" fmla="*/ 14259 w 86506"/>
                  <a:gd name="connsiteY31" fmla="*/ 52155 h 63533"/>
                  <a:gd name="connsiteX32" fmla="*/ 1901 w 86506"/>
                  <a:gd name="connsiteY32" fmla="*/ 16121 h 63533"/>
                  <a:gd name="connsiteX33" fmla="*/ 0 w 86506"/>
                  <a:gd name="connsiteY33" fmla="*/ 9483 h 63533"/>
                  <a:gd name="connsiteX34" fmla="*/ 1901 w 86506"/>
                  <a:gd name="connsiteY34" fmla="*/ 4741 h 63533"/>
                  <a:gd name="connsiteX35" fmla="*/ 6654 w 86506"/>
                  <a:gd name="connsiteY35" fmla="*/ 2845 h 63533"/>
                  <a:gd name="connsiteX36" fmla="*/ 11407 w 86506"/>
                  <a:gd name="connsiteY36" fmla="*/ 4741 h 63533"/>
                  <a:gd name="connsiteX37" fmla="*/ 17111 w 86506"/>
                  <a:gd name="connsiteY37" fmla="*/ 10431 h 6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06" h="63533">
                    <a:moveTo>
                      <a:pt x="17111" y="10431"/>
                    </a:moveTo>
                    <a:lnTo>
                      <a:pt x="26617" y="43620"/>
                    </a:lnTo>
                    <a:lnTo>
                      <a:pt x="35173" y="12327"/>
                    </a:lnTo>
                    <a:cubicBezTo>
                      <a:pt x="36124" y="9483"/>
                      <a:pt x="37074" y="6638"/>
                      <a:pt x="37074" y="5690"/>
                    </a:cubicBezTo>
                    <a:cubicBezTo>
                      <a:pt x="37074" y="4741"/>
                      <a:pt x="38025" y="3793"/>
                      <a:pt x="39926" y="1897"/>
                    </a:cubicBezTo>
                    <a:cubicBezTo>
                      <a:pt x="40877" y="948"/>
                      <a:pt x="42778" y="0"/>
                      <a:pt x="44679" y="0"/>
                    </a:cubicBezTo>
                    <a:cubicBezTo>
                      <a:pt x="46581" y="0"/>
                      <a:pt x="48482" y="948"/>
                      <a:pt x="49432" y="1897"/>
                    </a:cubicBezTo>
                    <a:cubicBezTo>
                      <a:pt x="50383" y="2845"/>
                      <a:pt x="51334" y="3793"/>
                      <a:pt x="52284" y="5690"/>
                    </a:cubicBezTo>
                    <a:cubicBezTo>
                      <a:pt x="53235" y="6638"/>
                      <a:pt x="53235" y="9483"/>
                      <a:pt x="54185" y="12327"/>
                    </a:cubicBezTo>
                    <a:lnTo>
                      <a:pt x="62741" y="43620"/>
                    </a:lnTo>
                    <a:lnTo>
                      <a:pt x="72247" y="10431"/>
                    </a:lnTo>
                    <a:cubicBezTo>
                      <a:pt x="73198" y="7586"/>
                      <a:pt x="73198" y="6638"/>
                      <a:pt x="74148" y="5690"/>
                    </a:cubicBezTo>
                    <a:cubicBezTo>
                      <a:pt x="74148" y="4741"/>
                      <a:pt x="75099" y="3793"/>
                      <a:pt x="76050" y="2845"/>
                    </a:cubicBezTo>
                    <a:cubicBezTo>
                      <a:pt x="77000" y="1897"/>
                      <a:pt x="77951" y="1897"/>
                      <a:pt x="79852" y="1897"/>
                    </a:cubicBezTo>
                    <a:cubicBezTo>
                      <a:pt x="81753" y="1897"/>
                      <a:pt x="83655" y="2845"/>
                      <a:pt x="84605" y="3793"/>
                    </a:cubicBezTo>
                    <a:cubicBezTo>
                      <a:pt x="85556" y="4741"/>
                      <a:pt x="86506" y="6638"/>
                      <a:pt x="86506" y="8534"/>
                    </a:cubicBezTo>
                    <a:cubicBezTo>
                      <a:pt x="86506" y="10431"/>
                      <a:pt x="85556" y="12327"/>
                      <a:pt x="84605" y="15172"/>
                    </a:cubicBezTo>
                    <a:lnTo>
                      <a:pt x="72247" y="51206"/>
                    </a:lnTo>
                    <a:cubicBezTo>
                      <a:pt x="71297" y="54051"/>
                      <a:pt x="70346" y="55948"/>
                      <a:pt x="69395" y="57844"/>
                    </a:cubicBezTo>
                    <a:cubicBezTo>
                      <a:pt x="68445" y="58793"/>
                      <a:pt x="67494" y="60689"/>
                      <a:pt x="66544" y="61637"/>
                    </a:cubicBezTo>
                    <a:cubicBezTo>
                      <a:pt x="65593" y="62586"/>
                      <a:pt x="63692" y="63534"/>
                      <a:pt x="61791" y="63534"/>
                    </a:cubicBezTo>
                    <a:cubicBezTo>
                      <a:pt x="59889" y="63534"/>
                      <a:pt x="57988" y="62586"/>
                      <a:pt x="56087" y="61637"/>
                    </a:cubicBezTo>
                    <a:cubicBezTo>
                      <a:pt x="55136" y="60689"/>
                      <a:pt x="54185" y="58793"/>
                      <a:pt x="53235" y="57844"/>
                    </a:cubicBezTo>
                    <a:cubicBezTo>
                      <a:pt x="52284" y="55948"/>
                      <a:pt x="52284" y="54051"/>
                      <a:pt x="51334" y="51206"/>
                    </a:cubicBezTo>
                    <a:lnTo>
                      <a:pt x="42778" y="21810"/>
                    </a:lnTo>
                    <a:lnTo>
                      <a:pt x="34222" y="51206"/>
                    </a:lnTo>
                    <a:cubicBezTo>
                      <a:pt x="33272" y="54999"/>
                      <a:pt x="32321" y="57844"/>
                      <a:pt x="30420" y="60689"/>
                    </a:cubicBezTo>
                    <a:cubicBezTo>
                      <a:pt x="29469" y="62586"/>
                      <a:pt x="26617" y="63534"/>
                      <a:pt x="23766" y="63534"/>
                    </a:cubicBezTo>
                    <a:cubicBezTo>
                      <a:pt x="21864" y="63534"/>
                      <a:pt x="20914" y="63534"/>
                      <a:pt x="19963" y="62586"/>
                    </a:cubicBezTo>
                    <a:cubicBezTo>
                      <a:pt x="19013" y="61637"/>
                      <a:pt x="18062" y="60689"/>
                      <a:pt x="17111" y="59741"/>
                    </a:cubicBezTo>
                    <a:cubicBezTo>
                      <a:pt x="16161" y="58793"/>
                      <a:pt x="15210" y="56896"/>
                      <a:pt x="15210" y="55948"/>
                    </a:cubicBezTo>
                    <a:cubicBezTo>
                      <a:pt x="14259" y="54051"/>
                      <a:pt x="14259" y="53103"/>
                      <a:pt x="14259" y="52155"/>
                    </a:cubicBezTo>
                    <a:lnTo>
                      <a:pt x="1901" y="16121"/>
                    </a:lnTo>
                    <a:cubicBezTo>
                      <a:pt x="951" y="12327"/>
                      <a:pt x="0" y="10431"/>
                      <a:pt x="0" y="9483"/>
                    </a:cubicBezTo>
                    <a:cubicBezTo>
                      <a:pt x="0" y="7586"/>
                      <a:pt x="951" y="6638"/>
                      <a:pt x="1901" y="4741"/>
                    </a:cubicBezTo>
                    <a:cubicBezTo>
                      <a:pt x="2852" y="3793"/>
                      <a:pt x="4753" y="2845"/>
                      <a:pt x="6654" y="2845"/>
                    </a:cubicBezTo>
                    <a:cubicBezTo>
                      <a:pt x="9506" y="2845"/>
                      <a:pt x="10457" y="3793"/>
                      <a:pt x="11407" y="4741"/>
                    </a:cubicBezTo>
                    <a:cubicBezTo>
                      <a:pt x="15210" y="4741"/>
                      <a:pt x="16161" y="6638"/>
                      <a:pt x="17111" y="10431"/>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2E91EF9E-45CE-A81F-315E-BECBE759B7B8}"/>
                  </a:ext>
                </a:extLst>
              </p:cNvPr>
              <p:cNvSpPr/>
              <p:nvPr/>
            </p:nvSpPr>
            <p:spPr>
              <a:xfrm>
                <a:off x="4698137" y="5680644"/>
                <a:ext cx="58938" cy="59740"/>
              </a:xfrm>
              <a:custGeom>
                <a:avLst/>
                <a:gdLst>
                  <a:gd name="connsiteX0" fmla="*/ 58938 w 58938"/>
                  <a:gd name="connsiteY0" fmla="*/ 29396 h 59740"/>
                  <a:gd name="connsiteX1" fmla="*/ 57037 w 58938"/>
                  <a:gd name="connsiteY1" fmla="*/ 41724 h 59740"/>
                  <a:gd name="connsiteX2" fmla="*/ 51333 w 58938"/>
                  <a:gd name="connsiteY2" fmla="*/ 51206 h 59740"/>
                  <a:gd name="connsiteX3" fmla="*/ 41827 w 58938"/>
                  <a:gd name="connsiteY3" fmla="*/ 57844 h 59740"/>
                  <a:gd name="connsiteX4" fmla="*/ 29469 w 58938"/>
                  <a:gd name="connsiteY4" fmla="*/ 59741 h 59740"/>
                  <a:gd name="connsiteX5" fmla="*/ 17111 w 58938"/>
                  <a:gd name="connsiteY5" fmla="*/ 57844 h 59740"/>
                  <a:gd name="connsiteX6" fmla="*/ 7605 w 58938"/>
                  <a:gd name="connsiteY6" fmla="*/ 51206 h 59740"/>
                  <a:gd name="connsiteX7" fmla="*/ 1901 w 58938"/>
                  <a:gd name="connsiteY7" fmla="*/ 41724 h 59740"/>
                  <a:gd name="connsiteX8" fmla="*/ 0 w 58938"/>
                  <a:gd name="connsiteY8" fmla="*/ 29396 h 59740"/>
                  <a:gd name="connsiteX9" fmla="*/ 1901 w 58938"/>
                  <a:gd name="connsiteY9" fmla="*/ 17069 h 59740"/>
                  <a:gd name="connsiteX10" fmla="*/ 7605 w 58938"/>
                  <a:gd name="connsiteY10" fmla="*/ 7586 h 59740"/>
                  <a:gd name="connsiteX11" fmla="*/ 17111 w 58938"/>
                  <a:gd name="connsiteY11" fmla="*/ 1897 h 59740"/>
                  <a:gd name="connsiteX12" fmla="*/ 29469 w 58938"/>
                  <a:gd name="connsiteY12" fmla="*/ 0 h 59740"/>
                  <a:gd name="connsiteX13" fmla="*/ 41827 w 58938"/>
                  <a:gd name="connsiteY13" fmla="*/ 1897 h 59740"/>
                  <a:gd name="connsiteX14" fmla="*/ 51333 w 58938"/>
                  <a:gd name="connsiteY14" fmla="*/ 8534 h 59740"/>
                  <a:gd name="connsiteX15" fmla="*/ 57037 w 58938"/>
                  <a:gd name="connsiteY15" fmla="*/ 18017 h 59740"/>
                  <a:gd name="connsiteX16" fmla="*/ 58938 w 58938"/>
                  <a:gd name="connsiteY16" fmla="*/ 29396 h 59740"/>
                  <a:gd name="connsiteX17" fmla="*/ 43729 w 58938"/>
                  <a:gd name="connsiteY17" fmla="*/ 29396 h 59740"/>
                  <a:gd name="connsiteX18" fmla="*/ 39926 w 58938"/>
                  <a:gd name="connsiteY18" fmla="*/ 15172 h 59740"/>
                  <a:gd name="connsiteX19" fmla="*/ 29469 w 58938"/>
                  <a:gd name="connsiteY19" fmla="*/ 10431 h 59740"/>
                  <a:gd name="connsiteX20" fmla="*/ 21864 w 58938"/>
                  <a:gd name="connsiteY20" fmla="*/ 12327 h 59740"/>
                  <a:gd name="connsiteX21" fmla="*/ 17111 w 58938"/>
                  <a:gd name="connsiteY21" fmla="*/ 18965 h 59740"/>
                  <a:gd name="connsiteX22" fmla="*/ 15210 w 58938"/>
                  <a:gd name="connsiteY22" fmla="*/ 29396 h 59740"/>
                  <a:gd name="connsiteX23" fmla="*/ 17111 w 58938"/>
                  <a:gd name="connsiteY23" fmla="*/ 39827 h 59740"/>
                  <a:gd name="connsiteX24" fmla="*/ 21864 w 58938"/>
                  <a:gd name="connsiteY24" fmla="*/ 46465 h 59740"/>
                  <a:gd name="connsiteX25" fmla="*/ 29469 w 58938"/>
                  <a:gd name="connsiteY25" fmla="*/ 48362 h 59740"/>
                  <a:gd name="connsiteX26" fmla="*/ 39926 w 58938"/>
                  <a:gd name="connsiteY26" fmla="*/ 43620 h 59740"/>
                  <a:gd name="connsiteX27" fmla="*/ 43729 w 58938"/>
                  <a:gd name="connsiteY27" fmla="*/ 29396 h 5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938" h="59740">
                    <a:moveTo>
                      <a:pt x="58938" y="29396"/>
                    </a:moveTo>
                    <a:cubicBezTo>
                      <a:pt x="58938" y="34138"/>
                      <a:pt x="57988" y="37931"/>
                      <a:pt x="57037" y="41724"/>
                    </a:cubicBezTo>
                    <a:cubicBezTo>
                      <a:pt x="56087" y="45517"/>
                      <a:pt x="53235" y="48362"/>
                      <a:pt x="51333" y="51206"/>
                    </a:cubicBezTo>
                    <a:cubicBezTo>
                      <a:pt x="49432" y="54051"/>
                      <a:pt x="45630" y="55948"/>
                      <a:pt x="41827" y="57844"/>
                    </a:cubicBezTo>
                    <a:cubicBezTo>
                      <a:pt x="38025" y="59741"/>
                      <a:pt x="34222" y="59741"/>
                      <a:pt x="29469" y="59741"/>
                    </a:cubicBezTo>
                    <a:cubicBezTo>
                      <a:pt x="24716" y="59741"/>
                      <a:pt x="20913" y="58793"/>
                      <a:pt x="17111" y="57844"/>
                    </a:cubicBezTo>
                    <a:cubicBezTo>
                      <a:pt x="13309" y="55948"/>
                      <a:pt x="10457" y="54051"/>
                      <a:pt x="7605" y="51206"/>
                    </a:cubicBezTo>
                    <a:cubicBezTo>
                      <a:pt x="4753" y="48362"/>
                      <a:pt x="2852" y="45517"/>
                      <a:pt x="1901" y="41724"/>
                    </a:cubicBezTo>
                    <a:cubicBezTo>
                      <a:pt x="951" y="37931"/>
                      <a:pt x="0" y="34138"/>
                      <a:pt x="0" y="29396"/>
                    </a:cubicBezTo>
                    <a:cubicBezTo>
                      <a:pt x="0" y="24655"/>
                      <a:pt x="951" y="20862"/>
                      <a:pt x="1901" y="17069"/>
                    </a:cubicBezTo>
                    <a:cubicBezTo>
                      <a:pt x="2852" y="13276"/>
                      <a:pt x="5704" y="10431"/>
                      <a:pt x="7605" y="7586"/>
                    </a:cubicBezTo>
                    <a:cubicBezTo>
                      <a:pt x="9506" y="4741"/>
                      <a:pt x="13309" y="2845"/>
                      <a:pt x="17111" y="1897"/>
                    </a:cubicBezTo>
                    <a:cubicBezTo>
                      <a:pt x="20913" y="0"/>
                      <a:pt x="24716" y="0"/>
                      <a:pt x="29469" y="0"/>
                    </a:cubicBezTo>
                    <a:cubicBezTo>
                      <a:pt x="34222" y="0"/>
                      <a:pt x="38025" y="948"/>
                      <a:pt x="41827" y="1897"/>
                    </a:cubicBezTo>
                    <a:cubicBezTo>
                      <a:pt x="45630" y="2845"/>
                      <a:pt x="48482" y="5690"/>
                      <a:pt x="51333" y="8534"/>
                    </a:cubicBezTo>
                    <a:cubicBezTo>
                      <a:pt x="54185" y="11379"/>
                      <a:pt x="56087" y="14224"/>
                      <a:pt x="57037" y="18017"/>
                    </a:cubicBezTo>
                    <a:cubicBezTo>
                      <a:pt x="58938" y="20862"/>
                      <a:pt x="58938" y="24655"/>
                      <a:pt x="58938" y="29396"/>
                    </a:cubicBezTo>
                    <a:close/>
                    <a:moveTo>
                      <a:pt x="43729" y="29396"/>
                    </a:moveTo>
                    <a:cubicBezTo>
                      <a:pt x="43729" y="23707"/>
                      <a:pt x="42778" y="18965"/>
                      <a:pt x="39926" y="15172"/>
                    </a:cubicBezTo>
                    <a:cubicBezTo>
                      <a:pt x="37074" y="11379"/>
                      <a:pt x="33272" y="10431"/>
                      <a:pt x="29469" y="10431"/>
                    </a:cubicBezTo>
                    <a:cubicBezTo>
                      <a:pt x="26617" y="10431"/>
                      <a:pt x="23766" y="11379"/>
                      <a:pt x="21864" y="12327"/>
                    </a:cubicBezTo>
                    <a:cubicBezTo>
                      <a:pt x="19963" y="14224"/>
                      <a:pt x="18062" y="16121"/>
                      <a:pt x="17111" y="18965"/>
                    </a:cubicBezTo>
                    <a:cubicBezTo>
                      <a:pt x="16160" y="21810"/>
                      <a:pt x="15210" y="25603"/>
                      <a:pt x="15210" y="29396"/>
                    </a:cubicBezTo>
                    <a:cubicBezTo>
                      <a:pt x="15210" y="33189"/>
                      <a:pt x="16160" y="36982"/>
                      <a:pt x="17111" y="39827"/>
                    </a:cubicBezTo>
                    <a:cubicBezTo>
                      <a:pt x="18062" y="42672"/>
                      <a:pt x="19963" y="44569"/>
                      <a:pt x="21864" y="46465"/>
                    </a:cubicBezTo>
                    <a:cubicBezTo>
                      <a:pt x="23766" y="48362"/>
                      <a:pt x="26617" y="48362"/>
                      <a:pt x="29469" y="48362"/>
                    </a:cubicBezTo>
                    <a:cubicBezTo>
                      <a:pt x="34222" y="48362"/>
                      <a:pt x="38025" y="46465"/>
                      <a:pt x="39926" y="43620"/>
                    </a:cubicBezTo>
                    <a:cubicBezTo>
                      <a:pt x="42778" y="39827"/>
                      <a:pt x="43729" y="35086"/>
                      <a:pt x="43729" y="2939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D87E3765-94DE-02EB-46D8-65CF34D1679E}"/>
                  </a:ext>
                </a:extLst>
              </p:cNvPr>
              <p:cNvSpPr/>
              <p:nvPr/>
            </p:nvSpPr>
            <p:spPr>
              <a:xfrm>
                <a:off x="4768483" y="5678747"/>
                <a:ext cx="42777" cy="60689"/>
              </a:xfrm>
              <a:custGeom>
                <a:avLst/>
                <a:gdLst>
                  <a:gd name="connsiteX0" fmla="*/ 15210 w 42777"/>
                  <a:gd name="connsiteY0" fmla="*/ 39827 h 60689"/>
                  <a:gd name="connsiteX1" fmla="*/ 15210 w 42777"/>
                  <a:gd name="connsiteY1" fmla="*/ 52155 h 60689"/>
                  <a:gd name="connsiteX2" fmla="*/ 13309 w 42777"/>
                  <a:gd name="connsiteY2" fmla="*/ 58793 h 60689"/>
                  <a:gd name="connsiteX3" fmla="*/ 7605 w 42777"/>
                  <a:gd name="connsiteY3" fmla="*/ 60689 h 60689"/>
                  <a:gd name="connsiteX4" fmla="*/ 1901 w 42777"/>
                  <a:gd name="connsiteY4" fmla="*/ 58793 h 60689"/>
                  <a:gd name="connsiteX5" fmla="*/ 0 w 42777"/>
                  <a:gd name="connsiteY5" fmla="*/ 52155 h 60689"/>
                  <a:gd name="connsiteX6" fmla="*/ 0 w 42777"/>
                  <a:gd name="connsiteY6" fmla="*/ 10431 h 60689"/>
                  <a:gd name="connsiteX7" fmla="*/ 7605 w 42777"/>
                  <a:gd name="connsiteY7" fmla="*/ 0 h 60689"/>
                  <a:gd name="connsiteX8" fmla="*/ 13309 w 42777"/>
                  <a:gd name="connsiteY8" fmla="*/ 1897 h 60689"/>
                  <a:gd name="connsiteX9" fmla="*/ 15210 w 42777"/>
                  <a:gd name="connsiteY9" fmla="*/ 8534 h 60689"/>
                  <a:gd name="connsiteX10" fmla="*/ 20914 w 42777"/>
                  <a:gd name="connsiteY10" fmla="*/ 1897 h 60689"/>
                  <a:gd name="connsiteX11" fmla="*/ 28519 w 42777"/>
                  <a:gd name="connsiteY11" fmla="*/ 0 h 60689"/>
                  <a:gd name="connsiteX12" fmla="*/ 38025 w 42777"/>
                  <a:gd name="connsiteY12" fmla="*/ 1897 h 60689"/>
                  <a:gd name="connsiteX13" fmla="*/ 42778 w 42777"/>
                  <a:gd name="connsiteY13" fmla="*/ 8534 h 60689"/>
                  <a:gd name="connsiteX14" fmla="*/ 40877 w 42777"/>
                  <a:gd name="connsiteY14" fmla="*/ 13276 h 60689"/>
                  <a:gd name="connsiteX15" fmla="*/ 37074 w 42777"/>
                  <a:gd name="connsiteY15" fmla="*/ 15172 h 60689"/>
                  <a:gd name="connsiteX16" fmla="*/ 33272 w 42777"/>
                  <a:gd name="connsiteY16" fmla="*/ 14224 h 60689"/>
                  <a:gd name="connsiteX17" fmla="*/ 27568 w 42777"/>
                  <a:gd name="connsiteY17" fmla="*/ 13276 h 60689"/>
                  <a:gd name="connsiteX18" fmla="*/ 21864 w 42777"/>
                  <a:gd name="connsiteY18" fmla="*/ 15172 h 60689"/>
                  <a:gd name="connsiteX19" fmla="*/ 19012 w 42777"/>
                  <a:gd name="connsiteY19" fmla="*/ 19914 h 60689"/>
                  <a:gd name="connsiteX20" fmla="*/ 17111 w 42777"/>
                  <a:gd name="connsiteY20" fmla="*/ 27500 h 60689"/>
                  <a:gd name="connsiteX21" fmla="*/ 15210 w 42777"/>
                  <a:gd name="connsiteY21" fmla="*/ 39827 h 6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777" h="60689">
                    <a:moveTo>
                      <a:pt x="15210" y="39827"/>
                    </a:moveTo>
                    <a:lnTo>
                      <a:pt x="15210" y="52155"/>
                    </a:lnTo>
                    <a:cubicBezTo>
                      <a:pt x="15210" y="54999"/>
                      <a:pt x="14259" y="57844"/>
                      <a:pt x="13309" y="58793"/>
                    </a:cubicBezTo>
                    <a:cubicBezTo>
                      <a:pt x="12358" y="59741"/>
                      <a:pt x="10457" y="60689"/>
                      <a:pt x="7605" y="60689"/>
                    </a:cubicBezTo>
                    <a:cubicBezTo>
                      <a:pt x="5704" y="60689"/>
                      <a:pt x="3802" y="59741"/>
                      <a:pt x="1901" y="58793"/>
                    </a:cubicBezTo>
                    <a:cubicBezTo>
                      <a:pt x="951" y="56896"/>
                      <a:pt x="0" y="54999"/>
                      <a:pt x="0" y="52155"/>
                    </a:cubicBezTo>
                    <a:lnTo>
                      <a:pt x="0" y="10431"/>
                    </a:lnTo>
                    <a:cubicBezTo>
                      <a:pt x="0" y="3793"/>
                      <a:pt x="2852" y="0"/>
                      <a:pt x="7605" y="0"/>
                    </a:cubicBezTo>
                    <a:cubicBezTo>
                      <a:pt x="10457" y="0"/>
                      <a:pt x="11408" y="948"/>
                      <a:pt x="13309" y="1897"/>
                    </a:cubicBezTo>
                    <a:cubicBezTo>
                      <a:pt x="14259" y="3793"/>
                      <a:pt x="15210" y="5690"/>
                      <a:pt x="15210" y="8534"/>
                    </a:cubicBezTo>
                    <a:cubicBezTo>
                      <a:pt x="17111" y="5690"/>
                      <a:pt x="19012" y="2845"/>
                      <a:pt x="20914" y="1897"/>
                    </a:cubicBezTo>
                    <a:cubicBezTo>
                      <a:pt x="22815" y="948"/>
                      <a:pt x="25667" y="0"/>
                      <a:pt x="28519" y="0"/>
                    </a:cubicBezTo>
                    <a:cubicBezTo>
                      <a:pt x="31370" y="0"/>
                      <a:pt x="35173" y="948"/>
                      <a:pt x="38025" y="1897"/>
                    </a:cubicBezTo>
                    <a:cubicBezTo>
                      <a:pt x="40877" y="2845"/>
                      <a:pt x="42778" y="5690"/>
                      <a:pt x="42778" y="8534"/>
                    </a:cubicBezTo>
                    <a:cubicBezTo>
                      <a:pt x="42778" y="10431"/>
                      <a:pt x="41827" y="11379"/>
                      <a:pt x="40877" y="13276"/>
                    </a:cubicBezTo>
                    <a:cubicBezTo>
                      <a:pt x="39926" y="14224"/>
                      <a:pt x="38025" y="15172"/>
                      <a:pt x="37074" y="15172"/>
                    </a:cubicBezTo>
                    <a:cubicBezTo>
                      <a:pt x="36123" y="15172"/>
                      <a:pt x="35173" y="15172"/>
                      <a:pt x="33272" y="14224"/>
                    </a:cubicBezTo>
                    <a:cubicBezTo>
                      <a:pt x="31370" y="13276"/>
                      <a:pt x="29469" y="13276"/>
                      <a:pt x="27568" y="13276"/>
                    </a:cubicBezTo>
                    <a:cubicBezTo>
                      <a:pt x="25667" y="13276"/>
                      <a:pt x="23766" y="14224"/>
                      <a:pt x="21864" y="15172"/>
                    </a:cubicBezTo>
                    <a:cubicBezTo>
                      <a:pt x="20914" y="16121"/>
                      <a:pt x="19012" y="18017"/>
                      <a:pt x="19012" y="19914"/>
                    </a:cubicBezTo>
                    <a:cubicBezTo>
                      <a:pt x="18062" y="21810"/>
                      <a:pt x="18062" y="24655"/>
                      <a:pt x="17111" y="27500"/>
                    </a:cubicBezTo>
                    <a:cubicBezTo>
                      <a:pt x="15210" y="32241"/>
                      <a:pt x="15210" y="36034"/>
                      <a:pt x="15210" y="3982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6EA4116A-6CD0-610F-23CB-7621733D8C42}"/>
                  </a:ext>
                </a:extLst>
              </p:cNvPr>
              <p:cNvSpPr/>
              <p:nvPr/>
            </p:nvSpPr>
            <p:spPr>
              <a:xfrm>
                <a:off x="4816014" y="5657885"/>
                <a:ext cx="53234" cy="81550"/>
              </a:xfrm>
              <a:custGeom>
                <a:avLst/>
                <a:gdLst>
                  <a:gd name="connsiteX0" fmla="*/ 36123 w 53234"/>
                  <a:gd name="connsiteY0" fmla="*/ 75861 h 81550"/>
                  <a:gd name="connsiteX1" fmla="*/ 22815 w 53234"/>
                  <a:gd name="connsiteY1" fmla="*/ 54051 h 81550"/>
                  <a:gd name="connsiteX2" fmla="*/ 14259 w 53234"/>
                  <a:gd name="connsiteY2" fmla="*/ 61637 h 81550"/>
                  <a:gd name="connsiteX3" fmla="*/ 14259 w 53234"/>
                  <a:gd name="connsiteY3" fmla="*/ 73017 h 81550"/>
                  <a:gd name="connsiteX4" fmla="*/ 12358 w 53234"/>
                  <a:gd name="connsiteY4" fmla="*/ 79654 h 81550"/>
                  <a:gd name="connsiteX5" fmla="*/ 7605 w 53234"/>
                  <a:gd name="connsiteY5" fmla="*/ 81551 h 81550"/>
                  <a:gd name="connsiteX6" fmla="*/ 1901 w 53234"/>
                  <a:gd name="connsiteY6" fmla="*/ 79654 h 81550"/>
                  <a:gd name="connsiteX7" fmla="*/ 0 w 53234"/>
                  <a:gd name="connsiteY7" fmla="*/ 73017 h 81550"/>
                  <a:gd name="connsiteX8" fmla="*/ 0 w 53234"/>
                  <a:gd name="connsiteY8" fmla="*/ 10431 h 81550"/>
                  <a:gd name="connsiteX9" fmla="*/ 1901 w 53234"/>
                  <a:gd name="connsiteY9" fmla="*/ 2845 h 81550"/>
                  <a:gd name="connsiteX10" fmla="*/ 7605 w 53234"/>
                  <a:gd name="connsiteY10" fmla="*/ 0 h 81550"/>
                  <a:gd name="connsiteX11" fmla="*/ 13309 w 53234"/>
                  <a:gd name="connsiteY11" fmla="*/ 1897 h 81550"/>
                  <a:gd name="connsiteX12" fmla="*/ 15210 w 53234"/>
                  <a:gd name="connsiteY12" fmla="*/ 8534 h 81550"/>
                  <a:gd name="connsiteX13" fmla="*/ 15210 w 53234"/>
                  <a:gd name="connsiteY13" fmla="*/ 44569 h 81550"/>
                  <a:gd name="connsiteX14" fmla="*/ 32321 w 53234"/>
                  <a:gd name="connsiteY14" fmla="*/ 26551 h 81550"/>
                  <a:gd name="connsiteX15" fmla="*/ 37074 w 53234"/>
                  <a:gd name="connsiteY15" fmla="*/ 21810 h 81550"/>
                  <a:gd name="connsiteX16" fmla="*/ 40877 w 53234"/>
                  <a:gd name="connsiteY16" fmla="*/ 20862 h 81550"/>
                  <a:gd name="connsiteX17" fmla="*/ 45630 w 53234"/>
                  <a:gd name="connsiteY17" fmla="*/ 22758 h 81550"/>
                  <a:gd name="connsiteX18" fmla="*/ 47531 w 53234"/>
                  <a:gd name="connsiteY18" fmla="*/ 27500 h 81550"/>
                  <a:gd name="connsiteX19" fmla="*/ 41827 w 53234"/>
                  <a:gd name="connsiteY19" fmla="*/ 36034 h 81550"/>
                  <a:gd name="connsiteX20" fmla="*/ 34222 w 53234"/>
                  <a:gd name="connsiteY20" fmla="*/ 43620 h 81550"/>
                  <a:gd name="connsiteX21" fmla="*/ 49432 w 53234"/>
                  <a:gd name="connsiteY21" fmla="*/ 67327 h 81550"/>
                  <a:gd name="connsiteX22" fmla="*/ 52284 w 53234"/>
                  <a:gd name="connsiteY22" fmla="*/ 71120 h 81550"/>
                  <a:gd name="connsiteX23" fmla="*/ 53235 w 53234"/>
                  <a:gd name="connsiteY23" fmla="*/ 73965 h 81550"/>
                  <a:gd name="connsiteX24" fmla="*/ 51333 w 53234"/>
                  <a:gd name="connsiteY24" fmla="*/ 79654 h 81550"/>
                  <a:gd name="connsiteX25" fmla="*/ 46580 w 53234"/>
                  <a:gd name="connsiteY25" fmla="*/ 81551 h 81550"/>
                  <a:gd name="connsiteX26" fmla="*/ 42778 w 53234"/>
                  <a:gd name="connsiteY26" fmla="*/ 79654 h 81550"/>
                  <a:gd name="connsiteX27" fmla="*/ 36123 w 53234"/>
                  <a:gd name="connsiteY27" fmla="*/ 75861 h 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3234" h="81550">
                    <a:moveTo>
                      <a:pt x="36123" y="75861"/>
                    </a:moveTo>
                    <a:lnTo>
                      <a:pt x="22815" y="54051"/>
                    </a:lnTo>
                    <a:lnTo>
                      <a:pt x="14259" y="61637"/>
                    </a:lnTo>
                    <a:lnTo>
                      <a:pt x="14259" y="73017"/>
                    </a:lnTo>
                    <a:cubicBezTo>
                      <a:pt x="14259" y="75861"/>
                      <a:pt x="13309" y="77758"/>
                      <a:pt x="12358" y="79654"/>
                    </a:cubicBezTo>
                    <a:cubicBezTo>
                      <a:pt x="11408" y="81551"/>
                      <a:pt x="9506" y="81551"/>
                      <a:pt x="7605" y="81551"/>
                    </a:cubicBezTo>
                    <a:cubicBezTo>
                      <a:pt x="5704" y="81551"/>
                      <a:pt x="3802" y="80603"/>
                      <a:pt x="1901" y="79654"/>
                    </a:cubicBezTo>
                    <a:cubicBezTo>
                      <a:pt x="0" y="78706"/>
                      <a:pt x="0" y="75861"/>
                      <a:pt x="0" y="73017"/>
                    </a:cubicBezTo>
                    <a:lnTo>
                      <a:pt x="0" y="10431"/>
                    </a:lnTo>
                    <a:cubicBezTo>
                      <a:pt x="0" y="7586"/>
                      <a:pt x="951" y="4741"/>
                      <a:pt x="1901" y="2845"/>
                    </a:cubicBezTo>
                    <a:cubicBezTo>
                      <a:pt x="2852" y="948"/>
                      <a:pt x="4753" y="0"/>
                      <a:pt x="7605" y="0"/>
                    </a:cubicBezTo>
                    <a:cubicBezTo>
                      <a:pt x="9506" y="0"/>
                      <a:pt x="11408" y="948"/>
                      <a:pt x="13309" y="1897"/>
                    </a:cubicBezTo>
                    <a:cubicBezTo>
                      <a:pt x="14259" y="3793"/>
                      <a:pt x="15210" y="5690"/>
                      <a:pt x="15210" y="8534"/>
                    </a:cubicBezTo>
                    <a:lnTo>
                      <a:pt x="15210" y="44569"/>
                    </a:lnTo>
                    <a:lnTo>
                      <a:pt x="32321" y="26551"/>
                    </a:lnTo>
                    <a:cubicBezTo>
                      <a:pt x="34222" y="24655"/>
                      <a:pt x="36123" y="22758"/>
                      <a:pt x="37074" y="21810"/>
                    </a:cubicBezTo>
                    <a:cubicBezTo>
                      <a:pt x="38025" y="20862"/>
                      <a:pt x="39926" y="20862"/>
                      <a:pt x="40877" y="20862"/>
                    </a:cubicBezTo>
                    <a:cubicBezTo>
                      <a:pt x="42778" y="20862"/>
                      <a:pt x="44679" y="21810"/>
                      <a:pt x="45630" y="22758"/>
                    </a:cubicBezTo>
                    <a:cubicBezTo>
                      <a:pt x="46580" y="23707"/>
                      <a:pt x="47531" y="25603"/>
                      <a:pt x="47531" y="27500"/>
                    </a:cubicBezTo>
                    <a:cubicBezTo>
                      <a:pt x="47531" y="29396"/>
                      <a:pt x="45630" y="32241"/>
                      <a:pt x="41827" y="36034"/>
                    </a:cubicBezTo>
                    <a:lnTo>
                      <a:pt x="34222" y="43620"/>
                    </a:lnTo>
                    <a:lnTo>
                      <a:pt x="49432" y="67327"/>
                    </a:lnTo>
                    <a:cubicBezTo>
                      <a:pt x="50383" y="69223"/>
                      <a:pt x="51333" y="70172"/>
                      <a:pt x="52284" y="71120"/>
                    </a:cubicBezTo>
                    <a:cubicBezTo>
                      <a:pt x="53235" y="72068"/>
                      <a:pt x="53235" y="73017"/>
                      <a:pt x="53235" y="73965"/>
                    </a:cubicBezTo>
                    <a:cubicBezTo>
                      <a:pt x="53235" y="75861"/>
                      <a:pt x="52284" y="77758"/>
                      <a:pt x="51333" y="79654"/>
                    </a:cubicBezTo>
                    <a:cubicBezTo>
                      <a:pt x="50383" y="80603"/>
                      <a:pt x="48482" y="81551"/>
                      <a:pt x="46580" y="81551"/>
                    </a:cubicBezTo>
                    <a:cubicBezTo>
                      <a:pt x="44679" y="81551"/>
                      <a:pt x="43729" y="80603"/>
                      <a:pt x="42778" y="79654"/>
                    </a:cubicBezTo>
                    <a:cubicBezTo>
                      <a:pt x="41827" y="78706"/>
                      <a:pt x="38025" y="78706"/>
                      <a:pt x="36123" y="75861"/>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C453ADC5-C5CB-0FB7-87F6-02A236BAF347}"/>
                  </a:ext>
                </a:extLst>
              </p:cNvPr>
              <p:cNvSpPr/>
              <p:nvPr/>
            </p:nvSpPr>
            <p:spPr>
              <a:xfrm>
                <a:off x="4874952" y="5703402"/>
                <a:ext cx="32321" cy="13275"/>
              </a:xfrm>
              <a:custGeom>
                <a:avLst/>
                <a:gdLst>
                  <a:gd name="connsiteX0" fmla="*/ 24716 w 32321"/>
                  <a:gd name="connsiteY0" fmla="*/ 13276 h 13275"/>
                  <a:gd name="connsiteX1" fmla="*/ 7605 w 32321"/>
                  <a:gd name="connsiteY1" fmla="*/ 13276 h 13275"/>
                  <a:gd name="connsiteX2" fmla="*/ 1901 w 32321"/>
                  <a:gd name="connsiteY2" fmla="*/ 11379 h 13275"/>
                  <a:gd name="connsiteX3" fmla="*/ 0 w 32321"/>
                  <a:gd name="connsiteY3" fmla="*/ 6638 h 13275"/>
                  <a:gd name="connsiteX4" fmla="*/ 1901 w 32321"/>
                  <a:gd name="connsiteY4" fmla="*/ 1897 h 13275"/>
                  <a:gd name="connsiteX5" fmla="*/ 7605 w 32321"/>
                  <a:gd name="connsiteY5" fmla="*/ 0 h 13275"/>
                  <a:gd name="connsiteX6" fmla="*/ 24716 w 32321"/>
                  <a:gd name="connsiteY6" fmla="*/ 0 h 13275"/>
                  <a:gd name="connsiteX7" fmla="*/ 30420 w 32321"/>
                  <a:gd name="connsiteY7" fmla="*/ 1897 h 13275"/>
                  <a:gd name="connsiteX8" fmla="*/ 32321 w 32321"/>
                  <a:gd name="connsiteY8" fmla="*/ 6638 h 13275"/>
                  <a:gd name="connsiteX9" fmla="*/ 30420 w 32321"/>
                  <a:gd name="connsiteY9" fmla="*/ 11379 h 13275"/>
                  <a:gd name="connsiteX10" fmla="*/ 24716 w 32321"/>
                  <a:gd name="connsiteY10" fmla="*/ 13276 h 1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21" h="13275">
                    <a:moveTo>
                      <a:pt x="24716" y="13276"/>
                    </a:moveTo>
                    <a:lnTo>
                      <a:pt x="7605" y="13276"/>
                    </a:lnTo>
                    <a:cubicBezTo>
                      <a:pt x="4753" y="13276"/>
                      <a:pt x="2852" y="12327"/>
                      <a:pt x="1901" y="11379"/>
                    </a:cubicBezTo>
                    <a:cubicBezTo>
                      <a:pt x="950" y="10431"/>
                      <a:pt x="0" y="8534"/>
                      <a:pt x="0" y="6638"/>
                    </a:cubicBezTo>
                    <a:cubicBezTo>
                      <a:pt x="0" y="4741"/>
                      <a:pt x="950" y="2845"/>
                      <a:pt x="1901" y="1897"/>
                    </a:cubicBezTo>
                    <a:cubicBezTo>
                      <a:pt x="2852" y="948"/>
                      <a:pt x="5703" y="0"/>
                      <a:pt x="7605" y="0"/>
                    </a:cubicBezTo>
                    <a:lnTo>
                      <a:pt x="24716" y="0"/>
                    </a:lnTo>
                    <a:cubicBezTo>
                      <a:pt x="27568" y="0"/>
                      <a:pt x="29469" y="948"/>
                      <a:pt x="30420" y="1897"/>
                    </a:cubicBezTo>
                    <a:cubicBezTo>
                      <a:pt x="31370" y="2845"/>
                      <a:pt x="32321" y="4741"/>
                      <a:pt x="32321" y="6638"/>
                    </a:cubicBezTo>
                    <a:cubicBezTo>
                      <a:pt x="32321" y="8534"/>
                      <a:pt x="31370" y="10431"/>
                      <a:pt x="30420" y="11379"/>
                    </a:cubicBezTo>
                    <a:cubicBezTo>
                      <a:pt x="29469" y="12327"/>
                      <a:pt x="26617" y="13276"/>
                      <a:pt x="24716" y="1327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3C957B57-E3AA-4018-474B-C2EDEBA4C722}"/>
                  </a:ext>
                </a:extLst>
              </p:cNvPr>
              <p:cNvSpPr/>
              <p:nvPr/>
            </p:nvSpPr>
            <p:spPr>
              <a:xfrm>
                <a:off x="4916780" y="5658834"/>
                <a:ext cx="15209" cy="81550"/>
              </a:xfrm>
              <a:custGeom>
                <a:avLst/>
                <a:gdLst>
                  <a:gd name="connsiteX0" fmla="*/ 0 w 15209"/>
                  <a:gd name="connsiteY0" fmla="*/ 73017 h 81550"/>
                  <a:gd name="connsiteX1" fmla="*/ 0 w 15209"/>
                  <a:gd name="connsiteY1" fmla="*/ 8534 h 81550"/>
                  <a:gd name="connsiteX2" fmla="*/ 1901 w 15209"/>
                  <a:gd name="connsiteY2" fmla="*/ 1897 h 81550"/>
                  <a:gd name="connsiteX3" fmla="*/ 7605 w 15209"/>
                  <a:gd name="connsiteY3" fmla="*/ 0 h 81550"/>
                  <a:gd name="connsiteX4" fmla="*/ 13309 w 15209"/>
                  <a:gd name="connsiteY4" fmla="*/ 1897 h 81550"/>
                  <a:gd name="connsiteX5" fmla="*/ 15210 w 15209"/>
                  <a:gd name="connsiteY5" fmla="*/ 8534 h 81550"/>
                  <a:gd name="connsiteX6" fmla="*/ 15210 w 15209"/>
                  <a:gd name="connsiteY6" fmla="*/ 73017 h 81550"/>
                  <a:gd name="connsiteX7" fmla="*/ 13309 w 15209"/>
                  <a:gd name="connsiteY7" fmla="*/ 79654 h 81550"/>
                  <a:gd name="connsiteX8" fmla="*/ 7605 w 15209"/>
                  <a:gd name="connsiteY8" fmla="*/ 81551 h 81550"/>
                  <a:gd name="connsiteX9" fmla="*/ 1901 w 15209"/>
                  <a:gd name="connsiteY9" fmla="*/ 79654 h 81550"/>
                  <a:gd name="connsiteX10" fmla="*/ 0 w 15209"/>
                  <a:gd name="connsiteY10" fmla="*/ 73017 h 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09" h="81550">
                    <a:moveTo>
                      <a:pt x="0" y="73017"/>
                    </a:moveTo>
                    <a:lnTo>
                      <a:pt x="0" y="8534"/>
                    </a:lnTo>
                    <a:cubicBezTo>
                      <a:pt x="0" y="5690"/>
                      <a:pt x="951" y="2845"/>
                      <a:pt x="1901" y="1897"/>
                    </a:cubicBezTo>
                    <a:cubicBezTo>
                      <a:pt x="2852" y="948"/>
                      <a:pt x="4753" y="0"/>
                      <a:pt x="7605" y="0"/>
                    </a:cubicBezTo>
                    <a:cubicBezTo>
                      <a:pt x="9506" y="0"/>
                      <a:pt x="11407" y="948"/>
                      <a:pt x="13309" y="1897"/>
                    </a:cubicBezTo>
                    <a:cubicBezTo>
                      <a:pt x="14259" y="3793"/>
                      <a:pt x="15210" y="5690"/>
                      <a:pt x="15210" y="8534"/>
                    </a:cubicBezTo>
                    <a:lnTo>
                      <a:pt x="15210" y="73017"/>
                    </a:lnTo>
                    <a:cubicBezTo>
                      <a:pt x="15210" y="75861"/>
                      <a:pt x="14259" y="78706"/>
                      <a:pt x="13309" y="79654"/>
                    </a:cubicBezTo>
                    <a:cubicBezTo>
                      <a:pt x="12358" y="81551"/>
                      <a:pt x="10457" y="81551"/>
                      <a:pt x="7605" y="81551"/>
                    </a:cubicBezTo>
                    <a:cubicBezTo>
                      <a:pt x="5704" y="81551"/>
                      <a:pt x="3802" y="80603"/>
                      <a:pt x="1901" y="79654"/>
                    </a:cubicBezTo>
                    <a:cubicBezTo>
                      <a:pt x="0" y="78706"/>
                      <a:pt x="0" y="75861"/>
                      <a:pt x="0" y="7301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2D914C34-82EC-9A74-FEF5-64480B93EA8C}"/>
                  </a:ext>
                </a:extLst>
              </p:cNvPr>
              <p:cNvSpPr/>
              <p:nvPr/>
            </p:nvSpPr>
            <p:spPr>
              <a:xfrm>
                <a:off x="4947199" y="5658834"/>
                <a:ext cx="15209" cy="80602"/>
              </a:xfrm>
              <a:custGeom>
                <a:avLst/>
                <a:gdLst>
                  <a:gd name="connsiteX0" fmla="*/ 7605 w 15209"/>
                  <a:gd name="connsiteY0" fmla="*/ 14224 h 80602"/>
                  <a:gd name="connsiteX1" fmla="*/ 1901 w 15209"/>
                  <a:gd name="connsiteY1" fmla="*/ 12327 h 80602"/>
                  <a:gd name="connsiteX2" fmla="*/ 0 w 15209"/>
                  <a:gd name="connsiteY2" fmla="*/ 6638 h 80602"/>
                  <a:gd name="connsiteX3" fmla="*/ 1901 w 15209"/>
                  <a:gd name="connsiteY3" fmla="*/ 1897 h 80602"/>
                  <a:gd name="connsiteX4" fmla="*/ 7605 w 15209"/>
                  <a:gd name="connsiteY4" fmla="*/ 0 h 80602"/>
                  <a:gd name="connsiteX5" fmla="*/ 12358 w 15209"/>
                  <a:gd name="connsiteY5" fmla="*/ 1897 h 80602"/>
                  <a:gd name="connsiteX6" fmla="*/ 14259 w 15209"/>
                  <a:gd name="connsiteY6" fmla="*/ 7586 h 80602"/>
                  <a:gd name="connsiteX7" fmla="*/ 12358 w 15209"/>
                  <a:gd name="connsiteY7" fmla="*/ 13276 h 80602"/>
                  <a:gd name="connsiteX8" fmla="*/ 7605 w 15209"/>
                  <a:gd name="connsiteY8" fmla="*/ 14224 h 80602"/>
                  <a:gd name="connsiteX9" fmla="*/ 15210 w 15209"/>
                  <a:gd name="connsiteY9" fmla="*/ 29396 h 80602"/>
                  <a:gd name="connsiteX10" fmla="*/ 15210 w 15209"/>
                  <a:gd name="connsiteY10" fmla="*/ 72068 h 80602"/>
                  <a:gd name="connsiteX11" fmla="*/ 13309 w 15209"/>
                  <a:gd name="connsiteY11" fmla="*/ 78706 h 80602"/>
                  <a:gd name="connsiteX12" fmla="*/ 7605 w 15209"/>
                  <a:gd name="connsiteY12" fmla="*/ 80603 h 80602"/>
                  <a:gd name="connsiteX13" fmla="*/ 1901 w 15209"/>
                  <a:gd name="connsiteY13" fmla="*/ 78706 h 80602"/>
                  <a:gd name="connsiteX14" fmla="*/ 0 w 15209"/>
                  <a:gd name="connsiteY14" fmla="*/ 72068 h 80602"/>
                  <a:gd name="connsiteX15" fmla="*/ 0 w 15209"/>
                  <a:gd name="connsiteY15" fmla="*/ 29396 h 80602"/>
                  <a:gd name="connsiteX16" fmla="*/ 1901 w 15209"/>
                  <a:gd name="connsiteY16" fmla="*/ 22758 h 80602"/>
                  <a:gd name="connsiteX17" fmla="*/ 7605 w 15209"/>
                  <a:gd name="connsiteY17" fmla="*/ 20862 h 80602"/>
                  <a:gd name="connsiteX18" fmla="*/ 13309 w 15209"/>
                  <a:gd name="connsiteY18" fmla="*/ 22758 h 80602"/>
                  <a:gd name="connsiteX19" fmla="*/ 15210 w 15209"/>
                  <a:gd name="connsiteY19" fmla="*/ 29396 h 8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09" h="80602">
                    <a:moveTo>
                      <a:pt x="7605" y="14224"/>
                    </a:moveTo>
                    <a:cubicBezTo>
                      <a:pt x="5704" y="14224"/>
                      <a:pt x="3803" y="13276"/>
                      <a:pt x="1901" y="12327"/>
                    </a:cubicBezTo>
                    <a:cubicBezTo>
                      <a:pt x="0" y="11379"/>
                      <a:pt x="0" y="9483"/>
                      <a:pt x="0" y="6638"/>
                    </a:cubicBezTo>
                    <a:cubicBezTo>
                      <a:pt x="0" y="4741"/>
                      <a:pt x="951" y="2845"/>
                      <a:pt x="1901" y="1897"/>
                    </a:cubicBezTo>
                    <a:cubicBezTo>
                      <a:pt x="3803" y="948"/>
                      <a:pt x="4753" y="0"/>
                      <a:pt x="7605" y="0"/>
                    </a:cubicBezTo>
                    <a:cubicBezTo>
                      <a:pt x="9506" y="0"/>
                      <a:pt x="11408" y="948"/>
                      <a:pt x="12358" y="1897"/>
                    </a:cubicBezTo>
                    <a:cubicBezTo>
                      <a:pt x="14259" y="2845"/>
                      <a:pt x="14259" y="4741"/>
                      <a:pt x="14259" y="7586"/>
                    </a:cubicBezTo>
                    <a:cubicBezTo>
                      <a:pt x="14259" y="9483"/>
                      <a:pt x="13309" y="11379"/>
                      <a:pt x="12358" y="13276"/>
                    </a:cubicBezTo>
                    <a:cubicBezTo>
                      <a:pt x="11408" y="13276"/>
                      <a:pt x="9506" y="14224"/>
                      <a:pt x="7605" y="14224"/>
                    </a:cubicBezTo>
                    <a:close/>
                    <a:moveTo>
                      <a:pt x="15210" y="29396"/>
                    </a:moveTo>
                    <a:lnTo>
                      <a:pt x="15210" y="72068"/>
                    </a:lnTo>
                    <a:cubicBezTo>
                      <a:pt x="15210" y="74913"/>
                      <a:pt x="14259" y="77758"/>
                      <a:pt x="13309" y="78706"/>
                    </a:cubicBezTo>
                    <a:cubicBezTo>
                      <a:pt x="12358" y="79654"/>
                      <a:pt x="10457" y="80603"/>
                      <a:pt x="7605" y="80603"/>
                    </a:cubicBezTo>
                    <a:cubicBezTo>
                      <a:pt x="5704" y="80603"/>
                      <a:pt x="3803" y="79654"/>
                      <a:pt x="1901" y="78706"/>
                    </a:cubicBezTo>
                    <a:cubicBezTo>
                      <a:pt x="951" y="76810"/>
                      <a:pt x="0" y="74913"/>
                      <a:pt x="0" y="72068"/>
                    </a:cubicBezTo>
                    <a:lnTo>
                      <a:pt x="0" y="29396"/>
                    </a:lnTo>
                    <a:cubicBezTo>
                      <a:pt x="0" y="26551"/>
                      <a:pt x="951" y="24655"/>
                      <a:pt x="1901" y="22758"/>
                    </a:cubicBezTo>
                    <a:cubicBezTo>
                      <a:pt x="2852" y="20862"/>
                      <a:pt x="4753" y="20862"/>
                      <a:pt x="7605" y="20862"/>
                    </a:cubicBezTo>
                    <a:cubicBezTo>
                      <a:pt x="9506" y="20862"/>
                      <a:pt x="11408" y="21810"/>
                      <a:pt x="13309" y="22758"/>
                    </a:cubicBezTo>
                    <a:cubicBezTo>
                      <a:pt x="15210" y="23707"/>
                      <a:pt x="15210" y="26551"/>
                      <a:pt x="15210" y="2939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5FE87BCC-CEB5-7CFD-DF97-5CCF77BD186D}"/>
                  </a:ext>
                </a:extLst>
              </p:cNvPr>
              <p:cNvSpPr/>
              <p:nvPr/>
            </p:nvSpPr>
            <p:spPr>
              <a:xfrm>
                <a:off x="4970252" y="5657885"/>
                <a:ext cx="42540" cy="84395"/>
              </a:xfrm>
              <a:custGeom>
                <a:avLst/>
                <a:gdLst>
                  <a:gd name="connsiteX0" fmla="*/ 6417 w 42540"/>
                  <a:gd name="connsiteY0" fmla="*/ 23707 h 84395"/>
                  <a:gd name="connsiteX1" fmla="*/ 10219 w 42540"/>
                  <a:gd name="connsiteY1" fmla="*/ 23707 h 84395"/>
                  <a:gd name="connsiteX2" fmla="*/ 10219 w 42540"/>
                  <a:gd name="connsiteY2" fmla="*/ 18965 h 84395"/>
                  <a:gd name="connsiteX3" fmla="*/ 12120 w 42540"/>
                  <a:gd name="connsiteY3" fmla="*/ 7586 h 84395"/>
                  <a:gd name="connsiteX4" fmla="*/ 17824 w 42540"/>
                  <a:gd name="connsiteY4" fmla="*/ 1897 h 84395"/>
                  <a:gd name="connsiteX5" fmla="*/ 29232 w 42540"/>
                  <a:gd name="connsiteY5" fmla="*/ 0 h 84395"/>
                  <a:gd name="connsiteX6" fmla="*/ 42540 w 42540"/>
                  <a:gd name="connsiteY6" fmla="*/ 6638 h 84395"/>
                  <a:gd name="connsiteX7" fmla="*/ 41590 w 42540"/>
                  <a:gd name="connsiteY7" fmla="*/ 10431 h 84395"/>
                  <a:gd name="connsiteX8" fmla="*/ 38738 w 42540"/>
                  <a:gd name="connsiteY8" fmla="*/ 12327 h 84395"/>
                  <a:gd name="connsiteX9" fmla="*/ 35886 w 42540"/>
                  <a:gd name="connsiteY9" fmla="*/ 12327 h 84395"/>
                  <a:gd name="connsiteX10" fmla="*/ 32084 w 42540"/>
                  <a:gd name="connsiteY10" fmla="*/ 12327 h 84395"/>
                  <a:gd name="connsiteX11" fmla="*/ 27330 w 42540"/>
                  <a:gd name="connsiteY11" fmla="*/ 15172 h 84395"/>
                  <a:gd name="connsiteX12" fmla="*/ 26380 w 42540"/>
                  <a:gd name="connsiteY12" fmla="*/ 21810 h 84395"/>
                  <a:gd name="connsiteX13" fmla="*/ 26380 w 42540"/>
                  <a:gd name="connsiteY13" fmla="*/ 25603 h 84395"/>
                  <a:gd name="connsiteX14" fmla="*/ 30182 w 42540"/>
                  <a:gd name="connsiteY14" fmla="*/ 25603 h 84395"/>
                  <a:gd name="connsiteX15" fmla="*/ 38738 w 42540"/>
                  <a:gd name="connsiteY15" fmla="*/ 30345 h 84395"/>
                  <a:gd name="connsiteX16" fmla="*/ 36837 w 42540"/>
                  <a:gd name="connsiteY16" fmla="*/ 35086 h 84395"/>
                  <a:gd name="connsiteX17" fmla="*/ 30182 w 42540"/>
                  <a:gd name="connsiteY17" fmla="*/ 36034 h 84395"/>
                  <a:gd name="connsiteX18" fmla="*/ 26380 w 42540"/>
                  <a:gd name="connsiteY18" fmla="*/ 36034 h 84395"/>
                  <a:gd name="connsiteX19" fmla="*/ 26380 w 42540"/>
                  <a:gd name="connsiteY19" fmla="*/ 75861 h 84395"/>
                  <a:gd name="connsiteX20" fmla="*/ 24478 w 42540"/>
                  <a:gd name="connsiteY20" fmla="*/ 82499 h 84395"/>
                  <a:gd name="connsiteX21" fmla="*/ 18775 w 42540"/>
                  <a:gd name="connsiteY21" fmla="*/ 84396 h 84395"/>
                  <a:gd name="connsiteX22" fmla="*/ 13071 w 42540"/>
                  <a:gd name="connsiteY22" fmla="*/ 82499 h 84395"/>
                  <a:gd name="connsiteX23" fmla="*/ 11170 w 42540"/>
                  <a:gd name="connsiteY23" fmla="*/ 75861 h 84395"/>
                  <a:gd name="connsiteX24" fmla="*/ 11170 w 42540"/>
                  <a:gd name="connsiteY24" fmla="*/ 36034 h 84395"/>
                  <a:gd name="connsiteX25" fmla="*/ 7367 w 42540"/>
                  <a:gd name="connsiteY25" fmla="*/ 36034 h 84395"/>
                  <a:gd name="connsiteX26" fmla="*/ 2614 w 42540"/>
                  <a:gd name="connsiteY26" fmla="*/ 34138 h 84395"/>
                  <a:gd name="connsiteX27" fmla="*/ 713 w 42540"/>
                  <a:gd name="connsiteY27" fmla="*/ 30345 h 84395"/>
                  <a:gd name="connsiteX28" fmla="*/ 6417 w 42540"/>
                  <a:gd name="connsiteY28" fmla="*/ 23707 h 8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540" h="84395">
                    <a:moveTo>
                      <a:pt x="6417" y="23707"/>
                    </a:moveTo>
                    <a:lnTo>
                      <a:pt x="10219" y="23707"/>
                    </a:lnTo>
                    <a:lnTo>
                      <a:pt x="10219" y="18965"/>
                    </a:lnTo>
                    <a:cubicBezTo>
                      <a:pt x="10219" y="14224"/>
                      <a:pt x="11170" y="10431"/>
                      <a:pt x="12120" y="7586"/>
                    </a:cubicBezTo>
                    <a:cubicBezTo>
                      <a:pt x="13071" y="4741"/>
                      <a:pt x="14972" y="2845"/>
                      <a:pt x="17824" y="1897"/>
                    </a:cubicBezTo>
                    <a:cubicBezTo>
                      <a:pt x="20676" y="948"/>
                      <a:pt x="24478" y="0"/>
                      <a:pt x="29232" y="0"/>
                    </a:cubicBezTo>
                    <a:cubicBezTo>
                      <a:pt x="37787" y="0"/>
                      <a:pt x="42540" y="1897"/>
                      <a:pt x="42540" y="6638"/>
                    </a:cubicBezTo>
                    <a:cubicBezTo>
                      <a:pt x="42540" y="7586"/>
                      <a:pt x="42540" y="9483"/>
                      <a:pt x="41590" y="10431"/>
                    </a:cubicBezTo>
                    <a:cubicBezTo>
                      <a:pt x="40639" y="11379"/>
                      <a:pt x="39688" y="12327"/>
                      <a:pt x="38738" y="12327"/>
                    </a:cubicBezTo>
                    <a:cubicBezTo>
                      <a:pt x="37787" y="12327"/>
                      <a:pt x="36837" y="12327"/>
                      <a:pt x="35886" y="12327"/>
                    </a:cubicBezTo>
                    <a:cubicBezTo>
                      <a:pt x="34935" y="12327"/>
                      <a:pt x="33034" y="12327"/>
                      <a:pt x="32084" y="12327"/>
                    </a:cubicBezTo>
                    <a:cubicBezTo>
                      <a:pt x="29232" y="12327"/>
                      <a:pt x="27330" y="13276"/>
                      <a:pt x="27330" y="15172"/>
                    </a:cubicBezTo>
                    <a:cubicBezTo>
                      <a:pt x="26380" y="17069"/>
                      <a:pt x="26380" y="18965"/>
                      <a:pt x="26380" y="21810"/>
                    </a:cubicBezTo>
                    <a:lnTo>
                      <a:pt x="26380" y="25603"/>
                    </a:lnTo>
                    <a:lnTo>
                      <a:pt x="30182" y="25603"/>
                    </a:lnTo>
                    <a:cubicBezTo>
                      <a:pt x="35886" y="25603"/>
                      <a:pt x="38738" y="27500"/>
                      <a:pt x="38738" y="30345"/>
                    </a:cubicBezTo>
                    <a:cubicBezTo>
                      <a:pt x="38738" y="33189"/>
                      <a:pt x="37787" y="34138"/>
                      <a:pt x="36837" y="35086"/>
                    </a:cubicBezTo>
                    <a:cubicBezTo>
                      <a:pt x="34935" y="36034"/>
                      <a:pt x="33034" y="36034"/>
                      <a:pt x="30182" y="36034"/>
                    </a:cubicBezTo>
                    <a:lnTo>
                      <a:pt x="26380" y="36034"/>
                    </a:lnTo>
                    <a:lnTo>
                      <a:pt x="26380" y="75861"/>
                    </a:lnTo>
                    <a:cubicBezTo>
                      <a:pt x="26380" y="78706"/>
                      <a:pt x="25429" y="80603"/>
                      <a:pt x="24478" y="82499"/>
                    </a:cubicBezTo>
                    <a:cubicBezTo>
                      <a:pt x="23528" y="84396"/>
                      <a:pt x="21627" y="84396"/>
                      <a:pt x="18775" y="84396"/>
                    </a:cubicBezTo>
                    <a:cubicBezTo>
                      <a:pt x="16874" y="84396"/>
                      <a:pt x="14972" y="83447"/>
                      <a:pt x="13071" y="82499"/>
                    </a:cubicBezTo>
                    <a:cubicBezTo>
                      <a:pt x="12120" y="80603"/>
                      <a:pt x="11170" y="78706"/>
                      <a:pt x="11170" y="75861"/>
                    </a:cubicBezTo>
                    <a:lnTo>
                      <a:pt x="11170" y="36034"/>
                    </a:lnTo>
                    <a:lnTo>
                      <a:pt x="7367" y="36034"/>
                    </a:lnTo>
                    <a:cubicBezTo>
                      <a:pt x="5466" y="36034"/>
                      <a:pt x="3565" y="35086"/>
                      <a:pt x="2614" y="34138"/>
                    </a:cubicBezTo>
                    <a:cubicBezTo>
                      <a:pt x="1664" y="33189"/>
                      <a:pt x="713" y="32241"/>
                      <a:pt x="713" y="30345"/>
                    </a:cubicBezTo>
                    <a:cubicBezTo>
                      <a:pt x="-1188" y="24655"/>
                      <a:pt x="713" y="23707"/>
                      <a:pt x="6417" y="2370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 name="Freeform 33">
                <a:extLst>
                  <a:ext uri="{FF2B5EF4-FFF2-40B4-BE49-F238E27FC236}">
                    <a16:creationId xmlns:a16="http://schemas.microsoft.com/office/drawing/2014/main" id="{598E0878-C5FF-112A-A1EF-E5984421072A}"/>
                  </a:ext>
                </a:extLst>
              </p:cNvPr>
              <p:cNvSpPr/>
              <p:nvPr/>
            </p:nvSpPr>
            <p:spPr>
              <a:xfrm>
                <a:off x="5009940" y="5678747"/>
                <a:ext cx="57037" cy="60689"/>
              </a:xfrm>
              <a:custGeom>
                <a:avLst/>
                <a:gdLst>
                  <a:gd name="connsiteX0" fmla="*/ 44679 w 57037"/>
                  <a:gd name="connsiteY0" fmla="*/ 35086 h 60689"/>
                  <a:gd name="connsiteX1" fmla="*/ 15210 w 57037"/>
                  <a:gd name="connsiteY1" fmla="*/ 35086 h 60689"/>
                  <a:gd name="connsiteX2" fmla="*/ 17111 w 57037"/>
                  <a:gd name="connsiteY2" fmla="*/ 43620 h 60689"/>
                  <a:gd name="connsiteX3" fmla="*/ 22815 w 57037"/>
                  <a:gd name="connsiteY3" fmla="*/ 49310 h 60689"/>
                  <a:gd name="connsiteX4" fmla="*/ 30420 w 57037"/>
                  <a:gd name="connsiteY4" fmla="*/ 51206 h 60689"/>
                  <a:gd name="connsiteX5" fmla="*/ 35173 w 57037"/>
                  <a:gd name="connsiteY5" fmla="*/ 50258 h 60689"/>
                  <a:gd name="connsiteX6" fmla="*/ 39926 w 57037"/>
                  <a:gd name="connsiteY6" fmla="*/ 48362 h 60689"/>
                  <a:gd name="connsiteX7" fmla="*/ 43729 w 57037"/>
                  <a:gd name="connsiteY7" fmla="*/ 45517 h 60689"/>
                  <a:gd name="connsiteX8" fmla="*/ 48482 w 57037"/>
                  <a:gd name="connsiteY8" fmla="*/ 41724 h 60689"/>
                  <a:gd name="connsiteX9" fmla="*/ 51333 w 57037"/>
                  <a:gd name="connsiteY9" fmla="*/ 40775 h 60689"/>
                  <a:gd name="connsiteX10" fmla="*/ 55136 w 57037"/>
                  <a:gd name="connsiteY10" fmla="*/ 41724 h 60689"/>
                  <a:gd name="connsiteX11" fmla="*/ 56087 w 57037"/>
                  <a:gd name="connsiteY11" fmla="*/ 45517 h 60689"/>
                  <a:gd name="connsiteX12" fmla="*/ 54186 w 57037"/>
                  <a:gd name="connsiteY12" fmla="*/ 50258 h 60689"/>
                  <a:gd name="connsiteX13" fmla="*/ 49432 w 57037"/>
                  <a:gd name="connsiteY13" fmla="*/ 54999 h 60689"/>
                  <a:gd name="connsiteX14" fmla="*/ 41827 w 57037"/>
                  <a:gd name="connsiteY14" fmla="*/ 58793 h 60689"/>
                  <a:gd name="connsiteX15" fmla="*/ 30420 w 57037"/>
                  <a:gd name="connsiteY15" fmla="*/ 60689 h 60689"/>
                  <a:gd name="connsiteX16" fmla="*/ 7605 w 57037"/>
                  <a:gd name="connsiteY16" fmla="*/ 52155 h 60689"/>
                  <a:gd name="connsiteX17" fmla="*/ 0 w 57037"/>
                  <a:gd name="connsiteY17" fmla="*/ 30345 h 60689"/>
                  <a:gd name="connsiteX18" fmla="*/ 1901 w 57037"/>
                  <a:gd name="connsiteY18" fmla="*/ 18017 h 60689"/>
                  <a:gd name="connsiteX19" fmla="*/ 7605 w 57037"/>
                  <a:gd name="connsiteY19" fmla="*/ 8534 h 60689"/>
                  <a:gd name="connsiteX20" fmla="*/ 17111 w 57037"/>
                  <a:gd name="connsiteY20" fmla="*/ 1897 h 60689"/>
                  <a:gd name="connsiteX21" fmla="*/ 29469 w 57037"/>
                  <a:gd name="connsiteY21" fmla="*/ 0 h 60689"/>
                  <a:gd name="connsiteX22" fmla="*/ 44679 w 57037"/>
                  <a:gd name="connsiteY22" fmla="*/ 3793 h 60689"/>
                  <a:gd name="connsiteX23" fmla="*/ 54186 w 57037"/>
                  <a:gd name="connsiteY23" fmla="*/ 13276 h 60689"/>
                  <a:gd name="connsiteX24" fmla="*/ 57037 w 57037"/>
                  <a:gd name="connsiteY24" fmla="*/ 25603 h 60689"/>
                  <a:gd name="connsiteX25" fmla="*/ 54186 w 57037"/>
                  <a:gd name="connsiteY25" fmla="*/ 33189 h 60689"/>
                  <a:gd name="connsiteX26" fmla="*/ 44679 w 57037"/>
                  <a:gd name="connsiteY26" fmla="*/ 35086 h 60689"/>
                  <a:gd name="connsiteX27" fmla="*/ 16161 w 57037"/>
                  <a:gd name="connsiteY27" fmla="*/ 26551 h 60689"/>
                  <a:gd name="connsiteX28" fmla="*/ 42778 w 57037"/>
                  <a:gd name="connsiteY28" fmla="*/ 26551 h 60689"/>
                  <a:gd name="connsiteX29" fmla="*/ 38976 w 57037"/>
                  <a:gd name="connsiteY29" fmla="*/ 15172 h 60689"/>
                  <a:gd name="connsiteX30" fmla="*/ 29469 w 57037"/>
                  <a:gd name="connsiteY30" fmla="*/ 11379 h 60689"/>
                  <a:gd name="connsiteX31" fmla="*/ 19963 w 57037"/>
                  <a:gd name="connsiteY31" fmla="*/ 15172 h 60689"/>
                  <a:gd name="connsiteX32" fmla="*/ 16161 w 57037"/>
                  <a:gd name="connsiteY32" fmla="*/ 26551 h 6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037" h="60689">
                    <a:moveTo>
                      <a:pt x="44679" y="35086"/>
                    </a:moveTo>
                    <a:lnTo>
                      <a:pt x="15210" y="35086"/>
                    </a:lnTo>
                    <a:cubicBezTo>
                      <a:pt x="15210" y="38879"/>
                      <a:pt x="16161" y="41724"/>
                      <a:pt x="17111" y="43620"/>
                    </a:cubicBezTo>
                    <a:cubicBezTo>
                      <a:pt x="18062" y="46465"/>
                      <a:pt x="19963" y="48362"/>
                      <a:pt x="22815" y="49310"/>
                    </a:cubicBezTo>
                    <a:cubicBezTo>
                      <a:pt x="24716" y="50258"/>
                      <a:pt x="27568" y="51206"/>
                      <a:pt x="30420" y="51206"/>
                    </a:cubicBezTo>
                    <a:cubicBezTo>
                      <a:pt x="32321" y="51206"/>
                      <a:pt x="34222" y="51206"/>
                      <a:pt x="35173" y="50258"/>
                    </a:cubicBezTo>
                    <a:cubicBezTo>
                      <a:pt x="36124" y="49310"/>
                      <a:pt x="38025" y="49310"/>
                      <a:pt x="39926" y="48362"/>
                    </a:cubicBezTo>
                    <a:cubicBezTo>
                      <a:pt x="40877" y="47413"/>
                      <a:pt x="42778" y="46465"/>
                      <a:pt x="43729" y="45517"/>
                    </a:cubicBezTo>
                    <a:cubicBezTo>
                      <a:pt x="44679" y="44569"/>
                      <a:pt x="46580" y="42672"/>
                      <a:pt x="48482" y="41724"/>
                    </a:cubicBezTo>
                    <a:cubicBezTo>
                      <a:pt x="49432" y="40775"/>
                      <a:pt x="50383" y="40775"/>
                      <a:pt x="51333" y="40775"/>
                    </a:cubicBezTo>
                    <a:cubicBezTo>
                      <a:pt x="53235" y="40775"/>
                      <a:pt x="54186" y="40775"/>
                      <a:pt x="55136" y="41724"/>
                    </a:cubicBezTo>
                    <a:cubicBezTo>
                      <a:pt x="56087" y="42672"/>
                      <a:pt x="56087" y="43620"/>
                      <a:pt x="56087" y="45517"/>
                    </a:cubicBezTo>
                    <a:cubicBezTo>
                      <a:pt x="56087" y="46465"/>
                      <a:pt x="55136" y="48362"/>
                      <a:pt x="54186" y="50258"/>
                    </a:cubicBezTo>
                    <a:cubicBezTo>
                      <a:pt x="53235" y="52155"/>
                      <a:pt x="51333" y="54051"/>
                      <a:pt x="49432" y="54999"/>
                    </a:cubicBezTo>
                    <a:cubicBezTo>
                      <a:pt x="47531" y="56896"/>
                      <a:pt x="44679" y="57844"/>
                      <a:pt x="41827" y="58793"/>
                    </a:cubicBezTo>
                    <a:cubicBezTo>
                      <a:pt x="38976" y="59741"/>
                      <a:pt x="35173" y="60689"/>
                      <a:pt x="30420" y="60689"/>
                    </a:cubicBezTo>
                    <a:cubicBezTo>
                      <a:pt x="20914" y="60689"/>
                      <a:pt x="13309" y="57844"/>
                      <a:pt x="7605" y="52155"/>
                    </a:cubicBezTo>
                    <a:cubicBezTo>
                      <a:pt x="1901" y="46465"/>
                      <a:pt x="0" y="38879"/>
                      <a:pt x="0" y="30345"/>
                    </a:cubicBezTo>
                    <a:cubicBezTo>
                      <a:pt x="0" y="25603"/>
                      <a:pt x="951" y="21810"/>
                      <a:pt x="1901" y="18017"/>
                    </a:cubicBezTo>
                    <a:cubicBezTo>
                      <a:pt x="2852" y="14224"/>
                      <a:pt x="4753" y="11379"/>
                      <a:pt x="7605" y="8534"/>
                    </a:cubicBezTo>
                    <a:cubicBezTo>
                      <a:pt x="10457" y="5690"/>
                      <a:pt x="13309" y="3793"/>
                      <a:pt x="17111" y="1897"/>
                    </a:cubicBezTo>
                    <a:cubicBezTo>
                      <a:pt x="20914" y="0"/>
                      <a:pt x="24716" y="0"/>
                      <a:pt x="29469" y="0"/>
                    </a:cubicBezTo>
                    <a:cubicBezTo>
                      <a:pt x="35173" y="0"/>
                      <a:pt x="39926" y="948"/>
                      <a:pt x="44679" y="3793"/>
                    </a:cubicBezTo>
                    <a:cubicBezTo>
                      <a:pt x="48482" y="6638"/>
                      <a:pt x="52284" y="9483"/>
                      <a:pt x="54186" y="13276"/>
                    </a:cubicBezTo>
                    <a:cubicBezTo>
                      <a:pt x="56087" y="17069"/>
                      <a:pt x="57037" y="20862"/>
                      <a:pt x="57037" y="25603"/>
                    </a:cubicBezTo>
                    <a:cubicBezTo>
                      <a:pt x="57037" y="29396"/>
                      <a:pt x="56087" y="32241"/>
                      <a:pt x="54186" y="33189"/>
                    </a:cubicBezTo>
                    <a:cubicBezTo>
                      <a:pt x="52284" y="34138"/>
                      <a:pt x="49432" y="35086"/>
                      <a:pt x="44679" y="35086"/>
                    </a:cubicBezTo>
                    <a:close/>
                    <a:moveTo>
                      <a:pt x="16161" y="26551"/>
                    </a:moveTo>
                    <a:lnTo>
                      <a:pt x="42778" y="26551"/>
                    </a:lnTo>
                    <a:cubicBezTo>
                      <a:pt x="42778" y="21810"/>
                      <a:pt x="40877" y="18017"/>
                      <a:pt x="38976" y="15172"/>
                    </a:cubicBezTo>
                    <a:cubicBezTo>
                      <a:pt x="37074" y="12327"/>
                      <a:pt x="33272" y="11379"/>
                      <a:pt x="29469" y="11379"/>
                    </a:cubicBezTo>
                    <a:cubicBezTo>
                      <a:pt x="25667" y="11379"/>
                      <a:pt x="22815" y="12327"/>
                      <a:pt x="19963" y="15172"/>
                    </a:cubicBezTo>
                    <a:cubicBezTo>
                      <a:pt x="17111" y="18017"/>
                      <a:pt x="16161" y="21810"/>
                      <a:pt x="16161" y="26551"/>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35" name="Oval 34">
            <a:extLst>
              <a:ext uri="{FF2B5EF4-FFF2-40B4-BE49-F238E27FC236}">
                <a16:creationId xmlns:a16="http://schemas.microsoft.com/office/drawing/2014/main" id="{D5C0C3D1-5629-71A1-60FC-C25463254D60}"/>
              </a:ext>
            </a:extLst>
          </p:cNvPr>
          <p:cNvSpPr/>
          <p:nvPr userDrawn="1"/>
        </p:nvSpPr>
        <p:spPr>
          <a:xfrm>
            <a:off x="4873315" y="145919"/>
            <a:ext cx="1310598" cy="1310598"/>
          </a:xfrm>
          <a:prstGeom prst="ellipse">
            <a:avLst/>
          </a:prstGeom>
          <a:solidFill>
            <a:srgbClr val="14B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37" name="Picture 36">
            <a:extLst>
              <a:ext uri="{FF2B5EF4-FFF2-40B4-BE49-F238E27FC236}">
                <a16:creationId xmlns:a16="http://schemas.microsoft.com/office/drawing/2014/main" id="{6F2BEA89-B953-567E-1B8C-CA055F3E2F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9700384" y="5884447"/>
            <a:ext cx="2021756" cy="464267"/>
          </a:xfrm>
          <a:prstGeom prst="rect">
            <a:avLst/>
          </a:prstGeom>
          <a:ln>
            <a:noFill/>
          </a:ln>
          <a:extLst>
            <a:ext uri="{53640926-AAD7-44D8-BBD7-CCE9431645EC}">
              <a14:shadowObscured xmlns:a14="http://schemas.microsoft.com/office/drawing/2010/main"/>
            </a:ext>
          </a:extLst>
        </p:spPr>
      </p:pic>
      <p:cxnSp>
        <p:nvCxnSpPr>
          <p:cNvPr id="41" name="Straight Connector 40">
            <a:extLst>
              <a:ext uri="{FF2B5EF4-FFF2-40B4-BE49-F238E27FC236}">
                <a16:creationId xmlns:a16="http://schemas.microsoft.com/office/drawing/2014/main" id="{5EF2F973-67EF-8855-450E-3E3AF11568BE}"/>
              </a:ext>
            </a:extLst>
          </p:cNvPr>
          <p:cNvCxnSpPr>
            <a:cxnSpLocks/>
          </p:cNvCxnSpPr>
          <p:nvPr userDrawn="1"/>
        </p:nvCxnSpPr>
        <p:spPr>
          <a:xfrm>
            <a:off x="0" y="6136408"/>
            <a:ext cx="9222801" cy="0"/>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D55088BB-59D4-E97B-6656-BD531C8E39C0}"/>
              </a:ext>
            </a:extLst>
          </p:cNvPr>
          <p:cNvSpPr/>
          <p:nvPr userDrawn="1"/>
        </p:nvSpPr>
        <p:spPr>
          <a:xfrm>
            <a:off x="5760669" y="5680930"/>
            <a:ext cx="3469856" cy="697353"/>
          </a:xfrm>
          <a:prstGeom prst="rect">
            <a:avLst/>
          </a:prstGeom>
          <a:solidFill>
            <a:srgbClr val="12B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latin typeface="Calibri" panose="020F0502020204030204" pitchFamily="34" charset="0"/>
              <a:cs typeface="Calibri" panose="020F0502020204030204" pitchFamily="34" charset="0"/>
            </a:endParaRPr>
          </a:p>
        </p:txBody>
      </p:sp>
      <p:sp>
        <p:nvSpPr>
          <p:cNvPr id="43" name="Text Placeholder 23">
            <a:extLst>
              <a:ext uri="{FF2B5EF4-FFF2-40B4-BE49-F238E27FC236}">
                <a16:creationId xmlns:a16="http://schemas.microsoft.com/office/drawing/2014/main" id="{0095534A-1F9E-BFD3-F960-75D40177A9D6}"/>
              </a:ext>
            </a:extLst>
          </p:cNvPr>
          <p:cNvSpPr>
            <a:spLocks noGrp="1"/>
          </p:cNvSpPr>
          <p:nvPr>
            <p:ph type="body" sz="quarter" idx="18" hasCustomPrompt="1"/>
          </p:nvPr>
        </p:nvSpPr>
        <p:spPr>
          <a:xfrm>
            <a:off x="5760669" y="5759497"/>
            <a:ext cx="3469856" cy="589217"/>
          </a:xfrm>
        </p:spPr>
        <p:txBody>
          <a:bodyPr>
            <a:normAutofit/>
          </a:bodyPr>
          <a:lstStyle>
            <a:lvl1pPr marL="0" indent="0" algn="ctr">
              <a:buNone/>
              <a:defRPr sz="3200" b="0" i="0">
                <a:solidFill>
                  <a:schemeClr val="bg1"/>
                </a:solidFill>
                <a:latin typeface="Calibri" panose="020F0502020204030204" pitchFamily="34" charset="0"/>
                <a:cs typeface="Calibri" panose="020F0502020204030204" pitchFamily="34" charset="0"/>
              </a:defRPr>
            </a:lvl1pPr>
          </a:lstStyle>
          <a:p>
            <a:pPr lvl="0"/>
            <a:r>
              <a:rPr lang="en-US" dirty="0" err="1"/>
              <a:t>www.balance.eu</a:t>
            </a:r>
            <a:endParaRPr lang="en-US" dirty="0"/>
          </a:p>
        </p:txBody>
      </p:sp>
      <p:sp>
        <p:nvSpPr>
          <p:cNvPr id="2" name="Text Placeholder 23">
            <a:extLst>
              <a:ext uri="{FF2B5EF4-FFF2-40B4-BE49-F238E27FC236}">
                <a16:creationId xmlns:a16="http://schemas.microsoft.com/office/drawing/2014/main" id="{5DEC1AD0-B0F9-FC88-698C-9936B357FD86}"/>
              </a:ext>
            </a:extLst>
          </p:cNvPr>
          <p:cNvSpPr>
            <a:spLocks noGrp="1"/>
          </p:cNvSpPr>
          <p:nvPr>
            <p:ph type="body" sz="quarter" idx="15" hasCustomPrompt="1"/>
          </p:nvPr>
        </p:nvSpPr>
        <p:spPr>
          <a:xfrm>
            <a:off x="6819185" y="3571222"/>
            <a:ext cx="5278651" cy="697353"/>
          </a:xfrm>
        </p:spPr>
        <p:txBody>
          <a:bodyPr>
            <a:noAutofit/>
          </a:bodyPr>
          <a:lstStyle>
            <a:lvl1pPr marL="0" indent="0" algn="l">
              <a:buNone/>
              <a:defRPr sz="5400" b="1" baseline="0">
                <a:solidFill>
                  <a:srgbClr val="8A4199"/>
                </a:solidFill>
                <a:latin typeface="+mn-lt"/>
              </a:defRPr>
            </a:lvl1pPr>
          </a:lstStyle>
          <a:p>
            <a:pPr lvl="0"/>
            <a:r>
              <a:rPr lang="en-US" dirty="0"/>
              <a:t>POWERPIONT</a:t>
            </a:r>
          </a:p>
        </p:txBody>
      </p:sp>
      <p:sp>
        <p:nvSpPr>
          <p:cNvPr id="3" name="Text Placeholder 23">
            <a:extLst>
              <a:ext uri="{FF2B5EF4-FFF2-40B4-BE49-F238E27FC236}">
                <a16:creationId xmlns:a16="http://schemas.microsoft.com/office/drawing/2014/main" id="{C43D492D-B5D6-71C9-447D-6DEDF48BD66D}"/>
              </a:ext>
            </a:extLst>
          </p:cNvPr>
          <p:cNvSpPr>
            <a:spLocks noGrp="1"/>
          </p:cNvSpPr>
          <p:nvPr>
            <p:ph type="body" sz="quarter" idx="19" hasCustomPrompt="1"/>
          </p:nvPr>
        </p:nvSpPr>
        <p:spPr>
          <a:xfrm>
            <a:off x="6819185" y="2952699"/>
            <a:ext cx="5278651" cy="697353"/>
          </a:xfrm>
        </p:spPr>
        <p:txBody>
          <a:bodyPr>
            <a:normAutofit/>
          </a:bodyPr>
          <a:lstStyle>
            <a:lvl1pPr marL="0" indent="0" algn="l">
              <a:buNone/>
              <a:defRPr sz="3600" b="0" i="0">
                <a:solidFill>
                  <a:srgbClr val="8A4199"/>
                </a:solidFill>
                <a:latin typeface="+mn-lt"/>
              </a:defRPr>
            </a:lvl1pPr>
          </a:lstStyle>
          <a:p>
            <a:pPr lvl="0"/>
            <a:r>
              <a:rPr lang="en-US" dirty="0"/>
              <a:t>Cover Design 2</a:t>
            </a:r>
          </a:p>
        </p:txBody>
      </p:sp>
      <p:sp>
        <p:nvSpPr>
          <p:cNvPr id="4" name="Rectangle 3">
            <a:extLst>
              <a:ext uri="{FF2B5EF4-FFF2-40B4-BE49-F238E27FC236}">
                <a16:creationId xmlns:a16="http://schemas.microsoft.com/office/drawing/2014/main" id="{C471625C-340A-202C-C297-6AA7A2046DF1}"/>
              </a:ext>
            </a:extLst>
          </p:cNvPr>
          <p:cNvSpPr/>
          <p:nvPr userDrawn="1"/>
        </p:nvSpPr>
        <p:spPr>
          <a:xfrm>
            <a:off x="-382772" y="6858000"/>
            <a:ext cx="13545879" cy="177563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899BEA6-09E7-39FC-81D1-DCDB6057A6BC}"/>
              </a:ext>
            </a:extLst>
          </p:cNvPr>
          <p:cNvSpPr/>
          <p:nvPr userDrawn="1"/>
        </p:nvSpPr>
        <p:spPr>
          <a:xfrm>
            <a:off x="-676940" y="-1773478"/>
            <a:ext cx="13545879" cy="177563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621747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ullet Slide - Blue">
    <p:spTree>
      <p:nvGrpSpPr>
        <p:cNvPr id="1" name=""/>
        <p:cNvGrpSpPr/>
        <p:nvPr/>
      </p:nvGrpSpPr>
      <p:grpSpPr>
        <a:xfrm>
          <a:off x="0" y="0"/>
          <a:ext cx="0" cy="0"/>
          <a:chOff x="0" y="0"/>
          <a:chExt cx="0" cy="0"/>
        </a:xfrm>
      </p:grpSpPr>
      <p:sp>
        <p:nvSpPr>
          <p:cNvPr id="10" name="Text Placeholder 25">
            <a:extLst>
              <a:ext uri="{FF2B5EF4-FFF2-40B4-BE49-F238E27FC236}">
                <a16:creationId xmlns:a16="http://schemas.microsoft.com/office/drawing/2014/main" id="{BAFBE11C-3EBF-7F4F-ACD8-08642D47695A}"/>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20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1" name="Text Placeholder 23">
            <a:extLst>
              <a:ext uri="{FF2B5EF4-FFF2-40B4-BE49-F238E27FC236}">
                <a16:creationId xmlns:a16="http://schemas.microsoft.com/office/drawing/2014/main" id="{5FAF9C27-18D9-AD43-845C-FEBCE6E43C34}"/>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4B4CB"/>
                </a:solidFill>
                <a:latin typeface="+mn-lt"/>
              </a:defRPr>
            </a:lvl1pPr>
          </a:lstStyle>
          <a:p>
            <a:pPr lvl="0"/>
            <a:r>
              <a:rPr lang="en-US" dirty="0"/>
              <a:t>TITLE</a:t>
            </a:r>
          </a:p>
        </p:txBody>
      </p:sp>
      <p:cxnSp>
        <p:nvCxnSpPr>
          <p:cNvPr id="12" name="Straight Connector 11">
            <a:extLst>
              <a:ext uri="{FF2B5EF4-FFF2-40B4-BE49-F238E27FC236}">
                <a16:creationId xmlns:a16="http://schemas.microsoft.com/office/drawing/2014/main" id="{3B33DF89-C0EE-2340-B9C4-761FDF4F19E5}"/>
              </a:ext>
            </a:extLst>
          </p:cNvPr>
          <p:cNvCxnSpPr>
            <a:cxnSpLocks/>
          </p:cNvCxnSpPr>
          <p:nvPr userDrawn="1"/>
        </p:nvCxnSpPr>
        <p:spPr>
          <a:xfrm>
            <a:off x="5346936" y="-25722"/>
            <a:ext cx="0" cy="6853558"/>
          </a:xfrm>
          <a:prstGeom prst="line">
            <a:avLst/>
          </a:prstGeom>
          <a:ln w="12700">
            <a:solidFill>
              <a:srgbClr val="14B4CB"/>
            </a:solidFill>
          </a:ln>
        </p:spPr>
        <p:style>
          <a:lnRef idx="1">
            <a:schemeClr val="accent1"/>
          </a:lnRef>
          <a:fillRef idx="0">
            <a:schemeClr val="accent1"/>
          </a:fillRef>
          <a:effectRef idx="0">
            <a:schemeClr val="accent1"/>
          </a:effectRef>
          <a:fontRef idx="minor">
            <a:schemeClr val="tx1"/>
          </a:fontRef>
        </p:style>
      </p:cxnSp>
      <p:sp>
        <p:nvSpPr>
          <p:cNvPr id="13" name="Text Placeholder 23">
            <a:extLst>
              <a:ext uri="{FF2B5EF4-FFF2-40B4-BE49-F238E27FC236}">
                <a16:creationId xmlns:a16="http://schemas.microsoft.com/office/drawing/2014/main" id="{8883E062-A23E-8642-AAC6-BE54A9640067}"/>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595959"/>
                </a:solidFill>
                <a:latin typeface="+mn-lt"/>
              </a:defRPr>
            </a:lvl1pPr>
          </a:lstStyle>
          <a:p>
            <a:pPr lvl="0"/>
            <a:r>
              <a:rPr lang="en-US" dirty="0"/>
              <a:t>BULLET POINT SLIDE</a:t>
            </a:r>
          </a:p>
        </p:txBody>
      </p:sp>
      <p:sp>
        <p:nvSpPr>
          <p:cNvPr id="15" name="Oval 14">
            <a:extLst>
              <a:ext uri="{FF2B5EF4-FFF2-40B4-BE49-F238E27FC236}">
                <a16:creationId xmlns:a16="http://schemas.microsoft.com/office/drawing/2014/main" id="{1C265F06-5AC2-0D4D-9A1F-E9CE7B2FF5C1}"/>
              </a:ext>
            </a:extLst>
          </p:cNvPr>
          <p:cNvSpPr/>
          <p:nvPr userDrawn="1"/>
        </p:nvSpPr>
        <p:spPr>
          <a:xfrm>
            <a:off x="4783395" y="415207"/>
            <a:ext cx="1154422" cy="1154422"/>
          </a:xfrm>
          <a:prstGeom prst="ellipse">
            <a:avLst/>
          </a:prstGeom>
          <a:solidFill>
            <a:srgbClr val="14B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Text Placeholder 23">
            <a:extLst>
              <a:ext uri="{FF2B5EF4-FFF2-40B4-BE49-F238E27FC236}">
                <a16:creationId xmlns:a16="http://schemas.microsoft.com/office/drawing/2014/main" id="{4CA0907F-2B4F-BE45-B7FE-B7E2CD14E3CA}"/>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grpSp>
        <p:nvGrpSpPr>
          <p:cNvPr id="5" name="Group 4">
            <a:extLst>
              <a:ext uri="{FF2B5EF4-FFF2-40B4-BE49-F238E27FC236}">
                <a16:creationId xmlns:a16="http://schemas.microsoft.com/office/drawing/2014/main" id="{9AD6A888-DBA2-A953-0114-6FE578B212B5}"/>
              </a:ext>
            </a:extLst>
          </p:cNvPr>
          <p:cNvGrpSpPr/>
          <p:nvPr userDrawn="1"/>
        </p:nvGrpSpPr>
        <p:grpSpPr>
          <a:xfrm rot="16200000">
            <a:off x="-2874794" y="3366914"/>
            <a:ext cx="6554616" cy="427556"/>
            <a:chOff x="246763" y="5103257"/>
            <a:chExt cx="6554616" cy="427556"/>
          </a:xfrm>
        </p:grpSpPr>
        <p:sp>
          <p:nvSpPr>
            <p:cNvPr id="2" name="Text Box 5">
              <a:extLst>
                <a:ext uri="{FF2B5EF4-FFF2-40B4-BE49-F238E27FC236}">
                  <a16:creationId xmlns:a16="http://schemas.microsoft.com/office/drawing/2014/main" id="{10373C73-068A-1EBF-4FD9-C14A292B3EA4}"/>
                </a:ext>
              </a:extLst>
            </p:cNvPr>
            <p:cNvSpPr txBox="1"/>
            <p:nvPr userDrawn="1"/>
          </p:nvSpPr>
          <p:spPr>
            <a:xfrm>
              <a:off x="4041107" y="5103257"/>
              <a:ext cx="2760272" cy="42755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rPr>
                <a:t>balance digital work-life</a:t>
              </a:r>
              <a:endParaRPr lang="en-IE"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4FEDCE7F-AF67-765F-84CB-AEF12946197A}"/>
                </a:ext>
              </a:extLst>
            </p:cNvPr>
            <p:cNvCxnSpPr>
              <a:cxnSpLocks/>
            </p:cNvCxnSpPr>
            <p:nvPr userDrawn="1"/>
          </p:nvCxnSpPr>
          <p:spPr>
            <a:xfrm rot="5400000" flipV="1">
              <a:off x="2143935" y="3430450"/>
              <a:ext cx="0" cy="3794344"/>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4" name="Freeform 3">
              <a:extLst>
                <a:ext uri="{FF2B5EF4-FFF2-40B4-BE49-F238E27FC236}">
                  <a16:creationId xmlns:a16="http://schemas.microsoft.com/office/drawing/2014/main" id="{7F615206-B02F-B4C5-E34A-7163E003A553}"/>
                </a:ext>
              </a:extLst>
            </p:cNvPr>
            <p:cNvSpPr/>
            <p:nvPr userDrawn="1"/>
          </p:nvSpPr>
          <p:spPr>
            <a:xfrm rot="18900000">
              <a:off x="730160" y="5340899"/>
              <a:ext cx="115023" cy="114739"/>
            </a:xfrm>
            <a:custGeom>
              <a:avLst/>
              <a:gdLst>
                <a:gd name="connsiteX0" fmla="*/ 174913 w 174912"/>
                <a:gd name="connsiteY0" fmla="*/ 87240 h 174479"/>
                <a:gd name="connsiteX1" fmla="*/ 87456 w 174912"/>
                <a:gd name="connsiteY1" fmla="*/ 174479 h 174479"/>
                <a:gd name="connsiteX2" fmla="*/ 0 w 174912"/>
                <a:gd name="connsiteY2" fmla="*/ 87240 h 174479"/>
                <a:gd name="connsiteX3" fmla="*/ 87456 w 174912"/>
                <a:gd name="connsiteY3" fmla="*/ 0 h 174479"/>
                <a:gd name="connsiteX4" fmla="*/ 174913 w 174912"/>
                <a:gd name="connsiteY4" fmla="*/ 87240 h 17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12" h="174479">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83044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597B6C-5B5B-BA43-97C8-D35C5BE41FDE}"/>
              </a:ext>
            </a:extLst>
          </p:cNvPr>
          <p:cNvSpPr/>
          <p:nvPr userDrawn="1"/>
        </p:nvSpPr>
        <p:spPr>
          <a:xfrm>
            <a:off x="0" y="6120882"/>
            <a:ext cx="12192000" cy="737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1">
            <a:extLst>
              <a:ext uri="{FF2B5EF4-FFF2-40B4-BE49-F238E27FC236}">
                <a16:creationId xmlns:a16="http://schemas.microsoft.com/office/drawing/2014/main" id="{DE57DFCA-99F0-AB6F-931A-93409EC63497}"/>
              </a:ext>
            </a:extLst>
          </p:cNvPr>
          <p:cNvSpPr/>
          <p:nvPr userDrawn="1"/>
        </p:nvSpPr>
        <p:spPr>
          <a:xfrm flipH="1">
            <a:off x="5823197" y="-363432"/>
            <a:ext cx="6401126" cy="8997069"/>
          </a:xfrm>
          <a:custGeom>
            <a:avLst/>
            <a:gdLst>
              <a:gd name="connsiteX0" fmla="*/ 0 w 7560000"/>
              <a:gd name="connsiteY0" fmla="*/ 0 h 10692000"/>
              <a:gd name="connsiteX1" fmla="*/ 4534049 w 7560000"/>
              <a:gd name="connsiteY1" fmla="*/ 0 h 10692000"/>
              <a:gd name="connsiteX2" fmla="*/ 4778336 w 7560000"/>
              <a:gd name="connsiteY2" fmla="*/ 140498 h 10692000"/>
              <a:gd name="connsiteX3" fmla="*/ 7530091 w 7560000"/>
              <a:gd name="connsiteY3" fmla="*/ 4257929 h 10692000"/>
              <a:gd name="connsiteX4" fmla="*/ 7560000 w 7560000"/>
              <a:gd name="connsiteY4" fmla="*/ 4493400 h 10692000"/>
              <a:gd name="connsiteX5" fmla="*/ 7560000 w 7560000"/>
              <a:gd name="connsiteY5" fmla="*/ 5806626 h 10692000"/>
              <a:gd name="connsiteX6" fmla="*/ 7530091 w 7560000"/>
              <a:gd name="connsiteY6" fmla="*/ 6042097 h 10692000"/>
              <a:gd name="connsiteX7" fmla="*/ 3755316 w 7560000"/>
              <a:gd name="connsiteY7" fmla="*/ 10652081 h 10692000"/>
              <a:gd name="connsiteX8" fmla="*/ 3637366 w 7560000"/>
              <a:gd name="connsiteY8" fmla="*/ 10692000 h 10692000"/>
              <a:gd name="connsiteX9" fmla="*/ 0 w 7560000"/>
              <a:gd name="connsiteY9" fmla="*/ 10692000 h 10692000"/>
              <a:gd name="connsiteX10" fmla="*/ 0 w 7560000"/>
              <a:gd name="connsiteY10" fmla="*/ 7088352 h 10692000"/>
              <a:gd name="connsiteX11" fmla="*/ 83132 w 7560000"/>
              <a:gd name="connsiteY11" fmla="*/ 7163912 h 10692000"/>
              <a:gd name="connsiteX12" fmla="*/ 1741839 w 7560000"/>
              <a:gd name="connsiteY12" fmla="*/ 7760465 h 10692000"/>
              <a:gd name="connsiteX13" fmla="*/ 4351508 w 7560000"/>
              <a:gd name="connsiteY13" fmla="*/ 5150013 h 10692000"/>
              <a:gd name="connsiteX14" fmla="*/ 1741839 w 7560000"/>
              <a:gd name="connsiteY14" fmla="*/ 2539564 h 10692000"/>
              <a:gd name="connsiteX15" fmla="*/ 82431 w 7560000"/>
              <a:gd name="connsiteY15" fmla="*/ 3136663 h 10692000"/>
              <a:gd name="connsiteX16" fmla="*/ 0 w 7560000"/>
              <a:gd name="connsiteY16" fmla="*/ 3211653 h 10692000"/>
              <a:gd name="connsiteX0" fmla="*/ 0 w 7598016"/>
              <a:gd name="connsiteY0" fmla="*/ 0 h 10692000"/>
              <a:gd name="connsiteX1" fmla="*/ 4534049 w 7598016"/>
              <a:gd name="connsiteY1" fmla="*/ 0 h 10692000"/>
              <a:gd name="connsiteX2" fmla="*/ 4778336 w 7598016"/>
              <a:gd name="connsiteY2" fmla="*/ 140498 h 10692000"/>
              <a:gd name="connsiteX3" fmla="*/ 7530091 w 7598016"/>
              <a:gd name="connsiteY3" fmla="*/ 4257929 h 10692000"/>
              <a:gd name="connsiteX4" fmla="*/ 7560000 w 7598016"/>
              <a:gd name="connsiteY4" fmla="*/ 4493400 h 10692000"/>
              <a:gd name="connsiteX5" fmla="*/ 7560000 w 7598016"/>
              <a:gd name="connsiteY5" fmla="*/ 5806626 h 10692000"/>
              <a:gd name="connsiteX6" fmla="*/ 7530091 w 7598016"/>
              <a:gd name="connsiteY6" fmla="*/ 6042097 h 10692000"/>
              <a:gd name="connsiteX7" fmla="*/ 3755316 w 7598016"/>
              <a:gd name="connsiteY7" fmla="*/ 10652081 h 10692000"/>
              <a:gd name="connsiteX8" fmla="*/ 3637366 w 7598016"/>
              <a:gd name="connsiteY8" fmla="*/ 10692000 h 10692000"/>
              <a:gd name="connsiteX9" fmla="*/ 0 w 7598016"/>
              <a:gd name="connsiteY9" fmla="*/ 10692000 h 10692000"/>
              <a:gd name="connsiteX10" fmla="*/ 0 w 7598016"/>
              <a:gd name="connsiteY10" fmla="*/ 7088352 h 10692000"/>
              <a:gd name="connsiteX11" fmla="*/ 83132 w 7598016"/>
              <a:gd name="connsiteY11" fmla="*/ 7163912 h 10692000"/>
              <a:gd name="connsiteX12" fmla="*/ 1741839 w 7598016"/>
              <a:gd name="connsiteY12" fmla="*/ 7760465 h 10692000"/>
              <a:gd name="connsiteX13" fmla="*/ 4351508 w 7598016"/>
              <a:gd name="connsiteY13" fmla="*/ 5150013 h 10692000"/>
              <a:gd name="connsiteX14" fmla="*/ 1741839 w 7598016"/>
              <a:gd name="connsiteY14" fmla="*/ 2539564 h 10692000"/>
              <a:gd name="connsiteX15" fmla="*/ 82431 w 7598016"/>
              <a:gd name="connsiteY15" fmla="*/ 3136663 h 10692000"/>
              <a:gd name="connsiteX16" fmla="*/ 0 w 7598016"/>
              <a:gd name="connsiteY16" fmla="*/ 3211653 h 10692000"/>
              <a:gd name="connsiteX17" fmla="*/ 0 w 7598016"/>
              <a:gd name="connsiteY17" fmla="*/ 0 h 10692000"/>
              <a:gd name="connsiteX0" fmla="*/ 0 w 7618928"/>
              <a:gd name="connsiteY0" fmla="*/ 0 h 10692000"/>
              <a:gd name="connsiteX1" fmla="*/ 4534049 w 7618928"/>
              <a:gd name="connsiteY1" fmla="*/ 0 h 10692000"/>
              <a:gd name="connsiteX2" fmla="*/ 4778336 w 7618928"/>
              <a:gd name="connsiteY2" fmla="*/ 140498 h 10692000"/>
              <a:gd name="connsiteX3" fmla="*/ 7530091 w 7618928"/>
              <a:gd name="connsiteY3" fmla="*/ 4257929 h 10692000"/>
              <a:gd name="connsiteX4" fmla="*/ 7560000 w 7618928"/>
              <a:gd name="connsiteY4" fmla="*/ 4493400 h 10692000"/>
              <a:gd name="connsiteX5" fmla="*/ 7560000 w 7618928"/>
              <a:gd name="connsiteY5" fmla="*/ 5806626 h 10692000"/>
              <a:gd name="connsiteX6" fmla="*/ 7530091 w 7618928"/>
              <a:gd name="connsiteY6" fmla="*/ 6042097 h 10692000"/>
              <a:gd name="connsiteX7" fmla="*/ 3755316 w 7618928"/>
              <a:gd name="connsiteY7" fmla="*/ 10652081 h 10692000"/>
              <a:gd name="connsiteX8" fmla="*/ 3637366 w 7618928"/>
              <a:gd name="connsiteY8" fmla="*/ 10692000 h 10692000"/>
              <a:gd name="connsiteX9" fmla="*/ 0 w 7618928"/>
              <a:gd name="connsiteY9" fmla="*/ 10692000 h 10692000"/>
              <a:gd name="connsiteX10" fmla="*/ 0 w 7618928"/>
              <a:gd name="connsiteY10" fmla="*/ 7088352 h 10692000"/>
              <a:gd name="connsiteX11" fmla="*/ 83132 w 7618928"/>
              <a:gd name="connsiteY11" fmla="*/ 7163912 h 10692000"/>
              <a:gd name="connsiteX12" fmla="*/ 1741839 w 7618928"/>
              <a:gd name="connsiteY12" fmla="*/ 7760465 h 10692000"/>
              <a:gd name="connsiteX13" fmla="*/ 4351508 w 7618928"/>
              <a:gd name="connsiteY13" fmla="*/ 5150013 h 10692000"/>
              <a:gd name="connsiteX14" fmla="*/ 1741839 w 7618928"/>
              <a:gd name="connsiteY14" fmla="*/ 2539564 h 10692000"/>
              <a:gd name="connsiteX15" fmla="*/ 82431 w 7618928"/>
              <a:gd name="connsiteY15" fmla="*/ 3136663 h 10692000"/>
              <a:gd name="connsiteX16" fmla="*/ 0 w 7618928"/>
              <a:gd name="connsiteY16" fmla="*/ 3211653 h 10692000"/>
              <a:gd name="connsiteX17" fmla="*/ 0 w 7618928"/>
              <a:gd name="connsiteY17" fmla="*/ 0 h 10692000"/>
              <a:gd name="connsiteX0" fmla="*/ 0 w 7607015"/>
              <a:gd name="connsiteY0" fmla="*/ 0 h 10692000"/>
              <a:gd name="connsiteX1" fmla="*/ 4534049 w 7607015"/>
              <a:gd name="connsiteY1" fmla="*/ 0 h 10692000"/>
              <a:gd name="connsiteX2" fmla="*/ 4778336 w 7607015"/>
              <a:gd name="connsiteY2" fmla="*/ 140498 h 10692000"/>
              <a:gd name="connsiteX3" fmla="*/ 7530091 w 7607015"/>
              <a:gd name="connsiteY3" fmla="*/ 4257929 h 10692000"/>
              <a:gd name="connsiteX4" fmla="*/ 7560000 w 7607015"/>
              <a:gd name="connsiteY4" fmla="*/ 4493400 h 10692000"/>
              <a:gd name="connsiteX5" fmla="*/ 7560000 w 7607015"/>
              <a:gd name="connsiteY5" fmla="*/ 5806626 h 10692000"/>
              <a:gd name="connsiteX6" fmla="*/ 7530091 w 7607015"/>
              <a:gd name="connsiteY6" fmla="*/ 6042097 h 10692000"/>
              <a:gd name="connsiteX7" fmla="*/ 3755316 w 7607015"/>
              <a:gd name="connsiteY7" fmla="*/ 10652081 h 10692000"/>
              <a:gd name="connsiteX8" fmla="*/ 3637366 w 7607015"/>
              <a:gd name="connsiteY8" fmla="*/ 10692000 h 10692000"/>
              <a:gd name="connsiteX9" fmla="*/ 0 w 7607015"/>
              <a:gd name="connsiteY9" fmla="*/ 10692000 h 10692000"/>
              <a:gd name="connsiteX10" fmla="*/ 0 w 7607015"/>
              <a:gd name="connsiteY10" fmla="*/ 7088352 h 10692000"/>
              <a:gd name="connsiteX11" fmla="*/ 83132 w 7607015"/>
              <a:gd name="connsiteY11" fmla="*/ 7163912 h 10692000"/>
              <a:gd name="connsiteX12" fmla="*/ 1741839 w 7607015"/>
              <a:gd name="connsiteY12" fmla="*/ 7760465 h 10692000"/>
              <a:gd name="connsiteX13" fmla="*/ 4351508 w 7607015"/>
              <a:gd name="connsiteY13" fmla="*/ 5150013 h 10692000"/>
              <a:gd name="connsiteX14" fmla="*/ 1741839 w 7607015"/>
              <a:gd name="connsiteY14" fmla="*/ 2539564 h 10692000"/>
              <a:gd name="connsiteX15" fmla="*/ 82431 w 7607015"/>
              <a:gd name="connsiteY15" fmla="*/ 3136663 h 10692000"/>
              <a:gd name="connsiteX16" fmla="*/ 0 w 7607015"/>
              <a:gd name="connsiteY16" fmla="*/ 3211653 h 10692000"/>
              <a:gd name="connsiteX17" fmla="*/ 0 w 7607015"/>
              <a:gd name="connsiteY17" fmla="*/ 0 h 106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07015" h="10692000">
                <a:moveTo>
                  <a:pt x="0" y="0"/>
                </a:moveTo>
                <a:lnTo>
                  <a:pt x="4534049" y="0"/>
                </a:lnTo>
                <a:lnTo>
                  <a:pt x="4778336" y="140498"/>
                </a:lnTo>
                <a:cubicBezTo>
                  <a:pt x="6227115" y="1021023"/>
                  <a:pt x="7263538" y="2512707"/>
                  <a:pt x="7530091" y="4257929"/>
                </a:cubicBezTo>
                <a:lnTo>
                  <a:pt x="7560000" y="4493400"/>
                </a:lnTo>
                <a:cubicBezTo>
                  <a:pt x="7645536" y="5059446"/>
                  <a:pt x="7594914" y="5454710"/>
                  <a:pt x="7560000" y="5806626"/>
                </a:cubicBezTo>
                <a:lnTo>
                  <a:pt x="7530091" y="6042097"/>
                </a:lnTo>
                <a:cubicBezTo>
                  <a:pt x="7204303" y="8175148"/>
                  <a:pt x="5728465" y="9929455"/>
                  <a:pt x="3755316" y="10652081"/>
                </a:cubicBezTo>
                <a:lnTo>
                  <a:pt x="3637366" y="10692000"/>
                </a:lnTo>
                <a:lnTo>
                  <a:pt x="0" y="10692000"/>
                </a:lnTo>
                <a:lnTo>
                  <a:pt x="0" y="7088352"/>
                </a:lnTo>
                <a:lnTo>
                  <a:pt x="83132" y="7163912"/>
                </a:lnTo>
                <a:cubicBezTo>
                  <a:pt x="534475" y="7536493"/>
                  <a:pt x="1112633" y="7760465"/>
                  <a:pt x="1741839" y="7760465"/>
                </a:cubicBezTo>
                <a:cubicBezTo>
                  <a:pt x="3181714" y="7760465"/>
                  <a:pt x="4351508" y="6588635"/>
                  <a:pt x="4351508" y="5150013"/>
                </a:cubicBezTo>
                <a:cubicBezTo>
                  <a:pt x="4351508" y="3709706"/>
                  <a:pt x="3181714" y="2539564"/>
                  <a:pt x="1741839" y="2539564"/>
                </a:cubicBezTo>
                <a:cubicBezTo>
                  <a:pt x="1111894" y="2539564"/>
                  <a:pt x="533644" y="2763860"/>
                  <a:pt x="82431" y="3136663"/>
                </a:cubicBezTo>
                <a:lnTo>
                  <a:pt x="0" y="3211653"/>
                </a:lnTo>
                <a:lnTo>
                  <a:pt x="0" y="0"/>
                </a:lnTo>
                <a:close/>
              </a:path>
            </a:pathLst>
          </a:custGeom>
          <a:solidFill>
            <a:srgbClr val="8A4199"/>
          </a:solidFill>
          <a:ln w="4610" cap="flat">
            <a:noFill/>
            <a:prstDash val="solid"/>
            <a:miter/>
          </a:ln>
          <a:effectLst>
            <a:innerShdw blurRad="498971" dist="662601" dir="18120000">
              <a:prstClr val="black">
                <a:alpha val="23444"/>
              </a:prstClr>
            </a:innerShdw>
          </a:effectLst>
        </p:spPr>
        <p:txBody>
          <a:bodyPr rtlCol="0" anchor="ctr"/>
          <a:lstStyle/>
          <a:p>
            <a:endParaRPr lang="en-US" dirty="0">
              <a:latin typeface="Calibri" panose="020F0502020204030204" pitchFamily="34" charset="0"/>
              <a:cs typeface="Calibri" panose="020F0502020204030204" pitchFamily="34" charset="0"/>
            </a:endParaRPr>
          </a:p>
        </p:txBody>
      </p:sp>
      <p:grpSp>
        <p:nvGrpSpPr>
          <p:cNvPr id="3" name="Graphic 5">
            <a:extLst>
              <a:ext uri="{FF2B5EF4-FFF2-40B4-BE49-F238E27FC236}">
                <a16:creationId xmlns:a16="http://schemas.microsoft.com/office/drawing/2014/main" id="{849CEA61-CD45-2A02-F34F-0C9764A18AF6}"/>
              </a:ext>
            </a:extLst>
          </p:cNvPr>
          <p:cNvGrpSpPr/>
          <p:nvPr userDrawn="1"/>
        </p:nvGrpSpPr>
        <p:grpSpPr>
          <a:xfrm>
            <a:off x="8805395" y="3468716"/>
            <a:ext cx="3148393" cy="998012"/>
            <a:chOff x="2464177" y="4939099"/>
            <a:chExt cx="2638924" cy="836515"/>
          </a:xfrm>
        </p:grpSpPr>
        <p:sp>
          <p:nvSpPr>
            <p:cNvPr id="5" name="Freeform 4">
              <a:extLst>
                <a:ext uri="{FF2B5EF4-FFF2-40B4-BE49-F238E27FC236}">
                  <a16:creationId xmlns:a16="http://schemas.microsoft.com/office/drawing/2014/main" id="{12240948-CE5C-D488-A27D-A6B590E57538}"/>
                </a:ext>
              </a:extLst>
            </p:cNvPr>
            <p:cNvSpPr/>
            <p:nvPr/>
          </p:nvSpPr>
          <p:spPr>
            <a:xfrm>
              <a:off x="2897660" y="5064270"/>
              <a:ext cx="412569" cy="415340"/>
            </a:xfrm>
            <a:custGeom>
              <a:avLst/>
              <a:gdLst>
                <a:gd name="connsiteX0" fmla="*/ 314656 w 412569"/>
                <a:gd name="connsiteY0" fmla="*/ 33189 h 415340"/>
                <a:gd name="connsiteX1" fmla="*/ 294693 w 412569"/>
                <a:gd name="connsiteY1" fmla="*/ 20862 h 415340"/>
                <a:gd name="connsiteX2" fmla="*/ 205334 w 412569"/>
                <a:gd name="connsiteY2" fmla="*/ 0 h 415340"/>
                <a:gd name="connsiteX3" fmla="*/ 59889 w 412569"/>
                <a:gd name="connsiteY3" fmla="*/ 60689 h 415340"/>
                <a:gd name="connsiteX4" fmla="*/ 0 w 412569"/>
                <a:gd name="connsiteY4" fmla="*/ 206722 h 415340"/>
                <a:gd name="connsiteX5" fmla="*/ 59889 w 412569"/>
                <a:gd name="connsiteY5" fmla="*/ 354652 h 415340"/>
                <a:gd name="connsiteX6" fmla="*/ 204384 w 412569"/>
                <a:gd name="connsiteY6" fmla="*/ 415341 h 415340"/>
                <a:gd name="connsiteX7" fmla="*/ 291841 w 412569"/>
                <a:gd name="connsiteY7" fmla="*/ 395427 h 415340"/>
                <a:gd name="connsiteX8" fmla="*/ 314656 w 412569"/>
                <a:gd name="connsiteY8" fmla="*/ 382151 h 415340"/>
                <a:gd name="connsiteX9" fmla="*/ 314656 w 412569"/>
                <a:gd name="connsiteY9" fmla="*/ 406806 h 415340"/>
                <a:gd name="connsiteX10" fmla="*/ 412570 w 412569"/>
                <a:gd name="connsiteY10" fmla="*/ 406806 h 415340"/>
                <a:gd name="connsiteX11" fmla="*/ 412570 w 412569"/>
                <a:gd name="connsiteY11" fmla="*/ 8534 h 415340"/>
                <a:gd name="connsiteX12" fmla="*/ 314656 w 412569"/>
                <a:gd name="connsiteY12" fmla="*/ 8534 h 415340"/>
                <a:gd name="connsiteX13" fmla="*/ 314656 w 412569"/>
                <a:gd name="connsiteY13" fmla="*/ 33189 h 415340"/>
                <a:gd name="connsiteX14" fmla="*/ 208186 w 412569"/>
                <a:gd name="connsiteY14" fmla="*/ 319566 h 415340"/>
                <a:gd name="connsiteX15" fmla="*/ 154951 w 412569"/>
                <a:gd name="connsiteY15" fmla="*/ 305342 h 415340"/>
                <a:gd name="connsiteX16" fmla="*/ 115025 w 412569"/>
                <a:gd name="connsiteY16" fmla="*/ 263618 h 415340"/>
                <a:gd name="connsiteX17" fmla="*/ 99815 w 412569"/>
                <a:gd name="connsiteY17" fmla="*/ 207670 h 415340"/>
                <a:gd name="connsiteX18" fmla="*/ 115025 w 412569"/>
                <a:gd name="connsiteY18" fmla="*/ 151723 h 415340"/>
                <a:gd name="connsiteX19" fmla="*/ 154951 w 412569"/>
                <a:gd name="connsiteY19" fmla="*/ 110947 h 415340"/>
                <a:gd name="connsiteX20" fmla="*/ 209137 w 412569"/>
                <a:gd name="connsiteY20" fmla="*/ 96723 h 415340"/>
                <a:gd name="connsiteX21" fmla="*/ 286137 w 412569"/>
                <a:gd name="connsiteY21" fmla="*/ 128964 h 415340"/>
                <a:gd name="connsiteX22" fmla="*/ 317508 w 412569"/>
                <a:gd name="connsiteY22" fmla="*/ 209567 h 415340"/>
                <a:gd name="connsiteX23" fmla="*/ 303248 w 412569"/>
                <a:gd name="connsiteY23" fmla="*/ 266463 h 415340"/>
                <a:gd name="connsiteX24" fmla="*/ 263322 w 412569"/>
                <a:gd name="connsiteY24" fmla="*/ 305342 h 415340"/>
                <a:gd name="connsiteX25" fmla="*/ 208186 w 412569"/>
                <a:gd name="connsiteY25" fmla="*/ 319566 h 4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2569" h="415340">
                  <a:moveTo>
                    <a:pt x="314656" y="33189"/>
                  </a:moveTo>
                  <a:cubicBezTo>
                    <a:pt x="308001" y="28448"/>
                    <a:pt x="301347" y="24655"/>
                    <a:pt x="294693" y="20862"/>
                  </a:cubicBezTo>
                  <a:cubicBezTo>
                    <a:pt x="268075" y="6638"/>
                    <a:pt x="237655" y="0"/>
                    <a:pt x="205334" y="0"/>
                  </a:cubicBezTo>
                  <a:cubicBezTo>
                    <a:pt x="149248" y="0"/>
                    <a:pt x="99815" y="20862"/>
                    <a:pt x="59889" y="60689"/>
                  </a:cubicBezTo>
                  <a:cubicBezTo>
                    <a:pt x="19963" y="100516"/>
                    <a:pt x="0" y="149826"/>
                    <a:pt x="0" y="206722"/>
                  </a:cubicBezTo>
                  <a:cubicBezTo>
                    <a:pt x="0" y="264566"/>
                    <a:pt x="19963" y="313876"/>
                    <a:pt x="59889" y="354652"/>
                  </a:cubicBezTo>
                  <a:cubicBezTo>
                    <a:pt x="99815" y="395427"/>
                    <a:pt x="148297" y="415341"/>
                    <a:pt x="204384" y="415341"/>
                  </a:cubicBezTo>
                  <a:cubicBezTo>
                    <a:pt x="235754" y="415341"/>
                    <a:pt x="265223" y="408703"/>
                    <a:pt x="291841" y="395427"/>
                  </a:cubicBezTo>
                  <a:cubicBezTo>
                    <a:pt x="299446" y="391634"/>
                    <a:pt x="307051" y="386893"/>
                    <a:pt x="314656" y="382151"/>
                  </a:cubicBezTo>
                  <a:lnTo>
                    <a:pt x="314656" y="406806"/>
                  </a:lnTo>
                  <a:lnTo>
                    <a:pt x="412570" y="406806"/>
                  </a:lnTo>
                  <a:lnTo>
                    <a:pt x="412570" y="8534"/>
                  </a:lnTo>
                  <a:lnTo>
                    <a:pt x="314656" y="8534"/>
                  </a:lnTo>
                  <a:lnTo>
                    <a:pt x="314656" y="33189"/>
                  </a:lnTo>
                  <a:close/>
                  <a:moveTo>
                    <a:pt x="208186" y="319566"/>
                  </a:moveTo>
                  <a:cubicBezTo>
                    <a:pt x="189174" y="319566"/>
                    <a:pt x="171112" y="314825"/>
                    <a:pt x="154951" y="305342"/>
                  </a:cubicBezTo>
                  <a:cubicBezTo>
                    <a:pt x="137840" y="295859"/>
                    <a:pt x="124531" y="281635"/>
                    <a:pt x="115025" y="263618"/>
                  </a:cubicBezTo>
                  <a:cubicBezTo>
                    <a:pt x="104568" y="245601"/>
                    <a:pt x="99815" y="227584"/>
                    <a:pt x="99815" y="207670"/>
                  </a:cubicBezTo>
                  <a:cubicBezTo>
                    <a:pt x="99815" y="187757"/>
                    <a:pt x="104568" y="169740"/>
                    <a:pt x="115025" y="151723"/>
                  </a:cubicBezTo>
                  <a:cubicBezTo>
                    <a:pt x="124531" y="133706"/>
                    <a:pt x="137840" y="120430"/>
                    <a:pt x="154951" y="110947"/>
                  </a:cubicBezTo>
                  <a:cubicBezTo>
                    <a:pt x="172063" y="101465"/>
                    <a:pt x="189174" y="96723"/>
                    <a:pt x="209137" y="96723"/>
                  </a:cubicBezTo>
                  <a:cubicBezTo>
                    <a:pt x="240507" y="96723"/>
                    <a:pt x="265223" y="107154"/>
                    <a:pt x="286137" y="128964"/>
                  </a:cubicBezTo>
                  <a:cubicBezTo>
                    <a:pt x="307051" y="150774"/>
                    <a:pt x="317508" y="177326"/>
                    <a:pt x="317508" y="209567"/>
                  </a:cubicBezTo>
                  <a:cubicBezTo>
                    <a:pt x="317508" y="231377"/>
                    <a:pt x="312754" y="249394"/>
                    <a:pt x="303248" y="266463"/>
                  </a:cubicBezTo>
                  <a:cubicBezTo>
                    <a:pt x="293742" y="282583"/>
                    <a:pt x="281384" y="295859"/>
                    <a:pt x="263322" y="305342"/>
                  </a:cubicBezTo>
                  <a:cubicBezTo>
                    <a:pt x="246211" y="314825"/>
                    <a:pt x="228149" y="319566"/>
                    <a:pt x="208186" y="31956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B732FB2B-0D0D-3270-8CD9-5F7ECBE84132}"/>
                </a:ext>
              </a:extLst>
            </p:cNvPr>
            <p:cNvSpPr/>
            <p:nvPr/>
          </p:nvSpPr>
          <p:spPr>
            <a:xfrm>
              <a:off x="3342551" y="4940047"/>
              <a:ext cx="98864" cy="530081"/>
            </a:xfrm>
            <a:custGeom>
              <a:avLst/>
              <a:gdLst>
                <a:gd name="connsiteX0" fmla="*/ 0 w 98864"/>
                <a:gd name="connsiteY0" fmla="*/ 0 h 530081"/>
                <a:gd name="connsiteX1" fmla="*/ 98865 w 98864"/>
                <a:gd name="connsiteY1" fmla="*/ 0 h 530081"/>
                <a:gd name="connsiteX2" fmla="*/ 98865 w 98864"/>
                <a:gd name="connsiteY2" fmla="*/ 530081 h 530081"/>
                <a:gd name="connsiteX3" fmla="*/ 0 w 98864"/>
                <a:gd name="connsiteY3" fmla="*/ 530081 h 530081"/>
              </a:gdLst>
              <a:ahLst/>
              <a:cxnLst>
                <a:cxn ang="0">
                  <a:pos x="connsiteX0" y="connsiteY0"/>
                </a:cxn>
                <a:cxn ang="0">
                  <a:pos x="connsiteX1" y="connsiteY1"/>
                </a:cxn>
                <a:cxn ang="0">
                  <a:pos x="connsiteX2" y="connsiteY2"/>
                </a:cxn>
                <a:cxn ang="0">
                  <a:pos x="connsiteX3" y="connsiteY3"/>
                </a:cxn>
              </a:cxnLst>
              <a:rect l="l" t="t" r="r" b="b"/>
              <a:pathLst>
                <a:path w="98864" h="530081">
                  <a:moveTo>
                    <a:pt x="0" y="0"/>
                  </a:moveTo>
                  <a:lnTo>
                    <a:pt x="98865" y="0"/>
                  </a:lnTo>
                  <a:lnTo>
                    <a:pt x="98865" y="530081"/>
                  </a:lnTo>
                  <a:lnTo>
                    <a:pt x="0" y="530081"/>
                  </a:ln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A9C9DBED-5992-F6D3-6237-AAAC959FC119}"/>
                </a:ext>
              </a:extLst>
            </p:cNvPr>
            <p:cNvSpPr/>
            <p:nvPr/>
          </p:nvSpPr>
          <p:spPr>
            <a:xfrm>
              <a:off x="3457576" y="5064270"/>
              <a:ext cx="412569" cy="415340"/>
            </a:xfrm>
            <a:custGeom>
              <a:avLst/>
              <a:gdLst>
                <a:gd name="connsiteX0" fmla="*/ 314656 w 412569"/>
                <a:gd name="connsiteY0" fmla="*/ 33189 h 415340"/>
                <a:gd name="connsiteX1" fmla="*/ 294693 w 412569"/>
                <a:gd name="connsiteY1" fmla="*/ 20862 h 415340"/>
                <a:gd name="connsiteX2" fmla="*/ 205334 w 412569"/>
                <a:gd name="connsiteY2" fmla="*/ 0 h 415340"/>
                <a:gd name="connsiteX3" fmla="*/ 59889 w 412569"/>
                <a:gd name="connsiteY3" fmla="*/ 60689 h 415340"/>
                <a:gd name="connsiteX4" fmla="*/ 0 w 412569"/>
                <a:gd name="connsiteY4" fmla="*/ 206722 h 415340"/>
                <a:gd name="connsiteX5" fmla="*/ 59889 w 412569"/>
                <a:gd name="connsiteY5" fmla="*/ 354652 h 415340"/>
                <a:gd name="connsiteX6" fmla="*/ 204384 w 412569"/>
                <a:gd name="connsiteY6" fmla="*/ 415341 h 415340"/>
                <a:gd name="connsiteX7" fmla="*/ 291841 w 412569"/>
                <a:gd name="connsiteY7" fmla="*/ 395427 h 415340"/>
                <a:gd name="connsiteX8" fmla="*/ 314656 w 412569"/>
                <a:gd name="connsiteY8" fmla="*/ 382151 h 415340"/>
                <a:gd name="connsiteX9" fmla="*/ 314656 w 412569"/>
                <a:gd name="connsiteY9" fmla="*/ 406806 h 415340"/>
                <a:gd name="connsiteX10" fmla="*/ 412570 w 412569"/>
                <a:gd name="connsiteY10" fmla="*/ 406806 h 415340"/>
                <a:gd name="connsiteX11" fmla="*/ 412570 w 412569"/>
                <a:gd name="connsiteY11" fmla="*/ 8534 h 415340"/>
                <a:gd name="connsiteX12" fmla="*/ 314656 w 412569"/>
                <a:gd name="connsiteY12" fmla="*/ 8534 h 415340"/>
                <a:gd name="connsiteX13" fmla="*/ 314656 w 412569"/>
                <a:gd name="connsiteY13" fmla="*/ 33189 h 415340"/>
                <a:gd name="connsiteX14" fmla="*/ 208186 w 412569"/>
                <a:gd name="connsiteY14" fmla="*/ 319566 h 415340"/>
                <a:gd name="connsiteX15" fmla="*/ 154951 w 412569"/>
                <a:gd name="connsiteY15" fmla="*/ 305342 h 415340"/>
                <a:gd name="connsiteX16" fmla="*/ 115025 w 412569"/>
                <a:gd name="connsiteY16" fmla="*/ 263618 h 415340"/>
                <a:gd name="connsiteX17" fmla="*/ 99815 w 412569"/>
                <a:gd name="connsiteY17" fmla="*/ 207670 h 415340"/>
                <a:gd name="connsiteX18" fmla="*/ 115025 w 412569"/>
                <a:gd name="connsiteY18" fmla="*/ 151723 h 415340"/>
                <a:gd name="connsiteX19" fmla="*/ 154951 w 412569"/>
                <a:gd name="connsiteY19" fmla="*/ 110947 h 415340"/>
                <a:gd name="connsiteX20" fmla="*/ 209137 w 412569"/>
                <a:gd name="connsiteY20" fmla="*/ 96723 h 415340"/>
                <a:gd name="connsiteX21" fmla="*/ 286137 w 412569"/>
                <a:gd name="connsiteY21" fmla="*/ 128964 h 415340"/>
                <a:gd name="connsiteX22" fmla="*/ 317507 w 412569"/>
                <a:gd name="connsiteY22" fmla="*/ 209567 h 415340"/>
                <a:gd name="connsiteX23" fmla="*/ 303248 w 412569"/>
                <a:gd name="connsiteY23" fmla="*/ 266463 h 415340"/>
                <a:gd name="connsiteX24" fmla="*/ 263322 w 412569"/>
                <a:gd name="connsiteY24" fmla="*/ 305342 h 415340"/>
                <a:gd name="connsiteX25" fmla="*/ 208186 w 412569"/>
                <a:gd name="connsiteY25" fmla="*/ 319566 h 4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2569" h="415340">
                  <a:moveTo>
                    <a:pt x="314656" y="33189"/>
                  </a:moveTo>
                  <a:cubicBezTo>
                    <a:pt x="308001" y="28448"/>
                    <a:pt x="301347" y="24655"/>
                    <a:pt x="294693" y="20862"/>
                  </a:cubicBezTo>
                  <a:cubicBezTo>
                    <a:pt x="268075" y="6638"/>
                    <a:pt x="237655" y="0"/>
                    <a:pt x="205334" y="0"/>
                  </a:cubicBezTo>
                  <a:cubicBezTo>
                    <a:pt x="149248" y="0"/>
                    <a:pt x="99815" y="20862"/>
                    <a:pt x="59889" y="60689"/>
                  </a:cubicBezTo>
                  <a:cubicBezTo>
                    <a:pt x="19963" y="100516"/>
                    <a:pt x="0" y="149826"/>
                    <a:pt x="0" y="206722"/>
                  </a:cubicBezTo>
                  <a:cubicBezTo>
                    <a:pt x="0" y="264566"/>
                    <a:pt x="19963" y="313876"/>
                    <a:pt x="59889" y="354652"/>
                  </a:cubicBezTo>
                  <a:cubicBezTo>
                    <a:pt x="99815" y="395427"/>
                    <a:pt x="148297" y="415341"/>
                    <a:pt x="204384" y="415341"/>
                  </a:cubicBezTo>
                  <a:cubicBezTo>
                    <a:pt x="235754" y="415341"/>
                    <a:pt x="265223" y="408703"/>
                    <a:pt x="291841" y="395427"/>
                  </a:cubicBezTo>
                  <a:cubicBezTo>
                    <a:pt x="299446" y="391634"/>
                    <a:pt x="307051" y="386893"/>
                    <a:pt x="314656" y="382151"/>
                  </a:cubicBezTo>
                  <a:lnTo>
                    <a:pt x="314656" y="406806"/>
                  </a:lnTo>
                  <a:lnTo>
                    <a:pt x="412570" y="406806"/>
                  </a:lnTo>
                  <a:lnTo>
                    <a:pt x="412570" y="8534"/>
                  </a:lnTo>
                  <a:lnTo>
                    <a:pt x="314656" y="8534"/>
                  </a:lnTo>
                  <a:lnTo>
                    <a:pt x="314656" y="33189"/>
                  </a:lnTo>
                  <a:close/>
                  <a:moveTo>
                    <a:pt x="208186" y="319566"/>
                  </a:moveTo>
                  <a:cubicBezTo>
                    <a:pt x="189174" y="319566"/>
                    <a:pt x="171112" y="314825"/>
                    <a:pt x="154951" y="305342"/>
                  </a:cubicBezTo>
                  <a:cubicBezTo>
                    <a:pt x="137840" y="295859"/>
                    <a:pt x="124531" y="281635"/>
                    <a:pt x="115025" y="263618"/>
                  </a:cubicBezTo>
                  <a:cubicBezTo>
                    <a:pt x="104568" y="245601"/>
                    <a:pt x="99815" y="227584"/>
                    <a:pt x="99815" y="207670"/>
                  </a:cubicBezTo>
                  <a:cubicBezTo>
                    <a:pt x="99815" y="187757"/>
                    <a:pt x="104568" y="169740"/>
                    <a:pt x="115025" y="151723"/>
                  </a:cubicBezTo>
                  <a:cubicBezTo>
                    <a:pt x="124531" y="133706"/>
                    <a:pt x="137840" y="120430"/>
                    <a:pt x="154951" y="110947"/>
                  </a:cubicBezTo>
                  <a:cubicBezTo>
                    <a:pt x="172062" y="101465"/>
                    <a:pt x="189174" y="96723"/>
                    <a:pt x="209137" y="96723"/>
                  </a:cubicBezTo>
                  <a:cubicBezTo>
                    <a:pt x="240507" y="96723"/>
                    <a:pt x="265223" y="107154"/>
                    <a:pt x="286137" y="128964"/>
                  </a:cubicBezTo>
                  <a:cubicBezTo>
                    <a:pt x="307051" y="150774"/>
                    <a:pt x="317507" y="177326"/>
                    <a:pt x="317507" y="209567"/>
                  </a:cubicBezTo>
                  <a:cubicBezTo>
                    <a:pt x="317507" y="231377"/>
                    <a:pt x="312754" y="249394"/>
                    <a:pt x="303248" y="266463"/>
                  </a:cubicBezTo>
                  <a:cubicBezTo>
                    <a:pt x="293742" y="282583"/>
                    <a:pt x="281384" y="295859"/>
                    <a:pt x="263322" y="305342"/>
                  </a:cubicBezTo>
                  <a:cubicBezTo>
                    <a:pt x="246211" y="314825"/>
                    <a:pt x="227198" y="319566"/>
                    <a:pt x="208186" y="31956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5E195F77-29F7-8BD5-2CD5-60E4E8D3F622}"/>
                </a:ext>
              </a:extLst>
            </p:cNvPr>
            <p:cNvSpPr/>
            <p:nvPr/>
          </p:nvSpPr>
          <p:spPr>
            <a:xfrm>
              <a:off x="3909121" y="5064270"/>
              <a:ext cx="354581" cy="406806"/>
            </a:xfrm>
            <a:custGeom>
              <a:avLst/>
              <a:gdLst>
                <a:gd name="connsiteX0" fmla="*/ 284236 w 354581"/>
                <a:gd name="connsiteY0" fmla="*/ 23707 h 406806"/>
                <a:gd name="connsiteX1" fmla="*/ 200581 w 354581"/>
                <a:gd name="connsiteY1" fmla="*/ 0 h 406806"/>
                <a:gd name="connsiteX2" fmla="*/ 116926 w 354581"/>
                <a:gd name="connsiteY2" fmla="*/ 20862 h 406806"/>
                <a:gd name="connsiteX3" fmla="*/ 98865 w 354581"/>
                <a:gd name="connsiteY3" fmla="*/ 32241 h 406806"/>
                <a:gd name="connsiteX4" fmla="*/ 98865 w 354581"/>
                <a:gd name="connsiteY4" fmla="*/ 8534 h 406806"/>
                <a:gd name="connsiteX5" fmla="*/ 0 w 354581"/>
                <a:gd name="connsiteY5" fmla="*/ 8534 h 406806"/>
                <a:gd name="connsiteX6" fmla="*/ 0 w 354581"/>
                <a:gd name="connsiteY6" fmla="*/ 406806 h 406806"/>
                <a:gd name="connsiteX7" fmla="*/ 98865 w 354581"/>
                <a:gd name="connsiteY7" fmla="*/ 406806 h 406806"/>
                <a:gd name="connsiteX8" fmla="*/ 98865 w 354581"/>
                <a:gd name="connsiteY8" fmla="*/ 253187 h 406806"/>
                <a:gd name="connsiteX9" fmla="*/ 104568 w 354581"/>
                <a:gd name="connsiteY9" fmla="*/ 166895 h 406806"/>
                <a:gd name="connsiteX10" fmla="*/ 137840 w 354581"/>
                <a:gd name="connsiteY10" fmla="*/ 115689 h 406806"/>
                <a:gd name="connsiteX11" fmla="*/ 192025 w 354581"/>
                <a:gd name="connsiteY11" fmla="*/ 95775 h 406806"/>
                <a:gd name="connsiteX12" fmla="*/ 231952 w 354581"/>
                <a:gd name="connsiteY12" fmla="*/ 107154 h 406806"/>
                <a:gd name="connsiteX13" fmla="*/ 251915 w 354581"/>
                <a:gd name="connsiteY13" fmla="*/ 143188 h 406806"/>
                <a:gd name="connsiteX14" fmla="*/ 255717 w 354581"/>
                <a:gd name="connsiteY14" fmla="*/ 216205 h 406806"/>
                <a:gd name="connsiteX15" fmla="*/ 255717 w 354581"/>
                <a:gd name="connsiteY15" fmla="*/ 406806 h 406806"/>
                <a:gd name="connsiteX16" fmla="*/ 354582 w 354581"/>
                <a:gd name="connsiteY16" fmla="*/ 406806 h 406806"/>
                <a:gd name="connsiteX17" fmla="*/ 354582 w 354581"/>
                <a:gd name="connsiteY17" fmla="*/ 201981 h 406806"/>
                <a:gd name="connsiteX18" fmla="*/ 338421 w 354581"/>
                <a:gd name="connsiteY18" fmla="*/ 88189 h 406806"/>
                <a:gd name="connsiteX19" fmla="*/ 284236 w 354581"/>
                <a:gd name="connsiteY19" fmla="*/ 23707 h 40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81" h="406806">
                  <a:moveTo>
                    <a:pt x="284236" y="23707"/>
                  </a:moveTo>
                  <a:cubicBezTo>
                    <a:pt x="259520" y="7586"/>
                    <a:pt x="231952" y="0"/>
                    <a:pt x="200581" y="0"/>
                  </a:cubicBezTo>
                  <a:cubicBezTo>
                    <a:pt x="171112" y="0"/>
                    <a:pt x="142593" y="6638"/>
                    <a:pt x="116926" y="20862"/>
                  </a:cubicBezTo>
                  <a:cubicBezTo>
                    <a:pt x="110272" y="24655"/>
                    <a:pt x="104568" y="28448"/>
                    <a:pt x="98865" y="32241"/>
                  </a:cubicBezTo>
                  <a:lnTo>
                    <a:pt x="98865" y="8534"/>
                  </a:lnTo>
                  <a:lnTo>
                    <a:pt x="0" y="8534"/>
                  </a:lnTo>
                  <a:lnTo>
                    <a:pt x="0" y="406806"/>
                  </a:lnTo>
                  <a:lnTo>
                    <a:pt x="98865" y="406806"/>
                  </a:lnTo>
                  <a:lnTo>
                    <a:pt x="98865" y="253187"/>
                  </a:lnTo>
                  <a:cubicBezTo>
                    <a:pt x="98865" y="200084"/>
                    <a:pt x="101716" y="176378"/>
                    <a:pt x="104568" y="166895"/>
                  </a:cubicBezTo>
                  <a:cubicBezTo>
                    <a:pt x="110272" y="146033"/>
                    <a:pt x="120729" y="128964"/>
                    <a:pt x="137840" y="115689"/>
                  </a:cubicBezTo>
                  <a:cubicBezTo>
                    <a:pt x="154001" y="102413"/>
                    <a:pt x="172062" y="95775"/>
                    <a:pt x="192025" y="95775"/>
                  </a:cubicBezTo>
                  <a:cubicBezTo>
                    <a:pt x="209137" y="95775"/>
                    <a:pt x="222445" y="99568"/>
                    <a:pt x="231952" y="107154"/>
                  </a:cubicBezTo>
                  <a:cubicBezTo>
                    <a:pt x="241458" y="114740"/>
                    <a:pt x="248112" y="126119"/>
                    <a:pt x="251915" y="143188"/>
                  </a:cubicBezTo>
                  <a:cubicBezTo>
                    <a:pt x="253816" y="149826"/>
                    <a:pt x="255717" y="166895"/>
                    <a:pt x="255717" y="216205"/>
                  </a:cubicBezTo>
                  <a:lnTo>
                    <a:pt x="255717" y="406806"/>
                  </a:lnTo>
                  <a:lnTo>
                    <a:pt x="354582" y="406806"/>
                  </a:lnTo>
                  <a:lnTo>
                    <a:pt x="354582" y="201981"/>
                  </a:lnTo>
                  <a:cubicBezTo>
                    <a:pt x="354582" y="150774"/>
                    <a:pt x="348878" y="113792"/>
                    <a:pt x="338421" y="88189"/>
                  </a:cubicBezTo>
                  <a:cubicBezTo>
                    <a:pt x="326063" y="60689"/>
                    <a:pt x="308001" y="38879"/>
                    <a:pt x="284236" y="2370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8">
              <a:extLst>
                <a:ext uri="{FF2B5EF4-FFF2-40B4-BE49-F238E27FC236}">
                  <a16:creationId xmlns:a16="http://schemas.microsoft.com/office/drawing/2014/main" id="{3466D576-6214-AFD2-7CA3-91A885106100}"/>
                </a:ext>
              </a:extLst>
            </p:cNvPr>
            <p:cNvSpPr/>
            <p:nvPr/>
          </p:nvSpPr>
          <p:spPr>
            <a:xfrm>
              <a:off x="4282715" y="5064270"/>
              <a:ext cx="414470" cy="415340"/>
            </a:xfrm>
            <a:custGeom>
              <a:avLst/>
              <a:gdLst>
                <a:gd name="connsiteX0" fmla="*/ 319409 w 414470"/>
                <a:gd name="connsiteY0" fmla="*/ 269308 h 415340"/>
                <a:gd name="connsiteX1" fmla="*/ 216742 w 414470"/>
                <a:gd name="connsiteY1" fmla="*/ 319566 h 415340"/>
                <a:gd name="connsiteX2" fmla="*/ 154951 w 414470"/>
                <a:gd name="connsiteY2" fmla="*/ 304394 h 415340"/>
                <a:gd name="connsiteX3" fmla="*/ 113124 w 414470"/>
                <a:gd name="connsiteY3" fmla="*/ 263618 h 415340"/>
                <a:gd name="connsiteX4" fmla="*/ 97914 w 414470"/>
                <a:gd name="connsiteY4" fmla="*/ 206722 h 415340"/>
                <a:gd name="connsiteX5" fmla="*/ 131186 w 414470"/>
                <a:gd name="connsiteY5" fmla="*/ 128016 h 415340"/>
                <a:gd name="connsiteX6" fmla="*/ 216742 w 414470"/>
                <a:gd name="connsiteY6" fmla="*/ 95775 h 415340"/>
                <a:gd name="connsiteX7" fmla="*/ 319409 w 414470"/>
                <a:gd name="connsiteY7" fmla="*/ 145085 h 415340"/>
                <a:gd name="connsiteX8" fmla="*/ 334619 w 414470"/>
                <a:gd name="connsiteY8" fmla="*/ 164998 h 415340"/>
                <a:gd name="connsiteX9" fmla="*/ 413520 w 414470"/>
                <a:gd name="connsiteY9" fmla="*/ 115689 h 415340"/>
                <a:gd name="connsiteX10" fmla="*/ 400212 w 414470"/>
                <a:gd name="connsiteY10" fmla="*/ 92930 h 415340"/>
                <a:gd name="connsiteX11" fmla="*/ 355532 w 414470"/>
                <a:gd name="connsiteY11" fmla="*/ 42672 h 415340"/>
                <a:gd name="connsiteX12" fmla="*/ 293742 w 414470"/>
                <a:gd name="connsiteY12" fmla="*/ 11379 h 415340"/>
                <a:gd name="connsiteX13" fmla="*/ 219594 w 414470"/>
                <a:gd name="connsiteY13" fmla="*/ 0 h 415340"/>
                <a:gd name="connsiteX14" fmla="*/ 108371 w 414470"/>
                <a:gd name="connsiteY14" fmla="*/ 27500 h 415340"/>
                <a:gd name="connsiteX15" fmla="*/ 28519 w 414470"/>
                <a:gd name="connsiteY15" fmla="*/ 104309 h 415340"/>
                <a:gd name="connsiteX16" fmla="*/ 0 w 414470"/>
                <a:gd name="connsiteY16" fmla="*/ 210515 h 415340"/>
                <a:gd name="connsiteX17" fmla="*/ 61790 w 414470"/>
                <a:gd name="connsiteY17" fmla="*/ 355600 h 415340"/>
                <a:gd name="connsiteX18" fmla="*/ 215791 w 414470"/>
                <a:gd name="connsiteY18" fmla="*/ 415341 h 415340"/>
                <a:gd name="connsiteX19" fmla="*/ 322261 w 414470"/>
                <a:gd name="connsiteY19" fmla="*/ 391634 h 415340"/>
                <a:gd name="connsiteX20" fmla="*/ 399261 w 414470"/>
                <a:gd name="connsiteY20" fmla="*/ 324307 h 415340"/>
                <a:gd name="connsiteX21" fmla="*/ 414471 w 414470"/>
                <a:gd name="connsiteY21" fmla="*/ 301549 h 415340"/>
                <a:gd name="connsiteX22" fmla="*/ 335570 w 414470"/>
                <a:gd name="connsiteY22" fmla="*/ 249394 h 415340"/>
                <a:gd name="connsiteX23" fmla="*/ 319409 w 414470"/>
                <a:gd name="connsiteY23" fmla="*/ 269308 h 4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4470" h="415340">
                  <a:moveTo>
                    <a:pt x="319409" y="269308"/>
                  </a:moveTo>
                  <a:cubicBezTo>
                    <a:pt x="292791" y="302497"/>
                    <a:pt x="259520" y="319566"/>
                    <a:pt x="216742" y="319566"/>
                  </a:cubicBezTo>
                  <a:cubicBezTo>
                    <a:pt x="193927" y="319566"/>
                    <a:pt x="173013" y="314825"/>
                    <a:pt x="154951" y="304394"/>
                  </a:cubicBezTo>
                  <a:cubicBezTo>
                    <a:pt x="136890" y="294911"/>
                    <a:pt x="123581" y="280687"/>
                    <a:pt x="113124" y="263618"/>
                  </a:cubicBezTo>
                  <a:cubicBezTo>
                    <a:pt x="102667" y="245601"/>
                    <a:pt x="97914" y="226636"/>
                    <a:pt x="97914" y="206722"/>
                  </a:cubicBezTo>
                  <a:cubicBezTo>
                    <a:pt x="97914" y="175429"/>
                    <a:pt x="108371" y="149826"/>
                    <a:pt x="131186" y="128016"/>
                  </a:cubicBezTo>
                  <a:cubicBezTo>
                    <a:pt x="154001" y="106206"/>
                    <a:pt x="181569" y="95775"/>
                    <a:pt x="216742" y="95775"/>
                  </a:cubicBezTo>
                  <a:cubicBezTo>
                    <a:pt x="260470" y="95775"/>
                    <a:pt x="293742" y="111895"/>
                    <a:pt x="319409" y="145085"/>
                  </a:cubicBezTo>
                  <a:lnTo>
                    <a:pt x="334619" y="164998"/>
                  </a:lnTo>
                  <a:lnTo>
                    <a:pt x="413520" y="115689"/>
                  </a:lnTo>
                  <a:lnTo>
                    <a:pt x="400212" y="92930"/>
                  </a:lnTo>
                  <a:cubicBezTo>
                    <a:pt x="387854" y="73017"/>
                    <a:pt x="372644" y="55948"/>
                    <a:pt x="355532" y="42672"/>
                  </a:cubicBezTo>
                  <a:cubicBezTo>
                    <a:pt x="338421" y="29396"/>
                    <a:pt x="317508" y="18965"/>
                    <a:pt x="293742" y="11379"/>
                  </a:cubicBezTo>
                  <a:cubicBezTo>
                    <a:pt x="269977" y="3793"/>
                    <a:pt x="245260" y="0"/>
                    <a:pt x="219594" y="0"/>
                  </a:cubicBezTo>
                  <a:cubicBezTo>
                    <a:pt x="178717" y="0"/>
                    <a:pt x="141643" y="9483"/>
                    <a:pt x="108371" y="27500"/>
                  </a:cubicBezTo>
                  <a:cubicBezTo>
                    <a:pt x="75099" y="45517"/>
                    <a:pt x="48482" y="72068"/>
                    <a:pt x="28519" y="104309"/>
                  </a:cubicBezTo>
                  <a:cubicBezTo>
                    <a:pt x="9506" y="136550"/>
                    <a:pt x="0" y="172585"/>
                    <a:pt x="0" y="210515"/>
                  </a:cubicBezTo>
                  <a:cubicBezTo>
                    <a:pt x="0" y="267411"/>
                    <a:pt x="20914" y="316721"/>
                    <a:pt x="61790" y="355600"/>
                  </a:cubicBezTo>
                  <a:cubicBezTo>
                    <a:pt x="102667" y="395427"/>
                    <a:pt x="154951" y="415341"/>
                    <a:pt x="215791" y="415341"/>
                  </a:cubicBezTo>
                  <a:cubicBezTo>
                    <a:pt x="255717" y="415341"/>
                    <a:pt x="290890" y="407755"/>
                    <a:pt x="322261" y="391634"/>
                  </a:cubicBezTo>
                  <a:cubicBezTo>
                    <a:pt x="354582" y="375514"/>
                    <a:pt x="380249" y="353703"/>
                    <a:pt x="399261" y="324307"/>
                  </a:cubicBezTo>
                  <a:lnTo>
                    <a:pt x="414471" y="301549"/>
                  </a:lnTo>
                  <a:lnTo>
                    <a:pt x="335570" y="249394"/>
                  </a:lnTo>
                  <a:lnTo>
                    <a:pt x="319409" y="269308"/>
                  </a:ln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748B94B0-FEFC-9E40-07DB-4FCCEF8AC71F}"/>
                </a:ext>
              </a:extLst>
            </p:cNvPr>
            <p:cNvSpPr/>
            <p:nvPr/>
          </p:nvSpPr>
          <p:spPr>
            <a:xfrm rot="-2700000">
              <a:off x="3707889" y="5564999"/>
              <a:ext cx="174912" cy="174479"/>
            </a:xfrm>
            <a:custGeom>
              <a:avLst/>
              <a:gdLst>
                <a:gd name="connsiteX0" fmla="*/ 174913 w 174912"/>
                <a:gd name="connsiteY0" fmla="*/ 87240 h 174479"/>
                <a:gd name="connsiteX1" fmla="*/ 87456 w 174912"/>
                <a:gd name="connsiteY1" fmla="*/ 174479 h 174479"/>
                <a:gd name="connsiteX2" fmla="*/ 0 w 174912"/>
                <a:gd name="connsiteY2" fmla="*/ 87240 h 174479"/>
                <a:gd name="connsiteX3" fmla="*/ 87456 w 174912"/>
                <a:gd name="connsiteY3" fmla="*/ 0 h 174479"/>
                <a:gd name="connsiteX4" fmla="*/ 174913 w 174912"/>
                <a:gd name="connsiteY4" fmla="*/ 87240 h 17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12" h="174479">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A0D3087-7CE6-9D58-AC58-F05E8E5DA736}"/>
                </a:ext>
              </a:extLst>
            </p:cNvPr>
            <p:cNvSpPr/>
            <p:nvPr/>
          </p:nvSpPr>
          <p:spPr>
            <a:xfrm>
              <a:off x="4694334" y="5063322"/>
              <a:ext cx="408767" cy="416289"/>
            </a:xfrm>
            <a:custGeom>
              <a:avLst/>
              <a:gdLst>
                <a:gd name="connsiteX0" fmla="*/ 277581 w 408767"/>
                <a:gd name="connsiteY0" fmla="*/ 293963 h 416289"/>
                <a:gd name="connsiteX1" fmla="*/ 243359 w 408767"/>
                <a:gd name="connsiteY1" fmla="*/ 312928 h 416289"/>
                <a:gd name="connsiteX2" fmla="*/ 201532 w 408767"/>
                <a:gd name="connsiteY2" fmla="*/ 320514 h 416289"/>
                <a:gd name="connsiteX3" fmla="*/ 129284 w 408767"/>
                <a:gd name="connsiteY3" fmla="*/ 290170 h 416289"/>
                <a:gd name="connsiteX4" fmla="*/ 101716 w 408767"/>
                <a:gd name="connsiteY4" fmla="*/ 238015 h 416289"/>
                <a:gd name="connsiteX5" fmla="*/ 316557 w 408767"/>
                <a:gd name="connsiteY5" fmla="*/ 238015 h 416289"/>
                <a:gd name="connsiteX6" fmla="*/ 339372 w 408767"/>
                <a:gd name="connsiteY6" fmla="*/ 238015 h 416289"/>
                <a:gd name="connsiteX7" fmla="*/ 408767 w 408767"/>
                <a:gd name="connsiteY7" fmla="*/ 238015 h 416289"/>
                <a:gd name="connsiteX8" fmla="*/ 408767 w 408767"/>
                <a:gd name="connsiteY8" fmla="*/ 210515 h 416289"/>
                <a:gd name="connsiteX9" fmla="*/ 365039 w 408767"/>
                <a:gd name="connsiteY9" fmla="*/ 76810 h 416289"/>
                <a:gd name="connsiteX10" fmla="*/ 203433 w 408767"/>
                <a:gd name="connsiteY10" fmla="*/ 0 h 416289"/>
                <a:gd name="connsiteX11" fmla="*/ 45630 w 408767"/>
                <a:gd name="connsiteY11" fmla="*/ 75861 h 416289"/>
                <a:gd name="connsiteX12" fmla="*/ 0 w 408767"/>
                <a:gd name="connsiteY12" fmla="*/ 209567 h 416289"/>
                <a:gd name="connsiteX13" fmla="*/ 54185 w 408767"/>
                <a:gd name="connsiteY13" fmla="*/ 351807 h 416289"/>
                <a:gd name="connsiteX14" fmla="*/ 206285 w 408767"/>
                <a:gd name="connsiteY14" fmla="*/ 416289 h 416289"/>
                <a:gd name="connsiteX15" fmla="*/ 284236 w 408767"/>
                <a:gd name="connsiteY15" fmla="*/ 403013 h 416289"/>
                <a:gd name="connsiteX16" fmla="*/ 346977 w 408767"/>
                <a:gd name="connsiteY16" fmla="*/ 364134 h 416289"/>
                <a:gd name="connsiteX17" fmla="*/ 393557 w 408767"/>
                <a:gd name="connsiteY17" fmla="*/ 301549 h 416289"/>
                <a:gd name="connsiteX18" fmla="*/ 304199 w 408767"/>
                <a:gd name="connsiteY18" fmla="*/ 261722 h 416289"/>
                <a:gd name="connsiteX19" fmla="*/ 277581 w 408767"/>
                <a:gd name="connsiteY19" fmla="*/ 293963 h 416289"/>
                <a:gd name="connsiteX20" fmla="*/ 134988 w 408767"/>
                <a:gd name="connsiteY20" fmla="*/ 122326 h 416289"/>
                <a:gd name="connsiteX21" fmla="*/ 203433 w 408767"/>
                <a:gd name="connsiteY21" fmla="*/ 96723 h 416289"/>
                <a:gd name="connsiteX22" fmla="*/ 250964 w 408767"/>
                <a:gd name="connsiteY22" fmla="*/ 107154 h 416289"/>
                <a:gd name="connsiteX23" fmla="*/ 286137 w 408767"/>
                <a:gd name="connsiteY23" fmla="*/ 133706 h 416289"/>
                <a:gd name="connsiteX24" fmla="*/ 293742 w 408767"/>
                <a:gd name="connsiteY24" fmla="*/ 146033 h 416289"/>
                <a:gd name="connsiteX25" fmla="*/ 116926 w 408767"/>
                <a:gd name="connsiteY25" fmla="*/ 146033 h 416289"/>
                <a:gd name="connsiteX26" fmla="*/ 134988 w 408767"/>
                <a:gd name="connsiteY26" fmla="*/ 122326 h 41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8767" h="416289">
                  <a:moveTo>
                    <a:pt x="277581" y="293963"/>
                  </a:moveTo>
                  <a:cubicBezTo>
                    <a:pt x="268075" y="301549"/>
                    <a:pt x="257618" y="308187"/>
                    <a:pt x="243359" y="312928"/>
                  </a:cubicBezTo>
                  <a:cubicBezTo>
                    <a:pt x="230050" y="317669"/>
                    <a:pt x="215791" y="320514"/>
                    <a:pt x="201532" y="320514"/>
                  </a:cubicBezTo>
                  <a:cubicBezTo>
                    <a:pt x="173013" y="320514"/>
                    <a:pt x="149247" y="311031"/>
                    <a:pt x="129284" y="290170"/>
                  </a:cubicBezTo>
                  <a:cubicBezTo>
                    <a:pt x="115025" y="275946"/>
                    <a:pt x="106469" y="258877"/>
                    <a:pt x="101716" y="238015"/>
                  </a:cubicBezTo>
                  <a:lnTo>
                    <a:pt x="316557" y="238015"/>
                  </a:lnTo>
                  <a:lnTo>
                    <a:pt x="339372" y="238015"/>
                  </a:lnTo>
                  <a:lnTo>
                    <a:pt x="408767" y="238015"/>
                  </a:lnTo>
                  <a:lnTo>
                    <a:pt x="408767" y="210515"/>
                  </a:lnTo>
                  <a:cubicBezTo>
                    <a:pt x="408767" y="157412"/>
                    <a:pt x="393557" y="112844"/>
                    <a:pt x="365039" y="76810"/>
                  </a:cubicBezTo>
                  <a:cubicBezTo>
                    <a:pt x="325112" y="25603"/>
                    <a:pt x="269976" y="0"/>
                    <a:pt x="203433" y="0"/>
                  </a:cubicBezTo>
                  <a:cubicBezTo>
                    <a:pt x="137840" y="0"/>
                    <a:pt x="84605" y="25603"/>
                    <a:pt x="45630" y="75861"/>
                  </a:cubicBezTo>
                  <a:cubicBezTo>
                    <a:pt x="15210" y="114740"/>
                    <a:pt x="0" y="159309"/>
                    <a:pt x="0" y="209567"/>
                  </a:cubicBezTo>
                  <a:cubicBezTo>
                    <a:pt x="0" y="262670"/>
                    <a:pt x="18062" y="310083"/>
                    <a:pt x="54185" y="351807"/>
                  </a:cubicBezTo>
                  <a:cubicBezTo>
                    <a:pt x="91259" y="394479"/>
                    <a:pt x="142593" y="416289"/>
                    <a:pt x="206285" y="416289"/>
                  </a:cubicBezTo>
                  <a:cubicBezTo>
                    <a:pt x="234803" y="416289"/>
                    <a:pt x="261421" y="411548"/>
                    <a:pt x="284236" y="403013"/>
                  </a:cubicBezTo>
                  <a:cubicBezTo>
                    <a:pt x="307051" y="394479"/>
                    <a:pt x="328915" y="381203"/>
                    <a:pt x="346977" y="364134"/>
                  </a:cubicBezTo>
                  <a:cubicBezTo>
                    <a:pt x="365039" y="348014"/>
                    <a:pt x="380249" y="327152"/>
                    <a:pt x="393557" y="301549"/>
                  </a:cubicBezTo>
                  <a:lnTo>
                    <a:pt x="304199" y="261722"/>
                  </a:lnTo>
                  <a:cubicBezTo>
                    <a:pt x="291841" y="279739"/>
                    <a:pt x="282334" y="289221"/>
                    <a:pt x="277581" y="293963"/>
                  </a:cubicBezTo>
                  <a:close/>
                  <a:moveTo>
                    <a:pt x="134988" y="122326"/>
                  </a:moveTo>
                  <a:cubicBezTo>
                    <a:pt x="154000" y="105258"/>
                    <a:pt x="176815" y="96723"/>
                    <a:pt x="203433" y="96723"/>
                  </a:cubicBezTo>
                  <a:cubicBezTo>
                    <a:pt x="219593" y="96723"/>
                    <a:pt x="235754" y="100516"/>
                    <a:pt x="250964" y="107154"/>
                  </a:cubicBezTo>
                  <a:cubicBezTo>
                    <a:pt x="265223" y="113792"/>
                    <a:pt x="277581" y="123275"/>
                    <a:pt x="286137" y="133706"/>
                  </a:cubicBezTo>
                  <a:cubicBezTo>
                    <a:pt x="288989" y="137499"/>
                    <a:pt x="291841" y="141292"/>
                    <a:pt x="293742" y="146033"/>
                  </a:cubicBezTo>
                  <a:lnTo>
                    <a:pt x="116926" y="146033"/>
                  </a:lnTo>
                  <a:cubicBezTo>
                    <a:pt x="121679" y="136550"/>
                    <a:pt x="128334" y="128964"/>
                    <a:pt x="134988" y="12232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407D944F-72AC-4808-AF2F-E43EA0717FB6}"/>
                </a:ext>
              </a:extLst>
            </p:cNvPr>
            <p:cNvSpPr/>
            <p:nvPr/>
          </p:nvSpPr>
          <p:spPr>
            <a:xfrm>
              <a:off x="2464177" y="4939099"/>
              <a:ext cx="429680" cy="539563"/>
            </a:xfrm>
            <a:custGeom>
              <a:avLst/>
              <a:gdLst>
                <a:gd name="connsiteX0" fmla="*/ 369792 w 429680"/>
                <a:gd name="connsiteY0" fmla="*/ 185860 h 539563"/>
                <a:gd name="connsiteX1" fmla="*/ 225297 w 429680"/>
                <a:gd name="connsiteY1" fmla="*/ 125171 h 539563"/>
                <a:gd name="connsiteX2" fmla="*/ 137840 w 429680"/>
                <a:gd name="connsiteY2" fmla="*/ 145085 h 539563"/>
                <a:gd name="connsiteX3" fmla="*/ 115025 w 429680"/>
                <a:gd name="connsiteY3" fmla="*/ 158361 h 539563"/>
                <a:gd name="connsiteX4" fmla="*/ 115025 w 429680"/>
                <a:gd name="connsiteY4" fmla="*/ 948 h 539563"/>
                <a:gd name="connsiteX5" fmla="*/ 69395 w 429680"/>
                <a:gd name="connsiteY5" fmla="*/ 948 h 539563"/>
                <a:gd name="connsiteX6" fmla="*/ 0 w 429680"/>
                <a:gd name="connsiteY6" fmla="*/ 0 h 539563"/>
                <a:gd name="connsiteX7" fmla="*/ 9506 w 429680"/>
                <a:gd name="connsiteY7" fmla="*/ 19914 h 539563"/>
                <a:gd name="connsiteX8" fmla="*/ 17111 w 429680"/>
                <a:gd name="connsiteY8" fmla="*/ 65430 h 539563"/>
                <a:gd name="connsiteX9" fmla="*/ 17111 w 429680"/>
                <a:gd name="connsiteY9" fmla="*/ 531029 h 539563"/>
                <a:gd name="connsiteX10" fmla="*/ 115976 w 429680"/>
                <a:gd name="connsiteY10" fmla="*/ 531029 h 539563"/>
                <a:gd name="connsiteX11" fmla="*/ 115976 w 429680"/>
                <a:gd name="connsiteY11" fmla="*/ 506374 h 539563"/>
                <a:gd name="connsiteX12" fmla="*/ 135939 w 429680"/>
                <a:gd name="connsiteY12" fmla="*/ 518702 h 539563"/>
                <a:gd name="connsiteX13" fmla="*/ 225297 w 429680"/>
                <a:gd name="connsiteY13" fmla="*/ 539564 h 539563"/>
                <a:gd name="connsiteX14" fmla="*/ 369792 w 429680"/>
                <a:gd name="connsiteY14" fmla="*/ 478875 h 539563"/>
                <a:gd name="connsiteX15" fmla="*/ 429681 w 429680"/>
                <a:gd name="connsiteY15" fmla="*/ 332842 h 539563"/>
                <a:gd name="connsiteX16" fmla="*/ 369792 w 429680"/>
                <a:gd name="connsiteY16" fmla="*/ 185860 h 539563"/>
                <a:gd name="connsiteX17" fmla="*/ 314656 w 429680"/>
                <a:gd name="connsiteY17" fmla="*/ 387841 h 539563"/>
                <a:gd name="connsiteX18" fmla="*/ 274730 w 429680"/>
                <a:gd name="connsiteY18" fmla="*/ 428617 h 539563"/>
                <a:gd name="connsiteX19" fmla="*/ 220544 w 429680"/>
                <a:gd name="connsiteY19" fmla="*/ 442841 h 539563"/>
                <a:gd name="connsiteX20" fmla="*/ 143544 w 429680"/>
                <a:gd name="connsiteY20" fmla="*/ 410600 h 539563"/>
                <a:gd name="connsiteX21" fmla="*/ 112173 w 429680"/>
                <a:gd name="connsiteY21" fmla="*/ 329997 h 539563"/>
                <a:gd name="connsiteX22" fmla="*/ 126433 w 429680"/>
                <a:gd name="connsiteY22" fmla="*/ 273101 h 539563"/>
                <a:gd name="connsiteX23" fmla="*/ 166359 w 429680"/>
                <a:gd name="connsiteY23" fmla="*/ 234222 h 539563"/>
                <a:gd name="connsiteX24" fmla="*/ 221495 w 429680"/>
                <a:gd name="connsiteY24" fmla="*/ 219050 h 539563"/>
                <a:gd name="connsiteX25" fmla="*/ 274730 w 429680"/>
                <a:gd name="connsiteY25" fmla="*/ 233274 h 539563"/>
                <a:gd name="connsiteX26" fmla="*/ 314656 w 429680"/>
                <a:gd name="connsiteY26" fmla="*/ 274997 h 539563"/>
                <a:gd name="connsiteX27" fmla="*/ 329866 w 429680"/>
                <a:gd name="connsiteY27" fmla="*/ 330945 h 539563"/>
                <a:gd name="connsiteX28" fmla="*/ 314656 w 429680"/>
                <a:gd name="connsiteY28" fmla="*/ 387841 h 53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9680" h="539563">
                  <a:moveTo>
                    <a:pt x="369792" y="185860"/>
                  </a:moveTo>
                  <a:cubicBezTo>
                    <a:pt x="329866" y="145085"/>
                    <a:pt x="281384" y="125171"/>
                    <a:pt x="225297" y="125171"/>
                  </a:cubicBezTo>
                  <a:cubicBezTo>
                    <a:pt x="193927" y="125171"/>
                    <a:pt x="164458" y="131809"/>
                    <a:pt x="137840" y="145085"/>
                  </a:cubicBezTo>
                  <a:cubicBezTo>
                    <a:pt x="130235" y="148878"/>
                    <a:pt x="122630" y="153619"/>
                    <a:pt x="115025" y="158361"/>
                  </a:cubicBezTo>
                  <a:lnTo>
                    <a:pt x="115025" y="948"/>
                  </a:lnTo>
                  <a:lnTo>
                    <a:pt x="69395" y="948"/>
                  </a:lnTo>
                  <a:cubicBezTo>
                    <a:pt x="951" y="948"/>
                    <a:pt x="0" y="0"/>
                    <a:pt x="0" y="0"/>
                  </a:cubicBezTo>
                  <a:cubicBezTo>
                    <a:pt x="0" y="0"/>
                    <a:pt x="2852" y="3793"/>
                    <a:pt x="9506" y="19914"/>
                  </a:cubicBezTo>
                  <a:cubicBezTo>
                    <a:pt x="14259" y="33189"/>
                    <a:pt x="16161" y="51206"/>
                    <a:pt x="17111" y="65430"/>
                  </a:cubicBezTo>
                  <a:lnTo>
                    <a:pt x="17111" y="531029"/>
                  </a:lnTo>
                  <a:lnTo>
                    <a:pt x="115976" y="531029"/>
                  </a:lnTo>
                  <a:lnTo>
                    <a:pt x="115976" y="506374"/>
                  </a:lnTo>
                  <a:cubicBezTo>
                    <a:pt x="122630" y="511116"/>
                    <a:pt x="129285" y="514909"/>
                    <a:pt x="135939" y="518702"/>
                  </a:cubicBezTo>
                  <a:cubicBezTo>
                    <a:pt x="162556" y="532926"/>
                    <a:pt x="192025" y="539564"/>
                    <a:pt x="225297" y="539564"/>
                  </a:cubicBezTo>
                  <a:cubicBezTo>
                    <a:pt x="281384" y="539564"/>
                    <a:pt x="329866" y="518702"/>
                    <a:pt x="369792" y="478875"/>
                  </a:cubicBezTo>
                  <a:cubicBezTo>
                    <a:pt x="409718" y="439048"/>
                    <a:pt x="429681" y="389738"/>
                    <a:pt x="429681" y="332842"/>
                  </a:cubicBezTo>
                  <a:cubicBezTo>
                    <a:pt x="429681" y="274997"/>
                    <a:pt x="409718" y="225688"/>
                    <a:pt x="369792" y="185860"/>
                  </a:cubicBezTo>
                  <a:close/>
                  <a:moveTo>
                    <a:pt x="314656" y="387841"/>
                  </a:moveTo>
                  <a:cubicBezTo>
                    <a:pt x="305149" y="405858"/>
                    <a:pt x="291841" y="419134"/>
                    <a:pt x="274730" y="428617"/>
                  </a:cubicBezTo>
                  <a:cubicBezTo>
                    <a:pt x="257618" y="438099"/>
                    <a:pt x="240507" y="442841"/>
                    <a:pt x="220544" y="442841"/>
                  </a:cubicBezTo>
                  <a:cubicBezTo>
                    <a:pt x="189174" y="442841"/>
                    <a:pt x="164458" y="432410"/>
                    <a:pt x="143544" y="410600"/>
                  </a:cubicBezTo>
                  <a:cubicBezTo>
                    <a:pt x="122630" y="388789"/>
                    <a:pt x="112173" y="362238"/>
                    <a:pt x="112173" y="329997"/>
                  </a:cubicBezTo>
                  <a:cubicBezTo>
                    <a:pt x="112173" y="308187"/>
                    <a:pt x="116926" y="290170"/>
                    <a:pt x="126433" y="273101"/>
                  </a:cubicBezTo>
                  <a:cubicBezTo>
                    <a:pt x="135939" y="256980"/>
                    <a:pt x="148297" y="243705"/>
                    <a:pt x="166359" y="234222"/>
                  </a:cubicBezTo>
                  <a:cubicBezTo>
                    <a:pt x="184421" y="223791"/>
                    <a:pt x="202482" y="219050"/>
                    <a:pt x="221495" y="219050"/>
                  </a:cubicBezTo>
                  <a:cubicBezTo>
                    <a:pt x="240507" y="219050"/>
                    <a:pt x="257618" y="223791"/>
                    <a:pt x="274730" y="233274"/>
                  </a:cubicBezTo>
                  <a:cubicBezTo>
                    <a:pt x="291841" y="242756"/>
                    <a:pt x="305149" y="256980"/>
                    <a:pt x="314656" y="274997"/>
                  </a:cubicBezTo>
                  <a:cubicBezTo>
                    <a:pt x="325113" y="293014"/>
                    <a:pt x="329866" y="311980"/>
                    <a:pt x="329866" y="330945"/>
                  </a:cubicBezTo>
                  <a:cubicBezTo>
                    <a:pt x="329866" y="351807"/>
                    <a:pt x="325113" y="369824"/>
                    <a:pt x="314656" y="387841"/>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C64FC794-C540-AF8B-87A0-BF2A43C09D9B}"/>
                </a:ext>
              </a:extLst>
            </p:cNvPr>
            <p:cNvSpPr/>
            <p:nvPr/>
          </p:nvSpPr>
          <p:spPr>
            <a:xfrm>
              <a:off x="2464177" y="5526076"/>
              <a:ext cx="2638924" cy="37930"/>
            </a:xfrm>
            <a:custGeom>
              <a:avLst/>
              <a:gdLst>
                <a:gd name="connsiteX0" fmla="*/ 0 w 2638924"/>
                <a:gd name="connsiteY0" fmla="*/ 0 h 37930"/>
                <a:gd name="connsiteX1" fmla="*/ 2638925 w 2638924"/>
                <a:gd name="connsiteY1" fmla="*/ 0 h 37930"/>
                <a:gd name="connsiteX2" fmla="*/ 2638925 w 2638924"/>
                <a:gd name="connsiteY2" fmla="*/ 37931 h 37930"/>
                <a:gd name="connsiteX3" fmla="*/ 0 w 2638924"/>
                <a:gd name="connsiteY3" fmla="*/ 37931 h 37930"/>
              </a:gdLst>
              <a:ahLst/>
              <a:cxnLst>
                <a:cxn ang="0">
                  <a:pos x="connsiteX0" y="connsiteY0"/>
                </a:cxn>
                <a:cxn ang="0">
                  <a:pos x="connsiteX1" y="connsiteY1"/>
                </a:cxn>
                <a:cxn ang="0">
                  <a:pos x="connsiteX2" y="connsiteY2"/>
                </a:cxn>
                <a:cxn ang="0">
                  <a:pos x="connsiteX3" y="connsiteY3"/>
                </a:cxn>
              </a:cxnLst>
              <a:rect l="l" t="t" r="r" b="b"/>
              <a:pathLst>
                <a:path w="2638924" h="37930">
                  <a:moveTo>
                    <a:pt x="0" y="0"/>
                  </a:moveTo>
                  <a:lnTo>
                    <a:pt x="2638925" y="0"/>
                  </a:lnTo>
                  <a:lnTo>
                    <a:pt x="2638925" y="37931"/>
                  </a:lnTo>
                  <a:lnTo>
                    <a:pt x="0" y="37931"/>
                  </a:lnTo>
                  <a:close/>
                </a:path>
              </a:pathLst>
            </a:custGeom>
            <a:solidFill>
              <a:srgbClr val="12B4CB"/>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4" name="Graphic 5">
              <a:extLst>
                <a:ext uri="{FF2B5EF4-FFF2-40B4-BE49-F238E27FC236}">
                  <a16:creationId xmlns:a16="http://schemas.microsoft.com/office/drawing/2014/main" id="{0228A2E7-24B5-B969-D89B-5CAEA86C210F}"/>
                </a:ext>
              </a:extLst>
            </p:cNvPr>
            <p:cNvGrpSpPr/>
            <p:nvPr/>
          </p:nvGrpSpPr>
          <p:grpSpPr>
            <a:xfrm>
              <a:off x="4243740" y="5657885"/>
              <a:ext cx="823237" cy="104309"/>
              <a:chOff x="4243740" y="5657885"/>
              <a:chExt cx="823237" cy="104309"/>
            </a:xfrm>
            <a:solidFill>
              <a:srgbClr val="8A4199"/>
            </a:solidFill>
          </p:grpSpPr>
          <p:sp>
            <p:nvSpPr>
              <p:cNvPr id="15" name="Freeform 14">
                <a:extLst>
                  <a:ext uri="{FF2B5EF4-FFF2-40B4-BE49-F238E27FC236}">
                    <a16:creationId xmlns:a16="http://schemas.microsoft.com/office/drawing/2014/main" id="{4CCA36BF-2CDE-8ABD-C1E1-C32941AB9648}"/>
                  </a:ext>
                </a:extLst>
              </p:cNvPr>
              <p:cNvSpPr/>
              <p:nvPr/>
            </p:nvSpPr>
            <p:spPr>
              <a:xfrm>
                <a:off x="4243740" y="5657885"/>
                <a:ext cx="57037" cy="82499"/>
              </a:xfrm>
              <a:custGeom>
                <a:avLst/>
                <a:gdLst>
                  <a:gd name="connsiteX0" fmla="*/ 43728 w 57037"/>
                  <a:gd name="connsiteY0" fmla="*/ 73965 h 82499"/>
                  <a:gd name="connsiteX1" fmla="*/ 43728 w 57037"/>
                  <a:gd name="connsiteY1" fmla="*/ 72068 h 82499"/>
                  <a:gd name="connsiteX2" fmla="*/ 38025 w 57037"/>
                  <a:gd name="connsiteY2" fmla="*/ 77758 h 82499"/>
                  <a:gd name="connsiteX3" fmla="*/ 31371 w 57037"/>
                  <a:gd name="connsiteY3" fmla="*/ 80603 h 82499"/>
                  <a:gd name="connsiteX4" fmla="*/ 23766 w 57037"/>
                  <a:gd name="connsiteY4" fmla="*/ 81551 h 82499"/>
                  <a:gd name="connsiteX5" fmla="*/ 14259 w 57037"/>
                  <a:gd name="connsiteY5" fmla="*/ 79654 h 82499"/>
                  <a:gd name="connsiteX6" fmla="*/ 6654 w 57037"/>
                  <a:gd name="connsiteY6" fmla="*/ 73017 h 82499"/>
                  <a:gd name="connsiteX7" fmla="*/ 1901 w 57037"/>
                  <a:gd name="connsiteY7" fmla="*/ 63534 h 82499"/>
                  <a:gd name="connsiteX8" fmla="*/ 0 w 57037"/>
                  <a:gd name="connsiteY8" fmla="*/ 51206 h 82499"/>
                  <a:gd name="connsiteX9" fmla="*/ 6654 w 57037"/>
                  <a:gd name="connsiteY9" fmla="*/ 29396 h 82499"/>
                  <a:gd name="connsiteX10" fmla="*/ 24716 w 57037"/>
                  <a:gd name="connsiteY10" fmla="*/ 21810 h 82499"/>
                  <a:gd name="connsiteX11" fmla="*/ 35173 w 57037"/>
                  <a:gd name="connsiteY11" fmla="*/ 23707 h 82499"/>
                  <a:gd name="connsiteX12" fmla="*/ 43728 w 57037"/>
                  <a:gd name="connsiteY12" fmla="*/ 30345 h 82499"/>
                  <a:gd name="connsiteX13" fmla="*/ 43728 w 57037"/>
                  <a:gd name="connsiteY13" fmla="*/ 8534 h 82499"/>
                  <a:gd name="connsiteX14" fmla="*/ 45630 w 57037"/>
                  <a:gd name="connsiteY14" fmla="*/ 1897 h 82499"/>
                  <a:gd name="connsiteX15" fmla="*/ 50383 w 57037"/>
                  <a:gd name="connsiteY15" fmla="*/ 0 h 82499"/>
                  <a:gd name="connsiteX16" fmla="*/ 55136 w 57037"/>
                  <a:gd name="connsiteY16" fmla="*/ 1897 h 82499"/>
                  <a:gd name="connsiteX17" fmla="*/ 57037 w 57037"/>
                  <a:gd name="connsiteY17" fmla="*/ 8534 h 82499"/>
                  <a:gd name="connsiteX18" fmla="*/ 57037 w 57037"/>
                  <a:gd name="connsiteY18" fmla="*/ 73965 h 82499"/>
                  <a:gd name="connsiteX19" fmla="*/ 55136 w 57037"/>
                  <a:gd name="connsiteY19" fmla="*/ 80603 h 82499"/>
                  <a:gd name="connsiteX20" fmla="*/ 50383 w 57037"/>
                  <a:gd name="connsiteY20" fmla="*/ 82499 h 82499"/>
                  <a:gd name="connsiteX21" fmla="*/ 45630 w 57037"/>
                  <a:gd name="connsiteY21" fmla="*/ 80603 h 82499"/>
                  <a:gd name="connsiteX22" fmla="*/ 43728 w 57037"/>
                  <a:gd name="connsiteY22" fmla="*/ 73965 h 82499"/>
                  <a:gd name="connsiteX23" fmla="*/ 14259 w 57037"/>
                  <a:gd name="connsiteY23" fmla="*/ 52155 h 82499"/>
                  <a:gd name="connsiteX24" fmla="*/ 16161 w 57037"/>
                  <a:gd name="connsiteY24" fmla="*/ 62586 h 82499"/>
                  <a:gd name="connsiteX25" fmla="*/ 20914 w 57037"/>
                  <a:gd name="connsiteY25" fmla="*/ 69223 h 82499"/>
                  <a:gd name="connsiteX26" fmla="*/ 28519 w 57037"/>
                  <a:gd name="connsiteY26" fmla="*/ 71120 h 82499"/>
                  <a:gd name="connsiteX27" fmla="*/ 36124 w 57037"/>
                  <a:gd name="connsiteY27" fmla="*/ 69223 h 82499"/>
                  <a:gd name="connsiteX28" fmla="*/ 40877 w 57037"/>
                  <a:gd name="connsiteY28" fmla="*/ 62586 h 82499"/>
                  <a:gd name="connsiteX29" fmla="*/ 42778 w 57037"/>
                  <a:gd name="connsiteY29" fmla="*/ 52155 h 82499"/>
                  <a:gd name="connsiteX30" fmla="*/ 40877 w 57037"/>
                  <a:gd name="connsiteY30" fmla="*/ 41724 h 82499"/>
                  <a:gd name="connsiteX31" fmla="*/ 35173 w 57037"/>
                  <a:gd name="connsiteY31" fmla="*/ 35086 h 82499"/>
                  <a:gd name="connsiteX32" fmla="*/ 27568 w 57037"/>
                  <a:gd name="connsiteY32" fmla="*/ 33189 h 82499"/>
                  <a:gd name="connsiteX33" fmla="*/ 19963 w 57037"/>
                  <a:gd name="connsiteY33" fmla="*/ 35086 h 82499"/>
                  <a:gd name="connsiteX34" fmla="*/ 15210 w 57037"/>
                  <a:gd name="connsiteY34" fmla="*/ 41724 h 82499"/>
                  <a:gd name="connsiteX35" fmla="*/ 14259 w 57037"/>
                  <a:gd name="connsiteY35" fmla="*/ 52155 h 8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037" h="82499">
                    <a:moveTo>
                      <a:pt x="43728" y="73965"/>
                    </a:moveTo>
                    <a:lnTo>
                      <a:pt x="43728" y="72068"/>
                    </a:lnTo>
                    <a:cubicBezTo>
                      <a:pt x="41827" y="73965"/>
                      <a:pt x="39926" y="75861"/>
                      <a:pt x="38025" y="77758"/>
                    </a:cubicBezTo>
                    <a:cubicBezTo>
                      <a:pt x="36124" y="79654"/>
                      <a:pt x="34222" y="80603"/>
                      <a:pt x="31371" y="80603"/>
                    </a:cubicBezTo>
                    <a:cubicBezTo>
                      <a:pt x="29469" y="81551"/>
                      <a:pt x="26617" y="81551"/>
                      <a:pt x="23766" y="81551"/>
                    </a:cubicBezTo>
                    <a:cubicBezTo>
                      <a:pt x="19963" y="81551"/>
                      <a:pt x="17111" y="80603"/>
                      <a:pt x="14259" y="79654"/>
                    </a:cubicBezTo>
                    <a:cubicBezTo>
                      <a:pt x="11407" y="78706"/>
                      <a:pt x="8556" y="75861"/>
                      <a:pt x="6654" y="73017"/>
                    </a:cubicBezTo>
                    <a:cubicBezTo>
                      <a:pt x="4753" y="70172"/>
                      <a:pt x="2852" y="67327"/>
                      <a:pt x="1901" y="63534"/>
                    </a:cubicBezTo>
                    <a:cubicBezTo>
                      <a:pt x="951" y="59741"/>
                      <a:pt x="0" y="55948"/>
                      <a:pt x="0" y="51206"/>
                    </a:cubicBezTo>
                    <a:cubicBezTo>
                      <a:pt x="0" y="41724"/>
                      <a:pt x="1901" y="35086"/>
                      <a:pt x="6654" y="29396"/>
                    </a:cubicBezTo>
                    <a:cubicBezTo>
                      <a:pt x="11407" y="23707"/>
                      <a:pt x="17111" y="21810"/>
                      <a:pt x="24716" y="21810"/>
                    </a:cubicBezTo>
                    <a:cubicBezTo>
                      <a:pt x="29469" y="21810"/>
                      <a:pt x="32321" y="22758"/>
                      <a:pt x="35173" y="23707"/>
                    </a:cubicBezTo>
                    <a:cubicBezTo>
                      <a:pt x="38025" y="25603"/>
                      <a:pt x="40877" y="27500"/>
                      <a:pt x="43728" y="30345"/>
                    </a:cubicBezTo>
                    <a:lnTo>
                      <a:pt x="43728" y="8534"/>
                    </a:lnTo>
                    <a:cubicBezTo>
                      <a:pt x="43728" y="5690"/>
                      <a:pt x="44679" y="2845"/>
                      <a:pt x="45630" y="1897"/>
                    </a:cubicBezTo>
                    <a:cubicBezTo>
                      <a:pt x="46580" y="0"/>
                      <a:pt x="48482" y="0"/>
                      <a:pt x="50383" y="0"/>
                    </a:cubicBezTo>
                    <a:cubicBezTo>
                      <a:pt x="52284" y="0"/>
                      <a:pt x="54185" y="948"/>
                      <a:pt x="55136" y="1897"/>
                    </a:cubicBezTo>
                    <a:cubicBezTo>
                      <a:pt x="56087" y="3793"/>
                      <a:pt x="57037" y="5690"/>
                      <a:pt x="57037" y="8534"/>
                    </a:cubicBezTo>
                    <a:lnTo>
                      <a:pt x="57037" y="73965"/>
                    </a:lnTo>
                    <a:cubicBezTo>
                      <a:pt x="57037" y="76810"/>
                      <a:pt x="56087" y="78706"/>
                      <a:pt x="55136" y="80603"/>
                    </a:cubicBezTo>
                    <a:cubicBezTo>
                      <a:pt x="54185" y="81551"/>
                      <a:pt x="52284" y="82499"/>
                      <a:pt x="50383" y="82499"/>
                    </a:cubicBezTo>
                    <a:cubicBezTo>
                      <a:pt x="48482" y="82499"/>
                      <a:pt x="46580" y="81551"/>
                      <a:pt x="45630" y="80603"/>
                    </a:cubicBezTo>
                    <a:cubicBezTo>
                      <a:pt x="44679" y="78706"/>
                      <a:pt x="43728" y="76810"/>
                      <a:pt x="43728" y="73965"/>
                    </a:cubicBezTo>
                    <a:close/>
                    <a:moveTo>
                      <a:pt x="14259" y="52155"/>
                    </a:moveTo>
                    <a:cubicBezTo>
                      <a:pt x="14259" y="55948"/>
                      <a:pt x="15210" y="59741"/>
                      <a:pt x="16161" y="62586"/>
                    </a:cubicBezTo>
                    <a:cubicBezTo>
                      <a:pt x="17111" y="65430"/>
                      <a:pt x="19012" y="67327"/>
                      <a:pt x="20914" y="69223"/>
                    </a:cubicBezTo>
                    <a:cubicBezTo>
                      <a:pt x="22815" y="71120"/>
                      <a:pt x="25667" y="71120"/>
                      <a:pt x="28519" y="71120"/>
                    </a:cubicBezTo>
                    <a:cubicBezTo>
                      <a:pt x="31371" y="71120"/>
                      <a:pt x="33272" y="70172"/>
                      <a:pt x="36124" y="69223"/>
                    </a:cubicBezTo>
                    <a:cubicBezTo>
                      <a:pt x="38025" y="68275"/>
                      <a:pt x="39926" y="65430"/>
                      <a:pt x="40877" y="62586"/>
                    </a:cubicBezTo>
                    <a:cubicBezTo>
                      <a:pt x="41827" y="59741"/>
                      <a:pt x="42778" y="55948"/>
                      <a:pt x="42778" y="52155"/>
                    </a:cubicBezTo>
                    <a:cubicBezTo>
                      <a:pt x="42778" y="48362"/>
                      <a:pt x="41827" y="44569"/>
                      <a:pt x="40877" y="41724"/>
                    </a:cubicBezTo>
                    <a:cubicBezTo>
                      <a:pt x="39926" y="38879"/>
                      <a:pt x="38025" y="36982"/>
                      <a:pt x="35173" y="35086"/>
                    </a:cubicBezTo>
                    <a:cubicBezTo>
                      <a:pt x="33272" y="33189"/>
                      <a:pt x="30420" y="33189"/>
                      <a:pt x="27568" y="33189"/>
                    </a:cubicBezTo>
                    <a:cubicBezTo>
                      <a:pt x="24716" y="33189"/>
                      <a:pt x="22815" y="34138"/>
                      <a:pt x="19963" y="35086"/>
                    </a:cubicBezTo>
                    <a:cubicBezTo>
                      <a:pt x="17111" y="36034"/>
                      <a:pt x="16161" y="38879"/>
                      <a:pt x="15210" y="41724"/>
                    </a:cubicBezTo>
                    <a:cubicBezTo>
                      <a:pt x="15210" y="44569"/>
                      <a:pt x="14259" y="48362"/>
                      <a:pt x="14259" y="52155"/>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7FD6E979-53AF-2EB6-21DC-CEE36E41615C}"/>
                  </a:ext>
                </a:extLst>
              </p:cNvPr>
              <p:cNvSpPr/>
              <p:nvPr/>
            </p:nvSpPr>
            <p:spPr>
              <a:xfrm>
                <a:off x="4315987" y="5658834"/>
                <a:ext cx="15209" cy="80602"/>
              </a:xfrm>
              <a:custGeom>
                <a:avLst/>
                <a:gdLst>
                  <a:gd name="connsiteX0" fmla="*/ 8556 w 15209"/>
                  <a:gd name="connsiteY0" fmla="*/ 14224 h 80602"/>
                  <a:gd name="connsiteX1" fmla="*/ 2852 w 15209"/>
                  <a:gd name="connsiteY1" fmla="*/ 12327 h 80602"/>
                  <a:gd name="connsiteX2" fmla="*/ 951 w 15209"/>
                  <a:gd name="connsiteY2" fmla="*/ 6638 h 80602"/>
                  <a:gd name="connsiteX3" fmla="*/ 2852 w 15209"/>
                  <a:gd name="connsiteY3" fmla="*/ 1897 h 80602"/>
                  <a:gd name="connsiteX4" fmla="*/ 8556 w 15209"/>
                  <a:gd name="connsiteY4" fmla="*/ 0 h 80602"/>
                  <a:gd name="connsiteX5" fmla="*/ 13309 w 15209"/>
                  <a:gd name="connsiteY5" fmla="*/ 1897 h 80602"/>
                  <a:gd name="connsiteX6" fmla="*/ 15210 w 15209"/>
                  <a:gd name="connsiteY6" fmla="*/ 7586 h 80602"/>
                  <a:gd name="connsiteX7" fmla="*/ 13309 w 15209"/>
                  <a:gd name="connsiteY7" fmla="*/ 13276 h 80602"/>
                  <a:gd name="connsiteX8" fmla="*/ 8556 w 15209"/>
                  <a:gd name="connsiteY8" fmla="*/ 14224 h 80602"/>
                  <a:gd name="connsiteX9" fmla="*/ 15210 w 15209"/>
                  <a:gd name="connsiteY9" fmla="*/ 29396 h 80602"/>
                  <a:gd name="connsiteX10" fmla="*/ 15210 w 15209"/>
                  <a:gd name="connsiteY10" fmla="*/ 72068 h 80602"/>
                  <a:gd name="connsiteX11" fmla="*/ 13309 w 15209"/>
                  <a:gd name="connsiteY11" fmla="*/ 78706 h 80602"/>
                  <a:gd name="connsiteX12" fmla="*/ 7605 w 15209"/>
                  <a:gd name="connsiteY12" fmla="*/ 80603 h 80602"/>
                  <a:gd name="connsiteX13" fmla="*/ 1901 w 15209"/>
                  <a:gd name="connsiteY13" fmla="*/ 78706 h 80602"/>
                  <a:gd name="connsiteX14" fmla="*/ 0 w 15209"/>
                  <a:gd name="connsiteY14" fmla="*/ 72068 h 80602"/>
                  <a:gd name="connsiteX15" fmla="*/ 0 w 15209"/>
                  <a:gd name="connsiteY15" fmla="*/ 29396 h 80602"/>
                  <a:gd name="connsiteX16" fmla="*/ 1901 w 15209"/>
                  <a:gd name="connsiteY16" fmla="*/ 22758 h 80602"/>
                  <a:gd name="connsiteX17" fmla="*/ 7605 w 15209"/>
                  <a:gd name="connsiteY17" fmla="*/ 20862 h 80602"/>
                  <a:gd name="connsiteX18" fmla="*/ 13309 w 15209"/>
                  <a:gd name="connsiteY18" fmla="*/ 22758 h 80602"/>
                  <a:gd name="connsiteX19" fmla="*/ 15210 w 15209"/>
                  <a:gd name="connsiteY19" fmla="*/ 29396 h 8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09" h="80602">
                    <a:moveTo>
                      <a:pt x="8556" y="14224"/>
                    </a:moveTo>
                    <a:cubicBezTo>
                      <a:pt x="6654" y="14224"/>
                      <a:pt x="4753" y="13276"/>
                      <a:pt x="2852" y="12327"/>
                    </a:cubicBezTo>
                    <a:cubicBezTo>
                      <a:pt x="951" y="11379"/>
                      <a:pt x="951" y="9483"/>
                      <a:pt x="951" y="6638"/>
                    </a:cubicBezTo>
                    <a:cubicBezTo>
                      <a:pt x="951" y="4741"/>
                      <a:pt x="1901" y="2845"/>
                      <a:pt x="2852" y="1897"/>
                    </a:cubicBezTo>
                    <a:cubicBezTo>
                      <a:pt x="4753" y="948"/>
                      <a:pt x="5704" y="0"/>
                      <a:pt x="8556" y="0"/>
                    </a:cubicBezTo>
                    <a:cubicBezTo>
                      <a:pt x="10457" y="0"/>
                      <a:pt x="12358" y="948"/>
                      <a:pt x="13309" y="1897"/>
                    </a:cubicBezTo>
                    <a:cubicBezTo>
                      <a:pt x="15210" y="2845"/>
                      <a:pt x="15210" y="4741"/>
                      <a:pt x="15210" y="7586"/>
                    </a:cubicBezTo>
                    <a:cubicBezTo>
                      <a:pt x="15210" y="9483"/>
                      <a:pt x="14259" y="11379"/>
                      <a:pt x="13309" y="13276"/>
                    </a:cubicBezTo>
                    <a:cubicBezTo>
                      <a:pt x="11408" y="13276"/>
                      <a:pt x="10457" y="14224"/>
                      <a:pt x="8556" y="14224"/>
                    </a:cubicBezTo>
                    <a:close/>
                    <a:moveTo>
                      <a:pt x="15210" y="29396"/>
                    </a:moveTo>
                    <a:lnTo>
                      <a:pt x="15210" y="72068"/>
                    </a:lnTo>
                    <a:cubicBezTo>
                      <a:pt x="15210" y="74913"/>
                      <a:pt x="14259" y="77758"/>
                      <a:pt x="13309" y="78706"/>
                    </a:cubicBezTo>
                    <a:cubicBezTo>
                      <a:pt x="12358" y="79654"/>
                      <a:pt x="10457" y="80603"/>
                      <a:pt x="7605" y="80603"/>
                    </a:cubicBezTo>
                    <a:cubicBezTo>
                      <a:pt x="5704" y="80603"/>
                      <a:pt x="3803" y="79654"/>
                      <a:pt x="1901" y="78706"/>
                    </a:cubicBezTo>
                    <a:cubicBezTo>
                      <a:pt x="951" y="76810"/>
                      <a:pt x="0" y="74913"/>
                      <a:pt x="0" y="72068"/>
                    </a:cubicBezTo>
                    <a:lnTo>
                      <a:pt x="0" y="29396"/>
                    </a:lnTo>
                    <a:cubicBezTo>
                      <a:pt x="0" y="26551"/>
                      <a:pt x="951" y="24655"/>
                      <a:pt x="1901" y="22758"/>
                    </a:cubicBezTo>
                    <a:cubicBezTo>
                      <a:pt x="2852" y="20862"/>
                      <a:pt x="4753" y="20862"/>
                      <a:pt x="7605" y="20862"/>
                    </a:cubicBezTo>
                    <a:cubicBezTo>
                      <a:pt x="9506" y="20862"/>
                      <a:pt x="11408" y="21810"/>
                      <a:pt x="13309" y="22758"/>
                    </a:cubicBezTo>
                    <a:cubicBezTo>
                      <a:pt x="15210" y="23707"/>
                      <a:pt x="15210" y="26551"/>
                      <a:pt x="15210" y="2939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442D4556-0F08-0BC3-0C61-711AC71C52FD}"/>
                  </a:ext>
                </a:extLst>
              </p:cNvPr>
              <p:cNvSpPr/>
              <p:nvPr/>
            </p:nvSpPr>
            <p:spPr>
              <a:xfrm>
                <a:off x="4343555" y="5679695"/>
                <a:ext cx="57987" cy="82499"/>
              </a:xfrm>
              <a:custGeom>
                <a:avLst/>
                <a:gdLst>
                  <a:gd name="connsiteX0" fmla="*/ 57988 w 57987"/>
                  <a:gd name="connsiteY0" fmla="*/ 11379 h 82499"/>
                  <a:gd name="connsiteX1" fmla="*/ 57988 w 57987"/>
                  <a:gd name="connsiteY1" fmla="*/ 54999 h 82499"/>
                  <a:gd name="connsiteX2" fmla="*/ 56087 w 57987"/>
                  <a:gd name="connsiteY2" fmla="*/ 67327 h 82499"/>
                  <a:gd name="connsiteX3" fmla="*/ 51333 w 57987"/>
                  <a:gd name="connsiteY3" fmla="*/ 75861 h 82499"/>
                  <a:gd name="connsiteX4" fmla="*/ 41827 w 57987"/>
                  <a:gd name="connsiteY4" fmla="*/ 80603 h 82499"/>
                  <a:gd name="connsiteX5" fmla="*/ 27568 w 57987"/>
                  <a:gd name="connsiteY5" fmla="*/ 82499 h 82499"/>
                  <a:gd name="connsiteX6" fmla="*/ 13309 w 57987"/>
                  <a:gd name="connsiteY6" fmla="*/ 80603 h 82499"/>
                  <a:gd name="connsiteX7" fmla="*/ 3802 w 57987"/>
                  <a:gd name="connsiteY7" fmla="*/ 74913 h 82499"/>
                  <a:gd name="connsiteX8" fmla="*/ 951 w 57987"/>
                  <a:gd name="connsiteY8" fmla="*/ 68275 h 82499"/>
                  <a:gd name="connsiteX9" fmla="*/ 2852 w 57987"/>
                  <a:gd name="connsiteY9" fmla="*/ 63534 h 82499"/>
                  <a:gd name="connsiteX10" fmla="*/ 7605 w 57987"/>
                  <a:gd name="connsiteY10" fmla="*/ 61637 h 82499"/>
                  <a:gd name="connsiteX11" fmla="*/ 13309 w 57987"/>
                  <a:gd name="connsiteY11" fmla="*/ 64482 h 82499"/>
                  <a:gd name="connsiteX12" fmla="*/ 16161 w 57987"/>
                  <a:gd name="connsiteY12" fmla="*/ 67327 h 82499"/>
                  <a:gd name="connsiteX13" fmla="*/ 19012 w 57987"/>
                  <a:gd name="connsiteY13" fmla="*/ 70172 h 82499"/>
                  <a:gd name="connsiteX14" fmla="*/ 22815 w 57987"/>
                  <a:gd name="connsiteY14" fmla="*/ 72068 h 82499"/>
                  <a:gd name="connsiteX15" fmla="*/ 27568 w 57987"/>
                  <a:gd name="connsiteY15" fmla="*/ 73017 h 82499"/>
                  <a:gd name="connsiteX16" fmla="*/ 36124 w 57987"/>
                  <a:gd name="connsiteY16" fmla="*/ 71120 h 82499"/>
                  <a:gd name="connsiteX17" fmla="*/ 40877 w 57987"/>
                  <a:gd name="connsiteY17" fmla="*/ 66379 h 82499"/>
                  <a:gd name="connsiteX18" fmla="*/ 42778 w 57987"/>
                  <a:gd name="connsiteY18" fmla="*/ 59741 h 82499"/>
                  <a:gd name="connsiteX19" fmla="*/ 42778 w 57987"/>
                  <a:gd name="connsiteY19" fmla="*/ 49310 h 82499"/>
                  <a:gd name="connsiteX20" fmla="*/ 35173 w 57987"/>
                  <a:gd name="connsiteY20" fmla="*/ 56896 h 82499"/>
                  <a:gd name="connsiteX21" fmla="*/ 24716 w 57987"/>
                  <a:gd name="connsiteY21" fmla="*/ 59741 h 82499"/>
                  <a:gd name="connsiteX22" fmla="*/ 11407 w 57987"/>
                  <a:gd name="connsiteY22" fmla="*/ 55948 h 82499"/>
                  <a:gd name="connsiteX23" fmla="*/ 2852 w 57987"/>
                  <a:gd name="connsiteY23" fmla="*/ 45517 h 82499"/>
                  <a:gd name="connsiteX24" fmla="*/ 0 w 57987"/>
                  <a:gd name="connsiteY24" fmla="*/ 29396 h 82499"/>
                  <a:gd name="connsiteX25" fmla="*/ 1901 w 57987"/>
                  <a:gd name="connsiteY25" fmla="*/ 17069 h 82499"/>
                  <a:gd name="connsiteX26" fmla="*/ 6654 w 57987"/>
                  <a:gd name="connsiteY26" fmla="*/ 7586 h 82499"/>
                  <a:gd name="connsiteX27" fmla="*/ 14259 w 57987"/>
                  <a:gd name="connsiteY27" fmla="*/ 1897 h 82499"/>
                  <a:gd name="connsiteX28" fmla="*/ 23766 w 57987"/>
                  <a:gd name="connsiteY28" fmla="*/ 0 h 82499"/>
                  <a:gd name="connsiteX29" fmla="*/ 35173 w 57987"/>
                  <a:gd name="connsiteY29" fmla="*/ 2845 h 82499"/>
                  <a:gd name="connsiteX30" fmla="*/ 43728 w 57987"/>
                  <a:gd name="connsiteY30" fmla="*/ 10431 h 82499"/>
                  <a:gd name="connsiteX31" fmla="*/ 43728 w 57987"/>
                  <a:gd name="connsiteY31" fmla="*/ 8534 h 82499"/>
                  <a:gd name="connsiteX32" fmla="*/ 45630 w 57987"/>
                  <a:gd name="connsiteY32" fmla="*/ 2845 h 82499"/>
                  <a:gd name="connsiteX33" fmla="*/ 50383 w 57987"/>
                  <a:gd name="connsiteY33" fmla="*/ 948 h 82499"/>
                  <a:gd name="connsiteX34" fmla="*/ 56087 w 57987"/>
                  <a:gd name="connsiteY34" fmla="*/ 3793 h 82499"/>
                  <a:gd name="connsiteX35" fmla="*/ 57988 w 57987"/>
                  <a:gd name="connsiteY35" fmla="*/ 11379 h 82499"/>
                  <a:gd name="connsiteX36" fmla="*/ 15210 w 57987"/>
                  <a:gd name="connsiteY36" fmla="*/ 30345 h 82499"/>
                  <a:gd name="connsiteX37" fmla="*/ 19012 w 57987"/>
                  <a:gd name="connsiteY37" fmla="*/ 43620 h 82499"/>
                  <a:gd name="connsiteX38" fmla="*/ 29469 w 57987"/>
                  <a:gd name="connsiteY38" fmla="*/ 48362 h 82499"/>
                  <a:gd name="connsiteX39" fmla="*/ 36124 w 57987"/>
                  <a:gd name="connsiteY39" fmla="*/ 46465 h 82499"/>
                  <a:gd name="connsiteX40" fmla="*/ 41827 w 57987"/>
                  <a:gd name="connsiteY40" fmla="*/ 40775 h 82499"/>
                  <a:gd name="connsiteX41" fmla="*/ 43728 w 57987"/>
                  <a:gd name="connsiteY41" fmla="*/ 31293 h 82499"/>
                  <a:gd name="connsiteX42" fmla="*/ 39926 w 57987"/>
                  <a:gd name="connsiteY42" fmla="*/ 17069 h 82499"/>
                  <a:gd name="connsiteX43" fmla="*/ 29469 w 57987"/>
                  <a:gd name="connsiteY43" fmla="*/ 12327 h 82499"/>
                  <a:gd name="connsiteX44" fmla="*/ 19012 w 57987"/>
                  <a:gd name="connsiteY44" fmla="*/ 17069 h 82499"/>
                  <a:gd name="connsiteX45" fmla="*/ 15210 w 57987"/>
                  <a:gd name="connsiteY45" fmla="*/ 30345 h 8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7987" h="82499">
                    <a:moveTo>
                      <a:pt x="57988" y="11379"/>
                    </a:moveTo>
                    <a:lnTo>
                      <a:pt x="57988" y="54999"/>
                    </a:lnTo>
                    <a:cubicBezTo>
                      <a:pt x="57988" y="59741"/>
                      <a:pt x="57037" y="64482"/>
                      <a:pt x="56087" y="67327"/>
                    </a:cubicBezTo>
                    <a:cubicBezTo>
                      <a:pt x="55136" y="71120"/>
                      <a:pt x="53235" y="73965"/>
                      <a:pt x="51333" y="75861"/>
                    </a:cubicBezTo>
                    <a:cubicBezTo>
                      <a:pt x="49432" y="77758"/>
                      <a:pt x="45630" y="79654"/>
                      <a:pt x="41827" y="80603"/>
                    </a:cubicBezTo>
                    <a:cubicBezTo>
                      <a:pt x="38025" y="81551"/>
                      <a:pt x="33272" y="82499"/>
                      <a:pt x="27568" y="82499"/>
                    </a:cubicBezTo>
                    <a:cubicBezTo>
                      <a:pt x="22815" y="82499"/>
                      <a:pt x="18062" y="81551"/>
                      <a:pt x="13309" y="80603"/>
                    </a:cubicBezTo>
                    <a:cubicBezTo>
                      <a:pt x="9506" y="78706"/>
                      <a:pt x="5704" y="77758"/>
                      <a:pt x="3802" y="74913"/>
                    </a:cubicBezTo>
                    <a:cubicBezTo>
                      <a:pt x="1901" y="73017"/>
                      <a:pt x="951" y="70172"/>
                      <a:pt x="951" y="68275"/>
                    </a:cubicBezTo>
                    <a:cubicBezTo>
                      <a:pt x="951" y="66379"/>
                      <a:pt x="1901" y="65430"/>
                      <a:pt x="2852" y="63534"/>
                    </a:cubicBezTo>
                    <a:cubicBezTo>
                      <a:pt x="3802" y="62586"/>
                      <a:pt x="5704" y="61637"/>
                      <a:pt x="7605" y="61637"/>
                    </a:cubicBezTo>
                    <a:cubicBezTo>
                      <a:pt x="9506" y="61637"/>
                      <a:pt x="11407" y="62586"/>
                      <a:pt x="13309" y="64482"/>
                    </a:cubicBezTo>
                    <a:cubicBezTo>
                      <a:pt x="14259" y="65430"/>
                      <a:pt x="15210" y="66379"/>
                      <a:pt x="16161" y="67327"/>
                    </a:cubicBezTo>
                    <a:cubicBezTo>
                      <a:pt x="17111" y="68275"/>
                      <a:pt x="18062" y="69223"/>
                      <a:pt x="19012" y="70172"/>
                    </a:cubicBezTo>
                    <a:cubicBezTo>
                      <a:pt x="19963" y="71120"/>
                      <a:pt x="20914" y="71120"/>
                      <a:pt x="22815" y="72068"/>
                    </a:cubicBezTo>
                    <a:cubicBezTo>
                      <a:pt x="24716" y="73017"/>
                      <a:pt x="25667" y="73017"/>
                      <a:pt x="27568" y="73017"/>
                    </a:cubicBezTo>
                    <a:cubicBezTo>
                      <a:pt x="31371" y="73017"/>
                      <a:pt x="34222" y="72068"/>
                      <a:pt x="36124" y="71120"/>
                    </a:cubicBezTo>
                    <a:cubicBezTo>
                      <a:pt x="38025" y="70172"/>
                      <a:pt x="39926" y="68275"/>
                      <a:pt x="40877" y="66379"/>
                    </a:cubicBezTo>
                    <a:cubicBezTo>
                      <a:pt x="41827" y="64482"/>
                      <a:pt x="41827" y="62586"/>
                      <a:pt x="42778" y="59741"/>
                    </a:cubicBezTo>
                    <a:cubicBezTo>
                      <a:pt x="42778" y="57844"/>
                      <a:pt x="42778" y="54051"/>
                      <a:pt x="42778" y="49310"/>
                    </a:cubicBezTo>
                    <a:cubicBezTo>
                      <a:pt x="40877" y="52155"/>
                      <a:pt x="38025" y="54999"/>
                      <a:pt x="35173" y="56896"/>
                    </a:cubicBezTo>
                    <a:cubicBezTo>
                      <a:pt x="32321" y="58793"/>
                      <a:pt x="28519" y="59741"/>
                      <a:pt x="24716" y="59741"/>
                    </a:cubicBezTo>
                    <a:cubicBezTo>
                      <a:pt x="19963" y="59741"/>
                      <a:pt x="15210" y="58793"/>
                      <a:pt x="11407" y="55948"/>
                    </a:cubicBezTo>
                    <a:cubicBezTo>
                      <a:pt x="7605" y="53103"/>
                      <a:pt x="4753" y="50258"/>
                      <a:pt x="2852" y="45517"/>
                    </a:cubicBezTo>
                    <a:cubicBezTo>
                      <a:pt x="951" y="40775"/>
                      <a:pt x="0" y="36034"/>
                      <a:pt x="0" y="29396"/>
                    </a:cubicBezTo>
                    <a:cubicBezTo>
                      <a:pt x="0" y="24655"/>
                      <a:pt x="951" y="20862"/>
                      <a:pt x="1901" y="17069"/>
                    </a:cubicBezTo>
                    <a:cubicBezTo>
                      <a:pt x="2852" y="13276"/>
                      <a:pt x="4753" y="10431"/>
                      <a:pt x="6654" y="7586"/>
                    </a:cubicBezTo>
                    <a:cubicBezTo>
                      <a:pt x="8556" y="4741"/>
                      <a:pt x="11407" y="2845"/>
                      <a:pt x="14259" y="1897"/>
                    </a:cubicBezTo>
                    <a:cubicBezTo>
                      <a:pt x="17111" y="948"/>
                      <a:pt x="20914" y="0"/>
                      <a:pt x="23766" y="0"/>
                    </a:cubicBezTo>
                    <a:cubicBezTo>
                      <a:pt x="27568" y="0"/>
                      <a:pt x="31371" y="948"/>
                      <a:pt x="35173" y="2845"/>
                    </a:cubicBezTo>
                    <a:cubicBezTo>
                      <a:pt x="38025" y="4741"/>
                      <a:pt x="40877" y="6638"/>
                      <a:pt x="43728" y="10431"/>
                    </a:cubicBezTo>
                    <a:lnTo>
                      <a:pt x="43728" y="8534"/>
                    </a:lnTo>
                    <a:cubicBezTo>
                      <a:pt x="43728" y="5690"/>
                      <a:pt x="44679" y="3793"/>
                      <a:pt x="45630" y="2845"/>
                    </a:cubicBezTo>
                    <a:cubicBezTo>
                      <a:pt x="46580" y="1897"/>
                      <a:pt x="48482" y="948"/>
                      <a:pt x="50383" y="948"/>
                    </a:cubicBezTo>
                    <a:cubicBezTo>
                      <a:pt x="53235" y="948"/>
                      <a:pt x="55136" y="1897"/>
                      <a:pt x="56087" y="3793"/>
                    </a:cubicBezTo>
                    <a:cubicBezTo>
                      <a:pt x="57988" y="4741"/>
                      <a:pt x="57988" y="7586"/>
                      <a:pt x="57988" y="11379"/>
                    </a:cubicBezTo>
                    <a:close/>
                    <a:moveTo>
                      <a:pt x="15210" y="30345"/>
                    </a:moveTo>
                    <a:cubicBezTo>
                      <a:pt x="15210" y="36034"/>
                      <a:pt x="16161" y="40775"/>
                      <a:pt x="19012" y="43620"/>
                    </a:cubicBezTo>
                    <a:cubicBezTo>
                      <a:pt x="21864" y="46465"/>
                      <a:pt x="24716" y="48362"/>
                      <a:pt x="29469" y="48362"/>
                    </a:cubicBezTo>
                    <a:cubicBezTo>
                      <a:pt x="32321" y="48362"/>
                      <a:pt x="34222" y="47413"/>
                      <a:pt x="36124" y="46465"/>
                    </a:cubicBezTo>
                    <a:cubicBezTo>
                      <a:pt x="38025" y="45517"/>
                      <a:pt x="39926" y="42672"/>
                      <a:pt x="41827" y="40775"/>
                    </a:cubicBezTo>
                    <a:cubicBezTo>
                      <a:pt x="42778" y="37931"/>
                      <a:pt x="43728" y="35086"/>
                      <a:pt x="43728" y="31293"/>
                    </a:cubicBezTo>
                    <a:cubicBezTo>
                      <a:pt x="43728" y="25603"/>
                      <a:pt x="42778" y="20862"/>
                      <a:pt x="39926" y="17069"/>
                    </a:cubicBezTo>
                    <a:cubicBezTo>
                      <a:pt x="37074" y="13276"/>
                      <a:pt x="33272" y="12327"/>
                      <a:pt x="29469" y="12327"/>
                    </a:cubicBezTo>
                    <a:cubicBezTo>
                      <a:pt x="25667" y="12327"/>
                      <a:pt x="21864" y="14224"/>
                      <a:pt x="19012" y="17069"/>
                    </a:cubicBezTo>
                    <a:cubicBezTo>
                      <a:pt x="16161" y="18965"/>
                      <a:pt x="15210" y="23707"/>
                      <a:pt x="15210" y="30345"/>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74E152C9-4DAC-7AA1-272E-23B8180AFACE}"/>
                  </a:ext>
                </a:extLst>
              </p:cNvPr>
              <p:cNvSpPr/>
              <p:nvPr/>
            </p:nvSpPr>
            <p:spPr>
              <a:xfrm>
                <a:off x="4416753" y="5658834"/>
                <a:ext cx="15209" cy="80602"/>
              </a:xfrm>
              <a:custGeom>
                <a:avLst/>
                <a:gdLst>
                  <a:gd name="connsiteX0" fmla="*/ 7605 w 15209"/>
                  <a:gd name="connsiteY0" fmla="*/ 14224 h 80602"/>
                  <a:gd name="connsiteX1" fmla="*/ 1901 w 15209"/>
                  <a:gd name="connsiteY1" fmla="*/ 12327 h 80602"/>
                  <a:gd name="connsiteX2" fmla="*/ 0 w 15209"/>
                  <a:gd name="connsiteY2" fmla="*/ 6638 h 80602"/>
                  <a:gd name="connsiteX3" fmla="*/ 1901 w 15209"/>
                  <a:gd name="connsiteY3" fmla="*/ 1897 h 80602"/>
                  <a:gd name="connsiteX4" fmla="*/ 7605 w 15209"/>
                  <a:gd name="connsiteY4" fmla="*/ 0 h 80602"/>
                  <a:gd name="connsiteX5" fmla="*/ 12358 w 15209"/>
                  <a:gd name="connsiteY5" fmla="*/ 1897 h 80602"/>
                  <a:gd name="connsiteX6" fmla="*/ 14259 w 15209"/>
                  <a:gd name="connsiteY6" fmla="*/ 7586 h 80602"/>
                  <a:gd name="connsiteX7" fmla="*/ 12358 w 15209"/>
                  <a:gd name="connsiteY7" fmla="*/ 13276 h 80602"/>
                  <a:gd name="connsiteX8" fmla="*/ 7605 w 15209"/>
                  <a:gd name="connsiteY8" fmla="*/ 14224 h 80602"/>
                  <a:gd name="connsiteX9" fmla="*/ 15210 w 15209"/>
                  <a:gd name="connsiteY9" fmla="*/ 29396 h 80602"/>
                  <a:gd name="connsiteX10" fmla="*/ 15210 w 15209"/>
                  <a:gd name="connsiteY10" fmla="*/ 72068 h 80602"/>
                  <a:gd name="connsiteX11" fmla="*/ 13309 w 15209"/>
                  <a:gd name="connsiteY11" fmla="*/ 78706 h 80602"/>
                  <a:gd name="connsiteX12" fmla="*/ 7605 w 15209"/>
                  <a:gd name="connsiteY12" fmla="*/ 80603 h 80602"/>
                  <a:gd name="connsiteX13" fmla="*/ 1901 w 15209"/>
                  <a:gd name="connsiteY13" fmla="*/ 78706 h 80602"/>
                  <a:gd name="connsiteX14" fmla="*/ 0 w 15209"/>
                  <a:gd name="connsiteY14" fmla="*/ 72068 h 80602"/>
                  <a:gd name="connsiteX15" fmla="*/ 0 w 15209"/>
                  <a:gd name="connsiteY15" fmla="*/ 29396 h 80602"/>
                  <a:gd name="connsiteX16" fmla="*/ 1901 w 15209"/>
                  <a:gd name="connsiteY16" fmla="*/ 22758 h 80602"/>
                  <a:gd name="connsiteX17" fmla="*/ 7605 w 15209"/>
                  <a:gd name="connsiteY17" fmla="*/ 20862 h 80602"/>
                  <a:gd name="connsiteX18" fmla="*/ 13309 w 15209"/>
                  <a:gd name="connsiteY18" fmla="*/ 22758 h 80602"/>
                  <a:gd name="connsiteX19" fmla="*/ 15210 w 15209"/>
                  <a:gd name="connsiteY19" fmla="*/ 29396 h 8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09" h="80602">
                    <a:moveTo>
                      <a:pt x="7605" y="14224"/>
                    </a:moveTo>
                    <a:cubicBezTo>
                      <a:pt x="5704" y="14224"/>
                      <a:pt x="3802" y="13276"/>
                      <a:pt x="1901" y="12327"/>
                    </a:cubicBezTo>
                    <a:cubicBezTo>
                      <a:pt x="0" y="11379"/>
                      <a:pt x="0" y="9483"/>
                      <a:pt x="0" y="6638"/>
                    </a:cubicBezTo>
                    <a:cubicBezTo>
                      <a:pt x="0" y="4741"/>
                      <a:pt x="951" y="2845"/>
                      <a:pt x="1901" y="1897"/>
                    </a:cubicBezTo>
                    <a:cubicBezTo>
                      <a:pt x="3802" y="948"/>
                      <a:pt x="4753" y="0"/>
                      <a:pt x="7605" y="0"/>
                    </a:cubicBezTo>
                    <a:cubicBezTo>
                      <a:pt x="9506" y="0"/>
                      <a:pt x="11407" y="948"/>
                      <a:pt x="12358" y="1897"/>
                    </a:cubicBezTo>
                    <a:cubicBezTo>
                      <a:pt x="14259" y="2845"/>
                      <a:pt x="14259" y="4741"/>
                      <a:pt x="14259" y="7586"/>
                    </a:cubicBezTo>
                    <a:cubicBezTo>
                      <a:pt x="14259" y="9483"/>
                      <a:pt x="13309" y="11379"/>
                      <a:pt x="12358" y="13276"/>
                    </a:cubicBezTo>
                    <a:cubicBezTo>
                      <a:pt x="11407" y="13276"/>
                      <a:pt x="9506" y="14224"/>
                      <a:pt x="7605" y="14224"/>
                    </a:cubicBezTo>
                    <a:close/>
                    <a:moveTo>
                      <a:pt x="15210" y="29396"/>
                    </a:moveTo>
                    <a:lnTo>
                      <a:pt x="15210" y="72068"/>
                    </a:lnTo>
                    <a:cubicBezTo>
                      <a:pt x="15210" y="74913"/>
                      <a:pt x="14259" y="77758"/>
                      <a:pt x="13309" y="78706"/>
                    </a:cubicBezTo>
                    <a:cubicBezTo>
                      <a:pt x="11407" y="80603"/>
                      <a:pt x="10457" y="80603"/>
                      <a:pt x="7605" y="80603"/>
                    </a:cubicBezTo>
                    <a:cubicBezTo>
                      <a:pt x="5704" y="80603"/>
                      <a:pt x="3802" y="79654"/>
                      <a:pt x="1901" y="78706"/>
                    </a:cubicBezTo>
                    <a:cubicBezTo>
                      <a:pt x="0" y="77758"/>
                      <a:pt x="0" y="74913"/>
                      <a:pt x="0" y="72068"/>
                    </a:cubicBezTo>
                    <a:lnTo>
                      <a:pt x="0" y="29396"/>
                    </a:lnTo>
                    <a:cubicBezTo>
                      <a:pt x="0" y="26551"/>
                      <a:pt x="951" y="24655"/>
                      <a:pt x="1901" y="22758"/>
                    </a:cubicBezTo>
                    <a:cubicBezTo>
                      <a:pt x="2852" y="20862"/>
                      <a:pt x="4753" y="20862"/>
                      <a:pt x="7605" y="20862"/>
                    </a:cubicBezTo>
                    <a:cubicBezTo>
                      <a:pt x="9506" y="20862"/>
                      <a:pt x="11407" y="21810"/>
                      <a:pt x="13309" y="22758"/>
                    </a:cubicBezTo>
                    <a:cubicBezTo>
                      <a:pt x="14259" y="24655"/>
                      <a:pt x="15210" y="26551"/>
                      <a:pt x="15210" y="2939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57510FB4-B904-9A7F-B271-A5F9FE32F2F3}"/>
                  </a:ext>
                </a:extLst>
              </p:cNvPr>
              <p:cNvSpPr/>
              <p:nvPr/>
            </p:nvSpPr>
            <p:spPr>
              <a:xfrm>
                <a:off x="4441469" y="5659782"/>
                <a:ext cx="39926" cy="82499"/>
              </a:xfrm>
              <a:custGeom>
                <a:avLst/>
                <a:gdLst>
                  <a:gd name="connsiteX0" fmla="*/ 6654 w 39926"/>
                  <a:gd name="connsiteY0" fmla="*/ 21810 h 82499"/>
                  <a:gd name="connsiteX1" fmla="*/ 8556 w 39926"/>
                  <a:gd name="connsiteY1" fmla="*/ 21810 h 82499"/>
                  <a:gd name="connsiteX2" fmla="*/ 8556 w 39926"/>
                  <a:gd name="connsiteY2" fmla="*/ 13276 h 82499"/>
                  <a:gd name="connsiteX3" fmla="*/ 8556 w 39926"/>
                  <a:gd name="connsiteY3" fmla="*/ 7586 h 82499"/>
                  <a:gd name="connsiteX4" fmla="*/ 9506 w 39926"/>
                  <a:gd name="connsiteY4" fmla="*/ 3793 h 82499"/>
                  <a:gd name="connsiteX5" fmla="*/ 12358 w 39926"/>
                  <a:gd name="connsiteY5" fmla="*/ 948 h 82499"/>
                  <a:gd name="connsiteX6" fmla="*/ 16161 w 39926"/>
                  <a:gd name="connsiteY6" fmla="*/ 0 h 82499"/>
                  <a:gd name="connsiteX7" fmla="*/ 20914 w 39926"/>
                  <a:gd name="connsiteY7" fmla="*/ 1897 h 82499"/>
                  <a:gd name="connsiteX8" fmla="*/ 22815 w 39926"/>
                  <a:gd name="connsiteY8" fmla="*/ 5690 h 82499"/>
                  <a:gd name="connsiteX9" fmla="*/ 22815 w 39926"/>
                  <a:gd name="connsiteY9" fmla="*/ 11379 h 82499"/>
                  <a:gd name="connsiteX10" fmla="*/ 22815 w 39926"/>
                  <a:gd name="connsiteY10" fmla="*/ 21810 h 82499"/>
                  <a:gd name="connsiteX11" fmla="*/ 28519 w 39926"/>
                  <a:gd name="connsiteY11" fmla="*/ 21810 h 82499"/>
                  <a:gd name="connsiteX12" fmla="*/ 33272 w 39926"/>
                  <a:gd name="connsiteY12" fmla="*/ 23707 h 82499"/>
                  <a:gd name="connsiteX13" fmla="*/ 35173 w 39926"/>
                  <a:gd name="connsiteY13" fmla="*/ 27500 h 82499"/>
                  <a:gd name="connsiteX14" fmla="*/ 33272 w 39926"/>
                  <a:gd name="connsiteY14" fmla="*/ 31293 h 82499"/>
                  <a:gd name="connsiteX15" fmla="*/ 26617 w 39926"/>
                  <a:gd name="connsiteY15" fmla="*/ 32241 h 82499"/>
                  <a:gd name="connsiteX16" fmla="*/ 22815 w 39926"/>
                  <a:gd name="connsiteY16" fmla="*/ 32241 h 82499"/>
                  <a:gd name="connsiteX17" fmla="*/ 22815 w 39926"/>
                  <a:gd name="connsiteY17" fmla="*/ 59741 h 82499"/>
                  <a:gd name="connsiteX18" fmla="*/ 22815 w 39926"/>
                  <a:gd name="connsiteY18" fmla="*/ 65430 h 82499"/>
                  <a:gd name="connsiteX19" fmla="*/ 23766 w 39926"/>
                  <a:gd name="connsiteY19" fmla="*/ 68275 h 82499"/>
                  <a:gd name="connsiteX20" fmla="*/ 27568 w 39926"/>
                  <a:gd name="connsiteY20" fmla="*/ 69223 h 82499"/>
                  <a:gd name="connsiteX21" fmla="*/ 31370 w 39926"/>
                  <a:gd name="connsiteY21" fmla="*/ 69223 h 82499"/>
                  <a:gd name="connsiteX22" fmla="*/ 35173 w 39926"/>
                  <a:gd name="connsiteY22" fmla="*/ 69223 h 82499"/>
                  <a:gd name="connsiteX23" fmla="*/ 38025 w 39926"/>
                  <a:gd name="connsiteY23" fmla="*/ 71120 h 82499"/>
                  <a:gd name="connsiteX24" fmla="*/ 39926 w 39926"/>
                  <a:gd name="connsiteY24" fmla="*/ 74913 h 82499"/>
                  <a:gd name="connsiteX25" fmla="*/ 36123 w 39926"/>
                  <a:gd name="connsiteY25" fmla="*/ 80603 h 82499"/>
                  <a:gd name="connsiteX26" fmla="*/ 24716 w 39926"/>
                  <a:gd name="connsiteY26" fmla="*/ 82499 h 82499"/>
                  <a:gd name="connsiteX27" fmla="*/ 14259 w 39926"/>
                  <a:gd name="connsiteY27" fmla="*/ 80603 h 82499"/>
                  <a:gd name="connsiteX28" fmla="*/ 9506 w 39926"/>
                  <a:gd name="connsiteY28" fmla="*/ 73965 h 82499"/>
                  <a:gd name="connsiteX29" fmla="*/ 8556 w 39926"/>
                  <a:gd name="connsiteY29" fmla="*/ 62586 h 82499"/>
                  <a:gd name="connsiteX30" fmla="*/ 8556 w 39926"/>
                  <a:gd name="connsiteY30" fmla="*/ 34138 h 82499"/>
                  <a:gd name="connsiteX31" fmla="*/ 6654 w 39926"/>
                  <a:gd name="connsiteY31" fmla="*/ 34138 h 82499"/>
                  <a:gd name="connsiteX32" fmla="*/ 1901 w 39926"/>
                  <a:gd name="connsiteY32" fmla="*/ 32241 h 82499"/>
                  <a:gd name="connsiteX33" fmla="*/ 0 w 39926"/>
                  <a:gd name="connsiteY33" fmla="*/ 28448 h 82499"/>
                  <a:gd name="connsiteX34" fmla="*/ 1901 w 39926"/>
                  <a:gd name="connsiteY34" fmla="*/ 24655 h 82499"/>
                  <a:gd name="connsiteX35" fmla="*/ 6654 w 39926"/>
                  <a:gd name="connsiteY35" fmla="*/ 21810 h 8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926" h="82499">
                    <a:moveTo>
                      <a:pt x="6654" y="21810"/>
                    </a:moveTo>
                    <a:lnTo>
                      <a:pt x="8556" y="21810"/>
                    </a:lnTo>
                    <a:lnTo>
                      <a:pt x="8556" y="13276"/>
                    </a:lnTo>
                    <a:cubicBezTo>
                      <a:pt x="8556" y="10431"/>
                      <a:pt x="8556" y="8534"/>
                      <a:pt x="8556" y="7586"/>
                    </a:cubicBezTo>
                    <a:cubicBezTo>
                      <a:pt x="8556" y="6638"/>
                      <a:pt x="9506" y="4741"/>
                      <a:pt x="9506" y="3793"/>
                    </a:cubicBezTo>
                    <a:cubicBezTo>
                      <a:pt x="10457" y="2845"/>
                      <a:pt x="10457" y="1897"/>
                      <a:pt x="12358" y="948"/>
                    </a:cubicBezTo>
                    <a:cubicBezTo>
                      <a:pt x="14259" y="0"/>
                      <a:pt x="14259" y="0"/>
                      <a:pt x="16161" y="0"/>
                    </a:cubicBezTo>
                    <a:cubicBezTo>
                      <a:pt x="18062" y="0"/>
                      <a:pt x="19963" y="948"/>
                      <a:pt x="20914" y="1897"/>
                    </a:cubicBezTo>
                    <a:cubicBezTo>
                      <a:pt x="21864" y="2845"/>
                      <a:pt x="22815" y="3793"/>
                      <a:pt x="22815" y="5690"/>
                    </a:cubicBezTo>
                    <a:cubicBezTo>
                      <a:pt x="22815" y="6638"/>
                      <a:pt x="22815" y="8534"/>
                      <a:pt x="22815" y="11379"/>
                    </a:cubicBezTo>
                    <a:lnTo>
                      <a:pt x="22815" y="21810"/>
                    </a:lnTo>
                    <a:lnTo>
                      <a:pt x="28519" y="21810"/>
                    </a:lnTo>
                    <a:cubicBezTo>
                      <a:pt x="30420" y="21810"/>
                      <a:pt x="32321" y="22758"/>
                      <a:pt x="33272" y="23707"/>
                    </a:cubicBezTo>
                    <a:cubicBezTo>
                      <a:pt x="34222" y="24655"/>
                      <a:pt x="35173" y="25603"/>
                      <a:pt x="35173" y="27500"/>
                    </a:cubicBezTo>
                    <a:cubicBezTo>
                      <a:pt x="35173" y="29396"/>
                      <a:pt x="34222" y="31293"/>
                      <a:pt x="33272" y="31293"/>
                    </a:cubicBezTo>
                    <a:cubicBezTo>
                      <a:pt x="32321" y="31293"/>
                      <a:pt x="29469" y="32241"/>
                      <a:pt x="26617" y="32241"/>
                    </a:cubicBezTo>
                    <a:lnTo>
                      <a:pt x="22815" y="32241"/>
                    </a:lnTo>
                    <a:lnTo>
                      <a:pt x="22815" y="59741"/>
                    </a:lnTo>
                    <a:cubicBezTo>
                      <a:pt x="22815" y="61637"/>
                      <a:pt x="22815" y="63534"/>
                      <a:pt x="22815" y="65430"/>
                    </a:cubicBezTo>
                    <a:cubicBezTo>
                      <a:pt x="22815" y="66379"/>
                      <a:pt x="23766" y="67327"/>
                      <a:pt x="23766" y="68275"/>
                    </a:cubicBezTo>
                    <a:cubicBezTo>
                      <a:pt x="24716" y="69223"/>
                      <a:pt x="25667" y="69223"/>
                      <a:pt x="27568" y="69223"/>
                    </a:cubicBezTo>
                    <a:cubicBezTo>
                      <a:pt x="28519" y="69223"/>
                      <a:pt x="29469" y="69223"/>
                      <a:pt x="31370" y="69223"/>
                    </a:cubicBezTo>
                    <a:cubicBezTo>
                      <a:pt x="33272" y="69223"/>
                      <a:pt x="34222" y="69223"/>
                      <a:pt x="35173" y="69223"/>
                    </a:cubicBezTo>
                    <a:cubicBezTo>
                      <a:pt x="36123" y="69223"/>
                      <a:pt x="37074" y="70172"/>
                      <a:pt x="38025" y="71120"/>
                    </a:cubicBezTo>
                    <a:cubicBezTo>
                      <a:pt x="38975" y="72068"/>
                      <a:pt x="39926" y="73017"/>
                      <a:pt x="39926" y="74913"/>
                    </a:cubicBezTo>
                    <a:cubicBezTo>
                      <a:pt x="39926" y="77758"/>
                      <a:pt x="38975" y="78706"/>
                      <a:pt x="36123" y="80603"/>
                    </a:cubicBezTo>
                    <a:cubicBezTo>
                      <a:pt x="33272" y="81551"/>
                      <a:pt x="29469" y="82499"/>
                      <a:pt x="24716" y="82499"/>
                    </a:cubicBezTo>
                    <a:cubicBezTo>
                      <a:pt x="19963" y="82499"/>
                      <a:pt x="16161" y="81551"/>
                      <a:pt x="14259" y="80603"/>
                    </a:cubicBezTo>
                    <a:cubicBezTo>
                      <a:pt x="12358" y="79654"/>
                      <a:pt x="10457" y="76810"/>
                      <a:pt x="9506" y="73965"/>
                    </a:cubicBezTo>
                    <a:cubicBezTo>
                      <a:pt x="8556" y="71120"/>
                      <a:pt x="8556" y="67327"/>
                      <a:pt x="8556" y="62586"/>
                    </a:cubicBezTo>
                    <a:lnTo>
                      <a:pt x="8556" y="34138"/>
                    </a:lnTo>
                    <a:lnTo>
                      <a:pt x="6654" y="34138"/>
                    </a:lnTo>
                    <a:cubicBezTo>
                      <a:pt x="4753" y="34138"/>
                      <a:pt x="2852" y="33189"/>
                      <a:pt x="1901" y="32241"/>
                    </a:cubicBezTo>
                    <a:cubicBezTo>
                      <a:pt x="951" y="31293"/>
                      <a:pt x="0" y="30345"/>
                      <a:pt x="0" y="28448"/>
                    </a:cubicBezTo>
                    <a:cubicBezTo>
                      <a:pt x="0" y="26551"/>
                      <a:pt x="951" y="25603"/>
                      <a:pt x="1901" y="24655"/>
                    </a:cubicBezTo>
                    <a:cubicBezTo>
                      <a:pt x="2852" y="23707"/>
                      <a:pt x="4753" y="21810"/>
                      <a:pt x="6654" y="21810"/>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A9D01A59-09CD-65B9-B856-FAE29085FB3E}"/>
                  </a:ext>
                </a:extLst>
              </p:cNvPr>
              <p:cNvSpPr/>
              <p:nvPr/>
            </p:nvSpPr>
            <p:spPr>
              <a:xfrm>
                <a:off x="4484247" y="5680644"/>
                <a:ext cx="54185" cy="59740"/>
              </a:xfrm>
              <a:custGeom>
                <a:avLst/>
                <a:gdLst>
                  <a:gd name="connsiteX0" fmla="*/ 40877 w 54185"/>
                  <a:gd name="connsiteY0" fmla="*/ 51206 h 59740"/>
                  <a:gd name="connsiteX1" fmla="*/ 30420 w 54185"/>
                  <a:gd name="connsiteY1" fmla="*/ 57844 h 59740"/>
                  <a:gd name="connsiteX2" fmla="*/ 19012 w 54185"/>
                  <a:gd name="connsiteY2" fmla="*/ 59741 h 59740"/>
                  <a:gd name="connsiteX3" fmla="*/ 8556 w 54185"/>
                  <a:gd name="connsiteY3" fmla="*/ 57844 h 59740"/>
                  <a:gd name="connsiteX4" fmla="*/ 1901 w 54185"/>
                  <a:gd name="connsiteY4" fmla="*/ 52155 h 59740"/>
                  <a:gd name="connsiteX5" fmla="*/ 0 w 54185"/>
                  <a:gd name="connsiteY5" fmla="*/ 43620 h 59740"/>
                  <a:gd name="connsiteX6" fmla="*/ 3802 w 54185"/>
                  <a:gd name="connsiteY6" fmla="*/ 33189 h 59740"/>
                  <a:gd name="connsiteX7" fmla="*/ 14259 w 54185"/>
                  <a:gd name="connsiteY7" fmla="*/ 27500 h 59740"/>
                  <a:gd name="connsiteX8" fmla="*/ 20914 w 54185"/>
                  <a:gd name="connsiteY8" fmla="*/ 25603 h 59740"/>
                  <a:gd name="connsiteX9" fmla="*/ 30420 w 54185"/>
                  <a:gd name="connsiteY9" fmla="*/ 23707 h 59740"/>
                  <a:gd name="connsiteX10" fmla="*/ 38975 w 54185"/>
                  <a:gd name="connsiteY10" fmla="*/ 21810 h 59740"/>
                  <a:gd name="connsiteX11" fmla="*/ 37074 w 54185"/>
                  <a:gd name="connsiteY11" fmla="*/ 13276 h 59740"/>
                  <a:gd name="connsiteX12" fmla="*/ 28519 w 54185"/>
                  <a:gd name="connsiteY12" fmla="*/ 10431 h 59740"/>
                  <a:gd name="connsiteX13" fmla="*/ 19963 w 54185"/>
                  <a:gd name="connsiteY13" fmla="*/ 12327 h 59740"/>
                  <a:gd name="connsiteX14" fmla="*/ 15210 w 54185"/>
                  <a:gd name="connsiteY14" fmla="*/ 17069 h 59740"/>
                  <a:gd name="connsiteX15" fmla="*/ 12358 w 54185"/>
                  <a:gd name="connsiteY15" fmla="*/ 20862 h 59740"/>
                  <a:gd name="connsiteX16" fmla="*/ 8556 w 54185"/>
                  <a:gd name="connsiteY16" fmla="*/ 21810 h 59740"/>
                  <a:gd name="connsiteX17" fmla="*/ 3802 w 54185"/>
                  <a:gd name="connsiteY17" fmla="*/ 19914 h 59740"/>
                  <a:gd name="connsiteX18" fmla="*/ 1901 w 54185"/>
                  <a:gd name="connsiteY18" fmla="*/ 16121 h 59740"/>
                  <a:gd name="connsiteX19" fmla="*/ 4753 w 54185"/>
                  <a:gd name="connsiteY19" fmla="*/ 8534 h 59740"/>
                  <a:gd name="connsiteX20" fmla="*/ 13309 w 54185"/>
                  <a:gd name="connsiteY20" fmla="*/ 2845 h 59740"/>
                  <a:gd name="connsiteX21" fmla="*/ 27568 w 54185"/>
                  <a:gd name="connsiteY21" fmla="*/ 0 h 59740"/>
                  <a:gd name="connsiteX22" fmla="*/ 42778 w 54185"/>
                  <a:gd name="connsiteY22" fmla="*/ 1897 h 59740"/>
                  <a:gd name="connsiteX23" fmla="*/ 50383 w 54185"/>
                  <a:gd name="connsiteY23" fmla="*/ 9483 h 59740"/>
                  <a:gd name="connsiteX24" fmla="*/ 52284 w 54185"/>
                  <a:gd name="connsiteY24" fmla="*/ 22758 h 59740"/>
                  <a:gd name="connsiteX25" fmla="*/ 52284 w 54185"/>
                  <a:gd name="connsiteY25" fmla="*/ 31293 h 59740"/>
                  <a:gd name="connsiteX26" fmla="*/ 52284 w 54185"/>
                  <a:gd name="connsiteY26" fmla="*/ 39827 h 59740"/>
                  <a:gd name="connsiteX27" fmla="*/ 53235 w 54185"/>
                  <a:gd name="connsiteY27" fmla="*/ 48362 h 59740"/>
                  <a:gd name="connsiteX28" fmla="*/ 54185 w 54185"/>
                  <a:gd name="connsiteY28" fmla="*/ 54051 h 59740"/>
                  <a:gd name="connsiteX29" fmla="*/ 52284 w 54185"/>
                  <a:gd name="connsiteY29" fmla="*/ 57844 h 59740"/>
                  <a:gd name="connsiteX30" fmla="*/ 47531 w 54185"/>
                  <a:gd name="connsiteY30" fmla="*/ 59741 h 59740"/>
                  <a:gd name="connsiteX31" fmla="*/ 42778 w 54185"/>
                  <a:gd name="connsiteY31" fmla="*/ 57844 h 59740"/>
                  <a:gd name="connsiteX32" fmla="*/ 40877 w 54185"/>
                  <a:gd name="connsiteY32" fmla="*/ 51206 h 59740"/>
                  <a:gd name="connsiteX33" fmla="*/ 38975 w 54185"/>
                  <a:gd name="connsiteY33" fmla="*/ 30345 h 59740"/>
                  <a:gd name="connsiteX34" fmla="*/ 29469 w 54185"/>
                  <a:gd name="connsiteY34" fmla="*/ 33189 h 59740"/>
                  <a:gd name="connsiteX35" fmla="*/ 20914 w 54185"/>
                  <a:gd name="connsiteY35" fmla="*/ 35086 h 59740"/>
                  <a:gd name="connsiteX36" fmla="*/ 16161 w 54185"/>
                  <a:gd name="connsiteY36" fmla="*/ 37931 h 59740"/>
                  <a:gd name="connsiteX37" fmla="*/ 14259 w 54185"/>
                  <a:gd name="connsiteY37" fmla="*/ 42672 h 59740"/>
                  <a:gd name="connsiteX38" fmla="*/ 17111 w 54185"/>
                  <a:gd name="connsiteY38" fmla="*/ 48362 h 59740"/>
                  <a:gd name="connsiteX39" fmla="*/ 23766 w 54185"/>
                  <a:gd name="connsiteY39" fmla="*/ 51206 h 59740"/>
                  <a:gd name="connsiteX40" fmla="*/ 32321 w 54185"/>
                  <a:gd name="connsiteY40" fmla="*/ 49310 h 59740"/>
                  <a:gd name="connsiteX41" fmla="*/ 38025 w 54185"/>
                  <a:gd name="connsiteY41" fmla="*/ 44569 h 59740"/>
                  <a:gd name="connsiteX42" fmla="*/ 39926 w 54185"/>
                  <a:gd name="connsiteY42" fmla="*/ 33189 h 59740"/>
                  <a:gd name="connsiteX43" fmla="*/ 39926 w 54185"/>
                  <a:gd name="connsiteY43" fmla="*/ 30345 h 5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4185" h="59740">
                    <a:moveTo>
                      <a:pt x="40877" y="51206"/>
                    </a:moveTo>
                    <a:cubicBezTo>
                      <a:pt x="37074" y="54051"/>
                      <a:pt x="34222" y="55948"/>
                      <a:pt x="30420" y="57844"/>
                    </a:cubicBezTo>
                    <a:cubicBezTo>
                      <a:pt x="26617" y="58793"/>
                      <a:pt x="22815" y="59741"/>
                      <a:pt x="19012" y="59741"/>
                    </a:cubicBezTo>
                    <a:cubicBezTo>
                      <a:pt x="15210" y="59741"/>
                      <a:pt x="11407" y="58793"/>
                      <a:pt x="8556" y="57844"/>
                    </a:cubicBezTo>
                    <a:cubicBezTo>
                      <a:pt x="5704" y="55948"/>
                      <a:pt x="3802" y="54051"/>
                      <a:pt x="1901" y="52155"/>
                    </a:cubicBezTo>
                    <a:cubicBezTo>
                      <a:pt x="0" y="50258"/>
                      <a:pt x="0" y="46465"/>
                      <a:pt x="0" y="43620"/>
                    </a:cubicBezTo>
                    <a:cubicBezTo>
                      <a:pt x="0" y="39827"/>
                      <a:pt x="951" y="36034"/>
                      <a:pt x="3802" y="33189"/>
                    </a:cubicBezTo>
                    <a:cubicBezTo>
                      <a:pt x="6654" y="30345"/>
                      <a:pt x="9506" y="28448"/>
                      <a:pt x="14259" y="27500"/>
                    </a:cubicBezTo>
                    <a:cubicBezTo>
                      <a:pt x="15210" y="27500"/>
                      <a:pt x="17111" y="26551"/>
                      <a:pt x="20914" y="25603"/>
                    </a:cubicBezTo>
                    <a:cubicBezTo>
                      <a:pt x="24716" y="24655"/>
                      <a:pt x="27568" y="23707"/>
                      <a:pt x="30420" y="23707"/>
                    </a:cubicBezTo>
                    <a:cubicBezTo>
                      <a:pt x="33272" y="22758"/>
                      <a:pt x="36123" y="22758"/>
                      <a:pt x="38975" y="21810"/>
                    </a:cubicBezTo>
                    <a:cubicBezTo>
                      <a:pt x="38975" y="18017"/>
                      <a:pt x="38025" y="15172"/>
                      <a:pt x="37074" y="13276"/>
                    </a:cubicBezTo>
                    <a:cubicBezTo>
                      <a:pt x="36123" y="11379"/>
                      <a:pt x="32321" y="10431"/>
                      <a:pt x="28519" y="10431"/>
                    </a:cubicBezTo>
                    <a:cubicBezTo>
                      <a:pt x="24716" y="10431"/>
                      <a:pt x="21864" y="11379"/>
                      <a:pt x="19963" y="12327"/>
                    </a:cubicBezTo>
                    <a:cubicBezTo>
                      <a:pt x="18062" y="13276"/>
                      <a:pt x="16161" y="15172"/>
                      <a:pt x="15210" y="17069"/>
                    </a:cubicBezTo>
                    <a:cubicBezTo>
                      <a:pt x="14259" y="18965"/>
                      <a:pt x="13309" y="20862"/>
                      <a:pt x="12358" y="20862"/>
                    </a:cubicBezTo>
                    <a:cubicBezTo>
                      <a:pt x="11407" y="21810"/>
                      <a:pt x="10457" y="21810"/>
                      <a:pt x="8556" y="21810"/>
                    </a:cubicBezTo>
                    <a:cubicBezTo>
                      <a:pt x="6654" y="21810"/>
                      <a:pt x="5704" y="20862"/>
                      <a:pt x="3802" y="19914"/>
                    </a:cubicBezTo>
                    <a:cubicBezTo>
                      <a:pt x="2852" y="18965"/>
                      <a:pt x="1901" y="17069"/>
                      <a:pt x="1901" y="16121"/>
                    </a:cubicBezTo>
                    <a:cubicBezTo>
                      <a:pt x="1901" y="13276"/>
                      <a:pt x="2852" y="11379"/>
                      <a:pt x="4753" y="8534"/>
                    </a:cubicBezTo>
                    <a:cubicBezTo>
                      <a:pt x="6654" y="5690"/>
                      <a:pt x="9506" y="3793"/>
                      <a:pt x="13309" y="2845"/>
                    </a:cubicBezTo>
                    <a:cubicBezTo>
                      <a:pt x="17111" y="1897"/>
                      <a:pt x="21864" y="0"/>
                      <a:pt x="27568" y="0"/>
                    </a:cubicBezTo>
                    <a:cubicBezTo>
                      <a:pt x="34222" y="0"/>
                      <a:pt x="38975" y="948"/>
                      <a:pt x="42778" y="1897"/>
                    </a:cubicBezTo>
                    <a:cubicBezTo>
                      <a:pt x="46580" y="3793"/>
                      <a:pt x="49432" y="5690"/>
                      <a:pt x="50383" y="9483"/>
                    </a:cubicBezTo>
                    <a:cubicBezTo>
                      <a:pt x="52284" y="13276"/>
                      <a:pt x="52284" y="17069"/>
                      <a:pt x="52284" y="22758"/>
                    </a:cubicBezTo>
                    <a:cubicBezTo>
                      <a:pt x="52284" y="26551"/>
                      <a:pt x="52284" y="29396"/>
                      <a:pt x="52284" y="31293"/>
                    </a:cubicBezTo>
                    <a:cubicBezTo>
                      <a:pt x="52284" y="34138"/>
                      <a:pt x="52284" y="36034"/>
                      <a:pt x="52284" y="39827"/>
                    </a:cubicBezTo>
                    <a:cubicBezTo>
                      <a:pt x="52284" y="42672"/>
                      <a:pt x="52284" y="45517"/>
                      <a:pt x="53235" y="48362"/>
                    </a:cubicBezTo>
                    <a:cubicBezTo>
                      <a:pt x="54185" y="51206"/>
                      <a:pt x="54185" y="53103"/>
                      <a:pt x="54185" y="54051"/>
                    </a:cubicBezTo>
                    <a:cubicBezTo>
                      <a:pt x="54185" y="55948"/>
                      <a:pt x="53235" y="56896"/>
                      <a:pt x="52284" y="57844"/>
                    </a:cubicBezTo>
                    <a:cubicBezTo>
                      <a:pt x="50383" y="58793"/>
                      <a:pt x="49432" y="59741"/>
                      <a:pt x="47531" y="59741"/>
                    </a:cubicBezTo>
                    <a:cubicBezTo>
                      <a:pt x="45630" y="59741"/>
                      <a:pt x="44679" y="58793"/>
                      <a:pt x="42778" y="57844"/>
                    </a:cubicBezTo>
                    <a:cubicBezTo>
                      <a:pt x="43728" y="55948"/>
                      <a:pt x="41827" y="54051"/>
                      <a:pt x="40877" y="51206"/>
                    </a:cubicBezTo>
                    <a:close/>
                    <a:moveTo>
                      <a:pt x="38975" y="30345"/>
                    </a:moveTo>
                    <a:cubicBezTo>
                      <a:pt x="37074" y="31293"/>
                      <a:pt x="33272" y="32241"/>
                      <a:pt x="29469" y="33189"/>
                    </a:cubicBezTo>
                    <a:cubicBezTo>
                      <a:pt x="25667" y="34138"/>
                      <a:pt x="22815" y="35086"/>
                      <a:pt x="20914" y="35086"/>
                    </a:cubicBezTo>
                    <a:cubicBezTo>
                      <a:pt x="19012" y="35086"/>
                      <a:pt x="18062" y="36034"/>
                      <a:pt x="16161" y="37931"/>
                    </a:cubicBezTo>
                    <a:cubicBezTo>
                      <a:pt x="14259" y="39827"/>
                      <a:pt x="14259" y="40775"/>
                      <a:pt x="14259" y="42672"/>
                    </a:cubicBezTo>
                    <a:cubicBezTo>
                      <a:pt x="14259" y="44569"/>
                      <a:pt x="15210" y="46465"/>
                      <a:pt x="17111" y="48362"/>
                    </a:cubicBezTo>
                    <a:cubicBezTo>
                      <a:pt x="19012" y="50258"/>
                      <a:pt x="20914" y="51206"/>
                      <a:pt x="23766" y="51206"/>
                    </a:cubicBezTo>
                    <a:cubicBezTo>
                      <a:pt x="26617" y="51206"/>
                      <a:pt x="29469" y="50258"/>
                      <a:pt x="32321" y="49310"/>
                    </a:cubicBezTo>
                    <a:cubicBezTo>
                      <a:pt x="35173" y="48362"/>
                      <a:pt x="37074" y="46465"/>
                      <a:pt x="38025" y="44569"/>
                    </a:cubicBezTo>
                    <a:cubicBezTo>
                      <a:pt x="38975" y="42672"/>
                      <a:pt x="39926" y="38879"/>
                      <a:pt x="39926" y="33189"/>
                    </a:cubicBezTo>
                    <a:lnTo>
                      <a:pt x="39926" y="30345"/>
                    </a:ln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13EB9CEA-3FFF-0F3E-0D2F-929D3321B49F}"/>
                  </a:ext>
                </a:extLst>
              </p:cNvPr>
              <p:cNvSpPr/>
              <p:nvPr/>
            </p:nvSpPr>
            <p:spPr>
              <a:xfrm>
                <a:off x="4553642" y="5658834"/>
                <a:ext cx="15209" cy="81550"/>
              </a:xfrm>
              <a:custGeom>
                <a:avLst/>
                <a:gdLst>
                  <a:gd name="connsiteX0" fmla="*/ 0 w 15209"/>
                  <a:gd name="connsiteY0" fmla="*/ 73017 h 81550"/>
                  <a:gd name="connsiteX1" fmla="*/ 0 w 15209"/>
                  <a:gd name="connsiteY1" fmla="*/ 8534 h 81550"/>
                  <a:gd name="connsiteX2" fmla="*/ 1901 w 15209"/>
                  <a:gd name="connsiteY2" fmla="*/ 1897 h 81550"/>
                  <a:gd name="connsiteX3" fmla="*/ 7605 w 15209"/>
                  <a:gd name="connsiteY3" fmla="*/ 0 h 81550"/>
                  <a:gd name="connsiteX4" fmla="*/ 13309 w 15209"/>
                  <a:gd name="connsiteY4" fmla="*/ 1897 h 81550"/>
                  <a:gd name="connsiteX5" fmla="*/ 15210 w 15209"/>
                  <a:gd name="connsiteY5" fmla="*/ 8534 h 81550"/>
                  <a:gd name="connsiteX6" fmla="*/ 15210 w 15209"/>
                  <a:gd name="connsiteY6" fmla="*/ 73017 h 81550"/>
                  <a:gd name="connsiteX7" fmla="*/ 13309 w 15209"/>
                  <a:gd name="connsiteY7" fmla="*/ 79654 h 81550"/>
                  <a:gd name="connsiteX8" fmla="*/ 7605 w 15209"/>
                  <a:gd name="connsiteY8" fmla="*/ 81551 h 81550"/>
                  <a:gd name="connsiteX9" fmla="*/ 1901 w 15209"/>
                  <a:gd name="connsiteY9" fmla="*/ 79654 h 81550"/>
                  <a:gd name="connsiteX10" fmla="*/ 0 w 15209"/>
                  <a:gd name="connsiteY10" fmla="*/ 73017 h 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09" h="81550">
                    <a:moveTo>
                      <a:pt x="0" y="73017"/>
                    </a:moveTo>
                    <a:lnTo>
                      <a:pt x="0" y="8534"/>
                    </a:lnTo>
                    <a:cubicBezTo>
                      <a:pt x="0" y="5690"/>
                      <a:pt x="951" y="2845"/>
                      <a:pt x="1901" y="1897"/>
                    </a:cubicBezTo>
                    <a:cubicBezTo>
                      <a:pt x="2852" y="948"/>
                      <a:pt x="4753" y="0"/>
                      <a:pt x="7605" y="0"/>
                    </a:cubicBezTo>
                    <a:cubicBezTo>
                      <a:pt x="9506" y="0"/>
                      <a:pt x="11408" y="948"/>
                      <a:pt x="13309" y="1897"/>
                    </a:cubicBezTo>
                    <a:cubicBezTo>
                      <a:pt x="14259" y="3793"/>
                      <a:pt x="15210" y="5690"/>
                      <a:pt x="15210" y="8534"/>
                    </a:cubicBezTo>
                    <a:lnTo>
                      <a:pt x="15210" y="73017"/>
                    </a:lnTo>
                    <a:cubicBezTo>
                      <a:pt x="15210" y="75861"/>
                      <a:pt x="14259" y="78706"/>
                      <a:pt x="13309" y="79654"/>
                    </a:cubicBezTo>
                    <a:cubicBezTo>
                      <a:pt x="12358" y="81551"/>
                      <a:pt x="10457" y="81551"/>
                      <a:pt x="7605" y="81551"/>
                    </a:cubicBezTo>
                    <a:cubicBezTo>
                      <a:pt x="5704" y="81551"/>
                      <a:pt x="3803" y="80603"/>
                      <a:pt x="1901" y="79654"/>
                    </a:cubicBezTo>
                    <a:cubicBezTo>
                      <a:pt x="0" y="78706"/>
                      <a:pt x="0" y="75861"/>
                      <a:pt x="0" y="7301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E931D88D-A52D-40C5-FE6E-5DE2F5A75FF8}"/>
                  </a:ext>
                </a:extLst>
              </p:cNvPr>
              <p:cNvSpPr/>
              <p:nvPr/>
            </p:nvSpPr>
            <p:spPr>
              <a:xfrm>
                <a:off x="4604025" y="5678747"/>
                <a:ext cx="86506" cy="63533"/>
              </a:xfrm>
              <a:custGeom>
                <a:avLst/>
                <a:gdLst>
                  <a:gd name="connsiteX0" fmla="*/ 17111 w 86506"/>
                  <a:gd name="connsiteY0" fmla="*/ 10431 h 63533"/>
                  <a:gd name="connsiteX1" fmla="*/ 26617 w 86506"/>
                  <a:gd name="connsiteY1" fmla="*/ 43620 h 63533"/>
                  <a:gd name="connsiteX2" fmla="*/ 35173 w 86506"/>
                  <a:gd name="connsiteY2" fmla="*/ 12327 h 63533"/>
                  <a:gd name="connsiteX3" fmla="*/ 37074 w 86506"/>
                  <a:gd name="connsiteY3" fmla="*/ 5690 h 63533"/>
                  <a:gd name="connsiteX4" fmla="*/ 39926 w 86506"/>
                  <a:gd name="connsiteY4" fmla="*/ 1897 h 63533"/>
                  <a:gd name="connsiteX5" fmla="*/ 44679 w 86506"/>
                  <a:gd name="connsiteY5" fmla="*/ 0 h 63533"/>
                  <a:gd name="connsiteX6" fmla="*/ 49432 w 86506"/>
                  <a:gd name="connsiteY6" fmla="*/ 1897 h 63533"/>
                  <a:gd name="connsiteX7" fmla="*/ 52284 w 86506"/>
                  <a:gd name="connsiteY7" fmla="*/ 5690 h 63533"/>
                  <a:gd name="connsiteX8" fmla="*/ 54185 w 86506"/>
                  <a:gd name="connsiteY8" fmla="*/ 12327 h 63533"/>
                  <a:gd name="connsiteX9" fmla="*/ 62741 w 86506"/>
                  <a:gd name="connsiteY9" fmla="*/ 43620 h 63533"/>
                  <a:gd name="connsiteX10" fmla="*/ 72247 w 86506"/>
                  <a:gd name="connsiteY10" fmla="*/ 10431 h 63533"/>
                  <a:gd name="connsiteX11" fmla="*/ 74148 w 86506"/>
                  <a:gd name="connsiteY11" fmla="*/ 5690 h 63533"/>
                  <a:gd name="connsiteX12" fmla="*/ 76050 w 86506"/>
                  <a:gd name="connsiteY12" fmla="*/ 2845 h 63533"/>
                  <a:gd name="connsiteX13" fmla="*/ 79852 w 86506"/>
                  <a:gd name="connsiteY13" fmla="*/ 1897 h 63533"/>
                  <a:gd name="connsiteX14" fmla="*/ 84605 w 86506"/>
                  <a:gd name="connsiteY14" fmla="*/ 3793 h 63533"/>
                  <a:gd name="connsiteX15" fmla="*/ 86506 w 86506"/>
                  <a:gd name="connsiteY15" fmla="*/ 8534 h 63533"/>
                  <a:gd name="connsiteX16" fmla="*/ 84605 w 86506"/>
                  <a:gd name="connsiteY16" fmla="*/ 15172 h 63533"/>
                  <a:gd name="connsiteX17" fmla="*/ 72247 w 86506"/>
                  <a:gd name="connsiteY17" fmla="*/ 51206 h 63533"/>
                  <a:gd name="connsiteX18" fmla="*/ 69395 w 86506"/>
                  <a:gd name="connsiteY18" fmla="*/ 57844 h 63533"/>
                  <a:gd name="connsiteX19" fmla="*/ 66544 w 86506"/>
                  <a:gd name="connsiteY19" fmla="*/ 61637 h 63533"/>
                  <a:gd name="connsiteX20" fmla="*/ 61791 w 86506"/>
                  <a:gd name="connsiteY20" fmla="*/ 63534 h 63533"/>
                  <a:gd name="connsiteX21" fmla="*/ 56087 w 86506"/>
                  <a:gd name="connsiteY21" fmla="*/ 61637 h 63533"/>
                  <a:gd name="connsiteX22" fmla="*/ 53235 w 86506"/>
                  <a:gd name="connsiteY22" fmla="*/ 57844 h 63533"/>
                  <a:gd name="connsiteX23" fmla="*/ 51334 w 86506"/>
                  <a:gd name="connsiteY23" fmla="*/ 51206 h 63533"/>
                  <a:gd name="connsiteX24" fmla="*/ 42778 w 86506"/>
                  <a:gd name="connsiteY24" fmla="*/ 21810 h 63533"/>
                  <a:gd name="connsiteX25" fmla="*/ 34222 w 86506"/>
                  <a:gd name="connsiteY25" fmla="*/ 51206 h 63533"/>
                  <a:gd name="connsiteX26" fmla="*/ 30420 w 86506"/>
                  <a:gd name="connsiteY26" fmla="*/ 60689 h 63533"/>
                  <a:gd name="connsiteX27" fmla="*/ 23766 w 86506"/>
                  <a:gd name="connsiteY27" fmla="*/ 63534 h 63533"/>
                  <a:gd name="connsiteX28" fmla="*/ 19963 w 86506"/>
                  <a:gd name="connsiteY28" fmla="*/ 62586 h 63533"/>
                  <a:gd name="connsiteX29" fmla="*/ 17111 w 86506"/>
                  <a:gd name="connsiteY29" fmla="*/ 59741 h 63533"/>
                  <a:gd name="connsiteX30" fmla="*/ 15210 w 86506"/>
                  <a:gd name="connsiteY30" fmla="*/ 55948 h 63533"/>
                  <a:gd name="connsiteX31" fmla="*/ 14259 w 86506"/>
                  <a:gd name="connsiteY31" fmla="*/ 52155 h 63533"/>
                  <a:gd name="connsiteX32" fmla="*/ 1901 w 86506"/>
                  <a:gd name="connsiteY32" fmla="*/ 16121 h 63533"/>
                  <a:gd name="connsiteX33" fmla="*/ 0 w 86506"/>
                  <a:gd name="connsiteY33" fmla="*/ 9483 h 63533"/>
                  <a:gd name="connsiteX34" fmla="*/ 1901 w 86506"/>
                  <a:gd name="connsiteY34" fmla="*/ 4741 h 63533"/>
                  <a:gd name="connsiteX35" fmla="*/ 6654 w 86506"/>
                  <a:gd name="connsiteY35" fmla="*/ 2845 h 63533"/>
                  <a:gd name="connsiteX36" fmla="*/ 11407 w 86506"/>
                  <a:gd name="connsiteY36" fmla="*/ 4741 h 63533"/>
                  <a:gd name="connsiteX37" fmla="*/ 17111 w 86506"/>
                  <a:gd name="connsiteY37" fmla="*/ 10431 h 6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06" h="63533">
                    <a:moveTo>
                      <a:pt x="17111" y="10431"/>
                    </a:moveTo>
                    <a:lnTo>
                      <a:pt x="26617" y="43620"/>
                    </a:lnTo>
                    <a:lnTo>
                      <a:pt x="35173" y="12327"/>
                    </a:lnTo>
                    <a:cubicBezTo>
                      <a:pt x="36124" y="9483"/>
                      <a:pt x="37074" y="6638"/>
                      <a:pt x="37074" y="5690"/>
                    </a:cubicBezTo>
                    <a:cubicBezTo>
                      <a:pt x="37074" y="4741"/>
                      <a:pt x="38025" y="3793"/>
                      <a:pt x="39926" y="1897"/>
                    </a:cubicBezTo>
                    <a:cubicBezTo>
                      <a:pt x="40877" y="948"/>
                      <a:pt x="42778" y="0"/>
                      <a:pt x="44679" y="0"/>
                    </a:cubicBezTo>
                    <a:cubicBezTo>
                      <a:pt x="46581" y="0"/>
                      <a:pt x="48482" y="948"/>
                      <a:pt x="49432" y="1897"/>
                    </a:cubicBezTo>
                    <a:cubicBezTo>
                      <a:pt x="50383" y="2845"/>
                      <a:pt x="51334" y="3793"/>
                      <a:pt x="52284" y="5690"/>
                    </a:cubicBezTo>
                    <a:cubicBezTo>
                      <a:pt x="53235" y="6638"/>
                      <a:pt x="53235" y="9483"/>
                      <a:pt x="54185" y="12327"/>
                    </a:cubicBezTo>
                    <a:lnTo>
                      <a:pt x="62741" y="43620"/>
                    </a:lnTo>
                    <a:lnTo>
                      <a:pt x="72247" y="10431"/>
                    </a:lnTo>
                    <a:cubicBezTo>
                      <a:pt x="73198" y="7586"/>
                      <a:pt x="73198" y="6638"/>
                      <a:pt x="74148" y="5690"/>
                    </a:cubicBezTo>
                    <a:cubicBezTo>
                      <a:pt x="74148" y="4741"/>
                      <a:pt x="75099" y="3793"/>
                      <a:pt x="76050" y="2845"/>
                    </a:cubicBezTo>
                    <a:cubicBezTo>
                      <a:pt x="77000" y="1897"/>
                      <a:pt x="77951" y="1897"/>
                      <a:pt x="79852" y="1897"/>
                    </a:cubicBezTo>
                    <a:cubicBezTo>
                      <a:pt x="81753" y="1897"/>
                      <a:pt x="83655" y="2845"/>
                      <a:pt x="84605" y="3793"/>
                    </a:cubicBezTo>
                    <a:cubicBezTo>
                      <a:pt x="85556" y="4741"/>
                      <a:pt x="86506" y="6638"/>
                      <a:pt x="86506" y="8534"/>
                    </a:cubicBezTo>
                    <a:cubicBezTo>
                      <a:pt x="86506" y="10431"/>
                      <a:pt x="85556" y="12327"/>
                      <a:pt x="84605" y="15172"/>
                    </a:cubicBezTo>
                    <a:lnTo>
                      <a:pt x="72247" y="51206"/>
                    </a:lnTo>
                    <a:cubicBezTo>
                      <a:pt x="71297" y="54051"/>
                      <a:pt x="70346" y="55948"/>
                      <a:pt x="69395" y="57844"/>
                    </a:cubicBezTo>
                    <a:cubicBezTo>
                      <a:pt x="68445" y="58793"/>
                      <a:pt x="67494" y="60689"/>
                      <a:pt x="66544" y="61637"/>
                    </a:cubicBezTo>
                    <a:cubicBezTo>
                      <a:pt x="65593" y="62586"/>
                      <a:pt x="63692" y="63534"/>
                      <a:pt x="61791" y="63534"/>
                    </a:cubicBezTo>
                    <a:cubicBezTo>
                      <a:pt x="59889" y="63534"/>
                      <a:pt x="57988" y="62586"/>
                      <a:pt x="56087" y="61637"/>
                    </a:cubicBezTo>
                    <a:cubicBezTo>
                      <a:pt x="55136" y="60689"/>
                      <a:pt x="54185" y="58793"/>
                      <a:pt x="53235" y="57844"/>
                    </a:cubicBezTo>
                    <a:cubicBezTo>
                      <a:pt x="52284" y="55948"/>
                      <a:pt x="52284" y="54051"/>
                      <a:pt x="51334" y="51206"/>
                    </a:cubicBezTo>
                    <a:lnTo>
                      <a:pt x="42778" y="21810"/>
                    </a:lnTo>
                    <a:lnTo>
                      <a:pt x="34222" y="51206"/>
                    </a:lnTo>
                    <a:cubicBezTo>
                      <a:pt x="33272" y="54999"/>
                      <a:pt x="32321" y="57844"/>
                      <a:pt x="30420" y="60689"/>
                    </a:cubicBezTo>
                    <a:cubicBezTo>
                      <a:pt x="29469" y="62586"/>
                      <a:pt x="26617" y="63534"/>
                      <a:pt x="23766" y="63534"/>
                    </a:cubicBezTo>
                    <a:cubicBezTo>
                      <a:pt x="21864" y="63534"/>
                      <a:pt x="20914" y="63534"/>
                      <a:pt x="19963" y="62586"/>
                    </a:cubicBezTo>
                    <a:cubicBezTo>
                      <a:pt x="19013" y="61637"/>
                      <a:pt x="18062" y="60689"/>
                      <a:pt x="17111" y="59741"/>
                    </a:cubicBezTo>
                    <a:cubicBezTo>
                      <a:pt x="16161" y="58793"/>
                      <a:pt x="15210" y="56896"/>
                      <a:pt x="15210" y="55948"/>
                    </a:cubicBezTo>
                    <a:cubicBezTo>
                      <a:pt x="14259" y="54051"/>
                      <a:pt x="14259" y="53103"/>
                      <a:pt x="14259" y="52155"/>
                    </a:cubicBezTo>
                    <a:lnTo>
                      <a:pt x="1901" y="16121"/>
                    </a:lnTo>
                    <a:cubicBezTo>
                      <a:pt x="951" y="12327"/>
                      <a:pt x="0" y="10431"/>
                      <a:pt x="0" y="9483"/>
                    </a:cubicBezTo>
                    <a:cubicBezTo>
                      <a:pt x="0" y="7586"/>
                      <a:pt x="951" y="6638"/>
                      <a:pt x="1901" y="4741"/>
                    </a:cubicBezTo>
                    <a:cubicBezTo>
                      <a:pt x="2852" y="3793"/>
                      <a:pt x="4753" y="2845"/>
                      <a:pt x="6654" y="2845"/>
                    </a:cubicBezTo>
                    <a:cubicBezTo>
                      <a:pt x="9506" y="2845"/>
                      <a:pt x="10457" y="3793"/>
                      <a:pt x="11407" y="4741"/>
                    </a:cubicBezTo>
                    <a:cubicBezTo>
                      <a:pt x="15210" y="4741"/>
                      <a:pt x="16161" y="6638"/>
                      <a:pt x="17111" y="10431"/>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F5AC56A8-1609-C487-546A-1846DC21347F}"/>
                  </a:ext>
                </a:extLst>
              </p:cNvPr>
              <p:cNvSpPr/>
              <p:nvPr/>
            </p:nvSpPr>
            <p:spPr>
              <a:xfrm>
                <a:off x="4698137" y="5680644"/>
                <a:ext cx="58938" cy="59740"/>
              </a:xfrm>
              <a:custGeom>
                <a:avLst/>
                <a:gdLst>
                  <a:gd name="connsiteX0" fmla="*/ 58938 w 58938"/>
                  <a:gd name="connsiteY0" fmla="*/ 29396 h 59740"/>
                  <a:gd name="connsiteX1" fmla="*/ 57037 w 58938"/>
                  <a:gd name="connsiteY1" fmla="*/ 41724 h 59740"/>
                  <a:gd name="connsiteX2" fmla="*/ 51333 w 58938"/>
                  <a:gd name="connsiteY2" fmla="*/ 51206 h 59740"/>
                  <a:gd name="connsiteX3" fmla="*/ 41827 w 58938"/>
                  <a:gd name="connsiteY3" fmla="*/ 57844 h 59740"/>
                  <a:gd name="connsiteX4" fmla="*/ 29469 w 58938"/>
                  <a:gd name="connsiteY4" fmla="*/ 59741 h 59740"/>
                  <a:gd name="connsiteX5" fmla="*/ 17111 w 58938"/>
                  <a:gd name="connsiteY5" fmla="*/ 57844 h 59740"/>
                  <a:gd name="connsiteX6" fmla="*/ 7605 w 58938"/>
                  <a:gd name="connsiteY6" fmla="*/ 51206 h 59740"/>
                  <a:gd name="connsiteX7" fmla="*/ 1901 w 58938"/>
                  <a:gd name="connsiteY7" fmla="*/ 41724 h 59740"/>
                  <a:gd name="connsiteX8" fmla="*/ 0 w 58938"/>
                  <a:gd name="connsiteY8" fmla="*/ 29396 h 59740"/>
                  <a:gd name="connsiteX9" fmla="*/ 1901 w 58938"/>
                  <a:gd name="connsiteY9" fmla="*/ 17069 h 59740"/>
                  <a:gd name="connsiteX10" fmla="*/ 7605 w 58938"/>
                  <a:gd name="connsiteY10" fmla="*/ 7586 h 59740"/>
                  <a:gd name="connsiteX11" fmla="*/ 17111 w 58938"/>
                  <a:gd name="connsiteY11" fmla="*/ 1897 h 59740"/>
                  <a:gd name="connsiteX12" fmla="*/ 29469 w 58938"/>
                  <a:gd name="connsiteY12" fmla="*/ 0 h 59740"/>
                  <a:gd name="connsiteX13" fmla="*/ 41827 w 58938"/>
                  <a:gd name="connsiteY13" fmla="*/ 1897 h 59740"/>
                  <a:gd name="connsiteX14" fmla="*/ 51333 w 58938"/>
                  <a:gd name="connsiteY14" fmla="*/ 8534 h 59740"/>
                  <a:gd name="connsiteX15" fmla="*/ 57037 w 58938"/>
                  <a:gd name="connsiteY15" fmla="*/ 18017 h 59740"/>
                  <a:gd name="connsiteX16" fmla="*/ 58938 w 58938"/>
                  <a:gd name="connsiteY16" fmla="*/ 29396 h 59740"/>
                  <a:gd name="connsiteX17" fmla="*/ 43729 w 58938"/>
                  <a:gd name="connsiteY17" fmla="*/ 29396 h 59740"/>
                  <a:gd name="connsiteX18" fmla="*/ 39926 w 58938"/>
                  <a:gd name="connsiteY18" fmla="*/ 15172 h 59740"/>
                  <a:gd name="connsiteX19" fmla="*/ 29469 w 58938"/>
                  <a:gd name="connsiteY19" fmla="*/ 10431 h 59740"/>
                  <a:gd name="connsiteX20" fmla="*/ 21864 w 58938"/>
                  <a:gd name="connsiteY20" fmla="*/ 12327 h 59740"/>
                  <a:gd name="connsiteX21" fmla="*/ 17111 w 58938"/>
                  <a:gd name="connsiteY21" fmla="*/ 18965 h 59740"/>
                  <a:gd name="connsiteX22" fmla="*/ 15210 w 58938"/>
                  <a:gd name="connsiteY22" fmla="*/ 29396 h 59740"/>
                  <a:gd name="connsiteX23" fmla="*/ 17111 w 58938"/>
                  <a:gd name="connsiteY23" fmla="*/ 39827 h 59740"/>
                  <a:gd name="connsiteX24" fmla="*/ 21864 w 58938"/>
                  <a:gd name="connsiteY24" fmla="*/ 46465 h 59740"/>
                  <a:gd name="connsiteX25" fmla="*/ 29469 w 58938"/>
                  <a:gd name="connsiteY25" fmla="*/ 48362 h 59740"/>
                  <a:gd name="connsiteX26" fmla="*/ 39926 w 58938"/>
                  <a:gd name="connsiteY26" fmla="*/ 43620 h 59740"/>
                  <a:gd name="connsiteX27" fmla="*/ 43729 w 58938"/>
                  <a:gd name="connsiteY27" fmla="*/ 29396 h 5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938" h="59740">
                    <a:moveTo>
                      <a:pt x="58938" y="29396"/>
                    </a:moveTo>
                    <a:cubicBezTo>
                      <a:pt x="58938" y="34138"/>
                      <a:pt x="57988" y="37931"/>
                      <a:pt x="57037" y="41724"/>
                    </a:cubicBezTo>
                    <a:cubicBezTo>
                      <a:pt x="56087" y="45517"/>
                      <a:pt x="53235" y="48362"/>
                      <a:pt x="51333" y="51206"/>
                    </a:cubicBezTo>
                    <a:cubicBezTo>
                      <a:pt x="49432" y="54051"/>
                      <a:pt x="45630" y="55948"/>
                      <a:pt x="41827" y="57844"/>
                    </a:cubicBezTo>
                    <a:cubicBezTo>
                      <a:pt x="38025" y="59741"/>
                      <a:pt x="34222" y="59741"/>
                      <a:pt x="29469" y="59741"/>
                    </a:cubicBezTo>
                    <a:cubicBezTo>
                      <a:pt x="24716" y="59741"/>
                      <a:pt x="20913" y="58793"/>
                      <a:pt x="17111" y="57844"/>
                    </a:cubicBezTo>
                    <a:cubicBezTo>
                      <a:pt x="13309" y="55948"/>
                      <a:pt x="10457" y="54051"/>
                      <a:pt x="7605" y="51206"/>
                    </a:cubicBezTo>
                    <a:cubicBezTo>
                      <a:pt x="4753" y="48362"/>
                      <a:pt x="2852" y="45517"/>
                      <a:pt x="1901" y="41724"/>
                    </a:cubicBezTo>
                    <a:cubicBezTo>
                      <a:pt x="951" y="37931"/>
                      <a:pt x="0" y="34138"/>
                      <a:pt x="0" y="29396"/>
                    </a:cubicBezTo>
                    <a:cubicBezTo>
                      <a:pt x="0" y="24655"/>
                      <a:pt x="951" y="20862"/>
                      <a:pt x="1901" y="17069"/>
                    </a:cubicBezTo>
                    <a:cubicBezTo>
                      <a:pt x="2852" y="13276"/>
                      <a:pt x="5704" y="10431"/>
                      <a:pt x="7605" y="7586"/>
                    </a:cubicBezTo>
                    <a:cubicBezTo>
                      <a:pt x="9506" y="4741"/>
                      <a:pt x="13309" y="2845"/>
                      <a:pt x="17111" y="1897"/>
                    </a:cubicBezTo>
                    <a:cubicBezTo>
                      <a:pt x="20913" y="0"/>
                      <a:pt x="24716" y="0"/>
                      <a:pt x="29469" y="0"/>
                    </a:cubicBezTo>
                    <a:cubicBezTo>
                      <a:pt x="34222" y="0"/>
                      <a:pt x="38025" y="948"/>
                      <a:pt x="41827" y="1897"/>
                    </a:cubicBezTo>
                    <a:cubicBezTo>
                      <a:pt x="45630" y="2845"/>
                      <a:pt x="48482" y="5690"/>
                      <a:pt x="51333" y="8534"/>
                    </a:cubicBezTo>
                    <a:cubicBezTo>
                      <a:pt x="54185" y="11379"/>
                      <a:pt x="56087" y="14224"/>
                      <a:pt x="57037" y="18017"/>
                    </a:cubicBezTo>
                    <a:cubicBezTo>
                      <a:pt x="58938" y="20862"/>
                      <a:pt x="58938" y="24655"/>
                      <a:pt x="58938" y="29396"/>
                    </a:cubicBezTo>
                    <a:close/>
                    <a:moveTo>
                      <a:pt x="43729" y="29396"/>
                    </a:moveTo>
                    <a:cubicBezTo>
                      <a:pt x="43729" y="23707"/>
                      <a:pt x="42778" y="18965"/>
                      <a:pt x="39926" y="15172"/>
                    </a:cubicBezTo>
                    <a:cubicBezTo>
                      <a:pt x="37074" y="11379"/>
                      <a:pt x="33272" y="10431"/>
                      <a:pt x="29469" y="10431"/>
                    </a:cubicBezTo>
                    <a:cubicBezTo>
                      <a:pt x="26617" y="10431"/>
                      <a:pt x="23766" y="11379"/>
                      <a:pt x="21864" y="12327"/>
                    </a:cubicBezTo>
                    <a:cubicBezTo>
                      <a:pt x="19963" y="14224"/>
                      <a:pt x="18062" y="16121"/>
                      <a:pt x="17111" y="18965"/>
                    </a:cubicBezTo>
                    <a:cubicBezTo>
                      <a:pt x="16160" y="21810"/>
                      <a:pt x="15210" y="25603"/>
                      <a:pt x="15210" y="29396"/>
                    </a:cubicBezTo>
                    <a:cubicBezTo>
                      <a:pt x="15210" y="33189"/>
                      <a:pt x="16160" y="36982"/>
                      <a:pt x="17111" y="39827"/>
                    </a:cubicBezTo>
                    <a:cubicBezTo>
                      <a:pt x="18062" y="42672"/>
                      <a:pt x="19963" y="44569"/>
                      <a:pt x="21864" y="46465"/>
                    </a:cubicBezTo>
                    <a:cubicBezTo>
                      <a:pt x="23766" y="48362"/>
                      <a:pt x="26617" y="48362"/>
                      <a:pt x="29469" y="48362"/>
                    </a:cubicBezTo>
                    <a:cubicBezTo>
                      <a:pt x="34222" y="48362"/>
                      <a:pt x="38025" y="46465"/>
                      <a:pt x="39926" y="43620"/>
                    </a:cubicBezTo>
                    <a:cubicBezTo>
                      <a:pt x="42778" y="39827"/>
                      <a:pt x="43729" y="35086"/>
                      <a:pt x="43729" y="2939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40D1EF0B-80CD-3A50-D950-C07CE7D7502A}"/>
                  </a:ext>
                </a:extLst>
              </p:cNvPr>
              <p:cNvSpPr/>
              <p:nvPr/>
            </p:nvSpPr>
            <p:spPr>
              <a:xfrm>
                <a:off x="4768483" y="5678747"/>
                <a:ext cx="42777" cy="60689"/>
              </a:xfrm>
              <a:custGeom>
                <a:avLst/>
                <a:gdLst>
                  <a:gd name="connsiteX0" fmla="*/ 15210 w 42777"/>
                  <a:gd name="connsiteY0" fmla="*/ 39827 h 60689"/>
                  <a:gd name="connsiteX1" fmla="*/ 15210 w 42777"/>
                  <a:gd name="connsiteY1" fmla="*/ 52155 h 60689"/>
                  <a:gd name="connsiteX2" fmla="*/ 13309 w 42777"/>
                  <a:gd name="connsiteY2" fmla="*/ 58793 h 60689"/>
                  <a:gd name="connsiteX3" fmla="*/ 7605 w 42777"/>
                  <a:gd name="connsiteY3" fmla="*/ 60689 h 60689"/>
                  <a:gd name="connsiteX4" fmla="*/ 1901 w 42777"/>
                  <a:gd name="connsiteY4" fmla="*/ 58793 h 60689"/>
                  <a:gd name="connsiteX5" fmla="*/ 0 w 42777"/>
                  <a:gd name="connsiteY5" fmla="*/ 52155 h 60689"/>
                  <a:gd name="connsiteX6" fmla="*/ 0 w 42777"/>
                  <a:gd name="connsiteY6" fmla="*/ 10431 h 60689"/>
                  <a:gd name="connsiteX7" fmla="*/ 7605 w 42777"/>
                  <a:gd name="connsiteY7" fmla="*/ 0 h 60689"/>
                  <a:gd name="connsiteX8" fmla="*/ 13309 w 42777"/>
                  <a:gd name="connsiteY8" fmla="*/ 1897 h 60689"/>
                  <a:gd name="connsiteX9" fmla="*/ 15210 w 42777"/>
                  <a:gd name="connsiteY9" fmla="*/ 8534 h 60689"/>
                  <a:gd name="connsiteX10" fmla="*/ 20914 w 42777"/>
                  <a:gd name="connsiteY10" fmla="*/ 1897 h 60689"/>
                  <a:gd name="connsiteX11" fmla="*/ 28519 w 42777"/>
                  <a:gd name="connsiteY11" fmla="*/ 0 h 60689"/>
                  <a:gd name="connsiteX12" fmla="*/ 38025 w 42777"/>
                  <a:gd name="connsiteY12" fmla="*/ 1897 h 60689"/>
                  <a:gd name="connsiteX13" fmla="*/ 42778 w 42777"/>
                  <a:gd name="connsiteY13" fmla="*/ 8534 h 60689"/>
                  <a:gd name="connsiteX14" fmla="*/ 40877 w 42777"/>
                  <a:gd name="connsiteY14" fmla="*/ 13276 h 60689"/>
                  <a:gd name="connsiteX15" fmla="*/ 37074 w 42777"/>
                  <a:gd name="connsiteY15" fmla="*/ 15172 h 60689"/>
                  <a:gd name="connsiteX16" fmla="*/ 33272 w 42777"/>
                  <a:gd name="connsiteY16" fmla="*/ 14224 h 60689"/>
                  <a:gd name="connsiteX17" fmla="*/ 27568 w 42777"/>
                  <a:gd name="connsiteY17" fmla="*/ 13276 h 60689"/>
                  <a:gd name="connsiteX18" fmla="*/ 21864 w 42777"/>
                  <a:gd name="connsiteY18" fmla="*/ 15172 h 60689"/>
                  <a:gd name="connsiteX19" fmla="*/ 19012 w 42777"/>
                  <a:gd name="connsiteY19" fmla="*/ 19914 h 60689"/>
                  <a:gd name="connsiteX20" fmla="*/ 17111 w 42777"/>
                  <a:gd name="connsiteY20" fmla="*/ 27500 h 60689"/>
                  <a:gd name="connsiteX21" fmla="*/ 15210 w 42777"/>
                  <a:gd name="connsiteY21" fmla="*/ 39827 h 6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777" h="60689">
                    <a:moveTo>
                      <a:pt x="15210" y="39827"/>
                    </a:moveTo>
                    <a:lnTo>
                      <a:pt x="15210" y="52155"/>
                    </a:lnTo>
                    <a:cubicBezTo>
                      <a:pt x="15210" y="54999"/>
                      <a:pt x="14259" y="57844"/>
                      <a:pt x="13309" y="58793"/>
                    </a:cubicBezTo>
                    <a:cubicBezTo>
                      <a:pt x="12358" y="59741"/>
                      <a:pt x="10457" y="60689"/>
                      <a:pt x="7605" y="60689"/>
                    </a:cubicBezTo>
                    <a:cubicBezTo>
                      <a:pt x="5704" y="60689"/>
                      <a:pt x="3802" y="59741"/>
                      <a:pt x="1901" y="58793"/>
                    </a:cubicBezTo>
                    <a:cubicBezTo>
                      <a:pt x="951" y="56896"/>
                      <a:pt x="0" y="54999"/>
                      <a:pt x="0" y="52155"/>
                    </a:cubicBezTo>
                    <a:lnTo>
                      <a:pt x="0" y="10431"/>
                    </a:lnTo>
                    <a:cubicBezTo>
                      <a:pt x="0" y="3793"/>
                      <a:pt x="2852" y="0"/>
                      <a:pt x="7605" y="0"/>
                    </a:cubicBezTo>
                    <a:cubicBezTo>
                      <a:pt x="10457" y="0"/>
                      <a:pt x="11408" y="948"/>
                      <a:pt x="13309" y="1897"/>
                    </a:cubicBezTo>
                    <a:cubicBezTo>
                      <a:pt x="14259" y="3793"/>
                      <a:pt x="15210" y="5690"/>
                      <a:pt x="15210" y="8534"/>
                    </a:cubicBezTo>
                    <a:cubicBezTo>
                      <a:pt x="17111" y="5690"/>
                      <a:pt x="19012" y="2845"/>
                      <a:pt x="20914" y="1897"/>
                    </a:cubicBezTo>
                    <a:cubicBezTo>
                      <a:pt x="22815" y="948"/>
                      <a:pt x="25667" y="0"/>
                      <a:pt x="28519" y="0"/>
                    </a:cubicBezTo>
                    <a:cubicBezTo>
                      <a:pt x="31370" y="0"/>
                      <a:pt x="35173" y="948"/>
                      <a:pt x="38025" y="1897"/>
                    </a:cubicBezTo>
                    <a:cubicBezTo>
                      <a:pt x="40877" y="2845"/>
                      <a:pt x="42778" y="5690"/>
                      <a:pt x="42778" y="8534"/>
                    </a:cubicBezTo>
                    <a:cubicBezTo>
                      <a:pt x="42778" y="10431"/>
                      <a:pt x="41827" y="11379"/>
                      <a:pt x="40877" y="13276"/>
                    </a:cubicBezTo>
                    <a:cubicBezTo>
                      <a:pt x="39926" y="14224"/>
                      <a:pt x="38025" y="15172"/>
                      <a:pt x="37074" y="15172"/>
                    </a:cubicBezTo>
                    <a:cubicBezTo>
                      <a:pt x="36123" y="15172"/>
                      <a:pt x="35173" y="15172"/>
                      <a:pt x="33272" y="14224"/>
                    </a:cubicBezTo>
                    <a:cubicBezTo>
                      <a:pt x="31370" y="13276"/>
                      <a:pt x="29469" y="13276"/>
                      <a:pt x="27568" y="13276"/>
                    </a:cubicBezTo>
                    <a:cubicBezTo>
                      <a:pt x="25667" y="13276"/>
                      <a:pt x="23766" y="14224"/>
                      <a:pt x="21864" y="15172"/>
                    </a:cubicBezTo>
                    <a:cubicBezTo>
                      <a:pt x="20914" y="16121"/>
                      <a:pt x="19012" y="18017"/>
                      <a:pt x="19012" y="19914"/>
                    </a:cubicBezTo>
                    <a:cubicBezTo>
                      <a:pt x="18062" y="21810"/>
                      <a:pt x="18062" y="24655"/>
                      <a:pt x="17111" y="27500"/>
                    </a:cubicBezTo>
                    <a:cubicBezTo>
                      <a:pt x="15210" y="32241"/>
                      <a:pt x="15210" y="36034"/>
                      <a:pt x="15210" y="3982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514048DF-02D1-04DD-1CD1-D0932273DDB4}"/>
                  </a:ext>
                </a:extLst>
              </p:cNvPr>
              <p:cNvSpPr/>
              <p:nvPr/>
            </p:nvSpPr>
            <p:spPr>
              <a:xfrm>
                <a:off x="4816014" y="5657885"/>
                <a:ext cx="53234" cy="81550"/>
              </a:xfrm>
              <a:custGeom>
                <a:avLst/>
                <a:gdLst>
                  <a:gd name="connsiteX0" fmla="*/ 36123 w 53234"/>
                  <a:gd name="connsiteY0" fmla="*/ 75861 h 81550"/>
                  <a:gd name="connsiteX1" fmla="*/ 22815 w 53234"/>
                  <a:gd name="connsiteY1" fmla="*/ 54051 h 81550"/>
                  <a:gd name="connsiteX2" fmla="*/ 14259 w 53234"/>
                  <a:gd name="connsiteY2" fmla="*/ 61637 h 81550"/>
                  <a:gd name="connsiteX3" fmla="*/ 14259 w 53234"/>
                  <a:gd name="connsiteY3" fmla="*/ 73017 h 81550"/>
                  <a:gd name="connsiteX4" fmla="*/ 12358 w 53234"/>
                  <a:gd name="connsiteY4" fmla="*/ 79654 h 81550"/>
                  <a:gd name="connsiteX5" fmla="*/ 7605 w 53234"/>
                  <a:gd name="connsiteY5" fmla="*/ 81551 h 81550"/>
                  <a:gd name="connsiteX6" fmla="*/ 1901 w 53234"/>
                  <a:gd name="connsiteY6" fmla="*/ 79654 h 81550"/>
                  <a:gd name="connsiteX7" fmla="*/ 0 w 53234"/>
                  <a:gd name="connsiteY7" fmla="*/ 73017 h 81550"/>
                  <a:gd name="connsiteX8" fmla="*/ 0 w 53234"/>
                  <a:gd name="connsiteY8" fmla="*/ 10431 h 81550"/>
                  <a:gd name="connsiteX9" fmla="*/ 1901 w 53234"/>
                  <a:gd name="connsiteY9" fmla="*/ 2845 h 81550"/>
                  <a:gd name="connsiteX10" fmla="*/ 7605 w 53234"/>
                  <a:gd name="connsiteY10" fmla="*/ 0 h 81550"/>
                  <a:gd name="connsiteX11" fmla="*/ 13309 w 53234"/>
                  <a:gd name="connsiteY11" fmla="*/ 1897 h 81550"/>
                  <a:gd name="connsiteX12" fmla="*/ 15210 w 53234"/>
                  <a:gd name="connsiteY12" fmla="*/ 8534 h 81550"/>
                  <a:gd name="connsiteX13" fmla="*/ 15210 w 53234"/>
                  <a:gd name="connsiteY13" fmla="*/ 44569 h 81550"/>
                  <a:gd name="connsiteX14" fmla="*/ 32321 w 53234"/>
                  <a:gd name="connsiteY14" fmla="*/ 26551 h 81550"/>
                  <a:gd name="connsiteX15" fmla="*/ 37074 w 53234"/>
                  <a:gd name="connsiteY15" fmla="*/ 21810 h 81550"/>
                  <a:gd name="connsiteX16" fmla="*/ 40877 w 53234"/>
                  <a:gd name="connsiteY16" fmla="*/ 20862 h 81550"/>
                  <a:gd name="connsiteX17" fmla="*/ 45630 w 53234"/>
                  <a:gd name="connsiteY17" fmla="*/ 22758 h 81550"/>
                  <a:gd name="connsiteX18" fmla="*/ 47531 w 53234"/>
                  <a:gd name="connsiteY18" fmla="*/ 27500 h 81550"/>
                  <a:gd name="connsiteX19" fmla="*/ 41827 w 53234"/>
                  <a:gd name="connsiteY19" fmla="*/ 36034 h 81550"/>
                  <a:gd name="connsiteX20" fmla="*/ 34222 w 53234"/>
                  <a:gd name="connsiteY20" fmla="*/ 43620 h 81550"/>
                  <a:gd name="connsiteX21" fmla="*/ 49432 w 53234"/>
                  <a:gd name="connsiteY21" fmla="*/ 67327 h 81550"/>
                  <a:gd name="connsiteX22" fmla="*/ 52284 w 53234"/>
                  <a:gd name="connsiteY22" fmla="*/ 71120 h 81550"/>
                  <a:gd name="connsiteX23" fmla="*/ 53235 w 53234"/>
                  <a:gd name="connsiteY23" fmla="*/ 73965 h 81550"/>
                  <a:gd name="connsiteX24" fmla="*/ 51333 w 53234"/>
                  <a:gd name="connsiteY24" fmla="*/ 79654 h 81550"/>
                  <a:gd name="connsiteX25" fmla="*/ 46580 w 53234"/>
                  <a:gd name="connsiteY25" fmla="*/ 81551 h 81550"/>
                  <a:gd name="connsiteX26" fmla="*/ 42778 w 53234"/>
                  <a:gd name="connsiteY26" fmla="*/ 79654 h 81550"/>
                  <a:gd name="connsiteX27" fmla="*/ 36123 w 53234"/>
                  <a:gd name="connsiteY27" fmla="*/ 75861 h 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3234" h="81550">
                    <a:moveTo>
                      <a:pt x="36123" y="75861"/>
                    </a:moveTo>
                    <a:lnTo>
                      <a:pt x="22815" y="54051"/>
                    </a:lnTo>
                    <a:lnTo>
                      <a:pt x="14259" y="61637"/>
                    </a:lnTo>
                    <a:lnTo>
                      <a:pt x="14259" y="73017"/>
                    </a:lnTo>
                    <a:cubicBezTo>
                      <a:pt x="14259" y="75861"/>
                      <a:pt x="13309" y="77758"/>
                      <a:pt x="12358" y="79654"/>
                    </a:cubicBezTo>
                    <a:cubicBezTo>
                      <a:pt x="11408" y="81551"/>
                      <a:pt x="9506" y="81551"/>
                      <a:pt x="7605" y="81551"/>
                    </a:cubicBezTo>
                    <a:cubicBezTo>
                      <a:pt x="5704" y="81551"/>
                      <a:pt x="3802" y="80603"/>
                      <a:pt x="1901" y="79654"/>
                    </a:cubicBezTo>
                    <a:cubicBezTo>
                      <a:pt x="0" y="78706"/>
                      <a:pt x="0" y="75861"/>
                      <a:pt x="0" y="73017"/>
                    </a:cubicBezTo>
                    <a:lnTo>
                      <a:pt x="0" y="10431"/>
                    </a:lnTo>
                    <a:cubicBezTo>
                      <a:pt x="0" y="7586"/>
                      <a:pt x="951" y="4741"/>
                      <a:pt x="1901" y="2845"/>
                    </a:cubicBezTo>
                    <a:cubicBezTo>
                      <a:pt x="2852" y="948"/>
                      <a:pt x="4753" y="0"/>
                      <a:pt x="7605" y="0"/>
                    </a:cubicBezTo>
                    <a:cubicBezTo>
                      <a:pt x="9506" y="0"/>
                      <a:pt x="11408" y="948"/>
                      <a:pt x="13309" y="1897"/>
                    </a:cubicBezTo>
                    <a:cubicBezTo>
                      <a:pt x="14259" y="3793"/>
                      <a:pt x="15210" y="5690"/>
                      <a:pt x="15210" y="8534"/>
                    </a:cubicBezTo>
                    <a:lnTo>
                      <a:pt x="15210" y="44569"/>
                    </a:lnTo>
                    <a:lnTo>
                      <a:pt x="32321" y="26551"/>
                    </a:lnTo>
                    <a:cubicBezTo>
                      <a:pt x="34222" y="24655"/>
                      <a:pt x="36123" y="22758"/>
                      <a:pt x="37074" y="21810"/>
                    </a:cubicBezTo>
                    <a:cubicBezTo>
                      <a:pt x="38025" y="20862"/>
                      <a:pt x="39926" y="20862"/>
                      <a:pt x="40877" y="20862"/>
                    </a:cubicBezTo>
                    <a:cubicBezTo>
                      <a:pt x="42778" y="20862"/>
                      <a:pt x="44679" y="21810"/>
                      <a:pt x="45630" y="22758"/>
                    </a:cubicBezTo>
                    <a:cubicBezTo>
                      <a:pt x="46580" y="23707"/>
                      <a:pt x="47531" y="25603"/>
                      <a:pt x="47531" y="27500"/>
                    </a:cubicBezTo>
                    <a:cubicBezTo>
                      <a:pt x="47531" y="29396"/>
                      <a:pt x="45630" y="32241"/>
                      <a:pt x="41827" y="36034"/>
                    </a:cubicBezTo>
                    <a:lnTo>
                      <a:pt x="34222" y="43620"/>
                    </a:lnTo>
                    <a:lnTo>
                      <a:pt x="49432" y="67327"/>
                    </a:lnTo>
                    <a:cubicBezTo>
                      <a:pt x="50383" y="69223"/>
                      <a:pt x="51333" y="70172"/>
                      <a:pt x="52284" y="71120"/>
                    </a:cubicBezTo>
                    <a:cubicBezTo>
                      <a:pt x="53235" y="72068"/>
                      <a:pt x="53235" y="73017"/>
                      <a:pt x="53235" y="73965"/>
                    </a:cubicBezTo>
                    <a:cubicBezTo>
                      <a:pt x="53235" y="75861"/>
                      <a:pt x="52284" y="77758"/>
                      <a:pt x="51333" y="79654"/>
                    </a:cubicBezTo>
                    <a:cubicBezTo>
                      <a:pt x="50383" y="80603"/>
                      <a:pt x="48482" y="81551"/>
                      <a:pt x="46580" y="81551"/>
                    </a:cubicBezTo>
                    <a:cubicBezTo>
                      <a:pt x="44679" y="81551"/>
                      <a:pt x="43729" y="80603"/>
                      <a:pt x="42778" y="79654"/>
                    </a:cubicBezTo>
                    <a:cubicBezTo>
                      <a:pt x="41827" y="78706"/>
                      <a:pt x="38025" y="78706"/>
                      <a:pt x="36123" y="75861"/>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D3D80C44-2A21-250C-F155-15EB297AA531}"/>
                  </a:ext>
                </a:extLst>
              </p:cNvPr>
              <p:cNvSpPr/>
              <p:nvPr/>
            </p:nvSpPr>
            <p:spPr>
              <a:xfrm>
                <a:off x="4874952" y="5703402"/>
                <a:ext cx="32321" cy="13275"/>
              </a:xfrm>
              <a:custGeom>
                <a:avLst/>
                <a:gdLst>
                  <a:gd name="connsiteX0" fmla="*/ 24716 w 32321"/>
                  <a:gd name="connsiteY0" fmla="*/ 13276 h 13275"/>
                  <a:gd name="connsiteX1" fmla="*/ 7605 w 32321"/>
                  <a:gd name="connsiteY1" fmla="*/ 13276 h 13275"/>
                  <a:gd name="connsiteX2" fmla="*/ 1901 w 32321"/>
                  <a:gd name="connsiteY2" fmla="*/ 11379 h 13275"/>
                  <a:gd name="connsiteX3" fmla="*/ 0 w 32321"/>
                  <a:gd name="connsiteY3" fmla="*/ 6638 h 13275"/>
                  <a:gd name="connsiteX4" fmla="*/ 1901 w 32321"/>
                  <a:gd name="connsiteY4" fmla="*/ 1897 h 13275"/>
                  <a:gd name="connsiteX5" fmla="*/ 7605 w 32321"/>
                  <a:gd name="connsiteY5" fmla="*/ 0 h 13275"/>
                  <a:gd name="connsiteX6" fmla="*/ 24716 w 32321"/>
                  <a:gd name="connsiteY6" fmla="*/ 0 h 13275"/>
                  <a:gd name="connsiteX7" fmla="*/ 30420 w 32321"/>
                  <a:gd name="connsiteY7" fmla="*/ 1897 h 13275"/>
                  <a:gd name="connsiteX8" fmla="*/ 32321 w 32321"/>
                  <a:gd name="connsiteY8" fmla="*/ 6638 h 13275"/>
                  <a:gd name="connsiteX9" fmla="*/ 30420 w 32321"/>
                  <a:gd name="connsiteY9" fmla="*/ 11379 h 13275"/>
                  <a:gd name="connsiteX10" fmla="*/ 24716 w 32321"/>
                  <a:gd name="connsiteY10" fmla="*/ 13276 h 1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21" h="13275">
                    <a:moveTo>
                      <a:pt x="24716" y="13276"/>
                    </a:moveTo>
                    <a:lnTo>
                      <a:pt x="7605" y="13276"/>
                    </a:lnTo>
                    <a:cubicBezTo>
                      <a:pt x="4753" y="13276"/>
                      <a:pt x="2852" y="12327"/>
                      <a:pt x="1901" y="11379"/>
                    </a:cubicBezTo>
                    <a:cubicBezTo>
                      <a:pt x="950" y="10431"/>
                      <a:pt x="0" y="8534"/>
                      <a:pt x="0" y="6638"/>
                    </a:cubicBezTo>
                    <a:cubicBezTo>
                      <a:pt x="0" y="4741"/>
                      <a:pt x="950" y="2845"/>
                      <a:pt x="1901" y="1897"/>
                    </a:cubicBezTo>
                    <a:cubicBezTo>
                      <a:pt x="2852" y="948"/>
                      <a:pt x="5703" y="0"/>
                      <a:pt x="7605" y="0"/>
                    </a:cubicBezTo>
                    <a:lnTo>
                      <a:pt x="24716" y="0"/>
                    </a:lnTo>
                    <a:cubicBezTo>
                      <a:pt x="27568" y="0"/>
                      <a:pt x="29469" y="948"/>
                      <a:pt x="30420" y="1897"/>
                    </a:cubicBezTo>
                    <a:cubicBezTo>
                      <a:pt x="31370" y="2845"/>
                      <a:pt x="32321" y="4741"/>
                      <a:pt x="32321" y="6638"/>
                    </a:cubicBezTo>
                    <a:cubicBezTo>
                      <a:pt x="32321" y="8534"/>
                      <a:pt x="31370" y="10431"/>
                      <a:pt x="30420" y="11379"/>
                    </a:cubicBezTo>
                    <a:cubicBezTo>
                      <a:pt x="29469" y="12327"/>
                      <a:pt x="26617" y="13276"/>
                      <a:pt x="24716" y="1327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49FD9454-3DAD-C826-D34E-E53F8DDC318E}"/>
                  </a:ext>
                </a:extLst>
              </p:cNvPr>
              <p:cNvSpPr/>
              <p:nvPr/>
            </p:nvSpPr>
            <p:spPr>
              <a:xfrm>
                <a:off x="4916780" y="5658834"/>
                <a:ext cx="15209" cy="81550"/>
              </a:xfrm>
              <a:custGeom>
                <a:avLst/>
                <a:gdLst>
                  <a:gd name="connsiteX0" fmla="*/ 0 w 15209"/>
                  <a:gd name="connsiteY0" fmla="*/ 73017 h 81550"/>
                  <a:gd name="connsiteX1" fmla="*/ 0 w 15209"/>
                  <a:gd name="connsiteY1" fmla="*/ 8534 h 81550"/>
                  <a:gd name="connsiteX2" fmla="*/ 1901 w 15209"/>
                  <a:gd name="connsiteY2" fmla="*/ 1897 h 81550"/>
                  <a:gd name="connsiteX3" fmla="*/ 7605 w 15209"/>
                  <a:gd name="connsiteY3" fmla="*/ 0 h 81550"/>
                  <a:gd name="connsiteX4" fmla="*/ 13309 w 15209"/>
                  <a:gd name="connsiteY4" fmla="*/ 1897 h 81550"/>
                  <a:gd name="connsiteX5" fmla="*/ 15210 w 15209"/>
                  <a:gd name="connsiteY5" fmla="*/ 8534 h 81550"/>
                  <a:gd name="connsiteX6" fmla="*/ 15210 w 15209"/>
                  <a:gd name="connsiteY6" fmla="*/ 73017 h 81550"/>
                  <a:gd name="connsiteX7" fmla="*/ 13309 w 15209"/>
                  <a:gd name="connsiteY7" fmla="*/ 79654 h 81550"/>
                  <a:gd name="connsiteX8" fmla="*/ 7605 w 15209"/>
                  <a:gd name="connsiteY8" fmla="*/ 81551 h 81550"/>
                  <a:gd name="connsiteX9" fmla="*/ 1901 w 15209"/>
                  <a:gd name="connsiteY9" fmla="*/ 79654 h 81550"/>
                  <a:gd name="connsiteX10" fmla="*/ 0 w 15209"/>
                  <a:gd name="connsiteY10" fmla="*/ 73017 h 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09" h="81550">
                    <a:moveTo>
                      <a:pt x="0" y="73017"/>
                    </a:moveTo>
                    <a:lnTo>
                      <a:pt x="0" y="8534"/>
                    </a:lnTo>
                    <a:cubicBezTo>
                      <a:pt x="0" y="5690"/>
                      <a:pt x="951" y="2845"/>
                      <a:pt x="1901" y="1897"/>
                    </a:cubicBezTo>
                    <a:cubicBezTo>
                      <a:pt x="2852" y="948"/>
                      <a:pt x="4753" y="0"/>
                      <a:pt x="7605" y="0"/>
                    </a:cubicBezTo>
                    <a:cubicBezTo>
                      <a:pt x="9506" y="0"/>
                      <a:pt x="11407" y="948"/>
                      <a:pt x="13309" y="1897"/>
                    </a:cubicBezTo>
                    <a:cubicBezTo>
                      <a:pt x="14259" y="3793"/>
                      <a:pt x="15210" y="5690"/>
                      <a:pt x="15210" y="8534"/>
                    </a:cubicBezTo>
                    <a:lnTo>
                      <a:pt x="15210" y="73017"/>
                    </a:lnTo>
                    <a:cubicBezTo>
                      <a:pt x="15210" y="75861"/>
                      <a:pt x="14259" y="78706"/>
                      <a:pt x="13309" y="79654"/>
                    </a:cubicBezTo>
                    <a:cubicBezTo>
                      <a:pt x="12358" y="81551"/>
                      <a:pt x="10457" y="81551"/>
                      <a:pt x="7605" y="81551"/>
                    </a:cubicBezTo>
                    <a:cubicBezTo>
                      <a:pt x="5704" y="81551"/>
                      <a:pt x="3802" y="80603"/>
                      <a:pt x="1901" y="79654"/>
                    </a:cubicBezTo>
                    <a:cubicBezTo>
                      <a:pt x="0" y="78706"/>
                      <a:pt x="0" y="75861"/>
                      <a:pt x="0" y="7301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9881BA79-8615-7624-6FC4-B5379DF8877B}"/>
                  </a:ext>
                </a:extLst>
              </p:cNvPr>
              <p:cNvSpPr/>
              <p:nvPr/>
            </p:nvSpPr>
            <p:spPr>
              <a:xfrm>
                <a:off x="4947199" y="5658834"/>
                <a:ext cx="15209" cy="80602"/>
              </a:xfrm>
              <a:custGeom>
                <a:avLst/>
                <a:gdLst>
                  <a:gd name="connsiteX0" fmla="*/ 7605 w 15209"/>
                  <a:gd name="connsiteY0" fmla="*/ 14224 h 80602"/>
                  <a:gd name="connsiteX1" fmla="*/ 1901 w 15209"/>
                  <a:gd name="connsiteY1" fmla="*/ 12327 h 80602"/>
                  <a:gd name="connsiteX2" fmla="*/ 0 w 15209"/>
                  <a:gd name="connsiteY2" fmla="*/ 6638 h 80602"/>
                  <a:gd name="connsiteX3" fmla="*/ 1901 w 15209"/>
                  <a:gd name="connsiteY3" fmla="*/ 1897 h 80602"/>
                  <a:gd name="connsiteX4" fmla="*/ 7605 w 15209"/>
                  <a:gd name="connsiteY4" fmla="*/ 0 h 80602"/>
                  <a:gd name="connsiteX5" fmla="*/ 12358 w 15209"/>
                  <a:gd name="connsiteY5" fmla="*/ 1897 h 80602"/>
                  <a:gd name="connsiteX6" fmla="*/ 14259 w 15209"/>
                  <a:gd name="connsiteY6" fmla="*/ 7586 h 80602"/>
                  <a:gd name="connsiteX7" fmla="*/ 12358 w 15209"/>
                  <a:gd name="connsiteY7" fmla="*/ 13276 h 80602"/>
                  <a:gd name="connsiteX8" fmla="*/ 7605 w 15209"/>
                  <a:gd name="connsiteY8" fmla="*/ 14224 h 80602"/>
                  <a:gd name="connsiteX9" fmla="*/ 15210 w 15209"/>
                  <a:gd name="connsiteY9" fmla="*/ 29396 h 80602"/>
                  <a:gd name="connsiteX10" fmla="*/ 15210 w 15209"/>
                  <a:gd name="connsiteY10" fmla="*/ 72068 h 80602"/>
                  <a:gd name="connsiteX11" fmla="*/ 13309 w 15209"/>
                  <a:gd name="connsiteY11" fmla="*/ 78706 h 80602"/>
                  <a:gd name="connsiteX12" fmla="*/ 7605 w 15209"/>
                  <a:gd name="connsiteY12" fmla="*/ 80603 h 80602"/>
                  <a:gd name="connsiteX13" fmla="*/ 1901 w 15209"/>
                  <a:gd name="connsiteY13" fmla="*/ 78706 h 80602"/>
                  <a:gd name="connsiteX14" fmla="*/ 0 w 15209"/>
                  <a:gd name="connsiteY14" fmla="*/ 72068 h 80602"/>
                  <a:gd name="connsiteX15" fmla="*/ 0 w 15209"/>
                  <a:gd name="connsiteY15" fmla="*/ 29396 h 80602"/>
                  <a:gd name="connsiteX16" fmla="*/ 1901 w 15209"/>
                  <a:gd name="connsiteY16" fmla="*/ 22758 h 80602"/>
                  <a:gd name="connsiteX17" fmla="*/ 7605 w 15209"/>
                  <a:gd name="connsiteY17" fmla="*/ 20862 h 80602"/>
                  <a:gd name="connsiteX18" fmla="*/ 13309 w 15209"/>
                  <a:gd name="connsiteY18" fmla="*/ 22758 h 80602"/>
                  <a:gd name="connsiteX19" fmla="*/ 15210 w 15209"/>
                  <a:gd name="connsiteY19" fmla="*/ 29396 h 8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09" h="80602">
                    <a:moveTo>
                      <a:pt x="7605" y="14224"/>
                    </a:moveTo>
                    <a:cubicBezTo>
                      <a:pt x="5704" y="14224"/>
                      <a:pt x="3803" y="13276"/>
                      <a:pt x="1901" y="12327"/>
                    </a:cubicBezTo>
                    <a:cubicBezTo>
                      <a:pt x="0" y="11379"/>
                      <a:pt x="0" y="9483"/>
                      <a:pt x="0" y="6638"/>
                    </a:cubicBezTo>
                    <a:cubicBezTo>
                      <a:pt x="0" y="4741"/>
                      <a:pt x="951" y="2845"/>
                      <a:pt x="1901" y="1897"/>
                    </a:cubicBezTo>
                    <a:cubicBezTo>
                      <a:pt x="3803" y="948"/>
                      <a:pt x="4753" y="0"/>
                      <a:pt x="7605" y="0"/>
                    </a:cubicBezTo>
                    <a:cubicBezTo>
                      <a:pt x="9506" y="0"/>
                      <a:pt x="11408" y="948"/>
                      <a:pt x="12358" y="1897"/>
                    </a:cubicBezTo>
                    <a:cubicBezTo>
                      <a:pt x="14259" y="2845"/>
                      <a:pt x="14259" y="4741"/>
                      <a:pt x="14259" y="7586"/>
                    </a:cubicBezTo>
                    <a:cubicBezTo>
                      <a:pt x="14259" y="9483"/>
                      <a:pt x="13309" y="11379"/>
                      <a:pt x="12358" y="13276"/>
                    </a:cubicBezTo>
                    <a:cubicBezTo>
                      <a:pt x="11408" y="13276"/>
                      <a:pt x="9506" y="14224"/>
                      <a:pt x="7605" y="14224"/>
                    </a:cubicBezTo>
                    <a:close/>
                    <a:moveTo>
                      <a:pt x="15210" y="29396"/>
                    </a:moveTo>
                    <a:lnTo>
                      <a:pt x="15210" y="72068"/>
                    </a:lnTo>
                    <a:cubicBezTo>
                      <a:pt x="15210" y="74913"/>
                      <a:pt x="14259" y="77758"/>
                      <a:pt x="13309" y="78706"/>
                    </a:cubicBezTo>
                    <a:cubicBezTo>
                      <a:pt x="12358" y="79654"/>
                      <a:pt x="10457" y="80603"/>
                      <a:pt x="7605" y="80603"/>
                    </a:cubicBezTo>
                    <a:cubicBezTo>
                      <a:pt x="5704" y="80603"/>
                      <a:pt x="3803" y="79654"/>
                      <a:pt x="1901" y="78706"/>
                    </a:cubicBezTo>
                    <a:cubicBezTo>
                      <a:pt x="951" y="76810"/>
                      <a:pt x="0" y="74913"/>
                      <a:pt x="0" y="72068"/>
                    </a:cubicBezTo>
                    <a:lnTo>
                      <a:pt x="0" y="29396"/>
                    </a:lnTo>
                    <a:cubicBezTo>
                      <a:pt x="0" y="26551"/>
                      <a:pt x="951" y="24655"/>
                      <a:pt x="1901" y="22758"/>
                    </a:cubicBezTo>
                    <a:cubicBezTo>
                      <a:pt x="2852" y="20862"/>
                      <a:pt x="4753" y="20862"/>
                      <a:pt x="7605" y="20862"/>
                    </a:cubicBezTo>
                    <a:cubicBezTo>
                      <a:pt x="9506" y="20862"/>
                      <a:pt x="11408" y="21810"/>
                      <a:pt x="13309" y="22758"/>
                    </a:cubicBezTo>
                    <a:cubicBezTo>
                      <a:pt x="15210" y="23707"/>
                      <a:pt x="15210" y="26551"/>
                      <a:pt x="15210" y="29396"/>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343865B5-BBEA-35C3-247A-A4C3B0D881A3}"/>
                  </a:ext>
                </a:extLst>
              </p:cNvPr>
              <p:cNvSpPr/>
              <p:nvPr/>
            </p:nvSpPr>
            <p:spPr>
              <a:xfrm>
                <a:off x="4970252" y="5657885"/>
                <a:ext cx="42540" cy="84395"/>
              </a:xfrm>
              <a:custGeom>
                <a:avLst/>
                <a:gdLst>
                  <a:gd name="connsiteX0" fmla="*/ 6417 w 42540"/>
                  <a:gd name="connsiteY0" fmla="*/ 23707 h 84395"/>
                  <a:gd name="connsiteX1" fmla="*/ 10219 w 42540"/>
                  <a:gd name="connsiteY1" fmla="*/ 23707 h 84395"/>
                  <a:gd name="connsiteX2" fmla="*/ 10219 w 42540"/>
                  <a:gd name="connsiteY2" fmla="*/ 18965 h 84395"/>
                  <a:gd name="connsiteX3" fmla="*/ 12120 w 42540"/>
                  <a:gd name="connsiteY3" fmla="*/ 7586 h 84395"/>
                  <a:gd name="connsiteX4" fmla="*/ 17824 w 42540"/>
                  <a:gd name="connsiteY4" fmla="*/ 1897 h 84395"/>
                  <a:gd name="connsiteX5" fmla="*/ 29232 w 42540"/>
                  <a:gd name="connsiteY5" fmla="*/ 0 h 84395"/>
                  <a:gd name="connsiteX6" fmla="*/ 42540 w 42540"/>
                  <a:gd name="connsiteY6" fmla="*/ 6638 h 84395"/>
                  <a:gd name="connsiteX7" fmla="*/ 41590 w 42540"/>
                  <a:gd name="connsiteY7" fmla="*/ 10431 h 84395"/>
                  <a:gd name="connsiteX8" fmla="*/ 38738 w 42540"/>
                  <a:gd name="connsiteY8" fmla="*/ 12327 h 84395"/>
                  <a:gd name="connsiteX9" fmla="*/ 35886 w 42540"/>
                  <a:gd name="connsiteY9" fmla="*/ 12327 h 84395"/>
                  <a:gd name="connsiteX10" fmla="*/ 32084 w 42540"/>
                  <a:gd name="connsiteY10" fmla="*/ 12327 h 84395"/>
                  <a:gd name="connsiteX11" fmla="*/ 27330 w 42540"/>
                  <a:gd name="connsiteY11" fmla="*/ 15172 h 84395"/>
                  <a:gd name="connsiteX12" fmla="*/ 26380 w 42540"/>
                  <a:gd name="connsiteY12" fmla="*/ 21810 h 84395"/>
                  <a:gd name="connsiteX13" fmla="*/ 26380 w 42540"/>
                  <a:gd name="connsiteY13" fmla="*/ 25603 h 84395"/>
                  <a:gd name="connsiteX14" fmla="*/ 30182 w 42540"/>
                  <a:gd name="connsiteY14" fmla="*/ 25603 h 84395"/>
                  <a:gd name="connsiteX15" fmla="*/ 38738 w 42540"/>
                  <a:gd name="connsiteY15" fmla="*/ 30345 h 84395"/>
                  <a:gd name="connsiteX16" fmla="*/ 36837 w 42540"/>
                  <a:gd name="connsiteY16" fmla="*/ 35086 h 84395"/>
                  <a:gd name="connsiteX17" fmla="*/ 30182 w 42540"/>
                  <a:gd name="connsiteY17" fmla="*/ 36034 h 84395"/>
                  <a:gd name="connsiteX18" fmla="*/ 26380 w 42540"/>
                  <a:gd name="connsiteY18" fmla="*/ 36034 h 84395"/>
                  <a:gd name="connsiteX19" fmla="*/ 26380 w 42540"/>
                  <a:gd name="connsiteY19" fmla="*/ 75861 h 84395"/>
                  <a:gd name="connsiteX20" fmla="*/ 24478 w 42540"/>
                  <a:gd name="connsiteY20" fmla="*/ 82499 h 84395"/>
                  <a:gd name="connsiteX21" fmla="*/ 18775 w 42540"/>
                  <a:gd name="connsiteY21" fmla="*/ 84396 h 84395"/>
                  <a:gd name="connsiteX22" fmla="*/ 13071 w 42540"/>
                  <a:gd name="connsiteY22" fmla="*/ 82499 h 84395"/>
                  <a:gd name="connsiteX23" fmla="*/ 11170 w 42540"/>
                  <a:gd name="connsiteY23" fmla="*/ 75861 h 84395"/>
                  <a:gd name="connsiteX24" fmla="*/ 11170 w 42540"/>
                  <a:gd name="connsiteY24" fmla="*/ 36034 h 84395"/>
                  <a:gd name="connsiteX25" fmla="*/ 7367 w 42540"/>
                  <a:gd name="connsiteY25" fmla="*/ 36034 h 84395"/>
                  <a:gd name="connsiteX26" fmla="*/ 2614 w 42540"/>
                  <a:gd name="connsiteY26" fmla="*/ 34138 h 84395"/>
                  <a:gd name="connsiteX27" fmla="*/ 713 w 42540"/>
                  <a:gd name="connsiteY27" fmla="*/ 30345 h 84395"/>
                  <a:gd name="connsiteX28" fmla="*/ 6417 w 42540"/>
                  <a:gd name="connsiteY28" fmla="*/ 23707 h 8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540" h="84395">
                    <a:moveTo>
                      <a:pt x="6417" y="23707"/>
                    </a:moveTo>
                    <a:lnTo>
                      <a:pt x="10219" y="23707"/>
                    </a:lnTo>
                    <a:lnTo>
                      <a:pt x="10219" y="18965"/>
                    </a:lnTo>
                    <a:cubicBezTo>
                      <a:pt x="10219" y="14224"/>
                      <a:pt x="11170" y="10431"/>
                      <a:pt x="12120" y="7586"/>
                    </a:cubicBezTo>
                    <a:cubicBezTo>
                      <a:pt x="13071" y="4741"/>
                      <a:pt x="14972" y="2845"/>
                      <a:pt x="17824" y="1897"/>
                    </a:cubicBezTo>
                    <a:cubicBezTo>
                      <a:pt x="20676" y="948"/>
                      <a:pt x="24478" y="0"/>
                      <a:pt x="29232" y="0"/>
                    </a:cubicBezTo>
                    <a:cubicBezTo>
                      <a:pt x="37787" y="0"/>
                      <a:pt x="42540" y="1897"/>
                      <a:pt x="42540" y="6638"/>
                    </a:cubicBezTo>
                    <a:cubicBezTo>
                      <a:pt x="42540" y="7586"/>
                      <a:pt x="42540" y="9483"/>
                      <a:pt x="41590" y="10431"/>
                    </a:cubicBezTo>
                    <a:cubicBezTo>
                      <a:pt x="40639" y="11379"/>
                      <a:pt x="39688" y="12327"/>
                      <a:pt x="38738" y="12327"/>
                    </a:cubicBezTo>
                    <a:cubicBezTo>
                      <a:pt x="37787" y="12327"/>
                      <a:pt x="36837" y="12327"/>
                      <a:pt x="35886" y="12327"/>
                    </a:cubicBezTo>
                    <a:cubicBezTo>
                      <a:pt x="34935" y="12327"/>
                      <a:pt x="33034" y="12327"/>
                      <a:pt x="32084" y="12327"/>
                    </a:cubicBezTo>
                    <a:cubicBezTo>
                      <a:pt x="29232" y="12327"/>
                      <a:pt x="27330" y="13276"/>
                      <a:pt x="27330" y="15172"/>
                    </a:cubicBezTo>
                    <a:cubicBezTo>
                      <a:pt x="26380" y="17069"/>
                      <a:pt x="26380" y="18965"/>
                      <a:pt x="26380" y="21810"/>
                    </a:cubicBezTo>
                    <a:lnTo>
                      <a:pt x="26380" y="25603"/>
                    </a:lnTo>
                    <a:lnTo>
                      <a:pt x="30182" y="25603"/>
                    </a:lnTo>
                    <a:cubicBezTo>
                      <a:pt x="35886" y="25603"/>
                      <a:pt x="38738" y="27500"/>
                      <a:pt x="38738" y="30345"/>
                    </a:cubicBezTo>
                    <a:cubicBezTo>
                      <a:pt x="38738" y="33189"/>
                      <a:pt x="37787" y="34138"/>
                      <a:pt x="36837" y="35086"/>
                    </a:cubicBezTo>
                    <a:cubicBezTo>
                      <a:pt x="34935" y="36034"/>
                      <a:pt x="33034" y="36034"/>
                      <a:pt x="30182" y="36034"/>
                    </a:cubicBezTo>
                    <a:lnTo>
                      <a:pt x="26380" y="36034"/>
                    </a:lnTo>
                    <a:lnTo>
                      <a:pt x="26380" y="75861"/>
                    </a:lnTo>
                    <a:cubicBezTo>
                      <a:pt x="26380" y="78706"/>
                      <a:pt x="25429" y="80603"/>
                      <a:pt x="24478" y="82499"/>
                    </a:cubicBezTo>
                    <a:cubicBezTo>
                      <a:pt x="23528" y="84396"/>
                      <a:pt x="21627" y="84396"/>
                      <a:pt x="18775" y="84396"/>
                    </a:cubicBezTo>
                    <a:cubicBezTo>
                      <a:pt x="16874" y="84396"/>
                      <a:pt x="14972" y="83447"/>
                      <a:pt x="13071" y="82499"/>
                    </a:cubicBezTo>
                    <a:cubicBezTo>
                      <a:pt x="12120" y="80603"/>
                      <a:pt x="11170" y="78706"/>
                      <a:pt x="11170" y="75861"/>
                    </a:cubicBezTo>
                    <a:lnTo>
                      <a:pt x="11170" y="36034"/>
                    </a:lnTo>
                    <a:lnTo>
                      <a:pt x="7367" y="36034"/>
                    </a:lnTo>
                    <a:cubicBezTo>
                      <a:pt x="5466" y="36034"/>
                      <a:pt x="3565" y="35086"/>
                      <a:pt x="2614" y="34138"/>
                    </a:cubicBezTo>
                    <a:cubicBezTo>
                      <a:pt x="1664" y="33189"/>
                      <a:pt x="713" y="32241"/>
                      <a:pt x="713" y="30345"/>
                    </a:cubicBezTo>
                    <a:cubicBezTo>
                      <a:pt x="-1188" y="24655"/>
                      <a:pt x="713" y="23707"/>
                      <a:pt x="6417" y="23707"/>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1A97836A-C501-0DF7-7DC3-A1325E79C337}"/>
                  </a:ext>
                </a:extLst>
              </p:cNvPr>
              <p:cNvSpPr/>
              <p:nvPr/>
            </p:nvSpPr>
            <p:spPr>
              <a:xfrm>
                <a:off x="5009940" y="5678747"/>
                <a:ext cx="57037" cy="60689"/>
              </a:xfrm>
              <a:custGeom>
                <a:avLst/>
                <a:gdLst>
                  <a:gd name="connsiteX0" fmla="*/ 44679 w 57037"/>
                  <a:gd name="connsiteY0" fmla="*/ 35086 h 60689"/>
                  <a:gd name="connsiteX1" fmla="*/ 15210 w 57037"/>
                  <a:gd name="connsiteY1" fmla="*/ 35086 h 60689"/>
                  <a:gd name="connsiteX2" fmla="*/ 17111 w 57037"/>
                  <a:gd name="connsiteY2" fmla="*/ 43620 h 60689"/>
                  <a:gd name="connsiteX3" fmla="*/ 22815 w 57037"/>
                  <a:gd name="connsiteY3" fmla="*/ 49310 h 60689"/>
                  <a:gd name="connsiteX4" fmla="*/ 30420 w 57037"/>
                  <a:gd name="connsiteY4" fmla="*/ 51206 h 60689"/>
                  <a:gd name="connsiteX5" fmla="*/ 35173 w 57037"/>
                  <a:gd name="connsiteY5" fmla="*/ 50258 h 60689"/>
                  <a:gd name="connsiteX6" fmla="*/ 39926 w 57037"/>
                  <a:gd name="connsiteY6" fmla="*/ 48362 h 60689"/>
                  <a:gd name="connsiteX7" fmla="*/ 43729 w 57037"/>
                  <a:gd name="connsiteY7" fmla="*/ 45517 h 60689"/>
                  <a:gd name="connsiteX8" fmla="*/ 48482 w 57037"/>
                  <a:gd name="connsiteY8" fmla="*/ 41724 h 60689"/>
                  <a:gd name="connsiteX9" fmla="*/ 51333 w 57037"/>
                  <a:gd name="connsiteY9" fmla="*/ 40775 h 60689"/>
                  <a:gd name="connsiteX10" fmla="*/ 55136 w 57037"/>
                  <a:gd name="connsiteY10" fmla="*/ 41724 h 60689"/>
                  <a:gd name="connsiteX11" fmla="*/ 56087 w 57037"/>
                  <a:gd name="connsiteY11" fmla="*/ 45517 h 60689"/>
                  <a:gd name="connsiteX12" fmla="*/ 54186 w 57037"/>
                  <a:gd name="connsiteY12" fmla="*/ 50258 h 60689"/>
                  <a:gd name="connsiteX13" fmla="*/ 49432 w 57037"/>
                  <a:gd name="connsiteY13" fmla="*/ 54999 h 60689"/>
                  <a:gd name="connsiteX14" fmla="*/ 41827 w 57037"/>
                  <a:gd name="connsiteY14" fmla="*/ 58793 h 60689"/>
                  <a:gd name="connsiteX15" fmla="*/ 30420 w 57037"/>
                  <a:gd name="connsiteY15" fmla="*/ 60689 h 60689"/>
                  <a:gd name="connsiteX16" fmla="*/ 7605 w 57037"/>
                  <a:gd name="connsiteY16" fmla="*/ 52155 h 60689"/>
                  <a:gd name="connsiteX17" fmla="*/ 0 w 57037"/>
                  <a:gd name="connsiteY17" fmla="*/ 30345 h 60689"/>
                  <a:gd name="connsiteX18" fmla="*/ 1901 w 57037"/>
                  <a:gd name="connsiteY18" fmla="*/ 18017 h 60689"/>
                  <a:gd name="connsiteX19" fmla="*/ 7605 w 57037"/>
                  <a:gd name="connsiteY19" fmla="*/ 8534 h 60689"/>
                  <a:gd name="connsiteX20" fmla="*/ 17111 w 57037"/>
                  <a:gd name="connsiteY20" fmla="*/ 1897 h 60689"/>
                  <a:gd name="connsiteX21" fmla="*/ 29469 w 57037"/>
                  <a:gd name="connsiteY21" fmla="*/ 0 h 60689"/>
                  <a:gd name="connsiteX22" fmla="*/ 44679 w 57037"/>
                  <a:gd name="connsiteY22" fmla="*/ 3793 h 60689"/>
                  <a:gd name="connsiteX23" fmla="*/ 54186 w 57037"/>
                  <a:gd name="connsiteY23" fmla="*/ 13276 h 60689"/>
                  <a:gd name="connsiteX24" fmla="*/ 57037 w 57037"/>
                  <a:gd name="connsiteY24" fmla="*/ 25603 h 60689"/>
                  <a:gd name="connsiteX25" fmla="*/ 54186 w 57037"/>
                  <a:gd name="connsiteY25" fmla="*/ 33189 h 60689"/>
                  <a:gd name="connsiteX26" fmla="*/ 44679 w 57037"/>
                  <a:gd name="connsiteY26" fmla="*/ 35086 h 60689"/>
                  <a:gd name="connsiteX27" fmla="*/ 16161 w 57037"/>
                  <a:gd name="connsiteY27" fmla="*/ 26551 h 60689"/>
                  <a:gd name="connsiteX28" fmla="*/ 42778 w 57037"/>
                  <a:gd name="connsiteY28" fmla="*/ 26551 h 60689"/>
                  <a:gd name="connsiteX29" fmla="*/ 38976 w 57037"/>
                  <a:gd name="connsiteY29" fmla="*/ 15172 h 60689"/>
                  <a:gd name="connsiteX30" fmla="*/ 29469 w 57037"/>
                  <a:gd name="connsiteY30" fmla="*/ 11379 h 60689"/>
                  <a:gd name="connsiteX31" fmla="*/ 19963 w 57037"/>
                  <a:gd name="connsiteY31" fmla="*/ 15172 h 60689"/>
                  <a:gd name="connsiteX32" fmla="*/ 16161 w 57037"/>
                  <a:gd name="connsiteY32" fmla="*/ 26551 h 6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037" h="60689">
                    <a:moveTo>
                      <a:pt x="44679" y="35086"/>
                    </a:moveTo>
                    <a:lnTo>
                      <a:pt x="15210" y="35086"/>
                    </a:lnTo>
                    <a:cubicBezTo>
                      <a:pt x="15210" y="38879"/>
                      <a:pt x="16161" y="41724"/>
                      <a:pt x="17111" y="43620"/>
                    </a:cubicBezTo>
                    <a:cubicBezTo>
                      <a:pt x="18062" y="46465"/>
                      <a:pt x="19963" y="48362"/>
                      <a:pt x="22815" y="49310"/>
                    </a:cubicBezTo>
                    <a:cubicBezTo>
                      <a:pt x="24716" y="50258"/>
                      <a:pt x="27568" y="51206"/>
                      <a:pt x="30420" y="51206"/>
                    </a:cubicBezTo>
                    <a:cubicBezTo>
                      <a:pt x="32321" y="51206"/>
                      <a:pt x="34222" y="51206"/>
                      <a:pt x="35173" y="50258"/>
                    </a:cubicBezTo>
                    <a:cubicBezTo>
                      <a:pt x="36124" y="49310"/>
                      <a:pt x="38025" y="49310"/>
                      <a:pt x="39926" y="48362"/>
                    </a:cubicBezTo>
                    <a:cubicBezTo>
                      <a:pt x="40877" y="47413"/>
                      <a:pt x="42778" y="46465"/>
                      <a:pt x="43729" y="45517"/>
                    </a:cubicBezTo>
                    <a:cubicBezTo>
                      <a:pt x="44679" y="44569"/>
                      <a:pt x="46580" y="42672"/>
                      <a:pt x="48482" y="41724"/>
                    </a:cubicBezTo>
                    <a:cubicBezTo>
                      <a:pt x="49432" y="40775"/>
                      <a:pt x="50383" y="40775"/>
                      <a:pt x="51333" y="40775"/>
                    </a:cubicBezTo>
                    <a:cubicBezTo>
                      <a:pt x="53235" y="40775"/>
                      <a:pt x="54186" y="40775"/>
                      <a:pt x="55136" y="41724"/>
                    </a:cubicBezTo>
                    <a:cubicBezTo>
                      <a:pt x="56087" y="42672"/>
                      <a:pt x="56087" y="43620"/>
                      <a:pt x="56087" y="45517"/>
                    </a:cubicBezTo>
                    <a:cubicBezTo>
                      <a:pt x="56087" y="46465"/>
                      <a:pt x="55136" y="48362"/>
                      <a:pt x="54186" y="50258"/>
                    </a:cubicBezTo>
                    <a:cubicBezTo>
                      <a:pt x="53235" y="52155"/>
                      <a:pt x="51333" y="54051"/>
                      <a:pt x="49432" y="54999"/>
                    </a:cubicBezTo>
                    <a:cubicBezTo>
                      <a:pt x="47531" y="56896"/>
                      <a:pt x="44679" y="57844"/>
                      <a:pt x="41827" y="58793"/>
                    </a:cubicBezTo>
                    <a:cubicBezTo>
                      <a:pt x="38976" y="59741"/>
                      <a:pt x="35173" y="60689"/>
                      <a:pt x="30420" y="60689"/>
                    </a:cubicBezTo>
                    <a:cubicBezTo>
                      <a:pt x="20914" y="60689"/>
                      <a:pt x="13309" y="57844"/>
                      <a:pt x="7605" y="52155"/>
                    </a:cubicBezTo>
                    <a:cubicBezTo>
                      <a:pt x="1901" y="46465"/>
                      <a:pt x="0" y="38879"/>
                      <a:pt x="0" y="30345"/>
                    </a:cubicBezTo>
                    <a:cubicBezTo>
                      <a:pt x="0" y="25603"/>
                      <a:pt x="951" y="21810"/>
                      <a:pt x="1901" y="18017"/>
                    </a:cubicBezTo>
                    <a:cubicBezTo>
                      <a:pt x="2852" y="14224"/>
                      <a:pt x="4753" y="11379"/>
                      <a:pt x="7605" y="8534"/>
                    </a:cubicBezTo>
                    <a:cubicBezTo>
                      <a:pt x="10457" y="5690"/>
                      <a:pt x="13309" y="3793"/>
                      <a:pt x="17111" y="1897"/>
                    </a:cubicBezTo>
                    <a:cubicBezTo>
                      <a:pt x="20914" y="0"/>
                      <a:pt x="24716" y="0"/>
                      <a:pt x="29469" y="0"/>
                    </a:cubicBezTo>
                    <a:cubicBezTo>
                      <a:pt x="35173" y="0"/>
                      <a:pt x="39926" y="948"/>
                      <a:pt x="44679" y="3793"/>
                    </a:cubicBezTo>
                    <a:cubicBezTo>
                      <a:pt x="48482" y="6638"/>
                      <a:pt x="52284" y="9483"/>
                      <a:pt x="54186" y="13276"/>
                    </a:cubicBezTo>
                    <a:cubicBezTo>
                      <a:pt x="56087" y="17069"/>
                      <a:pt x="57037" y="20862"/>
                      <a:pt x="57037" y="25603"/>
                    </a:cubicBezTo>
                    <a:cubicBezTo>
                      <a:pt x="57037" y="29396"/>
                      <a:pt x="56087" y="32241"/>
                      <a:pt x="54186" y="33189"/>
                    </a:cubicBezTo>
                    <a:cubicBezTo>
                      <a:pt x="52284" y="34138"/>
                      <a:pt x="49432" y="35086"/>
                      <a:pt x="44679" y="35086"/>
                    </a:cubicBezTo>
                    <a:close/>
                    <a:moveTo>
                      <a:pt x="16161" y="26551"/>
                    </a:moveTo>
                    <a:lnTo>
                      <a:pt x="42778" y="26551"/>
                    </a:lnTo>
                    <a:cubicBezTo>
                      <a:pt x="42778" y="21810"/>
                      <a:pt x="40877" y="18017"/>
                      <a:pt x="38976" y="15172"/>
                    </a:cubicBezTo>
                    <a:cubicBezTo>
                      <a:pt x="37074" y="12327"/>
                      <a:pt x="33272" y="11379"/>
                      <a:pt x="29469" y="11379"/>
                    </a:cubicBezTo>
                    <a:cubicBezTo>
                      <a:pt x="25667" y="11379"/>
                      <a:pt x="22815" y="12327"/>
                      <a:pt x="19963" y="15172"/>
                    </a:cubicBezTo>
                    <a:cubicBezTo>
                      <a:pt x="17111" y="18017"/>
                      <a:pt x="16161" y="21810"/>
                      <a:pt x="16161" y="26551"/>
                    </a:cubicBezTo>
                    <a:close/>
                  </a:path>
                </a:pathLst>
              </a:custGeom>
              <a:solidFill>
                <a:srgbClr val="8A4199"/>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31" name="Oval 30">
            <a:extLst>
              <a:ext uri="{FF2B5EF4-FFF2-40B4-BE49-F238E27FC236}">
                <a16:creationId xmlns:a16="http://schemas.microsoft.com/office/drawing/2014/main" id="{84446C73-F0AE-AA5A-C234-701CFA51034D}"/>
              </a:ext>
            </a:extLst>
          </p:cNvPr>
          <p:cNvSpPr/>
          <p:nvPr userDrawn="1"/>
        </p:nvSpPr>
        <p:spPr>
          <a:xfrm>
            <a:off x="6095999" y="550944"/>
            <a:ext cx="1310598" cy="1310598"/>
          </a:xfrm>
          <a:prstGeom prst="ellipse">
            <a:avLst/>
          </a:prstGeom>
          <a:solidFill>
            <a:srgbClr val="14B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DECAB7D1-FDC3-CB5A-17C4-DBB8BB6B8271}"/>
              </a:ext>
            </a:extLst>
          </p:cNvPr>
          <p:cNvSpPr/>
          <p:nvPr userDrawn="1"/>
        </p:nvSpPr>
        <p:spPr>
          <a:xfrm>
            <a:off x="-382772" y="6858000"/>
            <a:ext cx="13545879" cy="177563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0B39855-A659-76E9-D36B-FB216F1B2F6B}"/>
              </a:ext>
            </a:extLst>
          </p:cNvPr>
          <p:cNvSpPr/>
          <p:nvPr userDrawn="1"/>
        </p:nvSpPr>
        <p:spPr>
          <a:xfrm>
            <a:off x="-676940" y="-1773478"/>
            <a:ext cx="13545879" cy="177563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DB312392-F2DE-FF86-10FD-048856C96A79}"/>
              </a:ext>
            </a:extLst>
          </p:cNvPr>
          <p:cNvCxnSpPr>
            <a:cxnSpLocks/>
          </p:cNvCxnSpPr>
          <p:nvPr userDrawn="1"/>
        </p:nvCxnSpPr>
        <p:spPr>
          <a:xfrm>
            <a:off x="0" y="6136408"/>
            <a:ext cx="9222801" cy="0"/>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CB9C67B8-D7A5-78FD-460E-342615F8FB1D}"/>
              </a:ext>
            </a:extLst>
          </p:cNvPr>
          <p:cNvSpPr/>
          <p:nvPr userDrawn="1"/>
        </p:nvSpPr>
        <p:spPr>
          <a:xfrm>
            <a:off x="5760669" y="5680930"/>
            <a:ext cx="3469856" cy="697353"/>
          </a:xfrm>
          <a:prstGeom prst="rect">
            <a:avLst/>
          </a:prstGeom>
          <a:solidFill>
            <a:srgbClr val="12B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5">
              <a:latin typeface="Calibri" panose="020F0502020204030204" pitchFamily="34" charset="0"/>
              <a:cs typeface="Calibri" panose="020F0502020204030204" pitchFamily="34" charset="0"/>
            </a:endParaRPr>
          </a:p>
        </p:txBody>
      </p:sp>
      <p:sp>
        <p:nvSpPr>
          <p:cNvPr id="70" name="Text Placeholder 23">
            <a:extLst>
              <a:ext uri="{FF2B5EF4-FFF2-40B4-BE49-F238E27FC236}">
                <a16:creationId xmlns:a16="http://schemas.microsoft.com/office/drawing/2014/main" id="{589894FA-A768-A862-6D6A-AD77B5767EB3}"/>
              </a:ext>
            </a:extLst>
          </p:cNvPr>
          <p:cNvSpPr>
            <a:spLocks noGrp="1"/>
          </p:cNvSpPr>
          <p:nvPr>
            <p:ph type="body" sz="quarter" idx="18" hasCustomPrompt="1"/>
          </p:nvPr>
        </p:nvSpPr>
        <p:spPr>
          <a:xfrm>
            <a:off x="5760669" y="5759497"/>
            <a:ext cx="3469856" cy="589217"/>
          </a:xfrm>
        </p:spPr>
        <p:txBody>
          <a:bodyPr>
            <a:normAutofit/>
          </a:bodyPr>
          <a:lstStyle>
            <a:lvl1pPr marL="0" indent="0" algn="ctr">
              <a:buNone/>
              <a:defRPr sz="3200" b="0" i="0">
                <a:solidFill>
                  <a:schemeClr val="bg1"/>
                </a:solidFill>
                <a:latin typeface="Calibri" panose="020F0502020204030204" pitchFamily="34" charset="0"/>
                <a:cs typeface="Calibri" panose="020F0502020204030204" pitchFamily="34" charset="0"/>
              </a:defRPr>
            </a:lvl1pPr>
          </a:lstStyle>
          <a:p>
            <a:pPr lvl="0"/>
            <a:r>
              <a:rPr lang="en-US" dirty="0" err="1"/>
              <a:t>www.balance.eu</a:t>
            </a:r>
            <a:endParaRPr lang="en-US" dirty="0"/>
          </a:p>
        </p:txBody>
      </p:sp>
      <p:sp>
        <p:nvSpPr>
          <p:cNvPr id="71" name="Text Placeholder 23">
            <a:extLst>
              <a:ext uri="{FF2B5EF4-FFF2-40B4-BE49-F238E27FC236}">
                <a16:creationId xmlns:a16="http://schemas.microsoft.com/office/drawing/2014/main" id="{015BEEF5-9002-C6AA-90A4-9BED837C25CE}"/>
              </a:ext>
            </a:extLst>
          </p:cNvPr>
          <p:cNvSpPr>
            <a:spLocks noGrp="1"/>
          </p:cNvSpPr>
          <p:nvPr>
            <p:ph type="body" sz="quarter" idx="19" hasCustomPrompt="1"/>
          </p:nvPr>
        </p:nvSpPr>
        <p:spPr>
          <a:xfrm>
            <a:off x="642678" y="1620925"/>
            <a:ext cx="3195486" cy="731140"/>
          </a:xfrm>
        </p:spPr>
        <p:txBody>
          <a:bodyPr anchor="ctr">
            <a:normAutofit/>
          </a:bodyPr>
          <a:lstStyle>
            <a:lvl1pPr marL="0" indent="0" algn="l">
              <a:buNone/>
              <a:defRPr sz="2800" baseline="0">
                <a:solidFill>
                  <a:srgbClr val="595959"/>
                </a:solidFill>
                <a:latin typeface="+mn-lt"/>
              </a:defRPr>
            </a:lvl1pPr>
          </a:lstStyle>
          <a:p>
            <a:pPr lvl="0"/>
            <a:r>
              <a:rPr lang="en-US" dirty="0"/>
              <a:t>Any Questions?</a:t>
            </a:r>
          </a:p>
        </p:txBody>
      </p:sp>
      <p:sp>
        <p:nvSpPr>
          <p:cNvPr id="72" name="Text Placeholder 23">
            <a:extLst>
              <a:ext uri="{FF2B5EF4-FFF2-40B4-BE49-F238E27FC236}">
                <a16:creationId xmlns:a16="http://schemas.microsoft.com/office/drawing/2014/main" id="{5A7F40A7-D666-1F80-71E5-26C5E7537F1F}"/>
              </a:ext>
            </a:extLst>
          </p:cNvPr>
          <p:cNvSpPr>
            <a:spLocks noGrp="1"/>
          </p:cNvSpPr>
          <p:nvPr>
            <p:ph type="body" sz="quarter" idx="20" hasCustomPrompt="1"/>
          </p:nvPr>
        </p:nvSpPr>
        <p:spPr>
          <a:xfrm>
            <a:off x="642678" y="811349"/>
            <a:ext cx="3195485" cy="837258"/>
          </a:xfrm>
        </p:spPr>
        <p:txBody>
          <a:bodyPr anchor="ctr">
            <a:normAutofit/>
          </a:bodyPr>
          <a:lstStyle>
            <a:lvl1pPr marL="0" indent="0" algn="l">
              <a:buNone/>
              <a:defRPr sz="5000" baseline="0">
                <a:solidFill>
                  <a:srgbClr val="8A4199"/>
                </a:solidFill>
                <a:latin typeface="+mn-lt"/>
              </a:defRPr>
            </a:lvl1pPr>
          </a:lstStyle>
          <a:p>
            <a:pPr lvl="0"/>
            <a:r>
              <a:rPr lang="en-US" dirty="0"/>
              <a:t>Thank You</a:t>
            </a:r>
          </a:p>
        </p:txBody>
      </p:sp>
    </p:spTree>
    <p:extLst>
      <p:ext uri="{BB962C8B-B14F-4D97-AF65-F5344CB8AC3E}">
        <p14:creationId xmlns:p14="http://schemas.microsoft.com/office/powerpoint/2010/main" val="2384842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Contents">
  <p:cSld name="1_Contents">
    <p:spTree>
      <p:nvGrpSpPr>
        <p:cNvPr id="1" name="Shape 50"/>
        <p:cNvGrpSpPr/>
        <p:nvPr/>
      </p:nvGrpSpPr>
      <p:grpSpPr>
        <a:xfrm>
          <a:off x="0" y="0"/>
          <a:ext cx="0" cy="0"/>
          <a:chOff x="0" y="0"/>
          <a:chExt cx="0" cy="0"/>
        </a:xfrm>
      </p:grpSpPr>
      <p:sp>
        <p:nvSpPr>
          <p:cNvPr id="51" name="Google Shape;51;p53"/>
          <p:cNvSpPr txBox="1">
            <a:spLocks noGrp="1"/>
          </p:cNvSpPr>
          <p:nvPr>
            <p:ph type="body" idx="1"/>
          </p:nvPr>
        </p:nvSpPr>
        <p:spPr>
          <a:xfrm>
            <a:off x="3037143" y="133165"/>
            <a:ext cx="4746695" cy="107095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A4199"/>
              </a:buClr>
              <a:buSzPts val="6000"/>
              <a:buNone/>
              <a:defRPr sz="6000" b="0" i="0">
                <a:solidFill>
                  <a:srgbClr val="8A4199"/>
                </a:solidFill>
                <a:latin typeface="Calibri"/>
                <a:ea typeface="Calibri"/>
                <a:cs typeface="Calibri"/>
                <a:sym typeface="Calibri"/>
              </a:defRPr>
            </a:lvl1pPr>
            <a:lvl2pPr marL="914400" lvl="1"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500"/>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53"/>
          <p:cNvSpPr/>
          <p:nvPr/>
        </p:nvSpPr>
        <p:spPr>
          <a:xfrm rot="10800000">
            <a:off x="543" y="-19356"/>
            <a:ext cx="2390207" cy="6877355"/>
          </a:xfrm>
          <a:custGeom>
            <a:avLst/>
            <a:gdLst/>
            <a:ahLst/>
            <a:cxnLst/>
            <a:rect l="l" t="t" r="r" b="b"/>
            <a:pathLst>
              <a:path w="1268453" h="3649726" extrusionOk="0">
                <a:moveTo>
                  <a:pt x="1268454" y="0"/>
                </a:moveTo>
                <a:lnTo>
                  <a:pt x="312022" y="0"/>
                </a:lnTo>
                <a:cubicBezTo>
                  <a:pt x="112425" y="386882"/>
                  <a:pt x="0" y="825892"/>
                  <a:pt x="0" y="1291780"/>
                </a:cubicBezTo>
                <a:cubicBezTo>
                  <a:pt x="0" y="2276498"/>
                  <a:pt x="504286" y="3143929"/>
                  <a:pt x="1268454" y="3649727"/>
                </a:cubicBezTo>
                <a:lnTo>
                  <a:pt x="1268454" y="0"/>
                </a:lnTo>
                <a:close/>
              </a:path>
            </a:pathLst>
          </a:custGeom>
          <a:gradFill>
            <a:gsLst>
              <a:gs pos="0">
                <a:srgbClr val="8A4199"/>
              </a:gs>
              <a:gs pos="28000">
                <a:srgbClr val="8A4199"/>
              </a:gs>
              <a:gs pos="83000">
                <a:srgbClr val="8A4199"/>
              </a:gs>
              <a:gs pos="100000">
                <a:srgbClr val="8A4199"/>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 name="Google Shape;53;p53"/>
          <p:cNvSpPr/>
          <p:nvPr/>
        </p:nvSpPr>
        <p:spPr>
          <a:xfrm>
            <a:off x="3704734" y="6412648"/>
            <a:ext cx="7547087" cy="33855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95959"/>
              </a:buClr>
              <a:buSzPts val="800"/>
              <a:buFont typeface="Calibri"/>
              <a:buNone/>
            </a:pPr>
            <a:r>
              <a:rPr lang="en-GB" sz="800" b="0" i="0">
                <a:solidFill>
                  <a:srgbClr val="595959"/>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a:p>
        </p:txBody>
      </p:sp>
      <p:cxnSp>
        <p:nvCxnSpPr>
          <p:cNvPr id="54" name="Google Shape;54;p53"/>
          <p:cNvCxnSpPr/>
          <p:nvPr/>
        </p:nvCxnSpPr>
        <p:spPr>
          <a:xfrm>
            <a:off x="2405317" y="913449"/>
            <a:ext cx="9786141" cy="0"/>
          </a:xfrm>
          <a:prstGeom prst="straightConnector1">
            <a:avLst/>
          </a:prstGeom>
          <a:noFill/>
          <a:ln w="28575" cap="flat" cmpd="sng">
            <a:solidFill>
              <a:srgbClr val="14B4CB"/>
            </a:solidFill>
            <a:prstDash val="solid"/>
            <a:miter lim="800000"/>
            <a:headEnd type="none" w="sm" len="sm"/>
            <a:tailEnd type="none" w="sm" len="sm"/>
          </a:ln>
        </p:spPr>
      </p:cxnSp>
      <p:pic>
        <p:nvPicPr>
          <p:cNvPr id="55" name="Google Shape;55;p53"/>
          <p:cNvPicPr preferRelativeResize="0"/>
          <p:nvPr/>
        </p:nvPicPr>
        <p:blipFill rotWithShape="1">
          <a:blip r:embed="rId2">
            <a:alphaModFix/>
          </a:blip>
          <a:srcRect r="44449"/>
          <a:stretch/>
        </p:blipFill>
        <p:spPr>
          <a:xfrm>
            <a:off x="2134519" y="6428003"/>
            <a:ext cx="1381658" cy="317278"/>
          </a:xfrm>
          <a:prstGeom prst="rect">
            <a:avLst/>
          </a:prstGeom>
          <a:noFill/>
          <a:ln>
            <a:noFill/>
          </a:ln>
        </p:spPr>
      </p:pic>
      <p:sp>
        <p:nvSpPr>
          <p:cNvPr id="56" name="Google Shape;56;p53"/>
          <p:cNvSpPr txBox="1">
            <a:spLocks noGrp="1"/>
          </p:cNvSpPr>
          <p:nvPr>
            <p:ph type="body" idx="2"/>
          </p:nvPr>
        </p:nvSpPr>
        <p:spPr>
          <a:xfrm>
            <a:off x="3158059" y="1723427"/>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53"/>
          <p:cNvSpPr txBox="1">
            <a:spLocks noGrp="1"/>
          </p:cNvSpPr>
          <p:nvPr>
            <p:ph type="body" idx="3"/>
          </p:nvPr>
        </p:nvSpPr>
        <p:spPr>
          <a:xfrm>
            <a:off x="4122308" y="1666233"/>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53"/>
          <p:cNvSpPr txBox="1">
            <a:spLocks noGrp="1"/>
          </p:cNvSpPr>
          <p:nvPr>
            <p:ph type="body" idx="4"/>
          </p:nvPr>
        </p:nvSpPr>
        <p:spPr>
          <a:xfrm>
            <a:off x="3158059" y="2477483"/>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53"/>
          <p:cNvSpPr txBox="1">
            <a:spLocks noGrp="1"/>
          </p:cNvSpPr>
          <p:nvPr>
            <p:ph type="body" idx="5"/>
          </p:nvPr>
        </p:nvSpPr>
        <p:spPr>
          <a:xfrm>
            <a:off x="4122308" y="2420289"/>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53"/>
          <p:cNvSpPr txBox="1">
            <a:spLocks noGrp="1"/>
          </p:cNvSpPr>
          <p:nvPr>
            <p:ph type="body" idx="6"/>
          </p:nvPr>
        </p:nvSpPr>
        <p:spPr>
          <a:xfrm>
            <a:off x="3183475" y="3224938"/>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53"/>
          <p:cNvSpPr txBox="1">
            <a:spLocks noGrp="1"/>
          </p:cNvSpPr>
          <p:nvPr>
            <p:ph type="body" idx="7"/>
          </p:nvPr>
        </p:nvSpPr>
        <p:spPr>
          <a:xfrm>
            <a:off x="4147724" y="3167744"/>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53"/>
          <p:cNvSpPr txBox="1">
            <a:spLocks noGrp="1"/>
          </p:cNvSpPr>
          <p:nvPr>
            <p:ph type="body" idx="8"/>
          </p:nvPr>
        </p:nvSpPr>
        <p:spPr>
          <a:xfrm>
            <a:off x="3183475" y="3978994"/>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53"/>
          <p:cNvSpPr txBox="1">
            <a:spLocks noGrp="1"/>
          </p:cNvSpPr>
          <p:nvPr>
            <p:ph type="body" idx="9"/>
          </p:nvPr>
        </p:nvSpPr>
        <p:spPr>
          <a:xfrm>
            <a:off x="4147724" y="3921800"/>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53"/>
          <p:cNvSpPr txBox="1">
            <a:spLocks noGrp="1"/>
          </p:cNvSpPr>
          <p:nvPr>
            <p:ph type="body" idx="13"/>
          </p:nvPr>
        </p:nvSpPr>
        <p:spPr>
          <a:xfrm>
            <a:off x="3183475" y="4733050"/>
            <a:ext cx="74541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14B4CB"/>
              </a:buClr>
              <a:buSzPts val="3200"/>
              <a:buNone/>
              <a:defRPr sz="3200" b="1">
                <a:solidFill>
                  <a:srgbClr val="14B4CB"/>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53"/>
          <p:cNvSpPr txBox="1">
            <a:spLocks noGrp="1"/>
          </p:cNvSpPr>
          <p:nvPr>
            <p:ph type="body" idx="14"/>
          </p:nvPr>
        </p:nvSpPr>
        <p:spPr>
          <a:xfrm>
            <a:off x="4147724" y="4675856"/>
            <a:ext cx="7208644" cy="692194"/>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23474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1 Divider">
  <p:cSld name="1_01 Divider">
    <p:spTree>
      <p:nvGrpSpPr>
        <p:cNvPr id="1" name="Shape 118"/>
        <p:cNvGrpSpPr/>
        <p:nvPr/>
      </p:nvGrpSpPr>
      <p:grpSpPr>
        <a:xfrm>
          <a:off x="0" y="0"/>
          <a:ext cx="0" cy="0"/>
          <a:chOff x="0" y="0"/>
          <a:chExt cx="0" cy="0"/>
        </a:xfrm>
      </p:grpSpPr>
      <p:sp>
        <p:nvSpPr>
          <p:cNvPr id="119" name="Google Shape;119;p44"/>
          <p:cNvSpPr/>
          <p:nvPr/>
        </p:nvSpPr>
        <p:spPr>
          <a:xfrm>
            <a:off x="0" y="0"/>
            <a:ext cx="12192000" cy="5290034"/>
          </a:xfrm>
          <a:custGeom>
            <a:avLst/>
            <a:gdLst/>
            <a:ahLst/>
            <a:cxnLst/>
            <a:rect l="l" t="t" r="r" b="b"/>
            <a:pathLst>
              <a:path w="12192000" h="5290034" extrusionOk="0">
                <a:moveTo>
                  <a:pt x="0" y="0"/>
                </a:moveTo>
                <a:lnTo>
                  <a:pt x="12192000" y="0"/>
                </a:lnTo>
                <a:lnTo>
                  <a:pt x="12192000" y="5253117"/>
                </a:lnTo>
                <a:lnTo>
                  <a:pt x="12169873" y="5254870"/>
                </a:lnTo>
                <a:cubicBezTo>
                  <a:pt x="11801941" y="5278195"/>
                  <a:pt x="11430889" y="5290034"/>
                  <a:pt x="11057070" y="5290034"/>
                </a:cubicBezTo>
                <a:cubicBezTo>
                  <a:pt x="6870302" y="5290034"/>
                  <a:pt x="3030564" y="3804910"/>
                  <a:pt x="35579" y="1332528"/>
                </a:cubicBezTo>
                <a:lnTo>
                  <a:pt x="0" y="1301700"/>
                </a:lnTo>
                <a:close/>
              </a:path>
            </a:pathLst>
          </a:custGeom>
          <a:gradFill>
            <a:gsLst>
              <a:gs pos="0">
                <a:srgbClr val="754483"/>
              </a:gs>
              <a:gs pos="28000">
                <a:srgbClr val="8A4199"/>
              </a:gs>
              <a:gs pos="83000">
                <a:srgbClr val="8A4199"/>
              </a:gs>
              <a:gs pos="100000">
                <a:srgbClr val="754483"/>
              </a:gs>
            </a:gsLst>
            <a:lin ang="108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 name="Google Shape;120;p44"/>
          <p:cNvSpPr>
            <a:spLocks noGrp="1"/>
          </p:cNvSpPr>
          <p:nvPr>
            <p:ph type="pic" idx="2"/>
          </p:nvPr>
        </p:nvSpPr>
        <p:spPr>
          <a:xfrm>
            <a:off x="7158600" y="287233"/>
            <a:ext cx="5033400" cy="5949282"/>
          </a:xfrm>
          <a:prstGeom prst="rect">
            <a:avLst/>
          </a:prstGeom>
          <a:noFill/>
          <a:ln>
            <a:noFill/>
          </a:ln>
        </p:spPr>
      </p:sp>
      <p:sp>
        <p:nvSpPr>
          <p:cNvPr id="121" name="Google Shape;121;p44"/>
          <p:cNvSpPr/>
          <p:nvPr/>
        </p:nvSpPr>
        <p:spPr>
          <a:xfrm>
            <a:off x="2127131" y="20050"/>
            <a:ext cx="45719" cy="2021021"/>
          </a:xfrm>
          <a:prstGeom prst="rect">
            <a:avLst/>
          </a:prstGeom>
          <a:solidFill>
            <a:srgbClr val="14B4CB"/>
          </a:solidFill>
          <a:ln w="12700" cap="flat" cmpd="sng">
            <a:solidFill>
              <a:srgbClr val="14B4C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44"/>
          <p:cNvSpPr txBox="1">
            <a:spLocks noGrp="1"/>
          </p:cNvSpPr>
          <p:nvPr>
            <p:ph type="body" idx="1"/>
          </p:nvPr>
        </p:nvSpPr>
        <p:spPr>
          <a:xfrm>
            <a:off x="2362833" y="602336"/>
            <a:ext cx="3791493" cy="84597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44"/>
          <p:cNvSpPr txBox="1">
            <a:spLocks noGrp="1"/>
          </p:cNvSpPr>
          <p:nvPr>
            <p:ph type="body" idx="3"/>
          </p:nvPr>
        </p:nvSpPr>
        <p:spPr>
          <a:xfrm>
            <a:off x="661247" y="602336"/>
            <a:ext cx="1255590" cy="84597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60265215"/>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 Slide 01">
  <p:cSld name="2_Text Slide 01">
    <p:spTree>
      <p:nvGrpSpPr>
        <p:cNvPr id="1" name="Shape 114"/>
        <p:cNvGrpSpPr/>
        <p:nvPr/>
      </p:nvGrpSpPr>
      <p:grpSpPr>
        <a:xfrm>
          <a:off x="0" y="0"/>
          <a:ext cx="0" cy="0"/>
          <a:chOff x="0" y="0"/>
          <a:chExt cx="0" cy="0"/>
        </a:xfrm>
      </p:grpSpPr>
      <p:cxnSp>
        <p:nvCxnSpPr>
          <p:cNvPr id="115" name="Google Shape;115;p43"/>
          <p:cNvCxnSpPr/>
          <p:nvPr/>
        </p:nvCxnSpPr>
        <p:spPr>
          <a:xfrm flipH="1">
            <a:off x="-2" y="684666"/>
            <a:ext cx="634226" cy="1"/>
          </a:xfrm>
          <a:prstGeom prst="straightConnector1">
            <a:avLst/>
          </a:prstGeom>
          <a:noFill/>
          <a:ln w="28575" cap="flat" cmpd="sng">
            <a:solidFill>
              <a:srgbClr val="12B4CB"/>
            </a:solidFill>
            <a:prstDash val="solid"/>
            <a:miter lim="800000"/>
            <a:headEnd type="none" w="sm" len="sm"/>
            <a:tailEnd type="none" w="sm" len="sm"/>
          </a:ln>
        </p:spPr>
      </p:cxnSp>
      <p:sp>
        <p:nvSpPr>
          <p:cNvPr id="116" name="Google Shape;116;p43"/>
          <p:cNvSpPr txBox="1">
            <a:spLocks noGrp="1"/>
          </p:cNvSpPr>
          <p:nvPr>
            <p:ph type="body" idx="1"/>
          </p:nvPr>
        </p:nvSpPr>
        <p:spPr>
          <a:xfrm>
            <a:off x="734714" y="1583871"/>
            <a:ext cx="10834986" cy="40295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200"/>
              <a:buNone/>
              <a:defRPr sz="22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43"/>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A4199"/>
              </a:buClr>
              <a:buSzPts val="3600"/>
              <a:buNone/>
              <a:defRPr sz="3600" b="1" i="0">
                <a:solidFill>
                  <a:srgbClr val="8A419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54566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s">
    <p:spTree>
      <p:nvGrpSpPr>
        <p:cNvPr id="1" name=""/>
        <p:cNvGrpSpPr/>
        <p:nvPr/>
      </p:nvGrpSpPr>
      <p:grpSpPr>
        <a:xfrm>
          <a:off x="0" y="0"/>
          <a:ext cx="0" cy="0"/>
          <a:chOff x="0" y="0"/>
          <a:chExt cx="0" cy="0"/>
        </a:xfrm>
      </p:grpSpPr>
      <p:sp>
        <p:nvSpPr>
          <p:cNvPr id="7" name="Text Placeholder 32">
            <a:extLst>
              <a:ext uri="{FF2B5EF4-FFF2-40B4-BE49-F238E27FC236}">
                <a16:creationId xmlns:a16="http://schemas.microsoft.com/office/drawing/2014/main" id="{695E8704-830F-1FFD-4D3A-77675200DBEA}"/>
              </a:ext>
            </a:extLst>
          </p:cNvPr>
          <p:cNvSpPr>
            <a:spLocks noGrp="1"/>
          </p:cNvSpPr>
          <p:nvPr>
            <p:ph type="body" sz="quarter" idx="47" hasCustomPrompt="1"/>
          </p:nvPr>
        </p:nvSpPr>
        <p:spPr>
          <a:xfrm>
            <a:off x="3037143" y="133165"/>
            <a:ext cx="4746695" cy="1070954"/>
          </a:xfrm>
        </p:spPr>
        <p:txBody>
          <a:bodyPr>
            <a:noAutofit/>
          </a:bodyPr>
          <a:lstStyle>
            <a:lvl1pPr marL="0" indent="0" algn="l">
              <a:buNone/>
              <a:defRPr sz="6000" b="0" i="0">
                <a:solidFill>
                  <a:srgbClr val="8A4199"/>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18" name="Graphic 317">
            <a:extLst>
              <a:ext uri="{FF2B5EF4-FFF2-40B4-BE49-F238E27FC236}">
                <a16:creationId xmlns:a16="http://schemas.microsoft.com/office/drawing/2014/main" id="{093028DE-F05D-A2EB-B987-AC524CA8F099}"/>
              </a:ext>
            </a:extLst>
          </p:cNvPr>
          <p:cNvSpPr/>
          <p:nvPr userDrawn="1"/>
        </p:nvSpPr>
        <p:spPr>
          <a:xfrm rot="10800000">
            <a:off x="543" y="-19356"/>
            <a:ext cx="2390207" cy="6877355"/>
          </a:xfrm>
          <a:custGeom>
            <a:avLst/>
            <a:gdLst>
              <a:gd name="connsiteX0" fmla="*/ 1268454 w 1268453"/>
              <a:gd name="connsiteY0" fmla="*/ 0 h 3649726"/>
              <a:gd name="connsiteX1" fmla="*/ 312022 w 1268453"/>
              <a:gd name="connsiteY1" fmla="*/ 0 h 3649726"/>
              <a:gd name="connsiteX2" fmla="*/ 0 w 1268453"/>
              <a:gd name="connsiteY2" fmla="*/ 1291780 h 3649726"/>
              <a:gd name="connsiteX3" fmla="*/ 1268454 w 1268453"/>
              <a:gd name="connsiteY3" fmla="*/ 3649727 h 3649726"/>
              <a:gd name="connsiteX4" fmla="*/ 1268454 w 1268453"/>
              <a:gd name="connsiteY4" fmla="*/ 0 h 364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53" h="3649726">
                <a:moveTo>
                  <a:pt x="1268454" y="0"/>
                </a:moveTo>
                <a:lnTo>
                  <a:pt x="312022" y="0"/>
                </a:lnTo>
                <a:cubicBezTo>
                  <a:pt x="112425" y="386882"/>
                  <a:pt x="0" y="825892"/>
                  <a:pt x="0" y="1291780"/>
                </a:cubicBezTo>
                <a:cubicBezTo>
                  <a:pt x="0" y="2276498"/>
                  <a:pt x="504286" y="3143929"/>
                  <a:pt x="1268454" y="3649727"/>
                </a:cubicBezTo>
                <a:lnTo>
                  <a:pt x="1268454" y="0"/>
                </a:lnTo>
                <a:close/>
              </a:path>
            </a:pathLst>
          </a:custGeom>
          <a:gradFill>
            <a:gsLst>
              <a:gs pos="28000">
                <a:srgbClr val="8A4199"/>
              </a:gs>
              <a:gs pos="83000">
                <a:srgbClr val="8A4199"/>
              </a:gs>
            </a:gsLst>
            <a:lin ang="10800000" scaled="1"/>
          </a:gradFill>
          <a:ln w="8132" cap="flat">
            <a:noFill/>
            <a:prstDash val="solid"/>
            <a:miter/>
          </a:ln>
          <a:effectLst>
            <a:innerShdw blurRad="495300" dist="203200" dir="12720000">
              <a:prstClr val="black">
                <a:alpha val="34000"/>
              </a:prstClr>
            </a:innerShdw>
          </a:effectLst>
        </p:spPr>
        <p:txBody>
          <a:bodyPr rtlCol="0" anchor="ctr"/>
          <a:lstStyle/>
          <a:p>
            <a:endParaRPr lang="en-US">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25D33C7B-6707-0F39-99C7-7BA294C86261}"/>
              </a:ext>
            </a:extLst>
          </p:cNvPr>
          <p:cNvSpPr/>
          <p:nvPr userDrawn="1"/>
        </p:nvSpPr>
        <p:spPr>
          <a:xfrm>
            <a:off x="3704734" y="6412648"/>
            <a:ext cx="7547087" cy="338554"/>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800" b="0" i="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cxnSp>
        <p:nvCxnSpPr>
          <p:cNvPr id="22" name="Straight Connector 21">
            <a:extLst>
              <a:ext uri="{FF2B5EF4-FFF2-40B4-BE49-F238E27FC236}">
                <a16:creationId xmlns:a16="http://schemas.microsoft.com/office/drawing/2014/main" id="{CDDFECA6-5823-6E16-6766-8CD4C1ACFDAC}"/>
              </a:ext>
            </a:extLst>
          </p:cNvPr>
          <p:cNvCxnSpPr>
            <a:cxnSpLocks/>
          </p:cNvCxnSpPr>
          <p:nvPr userDrawn="1"/>
        </p:nvCxnSpPr>
        <p:spPr>
          <a:xfrm>
            <a:off x="2405317" y="913449"/>
            <a:ext cx="9786141" cy="0"/>
          </a:xfrm>
          <a:prstGeom prst="line">
            <a:avLst/>
          </a:prstGeom>
          <a:ln w="28575">
            <a:solidFill>
              <a:srgbClr val="14B4CB"/>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3ABC50D7-F3A8-D595-1280-3D5D5F4B35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2134519" y="6428003"/>
            <a:ext cx="1381658" cy="317278"/>
          </a:xfrm>
          <a:prstGeom prst="rect">
            <a:avLst/>
          </a:prstGeom>
          <a:ln>
            <a:noFill/>
          </a:ln>
          <a:extLst>
            <a:ext uri="{53640926-AAD7-44D8-BBD7-CCE9431645EC}">
              <a14:shadowObscured xmlns:a14="http://schemas.microsoft.com/office/drawing/2010/main"/>
            </a:ext>
          </a:extLst>
        </p:spPr>
      </p:pic>
      <p:sp>
        <p:nvSpPr>
          <p:cNvPr id="4" name="Text Placeholder 25">
            <a:extLst>
              <a:ext uri="{FF2B5EF4-FFF2-40B4-BE49-F238E27FC236}">
                <a16:creationId xmlns:a16="http://schemas.microsoft.com/office/drawing/2014/main" id="{9F613535-7FB1-BA08-D3E2-79D2CEF7B6CE}"/>
              </a:ext>
            </a:extLst>
          </p:cNvPr>
          <p:cNvSpPr>
            <a:spLocks noGrp="1"/>
          </p:cNvSpPr>
          <p:nvPr>
            <p:ph type="body" sz="quarter" idx="50" hasCustomPrompt="1"/>
          </p:nvPr>
        </p:nvSpPr>
        <p:spPr>
          <a:xfrm>
            <a:off x="3158059" y="1723427"/>
            <a:ext cx="745417" cy="635000"/>
          </a:xfrm>
          <a:noFill/>
        </p:spPr>
        <p:txBody>
          <a:bodyPr anchor="ctr">
            <a:noAutofit/>
          </a:bodyPr>
          <a:lstStyle>
            <a:lvl1pPr marL="0" indent="0" algn="ctr">
              <a:buNone/>
              <a:defRPr sz="3200" b="1" baseline="0">
                <a:solidFill>
                  <a:srgbClr val="14B4C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0" name="Text Placeholder 25">
            <a:extLst>
              <a:ext uri="{FF2B5EF4-FFF2-40B4-BE49-F238E27FC236}">
                <a16:creationId xmlns:a16="http://schemas.microsoft.com/office/drawing/2014/main" id="{9AD2ACB0-D6D2-E440-9835-AE1B606060B4}"/>
              </a:ext>
            </a:extLst>
          </p:cNvPr>
          <p:cNvSpPr>
            <a:spLocks noGrp="1"/>
          </p:cNvSpPr>
          <p:nvPr>
            <p:ph type="body" sz="quarter" idx="51" hasCustomPrompt="1"/>
          </p:nvPr>
        </p:nvSpPr>
        <p:spPr>
          <a:xfrm>
            <a:off x="4122308" y="1666233"/>
            <a:ext cx="7208644" cy="692194"/>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a:extLst>
              <a:ext uri="{FF2B5EF4-FFF2-40B4-BE49-F238E27FC236}">
                <a16:creationId xmlns:a16="http://schemas.microsoft.com/office/drawing/2014/main" id="{235DFB39-9239-C54D-6272-C5DB3923D24A}"/>
              </a:ext>
            </a:extLst>
          </p:cNvPr>
          <p:cNvSpPr>
            <a:spLocks noGrp="1"/>
          </p:cNvSpPr>
          <p:nvPr>
            <p:ph type="body" sz="quarter" idx="52" hasCustomPrompt="1"/>
          </p:nvPr>
        </p:nvSpPr>
        <p:spPr>
          <a:xfrm>
            <a:off x="3158059" y="2477483"/>
            <a:ext cx="745417" cy="635000"/>
          </a:xfrm>
          <a:noFill/>
        </p:spPr>
        <p:txBody>
          <a:bodyPr anchor="ctr">
            <a:noAutofit/>
          </a:bodyPr>
          <a:lstStyle>
            <a:lvl1pPr marL="0" indent="0" algn="ctr">
              <a:buNone/>
              <a:defRPr sz="3200" b="1" baseline="0">
                <a:solidFill>
                  <a:srgbClr val="14B4C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35" name="Text Placeholder 25">
            <a:extLst>
              <a:ext uri="{FF2B5EF4-FFF2-40B4-BE49-F238E27FC236}">
                <a16:creationId xmlns:a16="http://schemas.microsoft.com/office/drawing/2014/main" id="{16D74A63-16B2-B870-4640-1B665B53F8BA}"/>
              </a:ext>
            </a:extLst>
          </p:cNvPr>
          <p:cNvSpPr>
            <a:spLocks noGrp="1"/>
          </p:cNvSpPr>
          <p:nvPr>
            <p:ph type="body" sz="quarter" idx="53" hasCustomPrompt="1"/>
          </p:nvPr>
        </p:nvSpPr>
        <p:spPr>
          <a:xfrm>
            <a:off x="4122308" y="2420289"/>
            <a:ext cx="7208644" cy="692194"/>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Text Placeholder 25">
            <a:extLst>
              <a:ext uri="{FF2B5EF4-FFF2-40B4-BE49-F238E27FC236}">
                <a16:creationId xmlns:a16="http://schemas.microsoft.com/office/drawing/2014/main" id="{62CBD07F-A069-8E62-25A7-F3C9DA5C82A5}"/>
              </a:ext>
            </a:extLst>
          </p:cNvPr>
          <p:cNvSpPr>
            <a:spLocks noGrp="1"/>
          </p:cNvSpPr>
          <p:nvPr>
            <p:ph type="body" sz="quarter" idx="54" hasCustomPrompt="1"/>
          </p:nvPr>
        </p:nvSpPr>
        <p:spPr>
          <a:xfrm>
            <a:off x="3183475" y="3224938"/>
            <a:ext cx="745417" cy="635000"/>
          </a:xfrm>
          <a:noFill/>
        </p:spPr>
        <p:txBody>
          <a:bodyPr anchor="ctr">
            <a:noAutofit/>
          </a:bodyPr>
          <a:lstStyle>
            <a:lvl1pPr marL="0" indent="0" algn="ctr">
              <a:buNone/>
              <a:defRPr sz="3200" b="1" baseline="0">
                <a:solidFill>
                  <a:srgbClr val="14B4C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37" name="Text Placeholder 25">
            <a:extLst>
              <a:ext uri="{FF2B5EF4-FFF2-40B4-BE49-F238E27FC236}">
                <a16:creationId xmlns:a16="http://schemas.microsoft.com/office/drawing/2014/main" id="{85412CC6-CBC6-1A06-4794-5DFA19B93905}"/>
              </a:ext>
            </a:extLst>
          </p:cNvPr>
          <p:cNvSpPr>
            <a:spLocks noGrp="1"/>
          </p:cNvSpPr>
          <p:nvPr>
            <p:ph type="body" sz="quarter" idx="55" hasCustomPrompt="1"/>
          </p:nvPr>
        </p:nvSpPr>
        <p:spPr>
          <a:xfrm>
            <a:off x="4147724" y="3167744"/>
            <a:ext cx="7208644" cy="692194"/>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8" name="Text Placeholder 25">
            <a:extLst>
              <a:ext uri="{FF2B5EF4-FFF2-40B4-BE49-F238E27FC236}">
                <a16:creationId xmlns:a16="http://schemas.microsoft.com/office/drawing/2014/main" id="{C17D0BB7-8A8D-A5AA-B2BC-248234215F71}"/>
              </a:ext>
            </a:extLst>
          </p:cNvPr>
          <p:cNvSpPr>
            <a:spLocks noGrp="1"/>
          </p:cNvSpPr>
          <p:nvPr>
            <p:ph type="body" sz="quarter" idx="56" hasCustomPrompt="1"/>
          </p:nvPr>
        </p:nvSpPr>
        <p:spPr>
          <a:xfrm>
            <a:off x="3183475" y="3978994"/>
            <a:ext cx="745417" cy="635000"/>
          </a:xfrm>
          <a:noFill/>
        </p:spPr>
        <p:txBody>
          <a:bodyPr anchor="ctr">
            <a:noAutofit/>
          </a:bodyPr>
          <a:lstStyle>
            <a:lvl1pPr marL="0" indent="0" algn="ctr">
              <a:buNone/>
              <a:defRPr sz="3200" b="1" baseline="0">
                <a:solidFill>
                  <a:srgbClr val="14B4C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39" name="Text Placeholder 25">
            <a:extLst>
              <a:ext uri="{FF2B5EF4-FFF2-40B4-BE49-F238E27FC236}">
                <a16:creationId xmlns:a16="http://schemas.microsoft.com/office/drawing/2014/main" id="{5D0EF17C-9AF7-5A02-E248-5A095AF037C5}"/>
              </a:ext>
            </a:extLst>
          </p:cNvPr>
          <p:cNvSpPr>
            <a:spLocks noGrp="1"/>
          </p:cNvSpPr>
          <p:nvPr>
            <p:ph type="body" sz="quarter" idx="57" hasCustomPrompt="1"/>
          </p:nvPr>
        </p:nvSpPr>
        <p:spPr>
          <a:xfrm>
            <a:off x="4147724" y="3921800"/>
            <a:ext cx="7208644" cy="692194"/>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5">
            <a:extLst>
              <a:ext uri="{FF2B5EF4-FFF2-40B4-BE49-F238E27FC236}">
                <a16:creationId xmlns:a16="http://schemas.microsoft.com/office/drawing/2014/main" id="{CD30B206-DC33-CEDB-541C-E304B263E72F}"/>
              </a:ext>
            </a:extLst>
          </p:cNvPr>
          <p:cNvSpPr>
            <a:spLocks noGrp="1"/>
          </p:cNvSpPr>
          <p:nvPr>
            <p:ph type="body" sz="quarter" idx="58" hasCustomPrompt="1"/>
          </p:nvPr>
        </p:nvSpPr>
        <p:spPr>
          <a:xfrm>
            <a:off x="3183475" y="4733050"/>
            <a:ext cx="745417" cy="635000"/>
          </a:xfrm>
          <a:noFill/>
        </p:spPr>
        <p:txBody>
          <a:bodyPr anchor="ctr">
            <a:noAutofit/>
          </a:bodyPr>
          <a:lstStyle>
            <a:lvl1pPr marL="0" indent="0" algn="ctr">
              <a:buNone/>
              <a:defRPr sz="3200" b="1" baseline="0">
                <a:solidFill>
                  <a:srgbClr val="14B4C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41" name="Text Placeholder 25">
            <a:extLst>
              <a:ext uri="{FF2B5EF4-FFF2-40B4-BE49-F238E27FC236}">
                <a16:creationId xmlns:a16="http://schemas.microsoft.com/office/drawing/2014/main" id="{2EFD7665-F43C-FA60-E441-809C8863F6F1}"/>
              </a:ext>
            </a:extLst>
          </p:cNvPr>
          <p:cNvSpPr>
            <a:spLocks noGrp="1"/>
          </p:cNvSpPr>
          <p:nvPr>
            <p:ph type="body" sz="quarter" idx="59" hasCustomPrompt="1"/>
          </p:nvPr>
        </p:nvSpPr>
        <p:spPr>
          <a:xfrm>
            <a:off x="4147724" y="4675856"/>
            <a:ext cx="7208644" cy="692194"/>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881490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1 Divider">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3E214B06-600D-10B0-C431-D66658795274}"/>
              </a:ext>
            </a:extLst>
          </p:cNvPr>
          <p:cNvSpPr/>
          <p:nvPr userDrawn="1"/>
        </p:nvSpPr>
        <p:spPr>
          <a:xfrm>
            <a:off x="0" y="0"/>
            <a:ext cx="12192000" cy="5290034"/>
          </a:xfrm>
          <a:custGeom>
            <a:avLst/>
            <a:gdLst>
              <a:gd name="connsiteX0" fmla="*/ 0 w 12192000"/>
              <a:gd name="connsiteY0" fmla="*/ 0 h 5290034"/>
              <a:gd name="connsiteX1" fmla="*/ 12192000 w 12192000"/>
              <a:gd name="connsiteY1" fmla="*/ 0 h 5290034"/>
              <a:gd name="connsiteX2" fmla="*/ 12192000 w 12192000"/>
              <a:gd name="connsiteY2" fmla="*/ 5253117 h 5290034"/>
              <a:gd name="connsiteX3" fmla="*/ 12169873 w 12192000"/>
              <a:gd name="connsiteY3" fmla="*/ 5254870 h 5290034"/>
              <a:gd name="connsiteX4" fmla="*/ 11057070 w 12192000"/>
              <a:gd name="connsiteY4" fmla="*/ 5290034 h 5290034"/>
              <a:gd name="connsiteX5" fmla="*/ 35579 w 12192000"/>
              <a:gd name="connsiteY5" fmla="*/ 1332528 h 5290034"/>
              <a:gd name="connsiteX6" fmla="*/ 0 w 12192000"/>
              <a:gd name="connsiteY6" fmla="*/ 1301700 h 52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290034">
                <a:moveTo>
                  <a:pt x="0" y="0"/>
                </a:moveTo>
                <a:lnTo>
                  <a:pt x="12192000" y="0"/>
                </a:lnTo>
                <a:lnTo>
                  <a:pt x="12192000" y="5253117"/>
                </a:lnTo>
                <a:lnTo>
                  <a:pt x="12169873" y="5254870"/>
                </a:lnTo>
                <a:cubicBezTo>
                  <a:pt x="11801941" y="5278195"/>
                  <a:pt x="11430889" y="5290034"/>
                  <a:pt x="11057070" y="5290034"/>
                </a:cubicBezTo>
                <a:cubicBezTo>
                  <a:pt x="6870302" y="5290034"/>
                  <a:pt x="3030564" y="3804910"/>
                  <a:pt x="35579" y="1332528"/>
                </a:cubicBezTo>
                <a:lnTo>
                  <a:pt x="0" y="1301700"/>
                </a:lnTo>
                <a:close/>
              </a:path>
            </a:pathLst>
          </a:custGeom>
          <a:gradFill>
            <a:gsLst>
              <a:gs pos="0">
                <a:srgbClr val="754483"/>
              </a:gs>
              <a:gs pos="28000">
                <a:srgbClr val="8A4199"/>
              </a:gs>
              <a:gs pos="83000">
                <a:srgbClr val="8A4199"/>
              </a:gs>
              <a:gs pos="100000">
                <a:srgbClr val="754483"/>
              </a:gs>
            </a:gsLst>
            <a:lin ang="10800000" scaled="1"/>
          </a:gradFill>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Calibri" panose="020F0502020204030204" pitchFamily="34" charset="0"/>
              <a:cs typeface="Calibri" panose="020F0502020204030204" pitchFamily="34" charset="0"/>
            </a:endParaRPr>
          </a:p>
        </p:txBody>
      </p:sp>
      <p:sp>
        <p:nvSpPr>
          <p:cNvPr id="8" name="Picture Placeholder 380">
            <a:extLst>
              <a:ext uri="{FF2B5EF4-FFF2-40B4-BE49-F238E27FC236}">
                <a16:creationId xmlns:a16="http://schemas.microsoft.com/office/drawing/2014/main" id="{EBAD32C3-D37B-D201-EB14-B69160A24113}"/>
              </a:ext>
            </a:extLst>
          </p:cNvPr>
          <p:cNvSpPr>
            <a:spLocks noGrp="1"/>
          </p:cNvSpPr>
          <p:nvPr>
            <p:ph type="pic" sz="quarter" idx="15"/>
          </p:nvPr>
        </p:nvSpPr>
        <p:spPr>
          <a:xfrm>
            <a:off x="7158600" y="287233"/>
            <a:ext cx="5033400" cy="5949282"/>
          </a:xfrm>
          <a:custGeom>
            <a:avLst/>
            <a:gdLst>
              <a:gd name="connsiteX0" fmla="*/ 2543445 w 4303924"/>
              <a:gd name="connsiteY0" fmla="*/ 0 h 5087070"/>
              <a:gd name="connsiteX1" fmla="*/ 4161312 w 4303924"/>
              <a:gd name="connsiteY1" fmla="*/ 580820 h 5087070"/>
              <a:gd name="connsiteX2" fmla="*/ 4303924 w 4303924"/>
              <a:gd name="connsiteY2" fmla="*/ 710439 h 5087070"/>
              <a:gd name="connsiteX3" fmla="*/ 4303924 w 4303924"/>
              <a:gd name="connsiteY3" fmla="*/ 4376631 h 5087070"/>
              <a:gd name="connsiteX4" fmla="*/ 4161312 w 4303924"/>
              <a:gd name="connsiteY4" fmla="*/ 4506250 h 5087070"/>
              <a:gd name="connsiteX5" fmla="*/ 2543445 w 4303924"/>
              <a:gd name="connsiteY5" fmla="*/ 5087070 h 5087070"/>
              <a:gd name="connsiteX6" fmla="*/ 0 w 4303924"/>
              <a:gd name="connsiteY6" fmla="*/ 2543535 h 5087070"/>
              <a:gd name="connsiteX7" fmla="*/ 2543445 w 4303924"/>
              <a:gd name="connsiteY7" fmla="*/ 0 h 508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3924" h="5087070">
                <a:moveTo>
                  <a:pt x="2543445" y="0"/>
                </a:moveTo>
                <a:cubicBezTo>
                  <a:pt x="3158004" y="0"/>
                  <a:pt x="3721655" y="217970"/>
                  <a:pt x="4161312" y="580820"/>
                </a:cubicBezTo>
                <a:lnTo>
                  <a:pt x="4303924" y="710439"/>
                </a:lnTo>
                <a:lnTo>
                  <a:pt x="4303924" y="4376631"/>
                </a:lnTo>
                <a:lnTo>
                  <a:pt x="4161312" y="4506250"/>
                </a:lnTo>
                <a:cubicBezTo>
                  <a:pt x="3721655" y="4869101"/>
                  <a:pt x="3158004" y="5087070"/>
                  <a:pt x="2543445" y="5087070"/>
                </a:cubicBezTo>
                <a:cubicBezTo>
                  <a:pt x="1138739" y="5087070"/>
                  <a:pt x="0" y="3948291"/>
                  <a:pt x="0" y="2543535"/>
                </a:cubicBezTo>
                <a:cubicBezTo>
                  <a:pt x="0" y="1138779"/>
                  <a:pt x="1138739" y="0"/>
                  <a:pt x="2543445" y="0"/>
                </a:cubicBezTo>
                <a:close/>
              </a:path>
            </a:pathLst>
          </a:custGeom>
        </p:spPr>
        <p:txBody>
          <a:bodyPr wrap="square">
            <a:noAutofit/>
          </a:bodyPr>
          <a:lstStyle>
            <a:lvl1pPr algn="ctr">
              <a:defRPr sz="900">
                <a:latin typeface="Calibri" panose="020F0502020204030204" pitchFamily="34" charset="0"/>
                <a:cs typeface="Calibri" panose="020F0502020204030204" pitchFamily="34" charset="0"/>
              </a:defRPr>
            </a:lvl1pPr>
          </a:lstStyle>
          <a:p>
            <a:endParaRPr lang="en-US" dirty="0"/>
          </a:p>
        </p:txBody>
      </p:sp>
      <p:sp>
        <p:nvSpPr>
          <p:cNvPr id="4" name="Rectangle 3">
            <a:extLst>
              <a:ext uri="{FF2B5EF4-FFF2-40B4-BE49-F238E27FC236}">
                <a16:creationId xmlns:a16="http://schemas.microsoft.com/office/drawing/2014/main" id="{448332E8-A4D7-0227-90BB-8ADB175DB679}"/>
              </a:ext>
            </a:extLst>
          </p:cNvPr>
          <p:cNvSpPr/>
          <p:nvPr userDrawn="1"/>
        </p:nvSpPr>
        <p:spPr>
          <a:xfrm>
            <a:off x="2127131" y="20050"/>
            <a:ext cx="45719" cy="2021021"/>
          </a:xfrm>
          <a:prstGeom prst="rect">
            <a:avLst/>
          </a:prstGeom>
          <a:solidFill>
            <a:srgbClr val="14B4CB"/>
          </a:solidFill>
          <a:ln>
            <a:solidFill>
              <a:srgbClr val="14B4C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 name="Text Placeholder 23">
            <a:extLst>
              <a:ext uri="{FF2B5EF4-FFF2-40B4-BE49-F238E27FC236}">
                <a16:creationId xmlns:a16="http://schemas.microsoft.com/office/drawing/2014/main" id="{8E598C55-CFB2-13C9-0B7E-FF5D32A2D04A}"/>
              </a:ext>
            </a:extLst>
          </p:cNvPr>
          <p:cNvSpPr>
            <a:spLocks noGrp="1"/>
          </p:cNvSpPr>
          <p:nvPr>
            <p:ph type="body" sz="quarter" idx="17" hasCustomPrompt="1"/>
          </p:nvPr>
        </p:nvSpPr>
        <p:spPr>
          <a:xfrm>
            <a:off x="2362833" y="602336"/>
            <a:ext cx="3791493" cy="845970"/>
          </a:xfrm>
        </p:spPr>
        <p:txBody>
          <a:bodyPr anchor="ctr">
            <a:normAutofit/>
          </a:bodyPr>
          <a:lstStyle>
            <a:lvl1pPr marL="0" indent="0" algn="l">
              <a:buNone/>
              <a:defRPr sz="4800" b="0" i="0">
                <a:solidFill>
                  <a:schemeClr val="bg1"/>
                </a:solidFill>
                <a:latin typeface="+mn-lt"/>
              </a:defRPr>
            </a:lvl1pPr>
          </a:lstStyle>
          <a:p>
            <a:pPr lvl="0"/>
            <a:r>
              <a:rPr lang="en-US" dirty="0"/>
              <a:t>Divider</a:t>
            </a:r>
          </a:p>
        </p:txBody>
      </p:sp>
      <p:sp>
        <p:nvSpPr>
          <p:cNvPr id="6" name="Text Placeholder 23">
            <a:extLst>
              <a:ext uri="{FF2B5EF4-FFF2-40B4-BE49-F238E27FC236}">
                <a16:creationId xmlns:a16="http://schemas.microsoft.com/office/drawing/2014/main" id="{43698AC4-FD3B-2DE9-AFD5-34D791D9A94C}"/>
              </a:ext>
            </a:extLst>
          </p:cNvPr>
          <p:cNvSpPr>
            <a:spLocks noGrp="1"/>
          </p:cNvSpPr>
          <p:nvPr>
            <p:ph type="body" sz="quarter" idx="18" hasCustomPrompt="1"/>
          </p:nvPr>
        </p:nvSpPr>
        <p:spPr>
          <a:xfrm>
            <a:off x="661247" y="602336"/>
            <a:ext cx="1255590" cy="845970"/>
          </a:xfrm>
        </p:spPr>
        <p:txBody>
          <a:bodyPr anchor="ctr">
            <a:normAutofit/>
          </a:bodyPr>
          <a:lstStyle>
            <a:lvl1pPr marL="0" indent="0" algn="l">
              <a:buNone/>
              <a:defRPr sz="4800" b="0"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1105086566"/>
      </p:ext>
    </p:extLst>
  </p:cSld>
  <p:clrMapOvr>
    <a:masterClrMapping/>
  </p:clrMapOvr>
  <p:extLst>
    <p:ext uri="{DCECCB84-F9BA-43D5-87BE-67443E8EF086}">
      <p15:sldGuideLst xmlns:p15="http://schemas.microsoft.com/office/powerpoint/2012/main">
        <p15:guide id="1" orient="horz"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2 Divider">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3E214B06-600D-10B0-C431-D66658795274}"/>
              </a:ext>
            </a:extLst>
          </p:cNvPr>
          <p:cNvSpPr/>
          <p:nvPr userDrawn="1"/>
        </p:nvSpPr>
        <p:spPr>
          <a:xfrm>
            <a:off x="0" y="0"/>
            <a:ext cx="12192000" cy="5290034"/>
          </a:xfrm>
          <a:custGeom>
            <a:avLst/>
            <a:gdLst>
              <a:gd name="connsiteX0" fmla="*/ 0 w 12192000"/>
              <a:gd name="connsiteY0" fmla="*/ 0 h 5290034"/>
              <a:gd name="connsiteX1" fmla="*/ 12192000 w 12192000"/>
              <a:gd name="connsiteY1" fmla="*/ 0 h 5290034"/>
              <a:gd name="connsiteX2" fmla="*/ 12192000 w 12192000"/>
              <a:gd name="connsiteY2" fmla="*/ 5253117 h 5290034"/>
              <a:gd name="connsiteX3" fmla="*/ 12169873 w 12192000"/>
              <a:gd name="connsiteY3" fmla="*/ 5254870 h 5290034"/>
              <a:gd name="connsiteX4" fmla="*/ 11057070 w 12192000"/>
              <a:gd name="connsiteY4" fmla="*/ 5290034 h 5290034"/>
              <a:gd name="connsiteX5" fmla="*/ 35579 w 12192000"/>
              <a:gd name="connsiteY5" fmla="*/ 1332528 h 5290034"/>
              <a:gd name="connsiteX6" fmla="*/ 0 w 12192000"/>
              <a:gd name="connsiteY6" fmla="*/ 1301700 h 52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290034">
                <a:moveTo>
                  <a:pt x="0" y="0"/>
                </a:moveTo>
                <a:lnTo>
                  <a:pt x="12192000" y="0"/>
                </a:lnTo>
                <a:lnTo>
                  <a:pt x="12192000" y="5253117"/>
                </a:lnTo>
                <a:lnTo>
                  <a:pt x="12169873" y="5254870"/>
                </a:lnTo>
                <a:cubicBezTo>
                  <a:pt x="11801941" y="5278195"/>
                  <a:pt x="11430889" y="5290034"/>
                  <a:pt x="11057070" y="5290034"/>
                </a:cubicBezTo>
                <a:cubicBezTo>
                  <a:pt x="6870302" y="5290034"/>
                  <a:pt x="3030564" y="3804910"/>
                  <a:pt x="35579" y="1332528"/>
                </a:cubicBezTo>
                <a:lnTo>
                  <a:pt x="0" y="1301700"/>
                </a:lnTo>
                <a:close/>
              </a:path>
            </a:pathLst>
          </a:custGeom>
          <a:solidFill>
            <a:srgbClr val="14B4CB"/>
          </a:solidFill>
          <a:effectLst>
            <a:innerShdw blurRad="495300" dist="203200" dir="1272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Calibri" panose="020F0502020204030204" pitchFamily="34" charset="0"/>
              <a:cs typeface="Calibri" panose="020F0502020204030204" pitchFamily="34" charset="0"/>
            </a:endParaRPr>
          </a:p>
        </p:txBody>
      </p:sp>
      <p:sp>
        <p:nvSpPr>
          <p:cNvPr id="8" name="Picture Placeholder 380">
            <a:extLst>
              <a:ext uri="{FF2B5EF4-FFF2-40B4-BE49-F238E27FC236}">
                <a16:creationId xmlns:a16="http://schemas.microsoft.com/office/drawing/2014/main" id="{EBAD32C3-D37B-D201-EB14-B69160A24113}"/>
              </a:ext>
            </a:extLst>
          </p:cNvPr>
          <p:cNvSpPr>
            <a:spLocks noGrp="1"/>
          </p:cNvSpPr>
          <p:nvPr>
            <p:ph type="pic" sz="quarter" idx="15"/>
          </p:nvPr>
        </p:nvSpPr>
        <p:spPr>
          <a:xfrm>
            <a:off x="7158600" y="287233"/>
            <a:ext cx="5033400" cy="5949282"/>
          </a:xfrm>
          <a:custGeom>
            <a:avLst/>
            <a:gdLst>
              <a:gd name="connsiteX0" fmla="*/ 2543445 w 4303924"/>
              <a:gd name="connsiteY0" fmla="*/ 0 h 5087070"/>
              <a:gd name="connsiteX1" fmla="*/ 4161312 w 4303924"/>
              <a:gd name="connsiteY1" fmla="*/ 580820 h 5087070"/>
              <a:gd name="connsiteX2" fmla="*/ 4303924 w 4303924"/>
              <a:gd name="connsiteY2" fmla="*/ 710439 h 5087070"/>
              <a:gd name="connsiteX3" fmla="*/ 4303924 w 4303924"/>
              <a:gd name="connsiteY3" fmla="*/ 4376631 h 5087070"/>
              <a:gd name="connsiteX4" fmla="*/ 4161312 w 4303924"/>
              <a:gd name="connsiteY4" fmla="*/ 4506250 h 5087070"/>
              <a:gd name="connsiteX5" fmla="*/ 2543445 w 4303924"/>
              <a:gd name="connsiteY5" fmla="*/ 5087070 h 5087070"/>
              <a:gd name="connsiteX6" fmla="*/ 0 w 4303924"/>
              <a:gd name="connsiteY6" fmla="*/ 2543535 h 5087070"/>
              <a:gd name="connsiteX7" fmla="*/ 2543445 w 4303924"/>
              <a:gd name="connsiteY7" fmla="*/ 0 h 508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3924" h="5087070">
                <a:moveTo>
                  <a:pt x="2543445" y="0"/>
                </a:moveTo>
                <a:cubicBezTo>
                  <a:pt x="3158004" y="0"/>
                  <a:pt x="3721655" y="217970"/>
                  <a:pt x="4161312" y="580820"/>
                </a:cubicBezTo>
                <a:lnTo>
                  <a:pt x="4303924" y="710439"/>
                </a:lnTo>
                <a:lnTo>
                  <a:pt x="4303924" y="4376631"/>
                </a:lnTo>
                <a:lnTo>
                  <a:pt x="4161312" y="4506250"/>
                </a:lnTo>
                <a:cubicBezTo>
                  <a:pt x="3721655" y="4869101"/>
                  <a:pt x="3158004" y="5087070"/>
                  <a:pt x="2543445" y="5087070"/>
                </a:cubicBezTo>
                <a:cubicBezTo>
                  <a:pt x="1138739" y="5087070"/>
                  <a:pt x="0" y="3948291"/>
                  <a:pt x="0" y="2543535"/>
                </a:cubicBezTo>
                <a:cubicBezTo>
                  <a:pt x="0" y="1138779"/>
                  <a:pt x="1138739" y="0"/>
                  <a:pt x="2543445" y="0"/>
                </a:cubicBezTo>
                <a:close/>
              </a:path>
            </a:pathLst>
          </a:custGeom>
        </p:spPr>
        <p:txBody>
          <a:bodyPr wrap="square">
            <a:noAutofit/>
          </a:bodyPr>
          <a:lstStyle>
            <a:lvl1pPr algn="ctr">
              <a:defRPr sz="900">
                <a:latin typeface="Calibri" panose="020F0502020204030204" pitchFamily="34" charset="0"/>
                <a:cs typeface="Calibri" panose="020F0502020204030204" pitchFamily="34" charset="0"/>
              </a:defRPr>
            </a:lvl1pPr>
          </a:lstStyle>
          <a:p>
            <a:endParaRPr lang="en-US" dirty="0"/>
          </a:p>
        </p:txBody>
      </p:sp>
      <p:sp>
        <p:nvSpPr>
          <p:cNvPr id="4" name="Rectangle 3">
            <a:extLst>
              <a:ext uri="{FF2B5EF4-FFF2-40B4-BE49-F238E27FC236}">
                <a16:creationId xmlns:a16="http://schemas.microsoft.com/office/drawing/2014/main" id="{448332E8-A4D7-0227-90BB-8ADB175DB679}"/>
              </a:ext>
            </a:extLst>
          </p:cNvPr>
          <p:cNvSpPr/>
          <p:nvPr userDrawn="1"/>
        </p:nvSpPr>
        <p:spPr>
          <a:xfrm>
            <a:off x="2127131" y="20050"/>
            <a:ext cx="45719" cy="2021021"/>
          </a:xfrm>
          <a:prstGeom prst="rect">
            <a:avLst/>
          </a:prstGeom>
          <a:solidFill>
            <a:srgbClr val="8A4199"/>
          </a:solidFill>
          <a:ln>
            <a:solidFill>
              <a:srgbClr val="8A41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 name="Text Placeholder 23">
            <a:extLst>
              <a:ext uri="{FF2B5EF4-FFF2-40B4-BE49-F238E27FC236}">
                <a16:creationId xmlns:a16="http://schemas.microsoft.com/office/drawing/2014/main" id="{8E598C55-CFB2-13C9-0B7E-FF5D32A2D04A}"/>
              </a:ext>
            </a:extLst>
          </p:cNvPr>
          <p:cNvSpPr>
            <a:spLocks noGrp="1"/>
          </p:cNvSpPr>
          <p:nvPr>
            <p:ph type="body" sz="quarter" idx="17" hasCustomPrompt="1"/>
          </p:nvPr>
        </p:nvSpPr>
        <p:spPr>
          <a:xfrm>
            <a:off x="2362833" y="602336"/>
            <a:ext cx="3791493" cy="845970"/>
          </a:xfrm>
        </p:spPr>
        <p:txBody>
          <a:bodyPr anchor="ctr">
            <a:normAutofit/>
          </a:bodyPr>
          <a:lstStyle>
            <a:lvl1pPr marL="0" indent="0" algn="l">
              <a:buNone/>
              <a:defRPr sz="4800" b="0" i="0">
                <a:solidFill>
                  <a:schemeClr val="bg1"/>
                </a:solidFill>
                <a:latin typeface="+mn-lt"/>
              </a:defRPr>
            </a:lvl1pPr>
          </a:lstStyle>
          <a:p>
            <a:pPr lvl="0"/>
            <a:r>
              <a:rPr lang="en-US" dirty="0"/>
              <a:t>Divider</a:t>
            </a:r>
          </a:p>
        </p:txBody>
      </p:sp>
      <p:sp>
        <p:nvSpPr>
          <p:cNvPr id="6" name="Text Placeholder 23">
            <a:extLst>
              <a:ext uri="{FF2B5EF4-FFF2-40B4-BE49-F238E27FC236}">
                <a16:creationId xmlns:a16="http://schemas.microsoft.com/office/drawing/2014/main" id="{43698AC4-FD3B-2DE9-AFD5-34D791D9A94C}"/>
              </a:ext>
            </a:extLst>
          </p:cNvPr>
          <p:cNvSpPr>
            <a:spLocks noGrp="1"/>
          </p:cNvSpPr>
          <p:nvPr>
            <p:ph type="body" sz="quarter" idx="18" hasCustomPrompt="1"/>
          </p:nvPr>
        </p:nvSpPr>
        <p:spPr>
          <a:xfrm>
            <a:off x="661247" y="602336"/>
            <a:ext cx="1255590" cy="845970"/>
          </a:xfrm>
        </p:spPr>
        <p:txBody>
          <a:bodyPr anchor="ctr">
            <a:normAutofit/>
          </a:bodyPr>
          <a:lstStyle>
            <a:lvl1pPr marL="0" indent="0" algn="l">
              <a:buNone/>
              <a:defRPr sz="4800" b="0"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1300297554"/>
      </p:ext>
    </p:extLst>
  </p:cSld>
  <p:clrMapOvr>
    <a:masterClrMapping/>
  </p:clrMapOvr>
  <p:extLst>
    <p:ext uri="{DCECCB84-F9BA-43D5-87BE-67443E8EF086}">
      <p15:sldGuideLst xmlns:p15="http://schemas.microsoft.com/office/powerpoint/2012/main">
        <p15:guide id="1" orient="horz"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Welcome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2055D8-E43B-A747-10D3-E718F27932D5}"/>
              </a:ext>
            </a:extLst>
          </p:cNvPr>
          <p:cNvSpPr/>
          <p:nvPr userDrawn="1"/>
        </p:nvSpPr>
        <p:spPr>
          <a:xfrm>
            <a:off x="-2" y="1532287"/>
            <a:ext cx="12192002" cy="4641046"/>
          </a:xfrm>
          <a:prstGeom prst="rect">
            <a:avLst/>
          </a:prstGeom>
          <a:solidFill>
            <a:srgbClr val="8A4199"/>
          </a:solidFill>
          <a:ln>
            <a:noFill/>
          </a:ln>
          <a:effectLst>
            <a:innerShdw blurRad="444396" dist="246360" dir="16200000">
              <a:prstClr val="black">
                <a:alpha val="28356"/>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81F0490C-FC10-4216-A788-095BC323CCCC}"/>
              </a:ext>
            </a:extLst>
          </p:cNvPr>
          <p:cNvCxnSpPr>
            <a:cxnSpLocks/>
          </p:cNvCxnSpPr>
          <p:nvPr userDrawn="1"/>
        </p:nvCxnSpPr>
        <p:spPr>
          <a:xfrm flipH="1">
            <a:off x="-2" y="684666"/>
            <a:ext cx="634226" cy="1"/>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4" name="Text Placeholder 17">
            <a:extLst>
              <a:ext uri="{FF2B5EF4-FFF2-40B4-BE49-F238E27FC236}">
                <a16:creationId xmlns:a16="http://schemas.microsoft.com/office/drawing/2014/main" id="{AC0E5B57-5FDD-C8C0-DE10-7811BCD9796A}"/>
              </a:ext>
            </a:extLst>
          </p:cNvPr>
          <p:cNvSpPr>
            <a:spLocks noGrp="1"/>
          </p:cNvSpPr>
          <p:nvPr>
            <p:ph type="body" sz="quarter" idx="18" hasCustomPrompt="1"/>
          </p:nvPr>
        </p:nvSpPr>
        <p:spPr>
          <a:xfrm>
            <a:off x="734714" y="1849605"/>
            <a:ext cx="10834986" cy="3763795"/>
          </a:xfrm>
        </p:spPr>
        <p:txBody>
          <a:bodyPr>
            <a:normAutofit/>
          </a:bodyPr>
          <a:lstStyle>
            <a:lvl1pPr>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5" name="Text Placeholder 23">
            <a:extLst>
              <a:ext uri="{FF2B5EF4-FFF2-40B4-BE49-F238E27FC236}">
                <a16:creationId xmlns:a16="http://schemas.microsoft.com/office/drawing/2014/main" id="{3D08D554-EAB3-B409-FF78-B0A91CD77F78}"/>
              </a:ext>
            </a:extLst>
          </p:cNvPr>
          <p:cNvSpPr>
            <a:spLocks noGrp="1"/>
          </p:cNvSpPr>
          <p:nvPr>
            <p:ph type="body" sz="quarter" idx="16" hasCustomPrompt="1"/>
          </p:nvPr>
        </p:nvSpPr>
        <p:spPr>
          <a:xfrm>
            <a:off x="713768" y="421468"/>
            <a:ext cx="10834985" cy="580518"/>
          </a:xfrm>
        </p:spPr>
        <p:txBody>
          <a:bodyPr>
            <a:normAutofit/>
          </a:bodyPr>
          <a:lstStyle>
            <a:lvl1pPr marL="0" indent="0" algn="l">
              <a:buNone/>
              <a:defRPr sz="3600" b="1" i="0">
                <a:solidFill>
                  <a:srgbClr val="8A4199"/>
                </a:solidFill>
                <a:latin typeface="+mn-lt"/>
              </a:defRPr>
            </a:lvl1pPr>
          </a:lstStyle>
          <a:p>
            <a:pPr lvl="0"/>
            <a:r>
              <a:rPr lang="en-US" dirty="0"/>
              <a:t>Heading</a:t>
            </a:r>
          </a:p>
        </p:txBody>
      </p:sp>
    </p:spTree>
    <p:extLst>
      <p:ext uri="{BB962C8B-B14F-4D97-AF65-F5344CB8AC3E}">
        <p14:creationId xmlns:p14="http://schemas.microsoft.com/office/powerpoint/2010/main" val="2547924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83CB4E1-BEF8-F910-1B77-91C1715382C7}"/>
              </a:ext>
            </a:extLst>
          </p:cNvPr>
          <p:cNvCxnSpPr>
            <a:cxnSpLocks/>
          </p:cNvCxnSpPr>
          <p:nvPr userDrawn="1"/>
        </p:nvCxnSpPr>
        <p:spPr>
          <a:xfrm flipH="1">
            <a:off x="-2" y="684666"/>
            <a:ext cx="634226" cy="1"/>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2" name="Text Placeholder 17">
            <a:extLst>
              <a:ext uri="{FF2B5EF4-FFF2-40B4-BE49-F238E27FC236}">
                <a16:creationId xmlns:a16="http://schemas.microsoft.com/office/drawing/2014/main" id="{589C70C0-A161-0D27-A061-42223F4DF3CE}"/>
              </a:ext>
            </a:extLst>
          </p:cNvPr>
          <p:cNvSpPr>
            <a:spLocks noGrp="1"/>
          </p:cNvSpPr>
          <p:nvPr>
            <p:ph type="body" sz="quarter" idx="18" hasCustomPrompt="1"/>
          </p:nvPr>
        </p:nvSpPr>
        <p:spPr>
          <a:xfrm>
            <a:off x="734714" y="1583871"/>
            <a:ext cx="10834986" cy="4029530"/>
          </a:xfrm>
        </p:spPr>
        <p:txBody>
          <a:bodyPr>
            <a:normAutofit/>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4049A357-EAF4-77D9-F418-AB37C34C1785}"/>
              </a:ext>
            </a:extLst>
          </p:cNvPr>
          <p:cNvSpPr>
            <a:spLocks noGrp="1"/>
          </p:cNvSpPr>
          <p:nvPr>
            <p:ph type="body" sz="quarter" idx="16" hasCustomPrompt="1"/>
          </p:nvPr>
        </p:nvSpPr>
        <p:spPr>
          <a:xfrm>
            <a:off x="713768" y="421468"/>
            <a:ext cx="10834985" cy="580518"/>
          </a:xfrm>
        </p:spPr>
        <p:txBody>
          <a:bodyPr>
            <a:normAutofit/>
          </a:bodyPr>
          <a:lstStyle>
            <a:lvl1pPr marL="0" indent="0" algn="l">
              <a:buNone/>
              <a:defRPr sz="3600" b="1" i="0">
                <a:solidFill>
                  <a:srgbClr val="8A4199"/>
                </a:solidFill>
                <a:latin typeface="+mn-lt"/>
              </a:defRPr>
            </a:lvl1pPr>
          </a:lstStyle>
          <a:p>
            <a:pPr lvl="0"/>
            <a:r>
              <a:rPr lang="en-US" dirty="0"/>
              <a:t>Heading</a:t>
            </a:r>
          </a:p>
        </p:txBody>
      </p:sp>
    </p:spTree>
    <p:extLst>
      <p:ext uri="{BB962C8B-B14F-4D97-AF65-F5344CB8AC3E}">
        <p14:creationId xmlns:p14="http://schemas.microsoft.com/office/powerpoint/2010/main" val="1651860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 Slide 0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83CB4E1-BEF8-F910-1B77-91C1715382C7}"/>
              </a:ext>
            </a:extLst>
          </p:cNvPr>
          <p:cNvCxnSpPr>
            <a:cxnSpLocks/>
          </p:cNvCxnSpPr>
          <p:nvPr userDrawn="1"/>
        </p:nvCxnSpPr>
        <p:spPr>
          <a:xfrm flipH="1">
            <a:off x="-2" y="684666"/>
            <a:ext cx="634226" cy="1"/>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2" name="Text Placeholder 17">
            <a:extLst>
              <a:ext uri="{FF2B5EF4-FFF2-40B4-BE49-F238E27FC236}">
                <a16:creationId xmlns:a16="http://schemas.microsoft.com/office/drawing/2014/main" id="{589C70C0-A161-0D27-A061-42223F4DF3CE}"/>
              </a:ext>
            </a:extLst>
          </p:cNvPr>
          <p:cNvSpPr>
            <a:spLocks noGrp="1"/>
          </p:cNvSpPr>
          <p:nvPr>
            <p:ph type="body" sz="quarter" idx="18" hasCustomPrompt="1"/>
          </p:nvPr>
        </p:nvSpPr>
        <p:spPr>
          <a:xfrm>
            <a:off x="634224" y="1600200"/>
            <a:ext cx="6289090" cy="4029530"/>
          </a:xfrm>
        </p:spPr>
        <p:txBody>
          <a:bodyPr>
            <a:normAutofit/>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4049A357-EAF4-77D9-F418-AB37C34C1785}"/>
              </a:ext>
            </a:extLst>
          </p:cNvPr>
          <p:cNvSpPr>
            <a:spLocks noGrp="1"/>
          </p:cNvSpPr>
          <p:nvPr>
            <p:ph type="body" sz="quarter" idx="16" hasCustomPrompt="1"/>
          </p:nvPr>
        </p:nvSpPr>
        <p:spPr>
          <a:xfrm>
            <a:off x="713768" y="421468"/>
            <a:ext cx="6289089" cy="580518"/>
          </a:xfrm>
        </p:spPr>
        <p:txBody>
          <a:bodyPr>
            <a:normAutofit/>
          </a:bodyPr>
          <a:lstStyle>
            <a:lvl1pPr marL="0" indent="0" algn="l">
              <a:buNone/>
              <a:defRPr sz="3600" b="1" i="0">
                <a:solidFill>
                  <a:srgbClr val="8A4199"/>
                </a:solidFill>
                <a:latin typeface="+mn-lt"/>
              </a:defRPr>
            </a:lvl1pPr>
          </a:lstStyle>
          <a:p>
            <a:pPr lvl="0"/>
            <a:r>
              <a:rPr lang="en-US" dirty="0"/>
              <a:t>Heading</a:t>
            </a:r>
          </a:p>
        </p:txBody>
      </p:sp>
      <p:sp>
        <p:nvSpPr>
          <p:cNvPr id="4" name="Picture Placeholder 380">
            <a:extLst>
              <a:ext uri="{FF2B5EF4-FFF2-40B4-BE49-F238E27FC236}">
                <a16:creationId xmlns:a16="http://schemas.microsoft.com/office/drawing/2014/main" id="{30A6C9C8-EA3A-830B-4D9C-A61E6A6D0C9B}"/>
              </a:ext>
            </a:extLst>
          </p:cNvPr>
          <p:cNvSpPr>
            <a:spLocks noGrp="1"/>
          </p:cNvSpPr>
          <p:nvPr>
            <p:ph type="pic" sz="quarter" idx="15"/>
          </p:nvPr>
        </p:nvSpPr>
        <p:spPr>
          <a:xfrm>
            <a:off x="7158600" y="287233"/>
            <a:ext cx="5033400" cy="5949282"/>
          </a:xfrm>
          <a:custGeom>
            <a:avLst/>
            <a:gdLst>
              <a:gd name="connsiteX0" fmla="*/ 2543445 w 4303924"/>
              <a:gd name="connsiteY0" fmla="*/ 0 h 5087070"/>
              <a:gd name="connsiteX1" fmla="*/ 4161312 w 4303924"/>
              <a:gd name="connsiteY1" fmla="*/ 580820 h 5087070"/>
              <a:gd name="connsiteX2" fmla="*/ 4303924 w 4303924"/>
              <a:gd name="connsiteY2" fmla="*/ 710439 h 5087070"/>
              <a:gd name="connsiteX3" fmla="*/ 4303924 w 4303924"/>
              <a:gd name="connsiteY3" fmla="*/ 4376631 h 5087070"/>
              <a:gd name="connsiteX4" fmla="*/ 4161312 w 4303924"/>
              <a:gd name="connsiteY4" fmla="*/ 4506250 h 5087070"/>
              <a:gd name="connsiteX5" fmla="*/ 2543445 w 4303924"/>
              <a:gd name="connsiteY5" fmla="*/ 5087070 h 5087070"/>
              <a:gd name="connsiteX6" fmla="*/ 0 w 4303924"/>
              <a:gd name="connsiteY6" fmla="*/ 2543535 h 5087070"/>
              <a:gd name="connsiteX7" fmla="*/ 2543445 w 4303924"/>
              <a:gd name="connsiteY7" fmla="*/ 0 h 508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3924" h="5087070">
                <a:moveTo>
                  <a:pt x="2543445" y="0"/>
                </a:moveTo>
                <a:cubicBezTo>
                  <a:pt x="3158004" y="0"/>
                  <a:pt x="3721655" y="217970"/>
                  <a:pt x="4161312" y="580820"/>
                </a:cubicBezTo>
                <a:lnTo>
                  <a:pt x="4303924" y="710439"/>
                </a:lnTo>
                <a:lnTo>
                  <a:pt x="4303924" y="4376631"/>
                </a:lnTo>
                <a:lnTo>
                  <a:pt x="4161312" y="4506250"/>
                </a:lnTo>
                <a:cubicBezTo>
                  <a:pt x="3721655" y="4869101"/>
                  <a:pt x="3158004" y="5087070"/>
                  <a:pt x="2543445" y="5087070"/>
                </a:cubicBezTo>
                <a:cubicBezTo>
                  <a:pt x="1138739" y="5087070"/>
                  <a:pt x="0" y="3948291"/>
                  <a:pt x="0" y="2543535"/>
                </a:cubicBezTo>
                <a:cubicBezTo>
                  <a:pt x="0" y="1138779"/>
                  <a:pt x="1138739" y="0"/>
                  <a:pt x="2543445" y="0"/>
                </a:cubicBezTo>
                <a:close/>
              </a:path>
            </a:pathLst>
          </a:custGeom>
        </p:spPr>
        <p:txBody>
          <a:bodyPr wrap="square">
            <a:noAutofit/>
          </a:bodyPr>
          <a:lstStyle>
            <a:lvl1pPr algn="ctr">
              <a:defRPr sz="90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4100420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02">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44A75BF3-20FF-7870-6E90-7D139E264D85}"/>
              </a:ext>
            </a:extLst>
          </p:cNvPr>
          <p:cNvSpPr/>
          <p:nvPr userDrawn="1"/>
        </p:nvSpPr>
        <p:spPr>
          <a:xfrm>
            <a:off x="0" y="1244599"/>
            <a:ext cx="12191999" cy="5613401"/>
          </a:xfrm>
          <a:custGeom>
            <a:avLst/>
            <a:gdLst>
              <a:gd name="connsiteX0" fmla="*/ 3848738 w 12191999"/>
              <a:gd name="connsiteY0" fmla="*/ 0 h 3896062"/>
              <a:gd name="connsiteX1" fmla="*/ 12165152 w 12191999"/>
              <a:gd name="connsiteY1" fmla="*/ 1851673 h 3896062"/>
              <a:gd name="connsiteX2" fmla="*/ 12191999 w 12191999"/>
              <a:gd name="connsiteY2" fmla="*/ 1866097 h 3896062"/>
              <a:gd name="connsiteX3" fmla="*/ 12191999 w 12191999"/>
              <a:gd name="connsiteY3" fmla="*/ 3896062 h 3896062"/>
              <a:gd name="connsiteX4" fmla="*/ 0 w 12191999"/>
              <a:gd name="connsiteY4" fmla="*/ 3896062 h 3896062"/>
              <a:gd name="connsiteX5" fmla="*/ 0 w 12191999"/>
              <a:gd name="connsiteY5" fmla="*/ 3369225 h 3896062"/>
              <a:gd name="connsiteX6" fmla="*/ 2 w 12191999"/>
              <a:gd name="connsiteY6" fmla="*/ 3369225 h 3896062"/>
              <a:gd name="connsiteX7" fmla="*/ 2 w 12191999"/>
              <a:gd name="connsiteY7" fmla="*/ 357645 h 3896062"/>
              <a:gd name="connsiteX8" fmla="*/ 581207 w 12191999"/>
              <a:gd name="connsiteY8" fmla="*/ 255284 h 3896062"/>
              <a:gd name="connsiteX9" fmla="*/ 3848738 w 12191999"/>
              <a:gd name="connsiteY9" fmla="*/ 0 h 389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3896062">
                <a:moveTo>
                  <a:pt x="3848738" y="0"/>
                </a:moveTo>
                <a:cubicBezTo>
                  <a:pt x="7007922" y="0"/>
                  <a:pt x="9905246" y="694873"/>
                  <a:pt x="12165152" y="1851673"/>
                </a:cubicBezTo>
                <a:lnTo>
                  <a:pt x="12191999" y="1866097"/>
                </a:lnTo>
                <a:lnTo>
                  <a:pt x="12191999" y="3896062"/>
                </a:lnTo>
                <a:lnTo>
                  <a:pt x="0" y="3896062"/>
                </a:lnTo>
                <a:lnTo>
                  <a:pt x="0" y="3369225"/>
                </a:lnTo>
                <a:lnTo>
                  <a:pt x="2" y="3369225"/>
                </a:lnTo>
                <a:lnTo>
                  <a:pt x="2" y="357645"/>
                </a:lnTo>
                <a:lnTo>
                  <a:pt x="581207" y="255284"/>
                </a:lnTo>
                <a:cubicBezTo>
                  <a:pt x="1625577" y="88632"/>
                  <a:pt x="2720458" y="0"/>
                  <a:pt x="3848738" y="0"/>
                </a:cubicBezTo>
                <a:close/>
              </a:path>
            </a:pathLst>
          </a:custGeom>
          <a:solidFill>
            <a:srgbClr val="8A4199"/>
          </a:solidFill>
          <a:ln>
            <a:noFill/>
          </a:ln>
          <a:effectLst>
            <a:innerShdw blurRad="479984" dist="1143"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83">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B61C98BB-7AEE-0501-5B45-DF31C48CF901}"/>
              </a:ext>
            </a:extLst>
          </p:cNvPr>
          <p:cNvCxnSpPr>
            <a:cxnSpLocks/>
          </p:cNvCxnSpPr>
          <p:nvPr userDrawn="1"/>
        </p:nvCxnSpPr>
        <p:spPr>
          <a:xfrm flipH="1">
            <a:off x="-2" y="684666"/>
            <a:ext cx="634226" cy="1"/>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2" name="Text Placeholder 17">
            <a:extLst>
              <a:ext uri="{FF2B5EF4-FFF2-40B4-BE49-F238E27FC236}">
                <a16:creationId xmlns:a16="http://schemas.microsoft.com/office/drawing/2014/main" id="{97E159D6-683B-D265-96DB-A446ED9CEF51}"/>
              </a:ext>
            </a:extLst>
          </p:cNvPr>
          <p:cNvSpPr>
            <a:spLocks noGrp="1"/>
          </p:cNvSpPr>
          <p:nvPr>
            <p:ph type="body" sz="quarter" idx="18" hasCustomPrompt="1"/>
          </p:nvPr>
        </p:nvSpPr>
        <p:spPr>
          <a:xfrm>
            <a:off x="713768" y="2449285"/>
            <a:ext cx="7756143" cy="3755572"/>
          </a:xfrm>
        </p:spPr>
        <p:txBody>
          <a:bodyPr>
            <a:normAutofit/>
          </a:bodyPr>
          <a:lstStyle>
            <a:lvl1pPr>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1B56ADC5-6340-737C-B121-46F069D56967}"/>
              </a:ext>
            </a:extLst>
          </p:cNvPr>
          <p:cNvSpPr>
            <a:spLocks noGrp="1"/>
          </p:cNvSpPr>
          <p:nvPr>
            <p:ph type="body" sz="quarter" idx="16" hasCustomPrompt="1"/>
          </p:nvPr>
        </p:nvSpPr>
        <p:spPr>
          <a:xfrm>
            <a:off x="713768" y="421468"/>
            <a:ext cx="10834985" cy="580518"/>
          </a:xfrm>
        </p:spPr>
        <p:txBody>
          <a:bodyPr>
            <a:normAutofit/>
          </a:bodyPr>
          <a:lstStyle>
            <a:lvl1pPr marL="0" indent="0" algn="l">
              <a:buNone/>
              <a:defRPr sz="3600" b="1" i="0">
                <a:solidFill>
                  <a:srgbClr val="8A4199"/>
                </a:solidFill>
                <a:latin typeface="+mn-lt"/>
              </a:defRPr>
            </a:lvl1pPr>
          </a:lstStyle>
          <a:p>
            <a:pPr lvl="0"/>
            <a:r>
              <a:rPr lang="en-US" dirty="0"/>
              <a:t>Heading</a:t>
            </a:r>
          </a:p>
        </p:txBody>
      </p:sp>
      <p:grpSp>
        <p:nvGrpSpPr>
          <p:cNvPr id="4" name="Group 3">
            <a:extLst>
              <a:ext uri="{FF2B5EF4-FFF2-40B4-BE49-F238E27FC236}">
                <a16:creationId xmlns:a16="http://schemas.microsoft.com/office/drawing/2014/main" id="{C30D24A9-8C6D-9EA4-FAD3-9D3E094AF0F0}"/>
              </a:ext>
            </a:extLst>
          </p:cNvPr>
          <p:cNvGrpSpPr/>
          <p:nvPr userDrawn="1"/>
        </p:nvGrpSpPr>
        <p:grpSpPr>
          <a:xfrm rot="16200000">
            <a:off x="8485223" y="3378512"/>
            <a:ext cx="6554616" cy="427556"/>
            <a:chOff x="246763" y="5103257"/>
            <a:chExt cx="6554616" cy="427556"/>
          </a:xfrm>
        </p:grpSpPr>
        <p:sp>
          <p:nvSpPr>
            <p:cNvPr id="6" name="Text Box 5">
              <a:extLst>
                <a:ext uri="{FF2B5EF4-FFF2-40B4-BE49-F238E27FC236}">
                  <a16:creationId xmlns:a16="http://schemas.microsoft.com/office/drawing/2014/main" id="{4EDA188C-3F33-5B58-9059-C49552D7A1FA}"/>
                </a:ext>
              </a:extLst>
            </p:cNvPr>
            <p:cNvSpPr txBox="1"/>
            <p:nvPr userDrawn="1"/>
          </p:nvSpPr>
          <p:spPr>
            <a:xfrm>
              <a:off x="4041107" y="5103257"/>
              <a:ext cx="2760272" cy="42755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rPr>
                <a:t>balance digital work-life</a:t>
              </a:r>
              <a:endParaRPr lang="en-IE" sz="1200" b="0" i="0" spc="300" dirty="0">
                <a:solidFill>
                  <a:schemeClr val="tx1">
                    <a:lumMod val="65000"/>
                    <a:lumOff val="35000"/>
                  </a:schemeClr>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FE3BB22E-1389-D587-E727-AA66C9A0F6CB}"/>
                </a:ext>
              </a:extLst>
            </p:cNvPr>
            <p:cNvCxnSpPr>
              <a:cxnSpLocks/>
            </p:cNvCxnSpPr>
            <p:nvPr userDrawn="1"/>
          </p:nvCxnSpPr>
          <p:spPr>
            <a:xfrm rot="5400000" flipV="1">
              <a:off x="2143935" y="3430450"/>
              <a:ext cx="0" cy="3794344"/>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8" name="Freeform 7">
              <a:extLst>
                <a:ext uri="{FF2B5EF4-FFF2-40B4-BE49-F238E27FC236}">
                  <a16:creationId xmlns:a16="http://schemas.microsoft.com/office/drawing/2014/main" id="{07210F1A-8750-C808-2B35-99F897F28351}"/>
                </a:ext>
              </a:extLst>
            </p:cNvPr>
            <p:cNvSpPr/>
            <p:nvPr userDrawn="1"/>
          </p:nvSpPr>
          <p:spPr>
            <a:xfrm rot="18900000">
              <a:off x="730160" y="5340899"/>
              <a:ext cx="115023" cy="114739"/>
            </a:xfrm>
            <a:custGeom>
              <a:avLst/>
              <a:gdLst>
                <a:gd name="connsiteX0" fmla="*/ 174913 w 174912"/>
                <a:gd name="connsiteY0" fmla="*/ 87240 h 174479"/>
                <a:gd name="connsiteX1" fmla="*/ 87456 w 174912"/>
                <a:gd name="connsiteY1" fmla="*/ 174479 h 174479"/>
                <a:gd name="connsiteX2" fmla="*/ 0 w 174912"/>
                <a:gd name="connsiteY2" fmla="*/ 87240 h 174479"/>
                <a:gd name="connsiteX3" fmla="*/ 87456 w 174912"/>
                <a:gd name="connsiteY3" fmla="*/ 0 h 174479"/>
                <a:gd name="connsiteX4" fmla="*/ 174913 w 174912"/>
                <a:gd name="connsiteY4" fmla="*/ 87240 h 17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12" h="174479">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3024453"/>
      </p:ext>
    </p:extLst>
  </p:cSld>
  <p:clrMapOvr>
    <a:masterClrMapping/>
  </p:clrMapOvr>
  <p:extLst>
    <p:ext uri="{DCECCB84-F9BA-43D5-87BE-67443E8EF086}">
      <p15:sldGuideLst xmlns:p15="http://schemas.microsoft.com/office/powerpoint/2012/main">
        <p15:guide id="1" orient="horz" pos="43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763035-E42E-03DF-7C0A-30709BFBCE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Κάντε κλικ για να επεξεργαστείτε το στυλ του κύριου τίτλου</a:t>
            </a:r>
            <a:endParaRPr lang="en-GB"/>
          </a:p>
        </p:txBody>
      </p:sp>
      <p:sp>
        <p:nvSpPr>
          <p:cNvPr id="3" name="Text Placeholder 2">
            <a:extLst>
              <a:ext uri="{FF2B5EF4-FFF2-40B4-BE49-F238E27FC236}">
                <a16:creationId xmlns:a16="http://schemas.microsoft.com/office/drawing/2014/main" id="{6709AF09-B5BF-EDBC-85C0-DC282DB09B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Κάντε κλικ για να επεξεργαστείτε τα στυλ κύριου κειμένου</a:t>
            </a:r>
          </a:p>
          <a:p>
            <a:pPr lvl="1"/>
            <a:r>
              <a:rPr lang="en-US"/>
              <a:t>Δεύτερο επίπεδο</a:t>
            </a:r>
          </a:p>
          <a:p>
            <a:pPr lvl="2"/>
            <a:r>
              <a:rPr lang="en-US"/>
              <a:t>Τρίτο επίπεδο</a:t>
            </a:r>
          </a:p>
          <a:p>
            <a:pPr lvl="3"/>
            <a:r>
              <a:rPr lang="en-US"/>
              <a:t>Τέταρτο επίπεδο</a:t>
            </a:r>
          </a:p>
          <a:p>
            <a:pPr lvl="4"/>
            <a:r>
              <a:rPr lang="en-US"/>
              <a:t>Πέμπτο επίπεδο</a:t>
            </a:r>
            <a:endParaRPr lang="en-GB"/>
          </a:p>
        </p:txBody>
      </p:sp>
      <p:sp>
        <p:nvSpPr>
          <p:cNvPr id="8" name="Text Box 5">
            <a:extLst>
              <a:ext uri="{FF2B5EF4-FFF2-40B4-BE49-F238E27FC236}">
                <a16:creationId xmlns:a16="http://schemas.microsoft.com/office/drawing/2014/main" id="{B447BE99-B93E-944D-5CCF-2F9907A512A8}"/>
              </a:ext>
            </a:extLst>
          </p:cNvPr>
          <p:cNvSpPr txBox="1"/>
          <p:nvPr userDrawn="1"/>
        </p:nvSpPr>
        <p:spPr>
          <a:xfrm>
            <a:off x="9055571" y="6311900"/>
            <a:ext cx="2760272" cy="42755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rtl="0">
              <a:spcBef>
                <a:spcPts val="0"/>
              </a:spcBef>
              <a:spcAft>
                <a:spcPts val="0"/>
              </a:spcAft>
              <a:buNone/>
            </a:pPr>
            <a:r>
              <a:rPr lang="en-US" sz="1200" b="0" i="0" u="none" strike="noStrike" cap="none" dirty="0">
                <a:solidFill>
                  <a:srgbClr val="595959"/>
                </a:solidFill>
                <a:latin typeface="Calibri"/>
                <a:ea typeface="Calibri"/>
                <a:cs typeface="Calibri"/>
                <a:sym typeface="Calibri"/>
              </a:rPr>
              <a:t>balance digital work-life</a:t>
            </a:r>
            <a:endParaRPr lang="en-US" sz="1200" b="0" i="0" dirty="0">
              <a:solidFill>
                <a:srgbClr val="595959"/>
              </a:solidFill>
              <a:latin typeface="Calibri"/>
              <a:ea typeface="Calibri"/>
              <a:cs typeface="Calibri"/>
              <a:sym typeface="Calibri"/>
            </a:endParaRPr>
          </a:p>
        </p:txBody>
      </p:sp>
      <p:cxnSp>
        <p:nvCxnSpPr>
          <p:cNvPr id="9" name="Straight Connector 8">
            <a:extLst>
              <a:ext uri="{FF2B5EF4-FFF2-40B4-BE49-F238E27FC236}">
                <a16:creationId xmlns:a16="http://schemas.microsoft.com/office/drawing/2014/main" id="{6D2ED25F-9217-5415-367C-B083A61CDA96}"/>
              </a:ext>
            </a:extLst>
          </p:cNvPr>
          <p:cNvCxnSpPr>
            <a:cxnSpLocks/>
          </p:cNvCxnSpPr>
          <p:nvPr userDrawn="1"/>
        </p:nvCxnSpPr>
        <p:spPr>
          <a:xfrm>
            <a:off x="0" y="6552265"/>
            <a:ext cx="9029700" cy="0"/>
          </a:xfrm>
          <a:prstGeom prst="line">
            <a:avLst/>
          </a:prstGeom>
          <a:ln w="28575">
            <a:solidFill>
              <a:srgbClr val="12B4CB"/>
            </a:solidFill>
          </a:ln>
        </p:spPr>
        <p:style>
          <a:lnRef idx="1">
            <a:schemeClr val="accent1"/>
          </a:lnRef>
          <a:fillRef idx="0">
            <a:schemeClr val="accent1"/>
          </a:fillRef>
          <a:effectRef idx="0">
            <a:schemeClr val="accent1"/>
          </a:effectRef>
          <a:fontRef idx="minor">
            <a:schemeClr val="tx1"/>
          </a:fontRef>
        </p:style>
      </p:cxnSp>
      <p:sp>
        <p:nvSpPr>
          <p:cNvPr id="10" name="Freeform 9">
            <a:extLst>
              <a:ext uri="{FF2B5EF4-FFF2-40B4-BE49-F238E27FC236}">
                <a16:creationId xmlns:a16="http://schemas.microsoft.com/office/drawing/2014/main" id="{D393B3ED-E7DC-A496-627F-037A629D238F}"/>
              </a:ext>
            </a:extLst>
          </p:cNvPr>
          <p:cNvSpPr/>
          <p:nvPr userDrawn="1"/>
        </p:nvSpPr>
        <p:spPr>
          <a:xfrm rot="18900000">
            <a:off x="493081" y="6565542"/>
            <a:ext cx="115023" cy="114739"/>
          </a:xfrm>
          <a:custGeom>
            <a:avLst/>
            <a:gdLst>
              <a:gd name="connsiteX0" fmla="*/ 174913 w 174912"/>
              <a:gd name="connsiteY0" fmla="*/ 87240 h 174479"/>
              <a:gd name="connsiteX1" fmla="*/ 87456 w 174912"/>
              <a:gd name="connsiteY1" fmla="*/ 174479 h 174479"/>
              <a:gd name="connsiteX2" fmla="*/ 0 w 174912"/>
              <a:gd name="connsiteY2" fmla="*/ 87240 h 174479"/>
              <a:gd name="connsiteX3" fmla="*/ 87456 w 174912"/>
              <a:gd name="connsiteY3" fmla="*/ 0 h 174479"/>
              <a:gd name="connsiteX4" fmla="*/ 174913 w 174912"/>
              <a:gd name="connsiteY4" fmla="*/ 87240 h 17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12" h="174479">
                <a:moveTo>
                  <a:pt x="174913" y="87240"/>
                </a:moveTo>
                <a:cubicBezTo>
                  <a:pt x="174913" y="135421"/>
                  <a:pt x="135757" y="174479"/>
                  <a:pt x="87456" y="174479"/>
                </a:cubicBezTo>
                <a:cubicBezTo>
                  <a:pt x="39156" y="174479"/>
                  <a:pt x="0" y="135421"/>
                  <a:pt x="0" y="87240"/>
                </a:cubicBezTo>
                <a:cubicBezTo>
                  <a:pt x="0" y="39059"/>
                  <a:pt x="39156" y="0"/>
                  <a:pt x="87456" y="0"/>
                </a:cubicBezTo>
                <a:cubicBezTo>
                  <a:pt x="135757" y="0"/>
                  <a:pt x="174913" y="39059"/>
                  <a:pt x="174913" y="87240"/>
                </a:cubicBezTo>
                <a:close/>
              </a:path>
            </a:pathLst>
          </a:custGeom>
          <a:solidFill>
            <a:srgbClr val="12B4CB"/>
          </a:solidFill>
          <a:ln w="9497"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0662384"/>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62" r:id="rId4"/>
    <p:sldLayoutId id="2147483651" r:id="rId5"/>
    <p:sldLayoutId id="2147483653" r:id="rId6"/>
    <p:sldLayoutId id="2147483654" r:id="rId7"/>
    <p:sldLayoutId id="2147483671" r:id="rId8"/>
    <p:sldLayoutId id="2147483655" r:id="rId9"/>
    <p:sldLayoutId id="2147483656" r:id="rId10"/>
    <p:sldLayoutId id="2147483667" r:id="rId11"/>
    <p:sldLayoutId id="2147483668" r:id="rId12"/>
    <p:sldLayoutId id="2147483669" r:id="rId13"/>
    <p:sldLayoutId id="2147483670" r:id="rId14"/>
    <p:sldLayoutId id="2147483658" r:id="rId15"/>
    <p:sldLayoutId id="2147483659" r:id="rId16"/>
    <p:sldLayoutId id="2147483663" r:id="rId17"/>
    <p:sldLayoutId id="2147483664" r:id="rId18"/>
    <p:sldLayoutId id="2147483665" r:id="rId19"/>
    <p:sldLayoutId id="2147483666" r:id="rId20"/>
    <p:sldLayoutId id="2147483660" r:id="rId21"/>
    <p:sldLayoutId id="2147483672" r:id="rId22"/>
    <p:sldLayoutId id="2147483673" r:id="rId23"/>
    <p:sldLayoutId id="2147483674"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uk.indeed.com/career-advice/career-development/work-life-imbalance" TargetMode="External"/><Relationship Id="rId7" Type="http://schemas.openxmlformats.org/officeDocument/2006/relationships/hyperlink" Target="https://www.ilo.org/budapest/what-we-do/projects/declared-work-ukraine/WCMS_811860/lang--en/index.htm#:~:text=This%20new%20strategy%20focuses%20on,for%20possible%20future%20health%20threats" TargetMode="External"/><Relationship Id="rId2" Type="http://schemas.openxmlformats.org/officeDocument/2006/relationships/hyperlink" Target="https://work.chron.com/effects-work-life-imbalance-5967.html" TargetMode="External"/><Relationship Id="rId1" Type="http://schemas.openxmlformats.org/officeDocument/2006/relationships/slideLayout" Target="../slideLayouts/slideLayout6.xml"/><Relationship Id="rId6" Type="http://schemas.openxmlformats.org/officeDocument/2006/relationships/hyperlink" Target="https://fmpglobal.com/blog/business-benefits-good-work-life-balance/" TargetMode="External"/><Relationship Id="rId5" Type="http://schemas.openxmlformats.org/officeDocument/2006/relationships/hyperlink" Target="https://www.nibusinessinfo.co.uk/content/advantages-improved-work-life-balance#:~:text=Work%2Dlife%20balance%20advantages%3A%20employees&amp;text=increased%20productivity,or%20family%20life%20is%20important" TargetMode="External"/><Relationship Id="rId4" Type="http://schemas.openxmlformats.org/officeDocument/2006/relationships/hyperlink" Target="https://op.europa.eu/webpub/empl/european-pillar-of-social-rights/en/"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hyperlink" Target="https://eur-lex.europa.eu/legal-content/EN/TXT/PDF/?uri=CELEX:52022DC0442" TargetMode="External"/><Relationship Id="rId2" Type="http://schemas.openxmlformats.org/officeDocument/2006/relationships/image" Target="../media/image13.jp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swedbank.com/work-with-us/compensation-and-benefits.html" TargetMode="Externa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slide" Target="slide50.xml"/><Relationship Id="rId2"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slide" Target="slide39.xml"/><Relationship Id="rId5" Type="http://schemas.openxmlformats.org/officeDocument/2006/relationships/slide" Target="slide31.xml"/><Relationship Id="rId4" Type="http://schemas.openxmlformats.org/officeDocument/2006/relationships/slide" Target="slide20.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pumble.com/blog/work-life-boundaries/" TargetMode="Externa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s://www.aerotek.com/en/insights/work-life-balance-time-management-skills-that-work" TargetMode="External"/><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www.hercjobs.org/4-tips-for-identifying-an-employers-work-life-balance/#:~:text=The%20human%20resources%20website%20is,places%20value%20on%20their%20employees." TargetMode="External"/><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2.deloitte.com/uk/en/pages/about-deloitte-uk/articles/the-green-room-podcast-episode.html?episode=35&amp;gclid=CjwKCAjwm4ukBhAuEiwA0zQxk_egYDDC-cNmMkqt9Tpk0ZoXKSawlC4k5K8bG2eOBofJPk6C6OGwxxoCUioQAvD_BwE#/the-green-room-podcast-how-do-we-create-work-thats-good.html" TargetMode="Externa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8" Type="http://schemas.openxmlformats.org/officeDocument/2006/relationships/hyperlink" Target="https://www.medicalnewstoday.com/articles/313755#:~:text=Damaging%20effects%20include%20a%20higher,than%20those%20working%20standard%20hours" TargetMode="External"/><Relationship Id="rId3" Type="http://schemas.openxmlformats.org/officeDocument/2006/relationships/hyperlink" Target="https://www.ncbi.nlm.nih.gov/pmc/articles/PMC8892814/" TargetMode="External"/><Relationship Id="rId7" Type="http://schemas.openxmlformats.org/officeDocument/2006/relationships/hyperlink" Target="https://work.chron.com/effects-work-life-imbalance-5967.html" TargetMode="External"/><Relationship Id="rId2" Type="http://schemas.openxmlformats.org/officeDocument/2006/relationships/hyperlink" Target="https://www.worklifemother.com/post/how-to-set-healthy-boundaries-as-a-working-parent-that-really-work" TargetMode="External"/><Relationship Id="rId1" Type="http://schemas.openxmlformats.org/officeDocument/2006/relationships/slideLayout" Target="../slideLayouts/slideLayout6.xml"/><Relationship Id="rId6" Type="http://schemas.openxmlformats.org/officeDocument/2006/relationships/hyperlink" Target="https://emeritus.org/blog/how-time-management-can-help-strike-a-work-life-balance/" TargetMode="External"/><Relationship Id="rId5" Type="http://schemas.openxmlformats.org/officeDocument/2006/relationships/hyperlink" Target="https://www.europarl.europa.eu/news/en/press-room/20210114IPR95618/right-to-disconnect-should-be-an-eu-wide-fundamental-right-meps-say" TargetMode="External"/><Relationship Id="rId4" Type="http://schemas.openxmlformats.org/officeDocument/2006/relationships/hyperlink" Target="https://op.europa.eu/webpub/empl/european-pillar-of-social-rights/en/" TargetMode="External"/><Relationship Id="rId9" Type="http://schemas.openxmlformats.org/officeDocument/2006/relationships/hyperlink" Target="https://ca.indeed.com/career-advice/career-development/why-work-life-balance-is-important"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apps.who.int/iris/bitstream/handle/10665/43966/9789241597104_eng_Part1.pdf;jsessionid=09B83CC5F04B42FD38AFE3B6FB26C5F3?sequence=1" TargetMode="External"/><Relationship Id="rId2" Type="http://schemas.openxmlformats.org/officeDocument/2006/relationships/hyperlink" Target="https://osha.europa.eu/en/legislation/directives/the-osh-framework-directive/1" TargetMode="Externa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hyperlink" Target="https://www.forbes.com/sites/forbeshumanresourcescouncil/2020/05/18/16-tips-for-leaders-managing-their-first-remote-team/?sh=34f6684b5a68" TargetMode="External"/><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friday.app/p/best-software-remote-teams" TargetMode="Externa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atlassian.com/blog/teamwork/virtual-team-building-activities-remote-teams" TargetMode="Externa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www.indeed.com/career-advice/career-development/remote-team-communication" TargetMode="External"/><Relationship Id="rId2" Type="http://schemas.openxmlformats.org/officeDocument/2006/relationships/hyperlink" Target="https://www.happeo.com/blog/8-reasons-why-your-company-needs-remote-work#:~:text=Remote%20work%20improves%20work%2Dlife,their%20personal%20and%20professional%20lives"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onlinegrad.syracuse.edu/blog/how-to-identify-and-address-employee-burnout/" TargetMode="Externa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5997FEC-E963-B507-548A-A75B0EF5B3A6}"/>
              </a:ext>
            </a:extLst>
          </p:cNvPr>
          <p:cNvSpPr>
            <a:spLocks noGrp="1"/>
          </p:cNvSpPr>
          <p:nvPr>
            <p:ph type="body" sz="quarter" idx="18"/>
          </p:nvPr>
        </p:nvSpPr>
        <p:spPr/>
        <p:txBody>
          <a:bodyPr>
            <a:normAutofit/>
          </a:bodyPr>
          <a:lstStyle/>
          <a:p>
            <a:r>
              <a:rPr lang="en-GB" b="1"/>
              <a:t>www.balance.eu</a:t>
            </a:r>
          </a:p>
          <a:p>
            <a:endParaRPr lang="en-GB"/>
          </a:p>
        </p:txBody>
      </p:sp>
      <p:sp>
        <p:nvSpPr>
          <p:cNvPr id="4" name="Text Placeholder 3">
            <a:extLst>
              <a:ext uri="{FF2B5EF4-FFF2-40B4-BE49-F238E27FC236}">
                <a16:creationId xmlns:a16="http://schemas.microsoft.com/office/drawing/2014/main" id="{EFA79B15-E03D-E884-83B3-7CB5286B5AB1}"/>
              </a:ext>
            </a:extLst>
          </p:cNvPr>
          <p:cNvSpPr>
            <a:spLocks noGrp="1"/>
          </p:cNvSpPr>
          <p:nvPr>
            <p:ph type="body" sz="quarter" idx="15"/>
          </p:nvPr>
        </p:nvSpPr>
        <p:spPr>
          <a:xfrm>
            <a:off x="6737541" y="1330755"/>
            <a:ext cx="5278651" cy="4428742"/>
          </a:xfrm>
        </p:spPr>
        <p:txBody>
          <a:bodyPr/>
          <a:lstStyle/>
          <a:p>
            <a:r>
              <a:rPr lang="en-US" sz="4800" b="1" dirty="0"/>
              <a:t>Διαχείριση μιας ομάδας</a:t>
            </a:r>
            <a:r>
              <a:rPr lang="el-GR" sz="4800" b="1" dirty="0"/>
              <a:t> εξ’ αποστάσεως</a:t>
            </a:r>
            <a:r>
              <a:rPr lang="en-US" sz="4800" b="1" dirty="0"/>
              <a:t> και ισορροπία μεταξύ επαγγελματικής και προσωπικής ζωής</a:t>
            </a:r>
            <a:endParaRPr lang="en-GB" sz="4800" dirty="0"/>
          </a:p>
        </p:txBody>
      </p:sp>
      <p:sp>
        <p:nvSpPr>
          <p:cNvPr id="5" name="Text Placeholder 4">
            <a:extLst>
              <a:ext uri="{FF2B5EF4-FFF2-40B4-BE49-F238E27FC236}">
                <a16:creationId xmlns:a16="http://schemas.microsoft.com/office/drawing/2014/main" id="{728E6971-B424-031D-208D-ED19A4A1F114}"/>
              </a:ext>
            </a:extLst>
          </p:cNvPr>
          <p:cNvSpPr>
            <a:spLocks noGrp="1"/>
          </p:cNvSpPr>
          <p:nvPr>
            <p:ph type="body" sz="quarter" idx="19"/>
          </p:nvPr>
        </p:nvSpPr>
        <p:spPr>
          <a:xfrm>
            <a:off x="6737541" y="795087"/>
            <a:ext cx="5278651" cy="697353"/>
          </a:xfrm>
        </p:spPr>
        <p:txBody>
          <a:bodyPr/>
          <a:lstStyle/>
          <a:p>
            <a:r>
              <a:rPr lang="el-GR" dirty="0">
                <a:solidFill>
                  <a:srgbClr val="14B4CB"/>
                </a:solidFill>
              </a:rPr>
              <a:t>ΕΝΟΤΗΤΑ</a:t>
            </a:r>
            <a:r>
              <a:rPr lang="en-GB" dirty="0">
                <a:solidFill>
                  <a:srgbClr val="14B4CB"/>
                </a:solidFill>
              </a:rPr>
              <a:t> 1</a:t>
            </a:r>
          </a:p>
        </p:txBody>
      </p:sp>
    </p:spTree>
    <p:extLst>
      <p:ext uri="{BB962C8B-B14F-4D97-AF65-F5344CB8AC3E}">
        <p14:creationId xmlns:p14="http://schemas.microsoft.com/office/powerpoint/2010/main" val="293976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4F65DF-7B0D-0B1C-0C55-C5EC15970A00}"/>
              </a:ext>
            </a:extLst>
          </p:cNvPr>
          <p:cNvSpPr>
            <a:spLocks noGrp="1"/>
          </p:cNvSpPr>
          <p:nvPr>
            <p:ph type="body" sz="quarter" idx="18"/>
          </p:nvPr>
        </p:nvSpPr>
        <p:spPr>
          <a:xfrm>
            <a:off x="734714" y="1255058"/>
            <a:ext cx="10834986" cy="4616823"/>
          </a:xfrm>
        </p:spPr>
        <p:txBody>
          <a:bodyPr>
            <a:normAutofit lnSpcReduction="10000"/>
          </a:bodyPr>
          <a:lstStyle/>
          <a:p>
            <a:pPr marL="0" indent="0"/>
            <a:r>
              <a:rPr lang="en-GB" dirty="0"/>
              <a:t>1. Για να εξατομικεύσουμε την κατανόηση της ισορροπίας μεταξύ επαγγελματικής και προσωπικής ζωής, σκεφτείτε τις γυναίκες στον οργανισμό σας ή στην προσωπική σας ζωή. </a:t>
            </a:r>
          </a:p>
          <a:p>
            <a:pPr marL="342900" indent="-342900">
              <a:buFont typeface="Arial" panose="020B0604020202020204" pitchFamily="34" charset="0"/>
              <a:buChar char="•"/>
            </a:pPr>
            <a:r>
              <a:rPr lang="en-GB" dirty="0"/>
              <a:t>Ποιες συγκεκριμένες προκλήσεις αντιμετωπίζουν στη διατήρηση μιας υγιούς ισορροπίας μεταξύ επαγγελματικής και προσωπικής ζωής; Σημειώστε τις παρατηρήσεις και τις σκέψεις σας. Θα χρησιμοποιήσουμε αυτούς τους προβληματισμούς για να πυροδοτήσουμε μια συζήτηση και να αντλήσουμε συλλογικές ιδέες.</a:t>
            </a:r>
            <a:endParaRPr lang="el-GR" dirty="0"/>
          </a:p>
          <a:p>
            <a:pPr marL="0" indent="0"/>
            <a:endParaRPr lang="en-GB" dirty="0"/>
          </a:p>
          <a:p>
            <a:pPr marL="0" indent="0"/>
            <a:r>
              <a:rPr lang="en-GB" dirty="0"/>
              <a:t>2. Οδηγίες: </a:t>
            </a:r>
          </a:p>
          <a:p>
            <a:pPr marL="342900" indent="-342900">
              <a:buFont typeface="Arial" panose="020B0604020202020204" pitchFamily="34" charset="0"/>
              <a:buChar char="•"/>
            </a:pPr>
            <a:r>
              <a:rPr lang="en-GB" dirty="0" err="1"/>
              <a:t>Αφήστε</a:t>
            </a:r>
            <a:r>
              <a:rPr lang="en-GB" dirty="0"/>
              <a:t> </a:t>
            </a:r>
            <a:r>
              <a:rPr lang="en-GB" dirty="0" err="1"/>
              <a:t>τους</a:t>
            </a:r>
            <a:r>
              <a:rPr lang="el-GR" dirty="0"/>
              <a:t>/τις</a:t>
            </a:r>
            <a:r>
              <a:rPr lang="en-GB" dirty="0"/>
              <a:t> </a:t>
            </a:r>
            <a:r>
              <a:rPr lang="en-GB" dirty="0" err="1"/>
              <a:t>συμμετέχοντες</a:t>
            </a:r>
            <a:r>
              <a:rPr lang="el-GR" dirty="0"/>
              <a:t>/χουσες</a:t>
            </a:r>
            <a:r>
              <a:rPr lang="en-GB" dirty="0"/>
              <a:t> λίγα λεπτά να σημειώσουν τις σκέψεις τους. </a:t>
            </a:r>
          </a:p>
          <a:p>
            <a:pPr marL="342900" indent="-342900">
              <a:buFont typeface="Arial" panose="020B0604020202020204" pitchFamily="34" charset="0"/>
              <a:buChar char="•"/>
            </a:pPr>
            <a:r>
              <a:rPr lang="en-GB" dirty="0"/>
              <a:t>Στη συνέχεια, ενθαρρύνετε την ανοιχτή ανταλλαγή απόψεων και τη συζήτηση, προτρέποντας όλ</a:t>
            </a:r>
            <a:r>
              <a:rPr lang="el-GR" dirty="0"/>
              <a:t>ες και όλους</a:t>
            </a:r>
            <a:r>
              <a:rPr lang="en-GB" dirty="0"/>
              <a:t> να συμμετάσχουν ενεργά. </a:t>
            </a:r>
          </a:p>
          <a:p>
            <a:pPr marL="342900" indent="-342900">
              <a:buFont typeface="Arial" panose="020B0604020202020204" pitchFamily="34" charset="0"/>
              <a:buChar char="•"/>
            </a:pPr>
            <a:r>
              <a:rPr lang="en-GB" dirty="0"/>
              <a:t>Η δραστηριότητα αυτή λειτουργεί ως γέφυρα, συνδέοντας θεωρητικές έννοιες με σενάρια της πραγματικής ζωής και προωθώντας τη βαθύτερη κατανόηση του θέματος.</a:t>
            </a:r>
          </a:p>
        </p:txBody>
      </p:sp>
      <p:sp>
        <p:nvSpPr>
          <p:cNvPr id="2" name="Text Placeholder 1">
            <a:extLst>
              <a:ext uri="{FF2B5EF4-FFF2-40B4-BE49-F238E27FC236}">
                <a16:creationId xmlns:a16="http://schemas.microsoft.com/office/drawing/2014/main" id="{F1D1D2B1-DC81-2440-BDDC-DC485C1AF4F9}"/>
              </a:ext>
            </a:extLst>
          </p:cNvPr>
          <p:cNvSpPr>
            <a:spLocks noGrp="1"/>
          </p:cNvSpPr>
          <p:nvPr>
            <p:ph type="body" sz="quarter" idx="16"/>
          </p:nvPr>
        </p:nvSpPr>
        <p:spPr/>
        <p:txBody>
          <a:bodyPr>
            <a:normAutofit/>
          </a:bodyPr>
          <a:lstStyle/>
          <a:p>
            <a:r>
              <a:rPr lang="en-GB" sz="2200" b="1" dirty="0">
                <a:effectLst/>
                <a:latin typeface="Calibri" panose="020F0502020204030204" pitchFamily="34" charset="0"/>
                <a:ea typeface="Corbel" panose="020B0503020204020204" pitchFamily="34" charset="0"/>
                <a:cs typeface="Calibri" panose="020F0502020204030204" pitchFamily="34" charset="0"/>
              </a:rPr>
              <a:t>Δραστηριότητα - Αναστοχασμός σχετικά με τις προκλήσεις της ισορροπίας εργασίας-ζωής</a:t>
            </a:r>
            <a:endParaRPr lang="en-GB"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00680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5305DC-35B8-B4DB-4855-3364E05680A5}"/>
              </a:ext>
            </a:extLst>
          </p:cNvPr>
          <p:cNvSpPr>
            <a:spLocks noGrp="1"/>
          </p:cNvSpPr>
          <p:nvPr>
            <p:ph type="body" sz="quarter" idx="18"/>
          </p:nvPr>
        </p:nvSpPr>
        <p:spPr>
          <a:xfrm>
            <a:off x="734714" y="1849605"/>
            <a:ext cx="10834986" cy="4027320"/>
          </a:xfrm>
        </p:spPr>
        <p:txBody>
          <a:bodyPr>
            <a:normAutofit fontScale="55000" lnSpcReduction="20000"/>
          </a:bodyPr>
          <a:lstStyle/>
          <a:p>
            <a:pPr marL="342900" indent="-342900">
              <a:buFont typeface="Wingdings" panose="05000000000000000000" pitchFamily="2" charset="2"/>
              <a:buChar char="§"/>
            </a:pPr>
            <a:r>
              <a:rPr lang="en-GB" sz="2600" dirty="0"/>
              <a:t>Chron: Chron: Οι επιπτώσεις της ανισορροπίας εργασίας και ζωής</a:t>
            </a:r>
          </a:p>
          <a:p>
            <a:pPr marL="0" indent="0"/>
            <a:r>
              <a:rPr lang="en-GB" sz="2600" dirty="0">
                <a:hlinkClick r:id="rId2">
                  <a:extLst>
                    <a:ext uri="{A12FA001-AC4F-418D-AE19-62706E023703}">
                      <ahyp:hlinkClr xmlns:ahyp="http://schemas.microsoft.com/office/drawing/2018/hyperlinkcolor" val="tx"/>
                    </a:ext>
                  </a:extLst>
                </a:hlinkClick>
              </a:rPr>
              <a:t>https://work.chron.com/effects-work-life-imbalance-5967.html </a:t>
            </a:r>
          </a:p>
          <a:p>
            <a:pPr marL="342900" indent="-342900">
              <a:buFont typeface="Wingdings" panose="05000000000000000000" pitchFamily="2" charset="2"/>
              <a:buChar char="§"/>
            </a:pPr>
            <a:r>
              <a:rPr lang="en-GB" sz="2600" dirty="0"/>
              <a:t>Πράγματι: Τι σημαίνει και τι επιπτώσεις έχει;</a:t>
            </a:r>
          </a:p>
          <a:p>
            <a:pPr marL="0" indent="0"/>
            <a:r>
              <a:rPr lang="en-GB" sz="2600" dirty="0">
                <a:hlinkClick r:id="rId3">
                  <a:extLst>
                    <a:ext uri="{A12FA001-AC4F-418D-AE19-62706E023703}">
                      <ahyp:hlinkClr xmlns:ahyp="http://schemas.microsoft.com/office/drawing/2018/hyperlinkcolor" val="tx"/>
                    </a:ext>
                  </a:extLst>
                </a:hlinkClick>
              </a:rPr>
              <a:t>https://uk.indeed.com/career-advice/career-development/work-life-imbalance </a:t>
            </a:r>
          </a:p>
          <a:p>
            <a:pPr marL="342900" indent="-342900">
              <a:buFont typeface="Wingdings" panose="05000000000000000000" pitchFamily="2" charset="2"/>
              <a:buChar char="§"/>
            </a:pPr>
            <a:r>
              <a:rPr lang="en-GB" sz="2600" dirty="0"/>
              <a:t>Το σχέδιο δράσης του ευρωπαϊκού πυλώνα κοινωνικών δικαιωμάτων</a:t>
            </a:r>
          </a:p>
          <a:p>
            <a:pPr marL="0" indent="0"/>
            <a:r>
              <a:rPr lang="en-GB" sz="2600" dirty="0">
                <a:hlinkClick r:id="rId4">
                  <a:extLst>
                    <a:ext uri="{A12FA001-AC4F-418D-AE19-62706E023703}">
                      <ahyp:hlinkClr xmlns:ahyp="http://schemas.microsoft.com/office/drawing/2018/hyperlinkcolor" val="tx"/>
                    </a:ext>
                  </a:extLst>
                </a:hlinkClick>
              </a:rPr>
              <a:t>https://op.europa.eu/webpub/empl/european-pillar-of-social-rights/en/ </a:t>
            </a:r>
          </a:p>
          <a:p>
            <a:pPr marL="342900" indent="-342900">
              <a:buFont typeface="Wingdings" panose="05000000000000000000" pitchFamily="2" charset="2"/>
              <a:buChar char="§"/>
            </a:pPr>
            <a:r>
              <a:rPr lang="en-GB" sz="2600" dirty="0"/>
              <a:t>Προωθήστε την υγιή ισορροπία μεταξύ επαγγελματικής και προσωπικής ζωής στην επιχείρησή σας</a:t>
            </a:r>
          </a:p>
          <a:p>
            <a:pPr marL="0" indent="0"/>
            <a:r>
              <a:rPr lang="en-GB" sz="2600" dirty="0">
                <a:hlinkClick r:id="rId5">
                  <a:extLst>
                    <a:ext uri="{A12FA001-AC4F-418D-AE19-62706E023703}">
                      <ahyp:hlinkClr xmlns:ahyp="http://schemas.microsoft.com/office/drawing/2018/hyperlinkcolor" val="tx"/>
                    </a:ext>
                  </a:extLst>
                </a:hlinkClick>
              </a:rPr>
              <a:t>https://www.nibusinessinfo.co.uk/content/advantages-improved-work-life-balance#:~:text=Work%2Dlife%20balance%20advantages%3A%20employees&amp;text=increased%20productivity,</a:t>
            </a:r>
            <a:r>
              <a:rPr lang="en-GB" sz="2600" dirty="0"/>
              <a:t>or%20family%20life%20is%20important  </a:t>
            </a:r>
          </a:p>
          <a:p>
            <a:pPr marL="342900" indent="-342900">
              <a:buFont typeface="Wingdings" panose="05000000000000000000" pitchFamily="2" charset="2"/>
              <a:buChar char="§"/>
            </a:pPr>
            <a:r>
              <a:rPr lang="en-GB" sz="2600" dirty="0"/>
              <a:t>7 οφέλη της ισορροπίας μεταξύ επαγγελματικής και προσωπικής ζωής για εργοδότες και εργαζόμενους </a:t>
            </a:r>
          </a:p>
          <a:p>
            <a:pPr marL="0" indent="0"/>
            <a:r>
              <a:rPr lang="en-GB" sz="2600" dirty="0">
                <a:hlinkClick r:id="rId6">
                  <a:extLst>
                    <a:ext uri="{A12FA001-AC4F-418D-AE19-62706E023703}">
                      <ahyp:hlinkClr xmlns:ahyp="http://schemas.microsoft.com/office/drawing/2018/hyperlinkcolor" val="tx"/>
                    </a:ext>
                  </a:extLst>
                </a:hlinkClick>
              </a:rPr>
              <a:t>https://fmpglobal.com/blog/business-benefits-good-work-life-balance/ </a:t>
            </a:r>
          </a:p>
          <a:p>
            <a:pPr marL="342900" indent="-342900">
              <a:buFont typeface="Wingdings" panose="05000000000000000000" pitchFamily="2" charset="2"/>
              <a:buChar char="§"/>
            </a:pPr>
            <a:r>
              <a:rPr lang="en-GB" sz="2600" dirty="0"/>
              <a:t>Στρατηγικό πλαίσιο της ΕΕ για την υγεία και την ασφάλεια στην εργασία 2021-2027</a:t>
            </a:r>
          </a:p>
          <a:p>
            <a:pPr marL="0" indent="0"/>
            <a:r>
              <a:rPr lang="en-GB" sz="2600" dirty="0">
                <a:hlinkClick r:id="rId7">
                  <a:extLst>
                    <a:ext uri="{A12FA001-AC4F-418D-AE19-62706E023703}">
                      <ahyp:hlinkClr xmlns:ahyp="http://schemas.microsoft.com/office/drawing/2018/hyperlinkcolor" val="tx"/>
                    </a:ext>
                  </a:extLst>
                </a:hlinkClick>
              </a:rPr>
              <a:t>https://www.ilo.org/budapest/what-we-do/projects/declared-work-ukraine/WCMS_811860/lang--en/index.htm#:~:text=Αυτή%20η%20νέα%20στρατηγική%20επικεντρώνεται%20σε%20επιπτώσεις,</a:t>
            </a:r>
            <a:r>
              <a:rPr lang="en-GB" sz="2600" dirty="0"/>
              <a:t>για%20πιθανές%20μελλοντικές%20απειλές%20υγείας. </a:t>
            </a:r>
          </a:p>
          <a:p>
            <a:endParaRPr lang="en-GB" dirty="0"/>
          </a:p>
        </p:txBody>
      </p:sp>
      <p:sp>
        <p:nvSpPr>
          <p:cNvPr id="3" name="Text Placeholder 2">
            <a:extLst>
              <a:ext uri="{FF2B5EF4-FFF2-40B4-BE49-F238E27FC236}">
                <a16:creationId xmlns:a16="http://schemas.microsoft.com/office/drawing/2014/main" id="{3A00E9A8-C9B1-44CD-70E3-59BBDF701ABB}"/>
              </a:ext>
            </a:extLst>
          </p:cNvPr>
          <p:cNvSpPr>
            <a:spLocks noGrp="1"/>
          </p:cNvSpPr>
          <p:nvPr>
            <p:ph type="body" sz="quarter" idx="16"/>
          </p:nvPr>
        </p:nvSpPr>
        <p:spPr/>
        <p:txBody>
          <a:bodyPr>
            <a:normAutofit lnSpcReduction="10000"/>
          </a:bodyPr>
          <a:lstStyle/>
          <a:p>
            <a:r>
              <a:rPr lang="el-GR" dirty="0"/>
              <a:t>Πηγές</a:t>
            </a:r>
            <a:endParaRPr lang="en-GB" dirty="0"/>
          </a:p>
        </p:txBody>
      </p:sp>
    </p:spTree>
    <p:extLst>
      <p:ext uri="{BB962C8B-B14F-4D97-AF65-F5344CB8AC3E}">
        <p14:creationId xmlns:p14="http://schemas.microsoft.com/office/powerpoint/2010/main" val="475773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l="21798" r="21798"/>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04507" y="676979"/>
            <a:ext cx="4394873" cy="1366423"/>
          </a:xfrm>
        </p:spPr>
        <p:txBody>
          <a:bodyPr>
            <a:normAutofit fontScale="77500" lnSpcReduction="20000"/>
          </a:bodyPr>
          <a:lstStyle/>
          <a:p>
            <a:r>
              <a:rPr lang="en-GB" sz="3200" b="1" i="0" dirty="0">
                <a:effectLst/>
                <a:latin typeface="Söhne"/>
              </a:rPr>
              <a:t>Ο </a:t>
            </a:r>
            <a:r>
              <a:rPr lang="en-GB" sz="3200" b="1" i="0" dirty="0" err="1">
                <a:effectLst/>
                <a:latin typeface="Söhne"/>
              </a:rPr>
              <a:t>ρόλος</a:t>
            </a:r>
            <a:r>
              <a:rPr lang="en-GB" sz="3200" b="1" i="0" dirty="0">
                <a:effectLst/>
                <a:latin typeface="Söhne"/>
              </a:rPr>
              <a:t> </a:t>
            </a:r>
            <a:r>
              <a:rPr lang="en-GB" sz="3200" b="1" i="0" dirty="0" err="1">
                <a:effectLst/>
                <a:latin typeface="Söhne"/>
              </a:rPr>
              <a:t>των</a:t>
            </a:r>
            <a:r>
              <a:rPr lang="en-GB" sz="3200" b="1" i="0" dirty="0">
                <a:effectLst/>
                <a:latin typeface="Söhne"/>
              </a:rPr>
              <a:t> </a:t>
            </a:r>
            <a:r>
              <a:rPr lang="en-GB" sz="3200" b="1" i="0" dirty="0" err="1">
                <a:effectLst/>
                <a:latin typeface="Söhne"/>
              </a:rPr>
              <a:t>οργ</a:t>
            </a:r>
            <a:r>
              <a:rPr lang="en-GB" sz="3200" b="1" i="0" dirty="0">
                <a:effectLst/>
                <a:latin typeface="Söhne"/>
              </a:rPr>
              <a:t>ανισμών στην προώθηση της ισορροπίας μεταξύ επαγγελματικής και προσωπικής ζωής</a:t>
            </a:r>
            <a:endParaRPr lang="en-GB" sz="3200"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lstStyle/>
          <a:p>
            <a:r>
              <a:rPr lang="en-GB" dirty="0"/>
              <a:t>02</a:t>
            </a:r>
          </a:p>
        </p:txBody>
      </p:sp>
    </p:spTree>
    <p:extLst>
      <p:ext uri="{BB962C8B-B14F-4D97-AF65-F5344CB8AC3E}">
        <p14:creationId xmlns:p14="http://schemas.microsoft.com/office/powerpoint/2010/main" val="1538241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8266858-9A23-8DB6-23AA-04F5DFDF32C8}"/>
              </a:ext>
            </a:extLst>
          </p:cNvPr>
          <p:cNvPicPr>
            <a:picLocks noGrp="1" noChangeAspect="1"/>
          </p:cNvPicPr>
          <p:nvPr>
            <p:ph type="pic" sz="quarter" idx="53"/>
          </p:nvPr>
        </p:nvPicPr>
        <p:blipFill>
          <a:blip r:embed="rId2"/>
          <a:srcRect l="28881" r="28881"/>
          <a:stretch>
            <a:fillRect/>
          </a:stretch>
        </p:blipFill>
        <p:spPr/>
      </p:pic>
      <p:sp>
        <p:nvSpPr>
          <p:cNvPr id="3" name="Text Placeholder 2">
            <a:extLst>
              <a:ext uri="{FF2B5EF4-FFF2-40B4-BE49-F238E27FC236}">
                <a16:creationId xmlns:a16="http://schemas.microsoft.com/office/drawing/2014/main" id="{1FE2060C-AA7F-C486-8636-8891BFCB112C}"/>
              </a:ext>
            </a:extLst>
          </p:cNvPr>
          <p:cNvSpPr>
            <a:spLocks noGrp="1"/>
          </p:cNvSpPr>
          <p:nvPr>
            <p:ph type="body" sz="quarter" idx="18"/>
          </p:nvPr>
        </p:nvSpPr>
        <p:spPr>
          <a:xfrm>
            <a:off x="734713" y="1447800"/>
            <a:ext cx="6285211" cy="4800599"/>
          </a:xfrm>
        </p:spPr>
        <p:txBody>
          <a:bodyPr>
            <a:normAutofit fontScale="77500" lnSpcReduction="20000"/>
          </a:bodyPr>
          <a:lstStyle/>
          <a:p>
            <a:pPr marL="342900" indent="-342900" algn="just">
              <a:lnSpc>
                <a:spcPct val="110000"/>
              </a:lnSpc>
              <a:buFont typeface="Arial" panose="020B0604020202020204" pitchFamily="34" charset="0"/>
              <a:buChar char="•"/>
            </a:pPr>
            <a:r>
              <a:rPr lang="en-GB" dirty="0"/>
              <a:t>Η </a:t>
            </a:r>
            <a:r>
              <a:rPr lang="en-GB" dirty="0" err="1"/>
              <a:t>ετ</a:t>
            </a:r>
            <a:r>
              <a:rPr lang="en-GB" dirty="0"/>
              <a:t>αιρική κουλτούρα διαδραματίζει κρίσιμο ρόλο στη διαμόρφωση της ισορροπίας μεταξύ επαγγελματικής και προσωπικής ζωής σε έναν οργανισμό. </a:t>
            </a:r>
          </a:p>
          <a:p>
            <a:pPr marL="342900" indent="-342900" algn="just">
              <a:lnSpc>
                <a:spcPct val="110000"/>
              </a:lnSpc>
              <a:buFont typeface="Arial" panose="020B0604020202020204" pitchFamily="34" charset="0"/>
              <a:buChar char="•"/>
            </a:pPr>
            <a:r>
              <a:rPr lang="en-GB" dirty="0" err="1"/>
              <a:t>Μι</a:t>
            </a:r>
            <a:r>
              <a:rPr lang="en-GB" dirty="0"/>
              <a:t>α κουλτούρα που ενθαρρύνει τις πολλές ώρες εργασίας και αξιολογεί τους εργαζόμενους με βάση τον χρόνο που περνούν στο γραφείο και όχι την παραγωγικότητά τους μπορεί να συμβάλει σε μια κακή ισορροπία μεταξύ επαγγελματικής και προσωπικής ζωής. </a:t>
            </a:r>
          </a:p>
          <a:p>
            <a:pPr marL="342900" indent="-342900" algn="just">
              <a:lnSpc>
                <a:spcPct val="110000"/>
              </a:lnSpc>
              <a:buFont typeface="Arial" panose="020B0604020202020204" pitchFamily="34" charset="0"/>
              <a:buChar char="•"/>
            </a:pPr>
            <a:r>
              <a:rPr lang="en-GB" dirty="0"/>
              <a:t>Από </a:t>
            </a:r>
            <a:r>
              <a:rPr lang="en-GB" dirty="0" err="1"/>
              <a:t>την</a:t>
            </a:r>
            <a:r>
              <a:rPr lang="en-GB" dirty="0"/>
              <a:t> </a:t>
            </a:r>
            <a:r>
              <a:rPr lang="en-GB" dirty="0" err="1"/>
              <a:t>άλλη</a:t>
            </a:r>
            <a:r>
              <a:rPr lang="en-GB" dirty="0"/>
              <a:t> π</a:t>
            </a:r>
            <a:r>
              <a:rPr lang="en-GB" dirty="0" err="1"/>
              <a:t>λευρά</a:t>
            </a:r>
            <a:r>
              <a:rPr lang="en-GB" dirty="0"/>
              <a:t>, </a:t>
            </a:r>
            <a:r>
              <a:rPr lang="en-GB" dirty="0" err="1"/>
              <a:t>μι</a:t>
            </a:r>
            <a:r>
              <a:rPr lang="en-GB" dirty="0"/>
              <a:t>α κουλτούρα που προωθεί την ευελιξία, εκτιμά την ευημερία των εργαζομένων και σέβεται τον προσωπικό χρόνο μπορεί να διευκολύνει μια υγιή ισορροπία μεταξύ επαγγελματικής και προσωπικής ζωής. </a:t>
            </a:r>
          </a:p>
          <a:p>
            <a:pPr marL="342900" indent="-342900" algn="just">
              <a:lnSpc>
                <a:spcPct val="110000"/>
              </a:lnSpc>
              <a:buFont typeface="Arial" panose="020B0604020202020204" pitchFamily="34" charset="0"/>
              <a:buChar char="•"/>
            </a:pPr>
            <a:r>
              <a:rPr lang="en-GB" dirty="0" err="1"/>
              <a:t>Το</a:t>
            </a:r>
            <a:r>
              <a:rPr lang="en-GB" dirty="0"/>
              <a:t> </a:t>
            </a:r>
            <a:r>
              <a:rPr lang="en-GB" dirty="0" err="1"/>
              <a:t>νέο</a:t>
            </a:r>
            <a:r>
              <a:rPr lang="en-GB" dirty="0"/>
              <a:t> </a:t>
            </a:r>
            <a:r>
              <a:rPr lang="en-GB" dirty="0" err="1"/>
              <a:t>στρ</a:t>
            </a:r>
            <a:r>
              <a:rPr lang="en-GB" dirty="0"/>
              <a:t>ατηγικό πλαίσιο της ΕΕ για την υγεία και την ασφάλεια στην εργασία 2021-2027 υπογραμμίζει τη σημασία των υγιών εργασιακών περιβαλλόντων και των πολιτισμών που προωθούν την ισορροπία μεταξύ επαγγελματικής και προσωπικής ζωής.</a:t>
            </a:r>
          </a:p>
        </p:txBody>
      </p:sp>
      <p:sp>
        <p:nvSpPr>
          <p:cNvPr id="4" name="Text Placeholder 3">
            <a:extLst>
              <a:ext uri="{FF2B5EF4-FFF2-40B4-BE49-F238E27FC236}">
                <a16:creationId xmlns:a16="http://schemas.microsoft.com/office/drawing/2014/main" id="{68E0FEC7-2C58-0FF7-8C34-E0DA0030F10D}"/>
              </a:ext>
            </a:extLst>
          </p:cNvPr>
          <p:cNvSpPr>
            <a:spLocks noGrp="1"/>
          </p:cNvSpPr>
          <p:nvPr>
            <p:ph type="body" sz="quarter" idx="16"/>
          </p:nvPr>
        </p:nvSpPr>
        <p:spPr>
          <a:xfrm>
            <a:off x="713768" y="314326"/>
            <a:ext cx="5563207" cy="857250"/>
          </a:xfrm>
        </p:spPr>
        <p:txBody>
          <a:bodyPr>
            <a:normAutofit fontScale="62500" lnSpcReduction="20000"/>
          </a:bodyPr>
          <a:lstStyle/>
          <a:p>
            <a:r>
              <a:rPr lang="en-GB" sz="3600" dirty="0">
                <a:effectLst/>
                <a:ea typeface="Corbel" panose="020B0503020204020204" pitchFamily="34" charset="0"/>
                <a:cs typeface="Times New Roman" panose="02020603050405020304" pitchFamily="18" charset="0"/>
              </a:rPr>
              <a:t>Ο α</a:t>
            </a:r>
            <a:r>
              <a:rPr lang="en-GB" sz="3600" dirty="0" err="1">
                <a:effectLst/>
                <a:ea typeface="Corbel" panose="020B0503020204020204" pitchFamily="34" charset="0"/>
                <a:cs typeface="Times New Roman" panose="02020603050405020304" pitchFamily="18" charset="0"/>
              </a:rPr>
              <a:t>ντίκτυ</a:t>
            </a:r>
            <a:r>
              <a:rPr lang="en-GB" sz="3600" dirty="0">
                <a:effectLst/>
                <a:ea typeface="Corbel" panose="020B0503020204020204" pitchFamily="34" charset="0"/>
                <a:cs typeface="Times New Roman" panose="02020603050405020304" pitchFamily="18" charset="0"/>
              </a:rPr>
              <a:t>πος της εταιρικής κουλτούρας στην ισορροπία εργασίας</a:t>
            </a:r>
            <a:r>
              <a:rPr lang="el-GR" sz="3600" dirty="0">
                <a:effectLst/>
                <a:ea typeface="Corbel" panose="020B0503020204020204" pitchFamily="34" charset="0"/>
                <a:cs typeface="Times New Roman" panose="02020603050405020304" pitchFamily="18" charset="0"/>
              </a:rPr>
              <a:t> και προσωπικής </a:t>
            </a:r>
            <a:r>
              <a:rPr lang="en-GB" sz="3600" dirty="0" err="1">
                <a:effectLst/>
                <a:ea typeface="Corbel" panose="020B0503020204020204" pitchFamily="34" charset="0"/>
                <a:cs typeface="Times New Roman" panose="02020603050405020304" pitchFamily="18" charset="0"/>
              </a:rPr>
              <a:t>ζωής</a:t>
            </a:r>
            <a:endParaRPr lang="en-US" sz="6000" dirty="0"/>
          </a:p>
          <a:p>
            <a:endParaRPr lang="en-GB" dirty="0"/>
          </a:p>
        </p:txBody>
      </p:sp>
    </p:spTree>
    <p:extLst>
      <p:ext uri="{BB962C8B-B14F-4D97-AF65-F5344CB8AC3E}">
        <p14:creationId xmlns:p14="http://schemas.microsoft.com/office/powerpoint/2010/main" val="585763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D36E3E-0D4A-4927-20A5-C294AC4BD4C0}"/>
              </a:ext>
            </a:extLst>
          </p:cNvPr>
          <p:cNvSpPr>
            <a:spLocks noGrp="1"/>
          </p:cNvSpPr>
          <p:nvPr>
            <p:ph type="body" sz="quarter" idx="18"/>
          </p:nvPr>
        </p:nvSpPr>
        <p:spPr>
          <a:xfrm>
            <a:off x="586599" y="1414234"/>
            <a:ext cx="6289090" cy="4732565"/>
          </a:xfrm>
        </p:spPr>
        <p:txBody>
          <a:bodyPr>
            <a:normAutofit fontScale="92500"/>
          </a:bodyPr>
          <a:lstStyle/>
          <a:p>
            <a:pPr marL="342900" indent="-342900" algn="just">
              <a:buFont typeface="Arial" panose="020B0604020202020204" pitchFamily="34" charset="0"/>
              <a:buChar char="•"/>
            </a:pPr>
            <a:r>
              <a:rPr lang="en-GB" dirty="0"/>
              <a:t>Η υπ</a:t>
            </a:r>
            <a:r>
              <a:rPr lang="en-GB" dirty="0" err="1"/>
              <a:t>οστήριξη</a:t>
            </a:r>
            <a:r>
              <a:rPr lang="en-GB" dirty="0"/>
              <a:t> </a:t>
            </a:r>
            <a:r>
              <a:rPr lang="en-GB" dirty="0" err="1"/>
              <a:t>της</a:t>
            </a:r>
            <a:r>
              <a:rPr lang="en-GB" dirty="0"/>
              <a:t> </a:t>
            </a:r>
            <a:r>
              <a:rPr lang="en-GB" dirty="0" err="1"/>
              <a:t>ισορρο</a:t>
            </a:r>
            <a:r>
              <a:rPr lang="en-GB" dirty="0"/>
              <a:t>πίας μεταξύ επαγγελματικής και προσωπικής ζωής σε έναν οργανισμό μπορεί να αποφέρει σημαντικά οφέλη. </a:t>
            </a:r>
          </a:p>
          <a:p>
            <a:pPr marL="342900" indent="-342900" algn="just">
              <a:buFont typeface="Arial" panose="020B0604020202020204" pitchFamily="34" charset="0"/>
              <a:buChar char="•"/>
            </a:pPr>
            <a:r>
              <a:rPr lang="en-GB" dirty="0" err="1"/>
              <a:t>Αυτές</a:t>
            </a:r>
            <a:r>
              <a:rPr lang="en-GB" dirty="0"/>
              <a:t> π</a:t>
            </a:r>
            <a:r>
              <a:rPr lang="en-GB" dirty="0" err="1"/>
              <a:t>εριλ</a:t>
            </a:r>
            <a:r>
              <a:rPr lang="en-GB" dirty="0"/>
              <a:t>αμβάνουν τη βελτίωση του ηθικού των εργαζομένων, την αύξηση της παραγωγικότητας, τη μείωση των απουσιών και τη μείωση του ποσοστού εναλλαγής προσωπικού. </a:t>
            </a:r>
          </a:p>
          <a:p>
            <a:pPr marL="342900" indent="-342900" algn="just">
              <a:buFont typeface="Arial" panose="020B0604020202020204" pitchFamily="34" charset="0"/>
              <a:buChar char="•"/>
            </a:pPr>
            <a:r>
              <a:rPr lang="en-GB" dirty="0"/>
              <a:t>Μπ</a:t>
            </a:r>
            <a:r>
              <a:rPr lang="en-GB" dirty="0" err="1"/>
              <a:t>ορεί</a:t>
            </a:r>
            <a:r>
              <a:rPr lang="en-GB" dirty="0"/>
              <a:t> επ</a:t>
            </a:r>
            <a:r>
              <a:rPr lang="en-GB" dirty="0" err="1"/>
              <a:t>ίσης</a:t>
            </a:r>
            <a:r>
              <a:rPr lang="en-GB" dirty="0"/>
              <a:t> να </a:t>
            </a:r>
            <a:r>
              <a:rPr lang="en-GB" dirty="0" err="1"/>
              <a:t>ενισχύσει</a:t>
            </a:r>
            <a:r>
              <a:rPr lang="en-GB" dirty="0"/>
              <a:t> </a:t>
            </a:r>
            <a:r>
              <a:rPr lang="en-GB" dirty="0" err="1"/>
              <a:t>τη</a:t>
            </a:r>
            <a:r>
              <a:rPr lang="en-GB" dirty="0"/>
              <a:t> </a:t>
            </a:r>
            <a:r>
              <a:rPr lang="en-GB" dirty="0" err="1"/>
              <a:t>φήμη</a:t>
            </a:r>
            <a:r>
              <a:rPr lang="en-GB" dirty="0"/>
              <a:t> </a:t>
            </a:r>
            <a:r>
              <a:rPr lang="en-GB" dirty="0" err="1"/>
              <a:t>του</a:t>
            </a:r>
            <a:r>
              <a:rPr lang="en-GB" dirty="0"/>
              <a:t> </a:t>
            </a:r>
            <a:r>
              <a:rPr lang="en-GB" dirty="0" err="1"/>
              <a:t>οργ</a:t>
            </a:r>
            <a:r>
              <a:rPr lang="en-GB" dirty="0"/>
              <a:t>ανισμού, καθιστώντας τον πιο ελκυστικό χώρο εργασίας για τους σημερινούς και δυνητικούς εργαζόμενους. </a:t>
            </a:r>
          </a:p>
          <a:p>
            <a:pPr marL="342900" indent="-342900" algn="just">
              <a:buFont typeface="Arial" panose="020B0604020202020204" pitchFamily="34" charset="0"/>
              <a:buChar char="•"/>
            </a:pPr>
            <a:r>
              <a:rPr lang="en-GB" dirty="0"/>
              <a:t>Ο </a:t>
            </a:r>
            <a:r>
              <a:rPr lang="en-GB" dirty="0" err="1"/>
              <a:t>ευρω</a:t>
            </a:r>
            <a:r>
              <a:rPr lang="en-GB" dirty="0"/>
              <a:t>παϊκός πυλώνας κοινωνικών δικαιωμάτων αναγνωρίζει τα οργανωτικά οφέλη της υποστήριξης της ισορροπίας μεταξύ επαγγελματικής και προσωπικής ζωής και ενθαρρύνει τις επιχειρήσεις να αναπτύξουν πολιτικές φιλικές προς την οικογένεια.</a:t>
            </a:r>
          </a:p>
        </p:txBody>
      </p:sp>
      <p:sp>
        <p:nvSpPr>
          <p:cNvPr id="3" name="Text Placeholder 2">
            <a:extLst>
              <a:ext uri="{FF2B5EF4-FFF2-40B4-BE49-F238E27FC236}">
                <a16:creationId xmlns:a16="http://schemas.microsoft.com/office/drawing/2014/main" id="{B7AA19F1-254A-42CC-6B88-0779FA209D62}"/>
              </a:ext>
            </a:extLst>
          </p:cNvPr>
          <p:cNvSpPr>
            <a:spLocks noGrp="1"/>
          </p:cNvSpPr>
          <p:nvPr>
            <p:ph type="body" sz="quarter" idx="16"/>
          </p:nvPr>
        </p:nvSpPr>
        <p:spPr>
          <a:xfrm>
            <a:off x="869511" y="543458"/>
            <a:ext cx="6889572" cy="790042"/>
          </a:xfrm>
        </p:spPr>
        <p:txBody>
          <a:bodyPr>
            <a:normAutofit/>
          </a:bodyPr>
          <a:lstStyle/>
          <a:p>
            <a:r>
              <a:rPr lang="en-GB" sz="2400" dirty="0"/>
              <a:t>Τα </a:t>
            </a:r>
            <a:r>
              <a:rPr lang="en-GB" sz="2400" dirty="0" err="1"/>
              <a:t>οργ</a:t>
            </a:r>
            <a:r>
              <a:rPr lang="en-GB" sz="2400" dirty="0"/>
              <a:t>ανωτικά οφέλη από την υποστήριξη της ισορροπίας εργασίας-ζωής</a:t>
            </a:r>
          </a:p>
        </p:txBody>
      </p:sp>
      <p:pic>
        <p:nvPicPr>
          <p:cNvPr id="7" name="Picture Placeholder 6">
            <a:extLst>
              <a:ext uri="{FF2B5EF4-FFF2-40B4-BE49-F238E27FC236}">
                <a16:creationId xmlns:a16="http://schemas.microsoft.com/office/drawing/2014/main" id="{BB7A1884-08CC-601C-627E-F74474CF8226}"/>
              </a:ext>
            </a:extLst>
          </p:cNvPr>
          <p:cNvPicPr>
            <a:picLocks noGrp="1" noChangeAspect="1"/>
          </p:cNvPicPr>
          <p:nvPr>
            <p:ph type="pic" sz="quarter" idx="15"/>
          </p:nvPr>
        </p:nvPicPr>
        <p:blipFill>
          <a:blip r:embed="rId2"/>
          <a:srcRect l="21798" r="21798"/>
          <a:stretch>
            <a:fillRect/>
          </a:stretch>
        </p:blipFill>
        <p:spPr/>
      </p:pic>
    </p:spTree>
    <p:extLst>
      <p:ext uri="{BB962C8B-B14F-4D97-AF65-F5344CB8AC3E}">
        <p14:creationId xmlns:p14="http://schemas.microsoft.com/office/powerpoint/2010/main" val="947313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75243BB-1854-66C3-B7BD-B33DA0C5B164}"/>
              </a:ext>
            </a:extLst>
          </p:cNvPr>
          <p:cNvPicPr>
            <a:picLocks noGrp="1" noChangeAspect="1"/>
          </p:cNvPicPr>
          <p:nvPr>
            <p:ph type="pic" sz="quarter" idx="33"/>
          </p:nvPr>
        </p:nvPicPr>
        <p:blipFill rotWithShape="1">
          <a:blip r:embed="rId2"/>
          <a:srcRect t="57" b="57"/>
          <a:stretch/>
        </p:blipFill>
        <p:spPr/>
      </p:pic>
      <p:sp>
        <p:nvSpPr>
          <p:cNvPr id="5" name="Text Placeholder 4">
            <a:extLst>
              <a:ext uri="{FF2B5EF4-FFF2-40B4-BE49-F238E27FC236}">
                <a16:creationId xmlns:a16="http://schemas.microsoft.com/office/drawing/2014/main" id="{9C1405FD-CA3F-3997-6E58-3607D4D1FE61}"/>
              </a:ext>
            </a:extLst>
          </p:cNvPr>
          <p:cNvSpPr>
            <a:spLocks noGrp="1"/>
          </p:cNvSpPr>
          <p:nvPr>
            <p:ph type="body" sz="quarter" idx="34"/>
          </p:nvPr>
        </p:nvSpPr>
        <p:spPr/>
        <p:txBody>
          <a:bodyPr/>
          <a:lstStyle/>
          <a:p>
            <a:r>
              <a:rPr lang="en-GB" dirty="0"/>
              <a:t>ΚΑΛ</a:t>
            </a:r>
            <a:r>
              <a:rPr lang="el-GR" dirty="0"/>
              <a:t>Ω</a:t>
            </a:r>
            <a:r>
              <a:rPr lang="en-GB" dirty="0"/>
              <a:t>Σ </a:t>
            </a:r>
            <a:r>
              <a:rPr lang="el-GR" dirty="0"/>
              <a:t>Η</a:t>
            </a:r>
            <a:r>
              <a:rPr lang="en-GB" dirty="0"/>
              <a:t>ΡΘΑΤΕ ΣΤΗΝ ΙΣΟΡΡΟΠ</a:t>
            </a:r>
            <a:r>
              <a:rPr lang="el-GR" dirty="0"/>
              <a:t>Ι</a:t>
            </a:r>
            <a:r>
              <a:rPr lang="en-GB" dirty="0"/>
              <a:t>Α</a:t>
            </a:r>
          </a:p>
        </p:txBody>
      </p:sp>
      <p:sp>
        <p:nvSpPr>
          <p:cNvPr id="3" name="Text Placeholder 2">
            <a:extLst>
              <a:ext uri="{FF2B5EF4-FFF2-40B4-BE49-F238E27FC236}">
                <a16:creationId xmlns:a16="http://schemas.microsoft.com/office/drawing/2014/main" id="{0731DDB5-45BE-2564-A3CE-482D54109C49}"/>
              </a:ext>
            </a:extLst>
          </p:cNvPr>
          <p:cNvSpPr>
            <a:spLocks noGrp="1"/>
          </p:cNvSpPr>
          <p:nvPr>
            <p:ph type="body" sz="quarter" idx="18"/>
          </p:nvPr>
        </p:nvSpPr>
        <p:spPr>
          <a:xfrm>
            <a:off x="6629889" y="1643483"/>
            <a:ext cx="4918863" cy="4621850"/>
          </a:xfrm>
        </p:spPr>
        <p:txBody>
          <a:bodyPr>
            <a:normAutofit fontScale="85000" lnSpcReduction="20000"/>
          </a:bodyPr>
          <a:lstStyle/>
          <a:p>
            <a:pPr marL="342900" indent="-342900" algn="just">
              <a:buFont typeface="Arial" panose="020B0604020202020204" pitchFamily="34" charset="0"/>
              <a:buChar char="•"/>
            </a:pPr>
            <a:r>
              <a:rPr lang="en-GB" dirty="0"/>
              <a:t>Η </a:t>
            </a:r>
            <a:r>
              <a:rPr lang="en-GB" dirty="0" err="1"/>
              <a:t>ηγεσί</a:t>
            </a:r>
            <a:r>
              <a:rPr lang="en-GB" dirty="0"/>
              <a:t>α διαδραματίζει </a:t>
            </a:r>
            <a:r>
              <a:rPr lang="en-GB" b="1" dirty="0"/>
              <a:t>καθοριστικό ρόλο </a:t>
            </a:r>
            <a:r>
              <a:rPr lang="en-GB" dirty="0"/>
              <a:t>στην προώθηση της ισορροπίας μεταξύ επαγγελματικής και προσωπικής ζωής. </a:t>
            </a:r>
            <a:r>
              <a:rPr lang="en-GB" dirty="0" err="1"/>
              <a:t>Οι</a:t>
            </a:r>
            <a:r>
              <a:rPr lang="en-GB" dirty="0"/>
              <a:t> </a:t>
            </a:r>
            <a:r>
              <a:rPr lang="en-GB" dirty="0" err="1"/>
              <a:t>ηγέτες</a:t>
            </a:r>
            <a:r>
              <a:rPr lang="en-GB" dirty="0"/>
              <a:t> μπ</a:t>
            </a:r>
            <a:r>
              <a:rPr lang="en-GB" dirty="0" err="1"/>
              <a:t>ορούν</a:t>
            </a:r>
            <a:r>
              <a:rPr lang="en-GB" dirty="0"/>
              <a:t> να </a:t>
            </a:r>
            <a:r>
              <a:rPr lang="en-GB" dirty="0" err="1"/>
              <a:t>δώσουν</a:t>
            </a:r>
            <a:r>
              <a:rPr lang="en-GB" dirty="0"/>
              <a:t> </a:t>
            </a:r>
            <a:r>
              <a:rPr lang="en-GB" dirty="0" err="1"/>
              <a:t>τον</a:t>
            </a:r>
            <a:r>
              <a:rPr lang="en-GB" dirty="0"/>
              <a:t> </a:t>
            </a:r>
            <a:r>
              <a:rPr lang="en-GB" dirty="0" err="1"/>
              <a:t>τόνο</a:t>
            </a:r>
            <a:r>
              <a:rPr lang="en-GB" dirty="0"/>
              <a:t>, </a:t>
            </a:r>
            <a:r>
              <a:rPr lang="en-GB" dirty="0" err="1"/>
              <a:t>δι</a:t>
            </a:r>
            <a:r>
              <a:rPr lang="en-GB" dirty="0"/>
              <a:t>αμορφώνοντας υγιείς συμπεριφορές ισορροπίας μεταξύ επαγγελματικής και προσωπικής ζωής και υποστηρίζοντας πολιτικές που ενθαρρύνουν την ισορροπία μεταξύ επαγγελματικής και προσωπικής ζωής, όπως ευέλικτο ωράριο εργασίας, δυνατότητες απομακρυσμένης εργασίας και πολιτικές οικογενειακών αδειών. </a:t>
            </a:r>
          </a:p>
          <a:p>
            <a:pPr marL="342900" indent="-342900" algn="just">
              <a:buFont typeface="Arial" panose="020B0604020202020204" pitchFamily="34" charset="0"/>
              <a:buChar char="•"/>
            </a:pPr>
            <a:r>
              <a:rPr lang="en-GB" dirty="0" err="1"/>
              <a:t>Το</a:t>
            </a:r>
            <a:r>
              <a:rPr lang="en-GB" dirty="0"/>
              <a:t> </a:t>
            </a:r>
            <a:r>
              <a:rPr lang="en-GB" dirty="0" err="1"/>
              <a:t>Ευρω</a:t>
            </a:r>
            <a:r>
              <a:rPr lang="en-GB" dirty="0"/>
              <a:t>παϊκό Πλαίσιο για τη Διαχείριση Ψυχοκοινωνικών Κινδύνων (PRIMA-EF) τονίζει τη σημασία της υποστηρικτικής ηγεσίας για τον μετριασμό των ψυχοκοινωνικών κινδύνων και την προώθηση ενός ισορροπημένου εργασιακού περιβάλλοντος.</a:t>
            </a:r>
          </a:p>
        </p:txBody>
      </p:sp>
      <p:sp>
        <p:nvSpPr>
          <p:cNvPr id="2" name="Text Placeholder 1">
            <a:extLst>
              <a:ext uri="{FF2B5EF4-FFF2-40B4-BE49-F238E27FC236}">
                <a16:creationId xmlns:a16="http://schemas.microsoft.com/office/drawing/2014/main" id="{0762B96C-EEC1-ECE4-5F7C-6023F5B8C016}"/>
              </a:ext>
            </a:extLst>
          </p:cNvPr>
          <p:cNvSpPr>
            <a:spLocks noGrp="1"/>
          </p:cNvSpPr>
          <p:nvPr>
            <p:ph type="body" sz="quarter" idx="16"/>
          </p:nvPr>
        </p:nvSpPr>
        <p:spPr>
          <a:xfrm>
            <a:off x="6629890" y="731710"/>
            <a:ext cx="4918863" cy="937291"/>
          </a:xfrm>
        </p:spPr>
        <p:txBody>
          <a:bodyPr>
            <a:normAutofit fontScale="92500" lnSpcReduction="10000"/>
          </a:bodyPr>
          <a:lstStyle/>
          <a:p>
            <a:r>
              <a:rPr lang="en-GB" sz="2400" b="1" dirty="0">
                <a:effectLst/>
                <a:ea typeface="Corbel" panose="020B0503020204020204" pitchFamily="34" charset="0"/>
                <a:cs typeface="Times New Roman" panose="02020603050405020304" pitchFamily="18" charset="0"/>
              </a:rPr>
              <a:t>Ο </a:t>
            </a:r>
            <a:r>
              <a:rPr lang="en-GB" sz="2400" b="1" dirty="0" err="1">
                <a:effectLst/>
                <a:ea typeface="Corbel" panose="020B0503020204020204" pitchFamily="34" charset="0"/>
                <a:cs typeface="Times New Roman" panose="02020603050405020304" pitchFamily="18" charset="0"/>
              </a:rPr>
              <a:t>ρόλος</a:t>
            </a:r>
            <a:r>
              <a:rPr lang="en-GB" sz="2400" b="1" dirty="0">
                <a:effectLst/>
                <a:ea typeface="Corbel" panose="020B0503020204020204" pitchFamily="34" charset="0"/>
                <a:cs typeface="Times New Roman" panose="02020603050405020304" pitchFamily="18" charset="0"/>
              </a:rPr>
              <a:t> </a:t>
            </a:r>
            <a:r>
              <a:rPr lang="en-GB" sz="2400" b="1" dirty="0" err="1">
                <a:effectLst/>
                <a:ea typeface="Corbel" panose="020B0503020204020204" pitchFamily="34" charset="0"/>
                <a:cs typeface="Times New Roman" panose="02020603050405020304" pitchFamily="18" charset="0"/>
              </a:rPr>
              <a:t>της</a:t>
            </a:r>
            <a:r>
              <a:rPr lang="en-GB" sz="2400" b="1" dirty="0">
                <a:effectLst/>
                <a:ea typeface="Corbel" panose="020B0503020204020204" pitchFamily="34" charset="0"/>
                <a:cs typeface="Times New Roman" panose="02020603050405020304" pitchFamily="18" charset="0"/>
              </a:rPr>
              <a:t> </a:t>
            </a:r>
            <a:r>
              <a:rPr lang="en-GB" sz="2400" b="1" dirty="0" err="1">
                <a:effectLst/>
                <a:ea typeface="Corbel" panose="020B0503020204020204" pitchFamily="34" charset="0"/>
                <a:cs typeface="Times New Roman" panose="02020603050405020304" pitchFamily="18" charset="0"/>
              </a:rPr>
              <a:t>ηγεσί</a:t>
            </a:r>
            <a:r>
              <a:rPr lang="en-GB" sz="2400" b="1" dirty="0">
                <a:effectLst/>
                <a:ea typeface="Corbel" panose="020B0503020204020204" pitchFamily="34" charset="0"/>
                <a:cs typeface="Times New Roman" panose="02020603050405020304" pitchFamily="18" charset="0"/>
              </a:rPr>
              <a:t>ας στην προώθηση της ισορροπίας μεταξύ επαγγελματικής και προσωπικής ζωής</a:t>
            </a:r>
            <a:endParaRPr lang="en-GB" sz="4400" dirty="0"/>
          </a:p>
        </p:txBody>
      </p:sp>
    </p:spTree>
    <p:extLst>
      <p:ext uri="{BB962C8B-B14F-4D97-AF65-F5344CB8AC3E}">
        <p14:creationId xmlns:p14="http://schemas.microsoft.com/office/powerpoint/2010/main" val="792239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F7332CD-919E-DDD2-A688-F8D429BA214F}"/>
              </a:ext>
            </a:extLst>
          </p:cNvPr>
          <p:cNvPicPr>
            <a:picLocks noGrp="1" noChangeAspect="1"/>
          </p:cNvPicPr>
          <p:nvPr>
            <p:ph type="pic" sz="quarter" idx="53"/>
          </p:nvPr>
        </p:nvPicPr>
        <p:blipFill>
          <a:blip r:embed="rId2"/>
          <a:srcRect l="28909" r="28909"/>
          <a:stretch>
            <a:fillRect/>
          </a:stretch>
        </p:blipFill>
        <p:spPr/>
      </p:pic>
      <p:sp>
        <p:nvSpPr>
          <p:cNvPr id="3" name="Text Placeholder 2">
            <a:extLst>
              <a:ext uri="{FF2B5EF4-FFF2-40B4-BE49-F238E27FC236}">
                <a16:creationId xmlns:a16="http://schemas.microsoft.com/office/drawing/2014/main" id="{8FE126F6-17FD-7AF7-80B8-F3E662A1603F}"/>
              </a:ext>
            </a:extLst>
          </p:cNvPr>
          <p:cNvSpPr>
            <a:spLocks noGrp="1"/>
          </p:cNvSpPr>
          <p:nvPr>
            <p:ph type="body" sz="quarter" idx="18"/>
          </p:nvPr>
        </p:nvSpPr>
        <p:spPr>
          <a:xfrm>
            <a:off x="734714" y="1583871"/>
            <a:ext cx="6237586" cy="4029530"/>
          </a:xfrm>
        </p:spPr>
        <p:txBody>
          <a:bodyPr>
            <a:normAutofit fontScale="92500" lnSpcReduction="10000"/>
          </a:bodyPr>
          <a:lstStyle/>
          <a:p>
            <a:pPr marL="342900" indent="-342900" algn="just">
              <a:buFont typeface="Arial" panose="020B0604020202020204" pitchFamily="34" charset="0"/>
              <a:buChar char="•"/>
            </a:pPr>
            <a:r>
              <a:rPr lang="en-GB" dirty="0"/>
              <a:t>Η πα</a:t>
            </a:r>
            <a:r>
              <a:rPr lang="en-GB" dirty="0" err="1"/>
              <a:t>ροχή</a:t>
            </a:r>
            <a:r>
              <a:rPr lang="en-GB" dirty="0"/>
              <a:t> υπ</a:t>
            </a:r>
            <a:r>
              <a:rPr lang="en-GB" dirty="0" err="1"/>
              <a:t>οστήριξης</a:t>
            </a:r>
            <a:r>
              <a:rPr lang="en-GB" dirty="0"/>
              <a:t> </a:t>
            </a:r>
            <a:r>
              <a:rPr lang="en-GB" dirty="0" err="1"/>
              <a:t>γι</a:t>
            </a:r>
            <a:r>
              <a:rPr lang="en-GB" dirty="0"/>
              <a:t>α τη φροντίδα των παιδιών είναι μια ισχυρή μέθοδος ανακούφισης από το άγχος και βελτίωσης της ισορροπίας μεταξύ επαγγελματικής και προσωπικής ζωής. </a:t>
            </a:r>
            <a:r>
              <a:rPr lang="en-GB" dirty="0" err="1"/>
              <a:t>Αυτό</a:t>
            </a:r>
            <a:r>
              <a:rPr lang="en-GB" dirty="0"/>
              <a:t> μπ</a:t>
            </a:r>
            <a:r>
              <a:rPr lang="en-GB" dirty="0" err="1"/>
              <a:t>ορεί</a:t>
            </a:r>
            <a:r>
              <a:rPr lang="en-GB" dirty="0"/>
              <a:t> να π</a:t>
            </a:r>
            <a:r>
              <a:rPr lang="en-GB" dirty="0" err="1"/>
              <a:t>εριλ</a:t>
            </a:r>
            <a:r>
              <a:rPr lang="en-GB" dirty="0"/>
              <a:t>αμβάνει την παροχή άμεσης πρόσβασης σε εγκαταστάσεις παιδικής φροντίδας, την παροχή επιδοτήσεων ή την προσφορά ευέλικτων χρονοδιαγραμμάτων που εξυπηρετούν τις ανάγκες παιδικής φροντίδας. </a:t>
            </a:r>
          </a:p>
          <a:p>
            <a:pPr marL="342900" indent="-342900" algn="just">
              <a:buFont typeface="Arial" panose="020B0604020202020204" pitchFamily="34" charset="0"/>
              <a:buChar char="•"/>
            </a:pPr>
            <a:r>
              <a:rPr lang="en-GB" dirty="0" err="1"/>
              <a:t>Οι</a:t>
            </a:r>
            <a:r>
              <a:rPr lang="en-GB" dirty="0"/>
              <a:t> </a:t>
            </a:r>
            <a:r>
              <a:rPr lang="en-GB" b="1" dirty="0">
                <a:solidFill>
                  <a:srgbClr val="8A4199"/>
                </a:solidFill>
              </a:rPr>
              <a:t>ανα</a:t>
            </a:r>
            <a:r>
              <a:rPr lang="en-GB" b="1" dirty="0" err="1">
                <a:solidFill>
                  <a:srgbClr val="8A4199"/>
                </a:solidFill>
              </a:rPr>
              <a:t>θεωρημένοι</a:t>
            </a:r>
            <a:r>
              <a:rPr lang="en-GB" b="1" dirty="0">
                <a:solidFill>
                  <a:srgbClr val="8A4199"/>
                </a:solidFill>
              </a:rPr>
              <a:t> </a:t>
            </a:r>
            <a:r>
              <a:rPr lang="en-GB" b="1" dirty="0" err="1">
                <a:solidFill>
                  <a:srgbClr val="8A4199"/>
                </a:solidFill>
                <a:hlinkClick r:id="rId3">
                  <a:extLst>
                    <a:ext uri="{A12FA001-AC4F-418D-AE19-62706E023703}">
                      <ahyp:hlinkClr xmlns:ahyp="http://schemas.microsoft.com/office/drawing/2018/hyperlinkcolor" val="tx"/>
                    </a:ext>
                  </a:extLst>
                </a:hlinkClick>
              </a:rPr>
              <a:t>στόχοι</a:t>
            </a:r>
            <a:r>
              <a:rPr lang="en-GB" b="1" dirty="0">
                <a:solidFill>
                  <a:srgbClr val="8A4199"/>
                </a:solidFill>
                <a:hlinkClick r:id="rId3">
                  <a:extLst>
                    <a:ext uri="{A12FA001-AC4F-418D-AE19-62706E023703}">
                      <ahyp:hlinkClr xmlns:ahyp="http://schemas.microsoft.com/office/drawing/2018/hyperlinkcolor" val="tx"/>
                    </a:ext>
                  </a:extLst>
                </a:hlinkClick>
              </a:rPr>
              <a:t> </a:t>
            </a:r>
            <a:r>
              <a:rPr lang="en-GB" b="1" dirty="0" err="1">
                <a:solidFill>
                  <a:srgbClr val="8A4199"/>
                </a:solidFill>
                <a:hlinkClick r:id="rId3">
                  <a:extLst>
                    <a:ext uri="{A12FA001-AC4F-418D-AE19-62706E023703}">
                      <ahyp:hlinkClr xmlns:ahyp="http://schemas.microsoft.com/office/drawing/2018/hyperlinkcolor" val="tx"/>
                    </a:ext>
                  </a:extLst>
                </a:hlinkClick>
              </a:rPr>
              <a:t>της</a:t>
            </a:r>
            <a:r>
              <a:rPr lang="en-GB" b="1" dirty="0">
                <a:solidFill>
                  <a:srgbClr val="8A4199"/>
                </a:solidFill>
                <a:hlinkClick r:id="rId3">
                  <a:extLst>
                    <a:ext uri="{A12FA001-AC4F-418D-AE19-62706E023703}">
                      <ahyp:hlinkClr xmlns:ahyp="http://schemas.microsoft.com/office/drawing/2018/hyperlinkcolor" val="tx"/>
                    </a:ext>
                  </a:extLst>
                </a:hlinkClick>
              </a:rPr>
              <a:t> Βα</a:t>
            </a:r>
            <a:r>
              <a:rPr lang="en-GB" b="1" dirty="0" err="1">
                <a:solidFill>
                  <a:srgbClr val="8A4199"/>
                </a:solidFill>
                <a:hlinkClick r:id="rId3">
                  <a:extLst>
                    <a:ext uri="{A12FA001-AC4F-418D-AE19-62706E023703}">
                      <ahyp:hlinkClr xmlns:ahyp="http://schemas.microsoft.com/office/drawing/2018/hyperlinkcolor" val="tx"/>
                    </a:ext>
                  </a:extLst>
                </a:hlinkClick>
              </a:rPr>
              <a:t>ρκελώνης</a:t>
            </a:r>
            <a:r>
              <a:rPr lang="en-GB" b="1" dirty="0">
                <a:solidFill>
                  <a:srgbClr val="8A4199"/>
                </a:solidFill>
                <a:hlinkClick r:id="rId3">
                  <a:extLst>
                    <a:ext uri="{A12FA001-AC4F-418D-AE19-62706E023703}">
                      <ahyp:hlinkClr xmlns:ahyp="http://schemas.microsoft.com/office/drawing/2018/hyperlinkcolor" val="tx"/>
                    </a:ext>
                  </a:extLst>
                </a:hlinkClick>
              </a:rPr>
              <a:t> </a:t>
            </a:r>
            <a:r>
              <a:rPr lang="en-GB" dirty="0"/>
              <a:t>π</a:t>
            </a:r>
            <a:r>
              <a:rPr lang="en-GB" dirty="0" err="1"/>
              <a:t>ου</a:t>
            </a:r>
            <a:r>
              <a:rPr lang="en-GB" dirty="0"/>
              <a:t> </a:t>
            </a:r>
            <a:r>
              <a:rPr lang="en-GB" dirty="0" err="1"/>
              <a:t>έχει</a:t>
            </a:r>
            <a:r>
              <a:rPr lang="en-GB" dirty="0"/>
              <a:t> </a:t>
            </a:r>
            <a:r>
              <a:rPr lang="en-GB" dirty="0" err="1"/>
              <a:t>θέσει</a:t>
            </a:r>
            <a:r>
              <a:rPr lang="en-GB" dirty="0"/>
              <a:t> η ΕΕ </a:t>
            </a:r>
            <a:r>
              <a:rPr lang="en-GB" dirty="0" err="1"/>
              <a:t>ενθ</a:t>
            </a:r>
            <a:r>
              <a:rPr lang="en-GB" dirty="0"/>
              <a:t>αρρύνουν τα κράτη μέλη να παρέχουν επαρκή φροντίδα των παιδιών για τη βελτίωση της ισορροπίας μεταξύ επαγγελματικής και προσωπικής ζωής, τονίζοντας ότι η υποστήριξη αυτή είναι απαραίτητη για τη διασφάλιση της ισότητας των φύλων στο εργατικό δυναμικό.</a:t>
            </a:r>
          </a:p>
        </p:txBody>
      </p:sp>
      <p:sp>
        <p:nvSpPr>
          <p:cNvPr id="4" name="Text Placeholder 3">
            <a:extLst>
              <a:ext uri="{FF2B5EF4-FFF2-40B4-BE49-F238E27FC236}">
                <a16:creationId xmlns:a16="http://schemas.microsoft.com/office/drawing/2014/main" id="{2D9947E0-5BB2-7F85-930A-852B7949E7F9}"/>
              </a:ext>
            </a:extLst>
          </p:cNvPr>
          <p:cNvSpPr>
            <a:spLocks noGrp="1"/>
          </p:cNvSpPr>
          <p:nvPr>
            <p:ph type="body" sz="quarter" idx="16"/>
          </p:nvPr>
        </p:nvSpPr>
        <p:spPr/>
        <p:txBody>
          <a:bodyPr>
            <a:normAutofit fontScale="55000" lnSpcReduction="20000"/>
          </a:bodyPr>
          <a:lstStyle/>
          <a:p>
            <a:r>
              <a:rPr lang="en-GB" dirty="0" err="1"/>
              <a:t>Ρόλος</a:t>
            </a:r>
            <a:r>
              <a:rPr lang="en-GB" dirty="0"/>
              <a:t> </a:t>
            </a:r>
            <a:r>
              <a:rPr lang="en-GB" dirty="0" err="1"/>
              <a:t>της</a:t>
            </a:r>
            <a:r>
              <a:rPr lang="en-GB" dirty="0"/>
              <a:t> υπ</a:t>
            </a:r>
            <a:r>
              <a:rPr lang="en-GB" dirty="0" err="1"/>
              <a:t>οστήριξης</a:t>
            </a:r>
            <a:r>
              <a:rPr lang="en-GB" dirty="0"/>
              <a:t> </a:t>
            </a:r>
            <a:r>
              <a:rPr lang="en-GB" dirty="0" err="1"/>
              <a:t>της</a:t>
            </a:r>
            <a:r>
              <a:rPr lang="en-GB" dirty="0"/>
              <a:t> πα</a:t>
            </a:r>
            <a:r>
              <a:rPr lang="en-GB" dirty="0" err="1"/>
              <a:t>ιδικής</a:t>
            </a:r>
            <a:r>
              <a:rPr lang="en-GB" dirty="0"/>
              <a:t> </a:t>
            </a:r>
            <a:r>
              <a:rPr lang="en-GB" dirty="0" err="1"/>
              <a:t>μέριμν</a:t>
            </a:r>
            <a:r>
              <a:rPr lang="en-GB" dirty="0"/>
              <a:t>ας</a:t>
            </a:r>
          </a:p>
        </p:txBody>
      </p:sp>
    </p:spTree>
    <p:extLst>
      <p:ext uri="{BB962C8B-B14F-4D97-AF65-F5344CB8AC3E}">
        <p14:creationId xmlns:p14="http://schemas.microsoft.com/office/powerpoint/2010/main" val="17509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3EF955-897B-FF6C-FAEA-E3424A716B21}"/>
              </a:ext>
            </a:extLst>
          </p:cNvPr>
          <p:cNvSpPr>
            <a:spLocks noGrp="1"/>
          </p:cNvSpPr>
          <p:nvPr>
            <p:ph type="body" sz="quarter" idx="18"/>
          </p:nvPr>
        </p:nvSpPr>
        <p:spPr/>
        <p:txBody>
          <a:bodyPr>
            <a:normAutofit fontScale="85000" lnSpcReduction="20000"/>
          </a:bodyPr>
          <a:lstStyle/>
          <a:p>
            <a:pPr marL="342900" indent="-342900" algn="just">
              <a:buFont typeface="Arial" panose="020B0604020202020204" pitchFamily="34" charset="0"/>
              <a:buChar char="•"/>
            </a:pPr>
            <a:r>
              <a:rPr lang="en-GB" dirty="0" err="1"/>
              <a:t>Ας</a:t>
            </a:r>
            <a:r>
              <a:rPr lang="en-GB" dirty="0"/>
              <a:t> </a:t>
            </a:r>
            <a:r>
              <a:rPr lang="en-GB" dirty="0" err="1"/>
              <a:t>δούμε</a:t>
            </a:r>
            <a:r>
              <a:rPr lang="en-GB" dirty="0"/>
              <a:t> </a:t>
            </a:r>
            <a:r>
              <a:rPr lang="en-GB" dirty="0" err="1"/>
              <a:t>την</a:t>
            </a:r>
            <a:r>
              <a:rPr lang="en-GB" dirty="0"/>
              <a:t> π</a:t>
            </a:r>
            <a:r>
              <a:rPr lang="en-GB" dirty="0" err="1"/>
              <a:t>ερί</a:t>
            </a:r>
            <a:r>
              <a:rPr lang="en-GB" dirty="0"/>
              <a:t>πτωση της </a:t>
            </a:r>
            <a:r>
              <a:rPr lang="en-GB" b="1" dirty="0">
                <a:solidFill>
                  <a:srgbClr val="8A4199"/>
                </a:solidFill>
                <a:hlinkClick r:id="rId2">
                  <a:extLst>
                    <a:ext uri="{A12FA001-AC4F-418D-AE19-62706E023703}">
                      <ahyp:hlinkClr xmlns:ahyp="http://schemas.microsoft.com/office/drawing/2018/hyperlinkcolor" val="tx"/>
                    </a:ext>
                  </a:extLst>
                </a:hlinkClick>
              </a:rPr>
              <a:t>Swedbank </a:t>
            </a:r>
            <a:r>
              <a:rPr lang="el-GR" b="1" dirty="0">
                <a:solidFill>
                  <a:srgbClr val="8A4199"/>
                </a:solidFill>
                <a:hlinkClick r:id="rId2">
                  <a:extLst>
                    <a:ext uri="{A12FA001-AC4F-418D-AE19-62706E023703}">
                      <ahyp:hlinkClr xmlns:ahyp="http://schemas.microsoft.com/office/drawing/2018/hyperlinkcolor" val="tx"/>
                    </a:ext>
                  </a:extLst>
                </a:hlinkClick>
              </a:rPr>
              <a:t>ΕΔΩ</a:t>
            </a:r>
            <a:r>
              <a:rPr lang="en-GB" dirty="0"/>
              <a:t>, μιας σουηδικής εταιρείας. </a:t>
            </a:r>
            <a:r>
              <a:rPr lang="en-GB" dirty="0" err="1"/>
              <a:t>Έχουν</a:t>
            </a:r>
            <a:r>
              <a:rPr lang="en-GB" dirty="0"/>
              <a:t> </a:t>
            </a:r>
            <a:r>
              <a:rPr lang="en-GB" dirty="0" err="1"/>
              <a:t>εφ</a:t>
            </a:r>
            <a:r>
              <a:rPr lang="en-GB" dirty="0"/>
              <a:t>αρμόσει μια σειρά από πολιτικές φιλικές προς την οικογένεια, συμπεριλαμβανομένων των ευέλικτων ωρών εργασίας και των επιλογών εργασίας</a:t>
            </a:r>
            <a:r>
              <a:rPr lang="el-GR" dirty="0"/>
              <a:t> εξ’ αποστάσεως</a:t>
            </a:r>
            <a:r>
              <a:rPr lang="en-GB" dirty="0"/>
              <a:t>. </a:t>
            </a:r>
            <a:r>
              <a:rPr lang="en-GB" dirty="0" err="1"/>
              <a:t>Αυτές</a:t>
            </a:r>
            <a:r>
              <a:rPr lang="en-GB" dirty="0"/>
              <a:t> </a:t>
            </a:r>
            <a:r>
              <a:rPr lang="en-GB" dirty="0" err="1"/>
              <a:t>οι</a:t>
            </a:r>
            <a:r>
              <a:rPr lang="en-GB" dirty="0"/>
              <a:t> π</a:t>
            </a:r>
            <a:r>
              <a:rPr lang="en-GB" dirty="0" err="1"/>
              <a:t>ολιτικές</a:t>
            </a:r>
            <a:r>
              <a:rPr lang="en-GB" dirty="0"/>
              <a:t> </a:t>
            </a:r>
            <a:r>
              <a:rPr lang="en-GB" dirty="0" err="1"/>
              <a:t>έχουν</a:t>
            </a:r>
            <a:r>
              <a:rPr lang="en-GB" dirty="0"/>
              <a:t> επα</a:t>
            </a:r>
            <a:r>
              <a:rPr lang="en-GB" dirty="0" err="1"/>
              <a:t>ινεθεί</a:t>
            </a:r>
            <a:r>
              <a:rPr lang="en-GB" dirty="0"/>
              <a:t> </a:t>
            </a:r>
            <a:r>
              <a:rPr lang="en-GB" dirty="0" err="1"/>
              <a:t>γι</a:t>
            </a:r>
            <a:r>
              <a:rPr lang="en-GB" dirty="0"/>
              <a:t>α την προώθηση μιας υγιέστερης ισορροπίας μεταξύ επαγγελματικής και προσωπικής ζωής.</a:t>
            </a:r>
          </a:p>
          <a:p>
            <a:pPr marL="342900" indent="-342900" algn="just">
              <a:buFont typeface="Arial" panose="020B0604020202020204" pitchFamily="34" charset="0"/>
              <a:buChar char="•"/>
            </a:pPr>
            <a:r>
              <a:rPr lang="en-GB" dirty="0" err="1"/>
              <a:t>Αν</a:t>
            </a:r>
            <a:r>
              <a:rPr lang="en-GB" dirty="0"/>
              <a:t>αλογιστείτε τις επιπτώσεις αυτών των πολιτικών. </a:t>
            </a:r>
            <a:r>
              <a:rPr lang="en-GB" dirty="0" err="1"/>
              <a:t>Συζητήστε</a:t>
            </a:r>
            <a:r>
              <a:rPr lang="en-GB" dirty="0"/>
              <a:t> </a:t>
            </a:r>
            <a:r>
              <a:rPr lang="en-GB" dirty="0" err="1"/>
              <a:t>τις</a:t>
            </a:r>
            <a:r>
              <a:rPr lang="en-GB" dirty="0"/>
              <a:t> π</a:t>
            </a:r>
            <a:r>
              <a:rPr lang="en-GB" dirty="0" err="1"/>
              <a:t>ιθ</a:t>
            </a:r>
            <a:r>
              <a:rPr lang="en-GB" dirty="0"/>
              <a:t>ανές επιπτώσεις, τα δυνατά και αδύνατα σημεία τους με την ομάδα σας. </a:t>
            </a:r>
            <a:r>
              <a:rPr lang="en-GB" dirty="0" err="1"/>
              <a:t>Πώς</a:t>
            </a:r>
            <a:r>
              <a:rPr lang="en-GB" dirty="0"/>
              <a:t> θα μπ</a:t>
            </a:r>
            <a:r>
              <a:rPr lang="en-GB" dirty="0" err="1"/>
              <a:t>ορούσ</a:t>
            </a:r>
            <a:r>
              <a:rPr lang="en-GB" dirty="0"/>
              <a:t>αν αυτές οι πολιτικές να εφαρμοστούν ή να βελτιωθούν στο χώρο εργασίας σας; Σκεφτείτε αυτά τα ερωτήματα ατομικά ή συζητήστε τα σε ομάδες.</a:t>
            </a:r>
          </a:p>
        </p:txBody>
      </p:sp>
      <p:sp>
        <p:nvSpPr>
          <p:cNvPr id="3" name="Text Placeholder 2">
            <a:extLst>
              <a:ext uri="{FF2B5EF4-FFF2-40B4-BE49-F238E27FC236}">
                <a16:creationId xmlns:a16="http://schemas.microsoft.com/office/drawing/2014/main" id="{BB57A0F6-F65F-7555-CBA0-4F67E5FC7423}"/>
              </a:ext>
            </a:extLst>
          </p:cNvPr>
          <p:cNvSpPr>
            <a:spLocks noGrp="1"/>
          </p:cNvSpPr>
          <p:nvPr>
            <p:ph type="body" sz="quarter" idx="16"/>
          </p:nvPr>
        </p:nvSpPr>
        <p:spPr/>
        <p:txBody>
          <a:bodyPr>
            <a:normAutofit fontScale="77500" lnSpcReduction="20000"/>
          </a:bodyPr>
          <a:lstStyle/>
          <a:p>
            <a:r>
              <a:rPr lang="en-GB" dirty="0" err="1"/>
              <a:t>Δρ</a:t>
            </a:r>
            <a:r>
              <a:rPr lang="en-GB" dirty="0"/>
              <a:t>αστηριότητα - </a:t>
            </a:r>
            <a:r>
              <a:rPr lang="el-GR" dirty="0"/>
              <a:t>Μ</a:t>
            </a:r>
            <a:r>
              <a:rPr lang="en-GB" dirty="0" err="1"/>
              <a:t>ελέτη</a:t>
            </a:r>
            <a:r>
              <a:rPr lang="en-GB" dirty="0"/>
              <a:t> π</a:t>
            </a:r>
            <a:r>
              <a:rPr lang="en-GB" dirty="0" err="1"/>
              <a:t>ερί</a:t>
            </a:r>
            <a:r>
              <a:rPr lang="en-GB" dirty="0"/>
              <a:t>πτωσης για αποτελεσματικές πολιτικές στον χώρο εργασίας</a:t>
            </a:r>
          </a:p>
        </p:txBody>
      </p:sp>
      <p:pic>
        <p:nvPicPr>
          <p:cNvPr id="10" name="Picture Placeholder 9">
            <a:extLst>
              <a:ext uri="{FF2B5EF4-FFF2-40B4-BE49-F238E27FC236}">
                <a16:creationId xmlns:a16="http://schemas.microsoft.com/office/drawing/2014/main" id="{7EB81312-4B22-AA4B-B1B3-B4E5DD1D6F44}"/>
              </a:ext>
            </a:extLst>
          </p:cNvPr>
          <p:cNvPicPr>
            <a:picLocks noGrp="1" noChangeAspect="1"/>
          </p:cNvPicPr>
          <p:nvPr>
            <p:ph type="pic" sz="quarter" idx="10"/>
          </p:nvPr>
        </p:nvPicPr>
        <p:blipFill rotWithShape="1">
          <a:blip r:embed="rId3"/>
          <a:srcRect l="16495" r="16495"/>
          <a:stretch/>
        </p:blipFill>
        <p:spPr/>
      </p:pic>
    </p:spTree>
    <p:extLst>
      <p:ext uri="{BB962C8B-B14F-4D97-AF65-F5344CB8AC3E}">
        <p14:creationId xmlns:p14="http://schemas.microsoft.com/office/powerpoint/2010/main" val="3182671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6DF505-28CA-FB2D-D2C8-28B6DAABCE39}"/>
              </a:ext>
            </a:extLst>
          </p:cNvPr>
          <p:cNvSpPr>
            <a:spLocks noGrp="1"/>
          </p:cNvSpPr>
          <p:nvPr>
            <p:ph type="body" sz="quarter" idx="18"/>
          </p:nvPr>
        </p:nvSpPr>
        <p:spPr/>
        <p:txBody>
          <a:bodyPr>
            <a:normAutofit/>
          </a:bodyPr>
          <a:lstStyle/>
          <a:p>
            <a:pPr marL="0" indent="0"/>
            <a:r>
              <a:rPr lang="en-GB" dirty="0"/>
              <a:t>Στόχος: Να β</a:t>
            </a:r>
            <a:r>
              <a:rPr lang="en-GB" dirty="0" err="1"/>
              <a:t>οηθήσει</a:t>
            </a:r>
            <a:r>
              <a:rPr lang="en-GB" dirty="0"/>
              <a:t> </a:t>
            </a:r>
            <a:r>
              <a:rPr lang="en-GB" dirty="0" err="1"/>
              <a:t>τους</a:t>
            </a:r>
            <a:r>
              <a:rPr lang="el-GR" dirty="0"/>
              <a:t>/τις </a:t>
            </a:r>
            <a:r>
              <a:rPr lang="en-GB" dirty="0" err="1"/>
              <a:t>συμμετέχοντες</a:t>
            </a:r>
            <a:r>
              <a:rPr lang="el-GR" dirty="0"/>
              <a:t>/χουσες</a:t>
            </a:r>
            <a:r>
              <a:rPr lang="en-GB" dirty="0"/>
              <a:t> να εντοπίσουν οργανωτικές πρακτικές που προωθούν την ισορροπία μεταξύ επαγγελματικής και προσωπικής ζωής.</a:t>
            </a:r>
          </a:p>
          <a:p>
            <a:pPr marL="0" indent="0"/>
            <a:r>
              <a:rPr lang="en-GB" b="1" dirty="0"/>
              <a:t>Οδηγίες:</a:t>
            </a:r>
          </a:p>
          <a:p>
            <a:pPr marL="457200" indent="-457200">
              <a:buFont typeface="+mj-lt"/>
              <a:buAutoNum type="arabicPeriod"/>
            </a:pPr>
            <a:r>
              <a:rPr lang="en-GB" dirty="0" err="1"/>
              <a:t>Χωρίστε</a:t>
            </a:r>
            <a:r>
              <a:rPr lang="en-GB" dirty="0"/>
              <a:t> </a:t>
            </a:r>
            <a:r>
              <a:rPr lang="en-GB" dirty="0" err="1"/>
              <a:t>τους</a:t>
            </a:r>
            <a:r>
              <a:rPr lang="el-GR" dirty="0"/>
              <a:t>/τις</a:t>
            </a:r>
            <a:r>
              <a:rPr lang="en-GB" dirty="0"/>
              <a:t> </a:t>
            </a:r>
            <a:r>
              <a:rPr lang="en-GB" dirty="0" err="1"/>
              <a:t>συμμετέχοντες</a:t>
            </a:r>
            <a:r>
              <a:rPr lang="el-GR" dirty="0"/>
              <a:t>/χουσες</a:t>
            </a:r>
            <a:r>
              <a:rPr lang="en-GB" dirty="0"/>
              <a:t> σε μικρές ομάδες.</a:t>
            </a:r>
          </a:p>
          <a:p>
            <a:pPr marL="457200" indent="-457200">
              <a:buFont typeface="+mj-lt"/>
              <a:buAutoNum type="arabicPeriod"/>
            </a:pPr>
            <a:r>
              <a:rPr lang="en-GB" dirty="0"/>
              <a:t>Ζητήστε από κάθε ομάδα να συζητήσει και να απαριθμήσει τις πρακτικές που μπορεί να υιοθετήσει ένας οργανισμός για την προώθηση της ισορροπίας μεταξύ επαγγελματικής και προσωπικής ζωής.</a:t>
            </a:r>
          </a:p>
          <a:p>
            <a:pPr marL="457200" indent="-457200">
              <a:buFont typeface="+mj-lt"/>
              <a:buAutoNum type="arabicPeriod"/>
            </a:pPr>
            <a:r>
              <a:rPr lang="en-GB" dirty="0"/>
              <a:t>Ζητήστε από κάθε ομάδα να παρουσιάσει τα ευρήματά της στην υπόλοιπη τάξη για περαιτέρω συζήτηση. Εξετάστε το ενδεχόμενο σύγκρισης των ευρημάτων αυτών με τις στρατηγικές που συνιστώνται στο Νέο Στρατηγικό Πλαίσιο της ΕΕ για την Υγεία και την Ασφάλεια στην Εργασία.</a:t>
            </a:r>
          </a:p>
        </p:txBody>
      </p:sp>
      <p:sp>
        <p:nvSpPr>
          <p:cNvPr id="2" name="Text Placeholder 1">
            <a:extLst>
              <a:ext uri="{FF2B5EF4-FFF2-40B4-BE49-F238E27FC236}">
                <a16:creationId xmlns:a16="http://schemas.microsoft.com/office/drawing/2014/main" id="{B00323D8-D149-A2E5-7CD5-872A6D2A0ACB}"/>
              </a:ext>
            </a:extLst>
          </p:cNvPr>
          <p:cNvSpPr>
            <a:spLocks noGrp="1"/>
          </p:cNvSpPr>
          <p:nvPr>
            <p:ph type="body" sz="quarter" idx="16"/>
          </p:nvPr>
        </p:nvSpPr>
        <p:spPr>
          <a:xfrm>
            <a:off x="900199" y="456978"/>
            <a:ext cx="10834985" cy="580518"/>
          </a:xfrm>
        </p:spPr>
        <p:txBody>
          <a:bodyPr>
            <a:normAutofit fontScale="92500" lnSpcReduction="20000"/>
          </a:bodyPr>
          <a:lstStyle/>
          <a:p>
            <a:r>
              <a:rPr lang="en-GB" sz="2400" b="1" dirty="0">
                <a:effectLst/>
                <a:ea typeface="Corbel" panose="020B0503020204020204" pitchFamily="34" charset="0"/>
                <a:cs typeface="Times New Roman" panose="02020603050405020304" pitchFamily="18" charset="0"/>
              </a:rPr>
              <a:t>ΔΡΑΣΤΗΡΙΟΤΗΤΑ- Ομαδική συζήτηση: Ισορροπία μεταξύ επαγγελματικής και προσωπικής ζωής σε έναν οργανισμό</a:t>
            </a:r>
            <a:endParaRPr lang="en-GB" sz="4400" dirty="0"/>
          </a:p>
        </p:txBody>
      </p:sp>
    </p:spTree>
    <p:extLst>
      <p:ext uri="{BB962C8B-B14F-4D97-AF65-F5344CB8AC3E}">
        <p14:creationId xmlns:p14="http://schemas.microsoft.com/office/powerpoint/2010/main" val="3986485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5305DC-35B8-B4DB-4855-3364E05680A5}"/>
              </a:ext>
            </a:extLst>
          </p:cNvPr>
          <p:cNvSpPr>
            <a:spLocks noGrp="1"/>
          </p:cNvSpPr>
          <p:nvPr>
            <p:ph type="body" sz="quarter" idx="18"/>
          </p:nvPr>
        </p:nvSpPr>
        <p:spPr>
          <a:xfrm>
            <a:off x="429914" y="1666262"/>
            <a:ext cx="10834986" cy="4465597"/>
          </a:xfrm>
        </p:spPr>
        <p:txBody>
          <a:bodyPr>
            <a:normAutofit lnSpcReduction="10000"/>
          </a:bodyPr>
          <a:lstStyle/>
          <a:p>
            <a:pPr marL="342900" indent="-342900">
              <a:buFont typeface="Wingdings" panose="05000000000000000000" pitchFamily="2" charset="2"/>
              <a:buChar char="§"/>
            </a:pPr>
            <a:r>
              <a:rPr lang="en-GB" sz="1100" dirty="0"/>
              <a:t>Καλοκαίρι 2018, The Effect of Organizational Culture on Work-Life Balance, Elinor S. </a:t>
            </a:r>
            <a:r>
              <a:rPr lang="en-GB" sz="1100" dirty="0" err="1"/>
              <a:t>Groner</a:t>
            </a:r>
            <a:r>
              <a:rPr lang="en-GB" sz="1100" dirty="0"/>
              <a:t>, Gettysburg College</a:t>
            </a:r>
          </a:p>
          <a:p>
            <a:pPr marL="0" indent="0"/>
            <a:r>
              <a:rPr lang="en-GB" sz="1100" dirty="0"/>
              <a:t>https://cupola.gettysburg.edu/cgi/viewcontent.cgi?article=1721&amp;context=student_scholarship#:~:text=Οργανισμοί%20που%20έχουν%20πολιτικές%20και,το%20συνολικό%20ισόποσο%20θα%20μειωθεί.</a:t>
            </a:r>
          </a:p>
          <a:p>
            <a:pPr marL="342900" indent="-342900">
              <a:buFont typeface="Wingdings" panose="05000000000000000000" pitchFamily="2" charset="2"/>
              <a:buChar char="§"/>
            </a:pPr>
            <a:r>
              <a:rPr lang="en-GB" sz="1100" dirty="0"/>
              <a:t>Ισότητα των φύλων στην ακαδημαϊκή κοινότητα και την έρευνα - εργαλείο GEAR </a:t>
            </a:r>
          </a:p>
          <a:p>
            <a:pPr marL="0" indent="0"/>
            <a:r>
              <a:rPr lang="en-GB" sz="1100" dirty="0"/>
              <a:t>https://eige.europa.eu/gender-mainstreaming/toolkits/gear/work-life-balance-and-organisational-culture?language_content_entity=en</a:t>
            </a:r>
          </a:p>
          <a:p>
            <a:pPr marL="342900" indent="-342900">
              <a:buFont typeface="Wingdings" panose="05000000000000000000" pitchFamily="2" charset="2"/>
              <a:buChar char="§"/>
            </a:pPr>
            <a:r>
              <a:rPr lang="en-GB" sz="1100" dirty="0"/>
              <a:t>Πώς να δημιουργήσετε μια κουλτούρα που υποστηρίζει την ισορροπία μεταξύ εργασίας και ζωής</a:t>
            </a:r>
          </a:p>
          <a:p>
            <a:pPr marL="0" indent="0"/>
            <a:r>
              <a:rPr lang="en-GB" sz="1100" dirty="0"/>
              <a:t>https://succeedsmart.com/blog/how-to-create-a-culture-that-supports-work-life-balance </a:t>
            </a:r>
          </a:p>
          <a:p>
            <a:pPr marL="342900" indent="-342900">
              <a:buFont typeface="Wingdings" panose="05000000000000000000" pitchFamily="2" charset="2"/>
              <a:buChar char="§"/>
            </a:pPr>
            <a:r>
              <a:rPr lang="en-GB" sz="1100" dirty="0"/>
              <a:t>Στρατηγικό πλαίσιο της ΕΕ για την υγεία και την ασφάλεια στην εργασία 2021-2027</a:t>
            </a:r>
          </a:p>
          <a:p>
            <a:pPr marL="0" indent="0"/>
            <a:r>
              <a:rPr lang="en-GB" sz="1100" dirty="0"/>
              <a:t>https://www.ilo.org/budapest/what-we-do/projects/declared-work-ukraine/WCMS_811860/lang--en/index.htm#:~:text=Αυτή%20η%20νέα%20στρατηγική%20επικεντρώνεται%20σε%20επιπτώσεις,για%20πιθανές%20μελλοντικές%20απειλές%20υγείας. </a:t>
            </a:r>
          </a:p>
          <a:p>
            <a:pPr marL="342900" indent="-342900">
              <a:buFont typeface="Wingdings" panose="05000000000000000000" pitchFamily="2" charset="2"/>
              <a:buChar char="§"/>
            </a:pPr>
            <a:r>
              <a:rPr lang="en-GB" sz="1100" dirty="0"/>
              <a:t>Ο ευρωπαϊκός πυλώνας κοινωνικών δικαιωμάτων και η πρωτοβουλία "Νέο ξεκίνημα" για την ισορροπία μεταξύ εργασίας και ζωής: γιατί είναι σημαντικά για </a:t>
            </a:r>
            <a:r>
              <a:rPr lang="en-GB" sz="1100" dirty="0" err="1"/>
              <a:t>τους Ευρωφροντιστές</a:t>
            </a:r>
            <a:r>
              <a:rPr lang="en-GB" sz="1100" dirty="0"/>
              <a:t>;</a:t>
            </a:r>
          </a:p>
          <a:p>
            <a:pPr marL="0" indent="0"/>
            <a:r>
              <a:rPr lang="en-GB" sz="1100" dirty="0"/>
              <a:t>https://eurocarers.org/wp-content/uploads/2022/02/TheEuropeanPillarofSocialRights-Update-14-June-2017.pdf </a:t>
            </a:r>
          </a:p>
          <a:p>
            <a:pPr marL="342900" indent="-342900">
              <a:buFont typeface="Wingdings" panose="05000000000000000000" pitchFamily="2" charset="2"/>
              <a:buChar char="§"/>
            </a:pPr>
            <a:r>
              <a:rPr lang="en-GB" sz="1100" dirty="0"/>
              <a:t>Ο ρόλος της ηγεσίας στη δημιουργία και διατήρηση μιας θετικής ισορροπίας μεταξύ επαγγελματικής και προσωπικής ζωής </a:t>
            </a:r>
          </a:p>
          <a:p>
            <a:pPr marL="0" indent="0"/>
            <a:r>
              <a:rPr lang="en-GB" sz="1100" dirty="0"/>
              <a:t>https://www.tutorialspoint.com/the-role-of-leadership-in-creating-and-maintaining-a-positive-work-life-balance </a:t>
            </a:r>
          </a:p>
          <a:p>
            <a:pPr marL="342900" indent="-342900">
              <a:buFont typeface="Wingdings" panose="05000000000000000000" pitchFamily="2" charset="2"/>
              <a:buChar char="§"/>
            </a:pPr>
            <a:r>
              <a:rPr lang="en-GB" sz="1100" dirty="0"/>
              <a:t>Ευρωπαϊκό πλαίσιο για τη διαχείριση ψυχοκοινωνικών κινδύνων (PRIMA-EF)</a:t>
            </a:r>
          </a:p>
          <a:p>
            <a:pPr marL="0" indent="0"/>
            <a:r>
              <a:rPr lang="en-GB" sz="1100" dirty="0"/>
              <a:t>https://apps.who.int/iris/bitstream/handle/10665/43966/9789241597104_eng_Part1.pdf;jsessionid=09B83CC5F04B42FD38AFE3B6FB26C5F3?sequence=1 </a:t>
            </a:r>
          </a:p>
          <a:p>
            <a:pPr marL="342900" indent="-342900">
              <a:buFont typeface="Wingdings" panose="05000000000000000000" pitchFamily="2" charset="2"/>
              <a:buChar char="§"/>
            </a:pPr>
            <a:r>
              <a:rPr lang="en-GB" sz="1100" dirty="0"/>
              <a:t>Γνωρίζοντας τα δικαιώματά σας για ισορροπία μεταξύ επαγγελματικής και προσωπικής ζωής</a:t>
            </a:r>
          </a:p>
          <a:p>
            <a:pPr marL="0" indent="0"/>
            <a:r>
              <a:rPr lang="en-GB" sz="1100" dirty="0"/>
              <a:t>https://workingfamilies.org.uk/news-events/blogs/knowing-your-rights-for-work-life-balance/ </a:t>
            </a:r>
          </a:p>
          <a:p>
            <a:endParaRPr lang="en-GB" sz="700" dirty="0"/>
          </a:p>
        </p:txBody>
      </p:sp>
      <p:sp>
        <p:nvSpPr>
          <p:cNvPr id="3" name="Text Placeholder 2">
            <a:extLst>
              <a:ext uri="{FF2B5EF4-FFF2-40B4-BE49-F238E27FC236}">
                <a16:creationId xmlns:a16="http://schemas.microsoft.com/office/drawing/2014/main" id="{3A00E9A8-C9B1-44CD-70E3-59BBDF701ABB}"/>
              </a:ext>
            </a:extLst>
          </p:cNvPr>
          <p:cNvSpPr>
            <a:spLocks noGrp="1"/>
          </p:cNvSpPr>
          <p:nvPr>
            <p:ph type="body" sz="quarter" idx="16"/>
          </p:nvPr>
        </p:nvSpPr>
        <p:spPr/>
        <p:txBody>
          <a:bodyPr>
            <a:normAutofit lnSpcReduction="10000"/>
          </a:bodyPr>
          <a:lstStyle/>
          <a:p>
            <a:r>
              <a:rPr lang="el-GR" dirty="0"/>
              <a:t>Πηγές</a:t>
            </a:r>
            <a:endParaRPr lang="en-GB" dirty="0"/>
          </a:p>
        </p:txBody>
      </p:sp>
    </p:spTree>
    <p:extLst>
      <p:ext uri="{BB962C8B-B14F-4D97-AF65-F5344CB8AC3E}">
        <p14:creationId xmlns:p14="http://schemas.microsoft.com/office/powerpoint/2010/main" val="952657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B96CE78-B8D6-5F61-6352-C8664C9A0E9E}"/>
              </a:ext>
            </a:extLst>
          </p:cNvPr>
          <p:cNvSpPr>
            <a:spLocks noGrp="1"/>
          </p:cNvSpPr>
          <p:nvPr>
            <p:ph type="body" sz="quarter" idx="47"/>
          </p:nvPr>
        </p:nvSpPr>
        <p:spPr>
          <a:xfrm>
            <a:off x="2850548" y="102860"/>
            <a:ext cx="7678646" cy="1070954"/>
          </a:xfrm>
        </p:spPr>
        <p:txBody>
          <a:bodyPr/>
          <a:lstStyle/>
          <a:p>
            <a:r>
              <a:rPr lang="el-GR" dirty="0"/>
              <a:t>ΠΕΡΙΕΧΟΜΕΝΑ</a:t>
            </a:r>
            <a:endParaRPr lang="en-GB" dirty="0"/>
          </a:p>
        </p:txBody>
      </p:sp>
      <p:sp>
        <p:nvSpPr>
          <p:cNvPr id="2" name="Text Placeholder 1">
            <a:extLst>
              <a:ext uri="{FF2B5EF4-FFF2-40B4-BE49-F238E27FC236}">
                <a16:creationId xmlns:a16="http://schemas.microsoft.com/office/drawing/2014/main" id="{33E8BCE1-F81A-B08E-0B49-9CC2DA23718B}"/>
              </a:ext>
            </a:extLst>
          </p:cNvPr>
          <p:cNvSpPr>
            <a:spLocks noGrp="1"/>
          </p:cNvSpPr>
          <p:nvPr>
            <p:ph type="body" sz="quarter" idx="50"/>
          </p:nvPr>
        </p:nvSpPr>
        <p:spPr/>
        <p:txBody>
          <a:bodyPr>
            <a:normAutofit/>
          </a:bodyPr>
          <a:lstStyle/>
          <a:p>
            <a:r>
              <a:rPr lang="en-GB"/>
              <a:t>01</a:t>
            </a:r>
          </a:p>
        </p:txBody>
      </p:sp>
      <p:sp>
        <p:nvSpPr>
          <p:cNvPr id="12" name="Text Placeholder 11">
            <a:extLst>
              <a:ext uri="{FF2B5EF4-FFF2-40B4-BE49-F238E27FC236}">
                <a16:creationId xmlns:a16="http://schemas.microsoft.com/office/drawing/2014/main" id="{98B3D976-C2C0-98AB-577C-9A005B02A982}"/>
              </a:ext>
            </a:extLst>
          </p:cNvPr>
          <p:cNvSpPr>
            <a:spLocks noGrp="1"/>
          </p:cNvSpPr>
          <p:nvPr>
            <p:ph type="body" sz="quarter" idx="51"/>
          </p:nvPr>
        </p:nvSpPr>
        <p:spPr/>
        <p:txBody>
          <a:bodyPr>
            <a:normAutofit lnSpcReduction="10000"/>
          </a:bodyPr>
          <a:lstStyle/>
          <a:p>
            <a:r>
              <a:rPr lang="en-GB" dirty="0" err="1">
                <a:hlinkClick r:id="rId2" action="ppaction://hlinksldjump"/>
              </a:rPr>
              <a:t>Εισ</a:t>
            </a:r>
            <a:r>
              <a:rPr lang="en-GB" dirty="0">
                <a:hlinkClick r:id="rId2" action="ppaction://hlinksldjump"/>
              </a:rPr>
              <a:t>αγωγή στην ισορροπία μεταξύ επαγγελματικής και προσωπικής ζωής</a:t>
            </a:r>
            <a:endParaRPr lang="en-GB" dirty="0"/>
          </a:p>
        </p:txBody>
      </p:sp>
      <p:sp>
        <p:nvSpPr>
          <p:cNvPr id="3" name="Text Placeholder 2">
            <a:extLst>
              <a:ext uri="{FF2B5EF4-FFF2-40B4-BE49-F238E27FC236}">
                <a16:creationId xmlns:a16="http://schemas.microsoft.com/office/drawing/2014/main" id="{8DC06369-563B-377E-4FAC-D3280D0AB389}"/>
              </a:ext>
            </a:extLst>
          </p:cNvPr>
          <p:cNvSpPr>
            <a:spLocks noGrp="1"/>
          </p:cNvSpPr>
          <p:nvPr>
            <p:ph type="body" sz="quarter" idx="52"/>
          </p:nvPr>
        </p:nvSpPr>
        <p:spPr/>
        <p:txBody>
          <a:bodyPr>
            <a:normAutofit/>
          </a:bodyPr>
          <a:lstStyle/>
          <a:p>
            <a:r>
              <a:rPr lang="en-GB"/>
              <a:t>02</a:t>
            </a:r>
          </a:p>
        </p:txBody>
      </p:sp>
      <p:sp>
        <p:nvSpPr>
          <p:cNvPr id="4" name="Text Placeholder 3">
            <a:extLst>
              <a:ext uri="{FF2B5EF4-FFF2-40B4-BE49-F238E27FC236}">
                <a16:creationId xmlns:a16="http://schemas.microsoft.com/office/drawing/2014/main" id="{77EB4F98-535E-813A-1744-B529C3C87728}"/>
              </a:ext>
            </a:extLst>
          </p:cNvPr>
          <p:cNvSpPr>
            <a:spLocks noGrp="1"/>
          </p:cNvSpPr>
          <p:nvPr>
            <p:ph type="body" sz="quarter" idx="53"/>
          </p:nvPr>
        </p:nvSpPr>
        <p:spPr/>
        <p:txBody>
          <a:bodyPr>
            <a:normAutofit lnSpcReduction="10000"/>
          </a:bodyPr>
          <a:lstStyle/>
          <a:p>
            <a:r>
              <a:rPr lang="el-GR" dirty="0">
                <a:hlinkClick r:id="rId3" action="ppaction://hlinksldjump"/>
              </a:rPr>
              <a:t>Ο ρόλος των οργανισμών στην προώθηση της ισορροπίας μεταξύ επαγγελματικής και προσωπικής ζωής</a:t>
            </a:r>
            <a:endParaRPr lang="en-GB" dirty="0"/>
          </a:p>
        </p:txBody>
      </p:sp>
      <p:sp>
        <p:nvSpPr>
          <p:cNvPr id="5" name="Text Placeholder 4">
            <a:extLst>
              <a:ext uri="{FF2B5EF4-FFF2-40B4-BE49-F238E27FC236}">
                <a16:creationId xmlns:a16="http://schemas.microsoft.com/office/drawing/2014/main" id="{B79DCAD7-65D6-252E-2A87-12548A40BC2A}"/>
              </a:ext>
            </a:extLst>
          </p:cNvPr>
          <p:cNvSpPr>
            <a:spLocks noGrp="1"/>
          </p:cNvSpPr>
          <p:nvPr>
            <p:ph type="body" sz="quarter" idx="54"/>
          </p:nvPr>
        </p:nvSpPr>
        <p:spPr/>
        <p:txBody>
          <a:bodyPr>
            <a:normAutofit/>
          </a:bodyPr>
          <a:lstStyle/>
          <a:p>
            <a:r>
              <a:rPr lang="en-GB"/>
              <a:t>03</a:t>
            </a:r>
          </a:p>
        </p:txBody>
      </p:sp>
      <p:sp>
        <p:nvSpPr>
          <p:cNvPr id="7" name="Text Placeholder 6">
            <a:extLst>
              <a:ext uri="{FF2B5EF4-FFF2-40B4-BE49-F238E27FC236}">
                <a16:creationId xmlns:a16="http://schemas.microsoft.com/office/drawing/2014/main" id="{7EB8111C-6AC2-C39C-C85D-34C0A8264149}"/>
              </a:ext>
            </a:extLst>
          </p:cNvPr>
          <p:cNvSpPr>
            <a:spLocks noGrp="1"/>
          </p:cNvSpPr>
          <p:nvPr>
            <p:ph type="body" sz="quarter" idx="55"/>
          </p:nvPr>
        </p:nvSpPr>
        <p:spPr/>
        <p:txBody>
          <a:bodyPr>
            <a:normAutofit lnSpcReduction="10000"/>
          </a:bodyPr>
          <a:lstStyle/>
          <a:p>
            <a:r>
              <a:rPr lang="en-GB" dirty="0" err="1">
                <a:hlinkClick r:id="rId4" action="ppaction://hlinksldjump"/>
              </a:rPr>
              <a:t>Στρ</a:t>
            </a:r>
            <a:r>
              <a:rPr lang="en-GB" dirty="0">
                <a:hlinkClick r:id="rId4" action="ppaction://hlinksldjump"/>
              </a:rPr>
              <a:t>ατηγικές για την επίτευξη ισορροπίας μεταξύ επαγγελματικής και προσωπικής ζωής</a:t>
            </a:r>
            <a:endParaRPr lang="en-GB" dirty="0"/>
          </a:p>
        </p:txBody>
      </p:sp>
      <p:sp>
        <p:nvSpPr>
          <p:cNvPr id="6" name="Text Placeholder 5">
            <a:extLst>
              <a:ext uri="{FF2B5EF4-FFF2-40B4-BE49-F238E27FC236}">
                <a16:creationId xmlns:a16="http://schemas.microsoft.com/office/drawing/2014/main" id="{6A526560-9F55-F467-17E1-4532984B8C9E}"/>
              </a:ext>
            </a:extLst>
          </p:cNvPr>
          <p:cNvSpPr>
            <a:spLocks noGrp="1"/>
          </p:cNvSpPr>
          <p:nvPr>
            <p:ph type="body" sz="quarter" idx="56"/>
          </p:nvPr>
        </p:nvSpPr>
        <p:spPr/>
        <p:txBody>
          <a:bodyPr>
            <a:normAutofit/>
          </a:bodyPr>
          <a:lstStyle/>
          <a:p>
            <a:r>
              <a:rPr lang="en-GB"/>
              <a:t>04</a:t>
            </a:r>
          </a:p>
        </p:txBody>
      </p:sp>
      <p:sp>
        <p:nvSpPr>
          <p:cNvPr id="8" name="Text Placeholder 7">
            <a:extLst>
              <a:ext uri="{FF2B5EF4-FFF2-40B4-BE49-F238E27FC236}">
                <a16:creationId xmlns:a16="http://schemas.microsoft.com/office/drawing/2014/main" id="{2A3E251E-7E06-AD26-85F4-468E24317233}"/>
              </a:ext>
            </a:extLst>
          </p:cNvPr>
          <p:cNvSpPr>
            <a:spLocks noGrp="1"/>
          </p:cNvSpPr>
          <p:nvPr>
            <p:ph type="body" sz="quarter" idx="57"/>
          </p:nvPr>
        </p:nvSpPr>
        <p:spPr/>
        <p:txBody>
          <a:bodyPr>
            <a:normAutofit lnSpcReduction="10000"/>
          </a:bodyPr>
          <a:lstStyle/>
          <a:p>
            <a:r>
              <a:rPr lang="el-GR" dirty="0">
                <a:hlinkClick r:id="rId5" action="ppaction://hlinksldjump"/>
              </a:rPr>
              <a:t>Οργανωτικές ευθύνες για την ισορροπία μεταξύ επαγγελματικής και προσωπικής ζωής</a:t>
            </a:r>
            <a:endParaRPr lang="en-GB" dirty="0"/>
          </a:p>
        </p:txBody>
      </p:sp>
      <p:sp>
        <p:nvSpPr>
          <p:cNvPr id="9" name="Text Placeholder 8">
            <a:extLst>
              <a:ext uri="{FF2B5EF4-FFF2-40B4-BE49-F238E27FC236}">
                <a16:creationId xmlns:a16="http://schemas.microsoft.com/office/drawing/2014/main" id="{59232324-ABCE-6B32-73D9-5459AD91DB8A}"/>
              </a:ext>
            </a:extLst>
          </p:cNvPr>
          <p:cNvSpPr>
            <a:spLocks noGrp="1"/>
          </p:cNvSpPr>
          <p:nvPr>
            <p:ph type="body" sz="quarter" idx="58"/>
          </p:nvPr>
        </p:nvSpPr>
        <p:spPr/>
        <p:txBody>
          <a:bodyPr>
            <a:normAutofit/>
          </a:bodyPr>
          <a:lstStyle/>
          <a:p>
            <a:r>
              <a:rPr lang="en-GB" dirty="0"/>
              <a:t>05</a:t>
            </a:r>
          </a:p>
        </p:txBody>
      </p:sp>
      <p:sp>
        <p:nvSpPr>
          <p:cNvPr id="10" name="Text Placeholder 9">
            <a:extLst>
              <a:ext uri="{FF2B5EF4-FFF2-40B4-BE49-F238E27FC236}">
                <a16:creationId xmlns:a16="http://schemas.microsoft.com/office/drawing/2014/main" id="{C6285844-7141-7D08-5B04-59EF2F027CA1}"/>
              </a:ext>
            </a:extLst>
          </p:cNvPr>
          <p:cNvSpPr>
            <a:spLocks noGrp="1"/>
          </p:cNvSpPr>
          <p:nvPr>
            <p:ph type="body" sz="quarter" idx="59"/>
          </p:nvPr>
        </p:nvSpPr>
        <p:spPr>
          <a:xfrm>
            <a:off x="4147724" y="4690900"/>
            <a:ext cx="7208644" cy="692194"/>
          </a:xfrm>
        </p:spPr>
        <p:txBody>
          <a:bodyPr>
            <a:normAutofit lnSpcReduction="10000"/>
          </a:bodyPr>
          <a:lstStyle/>
          <a:p>
            <a:r>
              <a:rPr lang="en-GB" dirty="0" err="1">
                <a:hlinkClick r:id="rId6" action="ppaction://hlinksldjump"/>
              </a:rPr>
              <a:t>Δι</a:t>
            </a:r>
            <a:r>
              <a:rPr lang="en-GB" dirty="0">
                <a:hlinkClick r:id="rId6" action="ppaction://hlinksldjump"/>
              </a:rPr>
              <a:t>αχείριση απομακρυσμένων ομάδων και εξασφάλιση αποτελεσματικής επικοινωνίας</a:t>
            </a:r>
            <a:endParaRPr lang="en-GB" dirty="0"/>
          </a:p>
        </p:txBody>
      </p:sp>
      <p:sp>
        <p:nvSpPr>
          <p:cNvPr id="13" name="Text Placeholder 8">
            <a:extLst>
              <a:ext uri="{FF2B5EF4-FFF2-40B4-BE49-F238E27FC236}">
                <a16:creationId xmlns:a16="http://schemas.microsoft.com/office/drawing/2014/main" id="{2173C994-7DCF-7861-3456-74324659354E}"/>
              </a:ext>
            </a:extLst>
          </p:cNvPr>
          <p:cNvSpPr txBox="1">
            <a:spLocks/>
          </p:cNvSpPr>
          <p:nvPr/>
        </p:nvSpPr>
        <p:spPr>
          <a:xfrm>
            <a:off x="3183475" y="5487106"/>
            <a:ext cx="745417" cy="635000"/>
          </a:xfrm>
          <a:prstGeom prst="rect">
            <a:avLst/>
          </a:prstGeom>
          <a:noFill/>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rgbClr val="14B4C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06</a:t>
            </a:r>
          </a:p>
        </p:txBody>
      </p:sp>
      <p:sp>
        <p:nvSpPr>
          <p:cNvPr id="14" name="Text Placeholder 9">
            <a:extLst>
              <a:ext uri="{FF2B5EF4-FFF2-40B4-BE49-F238E27FC236}">
                <a16:creationId xmlns:a16="http://schemas.microsoft.com/office/drawing/2014/main" id="{EDF3C85F-F95A-8BF3-2B51-73B51265D8C6}"/>
              </a:ext>
            </a:extLst>
          </p:cNvPr>
          <p:cNvSpPr txBox="1">
            <a:spLocks/>
          </p:cNvSpPr>
          <p:nvPr/>
        </p:nvSpPr>
        <p:spPr>
          <a:xfrm>
            <a:off x="4122308" y="5487106"/>
            <a:ext cx="7208644" cy="69219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hlinkClick r:id="rId7" action="ppaction://hlinksldjump"/>
              </a:rPr>
              <a:t>Αυτοαξιολόγηση</a:t>
            </a:r>
            <a:endParaRPr lang="en-GB" dirty="0"/>
          </a:p>
        </p:txBody>
      </p:sp>
    </p:spTree>
    <p:extLst>
      <p:ext uri="{BB962C8B-B14F-4D97-AF65-F5344CB8AC3E}">
        <p14:creationId xmlns:p14="http://schemas.microsoft.com/office/powerpoint/2010/main" val="392564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l="21798" r="21798"/>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40282" y="463915"/>
            <a:ext cx="4394873" cy="1366423"/>
          </a:xfrm>
        </p:spPr>
        <p:txBody>
          <a:bodyPr>
            <a:normAutofit fontScale="85000" lnSpcReduction="20000"/>
          </a:bodyPr>
          <a:lstStyle/>
          <a:p>
            <a:r>
              <a:rPr lang="en-GB" sz="3200" b="1" dirty="0" err="1"/>
              <a:t>Στρ</a:t>
            </a:r>
            <a:r>
              <a:rPr lang="en-GB" sz="3200" b="1" dirty="0"/>
              <a:t>ατηγικές για την επίτευξη ισορροπίας μεταξύ επαγγελματικής και προσωπικής ζωής</a:t>
            </a:r>
            <a:endParaRPr lang="en-GB" sz="6600"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lstStyle/>
          <a:p>
            <a:r>
              <a:rPr lang="en-GB" dirty="0"/>
              <a:t>03</a:t>
            </a:r>
          </a:p>
        </p:txBody>
      </p:sp>
    </p:spTree>
    <p:extLst>
      <p:ext uri="{BB962C8B-B14F-4D97-AF65-F5344CB8AC3E}">
        <p14:creationId xmlns:p14="http://schemas.microsoft.com/office/powerpoint/2010/main" val="1479474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240E315-7A2F-69A2-2009-6D1DB15E2BC7}"/>
              </a:ext>
            </a:extLst>
          </p:cNvPr>
          <p:cNvPicPr>
            <a:picLocks noGrp="1" noChangeAspect="1"/>
          </p:cNvPicPr>
          <p:nvPr>
            <p:ph type="pic" sz="quarter" idx="33"/>
          </p:nvPr>
        </p:nvPicPr>
        <p:blipFill>
          <a:blip r:embed="rId2"/>
          <a:srcRect l="14036" r="14036"/>
          <a:stretch>
            <a:fillRect/>
          </a:stretch>
        </p:blipFill>
        <p:spPr/>
      </p:pic>
      <p:sp>
        <p:nvSpPr>
          <p:cNvPr id="4" name="Text Placeholder 3">
            <a:extLst>
              <a:ext uri="{FF2B5EF4-FFF2-40B4-BE49-F238E27FC236}">
                <a16:creationId xmlns:a16="http://schemas.microsoft.com/office/drawing/2014/main" id="{E3DEBDD6-2533-1117-545C-5BEA4937C037}"/>
              </a:ext>
            </a:extLst>
          </p:cNvPr>
          <p:cNvSpPr>
            <a:spLocks noGrp="1"/>
          </p:cNvSpPr>
          <p:nvPr>
            <p:ph type="body" sz="quarter" idx="18"/>
          </p:nvPr>
        </p:nvSpPr>
        <p:spPr>
          <a:xfrm>
            <a:off x="6285392" y="1207454"/>
            <a:ext cx="5328927" cy="5650546"/>
          </a:xfrm>
        </p:spPr>
        <p:txBody>
          <a:bodyPr>
            <a:normAutofit fontScale="85000" lnSpcReduction="10000"/>
          </a:bodyPr>
          <a:lstStyle/>
          <a:p>
            <a:pPr marL="342900" indent="-342900" algn="just">
              <a:buFont typeface="Arial" panose="020B0604020202020204" pitchFamily="34" charset="0"/>
              <a:buChar char="•"/>
            </a:pPr>
            <a:r>
              <a:rPr lang="en-GB" sz="2000" dirty="0"/>
              <a:t>Η </a:t>
            </a:r>
            <a:r>
              <a:rPr lang="en-GB" sz="2000" dirty="0" err="1"/>
              <a:t>δημιουργί</a:t>
            </a:r>
            <a:r>
              <a:rPr lang="en-GB" sz="2000" dirty="0"/>
              <a:t>α ενός διακριτού διαχωρισμού μεταξύ εργασίας και προσωπικής ζωής είναι ζωτικής σημασίας για τη διατήρηση μιας υγιούς ισορροπίας μεταξύ επαγγελματικής και προσωπικής ζωής. </a:t>
            </a:r>
          </a:p>
          <a:p>
            <a:pPr marL="342900" indent="-342900" algn="just">
              <a:buFont typeface="Arial" panose="020B0604020202020204" pitchFamily="34" charset="0"/>
              <a:buChar char="•"/>
            </a:pPr>
            <a:r>
              <a:rPr lang="en-GB" sz="2000" dirty="0" err="1"/>
              <a:t>Αυτό</a:t>
            </a:r>
            <a:r>
              <a:rPr lang="en-GB" sz="2000" dirty="0"/>
              <a:t> μπ</a:t>
            </a:r>
            <a:r>
              <a:rPr lang="en-GB" sz="2000" dirty="0" err="1"/>
              <a:t>ορεί</a:t>
            </a:r>
            <a:r>
              <a:rPr lang="en-GB" sz="2000" dirty="0"/>
              <a:t> να π</a:t>
            </a:r>
            <a:r>
              <a:rPr lang="en-GB" sz="2000" dirty="0" err="1"/>
              <a:t>εριλ</a:t>
            </a:r>
            <a:r>
              <a:rPr lang="en-GB" sz="2000" dirty="0"/>
              <a:t>αμβάνει τον καθορισμό συγκεκριμένων ωρών εργασίας, τη δημιουργία ξεχωριστού χώρου εργασίας στο σπίτι και τον περιορισμό των επικοινωνιών που σχετίζονται με την εργασία κατά τις ώρες εκτός εργασίας. </a:t>
            </a:r>
          </a:p>
          <a:p>
            <a:pPr marL="342900" indent="-342900" algn="just">
              <a:buFont typeface="Arial" panose="020B0604020202020204" pitchFamily="34" charset="0"/>
              <a:buChar char="•"/>
            </a:pPr>
            <a:r>
              <a:rPr lang="en-GB" sz="2000" dirty="0" err="1"/>
              <a:t>Γι</a:t>
            </a:r>
            <a:r>
              <a:rPr lang="en-GB" sz="2000" dirty="0"/>
              <a:t>α τις γυναίκες, οι οποίες συχνά αναλαμβάνουν πολλαπλούς ρόλους, συμπεριλαμβανομένων των ευθυνών φροντίδας, ο καθορισμός ορίων μπορεί να είναι ιδιαίτερα σημαντικός. </a:t>
            </a:r>
          </a:p>
          <a:p>
            <a:pPr marL="342900" indent="-342900" algn="just">
              <a:buFont typeface="Arial" panose="020B0604020202020204" pitchFamily="34" charset="0"/>
              <a:buChar char="•"/>
            </a:pPr>
            <a:r>
              <a:rPr lang="en-GB" sz="2000" dirty="0"/>
              <a:t>Ο </a:t>
            </a:r>
            <a:r>
              <a:rPr lang="en-GB" sz="2000" dirty="0" err="1"/>
              <a:t>ευρω</a:t>
            </a:r>
            <a:r>
              <a:rPr lang="en-GB" sz="2000" dirty="0"/>
              <a:t>παϊκός πυλώνας κοινωνικών δικαιωμάτων αναγνωρίζει τις μοναδικές προκλήσεις που αντιμετωπίζουν οι γυναίκες στην επίτευξη ισορροπίας μεταξύ επαγγελματικής και προσωπικής ζωής και προωθεί πολιτικές που υποστηρίζουν τη δημιουργία τέτοιων ορίων. </a:t>
            </a:r>
            <a:r>
              <a:rPr lang="en-GB" sz="2000" dirty="0" err="1"/>
              <a:t>Το</a:t>
            </a:r>
            <a:r>
              <a:rPr lang="en-GB" sz="2000" dirty="0"/>
              <a:t> "</a:t>
            </a:r>
            <a:r>
              <a:rPr lang="en-GB" sz="2000" dirty="0" err="1"/>
              <a:t>δικ</a:t>
            </a:r>
            <a:r>
              <a:rPr lang="en-GB" sz="2000" dirty="0"/>
              <a:t>αίωμα στην αποσύνδεση" ή το "δικαίωμα στη μη διαθεσιμότητα" έχει κερδίσει έδαφος σε αρκετές χώρες της ΕΕ, αναγνωρίζοντας τη σημασία του διαχωρισμού του επαγγελματικού και του προσωπικού χρόνου.</a:t>
            </a:r>
          </a:p>
        </p:txBody>
      </p:sp>
      <p:sp>
        <p:nvSpPr>
          <p:cNvPr id="5" name="Text Placeholder 4">
            <a:extLst>
              <a:ext uri="{FF2B5EF4-FFF2-40B4-BE49-F238E27FC236}">
                <a16:creationId xmlns:a16="http://schemas.microsoft.com/office/drawing/2014/main" id="{D273A783-0D94-C7AC-F620-9DB34217AC73}"/>
              </a:ext>
            </a:extLst>
          </p:cNvPr>
          <p:cNvSpPr>
            <a:spLocks noGrp="1"/>
          </p:cNvSpPr>
          <p:nvPr>
            <p:ph type="body" sz="quarter" idx="16"/>
          </p:nvPr>
        </p:nvSpPr>
        <p:spPr>
          <a:xfrm>
            <a:off x="6285392" y="296322"/>
            <a:ext cx="5024760" cy="870778"/>
          </a:xfrm>
        </p:spPr>
        <p:txBody>
          <a:bodyPr>
            <a:normAutofit/>
          </a:bodyPr>
          <a:lstStyle/>
          <a:p>
            <a:r>
              <a:rPr lang="en-GB" sz="2400" dirty="0" err="1"/>
              <a:t>Θέτοντ</a:t>
            </a:r>
            <a:r>
              <a:rPr lang="en-GB" sz="2400" dirty="0"/>
              <a:t>ας όρια μεταξύ εργασίας και προσωπικής ζωής</a:t>
            </a:r>
          </a:p>
        </p:txBody>
      </p:sp>
    </p:spTree>
    <p:extLst>
      <p:ext uri="{BB962C8B-B14F-4D97-AF65-F5344CB8AC3E}">
        <p14:creationId xmlns:p14="http://schemas.microsoft.com/office/powerpoint/2010/main" val="2471393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645031-6FAF-938F-4EEC-6FBCAFD6A320}"/>
              </a:ext>
            </a:extLst>
          </p:cNvPr>
          <p:cNvSpPr>
            <a:spLocks noGrp="1"/>
          </p:cNvSpPr>
          <p:nvPr>
            <p:ph type="body" sz="quarter" idx="18"/>
          </p:nvPr>
        </p:nvSpPr>
        <p:spPr>
          <a:xfrm>
            <a:off x="712630" y="2257464"/>
            <a:ext cx="5383370" cy="3606870"/>
          </a:xfrm>
        </p:spPr>
        <p:txBody>
          <a:bodyPr>
            <a:normAutofit fontScale="92500"/>
          </a:bodyPr>
          <a:lstStyle/>
          <a:p>
            <a:pPr marL="0" indent="0"/>
            <a:r>
              <a:rPr lang="en-GB" sz="3200" dirty="0"/>
              <a:t>8 </a:t>
            </a:r>
            <a:r>
              <a:rPr lang="en-GB" sz="3200" dirty="0" err="1"/>
              <a:t>συμ</a:t>
            </a:r>
            <a:r>
              <a:rPr lang="en-GB" sz="3200" dirty="0"/>
              <a:t>βουλές για τη δημιουργία υγιών εργασιακών ορίων</a:t>
            </a:r>
            <a:r>
              <a:rPr lang="el-GR" sz="3200" dirty="0"/>
              <a:t>.</a:t>
            </a:r>
            <a:endParaRPr lang="en-GB" sz="3200" dirty="0"/>
          </a:p>
          <a:p>
            <a:pPr marL="0" indent="0"/>
            <a:r>
              <a:rPr lang="en-GB" sz="3200" dirty="0" err="1"/>
              <a:t>Κάντε</a:t>
            </a:r>
            <a:r>
              <a:rPr lang="en-GB" sz="3200" dirty="0"/>
              <a:t> </a:t>
            </a:r>
            <a:r>
              <a:rPr lang="en-GB" sz="3200" dirty="0" err="1"/>
              <a:t>κλικ</a:t>
            </a:r>
            <a:r>
              <a:rPr lang="en-GB" sz="3200" dirty="0"/>
              <a:t> </a:t>
            </a:r>
            <a:r>
              <a:rPr lang="en-GB" sz="3200" dirty="0" err="1"/>
              <a:t>στον</a:t>
            </a:r>
            <a:r>
              <a:rPr lang="en-GB" sz="3200" dirty="0"/>
              <a:t> </a:t>
            </a:r>
            <a:r>
              <a:rPr lang="en-GB" sz="3200" dirty="0" err="1"/>
              <a:t>σύνδεσμο</a:t>
            </a:r>
            <a:r>
              <a:rPr lang="en-GB" sz="3200" dirty="0"/>
              <a:t> </a:t>
            </a:r>
            <a:r>
              <a:rPr lang="en-GB" sz="3200" b="1" dirty="0">
                <a:solidFill>
                  <a:srgbClr val="8A4199"/>
                </a:solidFill>
                <a:hlinkClick r:id="rId2">
                  <a:extLst>
                    <a:ext uri="{A12FA001-AC4F-418D-AE19-62706E023703}">
                      <ahyp:hlinkClr xmlns:ahyp="http://schemas.microsoft.com/office/drawing/2018/hyperlinkcolor" val="tx"/>
                    </a:ext>
                  </a:extLst>
                </a:hlinkClick>
              </a:rPr>
              <a:t>ΕΔΩ </a:t>
            </a:r>
            <a:r>
              <a:rPr lang="en-GB" sz="3200" dirty="0" err="1"/>
              <a:t>γι</a:t>
            </a:r>
            <a:r>
              <a:rPr lang="en-GB" sz="3200" dirty="0"/>
              <a:t>α να ακολουθήσετε τα βήματά τους για τη δημιουργία μιας καλύτερης ισορροπίας στον χώρο εργασίας!</a:t>
            </a:r>
          </a:p>
        </p:txBody>
      </p:sp>
      <p:sp>
        <p:nvSpPr>
          <p:cNvPr id="3" name="Text Placeholder 2">
            <a:extLst>
              <a:ext uri="{FF2B5EF4-FFF2-40B4-BE49-F238E27FC236}">
                <a16:creationId xmlns:a16="http://schemas.microsoft.com/office/drawing/2014/main" id="{389AA263-E197-98F5-A5A9-70363C3C17EA}"/>
              </a:ext>
            </a:extLst>
          </p:cNvPr>
          <p:cNvSpPr>
            <a:spLocks noGrp="1"/>
          </p:cNvSpPr>
          <p:nvPr>
            <p:ph type="body" sz="quarter" idx="16"/>
          </p:nvPr>
        </p:nvSpPr>
        <p:spPr/>
        <p:txBody>
          <a:bodyPr>
            <a:normAutofit fontScale="77500" lnSpcReduction="20000"/>
          </a:bodyPr>
          <a:lstStyle/>
          <a:p>
            <a:r>
              <a:rPr lang="en-GB" dirty="0" err="1"/>
              <a:t>Δρ</a:t>
            </a:r>
            <a:r>
              <a:rPr lang="en-GB" dirty="0"/>
              <a:t>αστηριότητα: Πώς να θέσετε όρια μεταξύ επαγγελματικής και προσωπικής ζωής</a:t>
            </a:r>
          </a:p>
        </p:txBody>
      </p:sp>
      <p:pic>
        <p:nvPicPr>
          <p:cNvPr id="6" name="Picture Placeholder 5">
            <a:extLst>
              <a:ext uri="{FF2B5EF4-FFF2-40B4-BE49-F238E27FC236}">
                <a16:creationId xmlns:a16="http://schemas.microsoft.com/office/drawing/2014/main" id="{13982D8B-6410-B830-BDD5-E6A640BB7D4B}"/>
              </a:ext>
            </a:extLst>
          </p:cNvPr>
          <p:cNvPicPr>
            <a:picLocks noGrp="1" noChangeAspect="1"/>
          </p:cNvPicPr>
          <p:nvPr>
            <p:ph type="pic" sz="quarter" idx="10"/>
          </p:nvPr>
        </p:nvPicPr>
        <p:blipFill rotWithShape="1">
          <a:blip r:embed="rId3"/>
          <a:srcRect l="21652" r="21652"/>
          <a:stretch/>
        </p:blipFill>
        <p:spPr/>
      </p:pic>
    </p:spTree>
    <p:extLst>
      <p:ext uri="{BB962C8B-B14F-4D97-AF65-F5344CB8AC3E}">
        <p14:creationId xmlns:p14="http://schemas.microsoft.com/office/powerpoint/2010/main" val="2049917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FA4BEE-2A2B-8780-F17C-A72B56F724EA}"/>
              </a:ext>
            </a:extLst>
          </p:cNvPr>
          <p:cNvSpPr>
            <a:spLocks noGrp="1"/>
          </p:cNvSpPr>
          <p:nvPr>
            <p:ph type="body" sz="quarter" idx="18"/>
          </p:nvPr>
        </p:nvSpPr>
        <p:spPr>
          <a:xfrm>
            <a:off x="607591" y="1414234"/>
            <a:ext cx="6289090" cy="4478565"/>
          </a:xfrm>
        </p:spPr>
        <p:txBody>
          <a:bodyPr>
            <a:normAutofit fontScale="92500"/>
          </a:bodyPr>
          <a:lstStyle/>
          <a:p>
            <a:pPr marL="0" indent="0"/>
            <a:r>
              <a:rPr lang="en-GB" dirty="0"/>
              <a:t>Η απ</a:t>
            </a:r>
            <a:r>
              <a:rPr lang="en-GB" dirty="0" err="1"/>
              <a:t>οτελεσμ</a:t>
            </a:r>
            <a:r>
              <a:rPr lang="en-GB" dirty="0"/>
              <a:t>ατική διαχείριση του χρόνου αποτελεί κρίσιμη στρατηγική για την επίτευξη ισορροπίας μεταξύ επαγγελματικής και προσωπικής ζωής. </a:t>
            </a:r>
            <a:r>
              <a:rPr lang="en-GB" dirty="0" err="1"/>
              <a:t>Οι</a:t>
            </a:r>
            <a:r>
              <a:rPr lang="en-GB" dirty="0"/>
              <a:t> </a:t>
            </a:r>
            <a:r>
              <a:rPr lang="en-GB" dirty="0" err="1"/>
              <a:t>τεχνικές</a:t>
            </a:r>
            <a:r>
              <a:rPr lang="en-GB" dirty="0"/>
              <a:t> μπ</a:t>
            </a:r>
            <a:r>
              <a:rPr lang="en-GB" dirty="0" err="1"/>
              <a:t>ορεί</a:t>
            </a:r>
            <a:r>
              <a:rPr lang="en-GB" dirty="0"/>
              <a:t> να π</a:t>
            </a:r>
            <a:r>
              <a:rPr lang="en-GB" dirty="0" err="1"/>
              <a:t>εριλ</a:t>
            </a:r>
            <a:r>
              <a:rPr lang="en-GB" dirty="0"/>
              <a:t>αμβάνουν την ιεράρχηση των καθηκόντων, τον καθορισμό ρεαλιστικών στόχων, τη χρήση εργαλείων παραγωγικότητας και την ανάθεση αρμοδιοτήτων. </a:t>
            </a:r>
          </a:p>
          <a:p>
            <a:pPr marL="0" indent="0"/>
            <a:r>
              <a:rPr lang="en-GB" dirty="0" err="1"/>
              <a:t>Γι</a:t>
            </a:r>
            <a:r>
              <a:rPr lang="en-GB" dirty="0"/>
              <a:t>α τις γυναίκες εργαζόμενες που αναλαμβάνουν συχνά πολλαπλούς ρόλους στην εργασία και στο σπίτι, η εκμάθηση τεχνικών διαχείρισης του χρόνου μπορεί να αποδειχθεί ιδιαίτερα επωφελής. </a:t>
            </a:r>
          </a:p>
          <a:p>
            <a:pPr marL="0" indent="0"/>
            <a:r>
              <a:rPr lang="en-GB" dirty="0" err="1"/>
              <a:t>Το</a:t>
            </a:r>
            <a:r>
              <a:rPr lang="en-GB" dirty="0"/>
              <a:t> </a:t>
            </a:r>
            <a:r>
              <a:rPr lang="en-GB" dirty="0" err="1"/>
              <a:t>νέο</a:t>
            </a:r>
            <a:r>
              <a:rPr lang="en-GB" dirty="0"/>
              <a:t> </a:t>
            </a:r>
            <a:r>
              <a:rPr lang="en-GB" dirty="0" err="1"/>
              <a:t>στρ</a:t>
            </a:r>
            <a:r>
              <a:rPr lang="en-GB" dirty="0"/>
              <a:t>ατηγικό πλαίσιο της ΕΕ για την υγεία και την ασφάλεια στην εργασία υπογραμμίζει τη σημασία της αποτελεσματικής διαχείρισης του χρόνου ως μέρος της οργάνωσης της εργασίας και της πρόληψης των ψυχοκοινωνικών κινδύνων.</a:t>
            </a:r>
          </a:p>
        </p:txBody>
      </p:sp>
      <p:sp>
        <p:nvSpPr>
          <p:cNvPr id="3" name="Text Placeholder 2">
            <a:extLst>
              <a:ext uri="{FF2B5EF4-FFF2-40B4-BE49-F238E27FC236}">
                <a16:creationId xmlns:a16="http://schemas.microsoft.com/office/drawing/2014/main" id="{021A2C47-9C09-66BC-14D9-9ABD4E3615FD}"/>
              </a:ext>
            </a:extLst>
          </p:cNvPr>
          <p:cNvSpPr>
            <a:spLocks noGrp="1"/>
          </p:cNvSpPr>
          <p:nvPr>
            <p:ph type="body" sz="quarter" idx="16"/>
          </p:nvPr>
        </p:nvSpPr>
        <p:spPr/>
        <p:txBody>
          <a:bodyPr>
            <a:normAutofit lnSpcReduction="10000"/>
          </a:bodyPr>
          <a:lstStyle/>
          <a:p>
            <a:r>
              <a:rPr lang="en-GB" dirty="0" err="1"/>
              <a:t>Τεχνικές</a:t>
            </a:r>
            <a:r>
              <a:rPr lang="en-GB" dirty="0"/>
              <a:t> </a:t>
            </a:r>
            <a:r>
              <a:rPr lang="en-GB" dirty="0" err="1"/>
              <a:t>δι</a:t>
            </a:r>
            <a:r>
              <a:rPr lang="en-GB" dirty="0"/>
              <a:t>αχείρισης χρόνου</a:t>
            </a:r>
          </a:p>
        </p:txBody>
      </p:sp>
      <p:pic>
        <p:nvPicPr>
          <p:cNvPr id="6" name="Picture Placeholder 5">
            <a:extLst>
              <a:ext uri="{FF2B5EF4-FFF2-40B4-BE49-F238E27FC236}">
                <a16:creationId xmlns:a16="http://schemas.microsoft.com/office/drawing/2014/main" id="{7E2007BE-88B3-07C0-7A4C-43231D7EF75A}"/>
              </a:ext>
            </a:extLst>
          </p:cNvPr>
          <p:cNvPicPr>
            <a:picLocks noGrp="1" noChangeAspect="1"/>
          </p:cNvPicPr>
          <p:nvPr>
            <p:ph type="pic" sz="quarter" idx="15"/>
          </p:nvPr>
        </p:nvPicPr>
        <p:blipFill>
          <a:blip r:embed="rId2"/>
          <a:srcRect l="21798" r="21798"/>
          <a:stretch>
            <a:fillRect/>
          </a:stretch>
        </p:blipFill>
        <p:spPr/>
      </p:pic>
    </p:spTree>
    <p:extLst>
      <p:ext uri="{BB962C8B-B14F-4D97-AF65-F5344CB8AC3E}">
        <p14:creationId xmlns:p14="http://schemas.microsoft.com/office/powerpoint/2010/main" val="2603755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840E296-6932-9FAC-90C4-7172A262C0A2}"/>
              </a:ext>
            </a:extLst>
          </p:cNvPr>
          <p:cNvPicPr>
            <a:picLocks noGrp="1" noChangeAspect="1"/>
          </p:cNvPicPr>
          <p:nvPr>
            <p:ph type="pic" sz="quarter" idx="10"/>
          </p:nvPr>
        </p:nvPicPr>
        <p:blipFill rotWithShape="1">
          <a:blip r:embed="rId2"/>
          <a:srcRect l="37007" r="37007"/>
          <a:stretch/>
        </p:blipFill>
        <p:spPr/>
      </p:pic>
      <p:sp>
        <p:nvSpPr>
          <p:cNvPr id="3" name="Text Placeholder 2">
            <a:extLst>
              <a:ext uri="{FF2B5EF4-FFF2-40B4-BE49-F238E27FC236}">
                <a16:creationId xmlns:a16="http://schemas.microsoft.com/office/drawing/2014/main" id="{E50EECA5-EECD-ED4D-6076-6209B32910C4}"/>
              </a:ext>
            </a:extLst>
          </p:cNvPr>
          <p:cNvSpPr>
            <a:spLocks noGrp="1"/>
          </p:cNvSpPr>
          <p:nvPr>
            <p:ph type="body" sz="quarter" idx="18"/>
          </p:nvPr>
        </p:nvSpPr>
        <p:spPr>
          <a:xfrm>
            <a:off x="712486" y="2000289"/>
            <a:ext cx="7312170" cy="3606870"/>
          </a:xfrm>
        </p:spPr>
        <p:txBody>
          <a:bodyPr>
            <a:normAutofit/>
          </a:bodyPr>
          <a:lstStyle/>
          <a:p>
            <a:pPr marL="0" indent="0"/>
            <a:r>
              <a:rPr lang="en-GB" sz="3200" dirty="0" err="1"/>
              <a:t>Ακολουθούν</a:t>
            </a:r>
            <a:r>
              <a:rPr lang="en-GB" sz="3200" dirty="0"/>
              <a:t> </a:t>
            </a:r>
            <a:r>
              <a:rPr lang="en-GB" sz="3200" dirty="0" err="1"/>
              <a:t>μερικές</a:t>
            </a:r>
            <a:r>
              <a:rPr lang="en-GB" sz="3200" dirty="0"/>
              <a:t> </a:t>
            </a:r>
            <a:r>
              <a:rPr lang="en-GB" sz="3200" dirty="0" err="1"/>
              <a:t>δοκιμ</a:t>
            </a:r>
            <a:r>
              <a:rPr lang="en-GB" sz="3200" dirty="0"/>
              <a:t>ασμένες συμβουλές για τη διαχείριση του χρόνου σας.</a:t>
            </a:r>
          </a:p>
          <a:p>
            <a:pPr marL="0" indent="0"/>
            <a:endParaRPr lang="en-GB" sz="3200" dirty="0"/>
          </a:p>
          <a:p>
            <a:pPr marL="0" indent="0"/>
            <a:r>
              <a:rPr lang="en-GB" sz="3200" dirty="0" err="1"/>
              <a:t>Κάντε</a:t>
            </a:r>
            <a:r>
              <a:rPr lang="en-GB" sz="3200" dirty="0"/>
              <a:t> </a:t>
            </a:r>
            <a:r>
              <a:rPr lang="en-GB" sz="3200" dirty="0" err="1"/>
              <a:t>κλικ</a:t>
            </a:r>
            <a:r>
              <a:rPr lang="en-GB" sz="3200" dirty="0"/>
              <a:t> </a:t>
            </a:r>
            <a:r>
              <a:rPr lang="en-GB" sz="3200" b="1" dirty="0">
                <a:solidFill>
                  <a:srgbClr val="8A4199"/>
                </a:solidFill>
                <a:hlinkClick r:id="rId3">
                  <a:extLst>
                    <a:ext uri="{A12FA001-AC4F-418D-AE19-62706E023703}">
                      <ahyp:hlinkClr xmlns:ahyp="http://schemas.microsoft.com/office/drawing/2018/hyperlinkcolor" val="tx"/>
                    </a:ext>
                  </a:extLst>
                </a:hlinkClick>
              </a:rPr>
              <a:t>ΕΔΩ </a:t>
            </a:r>
            <a:r>
              <a:rPr lang="en-GB" sz="3200" dirty="0" err="1"/>
              <a:t>γι</a:t>
            </a:r>
            <a:r>
              <a:rPr lang="en-GB" sz="3200" dirty="0"/>
              <a:t>α να διαβάσετε και να αρχίσετε να εφαρμόζετε μερικά βήματα σήμερα</a:t>
            </a:r>
          </a:p>
        </p:txBody>
      </p:sp>
      <p:sp>
        <p:nvSpPr>
          <p:cNvPr id="4" name="Text Placeholder 3">
            <a:extLst>
              <a:ext uri="{FF2B5EF4-FFF2-40B4-BE49-F238E27FC236}">
                <a16:creationId xmlns:a16="http://schemas.microsoft.com/office/drawing/2014/main" id="{B8E0D4E1-9074-EA9D-85E2-D999485D2036}"/>
              </a:ext>
            </a:extLst>
          </p:cNvPr>
          <p:cNvSpPr>
            <a:spLocks noGrp="1"/>
          </p:cNvSpPr>
          <p:nvPr>
            <p:ph type="body" sz="quarter" idx="16"/>
          </p:nvPr>
        </p:nvSpPr>
        <p:spPr/>
        <p:txBody>
          <a:bodyPr/>
          <a:lstStyle/>
          <a:p>
            <a:r>
              <a:rPr lang="en-GB" dirty="0" err="1"/>
              <a:t>Δρ</a:t>
            </a:r>
            <a:r>
              <a:rPr lang="en-GB" dirty="0"/>
              <a:t>αστηριότητα: Δεξιότητες διαχείρισης χρόνου που λειτουργούν</a:t>
            </a:r>
          </a:p>
        </p:txBody>
      </p:sp>
    </p:spTree>
    <p:extLst>
      <p:ext uri="{BB962C8B-B14F-4D97-AF65-F5344CB8AC3E}">
        <p14:creationId xmlns:p14="http://schemas.microsoft.com/office/powerpoint/2010/main" val="1480641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9FD1E5-D577-6F58-5B59-908344A0497F}"/>
              </a:ext>
            </a:extLst>
          </p:cNvPr>
          <p:cNvSpPr>
            <a:spLocks noGrp="1"/>
          </p:cNvSpPr>
          <p:nvPr>
            <p:ph type="body" sz="quarter" idx="18"/>
          </p:nvPr>
        </p:nvSpPr>
        <p:spPr>
          <a:xfrm>
            <a:off x="713768" y="2351629"/>
            <a:ext cx="10834986" cy="3763795"/>
          </a:xfrm>
        </p:spPr>
        <p:txBody>
          <a:bodyPr/>
          <a:lstStyle/>
          <a:p>
            <a:pPr marL="342900" indent="-342900">
              <a:buFont typeface="Arial" panose="020B0604020202020204" pitchFamily="34" charset="0"/>
              <a:buChar char="•"/>
            </a:pPr>
            <a:r>
              <a:rPr lang="en-GB" dirty="0"/>
              <a:t>Η διαχείριση του άγχους και οι πρακτικές αυτοφροντίδας είναι επίσης ζωτικής σημασίας για τη διατήρηση της ισορροπίας μεταξύ επαγγελματικής και προσωπικής ζωής και τη συνολική ευεξία. </a:t>
            </a:r>
          </a:p>
          <a:p>
            <a:pPr marL="342900" indent="-342900">
              <a:buFont typeface="Arial" panose="020B0604020202020204" pitchFamily="34" charset="0"/>
              <a:buChar char="•"/>
            </a:pPr>
            <a:r>
              <a:rPr lang="en-GB" dirty="0"/>
              <a:t>Η τακτική άσκηση, η ισορροπημένη διατροφή, ο επαρκής ύπνος, οι πρακτικές ενσυνειδητότητας και οι ψυχαγωγικές δραστηριότητες μπορούν να βοηθήσουν στη διαχείριση των επιπέδων άγχους. </a:t>
            </a:r>
          </a:p>
          <a:p>
            <a:pPr marL="342900" indent="-342900">
              <a:buFont typeface="Arial" panose="020B0604020202020204" pitchFamily="34" charset="0"/>
              <a:buChar char="•"/>
            </a:pPr>
            <a:r>
              <a:rPr lang="en-GB" dirty="0"/>
              <a:t>Για τις γυναίκες, οι οποίες, σύμφωνα με τις εκθέσεις του EU-OSHA, βιώνουν συχνότερα το εργασιακό άγχος, οι πρακτικές αυτές μπορεί να είναι ιδιαίτερα κρίσιμες.</a:t>
            </a:r>
          </a:p>
        </p:txBody>
      </p:sp>
      <p:sp>
        <p:nvSpPr>
          <p:cNvPr id="3" name="Text Placeholder 2">
            <a:extLst>
              <a:ext uri="{FF2B5EF4-FFF2-40B4-BE49-F238E27FC236}">
                <a16:creationId xmlns:a16="http://schemas.microsoft.com/office/drawing/2014/main" id="{CD8760E2-7B69-8F15-7CA5-173F69590E55}"/>
              </a:ext>
            </a:extLst>
          </p:cNvPr>
          <p:cNvSpPr>
            <a:spLocks noGrp="1"/>
          </p:cNvSpPr>
          <p:nvPr>
            <p:ph type="body" sz="quarter" idx="16"/>
          </p:nvPr>
        </p:nvSpPr>
        <p:spPr/>
        <p:txBody>
          <a:bodyPr>
            <a:normAutofit lnSpcReduction="10000"/>
          </a:bodyPr>
          <a:lstStyle/>
          <a:p>
            <a:r>
              <a:rPr lang="en-GB" dirty="0"/>
              <a:t>Διαχείριση του άγχους και πρακτικές αυτοφροντίδας</a:t>
            </a:r>
          </a:p>
        </p:txBody>
      </p:sp>
    </p:spTree>
    <p:extLst>
      <p:ext uri="{BB962C8B-B14F-4D97-AF65-F5344CB8AC3E}">
        <p14:creationId xmlns:p14="http://schemas.microsoft.com/office/powerpoint/2010/main" val="2820713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8280BB2-5921-869F-E140-15AB0D854171}"/>
              </a:ext>
            </a:extLst>
          </p:cNvPr>
          <p:cNvPicPr>
            <a:picLocks noGrp="1" noChangeAspect="1"/>
          </p:cNvPicPr>
          <p:nvPr>
            <p:ph type="pic" sz="quarter" idx="10"/>
          </p:nvPr>
        </p:nvPicPr>
        <p:blipFill>
          <a:blip r:embed="rId2"/>
          <a:srcRect l="30980" r="30980"/>
          <a:stretch>
            <a:fillRect/>
          </a:stretch>
        </p:blipFill>
        <p:spPr/>
      </p:pic>
      <p:sp>
        <p:nvSpPr>
          <p:cNvPr id="3" name="Text Placeholder 2">
            <a:extLst>
              <a:ext uri="{FF2B5EF4-FFF2-40B4-BE49-F238E27FC236}">
                <a16:creationId xmlns:a16="http://schemas.microsoft.com/office/drawing/2014/main" id="{2612299D-1BD8-88AC-9949-E7180BF382D5}"/>
              </a:ext>
            </a:extLst>
          </p:cNvPr>
          <p:cNvSpPr>
            <a:spLocks noGrp="1"/>
          </p:cNvSpPr>
          <p:nvPr>
            <p:ph type="body" sz="quarter" idx="18"/>
          </p:nvPr>
        </p:nvSpPr>
        <p:spPr/>
        <p:txBody>
          <a:bodyPr>
            <a:normAutofit fontScale="92500" lnSpcReduction="10000"/>
          </a:bodyPr>
          <a:lstStyle/>
          <a:p>
            <a:pPr marL="342900" indent="-342900">
              <a:buFont typeface="Arial" panose="020B0604020202020204" pitchFamily="34" charset="0"/>
              <a:buChar char="•"/>
            </a:pPr>
            <a:r>
              <a:rPr lang="en-GB" dirty="0" err="1"/>
              <a:t>Οι</a:t>
            </a:r>
            <a:r>
              <a:rPr lang="en-GB" dirty="0"/>
              <a:t> </a:t>
            </a:r>
            <a:r>
              <a:rPr lang="en-GB" dirty="0" err="1"/>
              <a:t>ετ</a:t>
            </a:r>
            <a:r>
              <a:rPr lang="en-GB" dirty="0"/>
              <a:t>αιρείες συχνά εφαρμόζουν πολιτικές που μπορούν να βοηθήσουν τους εργαζόμενους να επιτύχουν ισορροπία μεταξύ επαγγελματικής και προσωπικής ζωής. </a:t>
            </a:r>
            <a:r>
              <a:rPr lang="en-GB" dirty="0" err="1"/>
              <a:t>Αυτές</a:t>
            </a:r>
            <a:r>
              <a:rPr lang="en-GB" dirty="0"/>
              <a:t> μπ</a:t>
            </a:r>
            <a:r>
              <a:rPr lang="en-GB" dirty="0" err="1"/>
              <a:t>ορεί</a:t>
            </a:r>
            <a:r>
              <a:rPr lang="en-GB" dirty="0"/>
              <a:t> να π</a:t>
            </a:r>
            <a:r>
              <a:rPr lang="en-GB" dirty="0" err="1"/>
              <a:t>εριλ</a:t>
            </a:r>
            <a:r>
              <a:rPr lang="en-GB" dirty="0"/>
              <a:t>αμβάνουν ευέλικτο ωράριο εργασίας, τηλεργασία και πολιτικές οικογενειακών αδειών. </a:t>
            </a:r>
            <a:r>
              <a:rPr lang="en-GB" dirty="0" err="1"/>
              <a:t>Είν</a:t>
            </a:r>
            <a:r>
              <a:rPr lang="en-GB" dirty="0"/>
              <a:t>αι σημαντικό να γνωρίζετε και να κάνετε χρήση αυτών των πολιτικών. </a:t>
            </a:r>
          </a:p>
          <a:p>
            <a:pPr marL="342900" indent="-342900">
              <a:buFont typeface="Arial" panose="020B0604020202020204" pitchFamily="34" charset="0"/>
              <a:buChar char="•"/>
            </a:pPr>
            <a:r>
              <a:rPr lang="en-GB" dirty="0" err="1"/>
              <a:t>Το</a:t>
            </a:r>
            <a:r>
              <a:rPr lang="en-GB" dirty="0"/>
              <a:t> </a:t>
            </a:r>
            <a:r>
              <a:rPr lang="en-GB" dirty="0" err="1"/>
              <a:t>Νέο</a:t>
            </a:r>
            <a:r>
              <a:rPr lang="en-GB" dirty="0"/>
              <a:t> </a:t>
            </a:r>
            <a:r>
              <a:rPr lang="en-GB" dirty="0" err="1"/>
              <a:t>Στρ</a:t>
            </a:r>
            <a:r>
              <a:rPr lang="en-GB" dirty="0"/>
              <a:t>ατηγικό Πλαίσιο της ΕΕ για την Υγεία και την Ασφάλεια στην Εργασία 2014-2020 ενθαρρύνει τους οργανισμούς να προωθήσουν τέτοιες πολιτικές για την ευημερία των εργαζομένων τους.</a:t>
            </a:r>
          </a:p>
          <a:p>
            <a:pPr marL="342900" indent="-342900">
              <a:buFont typeface="Arial" panose="020B0604020202020204" pitchFamily="34" charset="0"/>
              <a:buChar char="•"/>
            </a:pPr>
            <a:r>
              <a:rPr lang="en-GB" dirty="0" err="1"/>
              <a:t>Σε</a:t>
            </a:r>
            <a:r>
              <a:rPr lang="en-GB" dirty="0"/>
              <a:t> α</a:t>
            </a:r>
            <a:r>
              <a:rPr lang="en-GB" dirty="0" err="1"/>
              <a:t>υτό</a:t>
            </a:r>
            <a:r>
              <a:rPr lang="en-GB" dirty="0"/>
              <a:t> </a:t>
            </a:r>
            <a:r>
              <a:rPr lang="en-GB" dirty="0" err="1"/>
              <a:t>το</a:t>
            </a:r>
            <a:r>
              <a:rPr lang="en-GB" dirty="0"/>
              <a:t> </a:t>
            </a:r>
            <a:r>
              <a:rPr lang="en-GB" dirty="0" err="1"/>
              <a:t>άρθρο</a:t>
            </a:r>
            <a:r>
              <a:rPr lang="en-GB" dirty="0"/>
              <a:t> πα</a:t>
            </a:r>
            <a:r>
              <a:rPr lang="en-GB" dirty="0" err="1"/>
              <a:t>ρουσιάζοντ</a:t>
            </a:r>
            <a:r>
              <a:rPr lang="en-GB" dirty="0"/>
              <a:t>αι </a:t>
            </a:r>
            <a:r>
              <a:rPr lang="en-GB" b="1" dirty="0">
                <a:solidFill>
                  <a:srgbClr val="8A4199"/>
                </a:solidFill>
                <a:hlinkClick r:id="rId3">
                  <a:extLst>
                    <a:ext uri="{A12FA001-AC4F-418D-AE19-62706E023703}">
                      <ahyp:hlinkClr xmlns:ahyp="http://schemas.microsoft.com/office/drawing/2018/hyperlinkcolor" val="tx"/>
                    </a:ext>
                  </a:extLst>
                </a:hlinkClick>
              </a:rPr>
              <a:t>4 συμβουλές για τον εντοπισμό της ισορροπίας εργασίας-ζωής ενός εργοδότη</a:t>
            </a:r>
            <a:endParaRPr lang="en-GB" b="1" dirty="0">
              <a:solidFill>
                <a:srgbClr val="8A4199"/>
              </a:solidFill>
            </a:endParaRPr>
          </a:p>
        </p:txBody>
      </p:sp>
      <p:sp>
        <p:nvSpPr>
          <p:cNvPr id="4" name="Text Placeholder 3">
            <a:extLst>
              <a:ext uri="{FF2B5EF4-FFF2-40B4-BE49-F238E27FC236}">
                <a16:creationId xmlns:a16="http://schemas.microsoft.com/office/drawing/2014/main" id="{899E29F4-30CF-B40D-58D4-CDDA82380D3B}"/>
              </a:ext>
            </a:extLst>
          </p:cNvPr>
          <p:cNvSpPr>
            <a:spLocks noGrp="1"/>
          </p:cNvSpPr>
          <p:nvPr>
            <p:ph type="body" sz="quarter" idx="16"/>
          </p:nvPr>
        </p:nvSpPr>
        <p:spPr/>
        <p:txBody>
          <a:bodyPr/>
          <a:lstStyle/>
          <a:p>
            <a:r>
              <a:rPr lang="en-GB" dirty="0" err="1"/>
              <a:t>Αξιο</a:t>
            </a:r>
            <a:r>
              <a:rPr lang="en-GB" dirty="0"/>
              <a:t>ποίηση εταιρικών πολιτικών και πόρων</a:t>
            </a:r>
          </a:p>
        </p:txBody>
      </p:sp>
    </p:spTree>
    <p:extLst>
      <p:ext uri="{BB962C8B-B14F-4D97-AF65-F5344CB8AC3E}">
        <p14:creationId xmlns:p14="http://schemas.microsoft.com/office/powerpoint/2010/main" val="520319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0FEB20-80BE-5422-9800-A228870CCD33}"/>
              </a:ext>
            </a:extLst>
          </p:cNvPr>
          <p:cNvSpPr>
            <a:spLocks noGrp="1"/>
          </p:cNvSpPr>
          <p:nvPr>
            <p:ph type="body" sz="quarter" idx="18"/>
          </p:nvPr>
        </p:nvSpPr>
        <p:spPr/>
        <p:txBody>
          <a:bodyPr>
            <a:normAutofit fontScale="92500" lnSpcReduction="20000"/>
          </a:bodyPr>
          <a:lstStyle/>
          <a:p>
            <a:pPr marL="342900" indent="-342900" algn="just">
              <a:buFont typeface="Arial" panose="020B0604020202020204" pitchFamily="34" charset="0"/>
              <a:buChar char="•"/>
            </a:pPr>
            <a:r>
              <a:rPr lang="en-GB" dirty="0" err="1"/>
              <a:t>Έχουμε</a:t>
            </a:r>
            <a:r>
              <a:rPr lang="en-GB" dirty="0"/>
              <a:t> </a:t>
            </a:r>
            <a:r>
              <a:rPr lang="en-GB" dirty="0" err="1"/>
              <a:t>τόσες</a:t>
            </a:r>
            <a:r>
              <a:rPr lang="en-GB" dirty="0"/>
              <a:t> π</a:t>
            </a:r>
            <a:r>
              <a:rPr lang="en-GB" dirty="0" err="1"/>
              <a:t>ολλές</a:t>
            </a:r>
            <a:r>
              <a:rPr lang="en-GB" dirty="0"/>
              <a:t> </a:t>
            </a:r>
            <a:r>
              <a:rPr lang="en-GB" dirty="0" err="1"/>
              <a:t>ερωτήσεις</a:t>
            </a:r>
            <a:r>
              <a:rPr lang="en-GB" dirty="0"/>
              <a:t>. </a:t>
            </a:r>
            <a:r>
              <a:rPr lang="en-GB" dirty="0" err="1"/>
              <a:t>Πώς</a:t>
            </a:r>
            <a:r>
              <a:rPr lang="en-GB" dirty="0"/>
              <a:t> </a:t>
            </a:r>
            <a:r>
              <a:rPr lang="en-GB" dirty="0" err="1"/>
              <a:t>είν</a:t>
            </a:r>
            <a:r>
              <a:rPr lang="en-GB" dirty="0"/>
              <a:t>αι η εργασιακή ζωή αυτή τη στιγμή για τους ανθρώπους; Ποια είναι τα μικρά πράγματα που λειτουργούν καλά; Με τι παλεύουν οι άλλοι;</a:t>
            </a:r>
          </a:p>
          <a:p>
            <a:pPr marL="342900" indent="-342900" algn="just">
              <a:buFont typeface="Arial" panose="020B0604020202020204" pitchFamily="34" charset="0"/>
              <a:buChar char="•"/>
            </a:pPr>
            <a:r>
              <a:rPr lang="en-GB" dirty="0" err="1"/>
              <a:t>Κοιτάζοντ</a:t>
            </a:r>
            <a:r>
              <a:rPr lang="en-GB" dirty="0"/>
              <a:t>ας μπροστά, πώς θα κάνουμε την υβριδική εργασία να λειτουργήσει; Μπορούμε να δημιουργήσουμε εργασία που να είναι πραγματικά καλή για την ευημερία μας; Ποια είναι τα μεγάλα πράγματα που πρέπει να σκεφτούν οι εργοδότες; Θα μπορούσαμε πραγματικά να έχουμε το καλύτερο και από τους δύο κόσμους;</a:t>
            </a:r>
          </a:p>
          <a:p>
            <a:pPr marL="342900" indent="-342900" algn="just">
              <a:buFont typeface="Arial" panose="020B0604020202020204" pitchFamily="34" charset="0"/>
              <a:buChar char="•"/>
            </a:pPr>
            <a:r>
              <a:rPr lang="en-GB" b="1" dirty="0" err="1">
                <a:solidFill>
                  <a:srgbClr val="8A4199"/>
                </a:solidFill>
              </a:rPr>
              <a:t>Ακούστε</a:t>
            </a:r>
            <a:r>
              <a:rPr lang="en-GB" b="1" dirty="0">
                <a:solidFill>
                  <a:srgbClr val="8A4199"/>
                </a:solidFill>
              </a:rPr>
              <a:t> </a:t>
            </a:r>
            <a:r>
              <a:rPr lang="en-GB" b="1" dirty="0">
                <a:solidFill>
                  <a:srgbClr val="8A4199"/>
                </a:solidFill>
                <a:hlinkClick r:id="rId2">
                  <a:extLst>
                    <a:ext uri="{A12FA001-AC4F-418D-AE19-62706E023703}">
                      <ahyp:hlinkClr xmlns:ahyp="http://schemas.microsoft.com/office/drawing/2018/hyperlinkcolor" val="tx"/>
                    </a:ext>
                  </a:extLst>
                </a:hlinkClick>
              </a:rPr>
              <a:t>ΕΔΩ!</a:t>
            </a:r>
            <a:endParaRPr lang="en-GB" b="1" dirty="0">
              <a:solidFill>
                <a:srgbClr val="8A4199"/>
              </a:solidFill>
            </a:endParaRPr>
          </a:p>
          <a:p>
            <a:endParaRPr lang="en-GB" dirty="0"/>
          </a:p>
        </p:txBody>
      </p:sp>
      <p:sp>
        <p:nvSpPr>
          <p:cNvPr id="3" name="Text Placeholder 2">
            <a:extLst>
              <a:ext uri="{FF2B5EF4-FFF2-40B4-BE49-F238E27FC236}">
                <a16:creationId xmlns:a16="http://schemas.microsoft.com/office/drawing/2014/main" id="{C4F46F3D-3DB9-7BA2-ED90-7973841A0A52}"/>
              </a:ext>
            </a:extLst>
          </p:cNvPr>
          <p:cNvSpPr>
            <a:spLocks noGrp="1"/>
          </p:cNvSpPr>
          <p:nvPr>
            <p:ph type="body" sz="quarter" idx="16"/>
          </p:nvPr>
        </p:nvSpPr>
        <p:spPr/>
        <p:txBody>
          <a:bodyPr>
            <a:normAutofit fontScale="70000" lnSpcReduction="20000"/>
          </a:bodyPr>
          <a:lstStyle/>
          <a:p>
            <a:r>
              <a:rPr lang="en-GB" dirty="0"/>
              <a:t>PODCAST: Deloitte: </a:t>
            </a:r>
            <a:r>
              <a:rPr lang="en-GB" dirty="0" err="1"/>
              <a:t>Πώς</a:t>
            </a:r>
            <a:r>
              <a:rPr lang="en-GB" dirty="0"/>
              <a:t> μπ</a:t>
            </a:r>
            <a:r>
              <a:rPr lang="en-GB" dirty="0" err="1"/>
              <a:t>ορούμε</a:t>
            </a:r>
            <a:r>
              <a:rPr lang="en-GB" dirty="0"/>
              <a:t> να </a:t>
            </a:r>
            <a:r>
              <a:rPr lang="en-GB" dirty="0" err="1"/>
              <a:t>δημιουργήσουμε</a:t>
            </a:r>
            <a:r>
              <a:rPr lang="en-GB" dirty="0"/>
              <a:t> </a:t>
            </a:r>
            <a:r>
              <a:rPr lang="en-GB" dirty="0" err="1"/>
              <a:t>μι</a:t>
            </a:r>
            <a:r>
              <a:rPr lang="en-GB" dirty="0"/>
              <a:t>α εργασία που είναι καλή για την ευημερία μας; </a:t>
            </a:r>
          </a:p>
          <a:p>
            <a:endParaRPr lang="en-GB" dirty="0"/>
          </a:p>
        </p:txBody>
      </p:sp>
      <p:pic>
        <p:nvPicPr>
          <p:cNvPr id="6" name="Picture Placeholder 5">
            <a:extLst>
              <a:ext uri="{FF2B5EF4-FFF2-40B4-BE49-F238E27FC236}">
                <a16:creationId xmlns:a16="http://schemas.microsoft.com/office/drawing/2014/main" id="{D64BDD37-C515-B53C-C586-EB2700308C5D}"/>
              </a:ext>
            </a:extLst>
          </p:cNvPr>
          <p:cNvPicPr>
            <a:picLocks noGrp="1" noChangeAspect="1"/>
          </p:cNvPicPr>
          <p:nvPr>
            <p:ph type="pic" sz="quarter" idx="10"/>
          </p:nvPr>
        </p:nvPicPr>
        <p:blipFill rotWithShape="1">
          <a:blip r:embed="rId3"/>
          <a:srcRect l="19180" r="19180"/>
          <a:stretch/>
        </p:blipFill>
        <p:spPr/>
      </p:pic>
    </p:spTree>
    <p:extLst>
      <p:ext uri="{BB962C8B-B14F-4D97-AF65-F5344CB8AC3E}">
        <p14:creationId xmlns:p14="http://schemas.microsoft.com/office/powerpoint/2010/main" val="1858371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3B6129-2E6E-D12D-FED9-484E3101019F}"/>
              </a:ext>
            </a:extLst>
          </p:cNvPr>
          <p:cNvSpPr>
            <a:spLocks noGrp="1"/>
          </p:cNvSpPr>
          <p:nvPr>
            <p:ph type="body" sz="quarter" idx="18"/>
          </p:nvPr>
        </p:nvSpPr>
        <p:spPr>
          <a:xfrm>
            <a:off x="713768" y="1414234"/>
            <a:ext cx="10834986" cy="4636941"/>
          </a:xfrm>
        </p:spPr>
        <p:txBody>
          <a:bodyPr>
            <a:normAutofit fontScale="92500" lnSpcReduction="10000"/>
          </a:bodyPr>
          <a:lstStyle/>
          <a:p>
            <a:pPr marL="342900" indent="-342900">
              <a:buFont typeface="Arial" panose="020B0604020202020204" pitchFamily="34" charset="0"/>
              <a:buChar char="•"/>
            </a:pPr>
            <a:r>
              <a:rPr lang="en-GB" dirty="0" err="1"/>
              <a:t>Στόχος</a:t>
            </a:r>
            <a:r>
              <a:rPr lang="en-GB" dirty="0"/>
              <a:t>: Να μπορέσουν </a:t>
            </a:r>
            <a:r>
              <a:rPr lang="en-GB" dirty="0" err="1"/>
              <a:t>οι</a:t>
            </a:r>
            <a:r>
              <a:rPr lang="en-GB" dirty="0"/>
              <a:t> </a:t>
            </a:r>
            <a:r>
              <a:rPr lang="en-GB" dirty="0" err="1"/>
              <a:t>συμμετέχοντες</a:t>
            </a:r>
            <a:r>
              <a:rPr lang="el-GR" dirty="0"/>
              <a:t>/χουσες</a:t>
            </a:r>
            <a:r>
              <a:rPr lang="en-GB" dirty="0"/>
              <a:t> να αναπτύξουν το δικό τους προσωπικό σχέδιο για την επίτευξη καλύτερης ισορροπίας μεταξύ επαγγελματικής και προσωπικής ζωής.</a:t>
            </a:r>
          </a:p>
          <a:p>
            <a:endParaRPr lang="en-GB" dirty="0"/>
          </a:p>
          <a:p>
            <a:r>
              <a:rPr lang="en-GB" b="1" dirty="0"/>
              <a:t>Οδηγίες:</a:t>
            </a:r>
          </a:p>
          <a:p>
            <a:endParaRPr lang="en-GB" dirty="0"/>
          </a:p>
          <a:p>
            <a:pPr marL="457200" indent="-457200">
              <a:buFont typeface="+mj-lt"/>
              <a:buAutoNum type="arabicPeriod"/>
            </a:pPr>
            <a:r>
              <a:rPr lang="en-GB" dirty="0"/>
              <a:t>Ζητήστε από </a:t>
            </a:r>
            <a:r>
              <a:rPr lang="en-GB" dirty="0" err="1"/>
              <a:t>κάθε</a:t>
            </a:r>
            <a:r>
              <a:rPr lang="en-GB" dirty="0"/>
              <a:t> </a:t>
            </a:r>
            <a:r>
              <a:rPr lang="en-GB" dirty="0" err="1"/>
              <a:t>συμμετέχοντ</a:t>
            </a:r>
            <a:r>
              <a:rPr lang="en-GB" dirty="0"/>
              <a:t>α</a:t>
            </a:r>
            <a:r>
              <a:rPr lang="el-GR" dirty="0"/>
              <a:t>/</a:t>
            </a:r>
            <a:r>
              <a:rPr lang="el-GR" dirty="0" err="1"/>
              <a:t>χουσα</a:t>
            </a:r>
            <a:r>
              <a:rPr lang="en-GB" dirty="0"/>
              <a:t> να προβληματιστεί σχετικά με την τρέχουσα ισορροπία μεταξύ επαγγελματικής και προσωπικής ζωής, τα όρια που έχει θέσει, τις δεξιότητες διαχείρισης του χρόνου του</a:t>
            </a:r>
            <a:r>
              <a:rPr lang="el-GR" dirty="0"/>
              <a:t>/της</a:t>
            </a:r>
            <a:r>
              <a:rPr lang="en-GB" dirty="0"/>
              <a:t> και τις τεχνικές διαχείρισης του άγχους του</a:t>
            </a:r>
            <a:r>
              <a:rPr lang="el-GR" dirty="0"/>
              <a:t>/της</a:t>
            </a:r>
            <a:r>
              <a:rPr lang="en-GB" dirty="0"/>
              <a:t>.</a:t>
            </a:r>
          </a:p>
          <a:p>
            <a:pPr marL="457200" indent="-457200">
              <a:buFont typeface="+mj-lt"/>
              <a:buAutoNum type="arabicPeriod"/>
            </a:pPr>
            <a:r>
              <a:rPr lang="en-GB" dirty="0"/>
              <a:t>Ζητήστε από </a:t>
            </a:r>
            <a:r>
              <a:rPr lang="en-GB" dirty="0" err="1"/>
              <a:t>τους</a:t>
            </a:r>
            <a:r>
              <a:rPr lang="el-GR" dirty="0"/>
              <a:t>/τις</a:t>
            </a:r>
            <a:r>
              <a:rPr lang="en-GB" dirty="0"/>
              <a:t> </a:t>
            </a:r>
            <a:r>
              <a:rPr lang="en-GB" dirty="0" err="1"/>
              <a:t>συμμετέχοντες</a:t>
            </a:r>
            <a:r>
              <a:rPr lang="el-GR" dirty="0"/>
              <a:t>/χουσες</a:t>
            </a:r>
            <a:r>
              <a:rPr lang="en-GB" dirty="0"/>
              <a:t> να καταρτίσουν ένα προσωπικό σχέδιο ισορροπίας μεταξύ επαγγελματικής και προσωπικής ζωής που θα περιλαμβάνει στρατηγικές για τον καθορισμό ορίων, την αποτελεσματικότερη διαχείριση του χρόνου τους και τη διαχείριση του άγχους.</a:t>
            </a:r>
          </a:p>
          <a:p>
            <a:pPr marL="457200" indent="-457200">
              <a:buFont typeface="+mj-lt"/>
              <a:buAutoNum type="arabicPeriod"/>
            </a:pPr>
            <a:r>
              <a:rPr lang="en-GB" dirty="0" err="1"/>
              <a:t>Ενθ</a:t>
            </a:r>
            <a:r>
              <a:rPr lang="en-GB" dirty="0"/>
              <a:t>αρρύνετε τους</a:t>
            </a:r>
            <a:r>
              <a:rPr lang="el-GR" dirty="0"/>
              <a:t>/τις</a:t>
            </a:r>
            <a:r>
              <a:rPr lang="en-GB" dirty="0"/>
              <a:t> </a:t>
            </a:r>
            <a:r>
              <a:rPr lang="en-GB" dirty="0" err="1"/>
              <a:t>συμμετέχοντες</a:t>
            </a:r>
            <a:r>
              <a:rPr lang="el-GR" dirty="0"/>
              <a:t>/χουσες</a:t>
            </a:r>
            <a:r>
              <a:rPr lang="en-GB" dirty="0"/>
              <a:t>, ιδίως τις γυναίκες, να εξετάσουν τυχόν μοναδικές προκλήσεις που αντιμετωπίζουν και πώς θα μπορούσαν να τις αντιμετωπίσουν στα σχέδιά τους, αξιοποιώντας τις στρατηγικές που συζητήθηκαν σε αυτή την ενότητα.</a:t>
            </a:r>
          </a:p>
        </p:txBody>
      </p:sp>
      <p:sp>
        <p:nvSpPr>
          <p:cNvPr id="3" name="Text Placeholder 2">
            <a:extLst>
              <a:ext uri="{FF2B5EF4-FFF2-40B4-BE49-F238E27FC236}">
                <a16:creationId xmlns:a16="http://schemas.microsoft.com/office/drawing/2014/main" id="{0D9C3860-DCFE-FDD1-2C95-57B6E710FF30}"/>
              </a:ext>
            </a:extLst>
          </p:cNvPr>
          <p:cNvSpPr>
            <a:spLocks noGrp="1"/>
          </p:cNvSpPr>
          <p:nvPr>
            <p:ph type="body" sz="quarter" idx="16"/>
          </p:nvPr>
        </p:nvSpPr>
        <p:spPr/>
        <p:txBody>
          <a:bodyPr>
            <a:normAutofit fontScale="70000" lnSpcReduction="20000"/>
          </a:bodyPr>
          <a:lstStyle/>
          <a:p>
            <a:r>
              <a:rPr lang="en-GB" dirty="0"/>
              <a:t>Δραστηριότητες: Προσωπική εργασία: Σχέδιο Ισορροπίας Εργασίας-Ζωής</a:t>
            </a:r>
          </a:p>
        </p:txBody>
      </p:sp>
    </p:spTree>
    <p:extLst>
      <p:ext uri="{BB962C8B-B14F-4D97-AF65-F5344CB8AC3E}">
        <p14:creationId xmlns:p14="http://schemas.microsoft.com/office/powerpoint/2010/main" val="3903898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3B6129-2E6E-D12D-FED9-484E3101019F}"/>
              </a:ext>
            </a:extLst>
          </p:cNvPr>
          <p:cNvSpPr>
            <a:spLocks noGrp="1"/>
          </p:cNvSpPr>
          <p:nvPr>
            <p:ph type="body" sz="quarter" idx="18"/>
          </p:nvPr>
        </p:nvSpPr>
        <p:spPr>
          <a:xfrm>
            <a:off x="734714" y="1583871"/>
            <a:ext cx="10834986" cy="4323870"/>
          </a:xfrm>
        </p:spPr>
        <p:txBody>
          <a:bodyPr>
            <a:normAutofit lnSpcReduction="10000"/>
          </a:bodyPr>
          <a:lstStyle/>
          <a:p>
            <a:pPr marL="0" indent="0"/>
            <a:r>
              <a:rPr lang="en-GB" b="1" dirty="0"/>
              <a:t>Στόχος: </a:t>
            </a:r>
            <a:r>
              <a:rPr lang="en-GB" dirty="0"/>
              <a:t>Να κατανοήσουν </a:t>
            </a:r>
            <a:r>
              <a:rPr lang="en-GB" dirty="0" err="1"/>
              <a:t>οι</a:t>
            </a:r>
            <a:r>
              <a:rPr lang="en-GB" dirty="0"/>
              <a:t> </a:t>
            </a:r>
            <a:r>
              <a:rPr lang="en-GB" dirty="0" err="1"/>
              <a:t>συμμετέχοντες</a:t>
            </a:r>
            <a:r>
              <a:rPr lang="el-GR" dirty="0"/>
              <a:t>/χουσες</a:t>
            </a:r>
            <a:r>
              <a:rPr lang="en-GB" dirty="0"/>
              <a:t> στην πράξη πώς να εφαρμόζουν τεχνικές διαχείρισης ορίων και χρόνου.</a:t>
            </a:r>
          </a:p>
          <a:p>
            <a:pPr marL="342900" indent="-342900">
              <a:buFont typeface="Arial" panose="020B0604020202020204" pitchFamily="34" charset="0"/>
              <a:buChar char="•"/>
            </a:pPr>
            <a:endParaRPr lang="en-GB" dirty="0"/>
          </a:p>
          <a:p>
            <a:pPr marL="0" indent="0"/>
            <a:r>
              <a:rPr lang="en-GB" b="1" dirty="0"/>
              <a:t>Οδηγίες:</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err="1"/>
              <a:t>Χωρίστε</a:t>
            </a:r>
            <a:r>
              <a:rPr lang="en-GB" dirty="0"/>
              <a:t> </a:t>
            </a:r>
            <a:r>
              <a:rPr lang="en-GB" dirty="0" err="1"/>
              <a:t>τους</a:t>
            </a:r>
            <a:r>
              <a:rPr lang="el-GR" dirty="0"/>
              <a:t>/τις</a:t>
            </a:r>
            <a:r>
              <a:rPr lang="en-GB" dirty="0"/>
              <a:t> </a:t>
            </a:r>
            <a:r>
              <a:rPr lang="en-GB" dirty="0" err="1"/>
              <a:t>συμμετέχοντες</a:t>
            </a:r>
            <a:r>
              <a:rPr lang="el-GR" dirty="0"/>
              <a:t>/χουσες</a:t>
            </a:r>
            <a:r>
              <a:rPr lang="en-GB" dirty="0"/>
              <a:t> σε ζεύγη ή μικρές ομάδες και αναθέστε σε κάθε μία από αυτές ένα σενάριο που απαιτεί τον καθορισμό ορίων ή την εφαρμογή τεχνικών διαχείρισης χρόνου στην εργασία.</a:t>
            </a:r>
          </a:p>
          <a:p>
            <a:pPr marL="342900" indent="-342900">
              <a:buFont typeface="Arial" panose="020B0604020202020204" pitchFamily="34" charset="0"/>
              <a:buChar char="•"/>
            </a:pPr>
            <a:r>
              <a:rPr lang="en-GB" dirty="0"/>
              <a:t>Ζητήστε από κάθε ομάδα να παίξει το σενάριό της, επιδεικνύοντας έναν αναποτελεσματικό και έναν αποτελεσματικό τρόπο χειρισμού της κατάστασης.</a:t>
            </a:r>
          </a:p>
          <a:p>
            <a:pPr marL="342900" indent="-342900">
              <a:buFont typeface="Arial" panose="020B0604020202020204" pitchFamily="34" charset="0"/>
              <a:buChar char="•"/>
            </a:pPr>
            <a:r>
              <a:rPr lang="en-GB" dirty="0"/>
              <a:t>Διευκολύνετε μια ομαδική συζήτηση για κάθε σενάριο, παραλληλίζοντας τις στρατηγικές που περιγράφονται στα πλαίσια της ΕΕ για την υγεία και την ασφάλεια στην εργασία.</a:t>
            </a:r>
          </a:p>
        </p:txBody>
      </p:sp>
      <p:sp>
        <p:nvSpPr>
          <p:cNvPr id="3" name="Text Placeholder 2">
            <a:extLst>
              <a:ext uri="{FF2B5EF4-FFF2-40B4-BE49-F238E27FC236}">
                <a16:creationId xmlns:a16="http://schemas.microsoft.com/office/drawing/2014/main" id="{0D9C3860-DCFE-FDD1-2C95-57B6E710FF30}"/>
              </a:ext>
            </a:extLst>
          </p:cNvPr>
          <p:cNvSpPr>
            <a:spLocks noGrp="1"/>
          </p:cNvSpPr>
          <p:nvPr>
            <p:ph type="body" sz="quarter" idx="16"/>
          </p:nvPr>
        </p:nvSpPr>
        <p:spPr/>
        <p:txBody>
          <a:bodyPr>
            <a:normAutofit fontScale="62500" lnSpcReduction="20000"/>
          </a:bodyPr>
          <a:lstStyle/>
          <a:p>
            <a:r>
              <a:rPr lang="en-GB" dirty="0"/>
              <a:t>Δραστηριότητες: Παιχνίδι ρόλων: Εφαρμογή ορίων και τεχνικών διαχείρισης χρόνου</a:t>
            </a:r>
          </a:p>
        </p:txBody>
      </p:sp>
    </p:spTree>
    <p:extLst>
      <p:ext uri="{BB962C8B-B14F-4D97-AF65-F5344CB8AC3E}">
        <p14:creationId xmlns:p14="http://schemas.microsoft.com/office/powerpoint/2010/main" val="3822210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
          <p:cNvSpPr txBox="1">
            <a:spLocks noGrp="1"/>
          </p:cNvSpPr>
          <p:nvPr>
            <p:ph type="body" idx="1"/>
          </p:nvPr>
        </p:nvSpPr>
        <p:spPr>
          <a:xfrm>
            <a:off x="2850548" y="102860"/>
            <a:ext cx="7678646" cy="10709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A4199"/>
              </a:buClr>
              <a:buSzPts val="6000"/>
              <a:buNone/>
            </a:pPr>
            <a:r>
              <a:rPr lang="en-GB" dirty="0"/>
              <a:t>ΜΑΘΗΣΙΑΚΟ</a:t>
            </a:r>
            <a:r>
              <a:rPr lang="el-GR" dirty="0"/>
              <a:t>Ι</a:t>
            </a:r>
            <a:r>
              <a:rPr lang="en-GB" dirty="0"/>
              <a:t> ΣΤ</a:t>
            </a:r>
            <a:r>
              <a:rPr lang="el-GR" dirty="0"/>
              <a:t>Ο</a:t>
            </a:r>
            <a:r>
              <a:rPr lang="en-GB" dirty="0"/>
              <a:t>ΧΟΙ</a:t>
            </a:r>
            <a:endParaRPr dirty="0"/>
          </a:p>
        </p:txBody>
      </p:sp>
      <p:sp>
        <p:nvSpPr>
          <p:cNvPr id="257" name="Google Shape;257;p3"/>
          <p:cNvSpPr txBox="1">
            <a:spLocks noGrp="1"/>
          </p:cNvSpPr>
          <p:nvPr>
            <p:ph type="body" idx="2"/>
          </p:nvPr>
        </p:nvSpPr>
        <p:spPr>
          <a:xfrm>
            <a:off x="3196085" y="1365263"/>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GB" dirty="0"/>
              <a:t>01</a:t>
            </a:r>
            <a:endParaRPr dirty="0"/>
          </a:p>
        </p:txBody>
      </p:sp>
      <p:sp>
        <p:nvSpPr>
          <p:cNvPr id="258" name="Google Shape;258;p3"/>
          <p:cNvSpPr txBox="1">
            <a:spLocks noGrp="1"/>
          </p:cNvSpPr>
          <p:nvPr>
            <p:ph type="body" idx="3"/>
          </p:nvPr>
        </p:nvSpPr>
        <p:spPr>
          <a:xfrm>
            <a:off x="4122309" y="1450954"/>
            <a:ext cx="7428990" cy="69219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GB" sz="1400" dirty="0"/>
              <a:t>Ορισμός της ισορροπίας μεταξύ επαγγελματικής και προσωπικής ζωής, εντοπισμός σημείων ανισορροπίας και κατανόηση της σημασίας και των επιπτώσεών της για την προσωπική ευημερία και την επαγγελματική παραγωγικότητα.</a:t>
            </a:r>
            <a:endParaRPr sz="1400" dirty="0"/>
          </a:p>
        </p:txBody>
      </p:sp>
      <p:sp>
        <p:nvSpPr>
          <p:cNvPr id="259" name="Google Shape;259;p3"/>
          <p:cNvSpPr txBox="1">
            <a:spLocks noGrp="1"/>
          </p:cNvSpPr>
          <p:nvPr>
            <p:ph type="body" idx="4"/>
          </p:nvPr>
        </p:nvSpPr>
        <p:spPr>
          <a:xfrm>
            <a:off x="3196085" y="2252107"/>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GB" dirty="0"/>
              <a:t>02</a:t>
            </a:r>
            <a:endParaRPr dirty="0"/>
          </a:p>
        </p:txBody>
      </p:sp>
      <p:sp>
        <p:nvSpPr>
          <p:cNvPr id="260" name="Google Shape;260;p3"/>
          <p:cNvSpPr txBox="1">
            <a:spLocks noGrp="1"/>
          </p:cNvSpPr>
          <p:nvPr>
            <p:ph type="body" idx="5"/>
          </p:nvPr>
        </p:nvSpPr>
        <p:spPr>
          <a:xfrm>
            <a:off x="4122308" y="2322339"/>
            <a:ext cx="7208644" cy="69219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GB" sz="1400" dirty="0"/>
              <a:t>Να κατανοούν τον οργανωτικό ρόλο, συμπεριλαμβανομένης της επιρροής της εταιρικής κουλτούρας και της ηγεσίας, στην προώθηση της ισορροπίας μεταξύ επαγγελματικής και προσωπικής ζωής και να είναι σε θέση να προσδιορίζουν ευεργετικές πρακτικές που προάγουν την ισορροπία.</a:t>
            </a:r>
            <a:endParaRPr sz="1400" dirty="0"/>
          </a:p>
        </p:txBody>
      </p:sp>
      <p:sp>
        <p:nvSpPr>
          <p:cNvPr id="261" name="Google Shape;261;p3"/>
          <p:cNvSpPr txBox="1">
            <a:spLocks noGrp="1"/>
          </p:cNvSpPr>
          <p:nvPr>
            <p:ph type="body" idx="6"/>
          </p:nvPr>
        </p:nvSpPr>
        <p:spPr>
          <a:xfrm>
            <a:off x="3196085" y="3112096"/>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GB" dirty="0"/>
              <a:t>03</a:t>
            </a:r>
            <a:endParaRPr dirty="0"/>
          </a:p>
        </p:txBody>
      </p:sp>
      <p:sp>
        <p:nvSpPr>
          <p:cNvPr id="262" name="Google Shape;262;p3"/>
          <p:cNvSpPr txBox="1">
            <a:spLocks noGrp="1"/>
          </p:cNvSpPr>
          <p:nvPr>
            <p:ph type="body" idx="7"/>
          </p:nvPr>
        </p:nvSpPr>
        <p:spPr>
          <a:xfrm>
            <a:off x="4147724" y="3134054"/>
            <a:ext cx="7208644" cy="69219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GB" sz="1400" dirty="0"/>
              <a:t>Εφαρμόστε αποτελεσματικές στρατηγικές για την επίτευξη ισορροπίας μεταξύ επαγγελματικής και προσωπικής ζωής, συμπεριλαμβανομένου του καθορισμού προσωπικών ορίων, της διαχείρισης του χρόνου και της άσκησης διαχείρισης του άγχους και της αυτοφροντίδας.</a:t>
            </a:r>
            <a:endParaRPr sz="1400" dirty="0"/>
          </a:p>
        </p:txBody>
      </p:sp>
      <p:sp>
        <p:nvSpPr>
          <p:cNvPr id="263" name="Google Shape;263;p3"/>
          <p:cNvSpPr txBox="1">
            <a:spLocks noGrp="1"/>
          </p:cNvSpPr>
          <p:nvPr>
            <p:ph type="body" idx="8"/>
          </p:nvPr>
        </p:nvSpPr>
        <p:spPr>
          <a:xfrm>
            <a:off x="3196085" y="3908523"/>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GB" dirty="0"/>
              <a:t>04</a:t>
            </a:r>
            <a:endParaRPr dirty="0"/>
          </a:p>
        </p:txBody>
      </p:sp>
      <p:sp>
        <p:nvSpPr>
          <p:cNvPr id="264" name="Google Shape;264;p3"/>
          <p:cNvSpPr txBox="1">
            <a:spLocks noGrp="1"/>
          </p:cNvSpPr>
          <p:nvPr>
            <p:ph type="body" idx="9"/>
          </p:nvPr>
        </p:nvSpPr>
        <p:spPr>
          <a:xfrm>
            <a:off x="4147724" y="3921800"/>
            <a:ext cx="7208644" cy="69219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GB" sz="1400" dirty="0"/>
              <a:t>Αναγνωρίζουν τις νομικές και ηθικές ευθύνες των οργανισμών για την προώθηση της ισορροπίας μεταξύ επαγγελματικής και προσωπικής ζωής, συμπεριλαμβανομένης της θέσπισης υποστηρικτικών πολιτικών και της προώθησης της ψυχικής υγείας.</a:t>
            </a:r>
            <a:endParaRPr sz="1400" dirty="0"/>
          </a:p>
        </p:txBody>
      </p:sp>
      <p:sp>
        <p:nvSpPr>
          <p:cNvPr id="265" name="Google Shape;265;p3"/>
          <p:cNvSpPr txBox="1">
            <a:spLocks noGrp="1"/>
          </p:cNvSpPr>
          <p:nvPr>
            <p:ph type="body" idx="13"/>
          </p:nvPr>
        </p:nvSpPr>
        <p:spPr>
          <a:xfrm>
            <a:off x="3196084" y="4613994"/>
            <a:ext cx="745417"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B4CB"/>
              </a:buClr>
              <a:buSzPts val="3200"/>
              <a:buNone/>
            </a:pPr>
            <a:r>
              <a:rPr lang="en-GB" dirty="0"/>
              <a:t>05</a:t>
            </a:r>
            <a:endParaRPr dirty="0"/>
          </a:p>
        </p:txBody>
      </p:sp>
      <p:sp>
        <p:nvSpPr>
          <p:cNvPr id="266" name="Google Shape;266;p3"/>
          <p:cNvSpPr txBox="1">
            <a:spLocks noGrp="1"/>
          </p:cNvSpPr>
          <p:nvPr>
            <p:ph type="body" idx="14"/>
          </p:nvPr>
        </p:nvSpPr>
        <p:spPr>
          <a:xfrm>
            <a:off x="4147724" y="4745835"/>
            <a:ext cx="7208644" cy="69219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GB" sz="1400" dirty="0"/>
              <a:t>Κατανοήστε τη μοναδική δυναμική, τις προκλήσεις και τις στρατηγικές επικοινωνίας της διαχείρισης απομακρυσμένων ομάδων, με ιδιαίτερη έμφαση στη διασφάλιση της ισορροπίας μεταξύ επαγγελματικής και προσωπικής ζωής σε </a:t>
            </a:r>
            <a:r>
              <a:rPr lang="el-GR" sz="1400" dirty="0"/>
              <a:t>εξ’ αποστάσεως</a:t>
            </a:r>
            <a:r>
              <a:rPr lang="en-GB" sz="1400" dirty="0"/>
              <a:t> εργασιακά περιβάλλοντα.</a:t>
            </a:r>
            <a:endParaRPr sz="1400" dirty="0"/>
          </a:p>
        </p:txBody>
      </p:sp>
      <p:sp>
        <p:nvSpPr>
          <p:cNvPr id="2" name="Google Shape;266;p3">
            <a:extLst>
              <a:ext uri="{FF2B5EF4-FFF2-40B4-BE49-F238E27FC236}">
                <a16:creationId xmlns:a16="http://schemas.microsoft.com/office/drawing/2014/main" id="{2C68D618-C1FD-0B24-A4ED-C44DA7ED5CEB}"/>
              </a:ext>
            </a:extLst>
          </p:cNvPr>
          <p:cNvSpPr txBox="1">
            <a:spLocks/>
          </p:cNvSpPr>
          <p:nvPr/>
        </p:nvSpPr>
        <p:spPr>
          <a:xfrm>
            <a:off x="4147724" y="5569871"/>
            <a:ext cx="7208644" cy="69219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GB" sz="1400" dirty="0"/>
              <a:t>Να αναλύουν και να προβληματίζονται σχετικά με τις δικές τους ευθύνες, τον αντίκτυπο της οργανωτικής κουλτούρας και τις πρακτικές εφαρμογές των στρατηγικών για την ισορροπία μεταξύ επαγγελματικής και προσωπικής ζωής μέσω ελκυστικών δραστηριοτήτων, μελετών περιπτώσεων και συζητήσεων.</a:t>
            </a:r>
          </a:p>
        </p:txBody>
      </p:sp>
      <p:sp>
        <p:nvSpPr>
          <p:cNvPr id="3" name="Google Shape;265;p3">
            <a:extLst>
              <a:ext uri="{FF2B5EF4-FFF2-40B4-BE49-F238E27FC236}">
                <a16:creationId xmlns:a16="http://schemas.microsoft.com/office/drawing/2014/main" id="{F9586981-0F49-31AA-48AC-3BE652A6ACBF}"/>
              </a:ext>
            </a:extLst>
          </p:cNvPr>
          <p:cNvSpPr txBox="1">
            <a:spLocks/>
          </p:cNvSpPr>
          <p:nvPr/>
        </p:nvSpPr>
        <p:spPr>
          <a:xfrm>
            <a:off x="3196085" y="5487106"/>
            <a:ext cx="745417" cy="635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14B4CB"/>
              </a:buClr>
              <a:buSzPts val="3200"/>
              <a:buFont typeface="Arial"/>
              <a:buNone/>
              <a:defRPr sz="3200" b="1" i="0" u="none" strike="noStrike" cap="none">
                <a:solidFill>
                  <a:srgbClr val="14B4C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GB" dirty="0"/>
              <a:t>06</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5305DC-35B8-B4DB-4855-3364E05680A5}"/>
              </a:ext>
            </a:extLst>
          </p:cNvPr>
          <p:cNvSpPr>
            <a:spLocks noGrp="1"/>
          </p:cNvSpPr>
          <p:nvPr>
            <p:ph type="body" sz="quarter" idx="18"/>
          </p:nvPr>
        </p:nvSpPr>
        <p:spPr>
          <a:xfrm>
            <a:off x="429914" y="1666262"/>
            <a:ext cx="10834986" cy="4492491"/>
          </a:xfrm>
        </p:spPr>
        <p:txBody>
          <a:bodyPr>
            <a:normAutofit/>
          </a:bodyPr>
          <a:lstStyle/>
          <a:p>
            <a:pPr marL="342900" lvl="0" indent="-342900">
              <a:lnSpc>
                <a:spcPct val="115000"/>
              </a:lnSpc>
              <a:spcBef>
                <a:spcPts val="500"/>
              </a:spcBef>
              <a:buFont typeface="Symbol" panose="05050102010706020507" pitchFamily="18" charset="2"/>
              <a:buChar char=""/>
            </a:pPr>
            <a:r>
              <a:rPr lang="en-GB" sz="1100" kern="100" dirty="0">
                <a:effectLst/>
                <a:latin typeface="Calibri" panose="020F0502020204030204" pitchFamily="34" charset="0"/>
                <a:ea typeface="Corbel" panose="020B0503020204020204" pitchFamily="34" charset="0"/>
                <a:cs typeface="Calibri" panose="020F0502020204030204" pitchFamily="34" charset="0"/>
              </a:rPr>
              <a:t>16 τρόποι για να επιτύχετε ισορροπία μεταξύ εργασίας και ζωής θέτοντας καλύτερα όρια https://www.forbes.com/sites/forbescoachescouncil/2021/02/01/16-ways-to-achieve-work-life-balance-by-setting-better-boundaries/ </a:t>
            </a:r>
          </a:p>
          <a:p>
            <a:pPr marL="342900" lvl="0" indent="-342900">
              <a:lnSpc>
                <a:spcPct val="115000"/>
              </a:lnSpc>
              <a:buFont typeface="Symbol" panose="05050102010706020507" pitchFamily="18" charset="2"/>
              <a:buChar char=""/>
            </a:pPr>
            <a:r>
              <a:rPr lang="en-GB" sz="1100" kern="100" dirty="0">
                <a:effectLst/>
                <a:latin typeface="Calibri" panose="020F0502020204030204" pitchFamily="34" charset="0"/>
                <a:ea typeface="Corbel" panose="020B0503020204020204" pitchFamily="34" charset="0"/>
                <a:cs typeface="Calibri" panose="020F0502020204030204" pitchFamily="34" charset="0"/>
              </a:rPr>
              <a:t>Πώς να θέτετε υγιή όρια ως εργαζόμενος γονέας που </a:t>
            </a:r>
            <a:r>
              <a:rPr lang="en-GB" sz="1100" kern="100" dirty="0">
                <a:latin typeface="Calibri" panose="020F0502020204030204" pitchFamily="34" charset="0"/>
                <a:ea typeface="Corbel" panose="020B0503020204020204" pitchFamily="34" charset="0"/>
                <a:cs typeface="Calibri" panose="020F0502020204030204" pitchFamily="34" charset="0"/>
              </a:rPr>
              <a:t>λειτουργούν</a:t>
            </a:r>
            <a:r>
              <a:rPr lang="en-GB" sz="1100" kern="100" dirty="0">
                <a:effectLst/>
                <a:latin typeface="Calibri" panose="020F0502020204030204" pitchFamily="34" charset="0"/>
                <a:ea typeface="Corbel" panose="020B0503020204020204" pitchFamily="34" charset="0"/>
                <a:cs typeface="Calibri" panose="020F0502020204030204" pitchFamily="34" charset="0"/>
              </a:rPr>
              <a:t> πραγματικά: </a:t>
            </a:r>
            <a:r>
              <a:rPr lang="en-GB" sz="11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2"/>
              </a:rPr>
              <a:t>https:</a:t>
            </a:r>
            <a:r>
              <a:rPr lang="en-GB" sz="1100" kern="100" dirty="0">
                <a:effectLst/>
                <a:latin typeface="Calibri" panose="020F0502020204030204" pitchFamily="34" charset="0"/>
                <a:ea typeface="Corbel" panose="020B0503020204020204" pitchFamily="34" charset="0"/>
                <a:cs typeface="Calibri" panose="020F0502020204030204" pitchFamily="34" charset="0"/>
              </a:rPr>
              <a:t>//www.worklifemother.com/post/how-to-set-healthy-boundaries-as-a-working-parent-that-really-work </a:t>
            </a:r>
          </a:p>
          <a:p>
            <a:pPr marL="342900" lvl="0" indent="-342900">
              <a:lnSpc>
                <a:spcPct val="115000"/>
              </a:lnSpc>
              <a:buFont typeface="Symbol" panose="05050102010706020507" pitchFamily="18" charset="2"/>
              <a:buChar char=""/>
            </a:pPr>
            <a:r>
              <a:rPr lang="en-GB" sz="1100" kern="100" dirty="0">
                <a:effectLst/>
                <a:latin typeface="Calibri" panose="020F0502020204030204" pitchFamily="34" charset="0"/>
                <a:ea typeface="Corbel" panose="020B0503020204020204" pitchFamily="34" charset="0"/>
                <a:cs typeface="Calibri" panose="020F0502020204030204" pitchFamily="34" charset="0"/>
              </a:rPr>
              <a:t>Εφαρμογή της οδηγίας για την ισορροπία μεταξύ επαγγελματικής και προσωπικής ζωής σε περιόδους COVID-19: νέες προοπτικές για τους μετα-πανδημικούς χώρους εργασίας στην Ευρωπαϊκή Ένωση; Sabrina </a:t>
            </a:r>
            <a:r>
              <a:rPr lang="en-GB" sz="1100" kern="100" dirty="0" err="1">
                <a:effectLst/>
                <a:latin typeface="Calibri" panose="020F0502020204030204" pitchFamily="34" charset="0"/>
                <a:ea typeface="Corbel" panose="020B0503020204020204" pitchFamily="34" charset="0"/>
                <a:cs typeface="Calibri" panose="020F0502020204030204" pitchFamily="34" charset="0"/>
              </a:rPr>
              <a:t>D'Andreacανταπόκριση: </a:t>
            </a:r>
            <a:r>
              <a:rPr lang="en-GB" sz="11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3"/>
              </a:rPr>
              <a:t>https:</a:t>
            </a:r>
            <a:r>
              <a:rPr lang="en-GB" sz="1100" kern="100" dirty="0">
                <a:effectLst/>
                <a:latin typeface="Calibri" panose="020F0502020204030204" pitchFamily="34" charset="0"/>
                <a:ea typeface="Corbel" panose="020B0503020204020204" pitchFamily="34" charset="0"/>
                <a:cs typeface="Calibri" panose="020F0502020204030204" pitchFamily="34" charset="0"/>
              </a:rPr>
              <a:t>//www.ncbi.nlm.nih.gov/pmc/articles/PMC8892814/ </a:t>
            </a:r>
          </a:p>
          <a:p>
            <a:pPr marL="342900" lvl="0" indent="-342900">
              <a:lnSpc>
                <a:spcPct val="115000"/>
              </a:lnSpc>
              <a:buFont typeface="Symbol" panose="05050102010706020507" pitchFamily="18" charset="2"/>
              <a:buChar char=""/>
            </a:pPr>
            <a:r>
              <a:rPr lang="en-GB" sz="1100" kern="100" dirty="0">
                <a:effectLst/>
                <a:latin typeface="Calibri" panose="020F0502020204030204" pitchFamily="34" charset="0"/>
                <a:ea typeface="Corbel" panose="020B0503020204020204" pitchFamily="34" charset="0"/>
                <a:cs typeface="Calibri" panose="020F0502020204030204" pitchFamily="34" charset="0"/>
              </a:rPr>
              <a:t>Το σχέδιο δράσης για τον ευρωπαϊκό πυλώνα κοινωνικών δικαιωμάτων: </a:t>
            </a:r>
            <a:r>
              <a:rPr lang="en-GB" sz="11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4"/>
              </a:rPr>
              <a:t>https:</a:t>
            </a:r>
            <a:r>
              <a:rPr lang="en-GB" sz="1100" kern="100" dirty="0">
                <a:effectLst/>
                <a:latin typeface="Calibri" panose="020F0502020204030204" pitchFamily="34" charset="0"/>
                <a:ea typeface="Corbel" panose="020B0503020204020204" pitchFamily="34" charset="0"/>
                <a:cs typeface="Calibri" panose="020F0502020204030204" pitchFamily="34" charset="0"/>
              </a:rPr>
              <a:t>//op.europa.eu/webpub/empl/european-pillar-of-social-rights/en/ </a:t>
            </a:r>
          </a:p>
          <a:p>
            <a:pPr marL="342900" lvl="0" indent="-342900">
              <a:lnSpc>
                <a:spcPct val="115000"/>
              </a:lnSpc>
              <a:buFont typeface="Symbol" panose="05050102010706020507" pitchFamily="18" charset="2"/>
              <a:buChar char=""/>
            </a:pPr>
            <a:r>
              <a:rPr lang="en-GB" sz="1100" kern="100" dirty="0">
                <a:effectLst/>
                <a:latin typeface="Calibri" panose="020F0502020204030204" pitchFamily="34" charset="0"/>
                <a:ea typeface="Corbel" panose="020B0503020204020204" pitchFamily="34" charset="0"/>
                <a:cs typeface="Calibri" panose="020F0502020204030204" pitchFamily="34" charset="0"/>
              </a:rPr>
              <a:t>Το "δικαίωμα στην αποσύνδεση" θα πρέπει να αποτελεί θεμελιώδες δικαίωμα σε ολόκληρη την ΕΕ, λένε οι ευρωβουλευτές: </a:t>
            </a:r>
            <a:r>
              <a:rPr lang="en-GB" sz="11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5"/>
              </a:rPr>
              <a:t>https:</a:t>
            </a:r>
            <a:r>
              <a:rPr lang="en-GB" sz="1100" kern="100" dirty="0">
                <a:effectLst/>
                <a:latin typeface="Calibri" panose="020F0502020204030204" pitchFamily="34" charset="0"/>
                <a:ea typeface="Corbel" panose="020B0503020204020204" pitchFamily="34" charset="0"/>
                <a:cs typeface="Calibri" panose="020F0502020204030204" pitchFamily="34" charset="0"/>
              </a:rPr>
              <a:t>//www.europarl.europa.eu/news/en/press-room/20210114IPR95618/right-to-disconnect-should-be-an-eu-wide-fundamental-right-meps-say </a:t>
            </a:r>
          </a:p>
          <a:p>
            <a:pPr marL="342900" lvl="0" indent="-342900">
              <a:lnSpc>
                <a:spcPct val="115000"/>
              </a:lnSpc>
              <a:buFont typeface="Symbol" panose="05050102010706020507" pitchFamily="18" charset="2"/>
              <a:buChar char=""/>
            </a:pPr>
            <a:r>
              <a:rPr lang="en-GB" sz="1100" kern="100" dirty="0">
                <a:effectLst/>
                <a:latin typeface="Calibri" panose="020F0502020204030204" pitchFamily="34" charset="0"/>
                <a:ea typeface="Corbel" panose="020B0503020204020204" pitchFamily="34" charset="0"/>
                <a:cs typeface="Calibri" panose="020F0502020204030204" pitchFamily="34" charset="0"/>
              </a:rPr>
              <a:t>Πώς η διαχείριση του χρόνου μπορεί να βοηθήσει στην επίτευξη ισορροπίας μεταξύ εργασίας και ζωής: </a:t>
            </a:r>
            <a:r>
              <a:rPr lang="en-GB" sz="11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6"/>
              </a:rPr>
              <a:t>https:</a:t>
            </a:r>
            <a:r>
              <a:rPr lang="en-GB" sz="1100" kern="100" dirty="0">
                <a:effectLst/>
                <a:latin typeface="Calibri" panose="020F0502020204030204" pitchFamily="34" charset="0"/>
                <a:ea typeface="Corbel" panose="020B0503020204020204" pitchFamily="34" charset="0"/>
                <a:cs typeface="Calibri" panose="020F0502020204030204" pitchFamily="34" charset="0"/>
              </a:rPr>
              <a:t>//emeritus.org/blog/how-time-management-can-help-strike-a-work-life-balance/ </a:t>
            </a:r>
          </a:p>
          <a:p>
            <a:pPr marL="342900" lvl="0" indent="-342900">
              <a:lnSpc>
                <a:spcPct val="115000"/>
              </a:lnSpc>
              <a:buFont typeface="Symbol" panose="05050102010706020507" pitchFamily="18" charset="2"/>
              <a:buChar char=""/>
            </a:pPr>
            <a:r>
              <a:rPr lang="en-GB" sz="1100" kern="100" dirty="0">
                <a:effectLst/>
                <a:latin typeface="Calibri" panose="020F0502020204030204" pitchFamily="34" charset="0"/>
                <a:ea typeface="Corbel" panose="020B0503020204020204" pitchFamily="34" charset="0"/>
                <a:cs typeface="Calibri" panose="020F0502020204030204" pitchFamily="34" charset="0"/>
              </a:rPr>
              <a:t>Οι επιπτώσεις της ανισορροπίας μεταξύ εργασίας και ζωής: </a:t>
            </a:r>
            <a:r>
              <a:rPr lang="en-GB" sz="11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7"/>
              </a:rPr>
              <a:t>https:</a:t>
            </a:r>
            <a:r>
              <a:rPr lang="en-GB" sz="1100" kern="100" dirty="0">
                <a:effectLst/>
                <a:latin typeface="Calibri" panose="020F0502020204030204" pitchFamily="34" charset="0"/>
                <a:ea typeface="Corbel" panose="020B0503020204020204" pitchFamily="34" charset="0"/>
                <a:cs typeface="Calibri" panose="020F0502020204030204" pitchFamily="34" charset="0"/>
              </a:rPr>
              <a:t>//work.chron.com/effects-work-life-imbalance-5967.html </a:t>
            </a:r>
          </a:p>
          <a:p>
            <a:pPr marL="342900" lvl="0" indent="-342900">
              <a:lnSpc>
                <a:spcPct val="115000"/>
              </a:lnSpc>
              <a:buFont typeface="Symbol" panose="05050102010706020507" pitchFamily="18" charset="2"/>
              <a:buChar char=""/>
            </a:pPr>
            <a:r>
              <a:rPr lang="en-GB" sz="1100" kern="100" dirty="0">
                <a:effectLst/>
                <a:latin typeface="Calibri" panose="020F0502020204030204" pitchFamily="34" charset="0"/>
                <a:ea typeface="Corbel" panose="020B0503020204020204" pitchFamily="34" charset="0"/>
                <a:cs typeface="Calibri" panose="020F0502020204030204" pitchFamily="34" charset="0"/>
              </a:rPr>
              <a:t>Η κακή ισορροπία μεταξύ επαγγελματικής και προσωπικής ζωής οδηγεί σε κακή υγεία αργότερα στη ζωή: </a:t>
            </a:r>
            <a:r>
              <a:rPr lang="en-GB" sz="11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8"/>
              </a:rPr>
              <a:t>https://www.medicalnewstoday.com/articles/313755#:~:text=Επιβλαβείς%20επιδράσεις%20περιλαμβάνουν%20αυξημένο%20επίπεδο%20από%20αυτούς%20που%20εργάζονται%20κανονικές%20ώρες</a:t>
            </a:r>
            <a:r>
              <a:rPr lang="en-GB" sz="1100" kern="100" dirty="0">
                <a:effectLst/>
                <a:latin typeface="Calibri" panose="020F0502020204030204" pitchFamily="34" charset="0"/>
                <a:ea typeface="Corbel" panose="020B0503020204020204" pitchFamily="34" charset="0"/>
                <a:cs typeface="Calibri" panose="020F0502020204030204" pitchFamily="34" charset="0"/>
              </a:rPr>
              <a:t>. </a:t>
            </a:r>
          </a:p>
          <a:p>
            <a:pPr marL="342900" lvl="0" indent="-342900">
              <a:lnSpc>
                <a:spcPct val="115000"/>
              </a:lnSpc>
              <a:buFont typeface="Symbol" panose="05050102010706020507" pitchFamily="18" charset="2"/>
              <a:buChar char=""/>
            </a:pPr>
            <a:r>
              <a:rPr lang="en-GB" sz="1100" kern="100" dirty="0">
                <a:effectLst/>
                <a:latin typeface="Calibri" panose="020F0502020204030204" pitchFamily="34" charset="0"/>
                <a:ea typeface="Corbel" panose="020B0503020204020204" pitchFamily="34" charset="0"/>
                <a:cs typeface="Calibri" panose="020F0502020204030204" pitchFamily="34" charset="0"/>
              </a:rPr>
              <a:t>Γιατί η ισορροπία μεταξύ εργασίας και ζωής είναι σημαντική (με οφέλη και βήματα): </a:t>
            </a:r>
            <a:r>
              <a:rPr lang="en-GB" sz="11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9"/>
              </a:rPr>
              <a:t>https:</a:t>
            </a:r>
            <a:r>
              <a:rPr lang="en-GB" sz="1100" kern="100" dirty="0">
                <a:effectLst/>
                <a:latin typeface="Calibri" panose="020F0502020204030204" pitchFamily="34" charset="0"/>
                <a:ea typeface="Corbel" panose="020B0503020204020204" pitchFamily="34" charset="0"/>
                <a:cs typeface="Calibri" panose="020F0502020204030204" pitchFamily="34" charset="0"/>
              </a:rPr>
              <a:t>//ca.indeed.com/career-advice/career-development/why-work-life-balance-is-important </a:t>
            </a:r>
          </a:p>
        </p:txBody>
      </p:sp>
      <p:sp>
        <p:nvSpPr>
          <p:cNvPr id="3" name="Text Placeholder 2">
            <a:extLst>
              <a:ext uri="{FF2B5EF4-FFF2-40B4-BE49-F238E27FC236}">
                <a16:creationId xmlns:a16="http://schemas.microsoft.com/office/drawing/2014/main" id="{3A00E9A8-C9B1-44CD-70E3-59BBDF701ABB}"/>
              </a:ext>
            </a:extLst>
          </p:cNvPr>
          <p:cNvSpPr>
            <a:spLocks noGrp="1"/>
          </p:cNvSpPr>
          <p:nvPr>
            <p:ph type="body" sz="quarter" idx="16"/>
          </p:nvPr>
        </p:nvSpPr>
        <p:spPr/>
        <p:txBody>
          <a:bodyPr>
            <a:normAutofit lnSpcReduction="10000"/>
          </a:bodyPr>
          <a:lstStyle/>
          <a:p>
            <a:r>
              <a:rPr lang="el-GR" dirty="0"/>
              <a:t>Πηγές</a:t>
            </a:r>
            <a:endParaRPr lang="en-GB" dirty="0"/>
          </a:p>
        </p:txBody>
      </p:sp>
    </p:spTree>
    <p:extLst>
      <p:ext uri="{BB962C8B-B14F-4D97-AF65-F5344CB8AC3E}">
        <p14:creationId xmlns:p14="http://schemas.microsoft.com/office/powerpoint/2010/main" val="2460983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l="21761" r="21761"/>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40282" y="463915"/>
            <a:ext cx="4394873" cy="1366423"/>
          </a:xfrm>
        </p:spPr>
        <p:txBody>
          <a:bodyPr>
            <a:normAutofit fontScale="92500" lnSpcReduction="20000"/>
          </a:bodyPr>
          <a:lstStyle/>
          <a:p>
            <a:r>
              <a:rPr lang="en-GB" sz="2800" b="1" dirty="0" err="1"/>
              <a:t>Οργ</a:t>
            </a:r>
            <a:r>
              <a:rPr lang="en-GB" sz="2800" b="1" dirty="0"/>
              <a:t>ανωτικές ευθύνες για την ισορροπία μεταξύ επαγγελματικής και προσωπικής ζωής</a:t>
            </a:r>
            <a:endParaRPr lang="en-GB" sz="8000"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lstStyle/>
          <a:p>
            <a:r>
              <a:rPr lang="en-GB" dirty="0"/>
              <a:t>04</a:t>
            </a:r>
          </a:p>
        </p:txBody>
      </p:sp>
    </p:spTree>
    <p:extLst>
      <p:ext uri="{BB962C8B-B14F-4D97-AF65-F5344CB8AC3E}">
        <p14:creationId xmlns:p14="http://schemas.microsoft.com/office/powerpoint/2010/main" val="3046002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711ABC1-2E69-53D2-ADD2-DF11295CFDB0}"/>
              </a:ext>
            </a:extLst>
          </p:cNvPr>
          <p:cNvPicPr>
            <a:picLocks noGrp="1" noChangeAspect="1"/>
          </p:cNvPicPr>
          <p:nvPr>
            <p:ph type="pic" sz="quarter" idx="33"/>
          </p:nvPr>
        </p:nvPicPr>
        <p:blipFill>
          <a:blip r:embed="rId2"/>
          <a:srcRect l="20756" r="20756"/>
          <a:stretch>
            <a:fillRect/>
          </a:stretch>
        </p:blipFill>
        <p:spPr/>
      </p:pic>
      <p:sp>
        <p:nvSpPr>
          <p:cNvPr id="4" name="Text Placeholder 3">
            <a:extLst>
              <a:ext uri="{FF2B5EF4-FFF2-40B4-BE49-F238E27FC236}">
                <a16:creationId xmlns:a16="http://schemas.microsoft.com/office/drawing/2014/main" id="{E6B50A43-4BA6-F7C3-62FF-BB7A1B3166B5}"/>
              </a:ext>
            </a:extLst>
          </p:cNvPr>
          <p:cNvSpPr>
            <a:spLocks noGrp="1"/>
          </p:cNvSpPr>
          <p:nvPr>
            <p:ph type="body" sz="quarter" idx="18"/>
          </p:nvPr>
        </p:nvSpPr>
        <p:spPr/>
        <p:txBody>
          <a:bodyPr>
            <a:normAutofit fontScale="70000" lnSpcReduction="20000"/>
          </a:bodyPr>
          <a:lstStyle/>
          <a:p>
            <a:pPr marL="342900" indent="-342900" algn="just">
              <a:buFont typeface="Arial" panose="020B0604020202020204" pitchFamily="34" charset="0"/>
              <a:buChar char="•"/>
            </a:pPr>
            <a:r>
              <a:rPr lang="en-GB" sz="2400" dirty="0" err="1"/>
              <a:t>Οι</a:t>
            </a:r>
            <a:r>
              <a:rPr lang="en-GB" sz="2400" dirty="0"/>
              <a:t> </a:t>
            </a:r>
            <a:r>
              <a:rPr lang="en-GB" sz="2400" dirty="0" err="1"/>
              <a:t>οργ</a:t>
            </a:r>
            <a:r>
              <a:rPr lang="en-GB" sz="2400" dirty="0"/>
              <a:t>ανισμοί έχουν νομικές ευθύνες να διασφαλίζουν ένα ασφαλές και υγιές εργασιακό περιβάλλον, το οποίο περιλαμβάνει την προώθηση μιας θετικής ισορροπίας μεταξύ επαγγελματικής και προσωπικής ζωής. </a:t>
            </a:r>
          </a:p>
          <a:p>
            <a:pPr marL="342900" indent="-342900" algn="just">
              <a:buFont typeface="Arial" panose="020B0604020202020204" pitchFamily="34" charset="0"/>
              <a:buChar char="•"/>
            </a:pPr>
            <a:r>
              <a:rPr lang="en-GB" sz="2400" dirty="0"/>
              <a:t>Η </a:t>
            </a:r>
            <a:r>
              <a:rPr lang="en-GB" sz="2400" dirty="0" err="1"/>
              <a:t>ευρω</a:t>
            </a:r>
            <a:r>
              <a:rPr lang="en-GB" sz="2400" dirty="0"/>
              <a:t>παϊκή οδηγία-πλαίσιο για την ασφάλεια και την υγεία στην εργασία (οδηγία 89/391/ΕΟΚ) ορίζει ότι οι εργοδότες έχουν την υποχρέωση να διασφαλίζουν την ασφάλεια και την υγεία των εργαζομένων σε όλες τις πτυχές που σχετίζονται με την εργασία. </a:t>
            </a:r>
          </a:p>
          <a:p>
            <a:pPr marL="342900" indent="-342900" algn="just">
              <a:buFont typeface="Arial" panose="020B0604020202020204" pitchFamily="34" charset="0"/>
              <a:buChar char="•"/>
            </a:pPr>
            <a:r>
              <a:rPr lang="en-GB" sz="2400" dirty="0" err="1"/>
              <a:t>Οι</a:t>
            </a:r>
            <a:r>
              <a:rPr lang="en-GB" sz="2400" dirty="0"/>
              <a:t> </a:t>
            </a:r>
            <a:r>
              <a:rPr lang="en-GB" sz="2400" dirty="0" err="1"/>
              <a:t>ηθικοί</a:t>
            </a:r>
            <a:r>
              <a:rPr lang="en-GB" sz="2400" dirty="0"/>
              <a:t> π</a:t>
            </a:r>
            <a:r>
              <a:rPr lang="en-GB" sz="2400" dirty="0" err="1"/>
              <a:t>ρο</a:t>
            </a:r>
            <a:r>
              <a:rPr lang="en-GB" sz="2400" dirty="0"/>
              <a:t>βληματισμοί μπαίνουν επίσης στο παιχνίδι, καθώς οι οργανισμοί έχουν ηθική ευθύνη να υποστηρίζουν την ευημερία και τις προσωπικές ανάγκες των εργαζομένων, γεγονός που περιλαμβάνει το σεβασμό του χρόνου τους εκτός εργασίας.</a:t>
            </a:r>
          </a:p>
        </p:txBody>
      </p:sp>
      <p:sp>
        <p:nvSpPr>
          <p:cNvPr id="5" name="Text Placeholder 4">
            <a:extLst>
              <a:ext uri="{FF2B5EF4-FFF2-40B4-BE49-F238E27FC236}">
                <a16:creationId xmlns:a16="http://schemas.microsoft.com/office/drawing/2014/main" id="{3282E79A-5FE4-B8EC-8CB4-7BECD9249E59}"/>
              </a:ext>
            </a:extLst>
          </p:cNvPr>
          <p:cNvSpPr>
            <a:spLocks noGrp="1"/>
          </p:cNvSpPr>
          <p:nvPr>
            <p:ph type="body" sz="quarter" idx="16"/>
          </p:nvPr>
        </p:nvSpPr>
        <p:spPr>
          <a:xfrm>
            <a:off x="6629890" y="377764"/>
            <a:ext cx="5222656" cy="1246849"/>
          </a:xfrm>
        </p:spPr>
        <p:txBody>
          <a:bodyPr>
            <a:normAutofit fontScale="92500" lnSpcReduction="20000"/>
          </a:bodyPr>
          <a:lstStyle/>
          <a:p>
            <a:r>
              <a:rPr lang="en-GB" dirty="0"/>
              <a:t>Κατα</a:t>
            </a:r>
            <a:r>
              <a:rPr lang="en-GB" dirty="0" err="1"/>
              <a:t>νόηση</a:t>
            </a:r>
            <a:r>
              <a:rPr lang="en-GB" dirty="0"/>
              <a:t> </a:t>
            </a:r>
            <a:r>
              <a:rPr lang="en-GB" dirty="0" err="1"/>
              <a:t>νομικών</a:t>
            </a:r>
            <a:r>
              <a:rPr lang="en-GB" dirty="0"/>
              <a:t> </a:t>
            </a:r>
            <a:r>
              <a:rPr lang="en-GB" dirty="0" err="1"/>
              <a:t>ευθυνών</a:t>
            </a:r>
            <a:r>
              <a:rPr lang="en-GB" dirty="0"/>
              <a:t> και </a:t>
            </a:r>
            <a:r>
              <a:rPr lang="en-GB" dirty="0" err="1"/>
              <a:t>δεοντολογικών</a:t>
            </a:r>
            <a:r>
              <a:rPr lang="en-GB" dirty="0"/>
              <a:t> π</a:t>
            </a:r>
            <a:r>
              <a:rPr lang="en-GB" dirty="0" err="1"/>
              <a:t>ρο</a:t>
            </a:r>
            <a:r>
              <a:rPr lang="en-GB" dirty="0"/>
              <a:t>βληματισμών</a:t>
            </a:r>
          </a:p>
          <a:p>
            <a:endParaRPr lang="en-GB" dirty="0"/>
          </a:p>
        </p:txBody>
      </p:sp>
    </p:spTree>
    <p:extLst>
      <p:ext uri="{BB962C8B-B14F-4D97-AF65-F5344CB8AC3E}">
        <p14:creationId xmlns:p14="http://schemas.microsoft.com/office/powerpoint/2010/main" val="1189885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51C0EA-61FB-B9C0-03D8-B2200EF9B416}"/>
              </a:ext>
            </a:extLst>
          </p:cNvPr>
          <p:cNvSpPr>
            <a:spLocks noGrp="1"/>
          </p:cNvSpPr>
          <p:nvPr>
            <p:ph type="body" sz="quarter" idx="18"/>
          </p:nvPr>
        </p:nvSpPr>
        <p:spPr>
          <a:xfrm>
            <a:off x="429999" y="1562099"/>
            <a:ext cx="6728601" cy="4486275"/>
          </a:xfrm>
        </p:spPr>
        <p:txBody>
          <a:bodyPr>
            <a:normAutofit fontScale="92500"/>
          </a:bodyPr>
          <a:lstStyle/>
          <a:p>
            <a:pPr marL="342900" indent="-342900">
              <a:buFont typeface="Arial" panose="020B0604020202020204" pitchFamily="34" charset="0"/>
              <a:buChar char="•"/>
            </a:pPr>
            <a:r>
              <a:rPr lang="en-GB" dirty="0"/>
              <a:t>Η κα</a:t>
            </a:r>
            <a:r>
              <a:rPr lang="en-GB" dirty="0" err="1"/>
              <a:t>θιέρωση</a:t>
            </a:r>
            <a:r>
              <a:rPr lang="en-GB" dirty="0"/>
              <a:t> π</a:t>
            </a:r>
            <a:r>
              <a:rPr lang="en-GB" dirty="0" err="1"/>
              <a:t>ολιτικών</a:t>
            </a:r>
            <a:r>
              <a:rPr lang="en-GB" dirty="0"/>
              <a:t> π</a:t>
            </a:r>
            <a:r>
              <a:rPr lang="en-GB" dirty="0" err="1"/>
              <a:t>ου</a:t>
            </a:r>
            <a:r>
              <a:rPr lang="en-GB" dirty="0"/>
              <a:t> π</a:t>
            </a:r>
            <a:r>
              <a:rPr lang="en-GB" dirty="0" err="1"/>
              <a:t>ροωθούν</a:t>
            </a:r>
            <a:r>
              <a:rPr lang="en-GB" dirty="0"/>
              <a:t> </a:t>
            </a:r>
            <a:r>
              <a:rPr lang="en-GB" dirty="0" err="1"/>
              <a:t>την</a:t>
            </a:r>
            <a:r>
              <a:rPr lang="en-GB" dirty="0"/>
              <a:t> </a:t>
            </a:r>
            <a:r>
              <a:rPr lang="en-GB" dirty="0" err="1"/>
              <a:t>ισορρο</a:t>
            </a:r>
            <a:r>
              <a:rPr lang="en-GB" dirty="0"/>
              <a:t>πία μεταξύ επαγγελματικής και προσωπικής ζωής μπορεί να επηρεάσει σημαντικά την κουλτούρα ενός οργανισμού και την ευημερία των εργαζομένων του. </a:t>
            </a:r>
          </a:p>
          <a:p>
            <a:pPr marL="342900" indent="-342900">
              <a:buFont typeface="Arial" panose="020B0604020202020204" pitchFamily="34" charset="0"/>
              <a:buChar char="•"/>
            </a:pPr>
            <a:r>
              <a:rPr lang="en-GB" dirty="0" err="1"/>
              <a:t>Τέτοιες</a:t>
            </a:r>
            <a:r>
              <a:rPr lang="en-GB" dirty="0"/>
              <a:t> π</a:t>
            </a:r>
            <a:r>
              <a:rPr lang="en-GB" dirty="0" err="1"/>
              <a:t>ολιτικές</a:t>
            </a:r>
            <a:r>
              <a:rPr lang="en-GB" dirty="0"/>
              <a:t> μπ</a:t>
            </a:r>
            <a:r>
              <a:rPr lang="en-GB" dirty="0" err="1"/>
              <a:t>ορεί</a:t>
            </a:r>
            <a:r>
              <a:rPr lang="en-GB" dirty="0"/>
              <a:t> να π</a:t>
            </a:r>
            <a:r>
              <a:rPr lang="en-GB" dirty="0" err="1"/>
              <a:t>εριλ</a:t>
            </a:r>
            <a:r>
              <a:rPr lang="en-GB" dirty="0"/>
              <a:t>αμβάνουν ευέλικτο ωράριο εργασίας, επιλογές </a:t>
            </a:r>
            <a:r>
              <a:rPr lang="el-GR" dirty="0" err="1"/>
              <a:t>τηλ</a:t>
            </a:r>
            <a:r>
              <a:rPr lang="en-GB" dirty="0" err="1"/>
              <a:t>εργ</a:t>
            </a:r>
            <a:r>
              <a:rPr lang="en-GB" dirty="0"/>
              <a:t>ασίας, πολιτικές οικογενειακών αδειών και κατευθυντήριες γραμμές για την αποφυγή επικοινωνιών που σχετίζονται με την εργασία μετά το πέρας του ωραρίου. </a:t>
            </a:r>
          </a:p>
          <a:p>
            <a:pPr marL="342900" indent="-342900">
              <a:buFont typeface="Arial" panose="020B0604020202020204" pitchFamily="34" charset="0"/>
              <a:buChar char="•"/>
            </a:pPr>
            <a:r>
              <a:rPr lang="en-GB" dirty="0" err="1"/>
              <a:t>Σύμφων</a:t>
            </a:r>
            <a:r>
              <a:rPr lang="en-GB" dirty="0"/>
              <a:t>α με τον Ευρωπαϊκό Πυλώνα Κοινωνικών Δικαιωμάτων, η προώθηση της ισορροπίας μεταξύ επαγγελματικής και προσωπικής ζωής είναι απαραίτητη για την υποστήριξη της ισότητας των φύλων και την προώθηση της ανάπτυξης χωρίς αποκλεισμούς, προτρέποντας τους οργανισμούς να εξετάσουν αυτές τις πολιτικές.</a:t>
            </a:r>
          </a:p>
        </p:txBody>
      </p:sp>
      <p:sp>
        <p:nvSpPr>
          <p:cNvPr id="3" name="Text Placeholder 2">
            <a:extLst>
              <a:ext uri="{FF2B5EF4-FFF2-40B4-BE49-F238E27FC236}">
                <a16:creationId xmlns:a16="http://schemas.microsoft.com/office/drawing/2014/main" id="{099658E9-AB74-C01A-8E5D-AAE61A45B2B4}"/>
              </a:ext>
            </a:extLst>
          </p:cNvPr>
          <p:cNvSpPr>
            <a:spLocks noGrp="1"/>
          </p:cNvSpPr>
          <p:nvPr>
            <p:ph type="body" sz="quarter" idx="16"/>
          </p:nvPr>
        </p:nvSpPr>
        <p:spPr>
          <a:xfrm>
            <a:off x="713768" y="421468"/>
            <a:ext cx="6972907" cy="873932"/>
          </a:xfrm>
        </p:spPr>
        <p:txBody>
          <a:bodyPr>
            <a:normAutofit fontScale="85000" lnSpcReduction="10000"/>
          </a:bodyPr>
          <a:lstStyle/>
          <a:p>
            <a:r>
              <a:rPr lang="en-GB" dirty="0"/>
              <a:t>Κα</a:t>
            </a:r>
            <a:r>
              <a:rPr lang="en-GB" dirty="0" err="1"/>
              <a:t>θιέρωση</a:t>
            </a:r>
            <a:r>
              <a:rPr lang="en-GB" dirty="0"/>
              <a:t> π</a:t>
            </a:r>
            <a:r>
              <a:rPr lang="en-GB" dirty="0" err="1"/>
              <a:t>ολιτικών</a:t>
            </a:r>
            <a:r>
              <a:rPr lang="en-GB" dirty="0"/>
              <a:t> π</a:t>
            </a:r>
            <a:r>
              <a:rPr lang="en-GB" dirty="0" err="1"/>
              <a:t>ου</a:t>
            </a:r>
            <a:r>
              <a:rPr lang="en-GB" dirty="0"/>
              <a:t> π</a:t>
            </a:r>
            <a:r>
              <a:rPr lang="en-GB" dirty="0" err="1"/>
              <a:t>ροάγουν</a:t>
            </a:r>
            <a:r>
              <a:rPr lang="en-GB" dirty="0"/>
              <a:t> </a:t>
            </a:r>
            <a:r>
              <a:rPr lang="en-GB" dirty="0" err="1"/>
              <a:t>την</a:t>
            </a:r>
            <a:r>
              <a:rPr lang="en-GB" dirty="0"/>
              <a:t> </a:t>
            </a:r>
            <a:r>
              <a:rPr lang="en-GB" dirty="0" err="1"/>
              <a:t>ισορρο</a:t>
            </a:r>
            <a:r>
              <a:rPr lang="en-GB" dirty="0"/>
              <a:t>πία μεταξύ εργασίας και ζωής</a:t>
            </a:r>
          </a:p>
        </p:txBody>
      </p:sp>
      <p:pic>
        <p:nvPicPr>
          <p:cNvPr id="6" name="Picture Placeholder 5">
            <a:extLst>
              <a:ext uri="{FF2B5EF4-FFF2-40B4-BE49-F238E27FC236}">
                <a16:creationId xmlns:a16="http://schemas.microsoft.com/office/drawing/2014/main" id="{4E3E1D75-9D66-F13C-E790-D875934045B4}"/>
              </a:ext>
            </a:extLst>
          </p:cNvPr>
          <p:cNvPicPr>
            <a:picLocks noGrp="1" noChangeAspect="1"/>
          </p:cNvPicPr>
          <p:nvPr>
            <p:ph type="pic" sz="quarter" idx="15"/>
          </p:nvPr>
        </p:nvPicPr>
        <p:blipFill>
          <a:blip r:embed="rId2"/>
          <a:srcRect l="24249" r="24249"/>
          <a:stretch>
            <a:fillRect/>
          </a:stretch>
        </p:blipFill>
        <p:spPr/>
      </p:pic>
    </p:spTree>
    <p:extLst>
      <p:ext uri="{BB962C8B-B14F-4D97-AF65-F5344CB8AC3E}">
        <p14:creationId xmlns:p14="http://schemas.microsoft.com/office/powerpoint/2010/main" val="3958561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B50ED63-2EE8-BE37-A64B-4E11CBE7D8B3}"/>
              </a:ext>
            </a:extLst>
          </p:cNvPr>
          <p:cNvPicPr>
            <a:picLocks noGrp="1" noChangeAspect="1"/>
          </p:cNvPicPr>
          <p:nvPr>
            <p:ph type="pic" sz="quarter" idx="53"/>
          </p:nvPr>
        </p:nvPicPr>
        <p:blipFill>
          <a:blip r:embed="rId2"/>
          <a:srcRect l="28909" r="28909"/>
          <a:stretch>
            <a:fillRect/>
          </a:stretch>
        </p:blipFill>
        <p:spPr/>
      </p:pic>
      <p:sp>
        <p:nvSpPr>
          <p:cNvPr id="3" name="Text Placeholder 2">
            <a:extLst>
              <a:ext uri="{FF2B5EF4-FFF2-40B4-BE49-F238E27FC236}">
                <a16:creationId xmlns:a16="http://schemas.microsoft.com/office/drawing/2014/main" id="{5642F5B9-1D90-8A17-160B-694E33FD5EA9}"/>
              </a:ext>
            </a:extLst>
          </p:cNvPr>
          <p:cNvSpPr>
            <a:spLocks noGrp="1"/>
          </p:cNvSpPr>
          <p:nvPr>
            <p:ph type="body" sz="quarter" idx="18"/>
          </p:nvPr>
        </p:nvSpPr>
        <p:spPr>
          <a:xfrm>
            <a:off x="734714" y="1583871"/>
            <a:ext cx="6237586" cy="4029530"/>
          </a:xfrm>
        </p:spPr>
        <p:txBody>
          <a:bodyPr>
            <a:normAutofit fontScale="92500"/>
          </a:bodyPr>
          <a:lstStyle/>
          <a:p>
            <a:pPr marL="342900" indent="-342900">
              <a:buFont typeface="Arial" panose="020B0604020202020204" pitchFamily="34" charset="0"/>
              <a:buChar char="•"/>
            </a:pPr>
            <a:r>
              <a:rPr lang="en-GB" dirty="0" err="1"/>
              <a:t>Οι</a:t>
            </a:r>
            <a:r>
              <a:rPr lang="en-GB" dirty="0"/>
              <a:t> </a:t>
            </a:r>
            <a:r>
              <a:rPr lang="en-GB" dirty="0" err="1"/>
              <a:t>χώροι</a:t>
            </a:r>
            <a:r>
              <a:rPr lang="en-GB" dirty="0"/>
              <a:t> </a:t>
            </a:r>
            <a:r>
              <a:rPr lang="en-GB" dirty="0" err="1"/>
              <a:t>εργ</a:t>
            </a:r>
            <a:r>
              <a:rPr lang="en-GB" dirty="0"/>
              <a:t>ασίας διαδραματίζουν καθοριστικό ρόλο στην προώθηση της ευεξίας και της ψυχικής υγείας. </a:t>
            </a:r>
          </a:p>
          <a:p>
            <a:pPr marL="342900" indent="-342900">
              <a:buFont typeface="Arial" panose="020B0604020202020204" pitchFamily="34" charset="0"/>
              <a:buChar char="•"/>
            </a:pPr>
            <a:r>
              <a:rPr lang="en-GB" dirty="0" err="1"/>
              <a:t>Αυτό</a:t>
            </a:r>
            <a:r>
              <a:rPr lang="en-GB" dirty="0"/>
              <a:t> μπ</a:t>
            </a:r>
            <a:r>
              <a:rPr lang="en-GB" dirty="0" err="1"/>
              <a:t>ορεί</a:t>
            </a:r>
            <a:r>
              <a:rPr lang="en-GB" dirty="0"/>
              <a:t> να π</a:t>
            </a:r>
            <a:r>
              <a:rPr lang="en-GB" dirty="0" err="1"/>
              <a:t>εριλ</a:t>
            </a:r>
            <a:r>
              <a:rPr lang="en-GB" dirty="0"/>
              <a:t>αμβάνει την εφαρμογή προγραμμάτων ευεξίας, την προσφορά πόρων ψυχικής υγείας, την παροχή κατάρτισης για τη διαχείριση του άγχους και τη δημιουργία ενός ανοιχτού διαλόγου για την ψυχική υγεία. </a:t>
            </a:r>
          </a:p>
          <a:p>
            <a:pPr marL="342900" indent="-342900">
              <a:buFont typeface="Arial" panose="020B0604020202020204" pitchFamily="34" charset="0"/>
              <a:buChar char="•"/>
            </a:pPr>
            <a:r>
              <a:rPr lang="en-GB" dirty="0" err="1"/>
              <a:t>Το</a:t>
            </a:r>
            <a:r>
              <a:rPr lang="en-GB" dirty="0"/>
              <a:t> </a:t>
            </a:r>
            <a:r>
              <a:rPr lang="en-GB" dirty="0" err="1"/>
              <a:t>Ευρω</a:t>
            </a:r>
            <a:r>
              <a:rPr lang="en-GB" dirty="0"/>
              <a:t>παϊκό Πλαίσιο για τη Διαχείριση Ψυχοκοινωνικών Κινδύνων (PRIMA-EF) υπογραμμίζει τη σημασία της προληπτικής διαχείρισης των ψυχοκοινωνικών κινδύνων και της προώθησης της ευεξίας στο χώρο εργασίας για την προώθηση ενός υγιούς εργασιακού περιβάλλοντος.</a:t>
            </a:r>
          </a:p>
        </p:txBody>
      </p:sp>
      <p:sp>
        <p:nvSpPr>
          <p:cNvPr id="4" name="Text Placeholder 3">
            <a:extLst>
              <a:ext uri="{FF2B5EF4-FFF2-40B4-BE49-F238E27FC236}">
                <a16:creationId xmlns:a16="http://schemas.microsoft.com/office/drawing/2014/main" id="{CFD98C5E-FC55-D5C7-C4A4-480BCF69E6AF}"/>
              </a:ext>
            </a:extLst>
          </p:cNvPr>
          <p:cNvSpPr>
            <a:spLocks noGrp="1"/>
          </p:cNvSpPr>
          <p:nvPr>
            <p:ph type="body" sz="quarter" idx="16"/>
          </p:nvPr>
        </p:nvSpPr>
        <p:spPr>
          <a:xfrm>
            <a:off x="713768" y="421468"/>
            <a:ext cx="6134707" cy="1007282"/>
          </a:xfrm>
        </p:spPr>
        <p:txBody>
          <a:bodyPr>
            <a:normAutofit fontScale="85000" lnSpcReduction="10000"/>
          </a:bodyPr>
          <a:lstStyle/>
          <a:p>
            <a:r>
              <a:rPr lang="en-GB" dirty="0" err="1"/>
              <a:t>Προώθηση</a:t>
            </a:r>
            <a:r>
              <a:rPr lang="en-GB" dirty="0"/>
              <a:t> </a:t>
            </a:r>
            <a:r>
              <a:rPr lang="en-GB" dirty="0" err="1"/>
              <a:t>της</a:t>
            </a:r>
            <a:r>
              <a:rPr lang="en-GB" dirty="0"/>
              <a:t> </a:t>
            </a:r>
            <a:r>
              <a:rPr lang="en-GB" dirty="0" err="1"/>
              <a:t>ευεξί</a:t>
            </a:r>
            <a:r>
              <a:rPr lang="en-GB" dirty="0"/>
              <a:t>ας και της ψυχικής υγείας στο χώρο εργασίας</a:t>
            </a:r>
          </a:p>
        </p:txBody>
      </p:sp>
    </p:spTree>
    <p:extLst>
      <p:ext uri="{BB962C8B-B14F-4D97-AF65-F5344CB8AC3E}">
        <p14:creationId xmlns:p14="http://schemas.microsoft.com/office/powerpoint/2010/main" val="36722036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86565C7-F88D-F509-0DA5-ED5C2149FC2C}"/>
              </a:ext>
            </a:extLst>
          </p:cNvPr>
          <p:cNvPicPr>
            <a:picLocks noGrp="1" noChangeAspect="1"/>
          </p:cNvPicPr>
          <p:nvPr>
            <p:ph type="pic" sz="quarter" idx="53"/>
          </p:nvPr>
        </p:nvPicPr>
        <p:blipFill>
          <a:blip r:embed="rId2"/>
          <a:srcRect l="26273" r="26273"/>
          <a:stretch>
            <a:fillRect/>
          </a:stretch>
        </p:blipFill>
        <p:spPr/>
      </p:pic>
      <p:sp>
        <p:nvSpPr>
          <p:cNvPr id="3" name="Text Placeholder 2">
            <a:extLst>
              <a:ext uri="{FF2B5EF4-FFF2-40B4-BE49-F238E27FC236}">
                <a16:creationId xmlns:a16="http://schemas.microsoft.com/office/drawing/2014/main" id="{9C28BFCB-81E7-2158-82F1-18C269A97170}"/>
              </a:ext>
            </a:extLst>
          </p:cNvPr>
          <p:cNvSpPr>
            <a:spLocks noGrp="1"/>
          </p:cNvSpPr>
          <p:nvPr>
            <p:ph type="body" sz="quarter" idx="18"/>
          </p:nvPr>
        </p:nvSpPr>
        <p:spPr>
          <a:xfrm>
            <a:off x="734714" y="1583871"/>
            <a:ext cx="6085186" cy="4029530"/>
          </a:xfrm>
        </p:spPr>
        <p:txBody>
          <a:bodyPr>
            <a:normAutofit lnSpcReduction="10000"/>
          </a:bodyPr>
          <a:lstStyle/>
          <a:p>
            <a:pPr marL="342900" indent="-342900">
              <a:buFont typeface="Arial" panose="020B0604020202020204" pitchFamily="34" charset="0"/>
              <a:buChar char="•"/>
            </a:pPr>
            <a:r>
              <a:rPr lang="en-GB" dirty="0" err="1"/>
              <a:t>Οι</a:t>
            </a:r>
            <a:r>
              <a:rPr lang="en-GB" dirty="0"/>
              <a:t> </a:t>
            </a:r>
            <a:r>
              <a:rPr lang="en-GB" dirty="0" err="1"/>
              <a:t>οργ</a:t>
            </a:r>
            <a:r>
              <a:rPr lang="en-GB" dirty="0"/>
              <a:t>ανισμοί μπορούν να υιοθετήσουν πολυάριθμες στρατηγικές για την υποστήριξη των γυναικών. </a:t>
            </a:r>
            <a:r>
              <a:rPr lang="en-GB" dirty="0" err="1"/>
              <a:t>Αυτές</a:t>
            </a:r>
            <a:r>
              <a:rPr lang="en-GB" dirty="0"/>
              <a:t> π</a:t>
            </a:r>
            <a:r>
              <a:rPr lang="en-GB" dirty="0" err="1"/>
              <a:t>εριλ</a:t>
            </a:r>
            <a:r>
              <a:rPr lang="en-GB" dirty="0"/>
              <a:t>αμβάνουν επιλογές για ευέλικτο ωράριο εργασίας, εναλλακτικές λύσεις για εργασία από το σπίτι, επιτόπια φροντίδα παιδιών και προγράμματα υποστήριξης εργαζομένων. </a:t>
            </a:r>
          </a:p>
          <a:p>
            <a:pPr marL="342900" indent="-342900">
              <a:buFont typeface="Arial" panose="020B0604020202020204" pitchFamily="34" charset="0"/>
              <a:buChar char="•"/>
            </a:pPr>
            <a:r>
              <a:rPr lang="en-GB" dirty="0" err="1"/>
              <a:t>Γι</a:t>
            </a:r>
            <a:r>
              <a:rPr lang="en-GB" dirty="0"/>
              <a:t>α παράδειγμα, η παγκόσμια πολιτική μητρότητας της Vodafone για το 2015 προσφέρει 16 εβδομάδες πλήρως αμειβόμενης άδειας μητρότητας και μειωμένο ωράριο εργασίας με πλήρεις αποδοχές για τους πρώτους έξι μήνες μετά την επιστροφή.</a:t>
            </a:r>
          </a:p>
        </p:txBody>
      </p:sp>
      <p:sp>
        <p:nvSpPr>
          <p:cNvPr id="4" name="Text Placeholder 3">
            <a:extLst>
              <a:ext uri="{FF2B5EF4-FFF2-40B4-BE49-F238E27FC236}">
                <a16:creationId xmlns:a16="http://schemas.microsoft.com/office/drawing/2014/main" id="{EA2AD53F-1309-9578-D66D-2455004B8CF5}"/>
              </a:ext>
            </a:extLst>
          </p:cNvPr>
          <p:cNvSpPr>
            <a:spLocks noGrp="1"/>
          </p:cNvSpPr>
          <p:nvPr>
            <p:ph type="body" sz="quarter" idx="16"/>
          </p:nvPr>
        </p:nvSpPr>
        <p:spPr>
          <a:xfrm>
            <a:off x="713768" y="421467"/>
            <a:ext cx="5220307" cy="823131"/>
          </a:xfrm>
        </p:spPr>
        <p:txBody>
          <a:bodyPr>
            <a:normAutofit fontScale="92500"/>
          </a:bodyPr>
          <a:lstStyle/>
          <a:p>
            <a:r>
              <a:rPr lang="en-GB" sz="2400" dirty="0" err="1"/>
              <a:t>Ευέλικτο</a:t>
            </a:r>
            <a:r>
              <a:rPr lang="en-GB" sz="2400" dirty="0"/>
              <a:t> </a:t>
            </a:r>
            <a:r>
              <a:rPr lang="en-GB" sz="2400" dirty="0" err="1"/>
              <a:t>ωράριο</a:t>
            </a:r>
            <a:r>
              <a:rPr lang="en-GB" sz="2400" dirty="0"/>
              <a:t> </a:t>
            </a:r>
            <a:r>
              <a:rPr lang="en-GB" sz="2400" dirty="0" err="1"/>
              <a:t>εργ</a:t>
            </a:r>
            <a:r>
              <a:rPr lang="en-GB" sz="2400" dirty="0"/>
              <a:t>ασίας, υποστήριξη για τη φροντίδα των παιδιών και όχι μόνο</a:t>
            </a:r>
          </a:p>
        </p:txBody>
      </p:sp>
    </p:spTree>
    <p:extLst>
      <p:ext uri="{BB962C8B-B14F-4D97-AF65-F5344CB8AC3E}">
        <p14:creationId xmlns:p14="http://schemas.microsoft.com/office/powerpoint/2010/main" val="3146404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C874A1-F495-ABC6-E479-C2DD833C5692}"/>
              </a:ext>
            </a:extLst>
          </p:cNvPr>
          <p:cNvSpPr>
            <a:spLocks noGrp="1"/>
          </p:cNvSpPr>
          <p:nvPr>
            <p:ph type="body" sz="quarter" idx="18"/>
          </p:nvPr>
        </p:nvSpPr>
        <p:spPr>
          <a:xfrm>
            <a:off x="713767" y="1527841"/>
            <a:ext cx="10834986" cy="4616904"/>
          </a:xfrm>
        </p:spPr>
        <p:txBody>
          <a:bodyPr>
            <a:normAutofit lnSpcReduction="10000"/>
          </a:bodyPr>
          <a:lstStyle/>
          <a:p>
            <a:pPr marL="0" indent="0"/>
            <a:r>
              <a:rPr lang="en-GB" b="1" dirty="0"/>
              <a:t>Στόχος: </a:t>
            </a:r>
            <a:r>
              <a:rPr lang="en-GB" dirty="0"/>
              <a:t>Να κατανοήσουν </a:t>
            </a:r>
            <a:r>
              <a:rPr lang="en-GB" dirty="0" err="1"/>
              <a:t>οι</a:t>
            </a:r>
            <a:r>
              <a:rPr lang="en-GB" dirty="0"/>
              <a:t> </a:t>
            </a:r>
            <a:r>
              <a:rPr lang="en-GB" dirty="0" err="1"/>
              <a:t>συμμετέχοντες</a:t>
            </a:r>
            <a:r>
              <a:rPr lang="el-GR" dirty="0"/>
              <a:t>/χουσες</a:t>
            </a:r>
            <a:r>
              <a:rPr lang="en-GB" dirty="0"/>
              <a:t> στην πράξη τη δημιουργία πολιτικών που προωθούν την ισορροπία μεταξύ επαγγελματικής και προσωπικής ζωής.</a:t>
            </a:r>
          </a:p>
          <a:p>
            <a:pPr marL="0" indent="0"/>
            <a:r>
              <a:rPr lang="en-GB" b="1" dirty="0"/>
              <a:t>Οδηγίες:</a:t>
            </a:r>
          </a:p>
          <a:p>
            <a:pPr marL="342900" indent="-342900">
              <a:buFont typeface="Arial" panose="020B0604020202020204" pitchFamily="34" charset="0"/>
              <a:buChar char="•"/>
            </a:pPr>
            <a:r>
              <a:rPr lang="en-GB" dirty="0" err="1"/>
              <a:t>Χωρίστε</a:t>
            </a:r>
            <a:r>
              <a:rPr lang="en-GB" dirty="0"/>
              <a:t> </a:t>
            </a:r>
            <a:r>
              <a:rPr lang="en-GB" dirty="0" err="1"/>
              <a:t>τους</a:t>
            </a:r>
            <a:r>
              <a:rPr lang="el-GR" dirty="0"/>
              <a:t>/τις</a:t>
            </a:r>
            <a:r>
              <a:rPr lang="en-GB" dirty="0"/>
              <a:t> </a:t>
            </a:r>
            <a:r>
              <a:rPr lang="en-GB" dirty="0" err="1"/>
              <a:t>συμμετέχοντες</a:t>
            </a:r>
            <a:r>
              <a:rPr lang="el-GR" dirty="0"/>
              <a:t>/χουσες</a:t>
            </a:r>
            <a:r>
              <a:rPr lang="en-GB" dirty="0"/>
              <a:t> σε μικρές ομάδες.</a:t>
            </a:r>
          </a:p>
          <a:p>
            <a:pPr marL="342900" indent="-342900">
              <a:buFont typeface="Arial" panose="020B0604020202020204" pitchFamily="34" charset="0"/>
              <a:buChar char="•"/>
            </a:pPr>
            <a:r>
              <a:rPr lang="en-GB" dirty="0"/>
              <a:t>Αναθέστε σε κάθε ομάδα το καθήκον να σχεδιάσει μια πολιτική ισορροπίας μεταξύ επαγγελματικής και προσωπικής ζωής για έναν υποθετικό οργανισμό, λαμβάνοντας υπόψη παράγοντες όπως το ευέλικτο ωράριο εργασίας, η </a:t>
            </a:r>
            <a:r>
              <a:rPr lang="el-GR" dirty="0" err="1"/>
              <a:t>τηλ</a:t>
            </a:r>
            <a:r>
              <a:rPr lang="en-GB" dirty="0" err="1"/>
              <a:t>εργ</a:t>
            </a:r>
            <a:r>
              <a:rPr lang="en-GB" dirty="0"/>
              <a:t>ασία και η οικογενειακή άδεια.</a:t>
            </a:r>
          </a:p>
          <a:p>
            <a:pPr marL="342900" indent="-342900">
              <a:buFont typeface="Arial" panose="020B0604020202020204" pitchFamily="34" charset="0"/>
              <a:buChar char="•"/>
            </a:pPr>
            <a:r>
              <a:rPr lang="en-GB" dirty="0"/>
              <a:t>Ζητήστε από κάθε ομάδα να παρουσιάσει την πολιτική της στην τάξη, εξηγώντας το σκεπτικό της πίσω από κάθε στοιχείο της πολιτικής.</a:t>
            </a:r>
          </a:p>
          <a:p>
            <a:pPr marL="342900" indent="-342900">
              <a:buFont typeface="Arial" panose="020B0604020202020204" pitchFamily="34" charset="0"/>
              <a:buChar char="•"/>
            </a:pPr>
            <a:r>
              <a:rPr lang="en-GB" dirty="0"/>
              <a:t>Διευκολύνετε μια συζήτηση σε όλη την τάξη, συγκρίνοντας αυτές τις πολιτικές με τις συστάσεις του Ευρωπαϊκού Πυλώνα Κοινωνικών Δικαιωμάτων και του Νέου Στρατηγικού Πλαισίου της ΕΕ για την Υγεία και την Ασφάλεια στην Εργασία.</a:t>
            </a:r>
          </a:p>
          <a:p>
            <a:pPr marL="0" indent="0"/>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3" name="Text Placeholder 2">
            <a:extLst>
              <a:ext uri="{FF2B5EF4-FFF2-40B4-BE49-F238E27FC236}">
                <a16:creationId xmlns:a16="http://schemas.microsoft.com/office/drawing/2014/main" id="{F017BFE4-F0A9-8F0E-BEDA-15FB8E4622C1}"/>
              </a:ext>
            </a:extLst>
          </p:cNvPr>
          <p:cNvSpPr>
            <a:spLocks noGrp="1"/>
          </p:cNvSpPr>
          <p:nvPr>
            <p:ph type="body" sz="quarter" idx="16"/>
          </p:nvPr>
        </p:nvSpPr>
        <p:spPr/>
        <p:txBody>
          <a:bodyPr>
            <a:normAutofit fontScale="55000" lnSpcReduction="20000"/>
          </a:bodyPr>
          <a:lstStyle/>
          <a:p>
            <a:r>
              <a:rPr lang="en-GB" dirty="0"/>
              <a:t>Δραστηριότητα - Ομαδική άσκηση: Σχεδιασμός μιας πολιτικής ισορροπίας μεταξύ επαγγελματικής και προσωπικής ζωής</a:t>
            </a:r>
          </a:p>
        </p:txBody>
      </p:sp>
    </p:spTree>
    <p:extLst>
      <p:ext uri="{BB962C8B-B14F-4D97-AF65-F5344CB8AC3E}">
        <p14:creationId xmlns:p14="http://schemas.microsoft.com/office/powerpoint/2010/main" val="3862338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C874A1-F495-ABC6-E479-C2DD833C5692}"/>
              </a:ext>
            </a:extLst>
          </p:cNvPr>
          <p:cNvSpPr>
            <a:spLocks noGrp="1"/>
          </p:cNvSpPr>
          <p:nvPr>
            <p:ph type="body" sz="quarter" idx="18"/>
          </p:nvPr>
        </p:nvSpPr>
        <p:spPr>
          <a:xfrm>
            <a:off x="713767" y="1240971"/>
            <a:ext cx="10834986" cy="4616904"/>
          </a:xfrm>
        </p:spPr>
        <p:txBody>
          <a:bodyPr>
            <a:normAutofit fontScale="92500"/>
          </a:bodyPr>
          <a:lstStyle/>
          <a:p>
            <a:pPr marL="0" indent="0"/>
            <a:r>
              <a:rPr lang="en-GB" b="1" dirty="0"/>
              <a:t>Στόχος: </a:t>
            </a:r>
            <a:r>
              <a:rPr lang="en-GB" dirty="0"/>
              <a:t>Να κατανοήσουν </a:t>
            </a:r>
            <a:r>
              <a:rPr lang="en-GB" dirty="0" err="1"/>
              <a:t>οι</a:t>
            </a:r>
            <a:r>
              <a:rPr lang="en-GB" dirty="0"/>
              <a:t> </a:t>
            </a:r>
            <a:r>
              <a:rPr lang="en-GB" dirty="0" err="1"/>
              <a:t>συμμετέχοντες</a:t>
            </a:r>
            <a:r>
              <a:rPr lang="el-GR" dirty="0"/>
              <a:t>/χουσες</a:t>
            </a:r>
            <a:r>
              <a:rPr lang="en-GB" dirty="0"/>
              <a:t> πώς οι οργανισμοί μπορούν να αντιμετωπίσουν αποτελεσματικά τα προβλήματα ψυχικής υγείας.</a:t>
            </a:r>
          </a:p>
          <a:p>
            <a:pPr marL="0" indent="0"/>
            <a:endParaRPr lang="en-GB" dirty="0"/>
          </a:p>
          <a:p>
            <a:pPr marL="0" indent="0"/>
            <a:r>
              <a:rPr lang="en-GB" b="1" dirty="0"/>
              <a:t>Οδηγίες:</a:t>
            </a:r>
          </a:p>
          <a:p>
            <a:pPr marL="342900" indent="-342900">
              <a:buFont typeface="Arial" panose="020B0604020202020204" pitchFamily="34" charset="0"/>
              <a:buChar char="•"/>
            </a:pPr>
            <a:r>
              <a:rPr lang="en-GB" dirty="0"/>
              <a:t>Δώστε σε </a:t>
            </a:r>
            <a:r>
              <a:rPr lang="en-GB" dirty="0" err="1"/>
              <a:t>κάθε</a:t>
            </a:r>
            <a:r>
              <a:rPr lang="en-GB" dirty="0"/>
              <a:t> </a:t>
            </a:r>
            <a:r>
              <a:rPr lang="en-GB" dirty="0" err="1"/>
              <a:t>συμμετέχοντ</a:t>
            </a:r>
            <a:r>
              <a:rPr lang="en-GB" dirty="0"/>
              <a:t>α</a:t>
            </a:r>
            <a:r>
              <a:rPr lang="el-GR" dirty="0"/>
              <a:t>/</a:t>
            </a:r>
            <a:r>
              <a:rPr lang="el-GR" dirty="0" err="1"/>
              <a:t>χουσα</a:t>
            </a:r>
            <a:r>
              <a:rPr lang="en-GB" dirty="0"/>
              <a:t> μια μελέτη περίπτωσης που περιγράφει λεπτομερώς την ανταπόκριση ενός οργανισμού στις αναδυόμενες ανησυχίες για την ψυχική υγεία στο εργατικό δυναμικό του.</a:t>
            </a:r>
          </a:p>
          <a:p>
            <a:pPr marL="342900" indent="-342900">
              <a:buFont typeface="Arial" panose="020B0604020202020204" pitchFamily="34" charset="0"/>
              <a:buChar char="•"/>
            </a:pPr>
            <a:r>
              <a:rPr lang="en-GB" dirty="0"/>
              <a:t>Ζητήστε από </a:t>
            </a:r>
            <a:r>
              <a:rPr lang="en-GB" dirty="0" err="1"/>
              <a:t>τους</a:t>
            </a:r>
            <a:r>
              <a:rPr lang="el-GR" dirty="0"/>
              <a:t>/τις</a:t>
            </a:r>
            <a:r>
              <a:rPr lang="en-GB" dirty="0"/>
              <a:t> </a:t>
            </a:r>
            <a:r>
              <a:rPr lang="en-GB" dirty="0" err="1"/>
              <a:t>συμμετέχοντες</a:t>
            </a:r>
            <a:r>
              <a:rPr lang="el-GR" dirty="0"/>
              <a:t>/χουσες</a:t>
            </a:r>
            <a:r>
              <a:rPr lang="en-GB" dirty="0"/>
              <a:t> να αναλύσουν τη μελέτη περίπτωσης, εστιάζοντας στις δράσεις που αν</a:t>
            </a:r>
            <a:r>
              <a:rPr lang="el-GR" dirty="0"/>
              <a:t>ά</a:t>
            </a:r>
            <a:r>
              <a:rPr lang="en-GB" dirty="0"/>
              <a:t>λαβε ο οργανισμός, στην αποτελεσματικότητά τους και σε τυχόν τομείς για βελτίωση.</a:t>
            </a:r>
          </a:p>
          <a:p>
            <a:pPr marL="342900" indent="-342900">
              <a:buFont typeface="Arial" panose="020B0604020202020204" pitchFamily="34" charset="0"/>
              <a:buChar char="•"/>
            </a:pPr>
            <a:r>
              <a:rPr lang="en-GB" dirty="0"/>
              <a:t>Διευκολύνετε μια συζήτηση σε όλη την τάξη σχετικά με τη μελέτη περίπτωσης, ενθαρρύνοντας τους</a:t>
            </a:r>
            <a:r>
              <a:rPr lang="el-GR" dirty="0"/>
              <a:t>/τις</a:t>
            </a:r>
            <a:r>
              <a:rPr lang="en-GB" dirty="0"/>
              <a:t> </a:t>
            </a:r>
            <a:r>
              <a:rPr lang="en-GB" dirty="0" err="1"/>
              <a:t>συμμετέχοντες</a:t>
            </a:r>
            <a:r>
              <a:rPr lang="el-GR" dirty="0"/>
              <a:t>/χουσες</a:t>
            </a:r>
            <a:r>
              <a:rPr lang="en-GB" dirty="0"/>
              <a:t> να προβληματιστούν σχετικά με το πώς παρόμοιες στρατηγικές θα μπορούσαν να εφαρμοστούν στους δικούς τους χώρους εργασίας ακολουθώντας κατευθυντήριες γραμμές όπως αυτές που παρέχονται στο PRIMA-EF.</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3" name="Text Placeholder 2">
            <a:extLst>
              <a:ext uri="{FF2B5EF4-FFF2-40B4-BE49-F238E27FC236}">
                <a16:creationId xmlns:a16="http://schemas.microsoft.com/office/drawing/2014/main" id="{F017BFE4-F0A9-8F0E-BEDA-15FB8E4622C1}"/>
              </a:ext>
            </a:extLst>
          </p:cNvPr>
          <p:cNvSpPr>
            <a:spLocks noGrp="1"/>
          </p:cNvSpPr>
          <p:nvPr>
            <p:ph type="body" sz="quarter" idx="16"/>
          </p:nvPr>
        </p:nvSpPr>
        <p:spPr/>
        <p:txBody>
          <a:bodyPr>
            <a:normAutofit fontScale="70000" lnSpcReduction="20000"/>
          </a:bodyPr>
          <a:lstStyle/>
          <a:p>
            <a:r>
              <a:rPr lang="en-GB" dirty="0"/>
              <a:t>Μελέτη περίπτωσης: Οργανωτική ανταπόκριση σε προβλήματα ψυχικής υγείας</a:t>
            </a:r>
          </a:p>
        </p:txBody>
      </p:sp>
    </p:spTree>
    <p:extLst>
      <p:ext uri="{BB962C8B-B14F-4D97-AF65-F5344CB8AC3E}">
        <p14:creationId xmlns:p14="http://schemas.microsoft.com/office/powerpoint/2010/main" val="14358143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5305DC-35B8-B4DB-4855-3364E05680A5}"/>
              </a:ext>
            </a:extLst>
          </p:cNvPr>
          <p:cNvSpPr>
            <a:spLocks noGrp="1"/>
          </p:cNvSpPr>
          <p:nvPr>
            <p:ph type="body" sz="quarter" idx="18"/>
          </p:nvPr>
        </p:nvSpPr>
        <p:spPr>
          <a:xfrm>
            <a:off x="391814" y="1666262"/>
            <a:ext cx="10834986" cy="4770270"/>
          </a:xfrm>
        </p:spPr>
        <p:txBody>
          <a:bodyPr>
            <a:normAutofit/>
          </a:bodyPr>
          <a:lstStyle/>
          <a:p>
            <a:pPr marL="342900" lvl="0" indent="-342900">
              <a:lnSpc>
                <a:spcPct val="115000"/>
              </a:lnSpc>
              <a:spcBef>
                <a:spcPts val="500"/>
              </a:spcBef>
              <a:buFont typeface="Symbol" panose="05050102010706020507" pitchFamily="18" charset="2"/>
              <a:buChar char=""/>
            </a:pPr>
            <a:r>
              <a:rPr lang="en-GB" sz="1500" kern="100" dirty="0">
                <a:effectLst/>
                <a:ea typeface="Corbel" panose="020B0503020204020204" pitchFamily="34" charset="0"/>
                <a:cs typeface="Times New Roman" panose="02020603050405020304" pitchFamily="18" charset="0"/>
              </a:rPr>
              <a:t>Ποιος είναι υπεύθυνος για την προστασία της ισορροπίας μεταξύ επαγγελματικής και προσωπικής ζωής; Εξαρτάται από το ποιον θα ρωτήσετε https://www.fastcompany.com/90720956/who-is-responsible-for-protecting-work-life-balance-it-depends-who-you-ask </a:t>
            </a:r>
          </a:p>
          <a:p>
            <a:pPr marL="342900" lvl="0" indent="-342900">
              <a:lnSpc>
                <a:spcPct val="115000"/>
              </a:lnSpc>
              <a:buFont typeface="Symbol" panose="05050102010706020507" pitchFamily="18" charset="2"/>
              <a:buChar char=""/>
            </a:pPr>
            <a:r>
              <a:rPr lang="en-GB" sz="1500" kern="100" dirty="0">
                <a:effectLst/>
                <a:ea typeface="Corbel" panose="020B0503020204020204" pitchFamily="34" charset="0"/>
                <a:cs typeface="Times New Roman" panose="02020603050405020304" pitchFamily="18" charset="0"/>
              </a:rPr>
              <a:t>Είναι ευθύνη του εργοδότη να διασφαλίσει ότι οι εργαζόμενοι έχουν καλή ισορροπία μεταξύ επαγγελματικής και προσωπικής ζωής; https://joneschase.com/2021/06/employers-responsibility-for-work-life-balance/ </a:t>
            </a:r>
          </a:p>
          <a:p>
            <a:pPr marL="342900" lvl="0" indent="-342900">
              <a:lnSpc>
                <a:spcPct val="115000"/>
              </a:lnSpc>
              <a:buFont typeface="Symbol" panose="05050102010706020507" pitchFamily="18" charset="2"/>
              <a:buChar char=""/>
            </a:pPr>
            <a:r>
              <a:rPr lang="en-GB" sz="1500" kern="100" dirty="0">
                <a:effectLst/>
                <a:ea typeface="Corbel" panose="020B0503020204020204" pitchFamily="34" charset="0"/>
                <a:cs typeface="Times New Roman" panose="02020603050405020304" pitchFamily="18" charset="0"/>
              </a:rPr>
              <a:t>Οδηγία 89/391/ΕΟΚ - "</a:t>
            </a:r>
            <a:r>
              <a:rPr lang="en-GB" sz="1500" kern="100" dirty="0">
                <a:effectLst/>
                <a:ea typeface="Corbel" panose="020B0503020204020204" pitchFamily="34" charset="0"/>
                <a:cs typeface="Times New Roman" panose="02020603050405020304" pitchFamily="18" charset="0"/>
                <a:hlinkClick r:id="rId2"/>
              </a:rPr>
              <a:t>Οδηγία-πλαίσιο</a:t>
            </a:r>
            <a:r>
              <a:rPr lang="en-GB" sz="1500" kern="100" dirty="0">
                <a:effectLst/>
                <a:ea typeface="Corbel" panose="020B0503020204020204" pitchFamily="34" charset="0"/>
                <a:cs typeface="Times New Roman" panose="02020603050405020304" pitchFamily="18" charset="0"/>
              </a:rPr>
              <a:t>" για την ασφάλεια και την υγεία στην εργασία </a:t>
            </a:r>
            <a:r>
              <a:rPr lang="en-GB" sz="1500" u="sng" kern="100" dirty="0">
                <a:solidFill>
                  <a:srgbClr val="F49100"/>
                </a:solidFill>
                <a:effectLst/>
                <a:ea typeface="Corbel" panose="020B0503020204020204" pitchFamily="34" charset="0"/>
                <a:cs typeface="Times New Roman" panose="02020603050405020304" pitchFamily="18" charset="0"/>
                <a:hlinkClick r:id="rId2"/>
              </a:rPr>
              <a:t>https://osha.europa.eu/en/legislation/directives/the-osh-framework-directive/1</a:t>
            </a:r>
            <a:endParaRPr lang="en-GB" sz="1500" kern="100" dirty="0">
              <a:effectLst/>
              <a:ea typeface="Corbel" panose="020B0503020204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500" kern="100" dirty="0">
                <a:effectLst/>
                <a:ea typeface="Corbel" panose="020B0503020204020204" pitchFamily="34" charset="0"/>
                <a:cs typeface="Times New Roman" panose="02020603050405020304" pitchFamily="18" charset="0"/>
              </a:rPr>
              <a:t>Γιατί είναι σημαντική η ισορροπία μεταξύ επαγγελματικής και προσωπικής ζωής (με οφέλη και βήματα) https://ca.indeed.com/career-advice/career-development/why-work-life-balance-is-important </a:t>
            </a:r>
          </a:p>
          <a:p>
            <a:pPr marL="342900" lvl="0" indent="-342900">
              <a:lnSpc>
                <a:spcPct val="115000"/>
              </a:lnSpc>
              <a:buFont typeface="Symbol" panose="05050102010706020507" pitchFamily="18" charset="2"/>
              <a:buChar char=""/>
            </a:pPr>
            <a:r>
              <a:rPr lang="en-GB" sz="1500" kern="100" dirty="0">
                <a:effectLst/>
                <a:ea typeface="Corbel" panose="020B0503020204020204" pitchFamily="34" charset="0"/>
                <a:cs typeface="Times New Roman" panose="02020603050405020304" pitchFamily="18" charset="0"/>
              </a:rPr>
              <a:t>Ευρωπαϊκό πλαίσιο για τη διαχείριση ψυχοκοινωνικών κινδύνων (PRIMA-EF) </a:t>
            </a:r>
            <a:r>
              <a:rPr lang="en-GB" sz="1500" u="sng" kern="100" dirty="0">
                <a:solidFill>
                  <a:srgbClr val="F49100"/>
                </a:solidFill>
                <a:effectLst/>
                <a:ea typeface="Corbel" panose="020B0503020204020204" pitchFamily="34" charset="0"/>
                <a:cs typeface="Times New Roman" panose="02020603050405020304" pitchFamily="18" charset="0"/>
                <a:hlinkClick r:id="rId3"/>
              </a:rPr>
              <a:t>https://apps.who.int/iris/bitstream/handle/10665/43966/9789241597104_eng_Part1.pdf;jsessionid=09B83CC5F04B42FD38AFE3B6FB26C5F3?</a:t>
            </a:r>
            <a:r>
              <a:rPr lang="en-GB" sz="1500" kern="100" dirty="0">
                <a:effectLst/>
                <a:ea typeface="Corbel" panose="020B0503020204020204" pitchFamily="34" charset="0"/>
                <a:cs typeface="Times New Roman" panose="02020603050405020304" pitchFamily="18" charset="0"/>
              </a:rPr>
              <a:t>sequence=1 </a:t>
            </a:r>
          </a:p>
          <a:p>
            <a:pPr marL="342900" lvl="0" indent="-342900">
              <a:lnSpc>
                <a:spcPct val="115000"/>
              </a:lnSpc>
              <a:buFont typeface="Symbol" panose="05050102010706020507" pitchFamily="18" charset="2"/>
              <a:buChar char=""/>
            </a:pPr>
            <a:r>
              <a:rPr lang="en-GB" sz="1500" kern="100" dirty="0">
                <a:effectLst/>
                <a:ea typeface="Corbel" panose="020B0503020204020204" pitchFamily="34" charset="0"/>
                <a:cs typeface="Times New Roman" panose="02020603050405020304" pitchFamily="18" charset="0"/>
              </a:rPr>
              <a:t>Η Vodafone προσφέρει γονική άδεια 16 εβδομάδων με αποδοχές σε όλους τους εργαζόμενους https://www.vodafone.com/news/inclusion/vodafone-supports-families-with-new-global-policy-offering-16-weeks-paid-parental-leave-to-all-employees </a:t>
            </a:r>
          </a:p>
          <a:p>
            <a:endParaRPr lang="en-GB" dirty="0"/>
          </a:p>
        </p:txBody>
      </p:sp>
      <p:sp>
        <p:nvSpPr>
          <p:cNvPr id="3" name="Text Placeholder 2">
            <a:extLst>
              <a:ext uri="{FF2B5EF4-FFF2-40B4-BE49-F238E27FC236}">
                <a16:creationId xmlns:a16="http://schemas.microsoft.com/office/drawing/2014/main" id="{3A00E9A8-C9B1-44CD-70E3-59BBDF701ABB}"/>
              </a:ext>
            </a:extLst>
          </p:cNvPr>
          <p:cNvSpPr>
            <a:spLocks noGrp="1"/>
          </p:cNvSpPr>
          <p:nvPr>
            <p:ph type="body" sz="quarter" idx="16"/>
          </p:nvPr>
        </p:nvSpPr>
        <p:spPr/>
        <p:txBody>
          <a:bodyPr>
            <a:normAutofit lnSpcReduction="10000"/>
          </a:bodyPr>
          <a:lstStyle/>
          <a:p>
            <a:r>
              <a:rPr lang="el-GR" dirty="0"/>
              <a:t>Πηγές</a:t>
            </a:r>
            <a:endParaRPr lang="en-GB" dirty="0"/>
          </a:p>
        </p:txBody>
      </p:sp>
    </p:spTree>
    <p:extLst>
      <p:ext uri="{BB962C8B-B14F-4D97-AF65-F5344CB8AC3E}">
        <p14:creationId xmlns:p14="http://schemas.microsoft.com/office/powerpoint/2010/main" val="273375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t="10601" b="10601"/>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40282" y="463915"/>
            <a:ext cx="4394873" cy="1500352"/>
          </a:xfrm>
        </p:spPr>
        <p:txBody>
          <a:bodyPr>
            <a:normAutofit fontScale="92500" lnSpcReduction="10000"/>
          </a:bodyPr>
          <a:lstStyle/>
          <a:p>
            <a:r>
              <a:rPr lang="en-GB" sz="2800" b="1" dirty="0" err="1"/>
              <a:t>Δι</a:t>
            </a:r>
            <a:r>
              <a:rPr lang="en-GB" sz="2800" b="1" dirty="0"/>
              <a:t>αχείριση απομακρυσμένων ομάδων και εξασφάλιση αποτελεσματικής επικοινωνίας</a:t>
            </a:r>
            <a:endParaRPr lang="en-GB" sz="12800"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lstStyle/>
          <a:p>
            <a:r>
              <a:rPr lang="en-GB" dirty="0"/>
              <a:t>05</a:t>
            </a:r>
          </a:p>
        </p:txBody>
      </p:sp>
    </p:spTree>
    <p:extLst>
      <p:ext uri="{BB962C8B-B14F-4D97-AF65-F5344CB8AC3E}">
        <p14:creationId xmlns:p14="http://schemas.microsoft.com/office/powerpoint/2010/main" val="3439035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A566C5-3F6A-6FF6-D512-08388CE82530}"/>
              </a:ext>
            </a:extLst>
          </p:cNvPr>
          <p:cNvPicPr>
            <a:picLocks noGrp="1" noChangeAspect="1"/>
          </p:cNvPicPr>
          <p:nvPr>
            <p:ph type="pic" sz="quarter" idx="15"/>
          </p:nvPr>
        </p:nvPicPr>
        <p:blipFill>
          <a:blip r:embed="rId2"/>
          <a:srcRect l="21798" r="21798"/>
          <a:stretch/>
        </p:blipFill>
        <p:spPr/>
      </p:pic>
      <p:sp>
        <p:nvSpPr>
          <p:cNvPr id="3" name="Text Placeholder 2">
            <a:extLst>
              <a:ext uri="{FF2B5EF4-FFF2-40B4-BE49-F238E27FC236}">
                <a16:creationId xmlns:a16="http://schemas.microsoft.com/office/drawing/2014/main" id="{66E16BD0-0300-C2B7-1E27-09022299CFE2}"/>
              </a:ext>
            </a:extLst>
          </p:cNvPr>
          <p:cNvSpPr>
            <a:spLocks noGrp="1"/>
          </p:cNvSpPr>
          <p:nvPr>
            <p:ph type="body" sz="quarter" idx="17"/>
          </p:nvPr>
        </p:nvSpPr>
        <p:spPr>
          <a:xfrm>
            <a:off x="2362833" y="602335"/>
            <a:ext cx="3791493" cy="1366423"/>
          </a:xfrm>
        </p:spPr>
        <p:txBody>
          <a:bodyPr>
            <a:normAutofit/>
          </a:bodyPr>
          <a:lstStyle/>
          <a:p>
            <a:r>
              <a:rPr lang="en-GB" sz="2400" b="1" dirty="0" err="1"/>
              <a:t>Εισ</a:t>
            </a:r>
            <a:r>
              <a:rPr lang="en-GB" sz="2400" b="1" dirty="0"/>
              <a:t>αγωγή στην Ισορροπία</a:t>
            </a:r>
            <a:r>
              <a:rPr lang="el-GR" sz="2400" b="1" dirty="0"/>
              <a:t> μεταξύ Επαγγελματικής και Προσωπικής </a:t>
            </a:r>
            <a:r>
              <a:rPr lang="en-GB" sz="2400" b="1" dirty="0" err="1"/>
              <a:t>Ζωής</a:t>
            </a:r>
            <a:endParaRPr lang="en-GB" sz="2400" dirty="0"/>
          </a:p>
        </p:txBody>
      </p:sp>
      <p:sp>
        <p:nvSpPr>
          <p:cNvPr id="4" name="Text Placeholder 3">
            <a:extLst>
              <a:ext uri="{FF2B5EF4-FFF2-40B4-BE49-F238E27FC236}">
                <a16:creationId xmlns:a16="http://schemas.microsoft.com/office/drawing/2014/main" id="{75272039-AB5C-997C-3745-3B876A40CDAD}"/>
              </a:ext>
            </a:extLst>
          </p:cNvPr>
          <p:cNvSpPr>
            <a:spLocks noGrp="1"/>
          </p:cNvSpPr>
          <p:nvPr>
            <p:ph type="body" sz="quarter" idx="18"/>
          </p:nvPr>
        </p:nvSpPr>
        <p:spPr/>
        <p:txBody>
          <a:bodyPr/>
          <a:lstStyle/>
          <a:p>
            <a:r>
              <a:rPr lang="en-GB" dirty="0"/>
              <a:t>01</a:t>
            </a:r>
          </a:p>
        </p:txBody>
      </p:sp>
    </p:spTree>
    <p:extLst>
      <p:ext uri="{BB962C8B-B14F-4D97-AF65-F5344CB8AC3E}">
        <p14:creationId xmlns:p14="http://schemas.microsoft.com/office/powerpoint/2010/main" val="24283942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9085E1-D1D4-2CB2-ED59-E949530D860C}"/>
              </a:ext>
            </a:extLst>
          </p:cNvPr>
          <p:cNvSpPr>
            <a:spLocks noGrp="1"/>
          </p:cNvSpPr>
          <p:nvPr>
            <p:ph type="body" sz="quarter" idx="18"/>
          </p:nvPr>
        </p:nvSpPr>
        <p:spPr>
          <a:xfrm>
            <a:off x="634224" y="1362505"/>
            <a:ext cx="6289090" cy="4874009"/>
          </a:xfrm>
        </p:spPr>
        <p:txBody>
          <a:bodyPr>
            <a:normAutofit fontScale="92500" lnSpcReduction="10000"/>
          </a:bodyPr>
          <a:lstStyle/>
          <a:p>
            <a:pPr marL="342900" indent="-342900" algn="just">
              <a:buFont typeface="Arial" panose="020B0604020202020204" pitchFamily="34" charset="0"/>
              <a:buChar char="•"/>
            </a:pPr>
            <a:r>
              <a:rPr lang="en-GB" dirty="0" err="1"/>
              <a:t>Στον</a:t>
            </a:r>
            <a:r>
              <a:rPr lang="en-GB" dirty="0"/>
              <a:t> απ</a:t>
            </a:r>
            <a:r>
              <a:rPr lang="en-GB" dirty="0" err="1"/>
              <a:t>όηχο</a:t>
            </a:r>
            <a:r>
              <a:rPr lang="en-GB" dirty="0"/>
              <a:t> </a:t>
            </a:r>
            <a:r>
              <a:rPr lang="en-GB" dirty="0" err="1"/>
              <a:t>των</a:t>
            </a:r>
            <a:r>
              <a:rPr lang="en-GB" dirty="0"/>
              <a:t> </a:t>
            </a:r>
            <a:r>
              <a:rPr lang="en-GB" dirty="0" err="1"/>
              <a:t>τεχνολογικών</a:t>
            </a:r>
            <a:r>
              <a:rPr lang="en-GB" dirty="0"/>
              <a:t> </a:t>
            </a:r>
            <a:r>
              <a:rPr lang="en-GB" dirty="0" err="1"/>
              <a:t>εξελίξεων</a:t>
            </a:r>
            <a:r>
              <a:rPr lang="en-GB" dirty="0"/>
              <a:t> και </a:t>
            </a:r>
            <a:r>
              <a:rPr lang="en-GB" dirty="0" err="1"/>
              <a:t>των</a:t>
            </a:r>
            <a:r>
              <a:rPr lang="en-GB" dirty="0"/>
              <a:t> </a:t>
            </a:r>
            <a:r>
              <a:rPr lang="en-GB" dirty="0" err="1"/>
              <a:t>μετ</a:t>
            </a:r>
            <a:r>
              <a:rPr lang="en-GB" dirty="0"/>
              <a:t>αβαλλόμενων εργασιακών προτύπων, οι απομακρυσμένες ομάδες έχουν γίνει μια σημαντική πτυχή του σημερινού εργασιακού περιβάλλοντος. </a:t>
            </a:r>
          </a:p>
          <a:p>
            <a:pPr marL="342900" indent="-342900" algn="just">
              <a:buFont typeface="Arial" panose="020B0604020202020204" pitchFamily="34" charset="0"/>
              <a:buChar char="•"/>
            </a:pPr>
            <a:r>
              <a:rPr lang="en-GB" dirty="0"/>
              <a:t>Επ</a:t>
            </a:r>
            <a:r>
              <a:rPr lang="en-GB" dirty="0" err="1"/>
              <a:t>ιτρέ</a:t>
            </a:r>
            <a:r>
              <a:rPr lang="en-GB" dirty="0"/>
              <a:t>πουν στις επιχειρήσεις να αντλούν ταλέντα από μια ευρύτερη δεξαμενή και να προσφέρουν στους</a:t>
            </a:r>
            <a:r>
              <a:rPr lang="el-GR" dirty="0"/>
              <a:t>/στις</a:t>
            </a:r>
            <a:r>
              <a:rPr lang="en-GB" dirty="0"/>
              <a:t> </a:t>
            </a:r>
            <a:r>
              <a:rPr lang="en-GB" dirty="0" err="1"/>
              <a:t>εργ</a:t>
            </a:r>
            <a:r>
              <a:rPr lang="en-GB" dirty="0"/>
              <a:t>αζομένους</a:t>
            </a:r>
            <a:r>
              <a:rPr lang="el-GR" dirty="0"/>
              <a:t>/</a:t>
            </a:r>
            <a:r>
              <a:rPr lang="el-GR" dirty="0" err="1"/>
              <a:t>νες</a:t>
            </a:r>
            <a:r>
              <a:rPr lang="en-GB" dirty="0"/>
              <a:t> </a:t>
            </a:r>
            <a:r>
              <a:rPr lang="en-GB" dirty="0" err="1"/>
              <a:t>μεγ</a:t>
            </a:r>
            <a:r>
              <a:rPr lang="en-GB" dirty="0"/>
              <a:t>αλύτερη ευελιξία και αυτονομία. </a:t>
            </a:r>
          </a:p>
          <a:p>
            <a:pPr marL="342900" indent="-342900" algn="just">
              <a:buFont typeface="Arial" panose="020B0604020202020204" pitchFamily="34" charset="0"/>
              <a:buChar char="•"/>
            </a:pPr>
            <a:r>
              <a:rPr lang="en-GB" dirty="0" err="1"/>
              <a:t>Ωστόσο</a:t>
            </a:r>
            <a:r>
              <a:rPr lang="en-GB" dirty="0"/>
              <a:t>, η </a:t>
            </a:r>
            <a:r>
              <a:rPr lang="en-GB" dirty="0" err="1"/>
              <a:t>δι</a:t>
            </a:r>
            <a:r>
              <a:rPr lang="en-GB" dirty="0"/>
              <a:t>αχείριση απομακρυσμένων ομάδων απαιτεί ένα ξεχωριστό σύνολο δεξιοτήτων και στρατηγικών, ιδίως όσον αφορά την επικοινωνία και τη διατήρηση της ισορροπίας μεταξύ επαγγελματικής και προσωπικής ζωής. </a:t>
            </a:r>
          </a:p>
          <a:p>
            <a:pPr marL="342900" indent="-342900" algn="just">
              <a:buFont typeface="Arial" panose="020B0604020202020204" pitchFamily="34" charset="0"/>
              <a:buChar char="•"/>
            </a:pPr>
            <a:r>
              <a:rPr lang="en-GB" dirty="0"/>
              <a:t>Ο </a:t>
            </a:r>
            <a:r>
              <a:rPr lang="en-GB" dirty="0" err="1"/>
              <a:t>Ευρω</a:t>
            </a:r>
            <a:r>
              <a:rPr lang="en-GB" dirty="0"/>
              <a:t>παϊκός Πυλώνας Κοινωνικών Δικαιωμάτων τονίζει τη σημασία της προσαρμογής στα μεταβαλλόμενα εργασιακά περιβάλλοντα και της προώθησης της ισορροπίας μεταξύ επαγγελματικής και προσωπικής ζωής, ακόμη και σε συνθήκες </a:t>
            </a:r>
            <a:r>
              <a:rPr lang="el-GR" dirty="0" err="1"/>
              <a:t>τηλ</a:t>
            </a:r>
            <a:r>
              <a:rPr lang="en-GB" dirty="0" err="1"/>
              <a:t>εργ</a:t>
            </a:r>
            <a:r>
              <a:rPr lang="en-GB" dirty="0"/>
              <a:t>ασίας.</a:t>
            </a:r>
          </a:p>
        </p:txBody>
      </p:sp>
      <p:sp>
        <p:nvSpPr>
          <p:cNvPr id="3" name="Text Placeholder 2">
            <a:extLst>
              <a:ext uri="{FF2B5EF4-FFF2-40B4-BE49-F238E27FC236}">
                <a16:creationId xmlns:a16="http://schemas.microsoft.com/office/drawing/2014/main" id="{3ECB9D71-AB56-C80C-5B13-9679F50B96EE}"/>
              </a:ext>
            </a:extLst>
          </p:cNvPr>
          <p:cNvSpPr>
            <a:spLocks noGrp="1"/>
          </p:cNvSpPr>
          <p:nvPr>
            <p:ph type="body" sz="quarter" idx="16"/>
          </p:nvPr>
        </p:nvSpPr>
        <p:spPr>
          <a:xfrm>
            <a:off x="713768" y="421468"/>
            <a:ext cx="6649057" cy="806802"/>
          </a:xfrm>
        </p:spPr>
        <p:txBody>
          <a:bodyPr>
            <a:normAutofit fontScale="77500" lnSpcReduction="20000"/>
          </a:bodyPr>
          <a:lstStyle/>
          <a:p>
            <a:r>
              <a:rPr lang="en-GB" dirty="0" err="1"/>
              <a:t>Σημ</a:t>
            </a:r>
            <a:r>
              <a:rPr lang="en-GB" dirty="0"/>
              <a:t>ασία των απομακρυσμένων ομάδων στο σημερινό εργασιακό περιβάλλον</a:t>
            </a:r>
          </a:p>
        </p:txBody>
      </p:sp>
      <p:pic>
        <p:nvPicPr>
          <p:cNvPr id="6" name="Picture Placeholder 5">
            <a:extLst>
              <a:ext uri="{FF2B5EF4-FFF2-40B4-BE49-F238E27FC236}">
                <a16:creationId xmlns:a16="http://schemas.microsoft.com/office/drawing/2014/main" id="{ED849318-4AA4-1B8A-E898-A4E1BC638870}"/>
              </a:ext>
            </a:extLst>
          </p:cNvPr>
          <p:cNvPicPr>
            <a:picLocks noGrp="1" noChangeAspect="1"/>
          </p:cNvPicPr>
          <p:nvPr>
            <p:ph type="pic" sz="quarter" idx="15"/>
          </p:nvPr>
        </p:nvPicPr>
        <p:blipFill>
          <a:blip r:embed="rId2"/>
          <a:srcRect l="21795" r="21795"/>
          <a:stretch>
            <a:fillRect/>
          </a:stretch>
        </p:blipFill>
        <p:spPr/>
      </p:pic>
    </p:spTree>
    <p:extLst>
      <p:ext uri="{BB962C8B-B14F-4D97-AF65-F5344CB8AC3E}">
        <p14:creationId xmlns:p14="http://schemas.microsoft.com/office/powerpoint/2010/main" val="742905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43D264-08AD-22E4-7728-31B24DF70B45}"/>
              </a:ext>
            </a:extLst>
          </p:cNvPr>
          <p:cNvSpPr>
            <a:spLocks noGrp="1"/>
          </p:cNvSpPr>
          <p:nvPr>
            <p:ph type="body" sz="quarter" idx="18"/>
          </p:nvPr>
        </p:nvSpPr>
        <p:spPr>
          <a:xfrm>
            <a:off x="713768" y="2449284"/>
            <a:ext cx="9077932" cy="4313465"/>
          </a:xfrm>
        </p:spPr>
        <p:txBody>
          <a:bodyPr/>
          <a:lstStyle/>
          <a:p>
            <a:pPr marL="342900" indent="-342900">
              <a:buFont typeface="Arial" panose="020B0604020202020204" pitchFamily="34" charset="0"/>
              <a:buChar char="•"/>
            </a:pPr>
            <a:r>
              <a:rPr lang="en-GB" dirty="0"/>
              <a:t>Οι βασικές αρχές για τη δημιουργία και την καθοδήγηση μιας απομακρυσμένης ομάδας περιλαμβάνουν τη σαφή επικοινωνία, την οικοδόμηση εμπιστοσύνης, την ενίσχυση της αίσθησης της κοινότητας και τον καθορισμό σαφών προσδοκιών. </a:t>
            </a:r>
          </a:p>
          <a:p>
            <a:pPr marL="342900" indent="-342900">
              <a:buFont typeface="Arial" panose="020B0604020202020204" pitchFamily="34" charset="0"/>
              <a:buChar char="•"/>
            </a:pPr>
            <a:r>
              <a:rPr lang="en-GB" dirty="0"/>
              <a:t>Οι απομακρυσμένοι ηγέτες θα πρέπει να είναι εξειδικευμένοι στα ψηφιακά εργαλεία, να δείχνουν ενσυναίσθηση και να μπορούν να προσαρμόζονται σε διάφορες καταστάσεις. </a:t>
            </a:r>
          </a:p>
          <a:p>
            <a:pPr marL="342900" indent="-342900">
              <a:buFont typeface="Arial" panose="020B0604020202020204" pitchFamily="34" charset="0"/>
              <a:buChar char="•"/>
            </a:pPr>
            <a:r>
              <a:rPr lang="en-GB" dirty="0"/>
              <a:t>Οι στρατηγικές μπορεί να περιλαμβάνουν τακτικές επισκέψεις, προώθηση της συνεργασίας και αναγνώριση των επιτευγμάτων. </a:t>
            </a:r>
          </a:p>
          <a:p>
            <a:pPr marL="342900" indent="-342900">
              <a:buFont typeface="Arial" panose="020B0604020202020204" pitchFamily="34" charset="0"/>
              <a:buChar char="•"/>
            </a:pPr>
            <a:r>
              <a:rPr lang="en-GB" dirty="0"/>
              <a:t>Το πλαίσιο OSHA της ΕΕ υπογραμμίζει τη σημασία της προσαρμογής του στυλ ηγεσίας στις μεταβαλλόμενες δομές εργασίας, συμπεριλαμβανομένων των απομακρυσμένων ομάδων.</a:t>
            </a:r>
          </a:p>
        </p:txBody>
      </p:sp>
      <p:sp>
        <p:nvSpPr>
          <p:cNvPr id="3" name="Text Placeholder 2">
            <a:extLst>
              <a:ext uri="{FF2B5EF4-FFF2-40B4-BE49-F238E27FC236}">
                <a16:creationId xmlns:a16="http://schemas.microsoft.com/office/drawing/2014/main" id="{24B81318-82AB-37DC-0993-74BCD78FD941}"/>
              </a:ext>
            </a:extLst>
          </p:cNvPr>
          <p:cNvSpPr>
            <a:spLocks noGrp="1"/>
          </p:cNvSpPr>
          <p:nvPr>
            <p:ph type="body" sz="quarter" idx="16"/>
          </p:nvPr>
        </p:nvSpPr>
        <p:spPr/>
        <p:txBody>
          <a:bodyPr>
            <a:normAutofit fontScale="55000" lnSpcReduction="20000"/>
          </a:bodyPr>
          <a:lstStyle/>
          <a:p>
            <a:r>
              <a:rPr lang="en-GB" dirty="0"/>
              <a:t>Δημιουργία και καθοδήγηση μιας απομακρυσμένης ομάδας: Βασικές αρχές και στρατηγικές</a:t>
            </a:r>
          </a:p>
        </p:txBody>
      </p:sp>
    </p:spTree>
    <p:extLst>
      <p:ext uri="{BB962C8B-B14F-4D97-AF65-F5344CB8AC3E}">
        <p14:creationId xmlns:p14="http://schemas.microsoft.com/office/powerpoint/2010/main" val="3287941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370E666-B16E-7B67-1516-922ACF18C39E}"/>
              </a:ext>
            </a:extLst>
          </p:cNvPr>
          <p:cNvPicPr>
            <a:picLocks noGrp="1" noChangeAspect="1"/>
          </p:cNvPicPr>
          <p:nvPr>
            <p:ph type="pic" sz="quarter" idx="10"/>
          </p:nvPr>
        </p:nvPicPr>
        <p:blipFill rotWithShape="1">
          <a:blip r:embed="rId2"/>
          <a:srcRect l="17492" r="17492"/>
          <a:stretch/>
        </p:blipFill>
        <p:spPr/>
      </p:pic>
      <p:sp>
        <p:nvSpPr>
          <p:cNvPr id="3" name="Text Placeholder 2">
            <a:extLst>
              <a:ext uri="{FF2B5EF4-FFF2-40B4-BE49-F238E27FC236}">
                <a16:creationId xmlns:a16="http://schemas.microsoft.com/office/drawing/2014/main" id="{97F7BEFF-825A-8721-1F58-A21E077AB23C}"/>
              </a:ext>
            </a:extLst>
          </p:cNvPr>
          <p:cNvSpPr>
            <a:spLocks noGrp="1"/>
          </p:cNvSpPr>
          <p:nvPr>
            <p:ph type="body" sz="quarter" idx="18"/>
          </p:nvPr>
        </p:nvSpPr>
        <p:spPr>
          <a:xfrm>
            <a:off x="712790" y="2162214"/>
            <a:ext cx="7312170" cy="3606870"/>
          </a:xfrm>
        </p:spPr>
        <p:txBody>
          <a:bodyPr>
            <a:normAutofit/>
          </a:bodyPr>
          <a:lstStyle/>
          <a:p>
            <a:pPr marL="0" indent="0"/>
            <a:r>
              <a:rPr lang="en-GB" sz="3200" b="1" dirty="0" err="1">
                <a:solidFill>
                  <a:srgbClr val="8A4199"/>
                </a:solidFill>
                <a:hlinkClick r:id="rId3">
                  <a:extLst>
                    <a:ext uri="{A12FA001-AC4F-418D-AE19-62706E023703}">
                      <ahyp:hlinkClr xmlns:ahyp="http://schemas.microsoft.com/office/drawing/2018/hyperlinkcolor" val="tx"/>
                    </a:ext>
                  </a:extLst>
                </a:hlinkClick>
              </a:rPr>
              <a:t>Εδώ</a:t>
            </a:r>
            <a:r>
              <a:rPr lang="en-GB" sz="3200" dirty="0">
                <a:solidFill>
                  <a:srgbClr val="8A4199"/>
                </a:solidFill>
                <a:hlinkClick r:id="rId3">
                  <a:extLst>
                    <a:ext uri="{A12FA001-AC4F-418D-AE19-62706E023703}">
                      <ahyp:hlinkClr xmlns:ahyp="http://schemas.microsoft.com/office/drawing/2018/hyperlinkcolor" val="tx"/>
                    </a:ext>
                  </a:extLst>
                </a:hlinkClick>
              </a:rPr>
              <a:t>, 16 </a:t>
            </a:r>
            <a:r>
              <a:rPr lang="en-GB" sz="3200" dirty="0" err="1">
                <a:solidFill>
                  <a:srgbClr val="8A4199"/>
                </a:solidFill>
                <a:hlinkClick r:id="rId3">
                  <a:extLst>
                    <a:ext uri="{A12FA001-AC4F-418D-AE19-62706E023703}">
                      <ahyp:hlinkClr xmlns:ahyp="http://schemas.microsoft.com/office/drawing/2018/hyperlinkcolor" val="tx"/>
                    </a:ext>
                  </a:extLst>
                </a:hlinkClick>
              </a:rPr>
              <a:t>εμ</a:t>
            </a:r>
            <a:r>
              <a:rPr lang="en-GB" sz="3200" dirty="0">
                <a:solidFill>
                  <a:srgbClr val="8A4199"/>
                </a:solidFill>
                <a:hlinkClick r:id="rId3">
                  <a:extLst>
                    <a:ext uri="{A12FA001-AC4F-418D-AE19-62706E023703}">
                      <ahyp:hlinkClr xmlns:ahyp="http://schemas.microsoft.com/office/drawing/2018/hyperlinkcolor" val="tx"/>
                    </a:ext>
                  </a:extLst>
                </a:hlinkClick>
              </a:rPr>
              <a:t>πειρογνώμονες από το Συμβούλιο Ανθρώπινου Δυναμικού του Forbes προσφέρουν τις καλύτερες συμβουλές τους </a:t>
            </a:r>
            <a:r>
              <a:rPr lang="en-GB" sz="3200" dirty="0"/>
              <a:t>για το πώς οι διευθυντές</a:t>
            </a:r>
            <a:r>
              <a:rPr lang="el-GR" sz="3200" dirty="0"/>
              <a:t>/</a:t>
            </a:r>
            <a:r>
              <a:rPr lang="el-GR" sz="3200" dirty="0" err="1"/>
              <a:t>ντριες</a:t>
            </a:r>
            <a:r>
              <a:rPr lang="en-GB" sz="3200" dirty="0"/>
              <a:t> μπ</a:t>
            </a:r>
            <a:r>
              <a:rPr lang="en-GB" sz="3200" dirty="0" err="1"/>
              <a:t>ορούν</a:t>
            </a:r>
            <a:r>
              <a:rPr lang="en-GB" sz="3200" dirty="0"/>
              <a:t> να παρα</a:t>
            </a:r>
            <a:r>
              <a:rPr lang="en-GB" sz="3200" dirty="0" err="1"/>
              <a:t>μείνουν</a:t>
            </a:r>
            <a:r>
              <a:rPr lang="en-GB" sz="3200" dirty="0"/>
              <a:t> επ</a:t>
            </a:r>
            <a:r>
              <a:rPr lang="en-GB" sz="3200" dirty="0" err="1"/>
              <a:t>ίκ</a:t>
            </a:r>
            <a:r>
              <a:rPr lang="en-GB" sz="3200" dirty="0"/>
              <a:t>αιροι ενώ επιβλέπουν μια απομακρυσμένη ομάδα.</a:t>
            </a:r>
          </a:p>
        </p:txBody>
      </p:sp>
      <p:sp>
        <p:nvSpPr>
          <p:cNvPr id="4" name="Text Placeholder 3">
            <a:extLst>
              <a:ext uri="{FF2B5EF4-FFF2-40B4-BE49-F238E27FC236}">
                <a16:creationId xmlns:a16="http://schemas.microsoft.com/office/drawing/2014/main" id="{C20DC9BB-1C02-5992-FECB-D4E26452CF15}"/>
              </a:ext>
            </a:extLst>
          </p:cNvPr>
          <p:cNvSpPr>
            <a:spLocks noGrp="1"/>
          </p:cNvSpPr>
          <p:nvPr>
            <p:ph type="body" sz="quarter" idx="16"/>
          </p:nvPr>
        </p:nvSpPr>
        <p:spPr/>
        <p:txBody>
          <a:bodyPr>
            <a:normAutofit fontScale="77500" lnSpcReduction="20000"/>
          </a:bodyPr>
          <a:lstStyle/>
          <a:p>
            <a:r>
              <a:rPr lang="en-GB" dirty="0" err="1"/>
              <a:t>Δρ</a:t>
            </a:r>
            <a:r>
              <a:rPr lang="en-GB" dirty="0"/>
              <a:t>αστηριότητα: 16 συμβουλές για ηγέτες που διαχειρίζονται την πρώτη τους ομάδα από απόσταση</a:t>
            </a:r>
          </a:p>
        </p:txBody>
      </p:sp>
    </p:spTree>
    <p:extLst>
      <p:ext uri="{BB962C8B-B14F-4D97-AF65-F5344CB8AC3E}">
        <p14:creationId xmlns:p14="http://schemas.microsoft.com/office/powerpoint/2010/main" val="21012902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3CBB68-DE19-364F-105E-C35054AB1E6B}"/>
              </a:ext>
            </a:extLst>
          </p:cNvPr>
          <p:cNvSpPr>
            <a:spLocks noGrp="1"/>
          </p:cNvSpPr>
          <p:nvPr>
            <p:ph type="body" sz="quarter" idx="18"/>
          </p:nvPr>
        </p:nvSpPr>
        <p:spPr>
          <a:xfrm>
            <a:off x="396099" y="1304924"/>
            <a:ext cx="6606758" cy="5326836"/>
          </a:xfrm>
        </p:spPr>
        <p:txBody>
          <a:bodyPr>
            <a:normAutofit fontScale="92500" lnSpcReduction="10000"/>
          </a:bodyPr>
          <a:lstStyle/>
          <a:p>
            <a:pPr marL="342900" indent="-342900" algn="just">
              <a:buFont typeface="Arial" panose="020B0604020202020204" pitchFamily="34" charset="0"/>
              <a:buChar char="•"/>
            </a:pPr>
            <a:r>
              <a:rPr lang="en-GB" dirty="0"/>
              <a:t>Η απ</a:t>
            </a:r>
            <a:r>
              <a:rPr lang="en-GB" dirty="0" err="1"/>
              <a:t>οτελεσμ</a:t>
            </a:r>
            <a:r>
              <a:rPr lang="en-GB" dirty="0"/>
              <a:t>ατική επικοινωνία εντός απομακρυσμένων ομάδων μπορεί να διευκολυνθεί μέσω μιας ποικιλίας ψηφιακών εργαλείων, όπως το ηλεκτρονικό ταχυδρομείο, η τηλεδιάσκεψη, τα άμεσα μηνύματα και το λογισμικό διαχείρισης έργων. </a:t>
            </a:r>
          </a:p>
          <a:p>
            <a:pPr marL="342900" indent="-342900" algn="just">
              <a:buFont typeface="Arial" panose="020B0604020202020204" pitchFamily="34" charset="0"/>
              <a:buChar char="•"/>
            </a:pPr>
            <a:r>
              <a:rPr lang="en-GB" dirty="0" err="1"/>
              <a:t>Ότ</a:t>
            </a:r>
            <a:r>
              <a:rPr lang="en-GB" dirty="0"/>
              <a:t>αν εργάζεστε στον ίδιο χώρο, είναι πολύ πιο εύκολο να αντιληφθείτε διάφορες ενδείξεις (γλώσσα του σώματος, εκφράσεις του προσώπου κ.λπ.), αλλά τα πλεονεκτήματα της απομακρυσμένης εργασίας υπερτερούν έναντι πολλών μειονεκτημάτων.</a:t>
            </a:r>
          </a:p>
          <a:p>
            <a:pPr marL="342900" indent="-342900" algn="just">
              <a:buFont typeface="Arial" panose="020B0604020202020204" pitchFamily="34" charset="0"/>
              <a:buChar char="•"/>
            </a:pPr>
            <a:r>
              <a:rPr lang="en-GB" dirty="0" err="1"/>
              <a:t>Ευτυχώς</a:t>
            </a:r>
            <a:r>
              <a:rPr lang="en-GB" dirty="0"/>
              <a:t>, τα </a:t>
            </a:r>
            <a:r>
              <a:rPr lang="en-GB" dirty="0" err="1"/>
              <a:t>τελευτ</a:t>
            </a:r>
            <a:r>
              <a:rPr lang="en-GB" dirty="0"/>
              <a:t>αία χρόνια, έχει αυξηθεί ο αριθμός των εργαλείων για απομακρυσμένες ομάδες, για τον ολοένα αυξανόμενο αριθμό των εταιρειών που λειτουργούν </a:t>
            </a:r>
            <a:r>
              <a:rPr lang="el-GR" dirty="0"/>
              <a:t>μερικώς</a:t>
            </a:r>
            <a:r>
              <a:rPr lang="en-GB" dirty="0"/>
              <a:t> ή π</a:t>
            </a:r>
            <a:r>
              <a:rPr lang="en-GB" dirty="0" err="1"/>
              <a:t>λήρως</a:t>
            </a:r>
            <a:r>
              <a:rPr lang="en-GB" dirty="0"/>
              <a:t> </a:t>
            </a:r>
            <a:r>
              <a:rPr lang="en-GB" dirty="0" err="1"/>
              <a:t>εξ</a:t>
            </a:r>
            <a:r>
              <a:rPr lang="en-GB" dirty="0"/>
              <a:t> απ</a:t>
            </a:r>
            <a:r>
              <a:rPr lang="en-GB" dirty="0" err="1"/>
              <a:t>οστάσεως</a:t>
            </a:r>
            <a:r>
              <a:rPr lang="en-GB" dirty="0"/>
              <a:t>. </a:t>
            </a:r>
            <a:r>
              <a:rPr lang="en-GB" dirty="0" err="1"/>
              <a:t>Αυτές</a:t>
            </a:r>
            <a:r>
              <a:rPr lang="en-GB" dirty="0"/>
              <a:t> </a:t>
            </a:r>
            <a:r>
              <a:rPr lang="en-GB" dirty="0" err="1"/>
              <a:t>οι</a:t>
            </a:r>
            <a:r>
              <a:rPr lang="en-GB" dirty="0"/>
              <a:t> </a:t>
            </a:r>
            <a:r>
              <a:rPr lang="en-GB" dirty="0" err="1"/>
              <a:t>εφ</a:t>
            </a:r>
            <a:r>
              <a:rPr lang="en-GB" dirty="0"/>
              <a:t>αρμογές εργασίας βοηθούν την απομακρυσμένη ομάδα σας να είναι όσο το δυνατόν πιο παραγωγική και βελτιώνουν τη συνεργασία των απομακρυσμένων ομάδων, ακόμη και αν είστε απομακρυσμένοι μερικές ημέρες την εβδομάδα. </a:t>
            </a:r>
            <a:r>
              <a:rPr lang="en-GB" b="1" dirty="0" err="1">
                <a:solidFill>
                  <a:srgbClr val="8A4199"/>
                </a:solidFill>
              </a:rPr>
              <a:t>Κάντε</a:t>
            </a:r>
            <a:r>
              <a:rPr lang="en-GB" b="1" dirty="0">
                <a:solidFill>
                  <a:srgbClr val="8A4199"/>
                </a:solidFill>
              </a:rPr>
              <a:t> </a:t>
            </a:r>
            <a:r>
              <a:rPr lang="en-GB" b="1" dirty="0" err="1">
                <a:solidFill>
                  <a:srgbClr val="8A4199"/>
                </a:solidFill>
              </a:rPr>
              <a:t>κλικ</a:t>
            </a:r>
            <a:r>
              <a:rPr lang="en-GB" b="1" dirty="0">
                <a:solidFill>
                  <a:srgbClr val="8A4199"/>
                </a:solidFill>
              </a:rPr>
              <a:t> </a:t>
            </a:r>
            <a:r>
              <a:rPr lang="en-GB" b="1" dirty="0">
                <a:solidFill>
                  <a:srgbClr val="8A4199"/>
                </a:solidFill>
                <a:hlinkClick r:id="rId2"/>
              </a:rPr>
              <a:t>ΕΔΩ </a:t>
            </a:r>
            <a:r>
              <a:rPr lang="en-GB" b="1" dirty="0" err="1">
                <a:solidFill>
                  <a:srgbClr val="8A4199"/>
                </a:solidFill>
              </a:rPr>
              <a:t>γι</a:t>
            </a:r>
            <a:r>
              <a:rPr lang="en-GB" b="1" dirty="0">
                <a:solidFill>
                  <a:srgbClr val="8A4199"/>
                </a:solidFill>
              </a:rPr>
              <a:t>α να δείτε το </a:t>
            </a:r>
            <a:r>
              <a:rPr lang="en-GB" b="1" dirty="0">
                <a:solidFill>
                  <a:srgbClr val="8A4199"/>
                </a:solidFill>
                <a:hlinkClick r:id="rId2">
                  <a:extLst>
                    <a:ext uri="{A12FA001-AC4F-418D-AE19-62706E023703}">
                      <ahyp:hlinkClr xmlns:ahyp="http://schemas.microsoft.com/office/drawing/2018/hyperlinkcolor" val="tx"/>
                    </a:ext>
                  </a:extLst>
                </a:hlinkClick>
              </a:rPr>
              <a:t>"25 καλύτερα λογισμικά απομακρυσμένης εργασίας για ομάδες (έκδοση 2023)"</a:t>
            </a:r>
            <a:endParaRPr lang="en-GB" b="1" dirty="0">
              <a:solidFill>
                <a:srgbClr val="8A4199"/>
              </a:solidFill>
            </a:endParaRPr>
          </a:p>
          <a:p>
            <a:endParaRPr lang="en-GB" dirty="0"/>
          </a:p>
        </p:txBody>
      </p:sp>
      <p:sp>
        <p:nvSpPr>
          <p:cNvPr id="3" name="Text Placeholder 2">
            <a:extLst>
              <a:ext uri="{FF2B5EF4-FFF2-40B4-BE49-F238E27FC236}">
                <a16:creationId xmlns:a16="http://schemas.microsoft.com/office/drawing/2014/main" id="{E24CC294-39DA-46EC-8893-250ADA7B5F18}"/>
              </a:ext>
            </a:extLst>
          </p:cNvPr>
          <p:cNvSpPr>
            <a:spLocks noGrp="1"/>
          </p:cNvSpPr>
          <p:nvPr>
            <p:ph type="body" sz="quarter" idx="16"/>
          </p:nvPr>
        </p:nvSpPr>
        <p:spPr>
          <a:xfrm>
            <a:off x="713768" y="421467"/>
            <a:ext cx="6289089" cy="883457"/>
          </a:xfrm>
        </p:spPr>
        <p:txBody>
          <a:bodyPr>
            <a:normAutofit fontScale="70000" lnSpcReduction="20000"/>
          </a:bodyPr>
          <a:lstStyle/>
          <a:p>
            <a:r>
              <a:rPr lang="en-GB" dirty="0"/>
              <a:t>Επ</a:t>
            </a:r>
            <a:r>
              <a:rPr lang="en-GB" dirty="0" err="1"/>
              <a:t>ικοινωνί</a:t>
            </a:r>
            <a:r>
              <a:rPr lang="en-GB" dirty="0"/>
              <a:t>α σε απομακρυσμένες ομάδες: Εργαλεία, τεχνικές και βέλτιστες πρακτικές</a:t>
            </a:r>
          </a:p>
          <a:p>
            <a:endParaRPr lang="en-GB" dirty="0"/>
          </a:p>
        </p:txBody>
      </p:sp>
      <p:pic>
        <p:nvPicPr>
          <p:cNvPr id="6" name="Picture Placeholder 5">
            <a:extLst>
              <a:ext uri="{FF2B5EF4-FFF2-40B4-BE49-F238E27FC236}">
                <a16:creationId xmlns:a16="http://schemas.microsoft.com/office/drawing/2014/main" id="{5349F9B5-0165-5D2E-EB4A-C872714A9309}"/>
              </a:ext>
            </a:extLst>
          </p:cNvPr>
          <p:cNvPicPr>
            <a:picLocks noGrp="1" noChangeAspect="1"/>
          </p:cNvPicPr>
          <p:nvPr>
            <p:ph type="pic" sz="quarter" idx="15"/>
          </p:nvPr>
        </p:nvPicPr>
        <p:blipFill>
          <a:blip r:embed="rId3"/>
          <a:srcRect l="21798" r="21798"/>
          <a:stretch>
            <a:fillRect/>
          </a:stretch>
        </p:blipFill>
        <p:spPr/>
      </p:pic>
    </p:spTree>
    <p:extLst>
      <p:ext uri="{BB962C8B-B14F-4D97-AF65-F5344CB8AC3E}">
        <p14:creationId xmlns:p14="http://schemas.microsoft.com/office/powerpoint/2010/main" val="20514384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FA026A-66BF-A4F4-8526-BD062C05F1C4}"/>
              </a:ext>
            </a:extLst>
          </p:cNvPr>
          <p:cNvSpPr>
            <a:spLocks noGrp="1"/>
          </p:cNvSpPr>
          <p:nvPr>
            <p:ph type="body" sz="quarter" idx="18"/>
          </p:nvPr>
        </p:nvSpPr>
        <p:spPr/>
        <p:txBody>
          <a:bodyPr numCol="2"/>
          <a:lstStyle/>
          <a:p>
            <a:pPr marL="342900" indent="-342900">
              <a:buFont typeface="Arial" panose="020B0604020202020204" pitchFamily="34" charset="0"/>
              <a:buChar char="•"/>
            </a:pPr>
            <a:r>
              <a:rPr lang="en-GB" dirty="0"/>
              <a:t>Οι προκλήσεις της διαχείρισης απομακρυσμένων ομάδων περιλαμβάνουν θέματα επικοινωνίας, αισθήματα απομόνωσης μεταξύ των μελών της ομάδας και δυσκολία στην παρακολούθηση της απόδοσης. Για να ξεπεραστούν αυτά, οι οργανισμοί μπορούν να εφαρμόσουν σαφή πρωτόκολλα επικοινωνίας, να δημιουργήσουν ευκαιρίες για κοινωνική αλληλεπίδραση και να εστιάσουν στα αποτελέσματα και όχι στη δραστηριότητα.</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Το νέο στρατηγικό πλαίσιο της ΕΕ για την υγεία και την ασφάλεια στην εργασία υπογραμμίζει τη σημασία της αντιμετώπισης αυτών των προκλήσεων για τη διασφάλιση της ψυχικής ευημερίας των απομακρυσμένων εργαζομένων.</a:t>
            </a:r>
          </a:p>
          <a:p>
            <a:pPr marL="0" indent="0"/>
            <a:endParaRPr lang="en-GB" dirty="0"/>
          </a:p>
        </p:txBody>
      </p:sp>
      <p:sp>
        <p:nvSpPr>
          <p:cNvPr id="3" name="Text Placeholder 2">
            <a:extLst>
              <a:ext uri="{FF2B5EF4-FFF2-40B4-BE49-F238E27FC236}">
                <a16:creationId xmlns:a16="http://schemas.microsoft.com/office/drawing/2014/main" id="{1E3150AB-A207-BBF3-BFF5-BACEBA4F2E8D}"/>
              </a:ext>
            </a:extLst>
          </p:cNvPr>
          <p:cNvSpPr>
            <a:spLocks noGrp="1"/>
          </p:cNvSpPr>
          <p:nvPr>
            <p:ph type="body" sz="quarter" idx="16"/>
          </p:nvPr>
        </p:nvSpPr>
        <p:spPr/>
        <p:txBody>
          <a:bodyPr>
            <a:normAutofit fontScale="55000" lnSpcReduction="20000"/>
          </a:bodyPr>
          <a:lstStyle/>
          <a:p>
            <a:r>
              <a:rPr lang="en-GB" dirty="0"/>
              <a:t>Ξεπερνώντας τις προκλήσεις και τις κοινές παγίδες της απομακρυσμένης διαχείρισης ομάδων</a:t>
            </a:r>
          </a:p>
        </p:txBody>
      </p:sp>
    </p:spTree>
    <p:extLst>
      <p:ext uri="{BB962C8B-B14F-4D97-AF65-F5344CB8AC3E}">
        <p14:creationId xmlns:p14="http://schemas.microsoft.com/office/powerpoint/2010/main" val="15284110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7F4D8D-5C9E-5FD1-61AD-63A7E87FF557}"/>
              </a:ext>
            </a:extLst>
          </p:cNvPr>
          <p:cNvSpPr>
            <a:spLocks noGrp="1"/>
          </p:cNvSpPr>
          <p:nvPr>
            <p:ph type="body" sz="quarter" idx="18"/>
          </p:nvPr>
        </p:nvSpPr>
        <p:spPr>
          <a:xfrm>
            <a:off x="569755" y="1485379"/>
            <a:ext cx="5383370" cy="4876762"/>
          </a:xfrm>
        </p:spPr>
        <p:txBody>
          <a:bodyPr>
            <a:normAutofit fontScale="92500"/>
          </a:bodyPr>
          <a:lstStyle/>
          <a:p>
            <a:pPr marL="0" indent="0" algn="just"/>
            <a:r>
              <a:rPr lang="en-GB" dirty="0"/>
              <a:t>Επ</a:t>
            </a:r>
            <a:r>
              <a:rPr lang="en-GB" dirty="0" err="1"/>
              <a:t>ιλέξτε</a:t>
            </a:r>
            <a:r>
              <a:rPr lang="en-GB" dirty="0"/>
              <a:t> τ</a:t>
            </a:r>
            <a:r>
              <a:rPr lang="el-GR" dirty="0"/>
              <a:t>ην</a:t>
            </a:r>
            <a:r>
              <a:rPr lang="en-GB" dirty="0"/>
              <a:t> κα</a:t>
            </a:r>
            <a:r>
              <a:rPr lang="en-GB" dirty="0" err="1"/>
              <a:t>τάλληλ</a:t>
            </a:r>
            <a:r>
              <a:rPr lang="el-GR" dirty="0"/>
              <a:t>η δραστηριότητα</a:t>
            </a:r>
            <a:r>
              <a:rPr lang="en-GB" dirty="0"/>
              <a:t> </a:t>
            </a:r>
            <a:r>
              <a:rPr lang="en-GB" dirty="0" err="1"/>
              <a:t>γι</a:t>
            </a:r>
            <a:r>
              <a:rPr lang="en-GB" dirty="0"/>
              <a:t>α την ομάδα σας με βάση αυτές τις κατηγορίες:</a:t>
            </a:r>
          </a:p>
          <a:p>
            <a:pPr marL="342900" indent="-342900" algn="just">
              <a:buFont typeface="Wingdings" panose="05000000000000000000" pitchFamily="2" charset="2"/>
              <a:buChar char="v"/>
            </a:pPr>
            <a:r>
              <a:rPr lang="en-GB" dirty="0" err="1"/>
              <a:t>Πρ</a:t>
            </a:r>
            <a:r>
              <a:rPr lang="en-GB" dirty="0"/>
              <a:t>αγματικός χρόνος έναντι ασύγχρονου - Πρέπει να το κάνετε αυτό ταυτόχρονα ή μπορεί ο</a:t>
            </a:r>
            <a:r>
              <a:rPr lang="el-GR" dirty="0"/>
              <a:t>/η</a:t>
            </a:r>
            <a:r>
              <a:rPr lang="en-GB" dirty="0"/>
              <a:t> κα</a:t>
            </a:r>
            <a:r>
              <a:rPr lang="en-GB" dirty="0" err="1"/>
              <a:t>θέν</a:t>
            </a:r>
            <a:r>
              <a:rPr lang="en-GB" dirty="0"/>
              <a:t>ας</a:t>
            </a:r>
            <a:r>
              <a:rPr lang="el-GR" dirty="0"/>
              <a:t>/καθεμία</a:t>
            </a:r>
            <a:r>
              <a:rPr lang="en-GB" dirty="0"/>
              <a:t> να </a:t>
            </a:r>
            <a:r>
              <a:rPr lang="en-GB" dirty="0" err="1"/>
              <a:t>συμμετέχει</a:t>
            </a:r>
            <a:r>
              <a:rPr lang="en-GB" dirty="0"/>
              <a:t> </a:t>
            </a:r>
            <a:r>
              <a:rPr lang="en-GB" dirty="0" err="1"/>
              <a:t>σε</a:t>
            </a:r>
            <a:r>
              <a:rPr lang="en-GB" dirty="0"/>
              <a:t> όπ</a:t>
            </a:r>
            <a:r>
              <a:rPr lang="en-GB" dirty="0" err="1"/>
              <a:t>οι</a:t>
            </a:r>
            <a:r>
              <a:rPr lang="en-GB" dirty="0"/>
              <a:t>α ώρα </a:t>
            </a:r>
            <a:r>
              <a:rPr lang="el-GR" dirty="0"/>
              <a:t>εξυπηρετεί</a:t>
            </a:r>
            <a:r>
              <a:rPr lang="en-GB" dirty="0"/>
              <a:t> κα</a:t>
            </a:r>
            <a:r>
              <a:rPr lang="en-GB" dirty="0" err="1"/>
              <a:t>λύτερ</a:t>
            </a:r>
            <a:r>
              <a:rPr lang="en-GB" dirty="0"/>
              <a:t>α;</a:t>
            </a:r>
          </a:p>
          <a:p>
            <a:pPr marL="342900" indent="-342900" algn="just">
              <a:buFont typeface="Wingdings" panose="05000000000000000000" pitchFamily="2" charset="2"/>
              <a:buChar char="v"/>
            </a:pPr>
            <a:r>
              <a:rPr lang="en-GB" dirty="0" err="1"/>
              <a:t>Πρ</a:t>
            </a:r>
            <a:r>
              <a:rPr lang="en-GB" dirty="0"/>
              <a:t>ακτική vs. απ</a:t>
            </a:r>
            <a:r>
              <a:rPr lang="en-GB" dirty="0" err="1"/>
              <a:t>λά</a:t>
            </a:r>
            <a:r>
              <a:rPr lang="en-GB" dirty="0"/>
              <a:t> </a:t>
            </a:r>
            <a:r>
              <a:rPr lang="en-GB" dirty="0" err="1"/>
              <a:t>γι</a:t>
            </a:r>
            <a:r>
              <a:rPr lang="en-GB" dirty="0"/>
              <a:t>α διασκέδαση - Είναι η δραστηριότητα σκόπιμα μη παραγωγική (κάτι που δεν είναι απαραίτητα κακό) ή εξυπηρετεί τον διπλό σκοπό της δημιουργίας κοινωνικών δεσμών και της βελτίωσης του τρόπου εργασίας σας με έναν πιο απτό τρόπο;</a:t>
            </a:r>
          </a:p>
          <a:p>
            <a:pPr marL="0" indent="0" algn="just"/>
            <a:r>
              <a:rPr lang="en-GB" dirty="0" err="1"/>
              <a:t>Κάντε</a:t>
            </a:r>
            <a:r>
              <a:rPr lang="en-GB" dirty="0"/>
              <a:t> </a:t>
            </a:r>
            <a:r>
              <a:rPr lang="en-GB" dirty="0" err="1"/>
              <a:t>κλικ</a:t>
            </a:r>
            <a:r>
              <a:rPr lang="en-GB" dirty="0"/>
              <a:t> </a:t>
            </a:r>
            <a:r>
              <a:rPr lang="en-GB" b="1" dirty="0">
                <a:solidFill>
                  <a:srgbClr val="8A4199"/>
                </a:solidFill>
                <a:hlinkClick r:id="rId2"/>
              </a:rPr>
              <a:t>ΕΔΩ </a:t>
            </a:r>
            <a:r>
              <a:rPr lang="en-GB" dirty="0" err="1"/>
              <a:t>γι</a:t>
            </a:r>
            <a:r>
              <a:rPr lang="en-GB" dirty="0"/>
              <a:t>α να δοκιμάσετε μία από τις </a:t>
            </a:r>
            <a:r>
              <a:rPr lang="en-GB" b="1" dirty="0">
                <a:solidFill>
                  <a:srgbClr val="8A4199"/>
                </a:solidFill>
              </a:rPr>
              <a:t>18 ιδέες για εικονικά ομαδικά παιχνίδια και δραστηριότητες</a:t>
            </a:r>
          </a:p>
        </p:txBody>
      </p:sp>
      <p:sp>
        <p:nvSpPr>
          <p:cNvPr id="3" name="Text Placeholder 2">
            <a:extLst>
              <a:ext uri="{FF2B5EF4-FFF2-40B4-BE49-F238E27FC236}">
                <a16:creationId xmlns:a16="http://schemas.microsoft.com/office/drawing/2014/main" id="{30B97012-5EBF-2472-1BE8-A407F92AD9F5}"/>
              </a:ext>
            </a:extLst>
          </p:cNvPr>
          <p:cNvSpPr>
            <a:spLocks noGrp="1"/>
          </p:cNvSpPr>
          <p:nvPr>
            <p:ph type="body" sz="quarter" idx="16"/>
          </p:nvPr>
        </p:nvSpPr>
        <p:spPr/>
        <p:txBody>
          <a:bodyPr>
            <a:normAutofit fontScale="62500" lnSpcReduction="20000"/>
          </a:bodyPr>
          <a:lstStyle/>
          <a:p>
            <a:r>
              <a:rPr lang="en-GB" dirty="0"/>
              <a:t>ΔΡΑΣΤΗΡΙΟΤΗΤΑ: </a:t>
            </a:r>
            <a:r>
              <a:rPr lang="en-GB" dirty="0" err="1"/>
              <a:t>Δι</a:t>
            </a:r>
            <a:r>
              <a:rPr lang="en-GB" dirty="0"/>
              <a:t>ασκεδαστικές απομακρυσμένες δραστηριότητες δημιουργίας ομάδας για κάθε περίσταση</a:t>
            </a:r>
          </a:p>
        </p:txBody>
      </p:sp>
      <p:pic>
        <p:nvPicPr>
          <p:cNvPr id="6" name="Picture Placeholder 5">
            <a:extLst>
              <a:ext uri="{FF2B5EF4-FFF2-40B4-BE49-F238E27FC236}">
                <a16:creationId xmlns:a16="http://schemas.microsoft.com/office/drawing/2014/main" id="{1EFD4265-44FE-F53A-F4E1-5347B2EF5042}"/>
              </a:ext>
            </a:extLst>
          </p:cNvPr>
          <p:cNvPicPr>
            <a:picLocks noGrp="1" noChangeAspect="1"/>
          </p:cNvPicPr>
          <p:nvPr>
            <p:ph type="pic" sz="quarter" idx="10"/>
          </p:nvPr>
        </p:nvPicPr>
        <p:blipFill rotWithShape="1">
          <a:blip r:embed="rId3"/>
          <a:srcRect l="19341" r="19341"/>
          <a:stretch/>
        </p:blipFill>
        <p:spPr/>
      </p:pic>
    </p:spTree>
    <p:extLst>
      <p:ext uri="{BB962C8B-B14F-4D97-AF65-F5344CB8AC3E}">
        <p14:creationId xmlns:p14="http://schemas.microsoft.com/office/powerpoint/2010/main" val="31736690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B47776-97BC-7E79-00D4-68408C144A78}"/>
              </a:ext>
            </a:extLst>
          </p:cNvPr>
          <p:cNvSpPr>
            <a:spLocks noGrp="1"/>
          </p:cNvSpPr>
          <p:nvPr>
            <p:ph type="body" sz="quarter" idx="18"/>
          </p:nvPr>
        </p:nvSpPr>
        <p:spPr>
          <a:xfrm>
            <a:off x="713768" y="2136321"/>
            <a:ext cx="10834986" cy="4029530"/>
          </a:xfrm>
        </p:spPr>
        <p:txBody>
          <a:bodyPr/>
          <a:lstStyle/>
          <a:p>
            <a:pPr marL="342900" indent="-342900">
              <a:buFont typeface="Arial" panose="020B0604020202020204" pitchFamily="34" charset="0"/>
              <a:buChar char="•"/>
            </a:pPr>
            <a:r>
              <a:rPr lang="en-GB" dirty="0"/>
              <a:t>Στόχος: Να διευκολύνει την ανταλλαγή και τη μάθηση από προσωπικές εμπειρίες που σχετίζονται με την εργασία εξ αποστάσεως.</a:t>
            </a:r>
          </a:p>
          <a:p>
            <a:r>
              <a:rPr lang="en-GB" b="1" dirty="0"/>
              <a:t>Οδηγίες:</a:t>
            </a:r>
          </a:p>
          <a:p>
            <a:endParaRPr lang="en-GB" dirty="0"/>
          </a:p>
          <a:p>
            <a:pPr marL="457200" indent="-457200">
              <a:buFont typeface="+mj-lt"/>
              <a:buAutoNum type="arabicPeriod"/>
            </a:pPr>
            <a:r>
              <a:rPr lang="en-GB" dirty="0" err="1"/>
              <a:t>Χωρίστε</a:t>
            </a:r>
            <a:r>
              <a:rPr lang="en-GB" dirty="0"/>
              <a:t> </a:t>
            </a:r>
            <a:r>
              <a:rPr lang="en-GB" dirty="0" err="1"/>
              <a:t>τους</a:t>
            </a:r>
            <a:r>
              <a:rPr lang="el-GR" dirty="0"/>
              <a:t>/τις</a:t>
            </a:r>
            <a:r>
              <a:rPr lang="en-GB" dirty="0"/>
              <a:t> </a:t>
            </a:r>
            <a:r>
              <a:rPr lang="en-GB" dirty="0" err="1"/>
              <a:t>συμμετέχοντες</a:t>
            </a:r>
            <a:r>
              <a:rPr lang="el-GR" dirty="0"/>
              <a:t>/χουσες</a:t>
            </a:r>
            <a:r>
              <a:rPr lang="en-GB" dirty="0"/>
              <a:t> σε μικρές ομάδες.</a:t>
            </a:r>
          </a:p>
          <a:p>
            <a:pPr marL="457200" indent="-457200">
              <a:buFont typeface="+mj-lt"/>
              <a:buAutoNum type="arabicPeriod"/>
            </a:pPr>
            <a:r>
              <a:rPr lang="en-GB" dirty="0"/>
              <a:t>Ζητήστε από κάθε ομάδα να μοιραστεί τις εμπειρίες και τις προκλήσεις που αντιμετωπίζει κατά την εργασία εξ αποστάσεως και να συζητήσουν πιθανές λύσεις.</a:t>
            </a:r>
          </a:p>
          <a:p>
            <a:pPr marL="457200" indent="-457200">
              <a:buFont typeface="+mj-lt"/>
              <a:buAutoNum type="arabicPeriod"/>
            </a:pPr>
            <a:r>
              <a:rPr lang="en-GB" dirty="0"/>
              <a:t>Διευκολύνετε μια συζήτηση σε όλη την τάξη σχετικά με αυτές τις εμπειρίες, συσχετίζοντάς τες με το περιεχόμενο αυτής της ενότητας και τις στρατηγικές και τα πλαίσια της ΕΕ.</a:t>
            </a:r>
          </a:p>
        </p:txBody>
      </p:sp>
      <p:sp>
        <p:nvSpPr>
          <p:cNvPr id="3" name="Text Placeholder 2">
            <a:extLst>
              <a:ext uri="{FF2B5EF4-FFF2-40B4-BE49-F238E27FC236}">
                <a16:creationId xmlns:a16="http://schemas.microsoft.com/office/drawing/2014/main" id="{0ACFE181-72BF-5BA8-F6C7-8475A1DFCFE3}"/>
              </a:ext>
            </a:extLst>
          </p:cNvPr>
          <p:cNvSpPr>
            <a:spLocks noGrp="1"/>
          </p:cNvSpPr>
          <p:nvPr>
            <p:ph type="body" sz="quarter" idx="16"/>
          </p:nvPr>
        </p:nvSpPr>
        <p:spPr>
          <a:xfrm>
            <a:off x="713768" y="421468"/>
            <a:ext cx="10834985" cy="1093008"/>
          </a:xfrm>
        </p:spPr>
        <p:txBody>
          <a:bodyPr>
            <a:normAutofit fontScale="85000" lnSpcReduction="10000"/>
          </a:bodyPr>
          <a:lstStyle/>
          <a:p>
            <a:r>
              <a:rPr lang="en-GB" dirty="0"/>
              <a:t>Δραστηριότητες: Ομαδική συζήτηση: Εργασία εξ αποστάσεως: Ανταλλαγή προσωπικών εμπειριών και προκλήσεων</a:t>
            </a:r>
          </a:p>
        </p:txBody>
      </p:sp>
    </p:spTree>
    <p:extLst>
      <p:ext uri="{BB962C8B-B14F-4D97-AF65-F5344CB8AC3E}">
        <p14:creationId xmlns:p14="http://schemas.microsoft.com/office/powerpoint/2010/main" val="32079913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42DFED-8C43-E320-6D0F-4D5945823F5F}"/>
              </a:ext>
            </a:extLst>
          </p:cNvPr>
          <p:cNvSpPr>
            <a:spLocks noGrp="1"/>
          </p:cNvSpPr>
          <p:nvPr>
            <p:ph type="body" sz="quarter" idx="18"/>
          </p:nvPr>
        </p:nvSpPr>
        <p:spPr>
          <a:xfrm>
            <a:off x="734714" y="1583870"/>
            <a:ext cx="10834986" cy="4305941"/>
          </a:xfrm>
        </p:spPr>
        <p:txBody>
          <a:bodyPr>
            <a:normAutofit fontScale="92500" lnSpcReduction="10000"/>
          </a:bodyPr>
          <a:lstStyle/>
          <a:p>
            <a:r>
              <a:rPr lang="en-GB" b="1" dirty="0"/>
              <a:t>Στόχος: </a:t>
            </a:r>
            <a:r>
              <a:rPr lang="en-GB" dirty="0"/>
              <a:t>Να πα</a:t>
            </a:r>
            <a:r>
              <a:rPr lang="en-GB" dirty="0" err="1"/>
              <a:t>ρέχει</a:t>
            </a:r>
            <a:r>
              <a:rPr lang="en-GB" dirty="0"/>
              <a:t> </a:t>
            </a:r>
            <a:r>
              <a:rPr lang="en-GB" dirty="0" err="1"/>
              <a:t>στους</a:t>
            </a:r>
            <a:r>
              <a:rPr lang="el-GR" dirty="0"/>
              <a:t>/στις</a:t>
            </a:r>
            <a:r>
              <a:rPr lang="en-GB" dirty="0"/>
              <a:t> </a:t>
            </a:r>
            <a:r>
              <a:rPr lang="en-GB" dirty="0" err="1"/>
              <a:t>συμμετέχοντες</a:t>
            </a:r>
            <a:r>
              <a:rPr lang="el-GR" dirty="0"/>
              <a:t>/χουσες</a:t>
            </a:r>
            <a:r>
              <a:rPr lang="en-GB" dirty="0"/>
              <a:t> παραδείγματα επιτυχημένων ομάδων εξ αποστάσεως.</a:t>
            </a:r>
          </a:p>
          <a:p>
            <a:endParaRPr lang="en-GB" dirty="0"/>
          </a:p>
          <a:p>
            <a:r>
              <a:rPr lang="en-GB" b="1" dirty="0"/>
              <a:t>Οδηγίες:</a:t>
            </a:r>
          </a:p>
          <a:p>
            <a:endParaRPr lang="en-GB" dirty="0"/>
          </a:p>
          <a:p>
            <a:pPr marL="342900" indent="-342900">
              <a:buFont typeface="Arial" panose="020B0604020202020204" pitchFamily="34" charset="0"/>
              <a:buChar char="•"/>
            </a:pPr>
            <a:r>
              <a:rPr lang="en-GB" dirty="0"/>
              <a:t>Δώστε σε </a:t>
            </a:r>
            <a:r>
              <a:rPr lang="en-GB" dirty="0" err="1"/>
              <a:t>κάθε</a:t>
            </a:r>
            <a:r>
              <a:rPr lang="en-GB" dirty="0"/>
              <a:t> </a:t>
            </a:r>
            <a:r>
              <a:rPr lang="en-GB" dirty="0" err="1"/>
              <a:t>συμμετέχοντ</a:t>
            </a:r>
            <a:r>
              <a:rPr lang="en-GB" dirty="0"/>
              <a:t>α</a:t>
            </a:r>
            <a:r>
              <a:rPr lang="el-GR" dirty="0"/>
              <a:t>/</a:t>
            </a:r>
            <a:r>
              <a:rPr lang="el-GR" dirty="0" err="1"/>
              <a:t>χουσα</a:t>
            </a:r>
            <a:r>
              <a:rPr lang="en-GB" dirty="0"/>
              <a:t> μια μελέτη περίπτωσης μιας επιτυχημένης απομακρυσμένης ομάδας. (π.χ. Σκεφτείτε την Telefónica Germany, αποδέκτης του Γερμανικού Βραβείου 2020 για την Ισορροπία Εργασίας-Ζωής. )</a:t>
            </a:r>
          </a:p>
          <a:p>
            <a:pPr marL="342900" indent="-342900">
              <a:buFont typeface="Arial" panose="020B0604020202020204" pitchFamily="34" charset="0"/>
              <a:buChar char="•"/>
            </a:pPr>
            <a:r>
              <a:rPr lang="en-GB" dirty="0"/>
              <a:t>Ζητήστε από τους συμμετέχοντες να αναλύσουν τις στρατηγικές και τις πρακτικές που χρησιμοποιούν αυτές οι ομάδες.</a:t>
            </a:r>
          </a:p>
          <a:p>
            <a:pPr marL="342900" indent="-342900">
              <a:buFont typeface="Arial" panose="020B0604020202020204" pitchFamily="34" charset="0"/>
              <a:buChar char="•"/>
            </a:pPr>
            <a:r>
              <a:rPr lang="en-GB" dirty="0"/>
              <a:t>Διευκολύνετε μια συζήτηση σε όλη την τάξη σχετικά με τη μελέτη περίπτωσης, ενθαρρύνοντας τους</a:t>
            </a:r>
            <a:r>
              <a:rPr lang="el-GR" dirty="0"/>
              <a:t>/τις</a:t>
            </a:r>
            <a:r>
              <a:rPr lang="en-GB" dirty="0"/>
              <a:t> </a:t>
            </a:r>
            <a:r>
              <a:rPr lang="en-GB" dirty="0" err="1"/>
              <a:t>συμμετέχοντες</a:t>
            </a:r>
            <a:r>
              <a:rPr lang="el-GR" dirty="0"/>
              <a:t>/χουσες</a:t>
            </a:r>
            <a:r>
              <a:rPr lang="en-GB" dirty="0"/>
              <a:t> να σκεφτούν πώς παρόμοιες στρατηγικές θα μπορούσαν να εφαρμοστούν στο δικό τους πλαίσιο.</a:t>
            </a:r>
          </a:p>
        </p:txBody>
      </p:sp>
      <p:sp>
        <p:nvSpPr>
          <p:cNvPr id="3" name="Text Placeholder 2">
            <a:extLst>
              <a:ext uri="{FF2B5EF4-FFF2-40B4-BE49-F238E27FC236}">
                <a16:creationId xmlns:a16="http://schemas.microsoft.com/office/drawing/2014/main" id="{849D224E-9432-6F1B-4659-4694C46B2058}"/>
              </a:ext>
            </a:extLst>
          </p:cNvPr>
          <p:cNvSpPr>
            <a:spLocks noGrp="1"/>
          </p:cNvSpPr>
          <p:nvPr>
            <p:ph type="body" sz="quarter" idx="16"/>
          </p:nvPr>
        </p:nvSpPr>
        <p:spPr/>
        <p:txBody>
          <a:bodyPr>
            <a:normAutofit fontScale="55000" lnSpcReduction="20000"/>
          </a:bodyPr>
          <a:lstStyle/>
          <a:p>
            <a:r>
              <a:rPr lang="en-GB" dirty="0"/>
              <a:t>Μελέτη περίπτωσης: Στρατηγικές: Επιτυχημένες απομακρυσμένες ομάδες και οι στρατηγικές τους</a:t>
            </a:r>
          </a:p>
        </p:txBody>
      </p:sp>
    </p:spTree>
    <p:extLst>
      <p:ext uri="{BB962C8B-B14F-4D97-AF65-F5344CB8AC3E}">
        <p14:creationId xmlns:p14="http://schemas.microsoft.com/office/powerpoint/2010/main" val="3314024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9C307F-4ADC-4C46-9705-8CD585EBE03B}"/>
              </a:ext>
            </a:extLst>
          </p:cNvPr>
          <p:cNvSpPr>
            <a:spLocks noGrp="1"/>
          </p:cNvSpPr>
          <p:nvPr>
            <p:ph type="body" sz="quarter" idx="18"/>
          </p:nvPr>
        </p:nvSpPr>
        <p:spPr/>
        <p:txBody>
          <a:bodyPr>
            <a:normAutofit fontScale="92500" lnSpcReduction="10000"/>
          </a:bodyPr>
          <a:lstStyle/>
          <a:p>
            <a:r>
              <a:rPr lang="en-GB" b="1" dirty="0"/>
              <a:t>Στόχος: </a:t>
            </a:r>
            <a:r>
              <a:rPr lang="en-GB" dirty="0"/>
              <a:t>Να εξοικειωθούν </a:t>
            </a:r>
            <a:r>
              <a:rPr lang="en-GB" dirty="0" err="1"/>
              <a:t>οι</a:t>
            </a:r>
            <a:r>
              <a:rPr lang="en-GB" dirty="0"/>
              <a:t> </a:t>
            </a:r>
            <a:r>
              <a:rPr lang="en-GB" dirty="0" err="1"/>
              <a:t>συμμετέχοντες</a:t>
            </a:r>
            <a:r>
              <a:rPr lang="el-GR" dirty="0"/>
              <a:t>/χουσες</a:t>
            </a:r>
            <a:r>
              <a:rPr lang="en-GB" dirty="0"/>
              <a:t> με την αποτελεσματική χρήση ενός εργαλείου απομακρυσμένης επικοινωνίας.</a:t>
            </a:r>
          </a:p>
          <a:p>
            <a:endParaRPr lang="en-GB" dirty="0"/>
          </a:p>
          <a:p>
            <a:r>
              <a:rPr lang="en-GB" b="1" dirty="0"/>
              <a:t>Οδηγίες:</a:t>
            </a:r>
          </a:p>
          <a:p>
            <a:endParaRPr lang="en-GB" dirty="0"/>
          </a:p>
          <a:p>
            <a:pPr marL="342900" indent="-342900">
              <a:buFont typeface="Arial" panose="020B0604020202020204" pitchFamily="34" charset="0"/>
              <a:buChar char="•"/>
            </a:pPr>
            <a:r>
              <a:rPr lang="en-GB" dirty="0"/>
              <a:t>Επιλέξτε ένα δημοφιλές εργαλείο απομακρυσμένης επικοινωνίας (όπως το Slack, το Microsoft Teams ή το Zoom).</a:t>
            </a:r>
          </a:p>
          <a:p>
            <a:pPr marL="342900" indent="-342900">
              <a:buFont typeface="Arial" panose="020B0604020202020204" pitchFamily="34" charset="0"/>
              <a:buChar char="•"/>
            </a:pPr>
            <a:r>
              <a:rPr lang="en-GB" dirty="0"/>
              <a:t>Ζητήστε από </a:t>
            </a:r>
            <a:r>
              <a:rPr lang="en-GB" dirty="0" err="1"/>
              <a:t>τους</a:t>
            </a:r>
            <a:r>
              <a:rPr lang="el-GR" dirty="0"/>
              <a:t>/τις</a:t>
            </a:r>
            <a:r>
              <a:rPr lang="en-GB" dirty="0"/>
              <a:t> </a:t>
            </a:r>
            <a:r>
              <a:rPr lang="en-GB" dirty="0" err="1"/>
              <a:t>συμμετέχοντες</a:t>
            </a:r>
            <a:r>
              <a:rPr lang="el-GR" dirty="0"/>
              <a:t>/χουσες</a:t>
            </a:r>
            <a:r>
              <a:rPr lang="en-GB" dirty="0"/>
              <a:t> να ολοκληρώσουν μια εργασία χρησιμοποιώντας αυτό το εργαλείο, όπως η αποστολή ενός μηνύματος, η οργάνωση μιας συνάντησης ή η κοινή χρήση ενός εγγράφου.</a:t>
            </a:r>
          </a:p>
          <a:p>
            <a:pPr marL="342900" indent="-342900">
              <a:buFont typeface="Arial" panose="020B0604020202020204" pitchFamily="34" charset="0"/>
              <a:buChar char="•"/>
            </a:pPr>
            <a:r>
              <a:rPr lang="en-GB" dirty="0"/>
              <a:t>Διευκολύνετε μια συζήτηση σχετικά με την εμπειρία, συμπεριλαμβανομένων τυχόν προκλήσεων που αντιμετωπίστηκαν και πώς αυτές μπορούν να μετριαστούν σε έναν πραγματικό κόσμο.</a:t>
            </a:r>
          </a:p>
        </p:txBody>
      </p:sp>
      <p:sp>
        <p:nvSpPr>
          <p:cNvPr id="3" name="Text Placeholder 2">
            <a:extLst>
              <a:ext uri="{FF2B5EF4-FFF2-40B4-BE49-F238E27FC236}">
                <a16:creationId xmlns:a16="http://schemas.microsoft.com/office/drawing/2014/main" id="{A290D422-76CD-FE46-EC2F-821F5B1AA1A9}"/>
              </a:ext>
            </a:extLst>
          </p:cNvPr>
          <p:cNvSpPr>
            <a:spLocks noGrp="1"/>
          </p:cNvSpPr>
          <p:nvPr>
            <p:ph type="body" sz="quarter" idx="16"/>
          </p:nvPr>
        </p:nvSpPr>
        <p:spPr>
          <a:xfrm>
            <a:off x="713768" y="421468"/>
            <a:ext cx="10834985" cy="717050"/>
          </a:xfrm>
        </p:spPr>
        <p:txBody>
          <a:bodyPr>
            <a:normAutofit fontScale="77500" lnSpcReduction="20000"/>
          </a:bodyPr>
          <a:lstStyle/>
          <a:p>
            <a:r>
              <a:rPr lang="en-GB" dirty="0" err="1"/>
              <a:t>Πρ</a:t>
            </a:r>
            <a:r>
              <a:rPr lang="en-GB" dirty="0"/>
              <a:t>ακτική </a:t>
            </a:r>
            <a:r>
              <a:rPr lang="el-GR" dirty="0"/>
              <a:t>άσκηση</a:t>
            </a:r>
            <a:r>
              <a:rPr lang="en-GB" dirty="0"/>
              <a:t>: Χρήση ενός εργαλείου απομακρυσμένης επικοινωνίας</a:t>
            </a:r>
          </a:p>
        </p:txBody>
      </p:sp>
    </p:spTree>
    <p:extLst>
      <p:ext uri="{BB962C8B-B14F-4D97-AF65-F5344CB8AC3E}">
        <p14:creationId xmlns:p14="http://schemas.microsoft.com/office/powerpoint/2010/main" val="4113769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5305DC-35B8-B4DB-4855-3364E05680A5}"/>
              </a:ext>
            </a:extLst>
          </p:cNvPr>
          <p:cNvSpPr>
            <a:spLocks noGrp="1"/>
          </p:cNvSpPr>
          <p:nvPr>
            <p:ph type="body" sz="quarter" idx="18"/>
          </p:nvPr>
        </p:nvSpPr>
        <p:spPr>
          <a:xfrm>
            <a:off x="391814" y="1666262"/>
            <a:ext cx="10834986" cy="4770270"/>
          </a:xfrm>
        </p:spPr>
        <p:txBody>
          <a:bodyPr>
            <a:normAutofit/>
          </a:bodyPr>
          <a:lstStyle/>
          <a:p>
            <a:pPr marL="285750" indent="-285750">
              <a:lnSpc>
                <a:spcPct val="115000"/>
              </a:lnSpc>
              <a:spcBef>
                <a:spcPts val="500"/>
              </a:spcBef>
              <a:spcAft>
                <a:spcPts val="1000"/>
              </a:spcAft>
              <a:buFont typeface="Arial" panose="020B0604020202020204" pitchFamily="34" charset="0"/>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8 λόγοι για τους οποίους η απομακρυσμένη εργασία εξακολουθεί να είναι σημαντική</a:t>
            </a:r>
          </a:p>
          <a:p>
            <a:pPr marL="0" indent="0">
              <a:lnSpc>
                <a:spcPct val="115000"/>
              </a:lnSpc>
              <a:spcBef>
                <a:spcPts val="500"/>
              </a:spcBef>
              <a:spcAft>
                <a:spcPts val="1000"/>
              </a:spcAft>
            </a:pP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2"/>
              </a:rPr>
              <a:t>https://www.happeo.com/blog/8-reasons-why-your-company-needs-remote-work#:~:text=Η απομακρυσμένη%20εργασία%20βελτιώνει%20την%20εργασιακή%2Dζωή,την%20προσωπική%20και%20επαγγελματική%20ζωή τους</a:t>
            </a:r>
            <a:r>
              <a:rPr lang="en-GB" sz="1200" kern="100" dirty="0">
                <a:effectLst/>
                <a:latin typeface="Calibri" panose="020F0502020204030204" pitchFamily="34" charset="0"/>
                <a:ea typeface="Corbel" panose="020B0503020204020204" pitchFamily="34" charset="0"/>
                <a:cs typeface="Calibri" panose="020F0502020204030204" pitchFamily="34" charset="0"/>
              </a:rPr>
              <a:t>.</a:t>
            </a:r>
          </a:p>
          <a:p>
            <a:pPr marL="285750" indent="-285750">
              <a:lnSpc>
                <a:spcPct val="115000"/>
              </a:lnSpc>
              <a:spcBef>
                <a:spcPts val="500"/>
              </a:spcBef>
              <a:spcAft>
                <a:spcPts val="1000"/>
              </a:spcAft>
              <a:buFont typeface="Arial" panose="020B0604020202020204" pitchFamily="34" charset="0"/>
              <a:buChar char="•"/>
            </a:pPr>
            <a:r>
              <a:rPr lang="en-GB" sz="1200" kern="100" dirty="0">
                <a:effectLst/>
                <a:latin typeface="Calibri" panose="020F0502020204030204" pitchFamily="34" charset="0"/>
                <a:ea typeface="Corbel" panose="020B0503020204020204" pitchFamily="34" charset="0"/>
                <a:cs typeface="Calibri" panose="020F0502020204030204" pitchFamily="34" charset="0"/>
              </a:rPr>
              <a:t>11 Μέθοδοι αποτελεσματικής επικοινωνίας απομακρυσμένων ομάδων</a:t>
            </a:r>
          </a:p>
          <a:p>
            <a:pPr marL="0" indent="0">
              <a:lnSpc>
                <a:spcPct val="115000"/>
              </a:lnSpc>
              <a:spcBef>
                <a:spcPts val="500"/>
              </a:spcBef>
              <a:spcAft>
                <a:spcPts val="1000"/>
              </a:spcAft>
            </a:pPr>
            <a:r>
              <a:rPr lang="en-GB" sz="1200" u="sng" kern="100" dirty="0">
                <a:solidFill>
                  <a:srgbClr val="F49100"/>
                </a:solidFill>
                <a:effectLst/>
                <a:latin typeface="Calibri" panose="020F0502020204030204" pitchFamily="34" charset="0"/>
                <a:ea typeface="Corbel" panose="020B0503020204020204" pitchFamily="34" charset="0"/>
                <a:cs typeface="Calibri" panose="020F0502020204030204" pitchFamily="34" charset="0"/>
                <a:hlinkClick r:id="rId3"/>
              </a:rPr>
              <a:t>https://www.indeed.com/career-advice/career-development/remote-team-communication </a:t>
            </a:r>
          </a:p>
          <a:p>
            <a:endParaRPr lang="en-GB" dirty="0"/>
          </a:p>
        </p:txBody>
      </p:sp>
      <p:sp>
        <p:nvSpPr>
          <p:cNvPr id="3" name="Text Placeholder 2">
            <a:extLst>
              <a:ext uri="{FF2B5EF4-FFF2-40B4-BE49-F238E27FC236}">
                <a16:creationId xmlns:a16="http://schemas.microsoft.com/office/drawing/2014/main" id="{3A00E9A8-C9B1-44CD-70E3-59BBDF701ABB}"/>
              </a:ext>
            </a:extLst>
          </p:cNvPr>
          <p:cNvSpPr>
            <a:spLocks noGrp="1"/>
          </p:cNvSpPr>
          <p:nvPr>
            <p:ph type="body" sz="quarter" idx="16"/>
          </p:nvPr>
        </p:nvSpPr>
        <p:spPr/>
        <p:txBody>
          <a:bodyPr>
            <a:normAutofit lnSpcReduction="10000"/>
          </a:bodyPr>
          <a:lstStyle/>
          <a:p>
            <a:r>
              <a:rPr lang="el-GR" dirty="0"/>
              <a:t>Πηγές</a:t>
            </a:r>
            <a:endParaRPr lang="en-GB" dirty="0"/>
          </a:p>
        </p:txBody>
      </p:sp>
    </p:spTree>
    <p:extLst>
      <p:ext uri="{BB962C8B-B14F-4D97-AF65-F5344CB8AC3E}">
        <p14:creationId xmlns:p14="http://schemas.microsoft.com/office/powerpoint/2010/main" val="2971959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9AB9AF-58D4-1479-0994-6AF469B4B810}"/>
              </a:ext>
            </a:extLst>
          </p:cNvPr>
          <p:cNvSpPr>
            <a:spLocks noGrp="1"/>
          </p:cNvSpPr>
          <p:nvPr>
            <p:ph type="body" sz="quarter" idx="18"/>
          </p:nvPr>
        </p:nvSpPr>
        <p:spPr>
          <a:xfrm>
            <a:off x="634224" y="1219201"/>
            <a:ext cx="6289090" cy="5096932"/>
          </a:xfrm>
        </p:spPr>
        <p:txBody>
          <a:bodyPr>
            <a:normAutofit fontScale="70000" lnSpcReduction="20000"/>
          </a:bodyPr>
          <a:lstStyle/>
          <a:p>
            <a:pPr marL="342900" indent="-342900">
              <a:lnSpc>
                <a:spcPct val="110000"/>
              </a:lnSpc>
              <a:buFont typeface="Arial" panose="020B0604020202020204" pitchFamily="34" charset="0"/>
              <a:buChar char="•"/>
            </a:pPr>
            <a:r>
              <a:rPr lang="en-GB" sz="2400" dirty="0"/>
              <a:t>Η </a:t>
            </a:r>
            <a:r>
              <a:rPr lang="en-GB" sz="2400" dirty="0" err="1"/>
              <a:t>ισορρο</a:t>
            </a:r>
            <a:r>
              <a:rPr lang="en-GB" sz="2400" dirty="0"/>
              <a:t>πία μεταξύ επαγγελματικής και προσωπικής ζωής αναφέρεται στην αρμονική κατανομή του χρόνου, της ενέργειας και της προσοχής μεταξύ των επαγγελματικών δραστηριοτήτων και άλλων βασικών πτυχών της ζωής, συμπεριλαμβανομένων των προσωπικών ενδιαφερόντων, της οικογένειας και των κοινωνικών αλληλεπιδράσεων. </a:t>
            </a:r>
          </a:p>
          <a:p>
            <a:pPr marL="342900" indent="-342900">
              <a:lnSpc>
                <a:spcPct val="110000"/>
              </a:lnSpc>
              <a:buFont typeface="Arial" panose="020B0604020202020204" pitchFamily="34" charset="0"/>
              <a:buChar char="•"/>
            </a:pPr>
            <a:r>
              <a:rPr lang="en-GB" sz="2400" dirty="0" err="1"/>
              <a:t>Σύμφων</a:t>
            </a:r>
            <a:r>
              <a:rPr lang="en-GB" sz="2400" dirty="0"/>
              <a:t>α με τον Ευρωπαϊκό Οργανισμό για την Ασφάλεια και την Υγεία στην Εργασία (EU-OSHA), η επίτευξη ικανοποιητικής ισορροπίας μεταξύ επαγγελματικής και προσωπικής ζωής είναι ζωτικής σημασίας για την ευημερία και την ικανοποίηση των ατόμων, ενώ επηρεάζει επίσης σημαντικά την παραγωγικότητα και το ηθικό σε επαγγελματικά περιβάλλοντα. </a:t>
            </a:r>
          </a:p>
          <a:p>
            <a:pPr marL="342900" indent="-342900">
              <a:lnSpc>
                <a:spcPct val="110000"/>
              </a:lnSpc>
              <a:buFont typeface="Arial" panose="020B0604020202020204" pitchFamily="34" charset="0"/>
              <a:buChar char="•"/>
            </a:pPr>
            <a:r>
              <a:rPr lang="en-GB" sz="2400" dirty="0" err="1"/>
              <a:t>Μι</a:t>
            </a:r>
            <a:r>
              <a:rPr lang="en-GB" sz="2400" dirty="0"/>
              <a:t>α ισορροπημένη προσέγγιση της εργασίας και της προσωπικής ζωής επιτρέπει στα άτομα να ανταποκρίνονται στις επαγγελματικές τους υποχρεώσεις χωρίς να θέτουν σε κίνδυνο την υγεία και την προσωπική τους ζωή, ενισχύοντας έτσι την προσωπική ικανοποίηση και την επαγγελματική αποτελεσματικότητα.</a:t>
            </a:r>
            <a:endParaRPr lang="en-US" sz="2400" dirty="0"/>
          </a:p>
          <a:p>
            <a:endParaRPr lang="en-GB" sz="2400" dirty="0"/>
          </a:p>
        </p:txBody>
      </p:sp>
      <p:sp>
        <p:nvSpPr>
          <p:cNvPr id="3" name="Text Placeholder 2">
            <a:extLst>
              <a:ext uri="{FF2B5EF4-FFF2-40B4-BE49-F238E27FC236}">
                <a16:creationId xmlns:a16="http://schemas.microsoft.com/office/drawing/2014/main" id="{EE706E32-1CFA-5762-5C84-0338BE735C88}"/>
              </a:ext>
            </a:extLst>
          </p:cNvPr>
          <p:cNvSpPr>
            <a:spLocks noGrp="1"/>
          </p:cNvSpPr>
          <p:nvPr>
            <p:ph type="body" sz="quarter" idx="16"/>
          </p:nvPr>
        </p:nvSpPr>
        <p:spPr/>
        <p:txBody>
          <a:bodyPr>
            <a:normAutofit fontScale="55000" lnSpcReduction="20000"/>
          </a:bodyPr>
          <a:lstStyle/>
          <a:p>
            <a:r>
              <a:rPr lang="en-GB" dirty="0" err="1"/>
              <a:t>Ορισμός</a:t>
            </a:r>
            <a:r>
              <a:rPr lang="en-GB" dirty="0"/>
              <a:t> και </a:t>
            </a:r>
            <a:r>
              <a:rPr lang="en-GB" dirty="0" err="1"/>
              <a:t>σημ</a:t>
            </a:r>
            <a:r>
              <a:rPr lang="en-GB" dirty="0"/>
              <a:t>ασία της ισορροπίας μεταξύ επαγγελματικής και προσωπικής ζωής</a:t>
            </a:r>
          </a:p>
          <a:p>
            <a:endParaRPr lang="en-GB" dirty="0"/>
          </a:p>
        </p:txBody>
      </p:sp>
      <p:pic>
        <p:nvPicPr>
          <p:cNvPr id="6" name="Picture Placeholder 5">
            <a:extLst>
              <a:ext uri="{FF2B5EF4-FFF2-40B4-BE49-F238E27FC236}">
                <a16:creationId xmlns:a16="http://schemas.microsoft.com/office/drawing/2014/main" id="{8F06222A-8263-57BE-ECD1-34BCF41C0A27}"/>
              </a:ext>
            </a:extLst>
          </p:cNvPr>
          <p:cNvPicPr>
            <a:picLocks noGrp="1" noChangeAspect="1"/>
          </p:cNvPicPr>
          <p:nvPr>
            <p:ph type="pic" sz="quarter" idx="15"/>
          </p:nvPr>
        </p:nvPicPr>
        <p:blipFill>
          <a:blip r:embed="rId2"/>
          <a:srcRect t="10601" b="10601"/>
          <a:stretch>
            <a:fillRect/>
          </a:stretch>
        </p:blipFill>
        <p:spPr/>
      </p:pic>
    </p:spTree>
    <p:extLst>
      <p:ext uri="{BB962C8B-B14F-4D97-AF65-F5344CB8AC3E}">
        <p14:creationId xmlns:p14="http://schemas.microsoft.com/office/powerpoint/2010/main" val="10533799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13"/>
          <p:cNvPicPr preferRelativeResize="0">
            <a:picLocks noGrp="1"/>
          </p:cNvPicPr>
          <p:nvPr>
            <p:ph type="pic" idx="2"/>
          </p:nvPr>
        </p:nvPicPr>
        <p:blipFill rotWithShape="1">
          <a:blip r:embed="rId3">
            <a:alphaModFix/>
          </a:blip>
          <a:srcRect t="39" b="38"/>
          <a:stretch/>
        </p:blipFill>
        <p:spPr>
          <a:xfrm>
            <a:off x="7158600" y="287233"/>
            <a:ext cx="5033400" cy="5949282"/>
          </a:xfrm>
          <a:prstGeom prst="rect">
            <a:avLst/>
          </a:prstGeom>
          <a:noFill/>
          <a:ln>
            <a:noFill/>
          </a:ln>
        </p:spPr>
      </p:pic>
      <p:sp>
        <p:nvSpPr>
          <p:cNvPr id="331" name="Google Shape;331;p13"/>
          <p:cNvSpPr txBox="1">
            <a:spLocks noGrp="1"/>
          </p:cNvSpPr>
          <p:nvPr>
            <p:ph type="body" idx="1"/>
          </p:nvPr>
        </p:nvSpPr>
        <p:spPr>
          <a:xfrm>
            <a:off x="2280537" y="708835"/>
            <a:ext cx="5336415" cy="84597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800"/>
              <a:buNone/>
            </a:pPr>
            <a:r>
              <a:rPr lang="en-GB" sz="3600" dirty="0" err="1"/>
              <a:t>Αυτο</a:t>
            </a:r>
            <a:r>
              <a:rPr lang="en-GB" sz="3600" dirty="0"/>
              <a:t>αξιολόγηση</a:t>
            </a:r>
          </a:p>
        </p:txBody>
      </p:sp>
      <p:sp>
        <p:nvSpPr>
          <p:cNvPr id="332" name="Google Shape;332;p13"/>
          <p:cNvSpPr txBox="1">
            <a:spLocks noGrp="1"/>
          </p:cNvSpPr>
          <p:nvPr>
            <p:ph type="body" idx="3"/>
          </p:nvPr>
        </p:nvSpPr>
        <p:spPr>
          <a:xfrm>
            <a:off x="661247" y="602336"/>
            <a:ext cx="1255590" cy="8459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800"/>
              <a:buNone/>
            </a:pPr>
            <a:r>
              <a:rPr lang="en-US" dirty="0"/>
              <a:t>05</a:t>
            </a:r>
            <a:endParaRPr dirty="0"/>
          </a:p>
        </p:txBody>
      </p:sp>
    </p:spTree>
    <p:extLst>
      <p:ext uri="{BB962C8B-B14F-4D97-AF65-F5344CB8AC3E}">
        <p14:creationId xmlns:p14="http://schemas.microsoft.com/office/powerpoint/2010/main" val="3261966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6"/>
          <p:cNvSpPr txBox="1">
            <a:spLocks noGrp="1"/>
          </p:cNvSpPr>
          <p:nvPr>
            <p:ph type="body" idx="1"/>
          </p:nvPr>
        </p:nvSpPr>
        <p:spPr>
          <a:xfrm>
            <a:off x="713768" y="1260232"/>
            <a:ext cx="10834986" cy="493438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rgbClr val="595959"/>
              </a:buClr>
              <a:buSzPts val="2200"/>
            </a:pPr>
            <a:r>
              <a:rPr lang="en-US" dirty="0"/>
              <a:t>ΕΡΩΤΗΣΗ 1: </a:t>
            </a:r>
            <a:r>
              <a:rPr lang="en-GB" dirty="0">
                <a:effectLst/>
                <a:latin typeface="Calibri" panose="020F0502020204030204" pitchFamily="34" charset="0"/>
                <a:ea typeface="Calibri" panose="020F0502020204030204" pitchFamily="34" charset="0"/>
                <a:cs typeface="Times New Roman" panose="02020603050405020304" pitchFamily="18" charset="0"/>
              </a:rPr>
              <a:t>Ποιος είναι ο ορισμός της ισορροπίας μεταξύ επαγγελματικής και προσωπικής ζωής;</a:t>
            </a:r>
          </a:p>
          <a:p>
            <a:pPr marL="0" lvl="0" indent="0" algn="l" rtl="0">
              <a:lnSpc>
                <a:spcPct val="90000"/>
              </a:lnSpc>
              <a:spcBef>
                <a:spcPts val="0"/>
              </a:spcBef>
              <a:spcAft>
                <a:spcPts val="0"/>
              </a:spcAft>
              <a:buClr>
                <a:srgbClr val="595959"/>
              </a:buClr>
              <a:buSzPts val="2200"/>
            </a:pPr>
            <a:r>
              <a:rPr lang="el-GR" dirty="0"/>
              <a:t>Α</a:t>
            </a:r>
            <a:r>
              <a:rPr lang="en-GB" sz="2200" dirty="0">
                <a:latin typeface="Calibri"/>
                <a:ea typeface="Calibri"/>
                <a:cs typeface="Calibri"/>
                <a:sym typeface="Calibri"/>
              </a:rPr>
              <a:t>) Προτεραιότητα των επαγγελματικών δραστηριοτήτων έναντι των προσωπικών συμφερόντων.</a:t>
            </a:r>
          </a:p>
          <a:p>
            <a:pPr marL="0" lvl="0" indent="0" algn="l" rtl="0">
              <a:lnSpc>
                <a:spcPct val="90000"/>
              </a:lnSpc>
              <a:spcBef>
                <a:spcPts val="0"/>
              </a:spcBef>
              <a:spcAft>
                <a:spcPts val="0"/>
              </a:spcAft>
              <a:buClr>
                <a:srgbClr val="595959"/>
              </a:buClr>
              <a:buSzPts val="2200"/>
            </a:pPr>
            <a:r>
              <a:rPr lang="el-GR" dirty="0">
                <a:solidFill>
                  <a:srgbClr val="00B050"/>
                </a:solidFill>
              </a:rPr>
              <a:t>Β</a:t>
            </a:r>
            <a:r>
              <a:rPr lang="en-GB" sz="2200" dirty="0">
                <a:solidFill>
                  <a:srgbClr val="00B050"/>
                </a:solidFill>
                <a:latin typeface="Calibri"/>
                <a:ea typeface="Calibri"/>
                <a:cs typeface="Calibri"/>
                <a:sym typeface="Calibri"/>
              </a:rPr>
              <a:t>) Η αρμονική κατανομή του χρόνου, της ενέργειας και της προσοχής μεταξύ των επαγγελματικών δραστηριοτήτων και άλλων βασικών πτυχών της ζωής.</a:t>
            </a:r>
          </a:p>
          <a:p>
            <a:pPr marL="0" lvl="0" indent="0" algn="l" rtl="0">
              <a:lnSpc>
                <a:spcPct val="90000"/>
              </a:lnSpc>
              <a:spcBef>
                <a:spcPts val="0"/>
              </a:spcBef>
              <a:spcAft>
                <a:spcPts val="0"/>
              </a:spcAft>
              <a:buClr>
                <a:srgbClr val="595959"/>
              </a:buClr>
              <a:buSzPts val="2200"/>
            </a:pPr>
            <a:r>
              <a:rPr lang="el-GR" dirty="0"/>
              <a:t>Γ</a:t>
            </a:r>
            <a:r>
              <a:rPr lang="en-GB" sz="2200" dirty="0">
                <a:latin typeface="Calibri"/>
                <a:ea typeface="Calibri"/>
                <a:cs typeface="Calibri"/>
                <a:sym typeface="Calibri"/>
              </a:rPr>
              <a:t>) Αγνόηση των προσωπικών συμφερόντων για χάρη των επαγγελματικών υποχρεώσεων.</a:t>
            </a:r>
          </a:p>
          <a:p>
            <a:pPr marL="0" lvl="0" indent="0" algn="l" rtl="0">
              <a:lnSpc>
                <a:spcPct val="90000"/>
              </a:lnSpc>
              <a:spcBef>
                <a:spcPts val="0"/>
              </a:spcBef>
              <a:spcAft>
                <a:spcPts val="0"/>
              </a:spcAft>
              <a:buClr>
                <a:srgbClr val="595959"/>
              </a:buClr>
              <a:buSzPts val="2200"/>
            </a:pPr>
            <a:r>
              <a:rPr lang="el-GR" dirty="0"/>
              <a:t>Δ</a:t>
            </a:r>
            <a:r>
              <a:rPr lang="en-GB" sz="2200" dirty="0">
                <a:latin typeface="Calibri"/>
                <a:ea typeface="Calibri"/>
                <a:cs typeface="Calibri"/>
                <a:sym typeface="Calibri"/>
              </a:rPr>
              <a:t>) Να εργάζεται ακούραστα για την αύξηση της παραγωγικότητας και του ηθικού σε επαγγελματικά περιβάλλοντα.</a:t>
            </a:r>
          </a:p>
          <a:p>
            <a:pPr marL="0" lvl="0" indent="0" algn="l" rtl="0">
              <a:lnSpc>
                <a:spcPct val="90000"/>
              </a:lnSpc>
              <a:spcBef>
                <a:spcPts val="0"/>
              </a:spcBef>
              <a:spcAft>
                <a:spcPts val="0"/>
              </a:spcAft>
              <a:buClr>
                <a:srgbClr val="595959"/>
              </a:buClr>
              <a:buSzPts val="2200"/>
            </a:pPr>
            <a:endParaRPr sz="2200" dirty="0">
              <a:latin typeface="Calibri"/>
              <a:ea typeface="Calibri"/>
              <a:cs typeface="Calibri"/>
              <a:sym typeface="Calibri"/>
            </a:endParaRPr>
          </a:p>
          <a:p>
            <a:pPr marL="0" indent="0">
              <a:spcBef>
                <a:spcPts val="0"/>
              </a:spcBef>
            </a:pPr>
            <a:r>
              <a:rPr lang="en-US" dirty="0"/>
              <a:t>ΕΡΩΤΗΣΗ 2 : </a:t>
            </a:r>
            <a:r>
              <a:rPr lang="en-GB" dirty="0"/>
              <a:t>Σύμφωνα με τον Ευρωπαϊκό Οργανισμό για την Ασφάλεια και την Υγεία στην Εργασία (EU-OSHA), γιατί είναι σημαντική η επίτευξη ικανοποιητικής ισορροπίας μεταξύ επαγγελματικής και προσωπικής ζωής;</a:t>
            </a:r>
          </a:p>
          <a:p>
            <a:pPr marL="0" indent="0">
              <a:spcBef>
                <a:spcPts val="0"/>
              </a:spcBef>
            </a:pPr>
            <a:r>
              <a:rPr lang="el-GR" dirty="0">
                <a:solidFill>
                  <a:srgbClr val="00B050"/>
                </a:solidFill>
              </a:rPr>
              <a:t>Α</a:t>
            </a:r>
            <a:r>
              <a:rPr lang="en-GB" sz="2200" dirty="0">
                <a:solidFill>
                  <a:srgbClr val="00B050"/>
                </a:solidFill>
                <a:latin typeface="Calibri"/>
                <a:ea typeface="Calibri"/>
                <a:cs typeface="Calibri"/>
              </a:rPr>
              <a:t>) Ενισχύει την ευημερία και την ικανοποίηση των ατόμων και επηρεάζει την παραγωγικότητα και το ηθικό σε επαγγελματικά περιβάλλοντα.</a:t>
            </a:r>
          </a:p>
          <a:p>
            <a:pPr marL="0" indent="0">
              <a:spcBef>
                <a:spcPts val="0"/>
              </a:spcBef>
            </a:pPr>
            <a:r>
              <a:rPr lang="el-GR" dirty="0"/>
              <a:t>Β</a:t>
            </a:r>
            <a:r>
              <a:rPr lang="en-GB" sz="2200" dirty="0">
                <a:latin typeface="Calibri"/>
                <a:ea typeface="Calibri"/>
                <a:cs typeface="Calibri"/>
              </a:rPr>
              <a:t>) Αυξάνει τον αριθμό των ωρών εργασίας, οδηγώντας σε υψηλότερη παραγωγικότητα.</a:t>
            </a:r>
          </a:p>
          <a:p>
            <a:pPr marL="0" indent="0">
              <a:spcBef>
                <a:spcPts val="0"/>
              </a:spcBef>
            </a:pPr>
            <a:r>
              <a:rPr lang="el-GR" dirty="0"/>
              <a:t>Γ</a:t>
            </a:r>
            <a:r>
              <a:rPr lang="en-GB" sz="2200" dirty="0">
                <a:latin typeface="Calibri"/>
                <a:ea typeface="Calibri"/>
                <a:cs typeface="Calibri"/>
              </a:rPr>
              <a:t>) Μειώνει τη σημασία των προσωπικών και κοινωνικών αλληλεπιδράσεων.</a:t>
            </a:r>
          </a:p>
          <a:p>
            <a:pPr marL="0" indent="0">
              <a:spcBef>
                <a:spcPts val="0"/>
              </a:spcBef>
            </a:pPr>
            <a:r>
              <a:rPr lang="el-GR" dirty="0"/>
              <a:t>Δ</a:t>
            </a:r>
            <a:r>
              <a:rPr lang="en-GB" sz="2200" dirty="0">
                <a:latin typeface="Calibri"/>
                <a:ea typeface="Calibri"/>
                <a:cs typeface="Calibri"/>
              </a:rPr>
              <a:t>) </a:t>
            </a:r>
            <a:r>
              <a:rPr lang="en-GB" sz="2200" dirty="0" err="1">
                <a:latin typeface="Calibri"/>
                <a:ea typeface="Calibri"/>
                <a:cs typeface="Calibri"/>
              </a:rPr>
              <a:t>Ενθ</a:t>
            </a:r>
            <a:r>
              <a:rPr lang="en-GB" sz="2200" dirty="0">
                <a:latin typeface="Calibri"/>
                <a:ea typeface="Calibri"/>
                <a:cs typeface="Calibri"/>
              </a:rPr>
              <a:t>αρρύνει τους</a:t>
            </a:r>
            <a:r>
              <a:rPr lang="el-GR" sz="2200" dirty="0">
                <a:latin typeface="Calibri"/>
                <a:ea typeface="Calibri"/>
                <a:cs typeface="Calibri"/>
              </a:rPr>
              <a:t>/τις</a:t>
            </a:r>
            <a:r>
              <a:rPr lang="en-GB" sz="2200" dirty="0">
                <a:latin typeface="Calibri"/>
                <a:ea typeface="Calibri"/>
                <a:cs typeface="Calibri"/>
              </a:rPr>
              <a:t> </a:t>
            </a:r>
            <a:r>
              <a:rPr lang="en-GB" sz="2200" dirty="0" err="1">
                <a:latin typeface="Calibri"/>
                <a:ea typeface="Calibri"/>
                <a:cs typeface="Calibri"/>
              </a:rPr>
              <a:t>εργ</a:t>
            </a:r>
            <a:r>
              <a:rPr lang="en-GB" sz="2200" dirty="0">
                <a:latin typeface="Calibri"/>
                <a:ea typeface="Calibri"/>
                <a:cs typeface="Calibri"/>
              </a:rPr>
              <a:t>αζόμενους</a:t>
            </a:r>
            <a:r>
              <a:rPr lang="el-GR" sz="2200" dirty="0">
                <a:latin typeface="Calibri"/>
                <a:ea typeface="Calibri"/>
                <a:cs typeface="Calibri"/>
              </a:rPr>
              <a:t>/</a:t>
            </a:r>
            <a:r>
              <a:rPr lang="el-GR" sz="2200" dirty="0" err="1">
                <a:latin typeface="Calibri"/>
                <a:ea typeface="Calibri"/>
                <a:cs typeface="Calibri"/>
              </a:rPr>
              <a:t>νες</a:t>
            </a:r>
            <a:r>
              <a:rPr lang="en-GB" sz="2200" dirty="0">
                <a:latin typeface="Calibri"/>
                <a:ea typeface="Calibri"/>
                <a:cs typeface="Calibri"/>
              </a:rPr>
              <a:t> να καταβάλλουν μεγαλύτερη προσπάθεια για τις επαγγελματικές τους δραστηριότητες εις βάρος της προσωπικής τους ζωής.</a:t>
            </a:r>
            <a:endParaRPr sz="2200" dirty="0">
              <a:latin typeface="Calibri"/>
              <a:ea typeface="Calibri"/>
              <a:cs typeface="Calibri"/>
            </a:endParaRPr>
          </a:p>
        </p:txBody>
      </p:sp>
      <p:sp>
        <p:nvSpPr>
          <p:cNvPr id="420" name="Google Shape;420;p26"/>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n-US" dirty="0"/>
              <a:t>ΑΥΤΟΑΞΙΟΛ</a:t>
            </a:r>
            <a:r>
              <a:rPr lang="el-GR" dirty="0"/>
              <a:t>Ο</a:t>
            </a:r>
            <a:r>
              <a:rPr lang="en-US" dirty="0"/>
              <a:t>ΓΗΣΗ 1/4</a:t>
            </a:r>
            <a:endParaRPr dirty="0"/>
          </a:p>
          <a:p>
            <a:pPr marL="0" lvl="0" indent="0" algn="l" rtl="0">
              <a:lnSpc>
                <a:spcPct val="90000"/>
              </a:lnSpc>
              <a:spcBef>
                <a:spcPts val="1000"/>
              </a:spcBef>
              <a:spcAft>
                <a:spcPts val="0"/>
              </a:spcAft>
              <a:buClr>
                <a:srgbClr val="8A4199"/>
              </a:buClr>
              <a:buSzPts val="3600"/>
              <a:buNone/>
            </a:pP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6"/>
          <p:cNvSpPr txBox="1">
            <a:spLocks noGrp="1"/>
          </p:cNvSpPr>
          <p:nvPr>
            <p:ph type="body" idx="1"/>
          </p:nvPr>
        </p:nvSpPr>
        <p:spPr>
          <a:xfrm>
            <a:off x="713767" y="1001986"/>
            <a:ext cx="10834986" cy="513883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595959"/>
              </a:buClr>
              <a:buSzPts val="2200"/>
            </a:pPr>
            <a:r>
              <a:rPr lang="en-US" dirty="0"/>
              <a:t>ΕΡΩΤΗΣΗ 3: </a:t>
            </a:r>
            <a:r>
              <a:rPr lang="en-GB" dirty="0">
                <a:effectLst/>
                <a:latin typeface="Calibri" panose="020F0502020204030204" pitchFamily="34" charset="0"/>
                <a:ea typeface="Calibri" panose="020F0502020204030204" pitchFamily="34" charset="0"/>
                <a:cs typeface="Times New Roman" panose="02020603050405020304" pitchFamily="18" charset="0"/>
              </a:rPr>
              <a:t>Πώς ωφελεί τα άτομα μια ισορροπημένη προσέγγιση της εργασίας και της προσωπικής ζωής;</a:t>
            </a:r>
          </a:p>
          <a:p>
            <a:pPr marL="0" lvl="0" indent="0" algn="l" rtl="0">
              <a:lnSpc>
                <a:spcPct val="90000"/>
              </a:lnSpc>
              <a:spcBef>
                <a:spcPts val="0"/>
              </a:spcBef>
              <a:spcAft>
                <a:spcPts val="0"/>
              </a:spcAft>
              <a:buClr>
                <a:srgbClr val="595959"/>
              </a:buClr>
              <a:buSzPts val="2200"/>
            </a:pPr>
            <a:r>
              <a:rPr lang="el-GR" dirty="0"/>
              <a:t>Α</a:t>
            </a:r>
            <a:r>
              <a:rPr lang="en-GB" sz="2200" dirty="0">
                <a:latin typeface="Calibri"/>
                <a:ea typeface="Calibri"/>
                <a:cs typeface="Calibri"/>
                <a:sym typeface="Calibri"/>
              </a:rPr>
              <a:t>) Αυξάνει την πιθανότητα επαγγελματικής εξουθένωσης λόγω υπερκόπωσης.</a:t>
            </a:r>
          </a:p>
          <a:p>
            <a:pPr marL="0" lvl="0" indent="0" algn="l" rtl="0">
              <a:lnSpc>
                <a:spcPct val="90000"/>
              </a:lnSpc>
              <a:spcBef>
                <a:spcPts val="0"/>
              </a:spcBef>
              <a:spcAft>
                <a:spcPts val="0"/>
              </a:spcAft>
              <a:buClr>
                <a:srgbClr val="595959"/>
              </a:buClr>
              <a:buSzPts val="2200"/>
            </a:pPr>
            <a:r>
              <a:rPr lang="el-GR" dirty="0"/>
              <a:t>Β</a:t>
            </a:r>
            <a:r>
              <a:rPr lang="en-GB" sz="2200" dirty="0">
                <a:latin typeface="Calibri"/>
                <a:ea typeface="Calibri"/>
                <a:cs typeface="Calibri"/>
                <a:sym typeface="Calibri"/>
              </a:rPr>
              <a:t>) Μειώνει την αποτελεσματικότητά τους στην εργασία λόγω της διαιρεμένης προσοχής.</a:t>
            </a:r>
          </a:p>
          <a:p>
            <a:pPr marL="0" lvl="0" indent="0" algn="l" rtl="0">
              <a:lnSpc>
                <a:spcPct val="90000"/>
              </a:lnSpc>
              <a:spcBef>
                <a:spcPts val="0"/>
              </a:spcBef>
              <a:spcAft>
                <a:spcPts val="0"/>
              </a:spcAft>
              <a:buClr>
                <a:srgbClr val="595959"/>
              </a:buClr>
              <a:buSzPts val="2200"/>
            </a:pPr>
            <a:r>
              <a:rPr lang="el-GR" dirty="0">
                <a:solidFill>
                  <a:srgbClr val="00B050"/>
                </a:solidFill>
              </a:rPr>
              <a:t>Γ</a:t>
            </a:r>
            <a:r>
              <a:rPr lang="en-GB" sz="2200" dirty="0">
                <a:solidFill>
                  <a:srgbClr val="00B050"/>
                </a:solidFill>
                <a:latin typeface="Calibri"/>
                <a:ea typeface="Calibri"/>
                <a:cs typeface="Calibri"/>
                <a:sym typeface="Calibri"/>
              </a:rPr>
              <a:t>) Επιτρέπει στα άτομα να ανταποκρίνονται στις επαγγελματικές τους υποχρεώσεις χωρίς να θέτουν σε κίνδυνο την υγεία και την προσωπική τους ζωή, ενισχύοντας έτσι την προσωπική ικανοποίηση και την επαγγελματική αποτελεσματικότητα.</a:t>
            </a:r>
          </a:p>
          <a:p>
            <a:pPr marL="0" lvl="0" indent="0" algn="l" rtl="0">
              <a:lnSpc>
                <a:spcPct val="90000"/>
              </a:lnSpc>
              <a:spcBef>
                <a:spcPts val="0"/>
              </a:spcBef>
              <a:spcAft>
                <a:spcPts val="0"/>
              </a:spcAft>
              <a:buClr>
                <a:srgbClr val="595959"/>
              </a:buClr>
              <a:buSzPts val="2200"/>
            </a:pPr>
            <a:r>
              <a:rPr lang="el-GR" dirty="0"/>
              <a:t>Δ</a:t>
            </a:r>
            <a:r>
              <a:rPr lang="en-GB" sz="2200" dirty="0">
                <a:latin typeface="Calibri"/>
                <a:ea typeface="Calibri"/>
                <a:cs typeface="Calibri"/>
                <a:sym typeface="Calibri"/>
              </a:rPr>
              <a:t>) Ενθαρρύνει την παραμέληση των προσωπικών ενδιαφερόντων για χάρη της εργασίας.</a:t>
            </a:r>
          </a:p>
          <a:p>
            <a:pPr marL="0" lvl="0" indent="0" algn="l" rtl="0">
              <a:lnSpc>
                <a:spcPct val="90000"/>
              </a:lnSpc>
              <a:spcBef>
                <a:spcPts val="0"/>
              </a:spcBef>
              <a:spcAft>
                <a:spcPts val="0"/>
              </a:spcAft>
              <a:buClr>
                <a:srgbClr val="595959"/>
              </a:buClr>
              <a:buSzPts val="2200"/>
            </a:pPr>
            <a:endParaRPr sz="2200" dirty="0">
              <a:latin typeface="Calibri"/>
              <a:ea typeface="Calibri"/>
              <a:cs typeface="Calibri"/>
              <a:sym typeface="Calibri"/>
            </a:endParaRPr>
          </a:p>
          <a:p>
            <a:pPr marL="0" indent="0">
              <a:spcBef>
                <a:spcPts val="0"/>
              </a:spcBef>
            </a:pPr>
            <a:r>
              <a:rPr lang="en-US" dirty="0"/>
              <a:t>ΕΡΩΤΗΣΗ 4 : Η </a:t>
            </a:r>
            <a:r>
              <a:rPr lang="en-GB" dirty="0"/>
              <a:t>διατήρηση μιας υγιούς ισορροπίας μεταξύ επαγγελματικής και προσωπικής ζωής συμβάλλει στη βελτίωση της υγείας, μετριάζει τα επίπεδα άγχους, ενισχύει την ικανοποίηση από την εργασία και μειώνει τις απουσίες των εργαζομένων. Σύμφωνα με τη στρατηγική της ΕΕ για την υγεία και την ασφάλεια στην εργασία 2021-2027, η διευκόλυνση της ισορροπίας μεταξύ επαγγελματικής και προσωπικής ζωής αποτελεί θεμελιώδη πτυχή της βελτίωσης της επαγγελματικής ασφάλειας και υγείας.</a:t>
            </a:r>
          </a:p>
          <a:p>
            <a:pPr indent="-457200">
              <a:spcBef>
                <a:spcPts val="0"/>
              </a:spcBef>
              <a:buAutoNum type="alphaLcParenR"/>
            </a:pPr>
            <a:r>
              <a:rPr lang="el-GR" dirty="0">
                <a:solidFill>
                  <a:srgbClr val="00B050"/>
                </a:solidFill>
              </a:rPr>
              <a:t>Σωστό</a:t>
            </a:r>
            <a:endParaRPr lang="en-GB" sz="2200" dirty="0">
              <a:solidFill>
                <a:srgbClr val="00B050"/>
              </a:solidFill>
              <a:latin typeface="Calibri"/>
              <a:ea typeface="Calibri"/>
              <a:cs typeface="Calibri"/>
            </a:endParaRPr>
          </a:p>
          <a:p>
            <a:pPr indent="-457200">
              <a:spcBef>
                <a:spcPts val="0"/>
              </a:spcBef>
              <a:buAutoNum type="alphaLcParenR"/>
            </a:pPr>
            <a:r>
              <a:rPr lang="el-GR" dirty="0"/>
              <a:t>Λάθος</a:t>
            </a:r>
            <a:endParaRPr sz="2200" dirty="0">
              <a:latin typeface="Calibri"/>
              <a:ea typeface="Calibri"/>
              <a:cs typeface="Calibri"/>
            </a:endParaRPr>
          </a:p>
        </p:txBody>
      </p:sp>
      <p:sp>
        <p:nvSpPr>
          <p:cNvPr id="420" name="Google Shape;420;p26"/>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n-US" dirty="0"/>
              <a:t>ΑΥΤΟΑΞΙΟΛ</a:t>
            </a:r>
            <a:r>
              <a:rPr lang="el-GR" dirty="0"/>
              <a:t>Ο</a:t>
            </a:r>
            <a:r>
              <a:rPr lang="en-US" dirty="0"/>
              <a:t>ΓΗΣΗ 2/4</a:t>
            </a:r>
            <a:endParaRPr dirty="0"/>
          </a:p>
          <a:p>
            <a:pPr marL="0" lvl="0" indent="0" algn="l" rtl="0">
              <a:lnSpc>
                <a:spcPct val="90000"/>
              </a:lnSpc>
              <a:spcBef>
                <a:spcPts val="1000"/>
              </a:spcBef>
              <a:spcAft>
                <a:spcPts val="0"/>
              </a:spcAft>
              <a:buClr>
                <a:srgbClr val="8A4199"/>
              </a:buClr>
              <a:buSzPts val="3600"/>
              <a:buNone/>
            </a:pPr>
            <a:endParaRPr dirty="0"/>
          </a:p>
        </p:txBody>
      </p:sp>
    </p:spTree>
    <p:extLst>
      <p:ext uri="{BB962C8B-B14F-4D97-AF65-F5344CB8AC3E}">
        <p14:creationId xmlns:p14="http://schemas.microsoft.com/office/powerpoint/2010/main" val="3772102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6"/>
          <p:cNvSpPr txBox="1">
            <a:spLocks noGrp="1"/>
          </p:cNvSpPr>
          <p:nvPr>
            <p:ph type="body" idx="1"/>
          </p:nvPr>
        </p:nvSpPr>
        <p:spPr>
          <a:xfrm>
            <a:off x="713767" y="1001986"/>
            <a:ext cx="10834986" cy="5363651"/>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595959"/>
              </a:buClr>
              <a:buSzPts val="2200"/>
            </a:pPr>
            <a:r>
              <a:rPr lang="en-US" dirty="0"/>
              <a:t>ΕΡΩΤΗΣΗ 5: </a:t>
            </a:r>
            <a:r>
              <a:rPr lang="en-GB" dirty="0">
                <a:effectLst/>
                <a:latin typeface="Calibri" panose="020F0502020204030204" pitchFamily="34" charset="0"/>
                <a:ea typeface="Calibri" panose="020F0502020204030204" pitchFamily="34" charset="0"/>
                <a:cs typeface="Times New Roman" panose="02020603050405020304" pitchFamily="18" charset="0"/>
              </a:rPr>
              <a:t>Πώς επηρεάζει η εταιρική κουλτούρα την ισορροπία μεταξύ επαγγελματικής και προσωπικής ζωής σε έναν οργανισμό;</a:t>
            </a:r>
            <a:endParaRPr lang="el-GR"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90000"/>
              </a:lnSpc>
              <a:spcBef>
                <a:spcPts val="0"/>
              </a:spcBef>
              <a:spcAft>
                <a:spcPts val="0"/>
              </a:spcAft>
              <a:buClr>
                <a:srgbClr val="595959"/>
              </a:buClr>
              <a:buSzPts val="2200"/>
            </a:pP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90000"/>
              </a:lnSpc>
              <a:spcBef>
                <a:spcPts val="0"/>
              </a:spcBef>
              <a:spcAft>
                <a:spcPts val="0"/>
              </a:spcAft>
              <a:buClr>
                <a:srgbClr val="595959"/>
              </a:buClr>
              <a:buSzPts val="2200"/>
            </a:pPr>
            <a:r>
              <a:rPr lang="en-GB" sz="2200" dirty="0">
                <a:latin typeface="Calibri"/>
                <a:ea typeface="Calibri"/>
                <a:cs typeface="Calibri"/>
                <a:sym typeface="Calibri"/>
              </a:rPr>
              <a:t>α) Δεν παίζει κανένα ρόλο στη διαμόρφωση της ισορροπίας μεταξύ επαγγελματικής και προσωπικής ζωής των εργαζομένων.</a:t>
            </a:r>
          </a:p>
          <a:p>
            <a:pPr marL="0" lvl="0" indent="0" algn="l" rtl="0">
              <a:lnSpc>
                <a:spcPct val="90000"/>
              </a:lnSpc>
              <a:spcBef>
                <a:spcPts val="0"/>
              </a:spcBef>
              <a:spcAft>
                <a:spcPts val="0"/>
              </a:spcAft>
              <a:buClr>
                <a:srgbClr val="595959"/>
              </a:buClr>
              <a:buSzPts val="2200"/>
            </a:pPr>
            <a:r>
              <a:rPr lang="en-GB" sz="2200" dirty="0">
                <a:latin typeface="Calibri"/>
                <a:ea typeface="Calibri"/>
                <a:cs typeface="Calibri"/>
                <a:sym typeface="Calibri"/>
              </a:rPr>
              <a:t>β) Μια κουλτούρα που ενθαρρύνει τις πολλές ώρες εργασίας και εκτιμά τους</a:t>
            </a:r>
            <a:r>
              <a:rPr lang="el-GR" sz="2200" dirty="0">
                <a:latin typeface="Calibri"/>
                <a:ea typeface="Calibri"/>
                <a:cs typeface="Calibri"/>
                <a:sym typeface="Calibri"/>
              </a:rPr>
              <a:t>/τις</a:t>
            </a:r>
            <a:r>
              <a:rPr lang="en-GB" sz="2200" dirty="0">
                <a:latin typeface="Calibri"/>
                <a:ea typeface="Calibri"/>
                <a:cs typeface="Calibri"/>
                <a:sym typeface="Calibri"/>
              </a:rPr>
              <a:t> </a:t>
            </a:r>
            <a:r>
              <a:rPr lang="en-GB" sz="2200" dirty="0" err="1">
                <a:latin typeface="Calibri"/>
                <a:ea typeface="Calibri"/>
                <a:cs typeface="Calibri"/>
                <a:sym typeface="Calibri"/>
              </a:rPr>
              <a:t>εργ</a:t>
            </a:r>
            <a:r>
              <a:rPr lang="en-GB" sz="2200" dirty="0">
                <a:latin typeface="Calibri"/>
                <a:ea typeface="Calibri"/>
                <a:cs typeface="Calibri"/>
                <a:sym typeface="Calibri"/>
              </a:rPr>
              <a:t>αζόμενους</a:t>
            </a:r>
            <a:r>
              <a:rPr lang="el-GR" sz="2200" dirty="0">
                <a:latin typeface="Calibri"/>
                <a:ea typeface="Calibri"/>
                <a:cs typeface="Calibri"/>
                <a:sym typeface="Calibri"/>
              </a:rPr>
              <a:t>/</a:t>
            </a:r>
            <a:r>
              <a:rPr lang="el-GR" sz="2200" dirty="0" err="1">
                <a:latin typeface="Calibri"/>
                <a:ea typeface="Calibri"/>
                <a:cs typeface="Calibri"/>
                <a:sym typeface="Calibri"/>
              </a:rPr>
              <a:t>νες</a:t>
            </a:r>
            <a:r>
              <a:rPr lang="en-GB" sz="2200" dirty="0">
                <a:latin typeface="Calibri"/>
                <a:ea typeface="Calibri"/>
                <a:cs typeface="Calibri"/>
                <a:sym typeface="Calibri"/>
              </a:rPr>
              <a:t> με βάση τον χρόνο που περνούν στο γραφείο μπορεί να διευκολύνει μια υγιή ισορροπία μεταξύ επαγγελματικής και προσωπικής ζωής.</a:t>
            </a:r>
          </a:p>
          <a:p>
            <a:pPr marL="0" lvl="0" indent="0" algn="l" rtl="0">
              <a:lnSpc>
                <a:spcPct val="90000"/>
              </a:lnSpc>
              <a:spcBef>
                <a:spcPts val="0"/>
              </a:spcBef>
              <a:spcAft>
                <a:spcPts val="0"/>
              </a:spcAft>
              <a:buClr>
                <a:srgbClr val="595959"/>
              </a:buClr>
              <a:buSzPts val="2200"/>
            </a:pPr>
            <a:r>
              <a:rPr lang="en-GB" sz="2200" dirty="0">
                <a:latin typeface="Calibri"/>
                <a:ea typeface="Calibri"/>
                <a:cs typeface="Calibri"/>
                <a:sym typeface="Calibri"/>
              </a:rPr>
              <a:t>γ) Μια κουλτούρα που προωθεί την ευελιξία, εκτιμά την ευημερία των εργαζομένων και σέβεται τον προσωπικό χρόνο μπορεί να συμβάλει σε μια κακή ισορροπία μεταξύ επαγγελματικής και προσωπικής ζωής.</a:t>
            </a:r>
          </a:p>
          <a:p>
            <a:pPr marL="0" lvl="0" indent="0" algn="l" rtl="0">
              <a:lnSpc>
                <a:spcPct val="90000"/>
              </a:lnSpc>
              <a:spcBef>
                <a:spcPts val="0"/>
              </a:spcBef>
              <a:spcAft>
                <a:spcPts val="0"/>
              </a:spcAft>
              <a:buClr>
                <a:srgbClr val="595959"/>
              </a:buClr>
              <a:buSzPts val="2200"/>
            </a:pPr>
            <a:r>
              <a:rPr lang="en-GB" sz="2200" dirty="0">
                <a:solidFill>
                  <a:srgbClr val="00B050"/>
                </a:solidFill>
                <a:latin typeface="Calibri"/>
                <a:ea typeface="Calibri"/>
                <a:cs typeface="Calibri"/>
                <a:sym typeface="Calibri"/>
              </a:rPr>
              <a:t>δ) Μια κουλτούρα που προωθεί την ευελιξία, εκτιμά την ευημερία των εργαζομένων και σέβεται τον προσωπικό χρόνο μπορεί να διευκολύνει μια υγιή ισορροπία μεταξύ επαγγελματικής και προσωπικής ζωής.</a:t>
            </a:r>
          </a:p>
          <a:p>
            <a:pPr marL="0" lvl="0" indent="0" algn="l" rtl="0">
              <a:lnSpc>
                <a:spcPct val="90000"/>
              </a:lnSpc>
              <a:spcBef>
                <a:spcPts val="0"/>
              </a:spcBef>
              <a:spcAft>
                <a:spcPts val="0"/>
              </a:spcAft>
              <a:buClr>
                <a:srgbClr val="595959"/>
              </a:buClr>
              <a:buSzPts val="2200"/>
            </a:pPr>
            <a:endParaRPr sz="2200" dirty="0">
              <a:latin typeface="Calibri"/>
              <a:ea typeface="Calibri"/>
              <a:cs typeface="Calibri"/>
              <a:sym typeface="Calibri"/>
            </a:endParaRPr>
          </a:p>
          <a:p>
            <a:pPr marL="0" indent="0">
              <a:spcBef>
                <a:spcPts val="0"/>
              </a:spcBef>
            </a:pPr>
            <a:r>
              <a:rPr lang="en-US" dirty="0"/>
              <a:t>ΕΡΩΤΗΣΗ 6:</a:t>
            </a:r>
            <a:r>
              <a:rPr lang="en-GB" dirty="0"/>
              <a:t>Ποιο ρόλο παίζει η υποστήριξη της φροντίδας των παιδιών στη βελτίωση της ισορροπίας μεταξύ επαγγελματικής και προσωπικής ζωής;</a:t>
            </a:r>
            <a:endParaRPr lang="el-GR" dirty="0"/>
          </a:p>
          <a:p>
            <a:pPr marL="0" indent="0">
              <a:spcBef>
                <a:spcPts val="0"/>
              </a:spcBef>
            </a:pPr>
            <a:endParaRPr lang="en-GB" sz="2200" dirty="0">
              <a:solidFill>
                <a:srgbClr val="00B050"/>
              </a:solidFill>
              <a:latin typeface="Calibri"/>
              <a:ea typeface="Calibri"/>
              <a:cs typeface="Calibri"/>
            </a:endParaRPr>
          </a:p>
          <a:p>
            <a:pPr marL="0" indent="0">
              <a:spcBef>
                <a:spcPts val="0"/>
              </a:spcBef>
            </a:pPr>
            <a:r>
              <a:rPr lang="en-GB" dirty="0"/>
              <a:t>α) Η παροχή υποστήριξης για τη φροντίδα των παιδιών δεν έχει σημαντικό αντίκτυπο στην ισορροπία μεταξύ επαγγελματικής και προσωπικής ζωής.</a:t>
            </a:r>
          </a:p>
          <a:p>
            <a:pPr marL="0" indent="0">
              <a:spcBef>
                <a:spcPts val="0"/>
              </a:spcBef>
            </a:pPr>
            <a:r>
              <a:rPr lang="en-GB" dirty="0">
                <a:solidFill>
                  <a:srgbClr val="00B050"/>
                </a:solidFill>
              </a:rPr>
              <a:t>β) Η υποστήριξη της παιδικής μέριμνας περιλαμβάνει την παροχή άμεσης πρόσβασης σε εγκαταστάσεις παιδικής μέριμνας, την παροχή επιδοτήσεων ή την προσφορά ευέλικτων χρονοδιαγραμμάτων που εξυπηρετούν τις ανάγκες παιδικής μέριμνας, ανακουφίζοντας έτσι το άγχος και βελτιώνοντας την ισορροπία μεταξύ επαγγελματικής και προσωπικής ζωής.</a:t>
            </a:r>
          </a:p>
          <a:p>
            <a:pPr marL="0" indent="0">
              <a:spcBef>
                <a:spcPts val="0"/>
              </a:spcBef>
            </a:pPr>
            <a:r>
              <a:rPr lang="en-GB" dirty="0"/>
              <a:t>γ) Η υποστήριξη της παιδικής μέριμνας οδηγεί σε υψηλότερα επίπεδα άγχους και διαταράσσει την ισορροπία μεταξύ επαγγελματικής και προσωπικής ζωής.</a:t>
            </a:r>
          </a:p>
          <a:p>
            <a:pPr marL="0" indent="0">
              <a:spcBef>
                <a:spcPts val="0"/>
              </a:spcBef>
            </a:pPr>
            <a:r>
              <a:rPr lang="en-GB" dirty="0"/>
              <a:t>δ) Η υποστήριξη της παιδικής μέριμνας μειώνει την ισότητα των φύλων στο εργατικό δυναμικό.</a:t>
            </a:r>
            <a:endParaRPr sz="2200" dirty="0">
              <a:latin typeface="Calibri"/>
              <a:ea typeface="Calibri"/>
              <a:cs typeface="Calibri"/>
            </a:endParaRPr>
          </a:p>
        </p:txBody>
      </p:sp>
      <p:sp>
        <p:nvSpPr>
          <p:cNvPr id="420" name="Google Shape;420;p26"/>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n-US" dirty="0"/>
              <a:t>ΑΥΤΟΑΞΙΟΛ</a:t>
            </a:r>
            <a:r>
              <a:rPr lang="el-GR" dirty="0"/>
              <a:t>Ο</a:t>
            </a:r>
            <a:r>
              <a:rPr lang="en-US" dirty="0"/>
              <a:t>ΓΗΣΗ 3/4</a:t>
            </a:r>
            <a:endParaRPr dirty="0"/>
          </a:p>
          <a:p>
            <a:pPr marL="0" lvl="0" indent="0" algn="l" rtl="0">
              <a:lnSpc>
                <a:spcPct val="90000"/>
              </a:lnSpc>
              <a:spcBef>
                <a:spcPts val="1000"/>
              </a:spcBef>
              <a:spcAft>
                <a:spcPts val="0"/>
              </a:spcAft>
              <a:buClr>
                <a:srgbClr val="8A4199"/>
              </a:buClr>
              <a:buSzPts val="3600"/>
              <a:buNone/>
            </a:pPr>
            <a:endParaRPr dirty="0"/>
          </a:p>
        </p:txBody>
      </p:sp>
    </p:spTree>
    <p:extLst>
      <p:ext uri="{BB962C8B-B14F-4D97-AF65-F5344CB8AC3E}">
        <p14:creationId xmlns:p14="http://schemas.microsoft.com/office/powerpoint/2010/main" val="29772398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6"/>
          <p:cNvSpPr txBox="1">
            <a:spLocks noGrp="1"/>
          </p:cNvSpPr>
          <p:nvPr>
            <p:ph type="body" idx="1"/>
          </p:nvPr>
        </p:nvSpPr>
        <p:spPr>
          <a:xfrm>
            <a:off x="713768" y="1072882"/>
            <a:ext cx="10834986" cy="536365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rgbClr val="595959"/>
              </a:buClr>
              <a:buSzPts val="2200"/>
            </a:pPr>
            <a:r>
              <a:rPr lang="en-US" dirty="0"/>
              <a:t>ΕΡΩΤΗΣΗ 7: </a:t>
            </a:r>
            <a:r>
              <a:rPr lang="en-GB" dirty="0">
                <a:effectLst/>
                <a:latin typeface="Calibri" panose="020F0502020204030204" pitchFamily="34" charset="0"/>
                <a:ea typeface="Calibri" panose="020F0502020204030204" pitchFamily="34" charset="0"/>
                <a:cs typeface="Times New Roman" panose="02020603050405020304" pitchFamily="18" charset="0"/>
              </a:rPr>
              <a:t>Ποια είναι η σημασία των απομακρυσμένων ομάδων στο σημερινό εργασιακό περιβάλλον και ποιες προκλήσεις παρουσιάζουν;</a:t>
            </a:r>
            <a:endParaRPr lang="el-GR"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90000"/>
              </a:lnSpc>
              <a:spcBef>
                <a:spcPts val="0"/>
              </a:spcBef>
              <a:spcAft>
                <a:spcPts val="0"/>
              </a:spcAft>
              <a:buClr>
                <a:srgbClr val="595959"/>
              </a:buClr>
              <a:buSzPts val="2200"/>
            </a:pP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90000"/>
              </a:lnSpc>
              <a:spcBef>
                <a:spcPts val="0"/>
              </a:spcBef>
              <a:spcAft>
                <a:spcPts val="0"/>
              </a:spcAft>
              <a:buClr>
                <a:srgbClr val="595959"/>
              </a:buClr>
              <a:buSzPts val="2200"/>
            </a:pPr>
            <a:r>
              <a:rPr lang="en-GB" sz="2200" dirty="0">
                <a:latin typeface="Calibri"/>
                <a:ea typeface="Calibri"/>
                <a:cs typeface="Calibri"/>
                <a:sym typeface="Calibri"/>
              </a:rPr>
              <a:t>α) Οι απομακρυσμένες ομάδες περιορίζουν τη δεξαμενή ταλέντων και μειώνουν την ευελιξία και την αυτονομία των εργαζομένων.</a:t>
            </a:r>
          </a:p>
          <a:p>
            <a:pPr marL="0" lvl="0" indent="0" algn="l" rtl="0">
              <a:lnSpc>
                <a:spcPct val="90000"/>
              </a:lnSpc>
              <a:spcBef>
                <a:spcPts val="0"/>
              </a:spcBef>
              <a:spcAft>
                <a:spcPts val="0"/>
              </a:spcAft>
              <a:buClr>
                <a:srgbClr val="595959"/>
              </a:buClr>
              <a:buSzPts val="2200"/>
            </a:pPr>
            <a:r>
              <a:rPr lang="en-GB" sz="2200" dirty="0">
                <a:solidFill>
                  <a:srgbClr val="00B050"/>
                </a:solidFill>
                <a:latin typeface="Calibri"/>
                <a:ea typeface="Calibri"/>
                <a:cs typeface="Calibri"/>
                <a:sym typeface="Calibri"/>
              </a:rPr>
              <a:t>β) Οι απομακρυσμένες ομάδες επιτρέπουν στις επιχειρήσεις να αντλούν ταλέντα από μια ευρύτερη δεξαμενή και να προσφέρουν στους εργαζομένους μεγαλύτερη ευελιξία και αυτονομία, αλλά απαιτούν μοναδικές δεξιότητες και στρατηγικές για τη διαχείριση της επικοινωνίας και της ισορροπίας μεταξύ επαγγελματικής και προσωπικής ζωής.</a:t>
            </a:r>
          </a:p>
          <a:p>
            <a:pPr marL="0" lvl="0" indent="0" algn="l" rtl="0">
              <a:lnSpc>
                <a:spcPct val="90000"/>
              </a:lnSpc>
              <a:spcBef>
                <a:spcPts val="0"/>
              </a:spcBef>
              <a:spcAft>
                <a:spcPts val="0"/>
              </a:spcAft>
              <a:buClr>
                <a:srgbClr val="595959"/>
              </a:buClr>
              <a:buSzPts val="2200"/>
            </a:pPr>
            <a:r>
              <a:rPr lang="en-GB" sz="2200" dirty="0">
                <a:latin typeface="Calibri"/>
                <a:ea typeface="Calibri"/>
                <a:cs typeface="Calibri"/>
                <a:sym typeface="Calibri"/>
              </a:rPr>
              <a:t>γ) Οι απομακρυσμένες ομάδες δεν έχουν σημαντικό αντίκτυπο στο εργασιακό περιβάλλον.</a:t>
            </a:r>
          </a:p>
          <a:p>
            <a:pPr marL="0" lvl="0" indent="0" algn="l" rtl="0">
              <a:lnSpc>
                <a:spcPct val="90000"/>
              </a:lnSpc>
              <a:spcBef>
                <a:spcPts val="0"/>
              </a:spcBef>
              <a:spcAft>
                <a:spcPts val="0"/>
              </a:spcAft>
              <a:buClr>
                <a:srgbClr val="595959"/>
              </a:buClr>
              <a:buSzPts val="2200"/>
            </a:pPr>
            <a:r>
              <a:rPr lang="en-GB" sz="2200" dirty="0">
                <a:latin typeface="Calibri"/>
                <a:ea typeface="Calibri"/>
                <a:cs typeface="Calibri"/>
                <a:sym typeface="Calibri"/>
              </a:rPr>
              <a:t>δ) Η διαχείριση απομακρυσμένων ομάδων δεν απαιτεί κάποιο ξεχωριστό σύνολο δεξιοτήτων και στρατηγικών.</a:t>
            </a:r>
          </a:p>
          <a:p>
            <a:pPr marL="0" lvl="0" indent="0" algn="l" rtl="0">
              <a:lnSpc>
                <a:spcPct val="90000"/>
              </a:lnSpc>
              <a:spcBef>
                <a:spcPts val="0"/>
              </a:spcBef>
              <a:spcAft>
                <a:spcPts val="0"/>
              </a:spcAft>
              <a:buClr>
                <a:srgbClr val="595959"/>
              </a:buClr>
              <a:buSzPts val="2200"/>
            </a:pPr>
            <a:endParaRPr sz="2200" dirty="0">
              <a:latin typeface="Calibri"/>
              <a:ea typeface="Calibri"/>
              <a:cs typeface="Calibri"/>
              <a:sym typeface="Calibri"/>
            </a:endParaRPr>
          </a:p>
          <a:p>
            <a:pPr marL="0" indent="0">
              <a:spcBef>
                <a:spcPts val="0"/>
              </a:spcBef>
            </a:pPr>
            <a:r>
              <a:rPr lang="en-US" dirty="0"/>
              <a:t>ΕΡΩΤΗΣΗ 8:</a:t>
            </a:r>
            <a:r>
              <a:rPr lang="el-GR" dirty="0"/>
              <a:t> </a:t>
            </a:r>
            <a:r>
              <a:rPr lang="en-GB" dirty="0" err="1"/>
              <a:t>Ποιες</a:t>
            </a:r>
            <a:r>
              <a:rPr lang="en-GB" dirty="0"/>
              <a:t> είναι ορισμένες βασικές αρχές και στρατηγικές για τη δημιουργία και την καθοδήγηση μιας απομακρυσμένης ομάδας;</a:t>
            </a:r>
            <a:endParaRPr lang="el-GR" dirty="0"/>
          </a:p>
          <a:p>
            <a:pPr marL="0" indent="0">
              <a:spcBef>
                <a:spcPts val="0"/>
              </a:spcBef>
            </a:pPr>
            <a:endParaRPr lang="en-GB" dirty="0"/>
          </a:p>
          <a:p>
            <a:pPr marL="0" indent="0">
              <a:spcBef>
                <a:spcPts val="0"/>
              </a:spcBef>
            </a:pPr>
            <a:r>
              <a:rPr lang="en-GB" dirty="0"/>
              <a:t>α) Αποφυγή της επικοινωνίας, οικοδόμηση δυσπιστίας, απομόνωση των μελών της ομάδας και καθορισμός ασαφών προσδοκιών.</a:t>
            </a:r>
          </a:p>
          <a:p>
            <a:pPr marL="0" indent="0">
              <a:spcBef>
                <a:spcPts val="0"/>
              </a:spcBef>
            </a:pPr>
            <a:r>
              <a:rPr lang="en-GB" dirty="0">
                <a:solidFill>
                  <a:srgbClr val="00B050"/>
                </a:solidFill>
              </a:rPr>
              <a:t>β) Σαφής επικοινωνία, οικοδόμηση εμπιστοσύνης, ενίσχυση της αίσθησης κοινότητας, καθορισμός σαφών προσδοκιών, τακτικές επισκέψεις, προώθηση της συνεργασίας και αναγνώριση των επιτευγμάτων.</a:t>
            </a:r>
          </a:p>
          <a:p>
            <a:pPr marL="0" indent="0">
              <a:spcBef>
                <a:spcPts val="0"/>
              </a:spcBef>
            </a:pPr>
            <a:r>
              <a:rPr lang="en-GB" dirty="0"/>
              <a:t>γ) Αδιαφορούν για τα ψηφιακά εργαλεία, δείχνουν απάθεια και είναι άκαμπτοι σε διάφορες καταστάσεις.</a:t>
            </a:r>
          </a:p>
          <a:p>
            <a:pPr marL="0" indent="0">
              <a:spcBef>
                <a:spcPts val="0"/>
              </a:spcBef>
            </a:pPr>
            <a:r>
              <a:rPr lang="en-GB" dirty="0"/>
              <a:t>δ) Αποθάρρυνση της συνεργασίας και αγνόηση των επιτευγμάτων.</a:t>
            </a:r>
            <a:endParaRPr sz="2200" dirty="0">
              <a:latin typeface="Calibri"/>
              <a:ea typeface="Calibri"/>
              <a:cs typeface="Calibri"/>
            </a:endParaRPr>
          </a:p>
        </p:txBody>
      </p:sp>
      <p:sp>
        <p:nvSpPr>
          <p:cNvPr id="420" name="Google Shape;420;p26"/>
          <p:cNvSpPr txBox="1">
            <a:spLocks noGrp="1"/>
          </p:cNvSpPr>
          <p:nvPr>
            <p:ph type="body" idx="2"/>
          </p:nvPr>
        </p:nvSpPr>
        <p:spPr>
          <a:xfrm>
            <a:off x="713768" y="421468"/>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8A4199"/>
              </a:buClr>
              <a:buSzPts val="3600"/>
              <a:buNone/>
            </a:pPr>
            <a:r>
              <a:rPr lang="en-US" dirty="0"/>
              <a:t>ΑΥΤΟΑΞΙΟΛ</a:t>
            </a:r>
            <a:r>
              <a:rPr lang="el-GR" dirty="0"/>
              <a:t>Ο</a:t>
            </a:r>
            <a:r>
              <a:rPr lang="en-US" dirty="0"/>
              <a:t>ΓΗΣΗ 4/4</a:t>
            </a:r>
            <a:endParaRPr dirty="0"/>
          </a:p>
          <a:p>
            <a:pPr marL="0" lvl="0" indent="0" algn="l" rtl="0">
              <a:lnSpc>
                <a:spcPct val="90000"/>
              </a:lnSpc>
              <a:spcBef>
                <a:spcPts val="1000"/>
              </a:spcBef>
              <a:spcAft>
                <a:spcPts val="0"/>
              </a:spcAft>
              <a:buClr>
                <a:srgbClr val="8A4199"/>
              </a:buClr>
              <a:buSzPts val="3600"/>
              <a:buNone/>
            </a:pPr>
            <a:endParaRPr dirty="0"/>
          </a:p>
        </p:txBody>
      </p:sp>
    </p:spTree>
    <p:extLst>
      <p:ext uri="{BB962C8B-B14F-4D97-AF65-F5344CB8AC3E}">
        <p14:creationId xmlns:p14="http://schemas.microsoft.com/office/powerpoint/2010/main" val="18402998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9B0154-4E77-493D-0CBB-8939CF84CB58}"/>
              </a:ext>
            </a:extLst>
          </p:cNvPr>
          <p:cNvSpPr>
            <a:spLocks noGrp="1"/>
          </p:cNvSpPr>
          <p:nvPr>
            <p:ph type="body" sz="quarter" idx="18"/>
          </p:nvPr>
        </p:nvSpPr>
        <p:spPr/>
        <p:txBody>
          <a:bodyPr/>
          <a:lstStyle/>
          <a:p>
            <a:endParaRPr lang="en-GB"/>
          </a:p>
        </p:txBody>
      </p:sp>
      <p:sp>
        <p:nvSpPr>
          <p:cNvPr id="3" name="Text Placeholder 2">
            <a:extLst>
              <a:ext uri="{FF2B5EF4-FFF2-40B4-BE49-F238E27FC236}">
                <a16:creationId xmlns:a16="http://schemas.microsoft.com/office/drawing/2014/main" id="{6973F1BB-4524-19DD-5281-FE7B8B640D18}"/>
              </a:ext>
            </a:extLst>
          </p:cNvPr>
          <p:cNvSpPr>
            <a:spLocks noGrp="1"/>
          </p:cNvSpPr>
          <p:nvPr>
            <p:ph type="body" sz="quarter" idx="19"/>
          </p:nvPr>
        </p:nvSpPr>
        <p:spPr>
          <a:xfrm>
            <a:off x="642678" y="1648607"/>
            <a:ext cx="3938200" cy="1521770"/>
          </a:xfrm>
        </p:spPr>
        <p:txBody>
          <a:bodyPr>
            <a:normAutofit fontScale="47500" lnSpcReduction="20000"/>
          </a:bodyPr>
          <a:lstStyle/>
          <a:p>
            <a:r>
              <a:rPr lang="en-GB" sz="5500" b="1" dirty="0">
                <a:solidFill>
                  <a:srgbClr val="8A4199"/>
                </a:solidFill>
              </a:rPr>
              <a:t>Κατανόηση των ευθυνών και των νόμων: Οργανωτικές, εποπτικές και ατομικές προοπτικές</a:t>
            </a:r>
          </a:p>
          <a:p>
            <a:endParaRPr lang="en-GB" dirty="0"/>
          </a:p>
        </p:txBody>
      </p:sp>
      <p:sp>
        <p:nvSpPr>
          <p:cNvPr id="4" name="Text Placeholder 3">
            <a:extLst>
              <a:ext uri="{FF2B5EF4-FFF2-40B4-BE49-F238E27FC236}">
                <a16:creationId xmlns:a16="http://schemas.microsoft.com/office/drawing/2014/main" id="{D5A1AD69-1725-FB91-8BE1-FB7773351A4F}"/>
              </a:ext>
            </a:extLst>
          </p:cNvPr>
          <p:cNvSpPr>
            <a:spLocks noGrp="1"/>
          </p:cNvSpPr>
          <p:nvPr>
            <p:ph type="body" sz="quarter" idx="20"/>
          </p:nvPr>
        </p:nvSpPr>
        <p:spPr/>
        <p:txBody>
          <a:bodyPr>
            <a:normAutofit fontScale="62500" lnSpcReduction="20000"/>
          </a:bodyPr>
          <a:lstStyle/>
          <a:p>
            <a:r>
              <a:rPr lang="en-GB" dirty="0"/>
              <a:t>Μεταβείτε στην Ενότητα 2:</a:t>
            </a:r>
          </a:p>
        </p:txBody>
      </p:sp>
    </p:spTree>
    <p:extLst>
      <p:ext uri="{BB962C8B-B14F-4D97-AF65-F5344CB8AC3E}">
        <p14:creationId xmlns:p14="http://schemas.microsoft.com/office/powerpoint/2010/main" val="4140243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75243BB-1854-66C3-B7BD-B33DA0C5B164}"/>
              </a:ext>
            </a:extLst>
          </p:cNvPr>
          <p:cNvPicPr>
            <a:picLocks noGrp="1" noChangeAspect="1"/>
          </p:cNvPicPr>
          <p:nvPr>
            <p:ph type="pic" sz="quarter" idx="33"/>
          </p:nvPr>
        </p:nvPicPr>
        <p:blipFill rotWithShape="1">
          <a:blip r:embed="rId2"/>
          <a:srcRect t="57" b="57"/>
          <a:stretch/>
        </p:blipFill>
        <p:spPr/>
      </p:pic>
      <p:sp>
        <p:nvSpPr>
          <p:cNvPr id="3" name="Text Placeholder 2">
            <a:extLst>
              <a:ext uri="{FF2B5EF4-FFF2-40B4-BE49-F238E27FC236}">
                <a16:creationId xmlns:a16="http://schemas.microsoft.com/office/drawing/2014/main" id="{0731DDB5-45BE-2564-A3CE-482D54109C49}"/>
              </a:ext>
            </a:extLst>
          </p:cNvPr>
          <p:cNvSpPr>
            <a:spLocks noGrp="1"/>
          </p:cNvSpPr>
          <p:nvPr>
            <p:ph type="body" sz="quarter" idx="18"/>
          </p:nvPr>
        </p:nvSpPr>
        <p:spPr>
          <a:xfrm>
            <a:off x="6650836" y="1100831"/>
            <a:ext cx="5222656" cy="5113702"/>
          </a:xfrm>
        </p:spPr>
        <p:txBody>
          <a:bodyPr>
            <a:normAutofit fontScale="85000" lnSpcReduction="20000"/>
          </a:bodyPr>
          <a:lstStyle/>
          <a:p>
            <a:pPr marL="342900" indent="-342900" algn="just">
              <a:buFont typeface="Arial" panose="020B0604020202020204" pitchFamily="34" charset="0"/>
              <a:buChar char="•"/>
            </a:pPr>
            <a:r>
              <a:rPr lang="en-GB" dirty="0"/>
              <a:t>Η ανα</a:t>
            </a:r>
            <a:r>
              <a:rPr lang="en-GB" dirty="0" err="1"/>
              <a:t>γνώριση</a:t>
            </a:r>
            <a:r>
              <a:rPr lang="en-GB" dirty="0"/>
              <a:t> </a:t>
            </a:r>
            <a:r>
              <a:rPr lang="en-GB" dirty="0" err="1"/>
              <a:t>των</a:t>
            </a:r>
            <a:r>
              <a:rPr lang="en-GB" dirty="0"/>
              <a:t> </a:t>
            </a:r>
            <a:r>
              <a:rPr lang="en-GB" dirty="0" err="1"/>
              <a:t>ενδείξεων</a:t>
            </a:r>
            <a:r>
              <a:rPr lang="en-GB" dirty="0"/>
              <a:t> </a:t>
            </a:r>
            <a:r>
              <a:rPr lang="en-GB" dirty="0" err="1"/>
              <a:t>της</a:t>
            </a:r>
            <a:r>
              <a:rPr lang="en-GB" dirty="0"/>
              <a:t> κα</a:t>
            </a:r>
            <a:r>
              <a:rPr lang="en-GB" dirty="0" err="1"/>
              <a:t>κής</a:t>
            </a:r>
            <a:r>
              <a:rPr lang="en-GB" dirty="0"/>
              <a:t> </a:t>
            </a:r>
            <a:r>
              <a:rPr lang="en-GB" dirty="0" err="1"/>
              <a:t>ισορρο</a:t>
            </a:r>
            <a:r>
              <a:rPr lang="en-GB" dirty="0"/>
              <a:t>πίας μεταξύ επαγγελματικής και προσωπικής ζωής είναι απαραίτητη για τη λήψη προληπτικών μέτρων και παρεμβάσεων. </a:t>
            </a:r>
          </a:p>
          <a:p>
            <a:pPr marL="342900" indent="-342900" algn="just">
              <a:buFont typeface="Arial" panose="020B0604020202020204" pitchFamily="34" charset="0"/>
              <a:buChar char="•"/>
            </a:pPr>
            <a:r>
              <a:rPr lang="en-GB" dirty="0" err="1"/>
              <a:t>Ορισμένοι</a:t>
            </a:r>
            <a:r>
              <a:rPr lang="en-GB" dirty="0"/>
              <a:t> από α</a:t>
            </a:r>
            <a:r>
              <a:rPr lang="en-GB" dirty="0" err="1"/>
              <a:t>υτούς</a:t>
            </a:r>
            <a:r>
              <a:rPr lang="en-GB" dirty="0"/>
              <a:t> </a:t>
            </a:r>
            <a:r>
              <a:rPr lang="en-GB" dirty="0" err="1"/>
              <a:t>τους</a:t>
            </a:r>
            <a:r>
              <a:rPr lang="en-GB" dirty="0"/>
              <a:t> </a:t>
            </a:r>
            <a:r>
              <a:rPr lang="en-GB" dirty="0" err="1"/>
              <a:t>δείκτες</a:t>
            </a:r>
            <a:r>
              <a:rPr lang="en-GB" dirty="0"/>
              <a:t> μπ</a:t>
            </a:r>
            <a:r>
              <a:rPr lang="en-GB" dirty="0" err="1"/>
              <a:t>ορεί</a:t>
            </a:r>
            <a:r>
              <a:rPr lang="en-GB" dirty="0"/>
              <a:t> να π</a:t>
            </a:r>
            <a:r>
              <a:rPr lang="en-GB" dirty="0" err="1"/>
              <a:t>εριλ</a:t>
            </a:r>
            <a:r>
              <a:rPr lang="en-GB" dirty="0"/>
              <a:t>αμβάνουν επίμονη</a:t>
            </a:r>
            <a:r>
              <a:rPr lang="el-GR" dirty="0"/>
              <a:t> </a:t>
            </a:r>
            <a:r>
              <a:rPr lang="en-GB" dirty="0" err="1"/>
              <a:t>κό</a:t>
            </a:r>
            <a:r>
              <a:rPr lang="en-GB" dirty="0"/>
              <a:t>πωση, μειωμένη παραγωγικότητα, αυξημένα επίπεδα άγχους, αδυναμία αποσύνδεσης από την εργασία κατά τη διάρκεια του ελεύθερου χρόνου, παραμέληση των προσωπικών και οικογενειακών υποχρεώσεων, επαναλαμβανόμενα προβλήματα υγείας όπως πονοκέφαλοι ή συχνές ασθένειες και γενικά αισθήματα δυσαρέσκειας. Η </a:t>
            </a:r>
            <a:r>
              <a:rPr lang="en-GB" dirty="0" err="1"/>
              <a:t>ψυχική</a:t>
            </a:r>
            <a:r>
              <a:rPr lang="en-GB" dirty="0"/>
              <a:t> </a:t>
            </a:r>
            <a:r>
              <a:rPr lang="en-GB" dirty="0" err="1"/>
              <a:t>υγεί</a:t>
            </a:r>
            <a:r>
              <a:rPr lang="en-GB" dirty="0"/>
              <a:t>α μπορεί να επηρεαστεί σημαντικά, οδηγώντας ενδεχομένως σε καταστάσεις όπως το άγχος και η κατάθλιψη. </a:t>
            </a:r>
          </a:p>
          <a:p>
            <a:pPr marL="342900" indent="-342900" algn="just">
              <a:buFont typeface="Arial" panose="020B0604020202020204" pitchFamily="34" charset="0"/>
              <a:buChar char="•"/>
            </a:pPr>
            <a:r>
              <a:rPr lang="en-GB" dirty="0" err="1"/>
              <a:t>Το</a:t>
            </a:r>
            <a:r>
              <a:rPr lang="en-GB" dirty="0"/>
              <a:t> </a:t>
            </a:r>
            <a:r>
              <a:rPr lang="en-GB" dirty="0" err="1"/>
              <a:t>Ευρω</a:t>
            </a:r>
            <a:r>
              <a:rPr lang="en-GB" dirty="0"/>
              <a:t>παϊκό Πλαίσιο για τη Διαχείριση Ψυχοκοινωνικών Κινδύνων (PRIMA-EF) τονίζει τη σημασία της ευαισθητοποίησης και της έγκαιρης ανίχνευσης αυτών των συμπτωμάτων.</a:t>
            </a:r>
          </a:p>
        </p:txBody>
      </p:sp>
      <p:sp>
        <p:nvSpPr>
          <p:cNvPr id="2" name="Text Placeholder 1">
            <a:extLst>
              <a:ext uri="{FF2B5EF4-FFF2-40B4-BE49-F238E27FC236}">
                <a16:creationId xmlns:a16="http://schemas.microsoft.com/office/drawing/2014/main" id="{0762B96C-EEC1-ECE4-5F7C-6023F5B8C016}"/>
              </a:ext>
            </a:extLst>
          </p:cNvPr>
          <p:cNvSpPr>
            <a:spLocks noGrp="1"/>
          </p:cNvSpPr>
          <p:nvPr>
            <p:ph type="body" sz="quarter" idx="16"/>
          </p:nvPr>
        </p:nvSpPr>
        <p:spPr>
          <a:xfrm>
            <a:off x="6763100" y="377765"/>
            <a:ext cx="4998128" cy="474492"/>
          </a:xfrm>
        </p:spPr>
        <p:txBody>
          <a:bodyPr>
            <a:normAutofit fontScale="70000" lnSpcReduction="20000"/>
          </a:bodyPr>
          <a:lstStyle/>
          <a:p>
            <a:r>
              <a:rPr lang="en-GB" sz="2400" dirty="0" err="1">
                <a:effectLst/>
                <a:ea typeface="Corbel" panose="020B0503020204020204" pitchFamily="34" charset="0"/>
                <a:cs typeface="Times New Roman" panose="02020603050405020304" pitchFamily="18" charset="0"/>
              </a:rPr>
              <a:t>Σημάδι</a:t>
            </a:r>
            <a:r>
              <a:rPr lang="en-GB" sz="2400" dirty="0">
                <a:effectLst/>
                <a:ea typeface="Corbel" panose="020B0503020204020204" pitchFamily="34" charset="0"/>
                <a:cs typeface="Times New Roman" panose="02020603050405020304" pitchFamily="18" charset="0"/>
              </a:rPr>
              <a:t>α κακής ισορροπίας μεταξύ εργασίας και </a:t>
            </a:r>
            <a:r>
              <a:rPr lang="el-GR" sz="2400" dirty="0">
                <a:effectLst/>
                <a:ea typeface="Corbel" panose="020B0503020204020204" pitchFamily="34" charset="0"/>
                <a:cs typeface="Times New Roman" panose="02020603050405020304" pitchFamily="18" charset="0"/>
              </a:rPr>
              <a:t> προσωπικής </a:t>
            </a:r>
            <a:r>
              <a:rPr lang="en-GB" sz="2400" dirty="0" err="1">
                <a:effectLst/>
                <a:ea typeface="Corbel" panose="020B0503020204020204" pitchFamily="34" charset="0"/>
                <a:cs typeface="Times New Roman" panose="02020603050405020304" pitchFamily="18" charset="0"/>
              </a:rPr>
              <a:t>ζωής</a:t>
            </a:r>
            <a:endParaRPr lang="en-GB" sz="4000" dirty="0"/>
          </a:p>
        </p:txBody>
      </p:sp>
    </p:spTree>
    <p:extLst>
      <p:ext uri="{BB962C8B-B14F-4D97-AF65-F5344CB8AC3E}">
        <p14:creationId xmlns:p14="http://schemas.microsoft.com/office/powerpoint/2010/main" val="939876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065CDEB-BCFA-2E58-F5FF-0A50B241D841}"/>
              </a:ext>
            </a:extLst>
          </p:cNvPr>
          <p:cNvSpPr>
            <a:spLocks noGrp="1"/>
          </p:cNvSpPr>
          <p:nvPr>
            <p:ph type="body" sz="quarter" idx="18"/>
          </p:nvPr>
        </p:nvSpPr>
        <p:spPr>
          <a:xfrm>
            <a:off x="333720" y="1219886"/>
            <a:ext cx="6626373" cy="4852662"/>
          </a:xfrm>
        </p:spPr>
        <p:txBody>
          <a:bodyPr>
            <a:normAutofit fontScale="92500" lnSpcReduction="10000"/>
          </a:bodyPr>
          <a:lstStyle/>
          <a:p>
            <a:pPr marL="342900" indent="-342900" algn="just">
              <a:buFont typeface="Arial" panose="020B0604020202020204" pitchFamily="34" charset="0"/>
              <a:buChar char="•"/>
            </a:pPr>
            <a:r>
              <a:rPr lang="en-GB" sz="1800" dirty="0"/>
              <a:t>Η α</a:t>
            </a:r>
            <a:r>
              <a:rPr lang="en-GB" sz="1800" dirty="0" err="1"/>
              <a:t>νισορρο</a:t>
            </a:r>
            <a:r>
              <a:rPr lang="en-GB" sz="1800" dirty="0"/>
              <a:t>πία μεταξύ επαγγελματικής και προσωπικής ζωής μπορεί να έχει σημαντικές επιπτώσεις τόσο για τα άτομα όσο και για τους οργανισμούς. </a:t>
            </a:r>
            <a:r>
              <a:rPr lang="en-GB" sz="1800" dirty="0" err="1"/>
              <a:t>Σε</a:t>
            </a:r>
            <a:r>
              <a:rPr lang="en-GB" sz="1800" dirty="0"/>
              <a:t> π</a:t>
            </a:r>
            <a:r>
              <a:rPr lang="en-GB" sz="1800" dirty="0" err="1"/>
              <a:t>ροσω</a:t>
            </a:r>
            <a:r>
              <a:rPr lang="en-GB" sz="1800" dirty="0"/>
              <a:t>πικό επίπεδο, τα άτομα μπορεί να βιώσουν επαγγελματική εξουθένωση, μια κατάσταση χρόνιας σωματικής και συναισθηματικής εξάντλησης που συνήθως συνοδεύεται από συναισθήματα κυνισμού και μειωμένων επιτευγμάτων. Μπ</a:t>
            </a:r>
            <a:r>
              <a:rPr lang="en-GB" sz="1800" dirty="0" err="1"/>
              <a:t>ορεί</a:t>
            </a:r>
            <a:r>
              <a:rPr lang="en-GB" sz="1800" dirty="0"/>
              <a:t> επ</a:t>
            </a:r>
            <a:r>
              <a:rPr lang="en-GB" sz="1800" dirty="0" err="1"/>
              <a:t>ίσης</a:t>
            </a:r>
            <a:r>
              <a:rPr lang="en-GB" sz="1800" dirty="0"/>
              <a:t> να αναπ</a:t>
            </a:r>
            <a:r>
              <a:rPr lang="en-GB" sz="1800" dirty="0" err="1"/>
              <a:t>τυχθούν</a:t>
            </a:r>
            <a:r>
              <a:rPr lang="en-GB" sz="1800" dirty="0"/>
              <a:t> κατα</a:t>
            </a:r>
            <a:r>
              <a:rPr lang="en-GB" sz="1800" dirty="0" err="1"/>
              <a:t>στάσεις</a:t>
            </a:r>
            <a:r>
              <a:rPr lang="en-GB" sz="1800" dirty="0"/>
              <a:t> </a:t>
            </a:r>
            <a:r>
              <a:rPr lang="en-GB" sz="1800" dirty="0" err="1"/>
              <a:t>υγεί</a:t>
            </a:r>
            <a:r>
              <a:rPr lang="en-GB" sz="1800" dirty="0"/>
              <a:t>ας που σχετίζονται με το άγχος, όπως διαταραχές του ύπνου, καρδιαγγειακές παθήσεις και προβλήματα ψυχικής υγείας.</a:t>
            </a:r>
          </a:p>
          <a:p>
            <a:pPr marL="342900" indent="-342900" algn="just">
              <a:buFont typeface="Arial" panose="020B0604020202020204" pitchFamily="34" charset="0"/>
              <a:buChar char="•"/>
            </a:pPr>
            <a:endParaRPr lang="en-GB" sz="1800" dirty="0"/>
          </a:p>
          <a:p>
            <a:pPr marL="342900" indent="-342900" algn="just">
              <a:buFont typeface="Arial" panose="020B0604020202020204" pitchFamily="34" charset="0"/>
              <a:buChar char="•"/>
            </a:pPr>
            <a:r>
              <a:rPr lang="en-GB" sz="1800" dirty="0"/>
              <a:t>Από </a:t>
            </a:r>
            <a:r>
              <a:rPr lang="en-GB" sz="1800" dirty="0" err="1"/>
              <a:t>οργ</a:t>
            </a:r>
            <a:r>
              <a:rPr lang="en-GB" sz="1800" dirty="0"/>
              <a:t>ανωτική άποψη, η κακή ισορροπία μεταξύ επαγγελματικής και προσωπικής ζωής των εργαζομένων μπορεί να οδηγήσει σε αυξημένες απουσίες, μειωμένη παραγωγικότητα, αυξημένα ποσοστά κύκλου εργασιών και μείωση της ποιότητας της εργασίας. Επιπ</a:t>
            </a:r>
            <a:r>
              <a:rPr lang="en-GB" sz="1800" dirty="0" err="1"/>
              <a:t>λέον</a:t>
            </a:r>
            <a:r>
              <a:rPr lang="en-GB" sz="1800" dirty="0"/>
              <a:t>, μπ</a:t>
            </a:r>
            <a:r>
              <a:rPr lang="en-GB" sz="1800" dirty="0" err="1"/>
              <a:t>ορεί</a:t>
            </a:r>
            <a:r>
              <a:rPr lang="en-GB" sz="1800" dirty="0"/>
              <a:t> να επ</a:t>
            </a:r>
            <a:r>
              <a:rPr lang="en-GB" sz="1800" dirty="0" err="1"/>
              <a:t>ηρεάσει</a:t>
            </a:r>
            <a:r>
              <a:rPr lang="en-GB" sz="1800" dirty="0"/>
              <a:t> α</a:t>
            </a:r>
            <a:r>
              <a:rPr lang="en-GB" sz="1800" dirty="0" err="1"/>
              <a:t>ρνητικά</a:t>
            </a:r>
            <a:r>
              <a:rPr lang="en-GB" sz="1800" dirty="0"/>
              <a:t> </a:t>
            </a:r>
            <a:r>
              <a:rPr lang="en-GB" sz="1800" dirty="0" err="1"/>
              <a:t>τη</a:t>
            </a:r>
            <a:r>
              <a:rPr lang="en-GB" sz="1800" dirty="0"/>
              <a:t> </a:t>
            </a:r>
            <a:r>
              <a:rPr lang="en-GB" sz="1800" dirty="0" err="1"/>
              <a:t>φήμη</a:t>
            </a:r>
            <a:r>
              <a:rPr lang="en-GB" sz="1800" dirty="0"/>
              <a:t> </a:t>
            </a:r>
            <a:r>
              <a:rPr lang="en-GB" sz="1800" dirty="0" err="1"/>
              <a:t>του</a:t>
            </a:r>
            <a:r>
              <a:rPr lang="en-GB" sz="1800" dirty="0"/>
              <a:t> </a:t>
            </a:r>
            <a:r>
              <a:rPr lang="en-GB" sz="1800" dirty="0" err="1"/>
              <a:t>οργ</a:t>
            </a:r>
            <a:r>
              <a:rPr lang="en-GB" sz="1800" dirty="0"/>
              <a:t>ανισμού, δημιουργώντας έτσι προκλήσεις στην προσέλκυση και τη διατήρηση εξειδικευμένων εργαζομένων. Ο </a:t>
            </a:r>
            <a:r>
              <a:rPr lang="en-GB" sz="1800" dirty="0" err="1"/>
              <a:t>ευρω</a:t>
            </a:r>
            <a:r>
              <a:rPr lang="en-GB" sz="1800" dirty="0"/>
              <a:t>παϊκός πυλώνας κοινωνικών δικαιωμάτων υπογραμμίζει τη σημασία της αντιμετώπισης αυτών των ζητημάτων για την προώθηση ενός υγιούς εργασιακού περιβάλλοντος.</a:t>
            </a:r>
          </a:p>
        </p:txBody>
      </p:sp>
      <p:sp>
        <p:nvSpPr>
          <p:cNvPr id="8" name="Text Placeholder 7">
            <a:extLst>
              <a:ext uri="{FF2B5EF4-FFF2-40B4-BE49-F238E27FC236}">
                <a16:creationId xmlns:a16="http://schemas.microsoft.com/office/drawing/2014/main" id="{130B87C0-B504-68B3-B91C-4C2D76E19B08}"/>
              </a:ext>
            </a:extLst>
          </p:cNvPr>
          <p:cNvSpPr>
            <a:spLocks noGrp="1"/>
          </p:cNvSpPr>
          <p:nvPr>
            <p:ph type="body" sz="quarter" idx="16"/>
          </p:nvPr>
        </p:nvSpPr>
        <p:spPr>
          <a:xfrm>
            <a:off x="713768" y="421467"/>
            <a:ext cx="6415001" cy="887565"/>
          </a:xfrm>
        </p:spPr>
        <p:txBody>
          <a:bodyPr>
            <a:normAutofit/>
          </a:bodyPr>
          <a:lstStyle/>
          <a:p>
            <a:r>
              <a:rPr lang="en-GB" sz="2200" dirty="0" err="1">
                <a:effectLst/>
                <a:ea typeface="Corbel" panose="020B0503020204020204" pitchFamily="34" charset="0"/>
                <a:cs typeface="Times New Roman" panose="02020603050405020304" pitchFamily="18" charset="0"/>
              </a:rPr>
              <a:t>Συνέ</a:t>
            </a:r>
            <a:r>
              <a:rPr lang="en-GB" sz="2200" dirty="0">
                <a:effectLst/>
                <a:ea typeface="Corbel" panose="020B0503020204020204" pitchFamily="34" charset="0"/>
                <a:cs typeface="Times New Roman" panose="02020603050405020304" pitchFamily="18" charset="0"/>
              </a:rPr>
              <a:t>πειες της έλλειψης ισορροπίας μεταξύ επαγγελματικής και προσωπικής ζωής</a:t>
            </a:r>
            <a:endParaRPr lang="en-GB" sz="2200" dirty="0"/>
          </a:p>
        </p:txBody>
      </p:sp>
      <p:pic>
        <p:nvPicPr>
          <p:cNvPr id="11" name="Picture Placeholder 10">
            <a:extLst>
              <a:ext uri="{FF2B5EF4-FFF2-40B4-BE49-F238E27FC236}">
                <a16:creationId xmlns:a16="http://schemas.microsoft.com/office/drawing/2014/main" id="{765C4931-2C0A-E9A6-EE36-3F519DBE70C1}"/>
              </a:ext>
            </a:extLst>
          </p:cNvPr>
          <p:cNvPicPr>
            <a:picLocks noGrp="1" noChangeAspect="1"/>
          </p:cNvPicPr>
          <p:nvPr>
            <p:ph type="pic" sz="quarter" idx="53"/>
          </p:nvPr>
        </p:nvPicPr>
        <p:blipFill>
          <a:blip r:embed="rId2"/>
          <a:srcRect l="30282" r="30282"/>
          <a:stretch>
            <a:fillRect/>
          </a:stretch>
        </p:blipFill>
        <p:spPr/>
      </p:pic>
    </p:spTree>
    <p:extLst>
      <p:ext uri="{BB962C8B-B14F-4D97-AF65-F5344CB8AC3E}">
        <p14:creationId xmlns:p14="http://schemas.microsoft.com/office/powerpoint/2010/main" val="4066304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208EF8-8BE1-1B27-0366-E98176F40B04}"/>
              </a:ext>
            </a:extLst>
          </p:cNvPr>
          <p:cNvSpPr>
            <a:spLocks noGrp="1"/>
          </p:cNvSpPr>
          <p:nvPr>
            <p:ph type="body" sz="quarter" idx="18"/>
          </p:nvPr>
        </p:nvSpPr>
        <p:spPr>
          <a:xfrm>
            <a:off x="712183" y="2414590"/>
            <a:ext cx="5383370" cy="1762086"/>
          </a:xfrm>
        </p:spPr>
        <p:txBody>
          <a:bodyPr>
            <a:normAutofit lnSpcReduction="10000"/>
          </a:bodyPr>
          <a:lstStyle/>
          <a:p>
            <a:pPr marL="0" indent="0"/>
            <a:r>
              <a:rPr lang="en-GB" sz="3200" dirty="0"/>
              <a:t>Επα</a:t>
            </a:r>
            <a:r>
              <a:rPr lang="en-GB" sz="3200" dirty="0" err="1"/>
              <a:t>γγελμ</a:t>
            </a:r>
            <a:r>
              <a:rPr lang="en-GB" sz="3200" dirty="0"/>
              <a:t>ατική εξουθένωση: Κάντε κλικ </a:t>
            </a:r>
            <a:r>
              <a:rPr lang="en-GB" sz="3200" b="1" dirty="0">
                <a:solidFill>
                  <a:srgbClr val="8A4199"/>
                </a:solidFill>
                <a:hlinkClick r:id="rId2">
                  <a:extLst>
                    <a:ext uri="{A12FA001-AC4F-418D-AE19-62706E023703}">
                      <ahyp:hlinkClr xmlns:ahyp="http://schemas.microsoft.com/office/drawing/2018/hyperlinkcolor" val="tx"/>
                    </a:ext>
                  </a:extLst>
                </a:hlinkClick>
              </a:rPr>
              <a:t>ΕΔΩ </a:t>
            </a:r>
            <a:r>
              <a:rPr lang="en-GB" sz="3200" dirty="0"/>
              <a:t>για να μάθετε πώς να το εντοπίσετε και να αναλάβετε δράση!</a:t>
            </a:r>
          </a:p>
          <a:p>
            <a:endParaRPr lang="en-GB" sz="3200" dirty="0"/>
          </a:p>
        </p:txBody>
      </p:sp>
      <p:sp>
        <p:nvSpPr>
          <p:cNvPr id="3" name="Text Placeholder 2">
            <a:extLst>
              <a:ext uri="{FF2B5EF4-FFF2-40B4-BE49-F238E27FC236}">
                <a16:creationId xmlns:a16="http://schemas.microsoft.com/office/drawing/2014/main" id="{312898A6-E00D-641D-41F6-4C85F903BF51}"/>
              </a:ext>
            </a:extLst>
          </p:cNvPr>
          <p:cNvSpPr>
            <a:spLocks noGrp="1"/>
          </p:cNvSpPr>
          <p:nvPr>
            <p:ph type="body" sz="quarter" idx="16"/>
          </p:nvPr>
        </p:nvSpPr>
        <p:spPr/>
        <p:txBody>
          <a:bodyPr>
            <a:normAutofit fontScale="77500" lnSpcReduction="20000"/>
          </a:bodyPr>
          <a:lstStyle/>
          <a:p>
            <a:r>
              <a:rPr lang="en-GB" dirty="0" err="1"/>
              <a:t>Σημάδι</a:t>
            </a:r>
            <a:r>
              <a:rPr lang="en-GB" dirty="0"/>
              <a:t>α ανισορροπίας μεταξύ επαγγελματικής και προσωπικής ζωής που πρέπει να προσέξετε</a:t>
            </a:r>
          </a:p>
        </p:txBody>
      </p:sp>
      <p:pic>
        <p:nvPicPr>
          <p:cNvPr id="12" name="Picture Placeholder 11">
            <a:extLst>
              <a:ext uri="{FF2B5EF4-FFF2-40B4-BE49-F238E27FC236}">
                <a16:creationId xmlns:a16="http://schemas.microsoft.com/office/drawing/2014/main" id="{28571F6C-748A-FCCF-EEAF-9157AB6D9AAC}"/>
              </a:ext>
            </a:extLst>
          </p:cNvPr>
          <p:cNvPicPr>
            <a:picLocks noGrp="1" noChangeAspect="1"/>
          </p:cNvPicPr>
          <p:nvPr>
            <p:ph type="pic" sz="quarter" idx="10"/>
          </p:nvPr>
        </p:nvPicPr>
        <p:blipFill rotWithShape="1">
          <a:blip r:embed="rId3"/>
          <a:srcRect l="18845" r="18845"/>
          <a:stretch/>
        </p:blipFill>
        <p:spPr/>
      </p:pic>
    </p:spTree>
    <p:extLst>
      <p:ext uri="{BB962C8B-B14F-4D97-AF65-F5344CB8AC3E}">
        <p14:creationId xmlns:p14="http://schemas.microsoft.com/office/powerpoint/2010/main" val="944628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2B5862-C2BD-7B91-48BE-ED48589C2A6B}"/>
              </a:ext>
            </a:extLst>
          </p:cNvPr>
          <p:cNvSpPr>
            <a:spLocks noGrp="1"/>
          </p:cNvSpPr>
          <p:nvPr>
            <p:ph type="body" sz="quarter" idx="18"/>
          </p:nvPr>
        </p:nvSpPr>
        <p:spPr>
          <a:xfrm>
            <a:off x="713768" y="1136196"/>
            <a:ext cx="10834986" cy="5112204"/>
          </a:xfrm>
        </p:spPr>
        <p:txBody>
          <a:bodyPr numCol="2">
            <a:normAutofit fontScale="92500" lnSpcReduction="10000"/>
          </a:bodyPr>
          <a:lstStyle/>
          <a:p>
            <a:pPr marL="342900" indent="-342900">
              <a:buFont typeface="Arial" panose="020B0604020202020204" pitchFamily="34" charset="0"/>
              <a:buChar char="•"/>
            </a:pPr>
            <a:r>
              <a:rPr lang="en-GB" dirty="0"/>
              <a:t>Η διατήρηση μιας υγιούς ισορροπίας μεταξύ επαγγελματικής και προσωπικής ζωής προσφέρει πολλά πλεονεκτήματα. Προσωπικά, μπορεί να συμβάλει στη βελτίωση της υγείας, να προσφέρει περισσότερο χρόνο για προσωπικά ενδιαφέροντα και σχέσεις, να μειώσει τα επίπεδα άγχους και να αυξήσει τη συνολική ικανοποίηση από τη ζωή. Επιτρέπει στα άτομα να καλλιεργούν τη σωματική, συναισθηματική και ψυχική τους ευεξία, βελτιώνοντας έτσι την ποιότητα ζωής τους.</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Σε επαγγελματικό επίπεδο, οι εργαζόμενοι που διατηρούν μια ευνοϊκή ισορροπία μεταξύ επαγγελματικής και προσωπικής ζωής τείνουν να παρουσιάζουν αυξημένη επαγγελματική ικανοποίηση, βελτιωμένη παραγωγικότητα και μειωμένα επίπεδα άγχους και επαγγελματικής εξουθένωσης. </a:t>
            </a:r>
            <a:endParaRPr lang="el-GR" dirty="0"/>
          </a:p>
          <a:p>
            <a:pPr marL="342900" indent="-342900">
              <a:buFont typeface="Arial" panose="020B0604020202020204" pitchFamily="34" charset="0"/>
              <a:buChar char="•"/>
            </a:pPr>
            <a:r>
              <a:rPr lang="en-GB" dirty="0"/>
              <a:t>Επ</a:t>
            </a:r>
            <a:r>
              <a:rPr lang="en-GB" dirty="0" err="1"/>
              <a:t>ιδεικνύουν</a:t>
            </a:r>
            <a:r>
              <a:rPr lang="en-GB" dirty="0"/>
              <a:t> μεγαλύτερη δέσμευση στην εργασία τους, η οποία μπορεί να οδηγήσει σε ανώτερη ποιότητα εργασίας. Για τους οργανισμούς, η προώθηση μιας υγιούς ισορροπίας μεταξύ επαγγελματικής και προσωπικής ζωής μπορεί να ενισχύσει τη διατήρηση των εργαζομένων, να μειώσει τις απουσίες, να ενισχύσει τη φήμη της εταιρείας και τελικά να προωθήσει ένα υγιέστερο και πιο παραγωγικό εργασιακό περιβάλλον. </a:t>
            </a:r>
            <a:endParaRPr lang="el-GR" dirty="0"/>
          </a:p>
          <a:p>
            <a:pPr marL="0" indent="0"/>
            <a:endParaRPr lang="en-GB" dirty="0"/>
          </a:p>
          <a:p>
            <a:pPr marL="342900" indent="-342900">
              <a:buFont typeface="Arial" panose="020B0604020202020204" pitchFamily="34" charset="0"/>
              <a:buChar char="•"/>
            </a:pPr>
            <a:r>
              <a:rPr lang="en-GB" dirty="0"/>
              <a:t>Σύμφωνα με τη στρατηγική της ΕΕ για την υγεία και την ασφάλεια στην εργασία 2021-2027, η διευκόλυνση της ισορροπίας μεταξύ επαγγελματικής και προσωπικής ζωής αποτελεί θεμελιώδη πτυχή της βελτίωσης της επαγγελματικής ασφάλειας και υγείας.</a:t>
            </a:r>
          </a:p>
          <a:p>
            <a:endParaRPr lang="en-GB" dirty="0"/>
          </a:p>
        </p:txBody>
      </p:sp>
      <p:sp>
        <p:nvSpPr>
          <p:cNvPr id="3" name="Text Placeholder 2">
            <a:extLst>
              <a:ext uri="{FF2B5EF4-FFF2-40B4-BE49-F238E27FC236}">
                <a16:creationId xmlns:a16="http://schemas.microsoft.com/office/drawing/2014/main" id="{DA9C12DD-68CC-04AB-BD74-15291173D385}"/>
              </a:ext>
            </a:extLst>
          </p:cNvPr>
          <p:cNvSpPr>
            <a:spLocks noGrp="1"/>
          </p:cNvSpPr>
          <p:nvPr>
            <p:ph type="body" sz="quarter" idx="16"/>
          </p:nvPr>
        </p:nvSpPr>
        <p:spPr>
          <a:xfrm>
            <a:off x="713768" y="421468"/>
            <a:ext cx="10734161" cy="580518"/>
          </a:xfrm>
        </p:spPr>
        <p:txBody>
          <a:bodyPr>
            <a:normAutofit fontScale="70000" lnSpcReduction="20000"/>
          </a:bodyPr>
          <a:lstStyle/>
          <a:p>
            <a:r>
              <a:rPr lang="en-GB" sz="3600" dirty="0"/>
              <a:t>Προσωπικά και επαγγελματικά οφέλη της καλής ισορροπίας εργασίας-ζωής</a:t>
            </a:r>
          </a:p>
          <a:p>
            <a:endParaRPr lang="en-GB" dirty="0"/>
          </a:p>
        </p:txBody>
      </p:sp>
    </p:spTree>
    <p:extLst>
      <p:ext uri="{BB962C8B-B14F-4D97-AF65-F5344CB8AC3E}">
        <p14:creationId xmlns:p14="http://schemas.microsoft.com/office/powerpoint/2010/main" val="18740495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1476</TotalTime>
  <Words>6340</Words>
  <Application>Microsoft Office PowerPoint</Application>
  <PresentationFormat>Widescreen</PresentationFormat>
  <Paragraphs>323</Paragraphs>
  <Slides>55</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55</vt:i4>
      </vt:variant>
    </vt:vector>
  </HeadingPairs>
  <TitlesOfParts>
    <vt:vector size="64" baseType="lpstr">
      <vt:lpstr>Arial</vt:lpstr>
      <vt:lpstr>Calibri</vt:lpstr>
      <vt:lpstr>Calibri Light</vt:lpstr>
      <vt:lpstr>Montserrat</vt:lpstr>
      <vt:lpstr>Montserrat Light</vt:lpstr>
      <vt:lpstr>Söhne</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keywords>, docId:0AB24739E4673866BCD89E402F2C2124</cp:keywords>
  <cp:lastModifiedBy>Epameinondas Koutavelis</cp:lastModifiedBy>
  <cp:revision>70</cp:revision>
  <dcterms:created xsi:type="dcterms:W3CDTF">2022-08-04T07:13:02Z</dcterms:created>
  <dcterms:modified xsi:type="dcterms:W3CDTF">2023-08-03T10:51:05Z</dcterms:modified>
</cp:coreProperties>
</file>