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256" r:id="rId2"/>
    <p:sldId id="356" r:id="rId3"/>
    <p:sldId id="258" r:id="rId4"/>
    <p:sldId id="382" r:id="rId5"/>
    <p:sldId id="383" r:id="rId6"/>
    <p:sldId id="384" r:id="rId7"/>
    <p:sldId id="385" r:id="rId8"/>
    <p:sldId id="386" r:id="rId9"/>
    <p:sldId id="361" r:id="rId10"/>
    <p:sldId id="300" r:id="rId11"/>
    <p:sldId id="369" r:id="rId12"/>
    <p:sldId id="387" r:id="rId13"/>
    <p:sldId id="388" r:id="rId14"/>
    <p:sldId id="389" r:id="rId15"/>
    <p:sldId id="390" r:id="rId16"/>
    <p:sldId id="391" r:id="rId17"/>
    <p:sldId id="392" r:id="rId18"/>
    <p:sldId id="303" r:id="rId19"/>
    <p:sldId id="370" r:id="rId20"/>
    <p:sldId id="393" r:id="rId21"/>
    <p:sldId id="394" r:id="rId22"/>
    <p:sldId id="395" r:id="rId23"/>
    <p:sldId id="396" r:id="rId24"/>
    <p:sldId id="397" r:id="rId25"/>
    <p:sldId id="312" r:id="rId26"/>
    <p:sldId id="398" r:id="rId27"/>
    <p:sldId id="399" r:id="rId28"/>
    <p:sldId id="343" r:id="rId29"/>
    <p:sldId id="344" r:id="rId30"/>
    <p:sldId id="371" r:id="rId31"/>
    <p:sldId id="400" r:id="rId32"/>
    <p:sldId id="401" r:id="rId33"/>
    <p:sldId id="402" r:id="rId34"/>
    <p:sldId id="403" r:id="rId35"/>
    <p:sldId id="404" r:id="rId36"/>
    <p:sldId id="318" r:id="rId37"/>
    <p:sldId id="346" r:id="rId38"/>
    <p:sldId id="372" r:id="rId39"/>
    <p:sldId id="405" r:id="rId40"/>
    <p:sldId id="406" r:id="rId41"/>
    <p:sldId id="321" r:id="rId42"/>
    <p:sldId id="407" r:id="rId43"/>
    <p:sldId id="408" r:id="rId44"/>
    <p:sldId id="349" r:id="rId45"/>
    <p:sldId id="409" r:id="rId46"/>
    <p:sldId id="350" r:id="rId47"/>
    <p:sldId id="351" r:id="rId48"/>
    <p:sldId id="352" r:id="rId49"/>
    <p:sldId id="373" r:id="rId50"/>
    <p:sldId id="410" r:id="rId51"/>
    <p:sldId id="281" r:id="rId52"/>
    <p:sldId id="379" r:id="rId53"/>
    <p:sldId id="380" r:id="rId54"/>
    <p:sldId id="381" r:id="rId55"/>
    <p:sldId id="374" r:id="rId56"/>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a:srgbClr val="ECECEC"/>
    <a:srgbClr val="40B8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autoAdjust="0"/>
    <p:restoredTop sz="96281"/>
  </p:normalViewPr>
  <p:slideViewPr>
    <p:cSldViewPr snapToGrid="0" showGuides="1">
      <p:cViewPr varScale="1">
        <p:scale>
          <a:sx n="113" d="100"/>
          <a:sy n="113" d="100"/>
        </p:scale>
        <p:origin x="498" y="114"/>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629980-17A3-4759-9CCE-CBED516940FC}" type="datetimeFigureOut">
              <a:rPr lang="en-GB" smtClean="0"/>
              <a:t>03/08/2023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κύριου κειμένου</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5134F-C055-45FF-AD21-620168A1C9B3}" type="slidenum">
              <a:rPr lang="en-GB" smtClean="0"/>
              <a:t>‹#›</a:t>
            </a:fld>
            <a:endParaRPr lang="en-GB"/>
          </a:p>
        </p:txBody>
      </p:sp>
    </p:spTree>
    <p:extLst>
      <p:ext uri="{BB962C8B-B14F-4D97-AF65-F5344CB8AC3E}">
        <p14:creationId xmlns:p14="http://schemas.microsoft.com/office/powerpoint/2010/main" val="3410652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8776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389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8481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023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7510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2851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85FE04-BFF6-B6EC-3C62-4073CF99C8E5}"/>
              </a:ext>
            </a:extLst>
          </p:cNvPr>
          <p:cNvSpPr/>
          <p:nvPr userDrawn="1"/>
        </p:nvSpPr>
        <p:spPr>
          <a:xfrm>
            <a:off x="0" y="0"/>
            <a:ext cx="12192000" cy="6858001"/>
          </a:xfrm>
          <a:prstGeom prst="rect">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31F697-B9FA-0F6E-7173-426C9D38A33A}"/>
              </a:ext>
            </a:extLst>
          </p:cNvPr>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BALANCE</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4" name="Rectangle 3">
            <a:extLst>
              <a:ext uri="{FF2B5EF4-FFF2-40B4-BE49-F238E27FC236}">
                <a16:creationId xmlns:a16="http://schemas.microsoft.com/office/drawing/2014/main" id="{38C9A1A1-7030-A957-EC8F-F9D5CA33C1FF}"/>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5" name="Rectangle 4">
            <a:extLst>
              <a:ext uri="{FF2B5EF4-FFF2-40B4-BE49-F238E27FC236}">
                <a16:creationId xmlns:a16="http://schemas.microsoft.com/office/drawing/2014/main" id="{13822BE3-D499-A5B4-86A5-31AEBB7CCC42}"/>
              </a:ext>
            </a:extLst>
          </p:cNvPr>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BALANCE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36" name="Straight Connector 35">
            <a:extLst>
              <a:ext uri="{FF2B5EF4-FFF2-40B4-BE49-F238E27FC236}">
                <a16:creationId xmlns:a16="http://schemas.microsoft.com/office/drawing/2014/main" id="{A39FF33A-8CAB-9CD4-A1CF-796BBF83AC54}"/>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78560F-0E17-490F-EB60-F7DDEB518658}"/>
              </a:ext>
            </a:extLst>
          </p:cNvPr>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FE88495F-4B7F-7326-98F4-F8EA9AF73A8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45" name="Straight Connector 44">
            <a:extLst>
              <a:ext uri="{FF2B5EF4-FFF2-40B4-BE49-F238E27FC236}">
                <a16:creationId xmlns:a16="http://schemas.microsoft.com/office/drawing/2014/main" id="{89B5FE18-0409-FD9D-D822-36AEF5B999E6}"/>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30864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7587C5-0B66-A077-9524-C6FBC184CA8E}"/>
              </a:ext>
            </a:extLst>
          </p:cNvPr>
          <p:cNvSpPr/>
          <p:nvPr userDrawn="1"/>
        </p:nvSpPr>
        <p:spPr>
          <a:xfrm>
            <a:off x="4454" y="3627004"/>
            <a:ext cx="12191999" cy="3230996"/>
          </a:xfrm>
          <a:prstGeom prst="rect">
            <a:avLst/>
          </a:pr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2E9E031-6506-03C9-1D6F-46426A4E9B20}"/>
              </a:ext>
            </a:extLst>
          </p:cNvPr>
          <p:cNvSpPr/>
          <p:nvPr userDrawn="1"/>
        </p:nvSpPr>
        <p:spPr>
          <a:xfrm rot="10800000">
            <a:off x="10471272" y="3884474"/>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51FD4D-808B-3397-4B26-446714A2489B}"/>
              </a:ext>
            </a:extLst>
          </p:cNvPr>
          <p:cNvSpPr/>
          <p:nvPr userDrawn="1"/>
        </p:nvSpPr>
        <p:spPr>
          <a:xfrm>
            <a:off x="634224" y="5415270"/>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9695B56-F751-A0D8-B221-FF7530D2598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661F60B8-D13B-412C-47F1-0CD17CAF0CEF}"/>
              </a:ext>
            </a:extLst>
          </p:cNvPr>
          <p:cNvSpPr txBox="1">
            <a:spLocks/>
          </p:cNvSpPr>
          <p:nvPr userDrawn="1"/>
        </p:nvSpPr>
        <p:spPr>
          <a:xfrm>
            <a:off x="11548753" y="6368426"/>
            <a:ext cx="410610" cy="465822"/>
          </a:xfrm>
          <a:prstGeom prst="rect">
            <a:avLst/>
          </a:prstGeom>
        </p:spPr>
        <p:txBody>
          <a:bodyPr vert="horz" lIns="91440" tIns="45720" rIns="91440" bIns="45720" rtlCol="0" anchor="ctr"/>
          <a:lstStyle>
            <a:defPPr>
              <a:defRPr lang="x-none"/>
            </a:defPPr>
            <a:lvl1pPr marL="0" algn="r" defTabSz="914400" rtl="0" eaLnBrk="1" latinLnBrk="0" hangingPunct="1">
              <a:defRPr sz="9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sp>
        <p:nvSpPr>
          <p:cNvPr id="2" name="Text Placeholder 17">
            <a:extLst>
              <a:ext uri="{FF2B5EF4-FFF2-40B4-BE49-F238E27FC236}">
                <a16:creationId xmlns:a16="http://schemas.microsoft.com/office/drawing/2014/main" id="{A0B9F833-14EF-CD34-0961-AE432B87D8FD}"/>
              </a:ext>
            </a:extLst>
          </p:cNvPr>
          <p:cNvSpPr>
            <a:spLocks noGrp="1"/>
          </p:cNvSpPr>
          <p:nvPr>
            <p:ph type="body" sz="quarter" idx="18" hasCustomPrompt="1"/>
          </p:nvPr>
        </p:nvSpPr>
        <p:spPr>
          <a:xfrm>
            <a:off x="734714" y="1442730"/>
            <a:ext cx="10834986" cy="1894908"/>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3736009-EB2E-4EC5-A69A-C241BEFD50D3}"/>
              </a:ext>
            </a:extLst>
          </p:cNvPr>
          <p:cNvSpPr>
            <a:spLocks noGrp="1"/>
          </p:cNvSpPr>
          <p:nvPr>
            <p:ph type="body" sz="quarter" idx="19"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9D1D0975-2336-61FB-8EED-DEE35A41CA04}"/>
              </a:ext>
            </a:extLst>
          </p:cNvPr>
          <p:cNvSpPr>
            <a:spLocks noGrp="1"/>
          </p:cNvSpPr>
          <p:nvPr>
            <p:ph type="body" sz="quarter" idx="16" hasCustomPrompt="1"/>
          </p:nvPr>
        </p:nvSpPr>
        <p:spPr>
          <a:xfrm>
            <a:off x="487896" y="4132101"/>
            <a:ext cx="11013542" cy="1350107"/>
          </a:xfrm>
        </p:spPr>
        <p:txBody>
          <a:bodyPr anchor="ctr">
            <a:normAutofit/>
          </a:bodyPr>
          <a:lstStyle>
            <a:lvl1pPr marL="0" indent="0" algn="ctr">
              <a:buNone/>
              <a:defRPr sz="300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40875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Prupl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851567"/>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12483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Blu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2506760"/>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72617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Slide - Purpl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3">
            <a:extLst>
              <a:ext uri="{FF2B5EF4-FFF2-40B4-BE49-F238E27FC236}">
                <a16:creationId xmlns:a16="http://schemas.microsoft.com/office/drawing/2014/main" id="{83F29440-5949-7B42-BAEF-86044EDB0709}"/>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Text Box 5">
            <a:extLst>
              <a:ext uri="{FF2B5EF4-FFF2-40B4-BE49-F238E27FC236}">
                <a16:creationId xmlns:a16="http://schemas.microsoft.com/office/drawing/2014/main" id="{402693F4-3273-94E0-F15E-3B0BE7AFC952}"/>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5511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Slide - Blu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1A625EDB-94DC-1040-A929-3551AE90260C}"/>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Box 5">
            <a:extLst>
              <a:ext uri="{FF2B5EF4-FFF2-40B4-BE49-F238E27FC236}">
                <a16:creationId xmlns:a16="http://schemas.microsoft.com/office/drawing/2014/main" id="{68B99D86-6520-AE4C-30A7-C03085861ACB}"/>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74375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DE86A4FB-29E1-490B-F52E-112DE0B4ABA6}"/>
              </a:ext>
            </a:extLst>
          </p:cNvPr>
          <p:cNvSpPr/>
          <p:nvPr userDrawn="1"/>
        </p:nvSpPr>
        <p:spPr>
          <a:xfrm>
            <a:off x="4007560" y="3657853"/>
            <a:ext cx="2507741" cy="2507741"/>
          </a:xfrm>
          <a:prstGeom prst="ellipse">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Picture Placeholder 14">
            <a:extLst>
              <a:ext uri="{FF2B5EF4-FFF2-40B4-BE49-F238E27FC236}">
                <a16:creationId xmlns:a16="http://schemas.microsoft.com/office/drawing/2014/main" id="{99411512-8901-6E6C-C91F-D6D7D3094DE4}"/>
              </a:ext>
            </a:extLst>
          </p:cNvPr>
          <p:cNvSpPr>
            <a:spLocks noGrp="1"/>
          </p:cNvSpPr>
          <p:nvPr>
            <p:ph type="pic" sz="quarter" idx="33"/>
          </p:nvPr>
        </p:nvSpPr>
        <p:spPr>
          <a:xfrm>
            <a:off x="16472" y="377764"/>
            <a:ext cx="5222656" cy="5952556"/>
          </a:xfrm>
          <a:custGeom>
            <a:avLst/>
            <a:gdLst>
              <a:gd name="connsiteX0" fmla="*/ 2246378 w 5222656"/>
              <a:gd name="connsiteY0" fmla="*/ 0 h 5952556"/>
              <a:gd name="connsiteX1" fmla="*/ 5222656 w 5222656"/>
              <a:gd name="connsiteY1" fmla="*/ 2976278 h 5952556"/>
              <a:gd name="connsiteX2" fmla="*/ 5207290 w 5222656"/>
              <a:gd name="connsiteY2" fmla="*/ 3280585 h 5952556"/>
              <a:gd name="connsiteX3" fmla="*/ 5207074 w 5222656"/>
              <a:gd name="connsiteY3" fmla="*/ 3282001 h 5952556"/>
              <a:gd name="connsiteX4" fmla="*/ 5116757 w 5222656"/>
              <a:gd name="connsiteY4" fmla="*/ 3286562 h 5952556"/>
              <a:gd name="connsiteX5" fmla="*/ 3991087 w 5222656"/>
              <a:gd name="connsiteY5" fmla="*/ 4533959 h 5952556"/>
              <a:gd name="connsiteX6" fmla="*/ 4142422 w 5222656"/>
              <a:gd name="connsiteY6" fmla="*/ 5131628 h 5952556"/>
              <a:gd name="connsiteX7" fmla="*/ 4196708 w 5222656"/>
              <a:gd name="connsiteY7" fmla="*/ 5220986 h 5952556"/>
              <a:gd name="connsiteX8" fmla="*/ 4139567 w 5222656"/>
              <a:gd name="connsiteY8" fmla="*/ 5272919 h 5952556"/>
              <a:gd name="connsiteX9" fmla="*/ 2246378 w 5222656"/>
              <a:gd name="connsiteY9" fmla="*/ 5952556 h 5952556"/>
              <a:gd name="connsiteX10" fmla="*/ 141832 w 5222656"/>
              <a:gd name="connsiteY10" fmla="*/ 5080825 h 5952556"/>
              <a:gd name="connsiteX11" fmla="*/ 0 w 5222656"/>
              <a:gd name="connsiteY11" fmla="*/ 4924770 h 5952556"/>
              <a:gd name="connsiteX12" fmla="*/ 0 w 5222656"/>
              <a:gd name="connsiteY12" fmla="*/ 1027786 h 5952556"/>
              <a:gd name="connsiteX13" fmla="*/ 141832 w 5222656"/>
              <a:gd name="connsiteY13" fmla="*/ 871732 h 5952556"/>
              <a:gd name="connsiteX14" fmla="*/ 2246378 w 5222656"/>
              <a:gd name="connsiteY14"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2656" h="5952556">
                <a:moveTo>
                  <a:pt x="2246378" y="0"/>
                </a:moveTo>
                <a:cubicBezTo>
                  <a:pt x="3890131" y="0"/>
                  <a:pt x="5222656" y="1332525"/>
                  <a:pt x="5222656" y="2976278"/>
                </a:cubicBezTo>
                <a:cubicBezTo>
                  <a:pt x="5222656" y="3079012"/>
                  <a:pt x="5217451" y="3180531"/>
                  <a:pt x="5207290" y="3280585"/>
                </a:cubicBezTo>
                <a:lnTo>
                  <a:pt x="5207074" y="3282001"/>
                </a:lnTo>
                <a:lnTo>
                  <a:pt x="5116757" y="3286562"/>
                </a:lnTo>
                <a:cubicBezTo>
                  <a:pt x="4484485" y="3350772"/>
                  <a:pt x="3991087" y="3884746"/>
                  <a:pt x="3991087" y="4533959"/>
                </a:cubicBezTo>
                <a:cubicBezTo>
                  <a:pt x="3991087" y="4750364"/>
                  <a:pt x="4045909" y="4953964"/>
                  <a:pt x="4142422" y="5131628"/>
                </a:cubicBezTo>
                <a:lnTo>
                  <a:pt x="4196708" y="5220986"/>
                </a:lnTo>
                <a:lnTo>
                  <a:pt x="4139567" y="5272919"/>
                </a:lnTo>
                <a:cubicBezTo>
                  <a:pt x="3625091" y="5697503"/>
                  <a:pt x="2965520"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11" name="Text Placeholder 32">
            <a:extLst>
              <a:ext uri="{FF2B5EF4-FFF2-40B4-BE49-F238E27FC236}">
                <a16:creationId xmlns:a16="http://schemas.microsoft.com/office/drawing/2014/main" id="{47D1D7D5-31CC-5B35-1A7E-E1BC6F336665}"/>
              </a:ext>
            </a:extLst>
          </p:cNvPr>
          <p:cNvSpPr>
            <a:spLocks noGrp="1"/>
          </p:cNvSpPr>
          <p:nvPr>
            <p:ph type="body" sz="quarter" idx="34" hasCustomPrompt="1"/>
          </p:nvPr>
        </p:nvSpPr>
        <p:spPr>
          <a:xfrm>
            <a:off x="4007559" y="4646645"/>
            <a:ext cx="2507741" cy="1026368"/>
          </a:xfrm>
        </p:spPr>
        <p:txBody>
          <a:bodyPr>
            <a:noAutofit/>
          </a:bodyPr>
          <a:lstStyle>
            <a:lvl1pPr marL="0" indent="0" algn="ctr">
              <a:lnSpc>
                <a:spcPts val="244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a:t>
            </a:r>
          </a:p>
          <a:p>
            <a:pPr lvl="0"/>
            <a:r>
              <a:rPr lang="en-GB" dirty="0"/>
              <a:t>Heading</a:t>
            </a:r>
            <a:endParaRPr lang="en-US" dirty="0"/>
          </a:p>
        </p:txBody>
      </p:sp>
      <p:sp>
        <p:nvSpPr>
          <p:cNvPr id="2" name="Text Placeholder 17">
            <a:extLst>
              <a:ext uri="{FF2B5EF4-FFF2-40B4-BE49-F238E27FC236}">
                <a16:creationId xmlns:a16="http://schemas.microsoft.com/office/drawing/2014/main" id="{176ABB01-6B13-85DB-6659-283DA3D75CE1}"/>
              </a:ext>
            </a:extLst>
          </p:cNvPr>
          <p:cNvSpPr>
            <a:spLocks noGrp="1"/>
          </p:cNvSpPr>
          <p:nvPr>
            <p:ph type="body" sz="quarter" idx="18" hasCustomPrompt="1"/>
          </p:nvPr>
        </p:nvSpPr>
        <p:spPr>
          <a:xfrm>
            <a:off x="6650836" y="1894114"/>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67A4C1C3-9082-6380-547B-29511FA0DC47}"/>
              </a:ext>
            </a:extLst>
          </p:cNvPr>
          <p:cNvSpPr>
            <a:spLocks noGrp="1"/>
          </p:cNvSpPr>
          <p:nvPr>
            <p:ph type="body" sz="quarter" idx="16" hasCustomPrompt="1"/>
          </p:nvPr>
        </p:nvSpPr>
        <p:spPr>
          <a:xfrm>
            <a:off x="6629890" y="731711"/>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49505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Photo Slide 03">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9A28266-57DC-9653-A55F-21D1EE419AF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3" name="Picture Placeholder 22">
            <a:extLst>
              <a:ext uri="{FF2B5EF4-FFF2-40B4-BE49-F238E27FC236}">
                <a16:creationId xmlns:a16="http://schemas.microsoft.com/office/drawing/2014/main" id="{14101369-0684-787F-8D77-2682B6045B2E}"/>
              </a:ext>
            </a:extLst>
          </p:cNvPr>
          <p:cNvSpPr>
            <a:spLocks noGrp="1"/>
          </p:cNvSpPr>
          <p:nvPr>
            <p:ph type="pic" sz="quarter" idx="53"/>
          </p:nvPr>
        </p:nvSpPr>
        <p:spPr>
          <a:xfrm>
            <a:off x="8937352" y="857250"/>
            <a:ext cx="3254648" cy="5143500"/>
          </a:xfrm>
          <a:custGeom>
            <a:avLst/>
            <a:gdLst>
              <a:gd name="connsiteX0" fmla="*/ 2292623 w 3254648"/>
              <a:gd name="connsiteY0" fmla="*/ 0 h 5143500"/>
              <a:gd name="connsiteX1" fmla="*/ 3057383 w 3254648"/>
              <a:gd name="connsiteY1" fmla="*/ 115621 h 5143500"/>
              <a:gd name="connsiteX2" fmla="*/ 3254648 w 3254648"/>
              <a:gd name="connsiteY2" fmla="*/ 187821 h 5143500"/>
              <a:gd name="connsiteX3" fmla="*/ 3254648 w 3254648"/>
              <a:gd name="connsiteY3" fmla="*/ 4955679 h 5143500"/>
              <a:gd name="connsiteX4" fmla="*/ 3057383 w 3254648"/>
              <a:gd name="connsiteY4" fmla="*/ 5027879 h 5143500"/>
              <a:gd name="connsiteX5" fmla="*/ 2292623 w 3254648"/>
              <a:gd name="connsiteY5" fmla="*/ 5143500 h 5143500"/>
              <a:gd name="connsiteX6" fmla="*/ 31270 w 3254648"/>
              <a:gd name="connsiteY6" fmla="*/ 3797599 h 5143500"/>
              <a:gd name="connsiteX7" fmla="*/ 27939 w 3254648"/>
              <a:gd name="connsiteY7" fmla="*/ 3790685 h 5143500"/>
              <a:gd name="connsiteX8" fmla="*/ 126078 w 3254648"/>
              <a:gd name="connsiteY8" fmla="*/ 3659445 h 5143500"/>
              <a:gd name="connsiteX9" fmla="*/ 444438 w 3254648"/>
              <a:gd name="connsiteY9" fmla="*/ 2617206 h 5143500"/>
              <a:gd name="connsiteX10" fmla="*/ 18767 w 3254648"/>
              <a:gd name="connsiteY10" fmla="*/ 1431462 h 5143500"/>
              <a:gd name="connsiteX11" fmla="*/ 0 w 3254648"/>
              <a:gd name="connsiteY11" fmla="*/ 1410813 h 5143500"/>
              <a:gd name="connsiteX12" fmla="*/ 31270 w 3254648"/>
              <a:gd name="connsiteY12" fmla="*/ 1345902 h 5143500"/>
              <a:gd name="connsiteX13" fmla="*/ 2292623 w 3254648"/>
              <a:gd name="connsiteY13"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54648" h="5143500">
                <a:moveTo>
                  <a:pt x="2292623" y="0"/>
                </a:moveTo>
                <a:cubicBezTo>
                  <a:pt x="2558936" y="0"/>
                  <a:pt x="2815795" y="40479"/>
                  <a:pt x="3057383" y="115621"/>
                </a:cubicBezTo>
                <a:lnTo>
                  <a:pt x="3254648" y="187821"/>
                </a:lnTo>
                <a:lnTo>
                  <a:pt x="3254648" y="4955679"/>
                </a:lnTo>
                <a:lnTo>
                  <a:pt x="3057383" y="5027879"/>
                </a:lnTo>
                <a:cubicBezTo>
                  <a:pt x="2815795" y="5103021"/>
                  <a:pt x="2558936" y="5143500"/>
                  <a:pt x="2292623" y="5143500"/>
                </a:cubicBezTo>
                <a:cubicBezTo>
                  <a:pt x="1316141" y="5143500"/>
                  <a:pt x="466768" y="4599278"/>
                  <a:pt x="31270" y="3797599"/>
                </a:cubicBezTo>
                <a:lnTo>
                  <a:pt x="27939" y="3790685"/>
                </a:lnTo>
                <a:lnTo>
                  <a:pt x="126078" y="3659445"/>
                </a:lnTo>
                <a:cubicBezTo>
                  <a:pt x="327074" y="3361932"/>
                  <a:pt x="444438" y="3003275"/>
                  <a:pt x="444438" y="2617206"/>
                </a:cubicBezTo>
                <a:cubicBezTo>
                  <a:pt x="444438" y="2166792"/>
                  <a:pt x="284693" y="1753689"/>
                  <a:pt x="18767" y="1431462"/>
                </a:cubicBezTo>
                <a:lnTo>
                  <a:pt x="0" y="1410813"/>
                </a:lnTo>
                <a:lnTo>
                  <a:pt x="31270" y="1345902"/>
                </a:lnTo>
                <a:cubicBezTo>
                  <a:pt x="466768" y="544222"/>
                  <a:pt x="1316141" y="0"/>
                  <a:pt x="2292623" y="0"/>
                </a:cubicBezTo>
                <a:close/>
              </a:path>
            </a:pathLst>
          </a:custGeom>
        </p:spPr>
        <p:txBody>
          <a:bodyPr wrap="square">
            <a:noAutofit/>
          </a:bodyPr>
          <a:lstStyle/>
          <a:p>
            <a:endParaRPr lang="en-GB"/>
          </a:p>
        </p:txBody>
      </p:sp>
      <p:sp>
        <p:nvSpPr>
          <p:cNvPr id="2" name="Text Placeholder 17">
            <a:extLst>
              <a:ext uri="{FF2B5EF4-FFF2-40B4-BE49-F238E27FC236}">
                <a16:creationId xmlns:a16="http://schemas.microsoft.com/office/drawing/2014/main" id="{7EBB6C66-E14A-2A9A-13AB-A49C063DA269}"/>
              </a:ext>
            </a:extLst>
          </p:cNvPr>
          <p:cNvSpPr>
            <a:spLocks noGrp="1"/>
          </p:cNvSpPr>
          <p:nvPr>
            <p:ph type="body" sz="quarter" idx="18" hasCustomPrompt="1"/>
          </p:nvPr>
        </p:nvSpPr>
        <p:spPr>
          <a:xfrm>
            <a:off x="734714" y="1583871"/>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856A43F0-13F0-F08B-7C78-F2BF218655C4}"/>
              </a:ext>
            </a:extLst>
          </p:cNvPr>
          <p:cNvSpPr>
            <a:spLocks noGrp="1"/>
          </p:cNvSpPr>
          <p:nvPr>
            <p:ph type="body" sz="quarter" idx="16" hasCustomPrompt="1"/>
          </p:nvPr>
        </p:nvSpPr>
        <p:spPr>
          <a:xfrm>
            <a:off x="713768" y="421468"/>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21" name="Oval 20">
            <a:extLst>
              <a:ext uri="{FF2B5EF4-FFF2-40B4-BE49-F238E27FC236}">
                <a16:creationId xmlns:a16="http://schemas.microsoft.com/office/drawing/2014/main" id="{BAA76F5B-60FD-A8BF-E3D9-D8BBFFC6140C}"/>
              </a:ext>
            </a:extLst>
          </p:cNvPr>
          <p:cNvSpPr/>
          <p:nvPr userDrawn="1"/>
        </p:nvSpPr>
        <p:spPr>
          <a:xfrm>
            <a:off x="7447085" y="2206869"/>
            <a:ext cx="2507295" cy="2588656"/>
          </a:xfrm>
          <a:prstGeom prst="ellipse">
            <a:avLst/>
          </a:prstGeom>
          <a:gradFill>
            <a:gsLst>
              <a:gs pos="4000">
                <a:srgbClr val="8A4199"/>
              </a:gs>
              <a:gs pos="34000">
                <a:srgbClr val="8A4199"/>
              </a:gs>
              <a:gs pos="80000">
                <a:srgbClr val="754483"/>
              </a:gs>
            </a:gsLst>
            <a:path path="circle">
              <a:fillToRect l="50000" t="50000" r="50000" b="50000"/>
            </a:path>
          </a:gradFill>
          <a:ln>
            <a:noFill/>
          </a:ln>
          <a:effectLst>
            <a:innerShdw blurRad="480429" dist="127865" dir="978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095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630" y="1762164"/>
            <a:ext cx="53833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495859"/>
            <a:ext cx="5383817" cy="1093364"/>
          </a:xfrm>
        </p:spPr>
        <p:txBody>
          <a:bodyPr>
            <a:normAutofit/>
          </a:bodyPr>
          <a:lstStyle>
            <a:lvl1pPr marL="0" indent="0" algn="l">
              <a:buNone/>
              <a:defRPr sz="3600" b="1" i="0">
                <a:solidFill>
                  <a:srgbClr val="8A4199"/>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166099"/>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339039"/>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cxnSp>
        <p:nvCxnSpPr>
          <p:cNvPr id="2" name="Straight Connector 1">
            <a:extLst>
              <a:ext uri="{FF2B5EF4-FFF2-40B4-BE49-F238E27FC236}">
                <a16:creationId xmlns:a16="http://schemas.microsoft.com/office/drawing/2014/main" id="{2D1728B9-A95B-A8AC-9F16-A0BF5267CCE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70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807" y="280050"/>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00948" y="1208396"/>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EDE7CB19-C67B-87F6-9BA8-CEC7E480B17A}"/>
              </a:ext>
            </a:extLst>
          </p:cNvPr>
          <p:cNvSpPr>
            <a:spLocks noGrp="1"/>
          </p:cNvSpPr>
          <p:nvPr>
            <p:ph type="body" sz="quarter" idx="18" hasCustomPrompt="1"/>
          </p:nvPr>
        </p:nvSpPr>
        <p:spPr>
          <a:xfrm>
            <a:off x="712630" y="1762164"/>
            <a:ext cx="73121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47A62FF-E417-42B9-8BE7-2880B9646E20}"/>
              </a:ext>
            </a:extLst>
          </p:cNvPr>
          <p:cNvSpPr>
            <a:spLocks noGrp="1"/>
          </p:cNvSpPr>
          <p:nvPr>
            <p:ph type="body" sz="quarter" idx="16" hasCustomPrompt="1"/>
          </p:nvPr>
        </p:nvSpPr>
        <p:spPr>
          <a:xfrm>
            <a:off x="712183" y="495859"/>
            <a:ext cx="7312777" cy="1093364"/>
          </a:xfrm>
        </p:spPr>
        <p:txBody>
          <a:bodyPr>
            <a:normAutofit/>
          </a:bodyPr>
          <a:lstStyle>
            <a:lvl1pPr marL="0" indent="0" algn="l">
              <a:buNone/>
              <a:defRPr sz="3600" b="1" i="0">
                <a:solidFill>
                  <a:srgbClr val="8A4199"/>
                </a:solidFill>
                <a:latin typeface="+mn-lt"/>
              </a:defRPr>
            </a:lvl1pPr>
          </a:lstStyle>
          <a:p>
            <a:pPr lvl="0"/>
            <a:r>
              <a:rPr lang="en-US" dirty="0"/>
              <a:t>Phone Preview</a:t>
            </a:r>
          </a:p>
        </p:txBody>
      </p:sp>
      <p:cxnSp>
        <p:nvCxnSpPr>
          <p:cNvPr id="5" name="Straight Connector 4">
            <a:extLst>
              <a:ext uri="{FF2B5EF4-FFF2-40B4-BE49-F238E27FC236}">
                <a16:creationId xmlns:a16="http://schemas.microsoft.com/office/drawing/2014/main" id="{8211BB37-A32E-D87B-61A7-3FF008AA7466}"/>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020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 Slide - Purple">
    <p:spTree>
      <p:nvGrpSpPr>
        <p:cNvPr id="1" name=""/>
        <p:cNvGrpSpPr/>
        <p:nvPr/>
      </p:nvGrpSpPr>
      <p:grpSpPr>
        <a:xfrm>
          <a:off x="0" y="0"/>
          <a:ext cx="0" cy="0"/>
          <a:chOff x="0" y="0"/>
          <a:chExt cx="0" cy="0"/>
        </a:xfrm>
      </p:grpSpPr>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53693"/>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3693"/>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A41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2" name="Text Placeholder 25">
            <a:extLst>
              <a:ext uri="{FF2B5EF4-FFF2-40B4-BE49-F238E27FC236}">
                <a16:creationId xmlns:a16="http://schemas.microsoft.com/office/drawing/2014/main" id="{CBBD1234-A458-B75F-9A54-AE5D2C6EB959}"/>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D67C512-3AAF-2D11-E70B-979F4BD2305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grpSp>
        <p:nvGrpSpPr>
          <p:cNvPr id="4" name="Group 3">
            <a:extLst>
              <a:ext uri="{FF2B5EF4-FFF2-40B4-BE49-F238E27FC236}">
                <a16:creationId xmlns:a16="http://schemas.microsoft.com/office/drawing/2014/main" id="{15F7AFA1-FF6C-370C-0997-94FF0A6A6432}"/>
              </a:ext>
            </a:extLst>
          </p:cNvPr>
          <p:cNvGrpSpPr/>
          <p:nvPr userDrawn="1"/>
        </p:nvGrpSpPr>
        <p:grpSpPr>
          <a:xfrm rot="16200000">
            <a:off x="-2874794" y="3366914"/>
            <a:ext cx="6554616" cy="427556"/>
            <a:chOff x="246763" y="5103257"/>
            <a:chExt cx="6554616" cy="427556"/>
          </a:xfrm>
        </p:grpSpPr>
        <p:sp>
          <p:nvSpPr>
            <p:cNvPr id="5" name="Text Box 5">
              <a:extLst>
                <a:ext uri="{FF2B5EF4-FFF2-40B4-BE49-F238E27FC236}">
                  <a16:creationId xmlns:a16="http://schemas.microsoft.com/office/drawing/2014/main" id="{59073B07-F9ED-2CF1-C9A0-C7957A389397}"/>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23D278F-232C-77BD-5F0B-A9AE267878FD}"/>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A1B2878C-876B-045C-9622-29CB414D020B}"/>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359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4A3059-041D-AFC8-E471-FCDAC0BD5A29}"/>
              </a:ext>
            </a:extLst>
          </p:cNvPr>
          <p:cNvSpPr/>
          <p:nvPr userDrawn="1"/>
        </p:nvSpPr>
        <p:spPr>
          <a:xfrm>
            <a:off x="0" y="6334297"/>
            <a:ext cx="12192000" cy="523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207C95BB-D43D-DBEC-43A5-4F55375D0566}"/>
              </a:ext>
            </a:extLst>
          </p:cNvPr>
          <p:cNvSpPr/>
          <p:nvPr userDrawn="1"/>
        </p:nvSpPr>
        <p:spPr>
          <a:xfrm>
            <a:off x="-8050" y="-908165"/>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9000">
                <a:srgbClr val="754483"/>
              </a:gs>
              <a:gs pos="28000">
                <a:srgbClr val="8A4199"/>
              </a:gs>
              <a:gs pos="53000">
                <a:srgbClr val="8A4199"/>
              </a:gs>
              <a:gs pos="79000">
                <a:srgbClr val="754483"/>
              </a:gs>
            </a:gsLst>
            <a:lin ang="10800000" scaled="1"/>
          </a:gra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5">
            <a:extLst>
              <a:ext uri="{FF2B5EF4-FFF2-40B4-BE49-F238E27FC236}">
                <a16:creationId xmlns:a16="http://schemas.microsoft.com/office/drawing/2014/main" id="{8E868C18-651A-DB15-258A-A5662D203449}"/>
              </a:ext>
            </a:extLst>
          </p:cNvPr>
          <p:cNvGrpSpPr/>
          <p:nvPr userDrawn="1"/>
        </p:nvGrpSpPr>
        <p:grpSpPr>
          <a:xfrm>
            <a:off x="240633" y="3102390"/>
            <a:ext cx="3148393" cy="998012"/>
            <a:chOff x="2464177" y="4939099"/>
            <a:chExt cx="2638924" cy="836515"/>
          </a:xfrm>
        </p:grpSpPr>
        <p:sp>
          <p:nvSpPr>
            <p:cNvPr id="9" name="Freeform 8">
              <a:extLst>
                <a:ext uri="{FF2B5EF4-FFF2-40B4-BE49-F238E27FC236}">
                  <a16:creationId xmlns:a16="http://schemas.microsoft.com/office/drawing/2014/main" id="{42176D80-4699-3C71-CC41-4A153E45A403}"/>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C4DB0B3-4FA9-F395-E9A9-C38AA82A4A1C}"/>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FDFEF6-E9EE-A975-CAA4-5D40F7FCAAA7}"/>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4A620D-6618-366C-40B6-FF284F14872D}"/>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A56B0091-3598-2ED9-A2CC-D1C3337397C6}"/>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27D4025-FC26-905E-FC02-3F2B7B6F1142}"/>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74E75BF-24C4-4074-1889-C455A587D7CC}"/>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E05C86-0E90-7D5E-4EA9-0BBC7E8301ED}"/>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71CD100-BB6D-6F0B-5ED9-1D0A5F5C47E5}"/>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5">
              <a:extLst>
                <a:ext uri="{FF2B5EF4-FFF2-40B4-BE49-F238E27FC236}">
                  <a16:creationId xmlns:a16="http://schemas.microsoft.com/office/drawing/2014/main" id="{6CD7AD0E-600D-82F7-0BD2-BF4CC465F4DE}"/>
                </a:ext>
              </a:extLst>
            </p:cNvPr>
            <p:cNvGrpSpPr/>
            <p:nvPr/>
          </p:nvGrpSpPr>
          <p:grpSpPr>
            <a:xfrm>
              <a:off x="4243740" y="5657885"/>
              <a:ext cx="823237" cy="104309"/>
              <a:chOff x="4243740" y="5657885"/>
              <a:chExt cx="823237" cy="104309"/>
            </a:xfrm>
            <a:solidFill>
              <a:srgbClr val="8A4199"/>
            </a:solidFill>
          </p:grpSpPr>
          <p:sp>
            <p:nvSpPr>
              <p:cNvPr id="19" name="Freeform 18">
                <a:extLst>
                  <a:ext uri="{FF2B5EF4-FFF2-40B4-BE49-F238E27FC236}">
                    <a16:creationId xmlns:a16="http://schemas.microsoft.com/office/drawing/2014/main" id="{DC18C6D0-5481-3996-D0DA-2F400877DB1A}"/>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615F012-D36B-764A-01F6-BA08B1298A0B}"/>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77DD30-CBC3-8464-C8D1-10CF154A1F61}"/>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68219A7-D26A-25C8-D9DB-A1469188F4B9}"/>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B5CF3D-DA6F-A828-3ED1-9F56983B0BD4}"/>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14B489-ADC0-91C0-EF79-A85B1F7AAE1A}"/>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4BA5AD-0790-BE6E-EF84-256AD9FDA450}"/>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E39B67C-99D6-08CB-4CB4-994E881DCEEC}"/>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E91EF9E-45CE-A81F-315E-BECBE759B7B8}"/>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87E3765-94DE-02EB-46D8-65CF34D1679E}"/>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EA4116A-6CD0-610F-23CB-7621733D8C42}"/>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453ADC5-C5CB-0FB7-87F6-02A236BAF347}"/>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3C957B57-E3AA-4018-474B-C2EDEBA4C722}"/>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D914C34-82EC-9A74-FEF5-64480B93EA8C}"/>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FE87BCC-CEB5-7CFD-DF97-5CCF77BD186D}"/>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598E0878-C5FF-112A-A1EF-E5984421072A}"/>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5" name="Oval 34">
            <a:extLst>
              <a:ext uri="{FF2B5EF4-FFF2-40B4-BE49-F238E27FC236}">
                <a16:creationId xmlns:a16="http://schemas.microsoft.com/office/drawing/2014/main" id="{D5C0C3D1-5629-71A1-60FC-C25463254D60}"/>
              </a:ext>
            </a:extLst>
          </p:cNvPr>
          <p:cNvSpPr/>
          <p:nvPr userDrawn="1"/>
        </p:nvSpPr>
        <p:spPr>
          <a:xfrm>
            <a:off x="4873315" y="145919"/>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6F2BEA89-B953-567E-1B8C-CA055F3E2F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700384" y="5884447"/>
            <a:ext cx="2021756" cy="464267"/>
          </a:xfrm>
          <a:prstGeom prst="rect">
            <a:avLst/>
          </a:prstGeom>
          <a:ln>
            <a:noFill/>
          </a:ln>
          <a:extLst>
            <a:ext uri="{53640926-AAD7-44D8-BBD7-CCE9431645EC}">
              <a14:shadowObscured xmlns:a14="http://schemas.microsoft.com/office/drawing/2010/main"/>
            </a:ext>
          </a:extLst>
        </p:spPr>
      </p:pic>
      <p:cxnSp>
        <p:nvCxnSpPr>
          <p:cNvPr id="41" name="Straight Connector 40">
            <a:extLst>
              <a:ext uri="{FF2B5EF4-FFF2-40B4-BE49-F238E27FC236}">
                <a16:creationId xmlns:a16="http://schemas.microsoft.com/office/drawing/2014/main" id="{5EF2F973-67EF-8855-450E-3E3AF11568BE}"/>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55088BB-59D4-E97B-6656-BD531C8E39C0}"/>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43" name="Text Placeholder 23">
            <a:extLst>
              <a:ext uri="{FF2B5EF4-FFF2-40B4-BE49-F238E27FC236}">
                <a16:creationId xmlns:a16="http://schemas.microsoft.com/office/drawing/2014/main" id="{0095534A-1F9E-BFD3-F960-75D40177A9D6}"/>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2" name="Text Placeholder 23">
            <a:extLst>
              <a:ext uri="{FF2B5EF4-FFF2-40B4-BE49-F238E27FC236}">
                <a16:creationId xmlns:a16="http://schemas.microsoft.com/office/drawing/2014/main" id="{5DEC1AD0-B0F9-FC88-698C-9936B357FD86}"/>
              </a:ext>
            </a:extLst>
          </p:cNvPr>
          <p:cNvSpPr>
            <a:spLocks noGrp="1"/>
          </p:cNvSpPr>
          <p:nvPr>
            <p:ph type="body" sz="quarter" idx="15" hasCustomPrompt="1"/>
          </p:nvPr>
        </p:nvSpPr>
        <p:spPr>
          <a:xfrm>
            <a:off x="6819185" y="3571222"/>
            <a:ext cx="5278651" cy="697353"/>
          </a:xfrm>
        </p:spPr>
        <p:txBody>
          <a:bodyPr>
            <a:noAutofit/>
          </a:bodyPr>
          <a:lstStyle>
            <a:lvl1pPr marL="0" indent="0" algn="l">
              <a:buNone/>
              <a:defRPr sz="5400" b="1" baseline="0">
                <a:solidFill>
                  <a:srgbClr val="8A4199"/>
                </a:solidFill>
                <a:latin typeface="+mn-lt"/>
              </a:defRPr>
            </a:lvl1pPr>
          </a:lstStyle>
          <a:p>
            <a:pPr lvl="0"/>
            <a:r>
              <a:rPr lang="en-US" dirty="0"/>
              <a:t>POWERPIONT</a:t>
            </a:r>
          </a:p>
        </p:txBody>
      </p:sp>
      <p:sp>
        <p:nvSpPr>
          <p:cNvPr id="3" name="Text Placeholder 23">
            <a:extLst>
              <a:ext uri="{FF2B5EF4-FFF2-40B4-BE49-F238E27FC236}">
                <a16:creationId xmlns:a16="http://schemas.microsoft.com/office/drawing/2014/main" id="{C43D492D-B5D6-71C9-447D-6DEDF48BD66D}"/>
              </a:ext>
            </a:extLst>
          </p:cNvPr>
          <p:cNvSpPr>
            <a:spLocks noGrp="1"/>
          </p:cNvSpPr>
          <p:nvPr>
            <p:ph type="body" sz="quarter" idx="19" hasCustomPrompt="1"/>
          </p:nvPr>
        </p:nvSpPr>
        <p:spPr>
          <a:xfrm>
            <a:off x="6819185" y="2952699"/>
            <a:ext cx="5278651" cy="697353"/>
          </a:xfrm>
        </p:spPr>
        <p:txBody>
          <a:bodyPr>
            <a:normAutofit/>
          </a:bodyPr>
          <a:lstStyle>
            <a:lvl1pPr marL="0" indent="0" algn="l">
              <a:buNone/>
              <a:defRPr sz="3600" b="0" i="0">
                <a:solidFill>
                  <a:srgbClr val="8A4199"/>
                </a:solidFill>
                <a:latin typeface="+mn-lt"/>
              </a:defRPr>
            </a:lvl1pPr>
          </a:lstStyle>
          <a:p>
            <a:pPr lvl="0"/>
            <a:r>
              <a:rPr lang="en-US" dirty="0"/>
              <a:t>Cover Design 2</a:t>
            </a:r>
          </a:p>
        </p:txBody>
      </p:sp>
      <p:sp>
        <p:nvSpPr>
          <p:cNvPr id="4" name="Rectangle 3">
            <a:extLst>
              <a:ext uri="{FF2B5EF4-FFF2-40B4-BE49-F238E27FC236}">
                <a16:creationId xmlns:a16="http://schemas.microsoft.com/office/drawing/2014/main" id="{C471625C-340A-202C-C297-6AA7A2046DF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99BEA6-09E7-39FC-81D1-DCDB6057A6BC}"/>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2174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 Slide - Blue">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BAFBE11C-3EBF-7F4F-ACD8-08642D47695A}"/>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5FAF9C27-18D9-AD43-845C-FEBCE6E43C34}"/>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4B4CB"/>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3B33DF89-C0EE-2340-B9C4-761FDF4F19E5}"/>
              </a:ext>
            </a:extLst>
          </p:cNvPr>
          <p:cNvCxnSpPr>
            <a:cxnSpLocks/>
          </p:cNvCxnSpPr>
          <p:nvPr userDrawn="1"/>
        </p:nvCxnSpPr>
        <p:spPr>
          <a:xfrm>
            <a:off x="5346936" y="-25722"/>
            <a:ext cx="0" cy="6853558"/>
          </a:xfrm>
          <a:prstGeom prst="line">
            <a:avLst/>
          </a:prstGeom>
          <a:ln w="12700">
            <a:solidFill>
              <a:srgbClr val="14B4CB"/>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8883E062-A23E-8642-AAC6-BE54A9640067}"/>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1C265F06-5AC2-0D4D-9A1F-E9CE7B2FF5C1}"/>
              </a:ext>
            </a:extLst>
          </p:cNvPr>
          <p:cNvSpPr/>
          <p:nvPr userDrawn="1"/>
        </p:nvSpPr>
        <p:spPr>
          <a:xfrm>
            <a:off x="4783395" y="415207"/>
            <a:ext cx="1154422" cy="1154422"/>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4CA0907F-2B4F-BE45-B7FE-B7E2CD14E3C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5" name="Group 4">
            <a:extLst>
              <a:ext uri="{FF2B5EF4-FFF2-40B4-BE49-F238E27FC236}">
                <a16:creationId xmlns:a16="http://schemas.microsoft.com/office/drawing/2014/main" id="{9AD6A888-DBA2-A953-0114-6FE578B212B5}"/>
              </a:ext>
            </a:extLst>
          </p:cNvPr>
          <p:cNvGrpSpPr/>
          <p:nvPr userDrawn="1"/>
        </p:nvGrpSpPr>
        <p:grpSpPr>
          <a:xfrm rot="16200000">
            <a:off x="-2874794" y="3366914"/>
            <a:ext cx="6554616" cy="427556"/>
            <a:chOff x="246763" y="5103257"/>
            <a:chExt cx="6554616" cy="427556"/>
          </a:xfrm>
        </p:grpSpPr>
        <p:sp>
          <p:nvSpPr>
            <p:cNvPr id="2" name="Text Box 5">
              <a:extLst>
                <a:ext uri="{FF2B5EF4-FFF2-40B4-BE49-F238E27FC236}">
                  <a16:creationId xmlns:a16="http://schemas.microsoft.com/office/drawing/2014/main" id="{10373C73-068A-1EBF-4FD9-C14A292B3EA4}"/>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FEDCE7F-AF67-765F-84CB-AEF12946197A}"/>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7F615206-B02F-B4C5-E34A-7163E003A553}"/>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3044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597B6C-5B5B-BA43-97C8-D35C5BE41FDE}"/>
              </a:ext>
            </a:extLst>
          </p:cNvPr>
          <p:cNvSpPr/>
          <p:nvPr userDrawn="1"/>
        </p:nvSpPr>
        <p:spPr>
          <a:xfrm>
            <a:off x="0" y="6120882"/>
            <a:ext cx="12192000" cy="737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1">
            <a:extLst>
              <a:ext uri="{FF2B5EF4-FFF2-40B4-BE49-F238E27FC236}">
                <a16:creationId xmlns:a16="http://schemas.microsoft.com/office/drawing/2014/main" id="{DE57DFCA-99F0-AB6F-931A-93409EC63497}"/>
              </a:ext>
            </a:extLst>
          </p:cNvPr>
          <p:cNvSpPr/>
          <p:nvPr userDrawn="1"/>
        </p:nvSpPr>
        <p:spPr>
          <a:xfrm flipH="1">
            <a:off x="5823197" y="-363432"/>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 name="Graphic 5">
            <a:extLst>
              <a:ext uri="{FF2B5EF4-FFF2-40B4-BE49-F238E27FC236}">
                <a16:creationId xmlns:a16="http://schemas.microsoft.com/office/drawing/2014/main" id="{849CEA61-CD45-2A02-F34F-0C9764A18AF6}"/>
              </a:ext>
            </a:extLst>
          </p:cNvPr>
          <p:cNvGrpSpPr/>
          <p:nvPr userDrawn="1"/>
        </p:nvGrpSpPr>
        <p:grpSpPr>
          <a:xfrm>
            <a:off x="8805395" y="3468716"/>
            <a:ext cx="3148393" cy="998012"/>
            <a:chOff x="2464177" y="4939099"/>
            <a:chExt cx="2638924" cy="836515"/>
          </a:xfrm>
        </p:grpSpPr>
        <p:sp>
          <p:nvSpPr>
            <p:cNvPr id="5" name="Freeform 4">
              <a:extLst>
                <a:ext uri="{FF2B5EF4-FFF2-40B4-BE49-F238E27FC236}">
                  <a16:creationId xmlns:a16="http://schemas.microsoft.com/office/drawing/2014/main" id="{12240948-CE5C-D488-A27D-A6B590E57538}"/>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B732FB2B-0D0D-3270-8CD9-5F7ECBE84132}"/>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A9C9DBED-5992-F6D3-6237-AAAC959FC119}"/>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5E195F77-29F7-8BD5-2CD5-60E4E8D3F622}"/>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3466D576-6214-AFD2-7CA3-91A885106100}"/>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48B94B0-FEFC-9E40-07DB-4FCCEF8AC71F}"/>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A0D3087-7CE6-9D58-AC58-F05E8E5DA736}"/>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407D944F-72AC-4808-AF2F-E43EA0717FB6}"/>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C64FC794-C540-AF8B-87A0-BF2A43C09D9B}"/>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5">
              <a:extLst>
                <a:ext uri="{FF2B5EF4-FFF2-40B4-BE49-F238E27FC236}">
                  <a16:creationId xmlns:a16="http://schemas.microsoft.com/office/drawing/2014/main" id="{0228A2E7-24B5-B969-D89B-5CAEA86C210F}"/>
                </a:ext>
              </a:extLst>
            </p:cNvPr>
            <p:cNvGrpSpPr/>
            <p:nvPr/>
          </p:nvGrpSpPr>
          <p:grpSpPr>
            <a:xfrm>
              <a:off x="4243740" y="5657885"/>
              <a:ext cx="823237" cy="104309"/>
              <a:chOff x="4243740" y="5657885"/>
              <a:chExt cx="823237" cy="104309"/>
            </a:xfrm>
            <a:solidFill>
              <a:srgbClr val="8A4199"/>
            </a:solidFill>
          </p:grpSpPr>
          <p:sp>
            <p:nvSpPr>
              <p:cNvPr id="15" name="Freeform 14">
                <a:extLst>
                  <a:ext uri="{FF2B5EF4-FFF2-40B4-BE49-F238E27FC236}">
                    <a16:creationId xmlns:a16="http://schemas.microsoft.com/office/drawing/2014/main" id="{4CCA36BF-2CDE-8ABD-C1E1-C32941AB9648}"/>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FD6E979-53AF-2EB6-21DC-CEE36E41615C}"/>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42D4556-0F08-0BC3-0C61-711AC71C52FD}"/>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4E152C9-4DAC-7AA1-272E-23B8180AFACE}"/>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7510FB4-B904-9A7F-B271-A5F9FE32F2F3}"/>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9D01A59-09CD-65B9-B856-FAE29085FB3E}"/>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3EB9CEA-3FFF-0F3E-0D2F-929D3321B49F}"/>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E931D88D-A52D-40C5-FE6E-5DE2F5A75FF8}"/>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5AC56A8-1609-C487-546A-1846DC21347F}"/>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40D1EF0B-80CD-3A50-D950-C07CE7D7502A}"/>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14048DF-02D1-04DD-1CD1-D0932273DDB4}"/>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3D80C44-2A21-250C-F155-15EB297AA531}"/>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49FD9454-3DAD-C826-D34E-E53F8DDC318E}"/>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881BA79-8615-7624-6FC4-B5379DF8877B}"/>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43865B5-BBEA-35C3-247A-A4C3B0D881A3}"/>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A97836A-C501-0DF7-7DC3-A1325E79C337}"/>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Oval 30">
            <a:extLst>
              <a:ext uri="{FF2B5EF4-FFF2-40B4-BE49-F238E27FC236}">
                <a16:creationId xmlns:a16="http://schemas.microsoft.com/office/drawing/2014/main" id="{84446C73-F0AE-AA5A-C234-701CFA51034D}"/>
              </a:ext>
            </a:extLst>
          </p:cNvPr>
          <p:cNvSpPr/>
          <p:nvPr userDrawn="1"/>
        </p:nvSpPr>
        <p:spPr>
          <a:xfrm>
            <a:off x="6095999" y="550944"/>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ECAB7D1-FDC3-CB5A-17C4-DBB8BB6B827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0B39855-A659-76E9-D36B-FB216F1B2F6B}"/>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DB312392-F2DE-FF86-10FD-048856C96A79}"/>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9C67B8-D7A5-78FD-460E-342615F8FB1D}"/>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70" name="Text Placeholder 23">
            <a:extLst>
              <a:ext uri="{FF2B5EF4-FFF2-40B4-BE49-F238E27FC236}">
                <a16:creationId xmlns:a16="http://schemas.microsoft.com/office/drawing/2014/main" id="{589894FA-A768-A862-6D6A-AD77B5767EB3}"/>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71" name="Text Placeholder 23">
            <a:extLst>
              <a:ext uri="{FF2B5EF4-FFF2-40B4-BE49-F238E27FC236}">
                <a16:creationId xmlns:a16="http://schemas.microsoft.com/office/drawing/2014/main" id="{015BEEF5-9002-C6AA-90A4-9BED837C25CE}"/>
              </a:ext>
            </a:extLst>
          </p:cNvPr>
          <p:cNvSpPr>
            <a:spLocks noGrp="1"/>
          </p:cNvSpPr>
          <p:nvPr>
            <p:ph type="body" sz="quarter" idx="19" hasCustomPrompt="1"/>
          </p:nvPr>
        </p:nvSpPr>
        <p:spPr>
          <a:xfrm>
            <a:off x="642678" y="1620925"/>
            <a:ext cx="3195486" cy="731140"/>
          </a:xfrm>
        </p:spPr>
        <p:txBody>
          <a:bodyPr anchor="ctr">
            <a:normAutofit/>
          </a:bodyPr>
          <a:lstStyle>
            <a:lvl1pPr marL="0" indent="0" algn="l">
              <a:buNone/>
              <a:defRPr sz="2800" baseline="0">
                <a:solidFill>
                  <a:srgbClr val="595959"/>
                </a:solidFill>
                <a:latin typeface="+mn-lt"/>
              </a:defRPr>
            </a:lvl1pPr>
          </a:lstStyle>
          <a:p>
            <a:pPr lvl="0"/>
            <a:r>
              <a:rPr lang="en-US" dirty="0"/>
              <a:t>Any Questions?</a:t>
            </a:r>
          </a:p>
        </p:txBody>
      </p:sp>
      <p:sp>
        <p:nvSpPr>
          <p:cNvPr id="72" name="Text Placeholder 23">
            <a:extLst>
              <a:ext uri="{FF2B5EF4-FFF2-40B4-BE49-F238E27FC236}">
                <a16:creationId xmlns:a16="http://schemas.microsoft.com/office/drawing/2014/main" id="{5A7F40A7-D666-1F80-71E5-26C5E7537F1F}"/>
              </a:ext>
            </a:extLst>
          </p:cNvPr>
          <p:cNvSpPr>
            <a:spLocks noGrp="1"/>
          </p:cNvSpPr>
          <p:nvPr>
            <p:ph type="body" sz="quarter" idx="20" hasCustomPrompt="1"/>
          </p:nvPr>
        </p:nvSpPr>
        <p:spPr>
          <a:xfrm>
            <a:off x="642678" y="811349"/>
            <a:ext cx="3195485" cy="837258"/>
          </a:xfrm>
        </p:spPr>
        <p:txBody>
          <a:bodyPr anchor="ctr">
            <a:normAutofit/>
          </a:bodyPr>
          <a:lstStyle>
            <a:lvl1pPr marL="0" indent="0" algn="l">
              <a:buNone/>
              <a:defRPr sz="5000" baseline="0">
                <a:solidFill>
                  <a:srgbClr val="8A4199"/>
                </a:solidFill>
                <a:latin typeface="+mn-lt"/>
              </a:defRPr>
            </a:lvl1pPr>
          </a:lstStyle>
          <a:p>
            <a:pPr lvl="0"/>
            <a:r>
              <a:rPr lang="en-US" dirty="0"/>
              <a:t>Thank You</a:t>
            </a:r>
          </a:p>
        </p:txBody>
      </p:sp>
    </p:spTree>
    <p:extLst>
      <p:ext uri="{BB962C8B-B14F-4D97-AF65-F5344CB8AC3E}">
        <p14:creationId xmlns:p14="http://schemas.microsoft.com/office/powerpoint/2010/main" val="2384842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Contents">
  <p:cSld name="1_Contents">
    <p:spTree>
      <p:nvGrpSpPr>
        <p:cNvPr id="1" name="Shape 50"/>
        <p:cNvGrpSpPr/>
        <p:nvPr/>
      </p:nvGrpSpPr>
      <p:grpSpPr>
        <a:xfrm>
          <a:off x="0" y="0"/>
          <a:ext cx="0" cy="0"/>
          <a:chOff x="0" y="0"/>
          <a:chExt cx="0" cy="0"/>
        </a:xfrm>
      </p:grpSpPr>
      <p:sp>
        <p:nvSpPr>
          <p:cNvPr id="51" name="Google Shape;51;p53"/>
          <p:cNvSpPr txBox="1">
            <a:spLocks noGrp="1"/>
          </p:cNvSpPr>
          <p:nvPr>
            <p:ph type="body" idx="1"/>
          </p:nvPr>
        </p:nvSpPr>
        <p:spPr>
          <a:xfrm>
            <a:off x="3037143" y="133165"/>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53"/>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53"/>
          <p:cNvSpPr/>
          <p:nvPr/>
        </p:nvSpPr>
        <p:spPr>
          <a:xfrm>
            <a:off x="3704734" y="6412648"/>
            <a:ext cx="7547087" cy="3385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GB" sz="800" b="0" i="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cxnSp>
        <p:nvCxnSpPr>
          <p:cNvPr id="54" name="Google Shape;54;p53"/>
          <p:cNvCxnSpPr/>
          <p:nvPr/>
        </p:nvCxnSpPr>
        <p:spPr>
          <a:xfrm>
            <a:off x="2405317" y="913449"/>
            <a:ext cx="9786141" cy="0"/>
          </a:xfrm>
          <a:prstGeom prst="straightConnector1">
            <a:avLst/>
          </a:prstGeom>
          <a:noFill/>
          <a:ln w="28575" cap="flat" cmpd="sng">
            <a:solidFill>
              <a:srgbClr val="14B4CB"/>
            </a:solidFill>
            <a:prstDash val="solid"/>
            <a:miter lim="800000"/>
            <a:headEnd type="none" w="sm" len="sm"/>
            <a:tailEnd type="none" w="sm" len="sm"/>
          </a:ln>
        </p:spPr>
      </p:cxnSp>
      <p:pic>
        <p:nvPicPr>
          <p:cNvPr id="55" name="Google Shape;55;p53"/>
          <p:cNvPicPr preferRelativeResize="0"/>
          <p:nvPr/>
        </p:nvPicPr>
        <p:blipFill rotWithShape="1">
          <a:blip r:embed="rId2">
            <a:alphaModFix/>
          </a:blip>
          <a:srcRect r="44449"/>
          <a:stretch/>
        </p:blipFill>
        <p:spPr>
          <a:xfrm>
            <a:off x="2134519" y="6428003"/>
            <a:ext cx="1381658" cy="317278"/>
          </a:xfrm>
          <a:prstGeom prst="rect">
            <a:avLst/>
          </a:prstGeom>
          <a:noFill/>
          <a:ln>
            <a:noFill/>
          </a:ln>
        </p:spPr>
      </p:pic>
      <p:sp>
        <p:nvSpPr>
          <p:cNvPr id="56" name="Google Shape;56;p5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5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5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5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5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5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5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5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234746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01 Divider">
  <p:cSld name="1_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60265215"/>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Slide 01">
  <p:cSld name="2_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54566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Text Placeholder 32">
            <a:extLst>
              <a:ext uri="{FF2B5EF4-FFF2-40B4-BE49-F238E27FC236}">
                <a16:creationId xmlns:a16="http://schemas.microsoft.com/office/drawing/2014/main" id="{695E8704-830F-1FFD-4D3A-77675200DBEA}"/>
              </a:ext>
            </a:extLst>
          </p:cNvPr>
          <p:cNvSpPr>
            <a:spLocks noGrp="1"/>
          </p:cNvSpPr>
          <p:nvPr>
            <p:ph type="body" sz="quarter" idx="47" hasCustomPrompt="1"/>
          </p:nvPr>
        </p:nvSpPr>
        <p:spPr>
          <a:xfrm>
            <a:off x="3037143" y="133165"/>
            <a:ext cx="4746695" cy="1070954"/>
          </a:xfrm>
        </p:spPr>
        <p:txBody>
          <a:bodyPr>
            <a:noAutofit/>
          </a:bodyPr>
          <a:lstStyle>
            <a:lvl1pPr marL="0" indent="0" algn="l">
              <a:buNone/>
              <a:defRPr sz="6000" b="0" i="0">
                <a:solidFill>
                  <a:srgbClr val="8A419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8" name="Graphic 317">
            <a:extLst>
              <a:ext uri="{FF2B5EF4-FFF2-40B4-BE49-F238E27FC236}">
                <a16:creationId xmlns:a16="http://schemas.microsoft.com/office/drawing/2014/main" id="{093028DE-F05D-A2EB-B987-AC524CA8F099}"/>
              </a:ext>
            </a:extLst>
          </p:cNvPr>
          <p:cNvSpPr/>
          <p:nvPr userDrawn="1"/>
        </p:nvSpPr>
        <p:spPr>
          <a:xfrm rot="10800000">
            <a:off x="543" y="-19356"/>
            <a:ext cx="2390207" cy="6877355"/>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28000">
                <a:srgbClr val="8A4199"/>
              </a:gs>
              <a:gs pos="83000">
                <a:srgbClr val="8A4199"/>
              </a:gs>
            </a:gsLst>
            <a:lin ang="10800000" scaled="1"/>
          </a:grad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5D33C7B-6707-0F39-99C7-7BA294C86261}"/>
              </a:ext>
            </a:extLst>
          </p:cNvPr>
          <p:cNvSpPr/>
          <p:nvPr userDrawn="1"/>
        </p:nvSpPr>
        <p:spPr>
          <a:xfrm>
            <a:off x="3704734" y="6412648"/>
            <a:ext cx="7547087"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cxnSp>
        <p:nvCxnSpPr>
          <p:cNvPr id="22" name="Straight Connector 21">
            <a:extLst>
              <a:ext uri="{FF2B5EF4-FFF2-40B4-BE49-F238E27FC236}">
                <a16:creationId xmlns:a16="http://schemas.microsoft.com/office/drawing/2014/main" id="{CDDFECA6-5823-6E16-6766-8CD4C1ACFDAC}"/>
              </a:ext>
            </a:extLst>
          </p:cNvPr>
          <p:cNvCxnSpPr>
            <a:cxnSpLocks/>
          </p:cNvCxnSpPr>
          <p:nvPr userDrawn="1"/>
        </p:nvCxnSpPr>
        <p:spPr>
          <a:xfrm>
            <a:off x="2405317" y="913449"/>
            <a:ext cx="9786141" cy="0"/>
          </a:xfrm>
          <a:prstGeom prst="line">
            <a:avLst/>
          </a:prstGeom>
          <a:ln w="28575">
            <a:solidFill>
              <a:srgbClr val="14B4CB"/>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3ABC50D7-F3A8-D595-1280-3D5D5F4B35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2134519" y="6428003"/>
            <a:ext cx="1381658" cy="317278"/>
          </a:xfrm>
          <a:prstGeom prst="rect">
            <a:avLst/>
          </a:prstGeom>
          <a:ln>
            <a:noFill/>
          </a:ln>
          <a:extLst>
            <a:ext uri="{53640926-AAD7-44D8-BBD7-CCE9431645EC}">
              <a14:shadowObscured xmlns:a14="http://schemas.microsoft.com/office/drawing/2010/main"/>
            </a:ext>
          </a:extLst>
        </p:spPr>
      </p:pic>
      <p:sp>
        <p:nvSpPr>
          <p:cNvPr id="4" name="Text Placeholder 25">
            <a:extLst>
              <a:ext uri="{FF2B5EF4-FFF2-40B4-BE49-F238E27FC236}">
                <a16:creationId xmlns:a16="http://schemas.microsoft.com/office/drawing/2014/main" id="{9F613535-7FB1-BA08-D3E2-79D2CEF7B6CE}"/>
              </a:ext>
            </a:extLst>
          </p:cNvPr>
          <p:cNvSpPr>
            <a:spLocks noGrp="1"/>
          </p:cNvSpPr>
          <p:nvPr>
            <p:ph type="body" sz="quarter" idx="50" hasCustomPrompt="1"/>
          </p:nvPr>
        </p:nvSpPr>
        <p:spPr>
          <a:xfrm>
            <a:off x="3158059" y="1723427"/>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0" name="Text Placeholder 25">
            <a:extLst>
              <a:ext uri="{FF2B5EF4-FFF2-40B4-BE49-F238E27FC236}">
                <a16:creationId xmlns:a16="http://schemas.microsoft.com/office/drawing/2014/main" id="{9AD2ACB0-D6D2-E440-9835-AE1B606060B4}"/>
              </a:ext>
            </a:extLst>
          </p:cNvPr>
          <p:cNvSpPr>
            <a:spLocks noGrp="1"/>
          </p:cNvSpPr>
          <p:nvPr>
            <p:ph type="body" sz="quarter" idx="51" hasCustomPrompt="1"/>
          </p:nvPr>
        </p:nvSpPr>
        <p:spPr>
          <a:xfrm>
            <a:off x="4122308" y="1666233"/>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235DFB39-9239-C54D-6272-C5DB3923D24A}"/>
              </a:ext>
            </a:extLst>
          </p:cNvPr>
          <p:cNvSpPr>
            <a:spLocks noGrp="1"/>
          </p:cNvSpPr>
          <p:nvPr>
            <p:ph type="body" sz="quarter" idx="52" hasCustomPrompt="1"/>
          </p:nvPr>
        </p:nvSpPr>
        <p:spPr>
          <a:xfrm>
            <a:off x="3158059" y="2477483"/>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16D74A63-16B2-B870-4640-1B665B53F8BA}"/>
              </a:ext>
            </a:extLst>
          </p:cNvPr>
          <p:cNvSpPr>
            <a:spLocks noGrp="1"/>
          </p:cNvSpPr>
          <p:nvPr>
            <p:ph type="body" sz="quarter" idx="53" hasCustomPrompt="1"/>
          </p:nvPr>
        </p:nvSpPr>
        <p:spPr>
          <a:xfrm>
            <a:off x="4122308" y="2420289"/>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62CBD07F-A069-8E62-25A7-F3C9DA5C82A5}"/>
              </a:ext>
            </a:extLst>
          </p:cNvPr>
          <p:cNvSpPr>
            <a:spLocks noGrp="1"/>
          </p:cNvSpPr>
          <p:nvPr>
            <p:ph type="body" sz="quarter" idx="54" hasCustomPrompt="1"/>
          </p:nvPr>
        </p:nvSpPr>
        <p:spPr>
          <a:xfrm>
            <a:off x="3183475" y="3224938"/>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85412CC6-CBC6-1A06-4794-5DFA19B93905}"/>
              </a:ext>
            </a:extLst>
          </p:cNvPr>
          <p:cNvSpPr>
            <a:spLocks noGrp="1"/>
          </p:cNvSpPr>
          <p:nvPr>
            <p:ph type="body" sz="quarter" idx="55" hasCustomPrompt="1"/>
          </p:nvPr>
        </p:nvSpPr>
        <p:spPr>
          <a:xfrm>
            <a:off x="4147724" y="3167744"/>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Text Placeholder 25">
            <a:extLst>
              <a:ext uri="{FF2B5EF4-FFF2-40B4-BE49-F238E27FC236}">
                <a16:creationId xmlns:a16="http://schemas.microsoft.com/office/drawing/2014/main" id="{C17D0BB7-8A8D-A5AA-B2BC-248234215F71}"/>
              </a:ext>
            </a:extLst>
          </p:cNvPr>
          <p:cNvSpPr>
            <a:spLocks noGrp="1"/>
          </p:cNvSpPr>
          <p:nvPr>
            <p:ph type="body" sz="quarter" idx="56" hasCustomPrompt="1"/>
          </p:nvPr>
        </p:nvSpPr>
        <p:spPr>
          <a:xfrm>
            <a:off x="3183475" y="3978994"/>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9" name="Text Placeholder 25">
            <a:extLst>
              <a:ext uri="{FF2B5EF4-FFF2-40B4-BE49-F238E27FC236}">
                <a16:creationId xmlns:a16="http://schemas.microsoft.com/office/drawing/2014/main" id="{5D0EF17C-9AF7-5A02-E248-5A095AF037C5}"/>
              </a:ext>
            </a:extLst>
          </p:cNvPr>
          <p:cNvSpPr>
            <a:spLocks noGrp="1"/>
          </p:cNvSpPr>
          <p:nvPr>
            <p:ph type="body" sz="quarter" idx="57" hasCustomPrompt="1"/>
          </p:nvPr>
        </p:nvSpPr>
        <p:spPr>
          <a:xfrm>
            <a:off x="4147724" y="3921800"/>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CD30B206-DC33-CEDB-541C-E304B263E72F}"/>
              </a:ext>
            </a:extLst>
          </p:cNvPr>
          <p:cNvSpPr>
            <a:spLocks noGrp="1"/>
          </p:cNvSpPr>
          <p:nvPr>
            <p:ph type="body" sz="quarter" idx="58" hasCustomPrompt="1"/>
          </p:nvPr>
        </p:nvSpPr>
        <p:spPr>
          <a:xfrm>
            <a:off x="3183475" y="4733050"/>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1" name="Text Placeholder 25">
            <a:extLst>
              <a:ext uri="{FF2B5EF4-FFF2-40B4-BE49-F238E27FC236}">
                <a16:creationId xmlns:a16="http://schemas.microsoft.com/office/drawing/2014/main" id="{2EFD7665-F43C-FA60-E441-809C8863F6F1}"/>
              </a:ext>
            </a:extLst>
          </p:cNvPr>
          <p:cNvSpPr>
            <a:spLocks noGrp="1"/>
          </p:cNvSpPr>
          <p:nvPr>
            <p:ph type="body" sz="quarter" idx="59" hasCustomPrompt="1"/>
          </p:nvPr>
        </p:nvSpPr>
        <p:spPr>
          <a:xfrm>
            <a:off x="4147724" y="4675856"/>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8149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1"/>
          </a:gra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14B4CB"/>
          </a:solidFill>
          <a:ln>
            <a:solidFill>
              <a:srgbClr val="14B4C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105086566"/>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00297554"/>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2055D8-E43B-A747-10D3-E718F27932D5}"/>
              </a:ext>
            </a:extLst>
          </p:cNvPr>
          <p:cNvSpPr/>
          <p:nvPr userDrawn="1"/>
        </p:nvSpPr>
        <p:spPr>
          <a:xfrm>
            <a:off x="-2" y="1532287"/>
            <a:ext cx="12192002" cy="4641046"/>
          </a:xfrm>
          <a:prstGeom prst="rect">
            <a:avLst/>
          </a:prstGeom>
          <a:solidFill>
            <a:srgbClr val="8A4199"/>
          </a:solidFill>
          <a:ln>
            <a:noFill/>
          </a:ln>
          <a:effectLst>
            <a:innerShdw blurRad="444396" dist="246360" dir="16200000">
              <a:prstClr val="black">
                <a:alpha val="28356"/>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81F0490C-FC10-4216-A788-095BC323CCCC}"/>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AC0E5B57-5FDD-C8C0-DE10-7811BCD9796A}"/>
              </a:ext>
            </a:extLst>
          </p:cNvPr>
          <p:cNvSpPr>
            <a:spLocks noGrp="1"/>
          </p:cNvSpPr>
          <p:nvPr>
            <p:ph type="body" sz="quarter" idx="18" hasCustomPrompt="1"/>
          </p:nvPr>
        </p:nvSpPr>
        <p:spPr>
          <a:xfrm>
            <a:off x="734714" y="1849605"/>
            <a:ext cx="10834986" cy="3763795"/>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23">
            <a:extLst>
              <a:ext uri="{FF2B5EF4-FFF2-40B4-BE49-F238E27FC236}">
                <a16:creationId xmlns:a16="http://schemas.microsoft.com/office/drawing/2014/main" id="{3D08D554-EAB3-B409-FF78-B0A91CD77F78}"/>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54792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734714" y="1583871"/>
            <a:ext cx="10834986"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1651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634224" y="1600200"/>
            <a:ext cx="6289090"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6289089"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Picture Placeholder 380">
            <a:extLst>
              <a:ext uri="{FF2B5EF4-FFF2-40B4-BE49-F238E27FC236}">
                <a16:creationId xmlns:a16="http://schemas.microsoft.com/office/drawing/2014/main" id="{30A6C9C8-EA3A-830B-4D9C-A61E6A6D0C9B}"/>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0042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44A75BF3-20FF-7870-6E90-7D139E264D85}"/>
              </a:ext>
            </a:extLst>
          </p:cNvPr>
          <p:cNvSpPr/>
          <p:nvPr userDrawn="1"/>
        </p:nvSpPr>
        <p:spPr>
          <a:xfrm>
            <a:off x="0" y="1244599"/>
            <a:ext cx="12191999" cy="5613401"/>
          </a:xfrm>
          <a:custGeom>
            <a:avLst/>
            <a:gdLst>
              <a:gd name="connsiteX0" fmla="*/ 3848738 w 12191999"/>
              <a:gd name="connsiteY0" fmla="*/ 0 h 3896062"/>
              <a:gd name="connsiteX1" fmla="*/ 12165152 w 12191999"/>
              <a:gd name="connsiteY1" fmla="*/ 1851673 h 3896062"/>
              <a:gd name="connsiteX2" fmla="*/ 12191999 w 12191999"/>
              <a:gd name="connsiteY2" fmla="*/ 1866097 h 3896062"/>
              <a:gd name="connsiteX3" fmla="*/ 12191999 w 12191999"/>
              <a:gd name="connsiteY3" fmla="*/ 3896062 h 3896062"/>
              <a:gd name="connsiteX4" fmla="*/ 0 w 12191999"/>
              <a:gd name="connsiteY4" fmla="*/ 3896062 h 3896062"/>
              <a:gd name="connsiteX5" fmla="*/ 0 w 12191999"/>
              <a:gd name="connsiteY5" fmla="*/ 3369225 h 3896062"/>
              <a:gd name="connsiteX6" fmla="*/ 2 w 12191999"/>
              <a:gd name="connsiteY6" fmla="*/ 3369225 h 3896062"/>
              <a:gd name="connsiteX7" fmla="*/ 2 w 12191999"/>
              <a:gd name="connsiteY7" fmla="*/ 357645 h 3896062"/>
              <a:gd name="connsiteX8" fmla="*/ 581207 w 12191999"/>
              <a:gd name="connsiteY8" fmla="*/ 255284 h 3896062"/>
              <a:gd name="connsiteX9" fmla="*/ 3848738 w 12191999"/>
              <a:gd name="connsiteY9" fmla="*/ 0 h 389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3896062">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B61C98BB-7AEE-0501-5B45-DF31C48CF901}"/>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97E159D6-683B-D265-96DB-A446ED9CEF51}"/>
              </a:ext>
            </a:extLst>
          </p:cNvPr>
          <p:cNvSpPr>
            <a:spLocks noGrp="1"/>
          </p:cNvSpPr>
          <p:nvPr>
            <p:ph type="body" sz="quarter" idx="18" hasCustomPrompt="1"/>
          </p:nvPr>
        </p:nvSpPr>
        <p:spPr>
          <a:xfrm>
            <a:off x="713768" y="2449285"/>
            <a:ext cx="7756143" cy="3755572"/>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1B56ADC5-6340-737C-B121-46F069D56967}"/>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grpSp>
        <p:nvGrpSpPr>
          <p:cNvPr id="4" name="Group 3">
            <a:extLst>
              <a:ext uri="{FF2B5EF4-FFF2-40B4-BE49-F238E27FC236}">
                <a16:creationId xmlns:a16="http://schemas.microsoft.com/office/drawing/2014/main" id="{C30D24A9-8C6D-9EA4-FAD3-9D3E094AF0F0}"/>
              </a:ext>
            </a:extLst>
          </p:cNvPr>
          <p:cNvGrpSpPr/>
          <p:nvPr userDrawn="1"/>
        </p:nvGrpSpPr>
        <p:grpSpPr>
          <a:xfrm rot="16200000">
            <a:off x="8485223" y="3378512"/>
            <a:ext cx="6554616" cy="427556"/>
            <a:chOff x="246763" y="5103257"/>
            <a:chExt cx="6554616" cy="427556"/>
          </a:xfrm>
        </p:grpSpPr>
        <p:sp>
          <p:nvSpPr>
            <p:cNvPr id="6" name="Text Box 5">
              <a:extLst>
                <a:ext uri="{FF2B5EF4-FFF2-40B4-BE49-F238E27FC236}">
                  <a16:creationId xmlns:a16="http://schemas.microsoft.com/office/drawing/2014/main" id="{4EDA188C-3F33-5B58-9059-C49552D7A1FA}"/>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E3BB22E-1389-D587-E727-AA66C9A0F6CB}"/>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8" name="Freeform 7">
              <a:extLst>
                <a:ext uri="{FF2B5EF4-FFF2-40B4-BE49-F238E27FC236}">
                  <a16:creationId xmlns:a16="http://schemas.microsoft.com/office/drawing/2014/main" id="{07210F1A-8750-C808-2B35-99F897F28351}"/>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3024453"/>
      </p:ext>
    </p:extLst>
  </p:cSld>
  <p:clrMapOvr>
    <a:masterClrMapping/>
  </p:clrMapOvr>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63035-E42E-03DF-7C0A-30709BFBC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Κάντε κλικ για να επεξεργαστείτε το στυλ του κύριου τίτλου</a:t>
            </a:r>
            <a:endParaRPr lang="en-GB"/>
          </a:p>
        </p:txBody>
      </p:sp>
      <p:sp>
        <p:nvSpPr>
          <p:cNvPr id="3" name="Text Placeholder 2">
            <a:extLst>
              <a:ext uri="{FF2B5EF4-FFF2-40B4-BE49-F238E27FC236}">
                <a16:creationId xmlns:a16="http://schemas.microsoft.com/office/drawing/2014/main" id="{6709AF09-B5BF-EDBC-85C0-DC282DB09B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Κάντε κλικ για να επεξεργαστείτε τα στυλ κύριου κειμένου</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n-GB"/>
          </a:p>
        </p:txBody>
      </p:sp>
      <p:sp>
        <p:nvSpPr>
          <p:cNvPr id="8" name="Text Box 5">
            <a:extLst>
              <a:ext uri="{FF2B5EF4-FFF2-40B4-BE49-F238E27FC236}">
                <a16:creationId xmlns:a16="http://schemas.microsoft.com/office/drawing/2014/main" id="{B447BE99-B93E-944D-5CCF-2F9907A512A8}"/>
              </a:ext>
            </a:extLst>
          </p:cNvPr>
          <p:cNvSpPr txBox="1"/>
          <p:nvPr userDrawn="1"/>
        </p:nvSpPr>
        <p:spPr>
          <a:xfrm>
            <a:off x="9055571" y="6311900"/>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rtl="0">
              <a:spcBef>
                <a:spcPts val="0"/>
              </a:spcBef>
              <a:spcAft>
                <a:spcPts val="0"/>
              </a:spcAft>
              <a:buNone/>
            </a:pPr>
            <a:r>
              <a:rPr lang="en-US" sz="1200" b="0" i="0" u="none" strike="noStrike" cap="none" dirty="0">
                <a:solidFill>
                  <a:srgbClr val="595959"/>
                </a:solidFill>
                <a:latin typeface="Calibri"/>
                <a:ea typeface="Calibri"/>
                <a:cs typeface="Calibri"/>
                <a:sym typeface="Calibri"/>
              </a:rPr>
              <a:t>balance digital work-life</a:t>
            </a:r>
            <a:endParaRPr lang="en-US" sz="1200" b="0" i="0" dirty="0">
              <a:solidFill>
                <a:srgbClr val="595959"/>
              </a:solidFill>
              <a:latin typeface="Calibri"/>
              <a:ea typeface="Calibri"/>
              <a:cs typeface="Calibri"/>
              <a:sym typeface="Calibri"/>
            </a:endParaRPr>
          </a:p>
        </p:txBody>
      </p:sp>
      <p:cxnSp>
        <p:nvCxnSpPr>
          <p:cNvPr id="9" name="Straight Connector 8">
            <a:extLst>
              <a:ext uri="{FF2B5EF4-FFF2-40B4-BE49-F238E27FC236}">
                <a16:creationId xmlns:a16="http://schemas.microsoft.com/office/drawing/2014/main" id="{6D2ED25F-9217-5415-367C-B083A61CDA96}"/>
              </a:ext>
            </a:extLst>
          </p:cNvPr>
          <p:cNvCxnSpPr>
            <a:cxnSpLocks/>
          </p:cNvCxnSpPr>
          <p:nvPr userDrawn="1"/>
        </p:nvCxnSpPr>
        <p:spPr>
          <a:xfrm>
            <a:off x="0" y="6552265"/>
            <a:ext cx="9029700"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D393B3ED-E7DC-A496-627F-037A629D238F}"/>
              </a:ext>
            </a:extLst>
          </p:cNvPr>
          <p:cNvSpPr/>
          <p:nvPr userDrawn="1"/>
        </p:nvSpPr>
        <p:spPr>
          <a:xfrm rot="18900000">
            <a:off x="493081" y="6565542"/>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066238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62" r:id="rId4"/>
    <p:sldLayoutId id="2147483651" r:id="rId5"/>
    <p:sldLayoutId id="2147483653" r:id="rId6"/>
    <p:sldLayoutId id="2147483654" r:id="rId7"/>
    <p:sldLayoutId id="2147483671" r:id="rId8"/>
    <p:sldLayoutId id="2147483655" r:id="rId9"/>
    <p:sldLayoutId id="2147483656" r:id="rId10"/>
    <p:sldLayoutId id="2147483667" r:id="rId11"/>
    <p:sldLayoutId id="2147483668" r:id="rId12"/>
    <p:sldLayoutId id="2147483669" r:id="rId13"/>
    <p:sldLayoutId id="2147483670" r:id="rId14"/>
    <p:sldLayoutId id="2147483658" r:id="rId15"/>
    <p:sldLayoutId id="2147483659" r:id="rId16"/>
    <p:sldLayoutId id="2147483663" r:id="rId17"/>
    <p:sldLayoutId id="2147483664" r:id="rId18"/>
    <p:sldLayoutId id="2147483665" r:id="rId19"/>
    <p:sldLayoutId id="2147483666" r:id="rId20"/>
    <p:sldLayoutId id="2147483660" r:id="rId21"/>
    <p:sldLayoutId id="2147483672" r:id="rId22"/>
    <p:sldLayoutId id="2147483673" r:id="rId23"/>
    <p:sldLayoutId id="2147483674"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uk.indeed.com/career-advice/career-development/work-life-imbalance" TargetMode="External"/><Relationship Id="rId7" Type="http://schemas.openxmlformats.org/officeDocument/2006/relationships/hyperlink" Target="https://www.ilo.org/budapest/what-we-do/projects/declared-work-ukraine/WCMS_811860/lang--en/index.htm#:~:text=This%20new%20strategy%20focuses%20on,for%20possible%20future%20health%20threats" TargetMode="External"/><Relationship Id="rId2" Type="http://schemas.openxmlformats.org/officeDocument/2006/relationships/hyperlink" Target="https://work.chron.com/effects-work-life-imbalance-5967.html" TargetMode="External"/><Relationship Id="rId1" Type="http://schemas.openxmlformats.org/officeDocument/2006/relationships/slideLayout" Target="../slideLayouts/slideLayout6.xml"/><Relationship Id="rId6" Type="http://schemas.openxmlformats.org/officeDocument/2006/relationships/hyperlink" Target="https://fmpglobal.com/blog/business-benefits-good-work-life-balance/" TargetMode="External"/><Relationship Id="rId5" Type="http://schemas.openxmlformats.org/officeDocument/2006/relationships/hyperlink" Target="https://www.nibusinessinfo.co.uk/content/advantages-improved-work-life-balance#:~:text=Work%2Dlife%20balance%20advantages%3A%20employees&amp;text=increased%20productivity,or%20family%20life%20is%20important" TargetMode="External"/><Relationship Id="rId4" Type="http://schemas.openxmlformats.org/officeDocument/2006/relationships/hyperlink" Target="https://op.europa.eu/webpub/empl/european-pillar-of-social-rights/en/"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s://eur-lex.europa.eu/legal-content/EN/TXT/PDF/?uri=CELEX:52022DC0442" TargetMode="External"/><Relationship Id="rId2" Type="http://schemas.openxmlformats.org/officeDocument/2006/relationships/image" Target="../media/image13.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wedbank.com/work-with-us/compensation-and-benefits.html" TargetMode="Externa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 Target="slide12.xml"/><Relationship Id="rId7" Type="http://schemas.openxmlformats.org/officeDocument/2006/relationships/slide" Target="slide50.xml"/><Relationship Id="rId2" Type="http://schemas.openxmlformats.org/officeDocument/2006/relationships/slide" Target="slide4.xml"/><Relationship Id="rId1" Type="http://schemas.openxmlformats.org/officeDocument/2006/relationships/slideLayout" Target="../slideLayouts/slideLayout3.xml"/><Relationship Id="rId6" Type="http://schemas.openxmlformats.org/officeDocument/2006/relationships/slide" Target="slide39.xml"/><Relationship Id="rId5" Type="http://schemas.openxmlformats.org/officeDocument/2006/relationships/slide" Target="slide31.xml"/><Relationship Id="rId4" Type="http://schemas.openxmlformats.org/officeDocument/2006/relationships/slide" Target="slide20.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pumble.com/blog/work-life-boundaries/"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aerotek.com/en/insights/work-life-balance-time-management-skills-that-work" TargetMode="External"/><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hercjobs.org/4-tips-for-identifying-an-employers-work-life-balance/#:~:text=The%20human%20resources%20website%20is,places%20value%20on%20their%20employees." TargetMode="External"/><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2.deloitte.com/uk/en/pages/about-deloitte-uk/articles/the-green-room-podcast-episode.html?episode=35&amp;gclid=CjwKCAjwm4ukBhAuEiwA0zQxk_egYDDC-cNmMkqt9Tpk0ZoXKSawlC4k5K8bG2eOBofJPk6C6OGwxxoCUioQAvD_BwE#/the-green-room-podcast-how-do-we-create-work-thats-good.html" TargetMode="Externa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8" Type="http://schemas.openxmlformats.org/officeDocument/2006/relationships/hyperlink" Target="https://www.medicalnewstoday.com/articles/313755#:~:text=Damaging%20effects%20include%20a%20higher,than%20those%20working%20standard%20hours" TargetMode="External"/><Relationship Id="rId3" Type="http://schemas.openxmlformats.org/officeDocument/2006/relationships/hyperlink" Target="https://www.ncbi.nlm.nih.gov/pmc/articles/PMC8892814/" TargetMode="External"/><Relationship Id="rId7" Type="http://schemas.openxmlformats.org/officeDocument/2006/relationships/hyperlink" Target="https://work.chron.com/effects-work-life-imbalance-5967.html" TargetMode="External"/><Relationship Id="rId2" Type="http://schemas.openxmlformats.org/officeDocument/2006/relationships/hyperlink" Target="https://www.worklifemother.com/post/how-to-set-healthy-boundaries-as-a-working-parent-that-really-work" TargetMode="External"/><Relationship Id="rId1" Type="http://schemas.openxmlformats.org/officeDocument/2006/relationships/slideLayout" Target="../slideLayouts/slideLayout6.xml"/><Relationship Id="rId6" Type="http://schemas.openxmlformats.org/officeDocument/2006/relationships/hyperlink" Target="https://emeritus.org/blog/how-time-management-can-help-strike-a-work-life-balance/" TargetMode="External"/><Relationship Id="rId5" Type="http://schemas.openxmlformats.org/officeDocument/2006/relationships/hyperlink" Target="https://www.europarl.europa.eu/news/en/press-room/20210114IPR95618/right-to-disconnect-should-be-an-eu-wide-fundamental-right-meps-say" TargetMode="External"/><Relationship Id="rId4" Type="http://schemas.openxmlformats.org/officeDocument/2006/relationships/hyperlink" Target="https://op.europa.eu/webpub/empl/european-pillar-of-social-rights/en/" TargetMode="External"/><Relationship Id="rId9" Type="http://schemas.openxmlformats.org/officeDocument/2006/relationships/hyperlink" Target="https://ca.indeed.com/career-advice/career-development/why-work-life-balance-is-important"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apps.who.int/iris/bitstream/handle/10665/43966/9789241597104_eng_Part1.pdf;jsessionid=09B83CC5F04B42FD38AFE3B6FB26C5F3?sequence=1" TargetMode="External"/><Relationship Id="rId2" Type="http://schemas.openxmlformats.org/officeDocument/2006/relationships/hyperlink" Target="https://osha.europa.eu/en/legislation/directives/the-osh-framework-directive/1" TargetMode="Externa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s://www.forbes.com/sites/forbeshumanresourcescouncil/2020/05/18/16-tips-for-leaders-managing-their-first-remote-team/?sh=34f6684b5a68" TargetMode="External"/><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friday.app/p/best-software-remote-teams" TargetMode="Externa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atlassian.com/blog/teamwork/virtual-team-building-activities-remote-teams" TargetMode="Externa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www.indeed.com/career-advice/career-development/remote-team-communication" TargetMode="External"/><Relationship Id="rId2" Type="http://schemas.openxmlformats.org/officeDocument/2006/relationships/hyperlink" Target="https://www.happeo.com/blog/8-reasons-why-your-company-needs-remote-work#:~:text=Remote%20work%20improves%20work%2Dlife,their%20personal%20and%20professional%20lives"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onlinegrad.syracuse.edu/blog/how-to-identify-and-address-employee-burnout/" TargetMode="Externa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997FEC-E963-B507-548A-A75B0EF5B3A6}"/>
              </a:ext>
            </a:extLst>
          </p:cNvPr>
          <p:cNvSpPr>
            <a:spLocks noGrp="1"/>
          </p:cNvSpPr>
          <p:nvPr>
            <p:ph type="body" sz="quarter" idx="18"/>
          </p:nvPr>
        </p:nvSpPr>
        <p:spPr/>
        <p:txBody>
          <a:bodyPr>
            <a:normAutofit/>
          </a:bodyPr>
          <a:lstStyle/>
          <a:p>
            <a:r>
              <a:rPr lang="en-GB" b="1"/>
              <a:t>www.balance.eu</a:t>
            </a:r>
          </a:p>
          <a:p>
            <a:endParaRPr lang="en-GB"/>
          </a:p>
        </p:txBody>
      </p:sp>
      <p:sp>
        <p:nvSpPr>
          <p:cNvPr id="4" name="Text Placeholder 3">
            <a:extLst>
              <a:ext uri="{FF2B5EF4-FFF2-40B4-BE49-F238E27FC236}">
                <a16:creationId xmlns:a16="http://schemas.microsoft.com/office/drawing/2014/main" id="{EFA79B15-E03D-E884-83B3-7CB5286B5AB1}"/>
              </a:ext>
            </a:extLst>
          </p:cNvPr>
          <p:cNvSpPr>
            <a:spLocks noGrp="1"/>
          </p:cNvSpPr>
          <p:nvPr>
            <p:ph type="body" sz="quarter" idx="15"/>
          </p:nvPr>
        </p:nvSpPr>
        <p:spPr>
          <a:xfrm>
            <a:off x="6737541" y="1330755"/>
            <a:ext cx="5278651" cy="4428742"/>
          </a:xfrm>
        </p:spPr>
        <p:txBody>
          <a:bodyPr/>
          <a:lstStyle/>
          <a:p>
            <a:r>
              <a:rPr lang="en-US" sz="4800" b="1" dirty="0"/>
              <a:t>Διαχείριση μιας ομάδας</a:t>
            </a:r>
            <a:r>
              <a:rPr lang="el-GR" sz="4800" b="1" dirty="0"/>
              <a:t> εξ’ αποστάσεως</a:t>
            </a:r>
            <a:r>
              <a:rPr lang="en-US" sz="4800" b="1" dirty="0"/>
              <a:t> και ισορροπία μεταξύ επαγγελματικής και προσωπικής ζωής</a:t>
            </a:r>
            <a:endParaRPr lang="en-GB" sz="4800" dirty="0"/>
          </a:p>
        </p:txBody>
      </p:sp>
      <p:sp>
        <p:nvSpPr>
          <p:cNvPr id="5" name="Text Placeholder 4">
            <a:extLst>
              <a:ext uri="{FF2B5EF4-FFF2-40B4-BE49-F238E27FC236}">
                <a16:creationId xmlns:a16="http://schemas.microsoft.com/office/drawing/2014/main" id="{728E6971-B424-031D-208D-ED19A4A1F114}"/>
              </a:ext>
            </a:extLst>
          </p:cNvPr>
          <p:cNvSpPr>
            <a:spLocks noGrp="1"/>
          </p:cNvSpPr>
          <p:nvPr>
            <p:ph type="body" sz="quarter" idx="19"/>
          </p:nvPr>
        </p:nvSpPr>
        <p:spPr>
          <a:xfrm>
            <a:off x="6737541" y="795087"/>
            <a:ext cx="5278651" cy="697353"/>
          </a:xfrm>
        </p:spPr>
        <p:txBody>
          <a:bodyPr/>
          <a:lstStyle/>
          <a:p>
            <a:r>
              <a:rPr lang="el-GR" dirty="0">
                <a:solidFill>
                  <a:srgbClr val="14B4CB"/>
                </a:solidFill>
              </a:rPr>
              <a:t>ΕΝΟΤΗΤΑ</a:t>
            </a:r>
            <a:r>
              <a:rPr lang="en-GB" dirty="0">
                <a:solidFill>
                  <a:srgbClr val="14B4CB"/>
                </a:solidFill>
              </a:rPr>
              <a:t> 1</a:t>
            </a:r>
          </a:p>
        </p:txBody>
      </p:sp>
    </p:spTree>
    <p:extLst>
      <p:ext uri="{BB962C8B-B14F-4D97-AF65-F5344CB8AC3E}">
        <p14:creationId xmlns:p14="http://schemas.microsoft.com/office/powerpoint/2010/main" val="293976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F65DF-7B0D-0B1C-0C55-C5EC15970A00}"/>
              </a:ext>
            </a:extLst>
          </p:cNvPr>
          <p:cNvSpPr>
            <a:spLocks noGrp="1"/>
          </p:cNvSpPr>
          <p:nvPr>
            <p:ph type="body" sz="quarter" idx="18"/>
          </p:nvPr>
        </p:nvSpPr>
        <p:spPr>
          <a:xfrm>
            <a:off x="734714" y="1255058"/>
            <a:ext cx="10834986" cy="4616823"/>
          </a:xfrm>
        </p:spPr>
        <p:txBody>
          <a:bodyPr>
            <a:normAutofit lnSpcReduction="10000"/>
          </a:bodyPr>
          <a:lstStyle/>
          <a:p>
            <a:pPr marL="0" indent="0"/>
            <a:r>
              <a:rPr lang="en-GB" dirty="0"/>
              <a:t>1. Για να εξατομικεύσουμε την κατανόηση της ισορροπίας μεταξύ επαγγελματικής και προσωπικής ζωής, σκεφτείτε τις γυναίκες στον οργανισμό σας ή στην προσωπική σας ζωή. </a:t>
            </a:r>
          </a:p>
          <a:p>
            <a:pPr marL="342900" indent="-342900">
              <a:buFont typeface="Arial" panose="020B0604020202020204" pitchFamily="34" charset="0"/>
              <a:buChar char="•"/>
            </a:pPr>
            <a:r>
              <a:rPr lang="en-GB" dirty="0"/>
              <a:t>Ποιες συγκεκριμένες προκλήσεις αντιμετωπίζουν στη διατήρηση μιας υγιούς ισορροπίας μεταξύ επαγγελματικής και προσωπικής ζωής; Σημειώστε τις παρατηρήσεις και τις σκέψεις σας. Θα χρησιμοποιήσουμε αυτούς τους προβληματισμούς για να πυροδοτήσουμε μια συζήτηση και να αντλήσουμε συλλογικές ιδέες.</a:t>
            </a:r>
            <a:endParaRPr lang="el-GR" dirty="0"/>
          </a:p>
          <a:p>
            <a:pPr marL="0" indent="0"/>
            <a:endParaRPr lang="en-GB" dirty="0"/>
          </a:p>
          <a:p>
            <a:pPr marL="0" indent="0"/>
            <a:r>
              <a:rPr lang="en-GB" dirty="0"/>
              <a:t>2. Οδηγίες: </a:t>
            </a:r>
          </a:p>
          <a:p>
            <a:pPr marL="342900" indent="-342900">
              <a:buFont typeface="Arial" panose="020B0604020202020204" pitchFamily="34" charset="0"/>
              <a:buChar char="•"/>
            </a:pPr>
            <a:r>
              <a:rPr lang="en-GB" dirty="0" err="1"/>
              <a:t>Αφήστε</a:t>
            </a:r>
            <a:r>
              <a:rPr lang="en-GB" dirty="0"/>
              <a:t> </a:t>
            </a:r>
            <a:r>
              <a:rPr lang="en-GB" dirty="0" err="1"/>
              <a:t>τους</a:t>
            </a:r>
            <a:r>
              <a:rPr lang="el-GR" dirty="0"/>
              <a:t>/τις</a:t>
            </a:r>
            <a:r>
              <a:rPr lang="en-GB" dirty="0"/>
              <a:t> </a:t>
            </a:r>
            <a:r>
              <a:rPr lang="en-GB" dirty="0" err="1"/>
              <a:t>συμμετέχοντες</a:t>
            </a:r>
            <a:r>
              <a:rPr lang="el-GR" dirty="0"/>
              <a:t>/χουσες</a:t>
            </a:r>
            <a:r>
              <a:rPr lang="en-GB" dirty="0"/>
              <a:t> λίγα λεπτά να σημειώσουν τις σκέψεις τους. </a:t>
            </a:r>
          </a:p>
          <a:p>
            <a:pPr marL="342900" indent="-342900">
              <a:buFont typeface="Arial" panose="020B0604020202020204" pitchFamily="34" charset="0"/>
              <a:buChar char="•"/>
            </a:pPr>
            <a:r>
              <a:rPr lang="en-GB" dirty="0"/>
              <a:t>Στη συνέχεια, ενθαρρύνετε την ανοιχτή ανταλλαγή απόψεων και τη συζήτηση, προτρέποντας όλ</a:t>
            </a:r>
            <a:r>
              <a:rPr lang="el-GR" dirty="0"/>
              <a:t>ες και όλους</a:t>
            </a:r>
            <a:r>
              <a:rPr lang="en-GB" dirty="0"/>
              <a:t> να συμμετάσχουν ενεργά. </a:t>
            </a:r>
          </a:p>
          <a:p>
            <a:pPr marL="342900" indent="-342900">
              <a:buFont typeface="Arial" panose="020B0604020202020204" pitchFamily="34" charset="0"/>
              <a:buChar char="•"/>
            </a:pPr>
            <a:r>
              <a:rPr lang="en-GB" dirty="0"/>
              <a:t>Η δραστηριότητα αυτή λειτουργεί ως γέφυρα, συνδέοντας θεωρητικές έννοιες με σενάρια της πραγματικής ζωής και προωθώντας τη βαθύτερη κατανόηση του θέματος.</a:t>
            </a:r>
          </a:p>
        </p:txBody>
      </p:sp>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a:bodyPr>
          <a:lstStyle/>
          <a:p>
            <a:r>
              <a:rPr lang="en-GB" sz="2200" b="1" dirty="0">
                <a:effectLst/>
                <a:latin typeface="Calibri" panose="020F0502020204030204" pitchFamily="34" charset="0"/>
                <a:ea typeface="Corbel" panose="020B0503020204020204" pitchFamily="34" charset="0"/>
                <a:cs typeface="Calibri" panose="020F0502020204030204" pitchFamily="34" charset="0"/>
              </a:rPr>
              <a:t>Δραστηριότητα - Αναστοχασμός σχετικά με τις προκλήσεις της ισορροπίας εργασίας-ζωής</a:t>
            </a:r>
            <a:endParaRPr lang="en-GB"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0680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734714" y="1849605"/>
            <a:ext cx="10834986" cy="4027320"/>
          </a:xfrm>
        </p:spPr>
        <p:txBody>
          <a:bodyPr>
            <a:normAutofit fontScale="55000" lnSpcReduction="20000"/>
          </a:bodyPr>
          <a:lstStyle/>
          <a:p>
            <a:pPr marL="342900" indent="-342900">
              <a:buFont typeface="Wingdings" panose="05000000000000000000" pitchFamily="2" charset="2"/>
              <a:buChar char="§"/>
            </a:pPr>
            <a:r>
              <a:rPr lang="en-GB" sz="2600" dirty="0"/>
              <a:t>Chron: Chron: Οι επιπτώσεις της ανισορροπίας εργασίας και ζωής</a:t>
            </a:r>
          </a:p>
          <a:p>
            <a:pPr marL="0" indent="0"/>
            <a:r>
              <a:rPr lang="en-GB" sz="2600" dirty="0">
                <a:hlinkClick r:id="rId2">
                  <a:extLst>
                    <a:ext uri="{A12FA001-AC4F-418D-AE19-62706E023703}">
                      <ahyp:hlinkClr xmlns:ahyp="http://schemas.microsoft.com/office/drawing/2018/hyperlinkcolor" val="tx"/>
                    </a:ext>
                  </a:extLst>
                </a:hlinkClick>
              </a:rPr>
              <a:t>https://work.chron.com/effects-work-life-imbalance-5967.html </a:t>
            </a:r>
          </a:p>
          <a:p>
            <a:pPr marL="342900" indent="-342900">
              <a:buFont typeface="Wingdings" panose="05000000000000000000" pitchFamily="2" charset="2"/>
              <a:buChar char="§"/>
            </a:pPr>
            <a:r>
              <a:rPr lang="en-GB" sz="2600" dirty="0"/>
              <a:t>Πράγματι: Τι σημαίνει και τι επιπτώσεις έχει;</a:t>
            </a:r>
          </a:p>
          <a:p>
            <a:pPr marL="0" indent="0"/>
            <a:r>
              <a:rPr lang="en-GB" sz="2600" dirty="0">
                <a:hlinkClick r:id="rId3">
                  <a:extLst>
                    <a:ext uri="{A12FA001-AC4F-418D-AE19-62706E023703}">
                      <ahyp:hlinkClr xmlns:ahyp="http://schemas.microsoft.com/office/drawing/2018/hyperlinkcolor" val="tx"/>
                    </a:ext>
                  </a:extLst>
                </a:hlinkClick>
              </a:rPr>
              <a:t>https://uk.indeed.com/career-advice/career-development/work-life-imbalance </a:t>
            </a:r>
          </a:p>
          <a:p>
            <a:pPr marL="342900" indent="-342900">
              <a:buFont typeface="Wingdings" panose="05000000000000000000" pitchFamily="2" charset="2"/>
              <a:buChar char="§"/>
            </a:pPr>
            <a:r>
              <a:rPr lang="en-GB" sz="2600" dirty="0"/>
              <a:t>Το σχέδιο δράσης του ευρωπαϊκού πυλώνα κοινωνικών δικαιωμάτων</a:t>
            </a:r>
          </a:p>
          <a:p>
            <a:pPr marL="0" indent="0"/>
            <a:r>
              <a:rPr lang="en-GB" sz="2600" dirty="0">
                <a:hlinkClick r:id="rId4">
                  <a:extLst>
                    <a:ext uri="{A12FA001-AC4F-418D-AE19-62706E023703}">
                      <ahyp:hlinkClr xmlns:ahyp="http://schemas.microsoft.com/office/drawing/2018/hyperlinkcolor" val="tx"/>
                    </a:ext>
                  </a:extLst>
                </a:hlinkClick>
              </a:rPr>
              <a:t>https://op.europa.eu/webpub/empl/european-pillar-of-social-rights/en/ </a:t>
            </a:r>
          </a:p>
          <a:p>
            <a:pPr marL="342900" indent="-342900">
              <a:buFont typeface="Wingdings" panose="05000000000000000000" pitchFamily="2" charset="2"/>
              <a:buChar char="§"/>
            </a:pPr>
            <a:r>
              <a:rPr lang="en-GB" sz="2600" dirty="0"/>
              <a:t>Προωθήστε την υγιή ισορροπία μεταξύ επαγγελματικής και προσωπικής ζωής στην επιχείρησή σας</a:t>
            </a:r>
          </a:p>
          <a:p>
            <a:pPr marL="0" indent="0"/>
            <a:r>
              <a:rPr lang="en-GB" sz="2600" dirty="0">
                <a:hlinkClick r:id="rId5">
                  <a:extLst>
                    <a:ext uri="{A12FA001-AC4F-418D-AE19-62706E023703}">
                      <ahyp:hlinkClr xmlns:ahyp="http://schemas.microsoft.com/office/drawing/2018/hyperlinkcolor" val="tx"/>
                    </a:ext>
                  </a:extLst>
                </a:hlinkClick>
              </a:rPr>
              <a:t>https://www.nibusinessinfo.co.uk/content/advantages-improved-work-life-balance#:~:text=Work%2Dlife%20balance%20advantages%3A%20employees&amp;text=increased%20productivity,</a:t>
            </a:r>
            <a:r>
              <a:rPr lang="en-GB" sz="2600" dirty="0"/>
              <a:t>or%20family%20life%20is%20important  </a:t>
            </a:r>
          </a:p>
          <a:p>
            <a:pPr marL="342900" indent="-342900">
              <a:buFont typeface="Wingdings" panose="05000000000000000000" pitchFamily="2" charset="2"/>
              <a:buChar char="§"/>
            </a:pPr>
            <a:r>
              <a:rPr lang="en-GB" sz="2600" dirty="0"/>
              <a:t>7 οφέλη της ισορροπίας μεταξύ επαγγελματικής και προσωπικής ζωής για εργοδότες και εργαζόμενους </a:t>
            </a:r>
          </a:p>
          <a:p>
            <a:pPr marL="0" indent="0"/>
            <a:r>
              <a:rPr lang="en-GB" sz="2600" dirty="0">
                <a:hlinkClick r:id="rId6">
                  <a:extLst>
                    <a:ext uri="{A12FA001-AC4F-418D-AE19-62706E023703}">
                      <ahyp:hlinkClr xmlns:ahyp="http://schemas.microsoft.com/office/drawing/2018/hyperlinkcolor" val="tx"/>
                    </a:ext>
                  </a:extLst>
                </a:hlinkClick>
              </a:rPr>
              <a:t>https://fmpglobal.com/blog/business-benefits-good-work-life-balance/ </a:t>
            </a:r>
          </a:p>
          <a:p>
            <a:pPr marL="342900" indent="-342900">
              <a:buFont typeface="Wingdings" panose="05000000000000000000" pitchFamily="2" charset="2"/>
              <a:buChar char="§"/>
            </a:pPr>
            <a:r>
              <a:rPr lang="en-GB" sz="2600" dirty="0"/>
              <a:t>Στρατηγικό πλαίσιο της ΕΕ για την υγεία και την ασφάλεια στην εργασία 2021-2027</a:t>
            </a:r>
          </a:p>
          <a:p>
            <a:pPr marL="0" indent="0"/>
            <a:r>
              <a:rPr lang="en-GB" sz="2600" dirty="0">
                <a:hlinkClick r:id="rId7">
                  <a:extLst>
                    <a:ext uri="{A12FA001-AC4F-418D-AE19-62706E023703}">
                      <ahyp:hlinkClr xmlns:ahyp="http://schemas.microsoft.com/office/drawing/2018/hyperlinkcolor" val="tx"/>
                    </a:ext>
                  </a:extLst>
                </a:hlinkClick>
              </a:rPr>
              <a:t>https://www.ilo.org/budapest/what-we-do/projects/declared-work-ukraine/WCMS_811860/lang--en/index.htm#:~:text=Αυτή%20η%20νέα%20στρατηγική%20επικεντρώνεται%20σε%20επιπτώσεις,</a:t>
            </a:r>
            <a:r>
              <a:rPr lang="en-GB" sz="2600" dirty="0"/>
              <a:t>για%20πιθανές%20μελλοντικές%20απειλές%20υγείας.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l-GR" dirty="0"/>
              <a:t>Πηγές</a:t>
            </a:r>
            <a:endParaRPr lang="en-GB" dirty="0"/>
          </a:p>
        </p:txBody>
      </p:sp>
    </p:spTree>
    <p:extLst>
      <p:ext uri="{BB962C8B-B14F-4D97-AF65-F5344CB8AC3E}">
        <p14:creationId xmlns:p14="http://schemas.microsoft.com/office/powerpoint/2010/main" val="475773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fontScale="77500" lnSpcReduction="20000"/>
          </a:bodyPr>
          <a:lstStyle/>
          <a:p>
            <a:r>
              <a:rPr lang="en-GB" sz="3200" b="1" i="0" dirty="0">
                <a:effectLst/>
                <a:latin typeface="Söhne"/>
              </a:rPr>
              <a:t>Ο </a:t>
            </a:r>
            <a:r>
              <a:rPr lang="en-GB" sz="3200" b="1" i="0" dirty="0" err="1">
                <a:effectLst/>
                <a:latin typeface="Söhne"/>
              </a:rPr>
              <a:t>ρόλος</a:t>
            </a:r>
            <a:r>
              <a:rPr lang="en-GB" sz="3200" b="1" i="0" dirty="0">
                <a:effectLst/>
                <a:latin typeface="Söhne"/>
              </a:rPr>
              <a:t> </a:t>
            </a:r>
            <a:r>
              <a:rPr lang="en-GB" sz="3200" b="1" i="0" dirty="0" err="1">
                <a:effectLst/>
                <a:latin typeface="Söhne"/>
              </a:rPr>
              <a:t>των</a:t>
            </a:r>
            <a:r>
              <a:rPr lang="en-GB" sz="3200" b="1" i="0" dirty="0">
                <a:effectLst/>
                <a:latin typeface="Söhne"/>
              </a:rPr>
              <a:t> </a:t>
            </a:r>
            <a:r>
              <a:rPr lang="en-GB" sz="3200" b="1" i="0" dirty="0" err="1">
                <a:effectLst/>
                <a:latin typeface="Söhne"/>
              </a:rPr>
              <a:t>οργ</a:t>
            </a:r>
            <a:r>
              <a:rPr lang="en-GB" sz="3200" b="1" i="0" dirty="0">
                <a:effectLst/>
                <a:latin typeface="Söhne"/>
              </a:rPr>
              <a:t>ανισμών στην προώθηση της ισορροπίας μεταξύ επαγγελματικής και προσωπικής ζωής</a:t>
            </a:r>
            <a:endParaRPr lang="en-GB" sz="32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02</a:t>
            </a:r>
          </a:p>
        </p:txBody>
      </p:sp>
    </p:spTree>
    <p:extLst>
      <p:ext uri="{BB962C8B-B14F-4D97-AF65-F5344CB8AC3E}">
        <p14:creationId xmlns:p14="http://schemas.microsoft.com/office/powerpoint/2010/main" val="1538241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266858-9A23-8DB6-23AA-04F5DFDF32C8}"/>
              </a:ext>
            </a:extLst>
          </p:cNvPr>
          <p:cNvPicPr>
            <a:picLocks noGrp="1" noChangeAspect="1"/>
          </p:cNvPicPr>
          <p:nvPr>
            <p:ph type="pic" sz="quarter" idx="53"/>
          </p:nvPr>
        </p:nvPicPr>
        <p:blipFill>
          <a:blip r:embed="rId2"/>
          <a:srcRect l="28881" r="28881"/>
          <a:stretch>
            <a:fillRect/>
          </a:stretch>
        </p:blipFill>
        <p:spPr/>
      </p:pic>
      <p:sp>
        <p:nvSpPr>
          <p:cNvPr id="3" name="Text Placeholder 2">
            <a:extLst>
              <a:ext uri="{FF2B5EF4-FFF2-40B4-BE49-F238E27FC236}">
                <a16:creationId xmlns:a16="http://schemas.microsoft.com/office/drawing/2014/main" id="{1FE2060C-AA7F-C486-8636-8891BFCB112C}"/>
              </a:ext>
            </a:extLst>
          </p:cNvPr>
          <p:cNvSpPr>
            <a:spLocks noGrp="1"/>
          </p:cNvSpPr>
          <p:nvPr>
            <p:ph type="body" sz="quarter" idx="18"/>
          </p:nvPr>
        </p:nvSpPr>
        <p:spPr>
          <a:xfrm>
            <a:off x="734713" y="1447800"/>
            <a:ext cx="6285211" cy="4800599"/>
          </a:xfrm>
        </p:spPr>
        <p:txBody>
          <a:bodyPr>
            <a:normAutofit fontScale="77500" lnSpcReduction="20000"/>
          </a:bodyPr>
          <a:lstStyle/>
          <a:p>
            <a:pPr marL="342900" indent="-342900" algn="just">
              <a:lnSpc>
                <a:spcPct val="110000"/>
              </a:lnSpc>
              <a:buFont typeface="Arial" panose="020B0604020202020204" pitchFamily="34" charset="0"/>
              <a:buChar char="•"/>
            </a:pPr>
            <a:r>
              <a:rPr lang="en-GB" dirty="0"/>
              <a:t>Η </a:t>
            </a:r>
            <a:r>
              <a:rPr lang="en-GB" dirty="0" err="1"/>
              <a:t>ετ</a:t>
            </a:r>
            <a:r>
              <a:rPr lang="en-GB" dirty="0"/>
              <a:t>αιρική κουλτούρα διαδραματίζει κρίσιμο ρόλο στη διαμόρφωση της ισορροπίας μεταξύ επαγγελματικής και προσωπικής ζωής σε έναν οργανισμό. </a:t>
            </a:r>
          </a:p>
          <a:p>
            <a:pPr marL="342900" indent="-342900" algn="just">
              <a:lnSpc>
                <a:spcPct val="110000"/>
              </a:lnSpc>
              <a:buFont typeface="Arial" panose="020B0604020202020204" pitchFamily="34" charset="0"/>
              <a:buChar char="•"/>
            </a:pPr>
            <a:r>
              <a:rPr lang="en-GB" dirty="0" err="1"/>
              <a:t>Μι</a:t>
            </a:r>
            <a:r>
              <a:rPr lang="en-GB" dirty="0"/>
              <a:t>α κουλτούρα που ενθαρρύνει τις πολλές ώρες εργασίας και αξιολογεί τους εργαζόμενους με βάση τον χρόνο που περνούν στο γραφείο και όχι την παραγωγικότητά τους μπορεί να συμβάλει σε μια κακή ισορροπία μεταξύ επαγγελματικής και προσωπικής ζωής. </a:t>
            </a:r>
          </a:p>
          <a:p>
            <a:pPr marL="342900" indent="-342900" algn="just">
              <a:lnSpc>
                <a:spcPct val="110000"/>
              </a:lnSpc>
              <a:buFont typeface="Arial" panose="020B0604020202020204" pitchFamily="34" charset="0"/>
              <a:buChar char="•"/>
            </a:pPr>
            <a:r>
              <a:rPr lang="en-GB" dirty="0"/>
              <a:t>Από </a:t>
            </a:r>
            <a:r>
              <a:rPr lang="en-GB" dirty="0" err="1"/>
              <a:t>την</a:t>
            </a:r>
            <a:r>
              <a:rPr lang="en-GB" dirty="0"/>
              <a:t> </a:t>
            </a:r>
            <a:r>
              <a:rPr lang="en-GB" dirty="0" err="1"/>
              <a:t>άλλη</a:t>
            </a:r>
            <a:r>
              <a:rPr lang="en-GB" dirty="0"/>
              <a:t> π</a:t>
            </a:r>
            <a:r>
              <a:rPr lang="en-GB" dirty="0" err="1"/>
              <a:t>λευρά</a:t>
            </a:r>
            <a:r>
              <a:rPr lang="en-GB" dirty="0"/>
              <a:t>, </a:t>
            </a:r>
            <a:r>
              <a:rPr lang="en-GB" dirty="0" err="1"/>
              <a:t>μι</a:t>
            </a:r>
            <a:r>
              <a:rPr lang="en-GB" dirty="0"/>
              <a:t>α κουλτούρα που προωθεί την ευελιξία, εκτιμά την ευημερία των εργαζομένων και σέβεται τον προσωπικό χρόνο μπορεί να διευκολύνει μια υγιή ισορροπία μεταξύ επαγγελματικής και προσωπικής ζωής. </a:t>
            </a:r>
          </a:p>
          <a:p>
            <a:pPr marL="342900" indent="-342900" algn="just">
              <a:lnSpc>
                <a:spcPct val="110000"/>
              </a:lnSpc>
              <a:buFont typeface="Arial" panose="020B0604020202020204" pitchFamily="34" charset="0"/>
              <a:buChar char="•"/>
            </a:pPr>
            <a:r>
              <a:rPr lang="en-GB" dirty="0" err="1"/>
              <a:t>Το</a:t>
            </a:r>
            <a:r>
              <a:rPr lang="en-GB" dirty="0"/>
              <a:t> </a:t>
            </a:r>
            <a:r>
              <a:rPr lang="en-GB" dirty="0" err="1"/>
              <a:t>νέο</a:t>
            </a:r>
            <a:r>
              <a:rPr lang="en-GB" dirty="0"/>
              <a:t> </a:t>
            </a:r>
            <a:r>
              <a:rPr lang="en-GB" dirty="0" err="1"/>
              <a:t>στρ</a:t>
            </a:r>
            <a:r>
              <a:rPr lang="en-GB" dirty="0"/>
              <a:t>ατηγικό πλαίσιο της ΕΕ για την υγεία και την ασφάλεια στην εργασία 2021-2027 υπογραμμίζει τη σημασία των υγιών εργασιακών περιβαλλόντων και των πολιτισμών που προωθούν την ισορροπία μεταξύ επαγγελματικής και προσωπικής ζωής.</a:t>
            </a:r>
          </a:p>
        </p:txBody>
      </p:sp>
      <p:sp>
        <p:nvSpPr>
          <p:cNvPr id="4" name="Text Placeholder 3">
            <a:extLst>
              <a:ext uri="{FF2B5EF4-FFF2-40B4-BE49-F238E27FC236}">
                <a16:creationId xmlns:a16="http://schemas.microsoft.com/office/drawing/2014/main" id="{68E0FEC7-2C58-0FF7-8C34-E0DA0030F10D}"/>
              </a:ext>
            </a:extLst>
          </p:cNvPr>
          <p:cNvSpPr>
            <a:spLocks noGrp="1"/>
          </p:cNvSpPr>
          <p:nvPr>
            <p:ph type="body" sz="quarter" idx="16"/>
          </p:nvPr>
        </p:nvSpPr>
        <p:spPr>
          <a:xfrm>
            <a:off x="713768" y="314326"/>
            <a:ext cx="5563207" cy="857250"/>
          </a:xfrm>
        </p:spPr>
        <p:txBody>
          <a:bodyPr>
            <a:normAutofit fontScale="62500" lnSpcReduction="20000"/>
          </a:bodyPr>
          <a:lstStyle/>
          <a:p>
            <a:r>
              <a:rPr lang="en-GB" sz="3600" dirty="0">
                <a:effectLst/>
                <a:ea typeface="Corbel" panose="020B0503020204020204" pitchFamily="34" charset="0"/>
                <a:cs typeface="Times New Roman" panose="02020603050405020304" pitchFamily="18" charset="0"/>
              </a:rPr>
              <a:t>Ο α</a:t>
            </a:r>
            <a:r>
              <a:rPr lang="en-GB" sz="3600" dirty="0" err="1">
                <a:effectLst/>
                <a:ea typeface="Corbel" panose="020B0503020204020204" pitchFamily="34" charset="0"/>
                <a:cs typeface="Times New Roman" panose="02020603050405020304" pitchFamily="18" charset="0"/>
              </a:rPr>
              <a:t>ντίκτυ</a:t>
            </a:r>
            <a:r>
              <a:rPr lang="en-GB" sz="3600" dirty="0">
                <a:effectLst/>
                <a:ea typeface="Corbel" panose="020B0503020204020204" pitchFamily="34" charset="0"/>
                <a:cs typeface="Times New Roman" panose="02020603050405020304" pitchFamily="18" charset="0"/>
              </a:rPr>
              <a:t>πος της εταιρικής κουλτούρας στην ισορροπία εργασίας</a:t>
            </a:r>
            <a:r>
              <a:rPr lang="el-GR" sz="3600" dirty="0">
                <a:effectLst/>
                <a:ea typeface="Corbel" panose="020B0503020204020204" pitchFamily="34" charset="0"/>
                <a:cs typeface="Times New Roman" panose="02020603050405020304" pitchFamily="18" charset="0"/>
              </a:rPr>
              <a:t> και προσωπικής </a:t>
            </a:r>
            <a:r>
              <a:rPr lang="en-GB" sz="3600" dirty="0" err="1">
                <a:effectLst/>
                <a:ea typeface="Corbel" panose="020B0503020204020204" pitchFamily="34" charset="0"/>
                <a:cs typeface="Times New Roman" panose="02020603050405020304" pitchFamily="18" charset="0"/>
              </a:rPr>
              <a:t>ζωής</a:t>
            </a:r>
            <a:endParaRPr lang="en-US" sz="6000" dirty="0"/>
          </a:p>
          <a:p>
            <a:endParaRPr lang="en-GB" dirty="0"/>
          </a:p>
        </p:txBody>
      </p:sp>
    </p:spTree>
    <p:extLst>
      <p:ext uri="{BB962C8B-B14F-4D97-AF65-F5344CB8AC3E}">
        <p14:creationId xmlns:p14="http://schemas.microsoft.com/office/powerpoint/2010/main" val="585763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D36E3E-0D4A-4927-20A5-C294AC4BD4C0}"/>
              </a:ext>
            </a:extLst>
          </p:cNvPr>
          <p:cNvSpPr>
            <a:spLocks noGrp="1"/>
          </p:cNvSpPr>
          <p:nvPr>
            <p:ph type="body" sz="quarter" idx="18"/>
          </p:nvPr>
        </p:nvSpPr>
        <p:spPr>
          <a:xfrm>
            <a:off x="586599" y="1414234"/>
            <a:ext cx="6289090" cy="4732565"/>
          </a:xfrm>
        </p:spPr>
        <p:txBody>
          <a:bodyPr>
            <a:normAutofit fontScale="92500"/>
          </a:bodyPr>
          <a:lstStyle/>
          <a:p>
            <a:pPr marL="342900" indent="-342900" algn="just">
              <a:buFont typeface="Arial" panose="020B0604020202020204" pitchFamily="34" charset="0"/>
              <a:buChar char="•"/>
            </a:pPr>
            <a:r>
              <a:rPr lang="en-GB" dirty="0"/>
              <a:t>Η υπ</a:t>
            </a:r>
            <a:r>
              <a:rPr lang="en-GB" dirty="0" err="1"/>
              <a:t>οστήριξη</a:t>
            </a:r>
            <a:r>
              <a:rPr lang="en-GB" dirty="0"/>
              <a:t> </a:t>
            </a:r>
            <a:r>
              <a:rPr lang="en-GB" dirty="0" err="1"/>
              <a:t>της</a:t>
            </a:r>
            <a:r>
              <a:rPr lang="en-GB" dirty="0"/>
              <a:t> </a:t>
            </a:r>
            <a:r>
              <a:rPr lang="en-GB" dirty="0" err="1"/>
              <a:t>ισορρο</a:t>
            </a:r>
            <a:r>
              <a:rPr lang="en-GB" dirty="0"/>
              <a:t>πίας μεταξύ επαγγελματικής και προσωπικής ζωής σε έναν οργανισμό μπορεί να αποφέρει σημαντικά οφέλη. </a:t>
            </a:r>
          </a:p>
          <a:p>
            <a:pPr marL="342900" indent="-342900" algn="just">
              <a:buFont typeface="Arial" panose="020B0604020202020204" pitchFamily="34" charset="0"/>
              <a:buChar char="•"/>
            </a:pPr>
            <a:r>
              <a:rPr lang="en-GB" dirty="0" err="1"/>
              <a:t>Αυτές</a:t>
            </a:r>
            <a:r>
              <a:rPr lang="en-GB" dirty="0"/>
              <a:t> π</a:t>
            </a:r>
            <a:r>
              <a:rPr lang="en-GB" dirty="0" err="1"/>
              <a:t>εριλ</a:t>
            </a:r>
            <a:r>
              <a:rPr lang="en-GB" dirty="0"/>
              <a:t>αμβάνουν τη βελτίωση του ηθικού των εργαζομένων, την αύξηση της παραγωγικότητας, τη μείωση των απουσιών και τη μείωση του ποσοστού εναλλαγής προσωπικού. </a:t>
            </a:r>
          </a:p>
          <a:p>
            <a:pPr marL="342900" indent="-342900" algn="just">
              <a:buFont typeface="Arial" panose="020B0604020202020204" pitchFamily="34" charset="0"/>
              <a:buChar char="•"/>
            </a:pPr>
            <a:r>
              <a:rPr lang="en-GB" dirty="0"/>
              <a:t>Μπ</a:t>
            </a:r>
            <a:r>
              <a:rPr lang="en-GB" dirty="0" err="1"/>
              <a:t>ορεί</a:t>
            </a:r>
            <a:r>
              <a:rPr lang="en-GB" dirty="0"/>
              <a:t> επ</a:t>
            </a:r>
            <a:r>
              <a:rPr lang="en-GB" dirty="0" err="1"/>
              <a:t>ίσης</a:t>
            </a:r>
            <a:r>
              <a:rPr lang="en-GB" dirty="0"/>
              <a:t> να </a:t>
            </a:r>
            <a:r>
              <a:rPr lang="en-GB" dirty="0" err="1"/>
              <a:t>ενισχύσει</a:t>
            </a:r>
            <a:r>
              <a:rPr lang="en-GB" dirty="0"/>
              <a:t> </a:t>
            </a:r>
            <a:r>
              <a:rPr lang="en-GB" dirty="0" err="1"/>
              <a:t>τη</a:t>
            </a:r>
            <a:r>
              <a:rPr lang="en-GB" dirty="0"/>
              <a:t> </a:t>
            </a:r>
            <a:r>
              <a:rPr lang="en-GB" dirty="0" err="1"/>
              <a:t>φήμη</a:t>
            </a:r>
            <a:r>
              <a:rPr lang="en-GB" dirty="0"/>
              <a:t> </a:t>
            </a:r>
            <a:r>
              <a:rPr lang="en-GB" dirty="0" err="1"/>
              <a:t>του</a:t>
            </a:r>
            <a:r>
              <a:rPr lang="en-GB" dirty="0"/>
              <a:t> </a:t>
            </a:r>
            <a:r>
              <a:rPr lang="en-GB" dirty="0" err="1"/>
              <a:t>οργ</a:t>
            </a:r>
            <a:r>
              <a:rPr lang="en-GB" dirty="0"/>
              <a:t>ανισμού, καθιστώντας τον πιο ελκυστικό χώρο εργασίας για τους σημερινούς και δυνητικούς εργαζόμενους. </a:t>
            </a:r>
          </a:p>
          <a:p>
            <a:pPr marL="342900" indent="-342900" algn="just">
              <a:buFont typeface="Arial" panose="020B0604020202020204" pitchFamily="34" charset="0"/>
              <a:buChar char="•"/>
            </a:pPr>
            <a:r>
              <a:rPr lang="en-GB" dirty="0"/>
              <a:t>Ο </a:t>
            </a:r>
            <a:r>
              <a:rPr lang="en-GB" dirty="0" err="1"/>
              <a:t>ευρω</a:t>
            </a:r>
            <a:r>
              <a:rPr lang="en-GB" dirty="0"/>
              <a:t>παϊκός πυλώνας κοινωνικών δικαιωμάτων αναγνωρίζει τα οργανωτικά οφέλη της υποστήριξης της ισορροπίας μεταξύ επαγγελματικής και προσωπικής ζωής και ενθαρρύνει τις επιχειρήσεις να αναπτύξουν πολιτικές φιλικές προς την οικογένεια.</a:t>
            </a:r>
          </a:p>
        </p:txBody>
      </p:sp>
      <p:sp>
        <p:nvSpPr>
          <p:cNvPr id="3" name="Text Placeholder 2">
            <a:extLst>
              <a:ext uri="{FF2B5EF4-FFF2-40B4-BE49-F238E27FC236}">
                <a16:creationId xmlns:a16="http://schemas.microsoft.com/office/drawing/2014/main" id="{B7AA19F1-254A-42CC-6B88-0779FA209D62}"/>
              </a:ext>
            </a:extLst>
          </p:cNvPr>
          <p:cNvSpPr>
            <a:spLocks noGrp="1"/>
          </p:cNvSpPr>
          <p:nvPr>
            <p:ph type="body" sz="quarter" idx="16"/>
          </p:nvPr>
        </p:nvSpPr>
        <p:spPr>
          <a:xfrm>
            <a:off x="869511" y="543458"/>
            <a:ext cx="6889572" cy="790042"/>
          </a:xfrm>
        </p:spPr>
        <p:txBody>
          <a:bodyPr>
            <a:normAutofit/>
          </a:bodyPr>
          <a:lstStyle/>
          <a:p>
            <a:r>
              <a:rPr lang="en-GB" sz="2400" dirty="0"/>
              <a:t>Τα </a:t>
            </a:r>
            <a:r>
              <a:rPr lang="en-GB" sz="2400" dirty="0" err="1"/>
              <a:t>οργ</a:t>
            </a:r>
            <a:r>
              <a:rPr lang="en-GB" sz="2400" dirty="0"/>
              <a:t>ανωτικά οφέλη από την υποστήριξη της ισορροπίας εργασίας-ζωής</a:t>
            </a:r>
          </a:p>
        </p:txBody>
      </p:sp>
      <p:pic>
        <p:nvPicPr>
          <p:cNvPr id="7" name="Picture Placeholder 6">
            <a:extLst>
              <a:ext uri="{FF2B5EF4-FFF2-40B4-BE49-F238E27FC236}">
                <a16:creationId xmlns:a16="http://schemas.microsoft.com/office/drawing/2014/main" id="{BB7A1884-08CC-601C-627E-F74474CF8226}"/>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947313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5" name="Text Placeholder 4">
            <a:extLst>
              <a:ext uri="{FF2B5EF4-FFF2-40B4-BE49-F238E27FC236}">
                <a16:creationId xmlns:a16="http://schemas.microsoft.com/office/drawing/2014/main" id="{9C1405FD-CA3F-3997-6E58-3607D4D1FE61}"/>
              </a:ext>
            </a:extLst>
          </p:cNvPr>
          <p:cNvSpPr>
            <a:spLocks noGrp="1"/>
          </p:cNvSpPr>
          <p:nvPr>
            <p:ph type="body" sz="quarter" idx="34"/>
          </p:nvPr>
        </p:nvSpPr>
        <p:spPr/>
        <p:txBody>
          <a:bodyPr/>
          <a:lstStyle/>
          <a:p>
            <a:r>
              <a:rPr lang="en-GB" dirty="0"/>
              <a:t>ΚΑΛ</a:t>
            </a:r>
            <a:r>
              <a:rPr lang="el-GR" dirty="0"/>
              <a:t>Ω</a:t>
            </a:r>
            <a:r>
              <a:rPr lang="en-GB" dirty="0"/>
              <a:t>Σ </a:t>
            </a:r>
            <a:r>
              <a:rPr lang="el-GR" dirty="0"/>
              <a:t>Η</a:t>
            </a:r>
            <a:r>
              <a:rPr lang="en-GB" dirty="0"/>
              <a:t>ΡΘΑΤΕ ΣΤΗΝ ΙΣΟΡΡΟΠ</a:t>
            </a:r>
            <a:r>
              <a:rPr lang="el-GR" dirty="0"/>
              <a:t>Ι</a:t>
            </a:r>
            <a:r>
              <a:rPr lang="en-GB" dirty="0"/>
              <a:t>Α</a:t>
            </a:r>
          </a:p>
        </p:txBody>
      </p:sp>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a:xfrm>
            <a:off x="6629889" y="1643483"/>
            <a:ext cx="4918863" cy="4621850"/>
          </a:xfrm>
        </p:spPr>
        <p:txBody>
          <a:bodyPr>
            <a:normAutofit fontScale="85000" lnSpcReduction="20000"/>
          </a:bodyPr>
          <a:lstStyle/>
          <a:p>
            <a:pPr marL="342900" indent="-342900" algn="just">
              <a:buFont typeface="Arial" panose="020B0604020202020204" pitchFamily="34" charset="0"/>
              <a:buChar char="•"/>
            </a:pPr>
            <a:r>
              <a:rPr lang="en-GB" dirty="0"/>
              <a:t>Η </a:t>
            </a:r>
            <a:r>
              <a:rPr lang="en-GB" dirty="0" err="1"/>
              <a:t>ηγεσί</a:t>
            </a:r>
            <a:r>
              <a:rPr lang="en-GB" dirty="0"/>
              <a:t>α διαδραματίζει </a:t>
            </a:r>
            <a:r>
              <a:rPr lang="en-GB" b="1" dirty="0"/>
              <a:t>καθοριστικό ρόλο </a:t>
            </a:r>
            <a:r>
              <a:rPr lang="en-GB" dirty="0"/>
              <a:t>στην προώθηση της ισορροπίας μεταξύ επαγγελματικής και προσωπικής ζωής. </a:t>
            </a:r>
            <a:r>
              <a:rPr lang="en-GB" dirty="0" err="1"/>
              <a:t>Οι</a:t>
            </a:r>
            <a:r>
              <a:rPr lang="en-GB" dirty="0"/>
              <a:t> </a:t>
            </a:r>
            <a:r>
              <a:rPr lang="en-GB" dirty="0" err="1"/>
              <a:t>ηγέτες</a:t>
            </a:r>
            <a:r>
              <a:rPr lang="en-GB" dirty="0"/>
              <a:t> μπ</a:t>
            </a:r>
            <a:r>
              <a:rPr lang="en-GB" dirty="0" err="1"/>
              <a:t>ορούν</a:t>
            </a:r>
            <a:r>
              <a:rPr lang="en-GB" dirty="0"/>
              <a:t> να </a:t>
            </a:r>
            <a:r>
              <a:rPr lang="en-GB" dirty="0" err="1"/>
              <a:t>δώσουν</a:t>
            </a:r>
            <a:r>
              <a:rPr lang="en-GB" dirty="0"/>
              <a:t> </a:t>
            </a:r>
            <a:r>
              <a:rPr lang="en-GB" dirty="0" err="1"/>
              <a:t>τον</a:t>
            </a:r>
            <a:r>
              <a:rPr lang="en-GB" dirty="0"/>
              <a:t> </a:t>
            </a:r>
            <a:r>
              <a:rPr lang="en-GB" dirty="0" err="1"/>
              <a:t>τόνο</a:t>
            </a:r>
            <a:r>
              <a:rPr lang="en-GB" dirty="0"/>
              <a:t>, </a:t>
            </a:r>
            <a:r>
              <a:rPr lang="en-GB" dirty="0" err="1"/>
              <a:t>δι</a:t>
            </a:r>
            <a:r>
              <a:rPr lang="en-GB" dirty="0"/>
              <a:t>αμορφώνοντας υγιείς συμπεριφορές ισορροπίας μεταξύ επαγγελματικής και προσωπικής ζωής και υποστηρίζοντας πολιτικές που ενθαρρύνουν την ισορροπία μεταξύ επαγγελματικής και προσωπικής ζωής, όπως ευέλικτο ωράριο εργασίας, δυνατότητες απομακρυσμένης εργασίας και πολιτικές οικογενειακών αδειών. </a:t>
            </a:r>
          </a:p>
          <a:p>
            <a:pPr marL="342900" indent="-342900" algn="just">
              <a:buFont typeface="Arial" panose="020B0604020202020204" pitchFamily="34" charset="0"/>
              <a:buChar char="•"/>
            </a:pPr>
            <a:r>
              <a:rPr lang="en-GB" dirty="0" err="1"/>
              <a:t>Το</a:t>
            </a:r>
            <a:r>
              <a:rPr lang="en-GB" dirty="0"/>
              <a:t> </a:t>
            </a:r>
            <a:r>
              <a:rPr lang="en-GB" dirty="0" err="1"/>
              <a:t>Ευρω</a:t>
            </a:r>
            <a:r>
              <a:rPr lang="en-GB" dirty="0"/>
              <a:t>παϊκό Πλαίσιο για τη Διαχείριση Ψυχοκοινωνικών Κινδύνων (PRIMA-EF) τονίζει τη σημασία της υποστηρικτικής ηγεσίας για τον μετριασμό των ψυχοκοινωνικών κινδύνων και την προώθηση ενός ισορροπημένου εργασιακού περιβάλλοντος.</a:t>
            </a:r>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629890" y="731710"/>
            <a:ext cx="4918863" cy="937291"/>
          </a:xfrm>
        </p:spPr>
        <p:txBody>
          <a:bodyPr>
            <a:normAutofit fontScale="92500" lnSpcReduction="10000"/>
          </a:bodyPr>
          <a:lstStyle/>
          <a:p>
            <a:r>
              <a:rPr lang="en-GB" sz="2400" b="1" dirty="0">
                <a:effectLst/>
                <a:ea typeface="Corbel" panose="020B0503020204020204" pitchFamily="34" charset="0"/>
                <a:cs typeface="Times New Roman" panose="02020603050405020304" pitchFamily="18" charset="0"/>
              </a:rPr>
              <a:t>Ο </a:t>
            </a:r>
            <a:r>
              <a:rPr lang="en-GB" sz="2400" b="1" dirty="0" err="1">
                <a:effectLst/>
                <a:ea typeface="Corbel" panose="020B0503020204020204" pitchFamily="34" charset="0"/>
                <a:cs typeface="Times New Roman" panose="02020603050405020304" pitchFamily="18" charset="0"/>
              </a:rPr>
              <a:t>ρόλος</a:t>
            </a:r>
            <a:r>
              <a:rPr lang="en-GB" sz="2400" b="1" dirty="0">
                <a:effectLst/>
                <a:ea typeface="Corbel" panose="020B0503020204020204" pitchFamily="34" charset="0"/>
                <a:cs typeface="Times New Roman" panose="02020603050405020304" pitchFamily="18" charset="0"/>
              </a:rPr>
              <a:t> </a:t>
            </a:r>
            <a:r>
              <a:rPr lang="en-GB" sz="2400" b="1" dirty="0" err="1">
                <a:effectLst/>
                <a:ea typeface="Corbel" panose="020B0503020204020204" pitchFamily="34" charset="0"/>
                <a:cs typeface="Times New Roman" panose="02020603050405020304" pitchFamily="18" charset="0"/>
              </a:rPr>
              <a:t>της</a:t>
            </a:r>
            <a:r>
              <a:rPr lang="en-GB" sz="2400" b="1" dirty="0">
                <a:effectLst/>
                <a:ea typeface="Corbel" panose="020B0503020204020204" pitchFamily="34" charset="0"/>
                <a:cs typeface="Times New Roman" panose="02020603050405020304" pitchFamily="18" charset="0"/>
              </a:rPr>
              <a:t> </a:t>
            </a:r>
            <a:r>
              <a:rPr lang="en-GB" sz="2400" b="1" dirty="0" err="1">
                <a:effectLst/>
                <a:ea typeface="Corbel" panose="020B0503020204020204" pitchFamily="34" charset="0"/>
                <a:cs typeface="Times New Roman" panose="02020603050405020304" pitchFamily="18" charset="0"/>
              </a:rPr>
              <a:t>ηγεσί</a:t>
            </a:r>
            <a:r>
              <a:rPr lang="en-GB" sz="2400" b="1" dirty="0">
                <a:effectLst/>
                <a:ea typeface="Corbel" panose="020B0503020204020204" pitchFamily="34" charset="0"/>
                <a:cs typeface="Times New Roman" panose="02020603050405020304" pitchFamily="18" charset="0"/>
              </a:rPr>
              <a:t>ας στην προώθηση της ισορροπίας μεταξύ επαγγελματικής και προσωπικής ζωής</a:t>
            </a:r>
            <a:endParaRPr lang="en-GB" sz="4400" dirty="0"/>
          </a:p>
        </p:txBody>
      </p:sp>
    </p:spTree>
    <p:extLst>
      <p:ext uri="{BB962C8B-B14F-4D97-AF65-F5344CB8AC3E}">
        <p14:creationId xmlns:p14="http://schemas.microsoft.com/office/powerpoint/2010/main" val="792239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7332CD-919E-DDD2-A688-F8D429BA214F}"/>
              </a:ext>
            </a:extLst>
          </p:cNvPr>
          <p:cNvPicPr>
            <a:picLocks noGrp="1" noChangeAspect="1"/>
          </p:cNvPicPr>
          <p:nvPr>
            <p:ph type="pic" sz="quarter" idx="53"/>
          </p:nvPr>
        </p:nvPicPr>
        <p:blipFill>
          <a:blip r:embed="rId2"/>
          <a:srcRect l="28909" r="28909"/>
          <a:stretch>
            <a:fillRect/>
          </a:stretch>
        </p:blipFill>
        <p:spPr/>
      </p:pic>
      <p:sp>
        <p:nvSpPr>
          <p:cNvPr id="3" name="Text Placeholder 2">
            <a:extLst>
              <a:ext uri="{FF2B5EF4-FFF2-40B4-BE49-F238E27FC236}">
                <a16:creationId xmlns:a16="http://schemas.microsoft.com/office/drawing/2014/main" id="{8FE126F6-17FD-7AF7-80B8-F3E662A1603F}"/>
              </a:ext>
            </a:extLst>
          </p:cNvPr>
          <p:cNvSpPr>
            <a:spLocks noGrp="1"/>
          </p:cNvSpPr>
          <p:nvPr>
            <p:ph type="body" sz="quarter" idx="18"/>
          </p:nvPr>
        </p:nvSpPr>
        <p:spPr>
          <a:xfrm>
            <a:off x="734714" y="1583871"/>
            <a:ext cx="6237586" cy="4029530"/>
          </a:xfrm>
        </p:spPr>
        <p:txBody>
          <a:bodyPr>
            <a:normAutofit fontScale="92500" lnSpcReduction="10000"/>
          </a:bodyPr>
          <a:lstStyle/>
          <a:p>
            <a:pPr marL="342900" indent="-342900" algn="just">
              <a:buFont typeface="Arial" panose="020B0604020202020204" pitchFamily="34" charset="0"/>
              <a:buChar char="•"/>
            </a:pPr>
            <a:r>
              <a:rPr lang="en-GB" dirty="0"/>
              <a:t>Η πα</a:t>
            </a:r>
            <a:r>
              <a:rPr lang="en-GB" dirty="0" err="1"/>
              <a:t>ροχή</a:t>
            </a:r>
            <a:r>
              <a:rPr lang="en-GB" dirty="0"/>
              <a:t> υπ</a:t>
            </a:r>
            <a:r>
              <a:rPr lang="en-GB" dirty="0" err="1"/>
              <a:t>οστήριξης</a:t>
            </a:r>
            <a:r>
              <a:rPr lang="en-GB" dirty="0"/>
              <a:t> </a:t>
            </a:r>
            <a:r>
              <a:rPr lang="en-GB" dirty="0" err="1"/>
              <a:t>γι</a:t>
            </a:r>
            <a:r>
              <a:rPr lang="en-GB" dirty="0"/>
              <a:t>α τη φροντίδα των παιδιών είναι μια ισχυρή μέθοδος ανακούφισης από το άγχος και βελτίωσης της ισορροπίας μεταξύ επαγγελματικής και προσωπικής ζωής. </a:t>
            </a:r>
            <a:r>
              <a:rPr lang="en-GB" dirty="0" err="1"/>
              <a:t>Αυτό</a:t>
            </a:r>
            <a:r>
              <a:rPr lang="en-GB" dirty="0"/>
              <a:t> μπ</a:t>
            </a:r>
            <a:r>
              <a:rPr lang="en-GB" dirty="0" err="1"/>
              <a:t>ορεί</a:t>
            </a:r>
            <a:r>
              <a:rPr lang="en-GB" dirty="0"/>
              <a:t> να π</a:t>
            </a:r>
            <a:r>
              <a:rPr lang="en-GB" dirty="0" err="1"/>
              <a:t>εριλ</a:t>
            </a:r>
            <a:r>
              <a:rPr lang="en-GB" dirty="0"/>
              <a:t>αμβάνει την παροχή άμεσης πρόσβασης σε εγκαταστάσεις παιδικής φροντίδας, την παροχή επιδοτήσεων ή την προσφορά ευέλικτων χρονοδιαγραμμάτων που εξυπηρετούν τις ανάγκες παιδικής φροντίδας. </a:t>
            </a:r>
          </a:p>
          <a:p>
            <a:pPr marL="342900" indent="-342900" algn="just">
              <a:buFont typeface="Arial" panose="020B0604020202020204" pitchFamily="34" charset="0"/>
              <a:buChar char="•"/>
            </a:pPr>
            <a:r>
              <a:rPr lang="en-GB" dirty="0" err="1"/>
              <a:t>Οι</a:t>
            </a:r>
            <a:r>
              <a:rPr lang="en-GB" dirty="0"/>
              <a:t> </a:t>
            </a:r>
            <a:r>
              <a:rPr lang="en-GB" b="1" dirty="0">
                <a:solidFill>
                  <a:srgbClr val="8A4199"/>
                </a:solidFill>
              </a:rPr>
              <a:t>ανα</a:t>
            </a:r>
            <a:r>
              <a:rPr lang="en-GB" b="1" dirty="0" err="1">
                <a:solidFill>
                  <a:srgbClr val="8A4199"/>
                </a:solidFill>
              </a:rPr>
              <a:t>θεωρημένοι</a:t>
            </a:r>
            <a:r>
              <a:rPr lang="en-GB" b="1" dirty="0">
                <a:solidFill>
                  <a:srgbClr val="8A4199"/>
                </a:solidFill>
              </a:rPr>
              <a:t> </a:t>
            </a:r>
            <a:r>
              <a:rPr lang="en-GB" b="1" dirty="0" err="1">
                <a:solidFill>
                  <a:srgbClr val="8A4199"/>
                </a:solidFill>
                <a:hlinkClick r:id="rId3">
                  <a:extLst>
                    <a:ext uri="{A12FA001-AC4F-418D-AE19-62706E023703}">
                      <ahyp:hlinkClr xmlns:ahyp="http://schemas.microsoft.com/office/drawing/2018/hyperlinkcolor" val="tx"/>
                    </a:ext>
                  </a:extLst>
                </a:hlinkClick>
              </a:rPr>
              <a:t>στόχοι</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b="1" dirty="0" err="1">
                <a:solidFill>
                  <a:srgbClr val="8A4199"/>
                </a:solidFill>
                <a:hlinkClick r:id="rId3">
                  <a:extLst>
                    <a:ext uri="{A12FA001-AC4F-418D-AE19-62706E023703}">
                      <ahyp:hlinkClr xmlns:ahyp="http://schemas.microsoft.com/office/drawing/2018/hyperlinkcolor" val="tx"/>
                    </a:ext>
                  </a:extLst>
                </a:hlinkClick>
              </a:rPr>
              <a:t>της</a:t>
            </a:r>
            <a:r>
              <a:rPr lang="en-GB" b="1" dirty="0">
                <a:solidFill>
                  <a:srgbClr val="8A4199"/>
                </a:solidFill>
                <a:hlinkClick r:id="rId3">
                  <a:extLst>
                    <a:ext uri="{A12FA001-AC4F-418D-AE19-62706E023703}">
                      <ahyp:hlinkClr xmlns:ahyp="http://schemas.microsoft.com/office/drawing/2018/hyperlinkcolor" val="tx"/>
                    </a:ext>
                  </a:extLst>
                </a:hlinkClick>
              </a:rPr>
              <a:t> Βα</a:t>
            </a:r>
            <a:r>
              <a:rPr lang="en-GB" b="1" dirty="0" err="1">
                <a:solidFill>
                  <a:srgbClr val="8A4199"/>
                </a:solidFill>
                <a:hlinkClick r:id="rId3">
                  <a:extLst>
                    <a:ext uri="{A12FA001-AC4F-418D-AE19-62706E023703}">
                      <ahyp:hlinkClr xmlns:ahyp="http://schemas.microsoft.com/office/drawing/2018/hyperlinkcolor" val="tx"/>
                    </a:ext>
                  </a:extLst>
                </a:hlinkClick>
              </a:rPr>
              <a:t>ρκελώνης</a:t>
            </a:r>
            <a:r>
              <a:rPr lang="en-GB" b="1" dirty="0">
                <a:solidFill>
                  <a:srgbClr val="8A4199"/>
                </a:solidFill>
                <a:hlinkClick r:id="rId3">
                  <a:extLst>
                    <a:ext uri="{A12FA001-AC4F-418D-AE19-62706E023703}">
                      <ahyp:hlinkClr xmlns:ahyp="http://schemas.microsoft.com/office/drawing/2018/hyperlinkcolor" val="tx"/>
                    </a:ext>
                  </a:extLst>
                </a:hlinkClick>
              </a:rPr>
              <a:t> </a:t>
            </a:r>
            <a:r>
              <a:rPr lang="en-GB" dirty="0"/>
              <a:t>π</a:t>
            </a:r>
            <a:r>
              <a:rPr lang="en-GB" dirty="0" err="1"/>
              <a:t>ου</a:t>
            </a:r>
            <a:r>
              <a:rPr lang="en-GB" dirty="0"/>
              <a:t> </a:t>
            </a:r>
            <a:r>
              <a:rPr lang="en-GB" dirty="0" err="1"/>
              <a:t>έχει</a:t>
            </a:r>
            <a:r>
              <a:rPr lang="en-GB" dirty="0"/>
              <a:t> </a:t>
            </a:r>
            <a:r>
              <a:rPr lang="en-GB" dirty="0" err="1"/>
              <a:t>θέσει</a:t>
            </a:r>
            <a:r>
              <a:rPr lang="en-GB" dirty="0"/>
              <a:t> η ΕΕ </a:t>
            </a:r>
            <a:r>
              <a:rPr lang="en-GB" dirty="0" err="1"/>
              <a:t>ενθ</a:t>
            </a:r>
            <a:r>
              <a:rPr lang="en-GB" dirty="0"/>
              <a:t>αρρύνουν τα κράτη μέλη να παρέχουν επαρκή φροντίδα των παιδιών για τη βελτίωση της ισορροπίας μεταξύ επαγγελματικής και προσωπικής ζωής, τονίζοντας ότι η υποστήριξη αυτή είναι απαραίτητη για τη διασφάλιση της ισότητας των φύλων στο εργατικό δυναμικό.</a:t>
            </a:r>
          </a:p>
        </p:txBody>
      </p:sp>
      <p:sp>
        <p:nvSpPr>
          <p:cNvPr id="4" name="Text Placeholder 3">
            <a:extLst>
              <a:ext uri="{FF2B5EF4-FFF2-40B4-BE49-F238E27FC236}">
                <a16:creationId xmlns:a16="http://schemas.microsoft.com/office/drawing/2014/main" id="{2D9947E0-5BB2-7F85-930A-852B7949E7F9}"/>
              </a:ext>
            </a:extLst>
          </p:cNvPr>
          <p:cNvSpPr>
            <a:spLocks noGrp="1"/>
          </p:cNvSpPr>
          <p:nvPr>
            <p:ph type="body" sz="quarter" idx="16"/>
          </p:nvPr>
        </p:nvSpPr>
        <p:spPr/>
        <p:txBody>
          <a:bodyPr>
            <a:normAutofit fontScale="55000" lnSpcReduction="20000"/>
          </a:bodyPr>
          <a:lstStyle/>
          <a:p>
            <a:r>
              <a:rPr lang="en-GB" dirty="0" err="1"/>
              <a:t>Ρόλος</a:t>
            </a:r>
            <a:r>
              <a:rPr lang="en-GB" dirty="0"/>
              <a:t> </a:t>
            </a:r>
            <a:r>
              <a:rPr lang="en-GB" dirty="0" err="1"/>
              <a:t>της</a:t>
            </a:r>
            <a:r>
              <a:rPr lang="en-GB" dirty="0"/>
              <a:t> υπ</a:t>
            </a:r>
            <a:r>
              <a:rPr lang="en-GB" dirty="0" err="1"/>
              <a:t>οστήριξης</a:t>
            </a:r>
            <a:r>
              <a:rPr lang="en-GB" dirty="0"/>
              <a:t> </a:t>
            </a:r>
            <a:r>
              <a:rPr lang="en-GB" dirty="0" err="1"/>
              <a:t>της</a:t>
            </a:r>
            <a:r>
              <a:rPr lang="en-GB" dirty="0"/>
              <a:t> πα</a:t>
            </a:r>
            <a:r>
              <a:rPr lang="en-GB" dirty="0" err="1"/>
              <a:t>ιδικής</a:t>
            </a:r>
            <a:r>
              <a:rPr lang="en-GB" dirty="0"/>
              <a:t> </a:t>
            </a:r>
            <a:r>
              <a:rPr lang="en-GB" dirty="0" err="1"/>
              <a:t>μέριμν</a:t>
            </a:r>
            <a:r>
              <a:rPr lang="en-GB" dirty="0"/>
              <a:t>ας</a:t>
            </a:r>
          </a:p>
        </p:txBody>
      </p:sp>
    </p:spTree>
    <p:extLst>
      <p:ext uri="{BB962C8B-B14F-4D97-AF65-F5344CB8AC3E}">
        <p14:creationId xmlns:p14="http://schemas.microsoft.com/office/powerpoint/2010/main" val="17509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3EF955-897B-FF6C-FAEA-E3424A716B21}"/>
              </a:ext>
            </a:extLst>
          </p:cNvPr>
          <p:cNvSpPr>
            <a:spLocks noGrp="1"/>
          </p:cNvSpPr>
          <p:nvPr>
            <p:ph type="body" sz="quarter" idx="18"/>
          </p:nvPr>
        </p:nvSpPr>
        <p:spPr/>
        <p:txBody>
          <a:bodyPr>
            <a:normAutofit fontScale="85000" lnSpcReduction="20000"/>
          </a:bodyPr>
          <a:lstStyle/>
          <a:p>
            <a:pPr marL="342900" indent="-342900" algn="just">
              <a:buFont typeface="Arial" panose="020B0604020202020204" pitchFamily="34" charset="0"/>
              <a:buChar char="•"/>
            </a:pPr>
            <a:r>
              <a:rPr lang="en-GB" dirty="0" err="1"/>
              <a:t>Ας</a:t>
            </a:r>
            <a:r>
              <a:rPr lang="en-GB" dirty="0"/>
              <a:t> </a:t>
            </a:r>
            <a:r>
              <a:rPr lang="en-GB" dirty="0" err="1"/>
              <a:t>δούμε</a:t>
            </a:r>
            <a:r>
              <a:rPr lang="en-GB" dirty="0"/>
              <a:t> </a:t>
            </a:r>
            <a:r>
              <a:rPr lang="en-GB" dirty="0" err="1"/>
              <a:t>την</a:t>
            </a:r>
            <a:r>
              <a:rPr lang="en-GB" dirty="0"/>
              <a:t> π</a:t>
            </a:r>
            <a:r>
              <a:rPr lang="en-GB" dirty="0" err="1"/>
              <a:t>ερί</a:t>
            </a:r>
            <a:r>
              <a:rPr lang="en-GB" dirty="0"/>
              <a:t>πτωση της </a:t>
            </a:r>
            <a:r>
              <a:rPr lang="en-GB" b="1" dirty="0">
                <a:solidFill>
                  <a:srgbClr val="8A4199"/>
                </a:solidFill>
                <a:hlinkClick r:id="rId2">
                  <a:extLst>
                    <a:ext uri="{A12FA001-AC4F-418D-AE19-62706E023703}">
                      <ahyp:hlinkClr xmlns:ahyp="http://schemas.microsoft.com/office/drawing/2018/hyperlinkcolor" val="tx"/>
                    </a:ext>
                  </a:extLst>
                </a:hlinkClick>
              </a:rPr>
              <a:t>Swedbank </a:t>
            </a:r>
            <a:r>
              <a:rPr lang="el-GR" b="1" dirty="0">
                <a:solidFill>
                  <a:srgbClr val="8A4199"/>
                </a:solidFill>
                <a:hlinkClick r:id="rId2">
                  <a:extLst>
                    <a:ext uri="{A12FA001-AC4F-418D-AE19-62706E023703}">
                      <ahyp:hlinkClr xmlns:ahyp="http://schemas.microsoft.com/office/drawing/2018/hyperlinkcolor" val="tx"/>
                    </a:ext>
                  </a:extLst>
                </a:hlinkClick>
              </a:rPr>
              <a:t>ΕΔΩ</a:t>
            </a:r>
            <a:r>
              <a:rPr lang="en-GB" dirty="0"/>
              <a:t>, μιας σουηδικής εταιρείας. </a:t>
            </a:r>
            <a:r>
              <a:rPr lang="en-GB" dirty="0" err="1"/>
              <a:t>Έχουν</a:t>
            </a:r>
            <a:r>
              <a:rPr lang="en-GB" dirty="0"/>
              <a:t> </a:t>
            </a:r>
            <a:r>
              <a:rPr lang="en-GB" dirty="0" err="1"/>
              <a:t>εφ</a:t>
            </a:r>
            <a:r>
              <a:rPr lang="en-GB" dirty="0"/>
              <a:t>αρμόσει μια σειρά από πολιτικές φιλικές προς την οικογένεια, συμπεριλαμβανομένων των ευέλικτων ωρών εργασίας και των επιλογών εργασίας</a:t>
            </a:r>
            <a:r>
              <a:rPr lang="el-GR" dirty="0"/>
              <a:t> εξ’ αποστάσεως</a:t>
            </a:r>
            <a:r>
              <a:rPr lang="en-GB" dirty="0"/>
              <a:t>. </a:t>
            </a:r>
            <a:r>
              <a:rPr lang="en-GB" dirty="0" err="1"/>
              <a:t>Αυτές</a:t>
            </a:r>
            <a:r>
              <a:rPr lang="en-GB" dirty="0"/>
              <a:t> </a:t>
            </a:r>
            <a:r>
              <a:rPr lang="en-GB" dirty="0" err="1"/>
              <a:t>οι</a:t>
            </a:r>
            <a:r>
              <a:rPr lang="en-GB" dirty="0"/>
              <a:t> π</a:t>
            </a:r>
            <a:r>
              <a:rPr lang="en-GB" dirty="0" err="1"/>
              <a:t>ολιτικές</a:t>
            </a:r>
            <a:r>
              <a:rPr lang="en-GB" dirty="0"/>
              <a:t> </a:t>
            </a:r>
            <a:r>
              <a:rPr lang="en-GB" dirty="0" err="1"/>
              <a:t>έχουν</a:t>
            </a:r>
            <a:r>
              <a:rPr lang="en-GB" dirty="0"/>
              <a:t> επα</a:t>
            </a:r>
            <a:r>
              <a:rPr lang="en-GB" dirty="0" err="1"/>
              <a:t>ινεθεί</a:t>
            </a:r>
            <a:r>
              <a:rPr lang="en-GB" dirty="0"/>
              <a:t> </a:t>
            </a:r>
            <a:r>
              <a:rPr lang="en-GB" dirty="0" err="1"/>
              <a:t>γι</a:t>
            </a:r>
            <a:r>
              <a:rPr lang="en-GB" dirty="0"/>
              <a:t>α την προώθηση μιας υγιέστερης ισορροπίας μεταξύ επαγγελματικής και προσωπικής ζωής.</a:t>
            </a:r>
          </a:p>
          <a:p>
            <a:pPr marL="342900" indent="-342900" algn="just">
              <a:buFont typeface="Arial" panose="020B0604020202020204" pitchFamily="34" charset="0"/>
              <a:buChar char="•"/>
            </a:pPr>
            <a:r>
              <a:rPr lang="en-GB" dirty="0" err="1"/>
              <a:t>Αν</a:t>
            </a:r>
            <a:r>
              <a:rPr lang="en-GB" dirty="0"/>
              <a:t>αλογιστείτε τις επιπτώσεις αυτών των πολιτικών. </a:t>
            </a:r>
            <a:r>
              <a:rPr lang="en-GB" dirty="0" err="1"/>
              <a:t>Συζητήστε</a:t>
            </a:r>
            <a:r>
              <a:rPr lang="en-GB" dirty="0"/>
              <a:t> </a:t>
            </a:r>
            <a:r>
              <a:rPr lang="en-GB" dirty="0" err="1"/>
              <a:t>τις</a:t>
            </a:r>
            <a:r>
              <a:rPr lang="en-GB" dirty="0"/>
              <a:t> π</a:t>
            </a:r>
            <a:r>
              <a:rPr lang="en-GB" dirty="0" err="1"/>
              <a:t>ιθ</a:t>
            </a:r>
            <a:r>
              <a:rPr lang="en-GB" dirty="0"/>
              <a:t>ανές επιπτώσεις, τα δυνατά και αδύνατα σημεία τους με την ομάδα σας. </a:t>
            </a:r>
            <a:r>
              <a:rPr lang="en-GB" dirty="0" err="1"/>
              <a:t>Πώς</a:t>
            </a:r>
            <a:r>
              <a:rPr lang="en-GB" dirty="0"/>
              <a:t> θα μπ</a:t>
            </a:r>
            <a:r>
              <a:rPr lang="en-GB" dirty="0" err="1"/>
              <a:t>ορούσ</a:t>
            </a:r>
            <a:r>
              <a:rPr lang="en-GB" dirty="0"/>
              <a:t>αν αυτές οι πολιτικές να εφαρμοστούν ή να βελτιωθούν στο χώρο εργασίας σας; Σκεφτείτε αυτά τα ερωτήματα ατομικά ή συζητήστε τα σε ομάδες.</a:t>
            </a:r>
          </a:p>
        </p:txBody>
      </p:sp>
      <p:sp>
        <p:nvSpPr>
          <p:cNvPr id="3" name="Text Placeholder 2">
            <a:extLst>
              <a:ext uri="{FF2B5EF4-FFF2-40B4-BE49-F238E27FC236}">
                <a16:creationId xmlns:a16="http://schemas.microsoft.com/office/drawing/2014/main" id="{BB57A0F6-F65F-7555-CBA0-4F67E5FC7423}"/>
              </a:ext>
            </a:extLst>
          </p:cNvPr>
          <p:cNvSpPr>
            <a:spLocks noGrp="1"/>
          </p:cNvSpPr>
          <p:nvPr>
            <p:ph type="body" sz="quarter" idx="16"/>
          </p:nvPr>
        </p:nvSpPr>
        <p:spPr/>
        <p:txBody>
          <a:bodyPr>
            <a:normAutofit fontScale="77500" lnSpcReduction="20000"/>
          </a:bodyPr>
          <a:lstStyle/>
          <a:p>
            <a:r>
              <a:rPr lang="en-GB" dirty="0" err="1"/>
              <a:t>Δρ</a:t>
            </a:r>
            <a:r>
              <a:rPr lang="en-GB" dirty="0"/>
              <a:t>αστηριότητα - </a:t>
            </a:r>
            <a:r>
              <a:rPr lang="el-GR" dirty="0"/>
              <a:t>Μ</a:t>
            </a:r>
            <a:r>
              <a:rPr lang="en-GB" dirty="0" err="1"/>
              <a:t>ελέτη</a:t>
            </a:r>
            <a:r>
              <a:rPr lang="en-GB" dirty="0"/>
              <a:t> π</a:t>
            </a:r>
            <a:r>
              <a:rPr lang="en-GB" dirty="0" err="1"/>
              <a:t>ερί</a:t>
            </a:r>
            <a:r>
              <a:rPr lang="en-GB" dirty="0"/>
              <a:t>πτωσης για αποτελεσματικές πολιτικές στον χώρο εργασίας</a:t>
            </a:r>
          </a:p>
        </p:txBody>
      </p:sp>
      <p:pic>
        <p:nvPicPr>
          <p:cNvPr id="10" name="Picture Placeholder 9">
            <a:extLst>
              <a:ext uri="{FF2B5EF4-FFF2-40B4-BE49-F238E27FC236}">
                <a16:creationId xmlns:a16="http://schemas.microsoft.com/office/drawing/2014/main" id="{7EB81312-4B22-AA4B-B1B3-B4E5DD1D6F44}"/>
              </a:ext>
            </a:extLst>
          </p:cNvPr>
          <p:cNvPicPr>
            <a:picLocks noGrp="1" noChangeAspect="1"/>
          </p:cNvPicPr>
          <p:nvPr>
            <p:ph type="pic" sz="quarter" idx="10"/>
          </p:nvPr>
        </p:nvPicPr>
        <p:blipFill rotWithShape="1">
          <a:blip r:embed="rId3"/>
          <a:srcRect l="16495" r="16495"/>
          <a:stretch/>
        </p:blipFill>
        <p:spPr/>
      </p:pic>
    </p:spTree>
    <p:extLst>
      <p:ext uri="{BB962C8B-B14F-4D97-AF65-F5344CB8AC3E}">
        <p14:creationId xmlns:p14="http://schemas.microsoft.com/office/powerpoint/2010/main" val="3182671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6DF505-28CA-FB2D-D2C8-28B6DAABCE39}"/>
              </a:ext>
            </a:extLst>
          </p:cNvPr>
          <p:cNvSpPr>
            <a:spLocks noGrp="1"/>
          </p:cNvSpPr>
          <p:nvPr>
            <p:ph type="body" sz="quarter" idx="18"/>
          </p:nvPr>
        </p:nvSpPr>
        <p:spPr/>
        <p:txBody>
          <a:bodyPr>
            <a:normAutofit/>
          </a:bodyPr>
          <a:lstStyle/>
          <a:p>
            <a:pPr marL="0" indent="0"/>
            <a:r>
              <a:rPr lang="en-GB" dirty="0"/>
              <a:t>Στόχος: Να β</a:t>
            </a:r>
            <a:r>
              <a:rPr lang="en-GB" dirty="0" err="1"/>
              <a:t>οηθήσει</a:t>
            </a:r>
            <a:r>
              <a:rPr lang="en-GB" dirty="0"/>
              <a:t> </a:t>
            </a:r>
            <a:r>
              <a:rPr lang="en-GB" dirty="0" err="1"/>
              <a:t>τους</a:t>
            </a:r>
            <a:r>
              <a:rPr lang="el-GR" dirty="0"/>
              <a:t>/τις </a:t>
            </a:r>
            <a:r>
              <a:rPr lang="en-GB" dirty="0" err="1"/>
              <a:t>συμμετέχοντες</a:t>
            </a:r>
            <a:r>
              <a:rPr lang="el-GR" dirty="0"/>
              <a:t>/χουσες</a:t>
            </a:r>
            <a:r>
              <a:rPr lang="en-GB" dirty="0"/>
              <a:t> να εντοπίσουν οργανωτικές πρακτικές που προωθούν την ισορροπία μεταξύ επαγγελματικής και προσωπικής ζωής.</a:t>
            </a:r>
          </a:p>
          <a:p>
            <a:pPr marL="0" indent="0"/>
            <a:r>
              <a:rPr lang="en-GB" b="1" dirty="0"/>
              <a:t>Οδηγίες:</a:t>
            </a:r>
          </a:p>
          <a:p>
            <a:pPr marL="457200" indent="-457200">
              <a:buFont typeface="+mj-lt"/>
              <a:buAutoNum type="arabicPeriod"/>
            </a:pPr>
            <a:r>
              <a:rPr lang="en-GB" dirty="0" err="1"/>
              <a:t>Χωρίστε</a:t>
            </a:r>
            <a:r>
              <a:rPr lang="en-GB" dirty="0"/>
              <a:t> </a:t>
            </a:r>
            <a:r>
              <a:rPr lang="en-GB" dirty="0" err="1"/>
              <a:t>τους</a:t>
            </a:r>
            <a:r>
              <a:rPr lang="el-GR" dirty="0"/>
              <a:t>/τις</a:t>
            </a:r>
            <a:r>
              <a:rPr lang="en-GB" dirty="0"/>
              <a:t> </a:t>
            </a:r>
            <a:r>
              <a:rPr lang="en-GB" dirty="0" err="1"/>
              <a:t>συμμετέχοντες</a:t>
            </a:r>
            <a:r>
              <a:rPr lang="el-GR" dirty="0"/>
              <a:t>/χουσες</a:t>
            </a:r>
            <a:r>
              <a:rPr lang="en-GB" dirty="0"/>
              <a:t> σε μικρές ομάδες.</a:t>
            </a:r>
          </a:p>
          <a:p>
            <a:pPr marL="457200" indent="-457200">
              <a:buFont typeface="+mj-lt"/>
              <a:buAutoNum type="arabicPeriod"/>
            </a:pPr>
            <a:r>
              <a:rPr lang="en-GB" dirty="0"/>
              <a:t>Ζητήστε από κάθε ομάδα να συζητήσει και να απαριθμήσει τις πρακτικές που μπορεί να υιοθετήσει ένας οργανισμός για την προώθηση της ισορροπίας μεταξύ επαγγελματικής και προσωπικής ζωής.</a:t>
            </a:r>
          </a:p>
          <a:p>
            <a:pPr marL="457200" indent="-457200">
              <a:buFont typeface="+mj-lt"/>
              <a:buAutoNum type="arabicPeriod"/>
            </a:pPr>
            <a:r>
              <a:rPr lang="en-GB" dirty="0"/>
              <a:t>Ζητήστε από κάθε ομάδα να παρουσιάσει τα ευρήματά της στην υπόλοιπη τάξη για περαιτέρω συζήτηση. Εξετάστε το ενδεχόμενο σύγκρισης των ευρημάτων αυτών με τις στρατηγικές που συνιστώνται στο Νέο Στρατηγικό Πλαίσιο της ΕΕ για την Υγεία και την Ασφάλεια στην Εργασία.</a:t>
            </a:r>
          </a:p>
        </p:txBody>
      </p:sp>
      <p:sp>
        <p:nvSpPr>
          <p:cNvPr id="2" name="Text Placeholder 1">
            <a:extLst>
              <a:ext uri="{FF2B5EF4-FFF2-40B4-BE49-F238E27FC236}">
                <a16:creationId xmlns:a16="http://schemas.microsoft.com/office/drawing/2014/main" id="{B00323D8-D149-A2E5-7CD5-872A6D2A0ACB}"/>
              </a:ext>
            </a:extLst>
          </p:cNvPr>
          <p:cNvSpPr>
            <a:spLocks noGrp="1"/>
          </p:cNvSpPr>
          <p:nvPr>
            <p:ph type="body" sz="quarter" idx="16"/>
          </p:nvPr>
        </p:nvSpPr>
        <p:spPr>
          <a:xfrm>
            <a:off x="900199" y="456978"/>
            <a:ext cx="10834985" cy="580518"/>
          </a:xfrm>
        </p:spPr>
        <p:txBody>
          <a:bodyPr>
            <a:normAutofit fontScale="92500" lnSpcReduction="20000"/>
          </a:bodyPr>
          <a:lstStyle/>
          <a:p>
            <a:r>
              <a:rPr lang="en-GB" sz="2400" b="1" dirty="0">
                <a:effectLst/>
                <a:ea typeface="Corbel" panose="020B0503020204020204" pitchFamily="34" charset="0"/>
                <a:cs typeface="Times New Roman" panose="02020603050405020304" pitchFamily="18" charset="0"/>
              </a:rPr>
              <a:t>ΔΡΑΣΤΗΡΙΟΤΗΤΑ- Ομαδική συζήτηση: Ισορροπία μεταξύ επαγγελματικής και προσωπικής ζωής σε έναν οργανισμό</a:t>
            </a:r>
            <a:endParaRPr lang="en-GB" sz="4400" dirty="0"/>
          </a:p>
        </p:txBody>
      </p:sp>
    </p:spTree>
    <p:extLst>
      <p:ext uri="{BB962C8B-B14F-4D97-AF65-F5344CB8AC3E}">
        <p14:creationId xmlns:p14="http://schemas.microsoft.com/office/powerpoint/2010/main" val="3986485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429914" y="1666262"/>
            <a:ext cx="10834986" cy="4465597"/>
          </a:xfrm>
        </p:spPr>
        <p:txBody>
          <a:bodyPr>
            <a:normAutofit lnSpcReduction="10000"/>
          </a:bodyPr>
          <a:lstStyle/>
          <a:p>
            <a:pPr marL="342900" indent="-342900">
              <a:buFont typeface="Wingdings" panose="05000000000000000000" pitchFamily="2" charset="2"/>
              <a:buChar char="§"/>
            </a:pPr>
            <a:r>
              <a:rPr lang="en-GB" sz="1100" dirty="0"/>
              <a:t>Καλοκαίρι 2018, The Effect of Organizational Culture on Work-Life Balance, Elinor S. </a:t>
            </a:r>
            <a:r>
              <a:rPr lang="en-GB" sz="1100" dirty="0" err="1"/>
              <a:t>Groner</a:t>
            </a:r>
            <a:r>
              <a:rPr lang="en-GB" sz="1100" dirty="0"/>
              <a:t>, Gettysburg College</a:t>
            </a:r>
          </a:p>
          <a:p>
            <a:pPr marL="0" indent="0"/>
            <a:r>
              <a:rPr lang="en-GB" sz="1100" dirty="0"/>
              <a:t>https://cupola.gettysburg.edu/cgi/viewcontent.cgi?article=1721&amp;context=student_scholarship#:~:text=Οργανισμοί%20που%20έχουν%20πολιτικές%20και,το%20συνολικό%20ισόποσο%20θα%20μειωθεί.</a:t>
            </a:r>
          </a:p>
          <a:p>
            <a:pPr marL="342900" indent="-342900">
              <a:buFont typeface="Wingdings" panose="05000000000000000000" pitchFamily="2" charset="2"/>
              <a:buChar char="§"/>
            </a:pPr>
            <a:r>
              <a:rPr lang="en-GB" sz="1100" dirty="0"/>
              <a:t>Ισότητα των φύλων στην ακαδημαϊκή κοινότητα και την έρευνα - εργαλείο GEAR </a:t>
            </a:r>
          </a:p>
          <a:p>
            <a:pPr marL="0" indent="0"/>
            <a:r>
              <a:rPr lang="en-GB" sz="1100" dirty="0"/>
              <a:t>https://eige.europa.eu/gender-mainstreaming/toolkits/gear/work-life-balance-and-organisational-culture?language_content_entity=en</a:t>
            </a:r>
          </a:p>
          <a:p>
            <a:pPr marL="342900" indent="-342900">
              <a:buFont typeface="Wingdings" panose="05000000000000000000" pitchFamily="2" charset="2"/>
              <a:buChar char="§"/>
            </a:pPr>
            <a:r>
              <a:rPr lang="en-GB" sz="1100" dirty="0"/>
              <a:t>Πώς να δημιουργήσετε μια κουλτούρα που υποστηρίζει την ισορροπία μεταξύ εργασίας και ζωής</a:t>
            </a:r>
          </a:p>
          <a:p>
            <a:pPr marL="0" indent="0"/>
            <a:r>
              <a:rPr lang="en-GB" sz="1100" dirty="0"/>
              <a:t>https://succeedsmart.com/blog/how-to-create-a-culture-that-supports-work-life-balance </a:t>
            </a:r>
          </a:p>
          <a:p>
            <a:pPr marL="342900" indent="-342900">
              <a:buFont typeface="Wingdings" panose="05000000000000000000" pitchFamily="2" charset="2"/>
              <a:buChar char="§"/>
            </a:pPr>
            <a:r>
              <a:rPr lang="en-GB" sz="1100" dirty="0"/>
              <a:t>Στρατηγικό πλαίσιο της ΕΕ για την υγεία και την ασφάλεια στην εργασία 2021-2027</a:t>
            </a:r>
          </a:p>
          <a:p>
            <a:pPr marL="0" indent="0"/>
            <a:r>
              <a:rPr lang="en-GB" sz="1100" dirty="0"/>
              <a:t>https://www.ilo.org/budapest/what-we-do/projects/declared-work-ukraine/WCMS_811860/lang--en/index.htm#:~:text=Αυτή%20η%20νέα%20στρατηγική%20επικεντρώνεται%20σε%20επιπτώσεις,για%20πιθανές%20μελλοντικές%20απειλές%20υγείας. </a:t>
            </a:r>
          </a:p>
          <a:p>
            <a:pPr marL="342900" indent="-342900">
              <a:buFont typeface="Wingdings" panose="05000000000000000000" pitchFamily="2" charset="2"/>
              <a:buChar char="§"/>
            </a:pPr>
            <a:r>
              <a:rPr lang="en-GB" sz="1100" dirty="0"/>
              <a:t>Ο ευρωπαϊκός πυλώνας κοινωνικών δικαιωμάτων και η πρωτοβουλία "Νέο ξεκίνημα" για την ισορροπία μεταξύ εργασίας και ζωής: γιατί είναι σημαντικά για </a:t>
            </a:r>
            <a:r>
              <a:rPr lang="en-GB" sz="1100" dirty="0" err="1"/>
              <a:t>τους Ευρωφροντιστές</a:t>
            </a:r>
            <a:r>
              <a:rPr lang="en-GB" sz="1100" dirty="0"/>
              <a:t>;</a:t>
            </a:r>
          </a:p>
          <a:p>
            <a:pPr marL="0" indent="0"/>
            <a:r>
              <a:rPr lang="en-GB" sz="1100" dirty="0"/>
              <a:t>https://eurocarers.org/wp-content/uploads/2022/02/TheEuropeanPillarofSocialRights-Update-14-June-2017.pdf </a:t>
            </a:r>
          </a:p>
          <a:p>
            <a:pPr marL="342900" indent="-342900">
              <a:buFont typeface="Wingdings" panose="05000000000000000000" pitchFamily="2" charset="2"/>
              <a:buChar char="§"/>
            </a:pPr>
            <a:r>
              <a:rPr lang="en-GB" sz="1100" dirty="0"/>
              <a:t>Ο ρόλος της ηγεσίας στη δημιουργία και διατήρηση μιας θετικής ισορροπίας μεταξύ επαγγελματικής και προσωπικής ζωής </a:t>
            </a:r>
          </a:p>
          <a:p>
            <a:pPr marL="0" indent="0"/>
            <a:r>
              <a:rPr lang="en-GB" sz="1100" dirty="0"/>
              <a:t>https://www.tutorialspoint.com/the-role-of-leadership-in-creating-and-maintaining-a-positive-work-life-balance </a:t>
            </a:r>
          </a:p>
          <a:p>
            <a:pPr marL="342900" indent="-342900">
              <a:buFont typeface="Wingdings" panose="05000000000000000000" pitchFamily="2" charset="2"/>
              <a:buChar char="§"/>
            </a:pPr>
            <a:r>
              <a:rPr lang="en-GB" sz="1100" dirty="0"/>
              <a:t>Ευρωπαϊκό πλαίσιο για τη διαχείριση ψυχοκοινωνικών κινδύνων (PRIMA-EF)</a:t>
            </a:r>
          </a:p>
          <a:p>
            <a:pPr marL="0" indent="0"/>
            <a:r>
              <a:rPr lang="en-GB" sz="1100" dirty="0"/>
              <a:t>https://apps.who.int/iris/bitstream/handle/10665/43966/9789241597104_eng_Part1.pdf;jsessionid=09B83CC5F04B42FD38AFE3B6FB26C5F3?sequence=1 </a:t>
            </a:r>
          </a:p>
          <a:p>
            <a:pPr marL="342900" indent="-342900">
              <a:buFont typeface="Wingdings" panose="05000000000000000000" pitchFamily="2" charset="2"/>
              <a:buChar char="§"/>
            </a:pPr>
            <a:r>
              <a:rPr lang="en-GB" sz="1100" dirty="0"/>
              <a:t>Γνωρίζοντας τα δικαιώματά σας για ισορροπία μεταξύ επαγγελματικής και προσωπικής ζωής</a:t>
            </a:r>
          </a:p>
          <a:p>
            <a:pPr marL="0" indent="0"/>
            <a:r>
              <a:rPr lang="en-GB" sz="1100" dirty="0"/>
              <a:t>https://workingfamilies.org.uk/news-events/blogs/knowing-your-rights-for-work-life-balance/ </a:t>
            </a:r>
          </a:p>
          <a:p>
            <a:endParaRPr lang="en-GB" sz="700"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l-GR" dirty="0"/>
              <a:t>Πηγές</a:t>
            </a:r>
            <a:endParaRPr lang="en-GB" dirty="0"/>
          </a:p>
        </p:txBody>
      </p:sp>
    </p:spTree>
    <p:extLst>
      <p:ext uri="{BB962C8B-B14F-4D97-AF65-F5344CB8AC3E}">
        <p14:creationId xmlns:p14="http://schemas.microsoft.com/office/powerpoint/2010/main" val="952657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B96CE78-B8D6-5F61-6352-C8664C9A0E9E}"/>
              </a:ext>
            </a:extLst>
          </p:cNvPr>
          <p:cNvSpPr>
            <a:spLocks noGrp="1"/>
          </p:cNvSpPr>
          <p:nvPr>
            <p:ph type="body" sz="quarter" idx="47"/>
          </p:nvPr>
        </p:nvSpPr>
        <p:spPr>
          <a:xfrm>
            <a:off x="2850548" y="102860"/>
            <a:ext cx="7678646" cy="1070954"/>
          </a:xfrm>
        </p:spPr>
        <p:txBody>
          <a:bodyPr/>
          <a:lstStyle/>
          <a:p>
            <a:r>
              <a:rPr lang="el-GR" dirty="0"/>
              <a:t>ΠΕΡΙΕΧΟΜΕΝΑ</a:t>
            </a:r>
            <a:endParaRPr lang="en-GB" dirty="0"/>
          </a:p>
        </p:txBody>
      </p:sp>
      <p:sp>
        <p:nvSpPr>
          <p:cNvPr id="2" name="Text Placeholder 1">
            <a:extLst>
              <a:ext uri="{FF2B5EF4-FFF2-40B4-BE49-F238E27FC236}">
                <a16:creationId xmlns:a16="http://schemas.microsoft.com/office/drawing/2014/main" id="{33E8BCE1-F81A-B08E-0B49-9CC2DA23718B}"/>
              </a:ext>
            </a:extLst>
          </p:cNvPr>
          <p:cNvSpPr>
            <a:spLocks noGrp="1"/>
          </p:cNvSpPr>
          <p:nvPr>
            <p:ph type="body" sz="quarter" idx="50"/>
          </p:nvPr>
        </p:nvSpPr>
        <p:spPr/>
        <p:txBody>
          <a:bodyPr>
            <a:normAutofit/>
          </a:bodyPr>
          <a:lstStyle/>
          <a:p>
            <a:r>
              <a:rPr lang="en-GB"/>
              <a:t>01</a:t>
            </a:r>
          </a:p>
        </p:txBody>
      </p:sp>
      <p:sp>
        <p:nvSpPr>
          <p:cNvPr id="12" name="Text Placeholder 11">
            <a:extLst>
              <a:ext uri="{FF2B5EF4-FFF2-40B4-BE49-F238E27FC236}">
                <a16:creationId xmlns:a16="http://schemas.microsoft.com/office/drawing/2014/main" id="{98B3D976-C2C0-98AB-577C-9A005B02A982}"/>
              </a:ext>
            </a:extLst>
          </p:cNvPr>
          <p:cNvSpPr>
            <a:spLocks noGrp="1"/>
          </p:cNvSpPr>
          <p:nvPr>
            <p:ph type="body" sz="quarter" idx="51"/>
          </p:nvPr>
        </p:nvSpPr>
        <p:spPr/>
        <p:txBody>
          <a:bodyPr>
            <a:normAutofit lnSpcReduction="10000"/>
          </a:bodyPr>
          <a:lstStyle/>
          <a:p>
            <a:r>
              <a:rPr lang="en-GB" dirty="0" err="1">
                <a:hlinkClick r:id="rId2" action="ppaction://hlinksldjump"/>
              </a:rPr>
              <a:t>Εισ</a:t>
            </a:r>
            <a:r>
              <a:rPr lang="en-GB" dirty="0">
                <a:hlinkClick r:id="rId2" action="ppaction://hlinksldjump"/>
              </a:rPr>
              <a:t>αγωγή στην ισορροπία μεταξύ επαγγελματικής και προσωπικής ζωής</a:t>
            </a:r>
            <a:endParaRPr lang="en-GB" dirty="0"/>
          </a:p>
        </p:txBody>
      </p:sp>
      <p:sp>
        <p:nvSpPr>
          <p:cNvPr id="3" name="Text Placeholder 2">
            <a:extLst>
              <a:ext uri="{FF2B5EF4-FFF2-40B4-BE49-F238E27FC236}">
                <a16:creationId xmlns:a16="http://schemas.microsoft.com/office/drawing/2014/main" id="{8DC06369-563B-377E-4FAC-D3280D0AB389}"/>
              </a:ext>
            </a:extLst>
          </p:cNvPr>
          <p:cNvSpPr>
            <a:spLocks noGrp="1"/>
          </p:cNvSpPr>
          <p:nvPr>
            <p:ph type="body" sz="quarter" idx="52"/>
          </p:nvPr>
        </p:nvSpPr>
        <p:spPr/>
        <p:txBody>
          <a:bodyPr>
            <a:normAutofit/>
          </a:bodyPr>
          <a:lstStyle/>
          <a:p>
            <a:r>
              <a:rPr lang="en-GB"/>
              <a:t>02</a:t>
            </a:r>
          </a:p>
        </p:txBody>
      </p:sp>
      <p:sp>
        <p:nvSpPr>
          <p:cNvPr id="4" name="Text Placeholder 3">
            <a:extLst>
              <a:ext uri="{FF2B5EF4-FFF2-40B4-BE49-F238E27FC236}">
                <a16:creationId xmlns:a16="http://schemas.microsoft.com/office/drawing/2014/main" id="{77EB4F98-535E-813A-1744-B529C3C87728}"/>
              </a:ext>
            </a:extLst>
          </p:cNvPr>
          <p:cNvSpPr>
            <a:spLocks noGrp="1"/>
          </p:cNvSpPr>
          <p:nvPr>
            <p:ph type="body" sz="quarter" idx="53"/>
          </p:nvPr>
        </p:nvSpPr>
        <p:spPr/>
        <p:txBody>
          <a:bodyPr>
            <a:normAutofit lnSpcReduction="10000"/>
          </a:bodyPr>
          <a:lstStyle/>
          <a:p>
            <a:r>
              <a:rPr lang="el-GR" dirty="0">
                <a:hlinkClick r:id="rId3" action="ppaction://hlinksldjump"/>
              </a:rPr>
              <a:t>Ο ρόλος των οργανισμών στην προώθηση της ισορροπίας μεταξύ επαγγελματικής και προσωπικής ζωής</a:t>
            </a:r>
            <a:endParaRPr lang="en-GB" dirty="0"/>
          </a:p>
        </p:txBody>
      </p:sp>
      <p:sp>
        <p:nvSpPr>
          <p:cNvPr id="5" name="Text Placeholder 4">
            <a:extLst>
              <a:ext uri="{FF2B5EF4-FFF2-40B4-BE49-F238E27FC236}">
                <a16:creationId xmlns:a16="http://schemas.microsoft.com/office/drawing/2014/main" id="{B79DCAD7-65D6-252E-2A87-12548A40BC2A}"/>
              </a:ext>
            </a:extLst>
          </p:cNvPr>
          <p:cNvSpPr>
            <a:spLocks noGrp="1"/>
          </p:cNvSpPr>
          <p:nvPr>
            <p:ph type="body" sz="quarter" idx="54"/>
          </p:nvPr>
        </p:nvSpPr>
        <p:spPr/>
        <p:txBody>
          <a:bodyPr>
            <a:normAutofit/>
          </a:bodyPr>
          <a:lstStyle/>
          <a:p>
            <a:r>
              <a:rPr lang="en-GB"/>
              <a:t>03</a:t>
            </a:r>
          </a:p>
        </p:txBody>
      </p:sp>
      <p:sp>
        <p:nvSpPr>
          <p:cNvPr id="7" name="Text Placeholder 6">
            <a:extLst>
              <a:ext uri="{FF2B5EF4-FFF2-40B4-BE49-F238E27FC236}">
                <a16:creationId xmlns:a16="http://schemas.microsoft.com/office/drawing/2014/main" id="{7EB8111C-6AC2-C39C-C85D-34C0A8264149}"/>
              </a:ext>
            </a:extLst>
          </p:cNvPr>
          <p:cNvSpPr>
            <a:spLocks noGrp="1"/>
          </p:cNvSpPr>
          <p:nvPr>
            <p:ph type="body" sz="quarter" idx="55"/>
          </p:nvPr>
        </p:nvSpPr>
        <p:spPr/>
        <p:txBody>
          <a:bodyPr>
            <a:normAutofit lnSpcReduction="10000"/>
          </a:bodyPr>
          <a:lstStyle/>
          <a:p>
            <a:r>
              <a:rPr lang="en-GB" dirty="0" err="1">
                <a:hlinkClick r:id="rId4" action="ppaction://hlinksldjump"/>
              </a:rPr>
              <a:t>Στρ</a:t>
            </a:r>
            <a:r>
              <a:rPr lang="en-GB" dirty="0">
                <a:hlinkClick r:id="rId4" action="ppaction://hlinksldjump"/>
              </a:rPr>
              <a:t>ατηγικές για την επίτευξη ισορροπίας μεταξύ επαγγελματικής και προσωπικής ζωής</a:t>
            </a:r>
            <a:endParaRPr lang="en-GB" dirty="0"/>
          </a:p>
        </p:txBody>
      </p:sp>
      <p:sp>
        <p:nvSpPr>
          <p:cNvPr id="6" name="Text Placeholder 5">
            <a:extLst>
              <a:ext uri="{FF2B5EF4-FFF2-40B4-BE49-F238E27FC236}">
                <a16:creationId xmlns:a16="http://schemas.microsoft.com/office/drawing/2014/main" id="{6A526560-9F55-F467-17E1-4532984B8C9E}"/>
              </a:ext>
            </a:extLst>
          </p:cNvPr>
          <p:cNvSpPr>
            <a:spLocks noGrp="1"/>
          </p:cNvSpPr>
          <p:nvPr>
            <p:ph type="body" sz="quarter" idx="56"/>
          </p:nvPr>
        </p:nvSpPr>
        <p:spPr/>
        <p:txBody>
          <a:bodyPr>
            <a:normAutofit/>
          </a:bodyPr>
          <a:lstStyle/>
          <a:p>
            <a:r>
              <a:rPr lang="en-GB"/>
              <a:t>04</a:t>
            </a:r>
          </a:p>
        </p:txBody>
      </p:sp>
      <p:sp>
        <p:nvSpPr>
          <p:cNvPr id="8" name="Text Placeholder 7">
            <a:extLst>
              <a:ext uri="{FF2B5EF4-FFF2-40B4-BE49-F238E27FC236}">
                <a16:creationId xmlns:a16="http://schemas.microsoft.com/office/drawing/2014/main" id="{2A3E251E-7E06-AD26-85F4-468E24317233}"/>
              </a:ext>
            </a:extLst>
          </p:cNvPr>
          <p:cNvSpPr>
            <a:spLocks noGrp="1"/>
          </p:cNvSpPr>
          <p:nvPr>
            <p:ph type="body" sz="quarter" idx="57"/>
          </p:nvPr>
        </p:nvSpPr>
        <p:spPr/>
        <p:txBody>
          <a:bodyPr>
            <a:normAutofit lnSpcReduction="10000"/>
          </a:bodyPr>
          <a:lstStyle/>
          <a:p>
            <a:r>
              <a:rPr lang="el-GR" dirty="0">
                <a:hlinkClick r:id="rId5" action="ppaction://hlinksldjump"/>
              </a:rPr>
              <a:t>Οργανωτικές ευθύνες για την ισορροπία μεταξύ επαγγελματικής και προσωπικής ζωής</a:t>
            </a:r>
            <a:endParaRPr lang="en-GB" dirty="0"/>
          </a:p>
        </p:txBody>
      </p:sp>
      <p:sp>
        <p:nvSpPr>
          <p:cNvPr id="9" name="Text Placeholder 8">
            <a:extLst>
              <a:ext uri="{FF2B5EF4-FFF2-40B4-BE49-F238E27FC236}">
                <a16:creationId xmlns:a16="http://schemas.microsoft.com/office/drawing/2014/main" id="{59232324-ABCE-6B32-73D9-5459AD91DB8A}"/>
              </a:ext>
            </a:extLst>
          </p:cNvPr>
          <p:cNvSpPr>
            <a:spLocks noGrp="1"/>
          </p:cNvSpPr>
          <p:nvPr>
            <p:ph type="body" sz="quarter" idx="58"/>
          </p:nvPr>
        </p:nvSpPr>
        <p:spPr/>
        <p:txBody>
          <a:bodyPr>
            <a:normAutofit/>
          </a:bodyPr>
          <a:lstStyle/>
          <a:p>
            <a:r>
              <a:rPr lang="en-GB" dirty="0"/>
              <a:t>05</a:t>
            </a:r>
          </a:p>
        </p:txBody>
      </p:sp>
      <p:sp>
        <p:nvSpPr>
          <p:cNvPr id="10" name="Text Placeholder 9">
            <a:extLst>
              <a:ext uri="{FF2B5EF4-FFF2-40B4-BE49-F238E27FC236}">
                <a16:creationId xmlns:a16="http://schemas.microsoft.com/office/drawing/2014/main" id="{C6285844-7141-7D08-5B04-59EF2F027CA1}"/>
              </a:ext>
            </a:extLst>
          </p:cNvPr>
          <p:cNvSpPr>
            <a:spLocks noGrp="1"/>
          </p:cNvSpPr>
          <p:nvPr>
            <p:ph type="body" sz="quarter" idx="59"/>
          </p:nvPr>
        </p:nvSpPr>
        <p:spPr>
          <a:xfrm>
            <a:off x="4147724" y="4690900"/>
            <a:ext cx="7208644" cy="692194"/>
          </a:xfrm>
        </p:spPr>
        <p:txBody>
          <a:bodyPr>
            <a:normAutofit lnSpcReduction="10000"/>
          </a:bodyPr>
          <a:lstStyle/>
          <a:p>
            <a:r>
              <a:rPr lang="en-GB" dirty="0" err="1">
                <a:hlinkClick r:id="rId6" action="ppaction://hlinksldjump"/>
              </a:rPr>
              <a:t>Δι</a:t>
            </a:r>
            <a:r>
              <a:rPr lang="en-GB" dirty="0">
                <a:hlinkClick r:id="rId6" action="ppaction://hlinksldjump"/>
              </a:rPr>
              <a:t>αχείριση απομακρυσμένων ομάδων και εξασφάλιση αποτελεσματικής επικοινωνίας</a:t>
            </a:r>
            <a:endParaRPr lang="en-GB" dirty="0"/>
          </a:p>
        </p:txBody>
      </p:sp>
      <p:sp>
        <p:nvSpPr>
          <p:cNvPr id="13" name="Text Placeholder 8">
            <a:extLst>
              <a:ext uri="{FF2B5EF4-FFF2-40B4-BE49-F238E27FC236}">
                <a16:creationId xmlns:a16="http://schemas.microsoft.com/office/drawing/2014/main" id="{2173C994-7DCF-7861-3456-74324659354E}"/>
              </a:ext>
            </a:extLst>
          </p:cNvPr>
          <p:cNvSpPr txBox="1">
            <a:spLocks/>
          </p:cNvSpPr>
          <p:nvPr/>
        </p:nvSpPr>
        <p:spPr>
          <a:xfrm>
            <a:off x="3183475" y="5487106"/>
            <a:ext cx="745417" cy="635000"/>
          </a:xfrm>
          <a:prstGeom prst="rect">
            <a:avLst/>
          </a:prstGeom>
          <a:no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14B4C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06</a:t>
            </a:r>
          </a:p>
        </p:txBody>
      </p:sp>
      <p:sp>
        <p:nvSpPr>
          <p:cNvPr id="14" name="Text Placeholder 9">
            <a:extLst>
              <a:ext uri="{FF2B5EF4-FFF2-40B4-BE49-F238E27FC236}">
                <a16:creationId xmlns:a16="http://schemas.microsoft.com/office/drawing/2014/main" id="{EDF3C85F-F95A-8BF3-2B51-73B51265D8C6}"/>
              </a:ext>
            </a:extLst>
          </p:cNvPr>
          <p:cNvSpPr txBox="1">
            <a:spLocks/>
          </p:cNvSpPr>
          <p:nvPr/>
        </p:nvSpPr>
        <p:spPr>
          <a:xfrm>
            <a:off x="4122308" y="5487106"/>
            <a:ext cx="7208644" cy="692194"/>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hlinkClick r:id="rId7" action="ppaction://hlinksldjump"/>
              </a:rPr>
              <a:t>Αυτοαξιολόγηση</a:t>
            </a:r>
            <a:endParaRPr lang="en-GB" dirty="0"/>
          </a:p>
        </p:txBody>
      </p:sp>
    </p:spTree>
    <p:extLst>
      <p:ext uri="{BB962C8B-B14F-4D97-AF65-F5344CB8AC3E}">
        <p14:creationId xmlns:p14="http://schemas.microsoft.com/office/powerpoint/2010/main" val="392564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fontScale="85000" lnSpcReduction="20000"/>
          </a:bodyPr>
          <a:lstStyle/>
          <a:p>
            <a:r>
              <a:rPr lang="en-GB" sz="3200" b="1" dirty="0" err="1"/>
              <a:t>Στρ</a:t>
            </a:r>
            <a:r>
              <a:rPr lang="en-GB" sz="3200" b="1" dirty="0"/>
              <a:t>ατηγικές για την επίτευξη ισορροπίας μεταξύ επαγγελματικής και προσωπικής ζωής</a:t>
            </a:r>
            <a:endParaRPr lang="en-GB" sz="66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03</a:t>
            </a:r>
          </a:p>
        </p:txBody>
      </p:sp>
    </p:spTree>
    <p:extLst>
      <p:ext uri="{BB962C8B-B14F-4D97-AF65-F5344CB8AC3E}">
        <p14:creationId xmlns:p14="http://schemas.microsoft.com/office/powerpoint/2010/main" val="1479474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240E315-7A2F-69A2-2009-6D1DB15E2BC7}"/>
              </a:ext>
            </a:extLst>
          </p:cNvPr>
          <p:cNvPicPr>
            <a:picLocks noGrp="1" noChangeAspect="1"/>
          </p:cNvPicPr>
          <p:nvPr>
            <p:ph type="pic" sz="quarter" idx="33"/>
          </p:nvPr>
        </p:nvPicPr>
        <p:blipFill>
          <a:blip r:embed="rId2"/>
          <a:srcRect l="14036" r="14036"/>
          <a:stretch>
            <a:fillRect/>
          </a:stretch>
        </p:blipFill>
        <p:spPr/>
      </p:pic>
      <p:sp>
        <p:nvSpPr>
          <p:cNvPr id="4" name="Text Placeholder 3">
            <a:extLst>
              <a:ext uri="{FF2B5EF4-FFF2-40B4-BE49-F238E27FC236}">
                <a16:creationId xmlns:a16="http://schemas.microsoft.com/office/drawing/2014/main" id="{E3DEBDD6-2533-1117-545C-5BEA4937C037}"/>
              </a:ext>
            </a:extLst>
          </p:cNvPr>
          <p:cNvSpPr>
            <a:spLocks noGrp="1"/>
          </p:cNvSpPr>
          <p:nvPr>
            <p:ph type="body" sz="quarter" idx="18"/>
          </p:nvPr>
        </p:nvSpPr>
        <p:spPr>
          <a:xfrm>
            <a:off x="6285392" y="1207454"/>
            <a:ext cx="5328927" cy="5650546"/>
          </a:xfrm>
        </p:spPr>
        <p:txBody>
          <a:bodyPr>
            <a:normAutofit fontScale="85000" lnSpcReduction="10000"/>
          </a:bodyPr>
          <a:lstStyle/>
          <a:p>
            <a:pPr marL="342900" indent="-342900" algn="just">
              <a:buFont typeface="Arial" panose="020B0604020202020204" pitchFamily="34" charset="0"/>
              <a:buChar char="•"/>
            </a:pPr>
            <a:r>
              <a:rPr lang="en-GB" sz="2000" dirty="0"/>
              <a:t>Η </a:t>
            </a:r>
            <a:r>
              <a:rPr lang="en-GB" sz="2000" dirty="0" err="1"/>
              <a:t>δημιουργί</a:t>
            </a:r>
            <a:r>
              <a:rPr lang="en-GB" sz="2000" dirty="0"/>
              <a:t>α ενός διακριτού διαχωρισμού μεταξύ εργασίας και προσωπικής ζωής είναι ζωτικής σημασίας για τη διατήρηση μιας υγιούς ισορροπίας μεταξύ επαγγελματικής και προσωπικής ζωής. </a:t>
            </a:r>
          </a:p>
          <a:p>
            <a:pPr marL="342900" indent="-342900" algn="just">
              <a:buFont typeface="Arial" panose="020B0604020202020204" pitchFamily="34" charset="0"/>
              <a:buChar char="•"/>
            </a:pPr>
            <a:r>
              <a:rPr lang="en-GB" sz="2000" dirty="0" err="1"/>
              <a:t>Αυτό</a:t>
            </a:r>
            <a:r>
              <a:rPr lang="en-GB" sz="2000" dirty="0"/>
              <a:t> μπ</a:t>
            </a:r>
            <a:r>
              <a:rPr lang="en-GB" sz="2000" dirty="0" err="1"/>
              <a:t>ορεί</a:t>
            </a:r>
            <a:r>
              <a:rPr lang="en-GB" sz="2000" dirty="0"/>
              <a:t> να π</a:t>
            </a:r>
            <a:r>
              <a:rPr lang="en-GB" sz="2000" dirty="0" err="1"/>
              <a:t>εριλ</a:t>
            </a:r>
            <a:r>
              <a:rPr lang="en-GB" sz="2000" dirty="0"/>
              <a:t>αμβάνει τον καθορισμό συγκεκριμένων ωρών εργασίας, τη δημιουργία ξεχωριστού χώρου εργασίας στο σπίτι και τον περιορισμό των επικοινωνιών που σχετίζονται με την εργασία κατά τις ώρες εκτός εργασίας. </a:t>
            </a:r>
          </a:p>
          <a:p>
            <a:pPr marL="342900" indent="-342900" algn="just">
              <a:buFont typeface="Arial" panose="020B0604020202020204" pitchFamily="34" charset="0"/>
              <a:buChar char="•"/>
            </a:pPr>
            <a:r>
              <a:rPr lang="en-GB" sz="2000" dirty="0" err="1"/>
              <a:t>Γι</a:t>
            </a:r>
            <a:r>
              <a:rPr lang="en-GB" sz="2000" dirty="0"/>
              <a:t>α τις γυναίκες, οι οποίες συχνά αναλαμβάνουν πολλαπλούς ρόλους, συμπεριλαμβανομένων των ευθυνών φροντίδας, ο καθορισμός ορίων μπορεί να είναι ιδιαίτερα σημαντικός. </a:t>
            </a:r>
          </a:p>
          <a:p>
            <a:pPr marL="342900" indent="-342900" algn="just">
              <a:buFont typeface="Arial" panose="020B0604020202020204" pitchFamily="34" charset="0"/>
              <a:buChar char="•"/>
            </a:pPr>
            <a:r>
              <a:rPr lang="en-GB" sz="2000" dirty="0"/>
              <a:t>Ο </a:t>
            </a:r>
            <a:r>
              <a:rPr lang="en-GB" sz="2000" dirty="0" err="1"/>
              <a:t>ευρω</a:t>
            </a:r>
            <a:r>
              <a:rPr lang="en-GB" sz="2000" dirty="0"/>
              <a:t>παϊκός πυλώνας κοινωνικών δικαιωμάτων αναγνωρίζει τις μοναδικές προκλήσεις που αντιμετωπίζουν οι γυναίκες στην επίτευξη ισορροπίας μεταξύ επαγγελματικής και προσωπικής ζωής και προωθεί πολιτικές που υποστηρίζουν τη δημιουργία τέτοιων ορίων. </a:t>
            </a:r>
            <a:r>
              <a:rPr lang="en-GB" sz="2000" dirty="0" err="1"/>
              <a:t>Το</a:t>
            </a:r>
            <a:r>
              <a:rPr lang="en-GB" sz="2000" dirty="0"/>
              <a:t> "</a:t>
            </a:r>
            <a:r>
              <a:rPr lang="en-GB" sz="2000" dirty="0" err="1"/>
              <a:t>δικ</a:t>
            </a:r>
            <a:r>
              <a:rPr lang="en-GB" sz="2000" dirty="0"/>
              <a:t>αίωμα στην αποσύνδεση" ή το "δικαίωμα στη μη διαθεσιμότητα" έχει κερδίσει έδαφος σε αρκετές χώρες της ΕΕ, αναγνωρίζοντας τη σημασία του διαχωρισμού του επαγγελματικού και του προσωπικού χρόνου.</a:t>
            </a:r>
          </a:p>
        </p:txBody>
      </p:sp>
      <p:sp>
        <p:nvSpPr>
          <p:cNvPr id="5" name="Text Placeholder 4">
            <a:extLst>
              <a:ext uri="{FF2B5EF4-FFF2-40B4-BE49-F238E27FC236}">
                <a16:creationId xmlns:a16="http://schemas.microsoft.com/office/drawing/2014/main" id="{D273A783-0D94-C7AC-F620-9DB34217AC73}"/>
              </a:ext>
            </a:extLst>
          </p:cNvPr>
          <p:cNvSpPr>
            <a:spLocks noGrp="1"/>
          </p:cNvSpPr>
          <p:nvPr>
            <p:ph type="body" sz="quarter" idx="16"/>
          </p:nvPr>
        </p:nvSpPr>
        <p:spPr>
          <a:xfrm>
            <a:off x="6285392" y="296322"/>
            <a:ext cx="5024760" cy="870778"/>
          </a:xfrm>
        </p:spPr>
        <p:txBody>
          <a:bodyPr>
            <a:normAutofit/>
          </a:bodyPr>
          <a:lstStyle/>
          <a:p>
            <a:r>
              <a:rPr lang="en-GB" sz="2400" dirty="0" err="1"/>
              <a:t>Θέτοντ</a:t>
            </a:r>
            <a:r>
              <a:rPr lang="en-GB" sz="2400" dirty="0"/>
              <a:t>ας όρια μεταξύ εργασίας και προσωπικής ζωής</a:t>
            </a:r>
          </a:p>
        </p:txBody>
      </p:sp>
    </p:spTree>
    <p:extLst>
      <p:ext uri="{BB962C8B-B14F-4D97-AF65-F5344CB8AC3E}">
        <p14:creationId xmlns:p14="http://schemas.microsoft.com/office/powerpoint/2010/main" val="2471393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645031-6FAF-938F-4EEC-6FBCAFD6A320}"/>
              </a:ext>
            </a:extLst>
          </p:cNvPr>
          <p:cNvSpPr>
            <a:spLocks noGrp="1"/>
          </p:cNvSpPr>
          <p:nvPr>
            <p:ph type="body" sz="quarter" idx="18"/>
          </p:nvPr>
        </p:nvSpPr>
        <p:spPr>
          <a:xfrm>
            <a:off x="712630" y="2257464"/>
            <a:ext cx="5383370" cy="3606870"/>
          </a:xfrm>
        </p:spPr>
        <p:txBody>
          <a:bodyPr>
            <a:normAutofit fontScale="92500"/>
          </a:bodyPr>
          <a:lstStyle/>
          <a:p>
            <a:pPr marL="0" indent="0"/>
            <a:r>
              <a:rPr lang="en-GB" sz="3200" dirty="0"/>
              <a:t>8 </a:t>
            </a:r>
            <a:r>
              <a:rPr lang="en-GB" sz="3200" dirty="0" err="1"/>
              <a:t>συμ</a:t>
            </a:r>
            <a:r>
              <a:rPr lang="en-GB" sz="3200" dirty="0"/>
              <a:t>βουλές για τη δημιουργία υγιών εργασιακών ορίων</a:t>
            </a:r>
            <a:r>
              <a:rPr lang="el-GR" sz="3200" dirty="0"/>
              <a:t>.</a:t>
            </a:r>
            <a:endParaRPr lang="en-GB" sz="3200" dirty="0"/>
          </a:p>
          <a:p>
            <a:pPr marL="0" indent="0"/>
            <a:r>
              <a:rPr lang="en-GB" sz="3200" dirty="0" err="1"/>
              <a:t>Κάντε</a:t>
            </a:r>
            <a:r>
              <a:rPr lang="en-GB" sz="3200" dirty="0"/>
              <a:t> </a:t>
            </a:r>
            <a:r>
              <a:rPr lang="en-GB" sz="3200" dirty="0" err="1"/>
              <a:t>κλικ</a:t>
            </a:r>
            <a:r>
              <a:rPr lang="en-GB" sz="3200" dirty="0"/>
              <a:t> </a:t>
            </a:r>
            <a:r>
              <a:rPr lang="en-GB" sz="3200" dirty="0" err="1"/>
              <a:t>στον</a:t>
            </a:r>
            <a:r>
              <a:rPr lang="en-GB" sz="3200" dirty="0"/>
              <a:t> </a:t>
            </a:r>
            <a:r>
              <a:rPr lang="en-GB" sz="3200" dirty="0" err="1"/>
              <a:t>σύνδεσμο</a:t>
            </a:r>
            <a:r>
              <a:rPr lang="en-GB" sz="3200" dirty="0"/>
              <a:t> </a:t>
            </a:r>
            <a:r>
              <a:rPr lang="en-GB" sz="3200" b="1" dirty="0">
                <a:solidFill>
                  <a:srgbClr val="8A4199"/>
                </a:solidFill>
                <a:hlinkClick r:id="rId2">
                  <a:extLst>
                    <a:ext uri="{A12FA001-AC4F-418D-AE19-62706E023703}">
                      <ahyp:hlinkClr xmlns:ahyp="http://schemas.microsoft.com/office/drawing/2018/hyperlinkcolor" val="tx"/>
                    </a:ext>
                  </a:extLst>
                </a:hlinkClick>
              </a:rPr>
              <a:t>ΕΔΩ </a:t>
            </a:r>
            <a:r>
              <a:rPr lang="en-GB" sz="3200" dirty="0" err="1"/>
              <a:t>γι</a:t>
            </a:r>
            <a:r>
              <a:rPr lang="en-GB" sz="3200" dirty="0"/>
              <a:t>α να ακολουθήσετε τα βήματά τους για τη δημιουργία μιας καλύτερης ισορροπίας στον χώρο εργασίας!</a:t>
            </a:r>
          </a:p>
        </p:txBody>
      </p:sp>
      <p:sp>
        <p:nvSpPr>
          <p:cNvPr id="3" name="Text Placeholder 2">
            <a:extLst>
              <a:ext uri="{FF2B5EF4-FFF2-40B4-BE49-F238E27FC236}">
                <a16:creationId xmlns:a16="http://schemas.microsoft.com/office/drawing/2014/main" id="{389AA263-E197-98F5-A5A9-70363C3C17EA}"/>
              </a:ext>
            </a:extLst>
          </p:cNvPr>
          <p:cNvSpPr>
            <a:spLocks noGrp="1"/>
          </p:cNvSpPr>
          <p:nvPr>
            <p:ph type="body" sz="quarter" idx="16"/>
          </p:nvPr>
        </p:nvSpPr>
        <p:spPr/>
        <p:txBody>
          <a:bodyPr>
            <a:normAutofit fontScale="77500" lnSpcReduction="20000"/>
          </a:bodyPr>
          <a:lstStyle/>
          <a:p>
            <a:r>
              <a:rPr lang="en-GB" dirty="0" err="1"/>
              <a:t>Δρ</a:t>
            </a:r>
            <a:r>
              <a:rPr lang="en-GB" dirty="0"/>
              <a:t>αστηριότητα: Πώς να θέσετε όρια μεταξύ επαγγελματικής και προσωπικής ζωής</a:t>
            </a:r>
          </a:p>
        </p:txBody>
      </p:sp>
      <p:pic>
        <p:nvPicPr>
          <p:cNvPr id="6" name="Picture Placeholder 5">
            <a:extLst>
              <a:ext uri="{FF2B5EF4-FFF2-40B4-BE49-F238E27FC236}">
                <a16:creationId xmlns:a16="http://schemas.microsoft.com/office/drawing/2014/main" id="{13982D8B-6410-B830-BDD5-E6A640BB7D4B}"/>
              </a:ext>
            </a:extLst>
          </p:cNvPr>
          <p:cNvPicPr>
            <a:picLocks noGrp="1" noChangeAspect="1"/>
          </p:cNvPicPr>
          <p:nvPr>
            <p:ph type="pic" sz="quarter" idx="10"/>
          </p:nvPr>
        </p:nvPicPr>
        <p:blipFill rotWithShape="1">
          <a:blip r:embed="rId3"/>
          <a:srcRect l="21652" r="21652"/>
          <a:stretch/>
        </p:blipFill>
        <p:spPr/>
      </p:pic>
    </p:spTree>
    <p:extLst>
      <p:ext uri="{BB962C8B-B14F-4D97-AF65-F5344CB8AC3E}">
        <p14:creationId xmlns:p14="http://schemas.microsoft.com/office/powerpoint/2010/main" val="2049917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FA4BEE-2A2B-8780-F17C-A72B56F724EA}"/>
              </a:ext>
            </a:extLst>
          </p:cNvPr>
          <p:cNvSpPr>
            <a:spLocks noGrp="1"/>
          </p:cNvSpPr>
          <p:nvPr>
            <p:ph type="body" sz="quarter" idx="18"/>
          </p:nvPr>
        </p:nvSpPr>
        <p:spPr>
          <a:xfrm>
            <a:off x="607591" y="1414234"/>
            <a:ext cx="6289090" cy="4478565"/>
          </a:xfrm>
        </p:spPr>
        <p:txBody>
          <a:bodyPr>
            <a:normAutofit fontScale="92500"/>
          </a:bodyPr>
          <a:lstStyle/>
          <a:p>
            <a:pPr marL="0" indent="0"/>
            <a:r>
              <a:rPr lang="en-GB" dirty="0"/>
              <a:t>Η απ</a:t>
            </a:r>
            <a:r>
              <a:rPr lang="en-GB" dirty="0" err="1"/>
              <a:t>οτελεσμ</a:t>
            </a:r>
            <a:r>
              <a:rPr lang="en-GB" dirty="0"/>
              <a:t>ατική διαχείριση του χρόνου αποτελεί κρίσιμη στρατηγική για την επίτευξη ισορροπίας μεταξύ επαγγελματικής και προσωπικής ζωής. </a:t>
            </a:r>
            <a:r>
              <a:rPr lang="en-GB" dirty="0" err="1"/>
              <a:t>Οι</a:t>
            </a:r>
            <a:r>
              <a:rPr lang="en-GB" dirty="0"/>
              <a:t> </a:t>
            </a:r>
            <a:r>
              <a:rPr lang="en-GB" dirty="0" err="1"/>
              <a:t>τεχνικές</a:t>
            </a:r>
            <a:r>
              <a:rPr lang="en-GB" dirty="0"/>
              <a:t> μπ</a:t>
            </a:r>
            <a:r>
              <a:rPr lang="en-GB" dirty="0" err="1"/>
              <a:t>ορεί</a:t>
            </a:r>
            <a:r>
              <a:rPr lang="en-GB" dirty="0"/>
              <a:t> να π</a:t>
            </a:r>
            <a:r>
              <a:rPr lang="en-GB" dirty="0" err="1"/>
              <a:t>εριλ</a:t>
            </a:r>
            <a:r>
              <a:rPr lang="en-GB" dirty="0"/>
              <a:t>αμβάνουν την ιεράρχηση των καθηκόντων, τον καθορισμό ρεαλιστικών στόχων, τη χρήση εργαλείων παραγωγικότητας και την ανάθεση αρμοδιοτήτων. </a:t>
            </a:r>
          </a:p>
          <a:p>
            <a:pPr marL="0" indent="0"/>
            <a:r>
              <a:rPr lang="en-GB" dirty="0" err="1"/>
              <a:t>Γι</a:t>
            </a:r>
            <a:r>
              <a:rPr lang="en-GB" dirty="0"/>
              <a:t>α τις γυναίκες εργαζόμενες που αναλαμβάνουν συχνά πολλαπλούς ρόλους στην εργασία και στο σπίτι, η εκμάθηση τεχνικών διαχείρισης του χρόνου μπορεί να αποδειχθεί ιδιαίτερα επωφελής. </a:t>
            </a:r>
          </a:p>
          <a:p>
            <a:pPr marL="0" indent="0"/>
            <a:r>
              <a:rPr lang="en-GB" dirty="0" err="1"/>
              <a:t>Το</a:t>
            </a:r>
            <a:r>
              <a:rPr lang="en-GB" dirty="0"/>
              <a:t> </a:t>
            </a:r>
            <a:r>
              <a:rPr lang="en-GB" dirty="0" err="1"/>
              <a:t>νέο</a:t>
            </a:r>
            <a:r>
              <a:rPr lang="en-GB" dirty="0"/>
              <a:t> </a:t>
            </a:r>
            <a:r>
              <a:rPr lang="en-GB" dirty="0" err="1"/>
              <a:t>στρ</a:t>
            </a:r>
            <a:r>
              <a:rPr lang="en-GB" dirty="0"/>
              <a:t>ατηγικό πλαίσιο της ΕΕ για την υγεία και την ασφάλεια στην εργασία υπογραμμίζει τη σημασία της αποτελεσματικής διαχείρισης του χρόνου ως μέρος της οργάνωσης της εργασίας και της πρόληψης των ψυχοκοινωνικών κινδύνων.</a:t>
            </a:r>
          </a:p>
        </p:txBody>
      </p:sp>
      <p:sp>
        <p:nvSpPr>
          <p:cNvPr id="3" name="Text Placeholder 2">
            <a:extLst>
              <a:ext uri="{FF2B5EF4-FFF2-40B4-BE49-F238E27FC236}">
                <a16:creationId xmlns:a16="http://schemas.microsoft.com/office/drawing/2014/main" id="{021A2C47-9C09-66BC-14D9-9ABD4E3615FD}"/>
              </a:ext>
            </a:extLst>
          </p:cNvPr>
          <p:cNvSpPr>
            <a:spLocks noGrp="1"/>
          </p:cNvSpPr>
          <p:nvPr>
            <p:ph type="body" sz="quarter" idx="16"/>
          </p:nvPr>
        </p:nvSpPr>
        <p:spPr/>
        <p:txBody>
          <a:bodyPr>
            <a:normAutofit lnSpcReduction="10000"/>
          </a:bodyPr>
          <a:lstStyle/>
          <a:p>
            <a:r>
              <a:rPr lang="en-GB" dirty="0" err="1"/>
              <a:t>Τεχνικές</a:t>
            </a:r>
            <a:r>
              <a:rPr lang="en-GB" dirty="0"/>
              <a:t> </a:t>
            </a:r>
            <a:r>
              <a:rPr lang="en-GB" dirty="0" err="1"/>
              <a:t>δι</a:t>
            </a:r>
            <a:r>
              <a:rPr lang="en-GB" dirty="0"/>
              <a:t>αχείρισης χρόνου</a:t>
            </a:r>
          </a:p>
        </p:txBody>
      </p:sp>
      <p:pic>
        <p:nvPicPr>
          <p:cNvPr id="6" name="Picture Placeholder 5">
            <a:extLst>
              <a:ext uri="{FF2B5EF4-FFF2-40B4-BE49-F238E27FC236}">
                <a16:creationId xmlns:a16="http://schemas.microsoft.com/office/drawing/2014/main" id="{7E2007BE-88B3-07C0-7A4C-43231D7EF75A}"/>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2603755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840E296-6932-9FAC-90C4-7172A262C0A2}"/>
              </a:ext>
            </a:extLst>
          </p:cNvPr>
          <p:cNvPicPr>
            <a:picLocks noGrp="1" noChangeAspect="1"/>
          </p:cNvPicPr>
          <p:nvPr>
            <p:ph type="pic" sz="quarter" idx="10"/>
          </p:nvPr>
        </p:nvPicPr>
        <p:blipFill rotWithShape="1">
          <a:blip r:embed="rId2"/>
          <a:srcRect l="37007" r="37007"/>
          <a:stretch/>
        </p:blipFill>
        <p:spPr/>
      </p:pic>
      <p:sp>
        <p:nvSpPr>
          <p:cNvPr id="3" name="Text Placeholder 2">
            <a:extLst>
              <a:ext uri="{FF2B5EF4-FFF2-40B4-BE49-F238E27FC236}">
                <a16:creationId xmlns:a16="http://schemas.microsoft.com/office/drawing/2014/main" id="{E50EECA5-EECD-ED4D-6076-6209B32910C4}"/>
              </a:ext>
            </a:extLst>
          </p:cNvPr>
          <p:cNvSpPr>
            <a:spLocks noGrp="1"/>
          </p:cNvSpPr>
          <p:nvPr>
            <p:ph type="body" sz="quarter" idx="18"/>
          </p:nvPr>
        </p:nvSpPr>
        <p:spPr>
          <a:xfrm>
            <a:off x="712486" y="2000289"/>
            <a:ext cx="7312170" cy="3606870"/>
          </a:xfrm>
        </p:spPr>
        <p:txBody>
          <a:bodyPr>
            <a:normAutofit/>
          </a:bodyPr>
          <a:lstStyle/>
          <a:p>
            <a:pPr marL="0" indent="0"/>
            <a:r>
              <a:rPr lang="en-GB" sz="3200" dirty="0" err="1"/>
              <a:t>Ακολουθούν</a:t>
            </a:r>
            <a:r>
              <a:rPr lang="en-GB" sz="3200" dirty="0"/>
              <a:t> </a:t>
            </a:r>
            <a:r>
              <a:rPr lang="en-GB" sz="3200" dirty="0" err="1"/>
              <a:t>μερικές</a:t>
            </a:r>
            <a:r>
              <a:rPr lang="en-GB" sz="3200" dirty="0"/>
              <a:t> </a:t>
            </a:r>
            <a:r>
              <a:rPr lang="en-GB" sz="3200" dirty="0" err="1"/>
              <a:t>δοκιμ</a:t>
            </a:r>
            <a:r>
              <a:rPr lang="en-GB" sz="3200" dirty="0"/>
              <a:t>ασμένες συμβουλές για τη διαχείριση του χρόνου σας.</a:t>
            </a:r>
          </a:p>
          <a:p>
            <a:pPr marL="0" indent="0"/>
            <a:endParaRPr lang="en-GB" sz="3200" dirty="0"/>
          </a:p>
          <a:p>
            <a:pPr marL="0" indent="0"/>
            <a:r>
              <a:rPr lang="en-GB" sz="3200" dirty="0" err="1"/>
              <a:t>Κάντε</a:t>
            </a:r>
            <a:r>
              <a:rPr lang="en-GB" sz="3200" dirty="0"/>
              <a:t> </a:t>
            </a:r>
            <a:r>
              <a:rPr lang="en-GB" sz="3200" dirty="0" err="1"/>
              <a:t>κλικ</a:t>
            </a:r>
            <a:r>
              <a:rPr lang="en-GB" sz="3200" dirty="0"/>
              <a:t> </a:t>
            </a:r>
            <a:r>
              <a:rPr lang="en-GB" sz="3200" b="1" dirty="0">
                <a:solidFill>
                  <a:srgbClr val="8A4199"/>
                </a:solidFill>
                <a:hlinkClick r:id="rId3">
                  <a:extLst>
                    <a:ext uri="{A12FA001-AC4F-418D-AE19-62706E023703}">
                      <ahyp:hlinkClr xmlns:ahyp="http://schemas.microsoft.com/office/drawing/2018/hyperlinkcolor" val="tx"/>
                    </a:ext>
                  </a:extLst>
                </a:hlinkClick>
              </a:rPr>
              <a:t>ΕΔΩ </a:t>
            </a:r>
            <a:r>
              <a:rPr lang="en-GB" sz="3200" dirty="0" err="1"/>
              <a:t>γι</a:t>
            </a:r>
            <a:r>
              <a:rPr lang="en-GB" sz="3200" dirty="0"/>
              <a:t>α να διαβάσετε και να αρχίσετε να εφαρμόζετε μερικά βήματα σήμερα</a:t>
            </a:r>
          </a:p>
        </p:txBody>
      </p:sp>
      <p:sp>
        <p:nvSpPr>
          <p:cNvPr id="4" name="Text Placeholder 3">
            <a:extLst>
              <a:ext uri="{FF2B5EF4-FFF2-40B4-BE49-F238E27FC236}">
                <a16:creationId xmlns:a16="http://schemas.microsoft.com/office/drawing/2014/main" id="{B8E0D4E1-9074-EA9D-85E2-D999485D2036}"/>
              </a:ext>
            </a:extLst>
          </p:cNvPr>
          <p:cNvSpPr>
            <a:spLocks noGrp="1"/>
          </p:cNvSpPr>
          <p:nvPr>
            <p:ph type="body" sz="quarter" idx="16"/>
          </p:nvPr>
        </p:nvSpPr>
        <p:spPr/>
        <p:txBody>
          <a:bodyPr/>
          <a:lstStyle/>
          <a:p>
            <a:r>
              <a:rPr lang="en-GB" dirty="0" err="1"/>
              <a:t>Δρ</a:t>
            </a:r>
            <a:r>
              <a:rPr lang="en-GB" dirty="0"/>
              <a:t>αστηριότητα: Δεξιότητες διαχείρισης χρόνου που λειτουργούν</a:t>
            </a:r>
          </a:p>
        </p:txBody>
      </p:sp>
    </p:spTree>
    <p:extLst>
      <p:ext uri="{BB962C8B-B14F-4D97-AF65-F5344CB8AC3E}">
        <p14:creationId xmlns:p14="http://schemas.microsoft.com/office/powerpoint/2010/main" val="1480641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FD1E5-D577-6F58-5B59-908344A0497F}"/>
              </a:ext>
            </a:extLst>
          </p:cNvPr>
          <p:cNvSpPr>
            <a:spLocks noGrp="1"/>
          </p:cNvSpPr>
          <p:nvPr>
            <p:ph type="body" sz="quarter" idx="18"/>
          </p:nvPr>
        </p:nvSpPr>
        <p:spPr>
          <a:xfrm>
            <a:off x="713768" y="2351629"/>
            <a:ext cx="10834986" cy="3763795"/>
          </a:xfrm>
        </p:spPr>
        <p:txBody>
          <a:bodyPr/>
          <a:lstStyle/>
          <a:p>
            <a:pPr marL="342900" indent="-342900">
              <a:buFont typeface="Arial" panose="020B0604020202020204" pitchFamily="34" charset="0"/>
              <a:buChar char="•"/>
            </a:pPr>
            <a:r>
              <a:rPr lang="en-GB" dirty="0"/>
              <a:t>Η διαχείριση του άγχους και οι πρακτικές αυτοφροντίδας είναι επίσης ζωτικής σημασίας για τη διατήρηση της ισορροπίας μεταξύ επαγγελματικής και προσωπικής ζωής και τη συνολική ευεξία. </a:t>
            </a:r>
          </a:p>
          <a:p>
            <a:pPr marL="342900" indent="-342900">
              <a:buFont typeface="Arial" panose="020B0604020202020204" pitchFamily="34" charset="0"/>
              <a:buChar char="•"/>
            </a:pPr>
            <a:r>
              <a:rPr lang="en-GB" dirty="0"/>
              <a:t>Η τακτική άσκηση, η ισορροπημένη διατροφή, ο επαρκής ύπνος, οι πρακτικές ενσυνειδητότητας και οι ψυχαγωγικές δραστηριότητες μπορούν να βοηθήσουν στη διαχείριση των επιπέδων άγχους. </a:t>
            </a:r>
          </a:p>
          <a:p>
            <a:pPr marL="342900" indent="-342900">
              <a:buFont typeface="Arial" panose="020B0604020202020204" pitchFamily="34" charset="0"/>
              <a:buChar char="•"/>
            </a:pPr>
            <a:r>
              <a:rPr lang="en-GB" dirty="0"/>
              <a:t>Για τις γυναίκες, οι οποίες, σύμφωνα με τις εκθέσεις του EU-OSHA, βιώνουν συχνότερα το εργασιακό άγχος, οι πρακτικές αυτές μπορεί να είναι ιδιαίτερα κρίσιμες.</a:t>
            </a:r>
          </a:p>
        </p:txBody>
      </p:sp>
      <p:sp>
        <p:nvSpPr>
          <p:cNvPr id="3" name="Text Placeholder 2">
            <a:extLst>
              <a:ext uri="{FF2B5EF4-FFF2-40B4-BE49-F238E27FC236}">
                <a16:creationId xmlns:a16="http://schemas.microsoft.com/office/drawing/2014/main" id="{CD8760E2-7B69-8F15-7CA5-173F69590E55}"/>
              </a:ext>
            </a:extLst>
          </p:cNvPr>
          <p:cNvSpPr>
            <a:spLocks noGrp="1"/>
          </p:cNvSpPr>
          <p:nvPr>
            <p:ph type="body" sz="quarter" idx="16"/>
          </p:nvPr>
        </p:nvSpPr>
        <p:spPr/>
        <p:txBody>
          <a:bodyPr>
            <a:normAutofit lnSpcReduction="10000"/>
          </a:bodyPr>
          <a:lstStyle/>
          <a:p>
            <a:r>
              <a:rPr lang="en-GB" dirty="0"/>
              <a:t>Διαχείριση του άγχους και πρακτικές αυτοφροντίδας</a:t>
            </a:r>
          </a:p>
        </p:txBody>
      </p:sp>
    </p:spTree>
    <p:extLst>
      <p:ext uri="{BB962C8B-B14F-4D97-AF65-F5344CB8AC3E}">
        <p14:creationId xmlns:p14="http://schemas.microsoft.com/office/powerpoint/2010/main" val="2820713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8280BB2-5921-869F-E140-15AB0D854171}"/>
              </a:ext>
            </a:extLst>
          </p:cNvPr>
          <p:cNvPicPr>
            <a:picLocks noGrp="1" noChangeAspect="1"/>
          </p:cNvPicPr>
          <p:nvPr>
            <p:ph type="pic" sz="quarter" idx="10"/>
          </p:nvPr>
        </p:nvPicPr>
        <p:blipFill>
          <a:blip r:embed="rId2"/>
          <a:srcRect l="30980" r="30980"/>
          <a:stretch>
            <a:fillRect/>
          </a:stretch>
        </p:blipFill>
        <p:spPr/>
      </p:pic>
      <p:sp>
        <p:nvSpPr>
          <p:cNvPr id="3" name="Text Placeholder 2">
            <a:extLst>
              <a:ext uri="{FF2B5EF4-FFF2-40B4-BE49-F238E27FC236}">
                <a16:creationId xmlns:a16="http://schemas.microsoft.com/office/drawing/2014/main" id="{2612299D-1BD8-88AC-9949-E7180BF382D5}"/>
              </a:ext>
            </a:extLst>
          </p:cNvPr>
          <p:cNvSpPr>
            <a:spLocks noGrp="1"/>
          </p:cNvSpPr>
          <p:nvPr>
            <p:ph type="body" sz="quarter" idx="18"/>
          </p:nvPr>
        </p:nvSpPr>
        <p:spPr/>
        <p:txBody>
          <a:bodyPr>
            <a:normAutofit fontScale="92500" lnSpcReduction="10000"/>
          </a:bodyPr>
          <a:lstStyle/>
          <a:p>
            <a:pPr marL="342900" indent="-342900">
              <a:buFont typeface="Arial" panose="020B0604020202020204" pitchFamily="34" charset="0"/>
              <a:buChar char="•"/>
            </a:pPr>
            <a:r>
              <a:rPr lang="en-GB" dirty="0" err="1"/>
              <a:t>Οι</a:t>
            </a:r>
            <a:r>
              <a:rPr lang="en-GB" dirty="0"/>
              <a:t> </a:t>
            </a:r>
            <a:r>
              <a:rPr lang="en-GB" dirty="0" err="1"/>
              <a:t>ετ</a:t>
            </a:r>
            <a:r>
              <a:rPr lang="en-GB" dirty="0"/>
              <a:t>αιρείες συχνά εφαρμόζουν πολιτικές που μπορούν να βοηθήσουν τους εργαζόμενους να επιτύχουν ισορροπία μεταξύ επαγγελματικής και προσωπικής ζωής. </a:t>
            </a:r>
            <a:r>
              <a:rPr lang="en-GB" dirty="0" err="1"/>
              <a:t>Αυτές</a:t>
            </a:r>
            <a:r>
              <a:rPr lang="en-GB" dirty="0"/>
              <a:t> μπ</a:t>
            </a:r>
            <a:r>
              <a:rPr lang="en-GB" dirty="0" err="1"/>
              <a:t>ορεί</a:t>
            </a:r>
            <a:r>
              <a:rPr lang="en-GB" dirty="0"/>
              <a:t> να π</a:t>
            </a:r>
            <a:r>
              <a:rPr lang="en-GB" dirty="0" err="1"/>
              <a:t>εριλ</a:t>
            </a:r>
            <a:r>
              <a:rPr lang="en-GB" dirty="0"/>
              <a:t>αμβάνουν ευέλικτο ωράριο εργασίας, τηλεργασία και πολιτικές οικογενειακών αδειών. </a:t>
            </a:r>
            <a:r>
              <a:rPr lang="en-GB" dirty="0" err="1"/>
              <a:t>Είν</a:t>
            </a:r>
            <a:r>
              <a:rPr lang="en-GB" dirty="0"/>
              <a:t>αι σημαντικό να γνωρίζετε και να κάνετε χρήση αυτών των πολιτικών. </a:t>
            </a:r>
          </a:p>
          <a:p>
            <a:pPr marL="342900" indent="-342900">
              <a:buFont typeface="Arial" panose="020B0604020202020204" pitchFamily="34" charset="0"/>
              <a:buChar char="•"/>
            </a:pPr>
            <a:r>
              <a:rPr lang="en-GB" dirty="0" err="1"/>
              <a:t>Το</a:t>
            </a:r>
            <a:r>
              <a:rPr lang="en-GB" dirty="0"/>
              <a:t> </a:t>
            </a:r>
            <a:r>
              <a:rPr lang="en-GB" dirty="0" err="1"/>
              <a:t>Νέο</a:t>
            </a:r>
            <a:r>
              <a:rPr lang="en-GB" dirty="0"/>
              <a:t> </a:t>
            </a:r>
            <a:r>
              <a:rPr lang="en-GB" dirty="0" err="1"/>
              <a:t>Στρ</a:t>
            </a:r>
            <a:r>
              <a:rPr lang="en-GB" dirty="0"/>
              <a:t>ατηγικό Πλαίσιο της ΕΕ για την Υγεία και την Ασφάλεια στην Εργασία 2014-2020 ενθαρρύνει τους οργανισμούς να προωθήσουν τέτοιες πολιτικές για την ευημερία των εργαζομένων τους.</a:t>
            </a:r>
          </a:p>
          <a:p>
            <a:pPr marL="342900" indent="-342900">
              <a:buFont typeface="Arial" panose="020B0604020202020204" pitchFamily="34" charset="0"/>
              <a:buChar char="•"/>
            </a:pPr>
            <a:r>
              <a:rPr lang="en-GB" dirty="0" err="1"/>
              <a:t>Σε</a:t>
            </a:r>
            <a:r>
              <a:rPr lang="en-GB" dirty="0"/>
              <a:t> α</a:t>
            </a:r>
            <a:r>
              <a:rPr lang="en-GB" dirty="0" err="1"/>
              <a:t>υτό</a:t>
            </a:r>
            <a:r>
              <a:rPr lang="en-GB" dirty="0"/>
              <a:t> </a:t>
            </a:r>
            <a:r>
              <a:rPr lang="en-GB" dirty="0" err="1"/>
              <a:t>το</a:t>
            </a:r>
            <a:r>
              <a:rPr lang="en-GB" dirty="0"/>
              <a:t> </a:t>
            </a:r>
            <a:r>
              <a:rPr lang="en-GB" dirty="0" err="1"/>
              <a:t>άρθρο</a:t>
            </a:r>
            <a:r>
              <a:rPr lang="en-GB" dirty="0"/>
              <a:t> πα</a:t>
            </a:r>
            <a:r>
              <a:rPr lang="en-GB" dirty="0" err="1"/>
              <a:t>ρουσιάζοντ</a:t>
            </a:r>
            <a:r>
              <a:rPr lang="en-GB" dirty="0"/>
              <a:t>αι </a:t>
            </a:r>
            <a:r>
              <a:rPr lang="en-GB" b="1" dirty="0">
                <a:solidFill>
                  <a:srgbClr val="8A4199"/>
                </a:solidFill>
                <a:hlinkClick r:id="rId3">
                  <a:extLst>
                    <a:ext uri="{A12FA001-AC4F-418D-AE19-62706E023703}">
                      <ahyp:hlinkClr xmlns:ahyp="http://schemas.microsoft.com/office/drawing/2018/hyperlinkcolor" val="tx"/>
                    </a:ext>
                  </a:extLst>
                </a:hlinkClick>
              </a:rPr>
              <a:t>4 συμβουλές για τον εντοπισμό της ισορροπίας εργασίας-ζωής ενός εργοδότη</a:t>
            </a:r>
            <a:endParaRPr lang="en-GB" b="1" dirty="0">
              <a:solidFill>
                <a:srgbClr val="8A4199"/>
              </a:solidFill>
            </a:endParaRPr>
          </a:p>
        </p:txBody>
      </p:sp>
      <p:sp>
        <p:nvSpPr>
          <p:cNvPr id="4" name="Text Placeholder 3">
            <a:extLst>
              <a:ext uri="{FF2B5EF4-FFF2-40B4-BE49-F238E27FC236}">
                <a16:creationId xmlns:a16="http://schemas.microsoft.com/office/drawing/2014/main" id="{899E29F4-30CF-B40D-58D4-CDDA82380D3B}"/>
              </a:ext>
            </a:extLst>
          </p:cNvPr>
          <p:cNvSpPr>
            <a:spLocks noGrp="1"/>
          </p:cNvSpPr>
          <p:nvPr>
            <p:ph type="body" sz="quarter" idx="16"/>
          </p:nvPr>
        </p:nvSpPr>
        <p:spPr/>
        <p:txBody>
          <a:bodyPr/>
          <a:lstStyle/>
          <a:p>
            <a:r>
              <a:rPr lang="en-GB" dirty="0" err="1"/>
              <a:t>Αξιο</a:t>
            </a:r>
            <a:r>
              <a:rPr lang="en-GB" dirty="0"/>
              <a:t>ποίηση εταιρικών πολιτικών και πόρων</a:t>
            </a:r>
          </a:p>
        </p:txBody>
      </p:sp>
    </p:spTree>
    <p:extLst>
      <p:ext uri="{BB962C8B-B14F-4D97-AF65-F5344CB8AC3E}">
        <p14:creationId xmlns:p14="http://schemas.microsoft.com/office/powerpoint/2010/main" val="520319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0FEB20-80BE-5422-9800-A228870CCD33}"/>
              </a:ext>
            </a:extLst>
          </p:cNvPr>
          <p:cNvSpPr>
            <a:spLocks noGrp="1"/>
          </p:cNvSpPr>
          <p:nvPr>
            <p:ph type="body" sz="quarter" idx="18"/>
          </p:nvPr>
        </p:nvSpPr>
        <p:spPr/>
        <p:txBody>
          <a:bodyPr>
            <a:normAutofit fontScale="92500" lnSpcReduction="20000"/>
          </a:bodyPr>
          <a:lstStyle/>
          <a:p>
            <a:pPr marL="342900" indent="-342900" algn="just">
              <a:buFont typeface="Arial" panose="020B0604020202020204" pitchFamily="34" charset="0"/>
              <a:buChar char="•"/>
            </a:pPr>
            <a:r>
              <a:rPr lang="en-GB" dirty="0" err="1"/>
              <a:t>Έχουμε</a:t>
            </a:r>
            <a:r>
              <a:rPr lang="en-GB" dirty="0"/>
              <a:t> </a:t>
            </a:r>
            <a:r>
              <a:rPr lang="en-GB" dirty="0" err="1"/>
              <a:t>τόσες</a:t>
            </a:r>
            <a:r>
              <a:rPr lang="en-GB" dirty="0"/>
              <a:t> π</a:t>
            </a:r>
            <a:r>
              <a:rPr lang="en-GB" dirty="0" err="1"/>
              <a:t>ολλές</a:t>
            </a:r>
            <a:r>
              <a:rPr lang="en-GB" dirty="0"/>
              <a:t> </a:t>
            </a:r>
            <a:r>
              <a:rPr lang="en-GB" dirty="0" err="1"/>
              <a:t>ερωτήσεις</a:t>
            </a:r>
            <a:r>
              <a:rPr lang="en-GB" dirty="0"/>
              <a:t>. </a:t>
            </a:r>
            <a:r>
              <a:rPr lang="en-GB" dirty="0" err="1"/>
              <a:t>Πώς</a:t>
            </a:r>
            <a:r>
              <a:rPr lang="en-GB" dirty="0"/>
              <a:t> </a:t>
            </a:r>
            <a:r>
              <a:rPr lang="en-GB" dirty="0" err="1"/>
              <a:t>είν</a:t>
            </a:r>
            <a:r>
              <a:rPr lang="en-GB" dirty="0"/>
              <a:t>αι η εργασιακή ζωή αυτή τη στιγμή για τους ανθρώπους; Ποια είναι τα μικρά πράγματα που λειτουργούν καλά; Με τι παλεύουν οι άλλοι;</a:t>
            </a:r>
          </a:p>
          <a:p>
            <a:pPr marL="342900" indent="-342900" algn="just">
              <a:buFont typeface="Arial" panose="020B0604020202020204" pitchFamily="34" charset="0"/>
              <a:buChar char="•"/>
            </a:pPr>
            <a:r>
              <a:rPr lang="en-GB" dirty="0" err="1"/>
              <a:t>Κοιτάζοντ</a:t>
            </a:r>
            <a:r>
              <a:rPr lang="en-GB" dirty="0"/>
              <a:t>ας μπροστά, πώς θα κάνουμε την υβριδική εργασία να λειτουργήσει; Μπορούμε να δημιουργήσουμε εργασία που να είναι πραγματικά καλή για την ευημερία μας; Ποια είναι τα μεγάλα πράγματα που πρέπει να σκεφτούν οι εργοδότες; Θα μπορούσαμε πραγματικά να έχουμε το καλύτερο και από τους δύο κόσμους;</a:t>
            </a:r>
          </a:p>
          <a:p>
            <a:pPr marL="342900" indent="-342900" algn="just">
              <a:buFont typeface="Arial" panose="020B0604020202020204" pitchFamily="34" charset="0"/>
              <a:buChar char="•"/>
            </a:pPr>
            <a:r>
              <a:rPr lang="en-GB" b="1" dirty="0" err="1">
                <a:solidFill>
                  <a:srgbClr val="8A4199"/>
                </a:solidFill>
              </a:rPr>
              <a:t>Ακούστε</a:t>
            </a:r>
            <a:r>
              <a:rPr lang="en-GB" b="1" dirty="0">
                <a:solidFill>
                  <a:srgbClr val="8A4199"/>
                </a:solidFill>
              </a:rPr>
              <a:t> </a:t>
            </a:r>
            <a:r>
              <a:rPr lang="en-GB" b="1" dirty="0">
                <a:solidFill>
                  <a:srgbClr val="8A4199"/>
                </a:solidFill>
                <a:hlinkClick r:id="rId2">
                  <a:extLst>
                    <a:ext uri="{A12FA001-AC4F-418D-AE19-62706E023703}">
                      <ahyp:hlinkClr xmlns:ahyp="http://schemas.microsoft.com/office/drawing/2018/hyperlinkcolor" val="tx"/>
                    </a:ext>
                  </a:extLst>
                </a:hlinkClick>
              </a:rPr>
              <a:t>ΕΔΩ!</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C4F46F3D-3DB9-7BA2-ED90-7973841A0A52}"/>
              </a:ext>
            </a:extLst>
          </p:cNvPr>
          <p:cNvSpPr>
            <a:spLocks noGrp="1"/>
          </p:cNvSpPr>
          <p:nvPr>
            <p:ph type="body" sz="quarter" idx="16"/>
          </p:nvPr>
        </p:nvSpPr>
        <p:spPr/>
        <p:txBody>
          <a:bodyPr>
            <a:normAutofit fontScale="70000" lnSpcReduction="20000"/>
          </a:bodyPr>
          <a:lstStyle/>
          <a:p>
            <a:r>
              <a:rPr lang="en-GB" dirty="0"/>
              <a:t>PODCAST: Deloitte: </a:t>
            </a:r>
            <a:r>
              <a:rPr lang="en-GB" dirty="0" err="1"/>
              <a:t>Πώς</a:t>
            </a:r>
            <a:r>
              <a:rPr lang="en-GB" dirty="0"/>
              <a:t> μπ</a:t>
            </a:r>
            <a:r>
              <a:rPr lang="en-GB" dirty="0" err="1"/>
              <a:t>ορούμε</a:t>
            </a:r>
            <a:r>
              <a:rPr lang="en-GB" dirty="0"/>
              <a:t> να </a:t>
            </a:r>
            <a:r>
              <a:rPr lang="en-GB" dirty="0" err="1"/>
              <a:t>δημιουργήσουμε</a:t>
            </a:r>
            <a:r>
              <a:rPr lang="en-GB" dirty="0"/>
              <a:t> </a:t>
            </a:r>
            <a:r>
              <a:rPr lang="en-GB" dirty="0" err="1"/>
              <a:t>μι</a:t>
            </a:r>
            <a:r>
              <a:rPr lang="en-GB" dirty="0"/>
              <a:t>α εργασία που είναι καλή για την ευημερία μας; </a:t>
            </a:r>
          </a:p>
          <a:p>
            <a:endParaRPr lang="en-GB" dirty="0"/>
          </a:p>
        </p:txBody>
      </p:sp>
      <p:pic>
        <p:nvPicPr>
          <p:cNvPr id="6" name="Picture Placeholder 5">
            <a:extLst>
              <a:ext uri="{FF2B5EF4-FFF2-40B4-BE49-F238E27FC236}">
                <a16:creationId xmlns:a16="http://schemas.microsoft.com/office/drawing/2014/main" id="{D64BDD37-C515-B53C-C586-EB2700308C5D}"/>
              </a:ext>
            </a:extLst>
          </p:cNvPr>
          <p:cNvPicPr>
            <a:picLocks noGrp="1" noChangeAspect="1"/>
          </p:cNvPicPr>
          <p:nvPr>
            <p:ph type="pic" sz="quarter" idx="10"/>
          </p:nvPr>
        </p:nvPicPr>
        <p:blipFill rotWithShape="1">
          <a:blip r:embed="rId3"/>
          <a:srcRect l="19180" r="19180"/>
          <a:stretch/>
        </p:blipFill>
        <p:spPr/>
      </p:pic>
    </p:spTree>
    <p:extLst>
      <p:ext uri="{BB962C8B-B14F-4D97-AF65-F5344CB8AC3E}">
        <p14:creationId xmlns:p14="http://schemas.microsoft.com/office/powerpoint/2010/main" val="18583716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B6129-2E6E-D12D-FED9-484E3101019F}"/>
              </a:ext>
            </a:extLst>
          </p:cNvPr>
          <p:cNvSpPr>
            <a:spLocks noGrp="1"/>
          </p:cNvSpPr>
          <p:nvPr>
            <p:ph type="body" sz="quarter" idx="18"/>
          </p:nvPr>
        </p:nvSpPr>
        <p:spPr>
          <a:xfrm>
            <a:off x="713768" y="1414234"/>
            <a:ext cx="10834986" cy="4636941"/>
          </a:xfrm>
        </p:spPr>
        <p:txBody>
          <a:bodyPr>
            <a:normAutofit fontScale="92500" lnSpcReduction="10000"/>
          </a:bodyPr>
          <a:lstStyle/>
          <a:p>
            <a:pPr marL="342900" indent="-342900">
              <a:buFont typeface="Arial" panose="020B0604020202020204" pitchFamily="34" charset="0"/>
              <a:buChar char="•"/>
            </a:pPr>
            <a:r>
              <a:rPr lang="en-GB" dirty="0" err="1"/>
              <a:t>Στόχος</a:t>
            </a:r>
            <a:r>
              <a:rPr lang="en-GB" dirty="0"/>
              <a:t>: Να μπορέσουν </a:t>
            </a:r>
            <a:r>
              <a:rPr lang="en-GB" dirty="0" err="1"/>
              <a:t>οι</a:t>
            </a:r>
            <a:r>
              <a:rPr lang="en-GB" dirty="0"/>
              <a:t> </a:t>
            </a:r>
            <a:r>
              <a:rPr lang="en-GB" dirty="0" err="1"/>
              <a:t>συμμετέχοντες</a:t>
            </a:r>
            <a:r>
              <a:rPr lang="el-GR" dirty="0"/>
              <a:t>/χουσες</a:t>
            </a:r>
            <a:r>
              <a:rPr lang="en-GB" dirty="0"/>
              <a:t> να αναπτύξουν το δικό τους προσωπικό σχέδιο για την επίτευξη καλύτερης ισορροπίας μεταξύ επαγγελματικής και προσωπικής ζωής.</a:t>
            </a:r>
          </a:p>
          <a:p>
            <a:endParaRPr lang="en-GB" dirty="0"/>
          </a:p>
          <a:p>
            <a:r>
              <a:rPr lang="en-GB" b="1" dirty="0"/>
              <a:t>Οδηγίες:</a:t>
            </a:r>
          </a:p>
          <a:p>
            <a:endParaRPr lang="en-GB" dirty="0"/>
          </a:p>
          <a:p>
            <a:pPr marL="457200" indent="-457200">
              <a:buFont typeface="+mj-lt"/>
              <a:buAutoNum type="arabicPeriod"/>
            </a:pPr>
            <a:r>
              <a:rPr lang="en-GB" dirty="0"/>
              <a:t>Ζητήστε από </a:t>
            </a:r>
            <a:r>
              <a:rPr lang="en-GB" dirty="0" err="1"/>
              <a:t>κάθε</a:t>
            </a:r>
            <a:r>
              <a:rPr lang="en-GB" dirty="0"/>
              <a:t> </a:t>
            </a:r>
            <a:r>
              <a:rPr lang="en-GB" dirty="0" err="1"/>
              <a:t>συμμετέχοντ</a:t>
            </a:r>
            <a:r>
              <a:rPr lang="en-GB" dirty="0"/>
              <a:t>α</a:t>
            </a:r>
            <a:r>
              <a:rPr lang="el-GR" dirty="0"/>
              <a:t>/</a:t>
            </a:r>
            <a:r>
              <a:rPr lang="el-GR" dirty="0" err="1"/>
              <a:t>χουσα</a:t>
            </a:r>
            <a:r>
              <a:rPr lang="en-GB" dirty="0"/>
              <a:t> να προβληματιστεί σχετικά με την τρέχουσα ισορροπία μεταξύ επαγγελματικής και προσωπικής ζωής, τα όρια που έχει θέσει, τις δεξιότητες διαχείρισης του χρόνου του</a:t>
            </a:r>
            <a:r>
              <a:rPr lang="el-GR" dirty="0"/>
              <a:t>/της</a:t>
            </a:r>
            <a:r>
              <a:rPr lang="en-GB" dirty="0"/>
              <a:t> και τις τεχνικές διαχείρισης του άγχους του</a:t>
            </a:r>
            <a:r>
              <a:rPr lang="el-GR" dirty="0"/>
              <a:t>/της</a:t>
            </a:r>
            <a:r>
              <a:rPr lang="en-GB" dirty="0"/>
              <a:t>.</a:t>
            </a:r>
          </a:p>
          <a:p>
            <a:pPr marL="457200" indent="-457200">
              <a:buFont typeface="+mj-lt"/>
              <a:buAutoNum type="arabicPeriod"/>
            </a:pPr>
            <a:r>
              <a:rPr lang="en-GB" dirty="0"/>
              <a:t>Ζητήστε από </a:t>
            </a:r>
            <a:r>
              <a:rPr lang="en-GB" dirty="0" err="1"/>
              <a:t>τους</a:t>
            </a:r>
            <a:r>
              <a:rPr lang="el-GR" dirty="0"/>
              <a:t>/τις</a:t>
            </a:r>
            <a:r>
              <a:rPr lang="en-GB" dirty="0"/>
              <a:t> </a:t>
            </a:r>
            <a:r>
              <a:rPr lang="en-GB" dirty="0" err="1"/>
              <a:t>συμμετέχοντες</a:t>
            </a:r>
            <a:r>
              <a:rPr lang="el-GR" dirty="0"/>
              <a:t>/χουσες</a:t>
            </a:r>
            <a:r>
              <a:rPr lang="en-GB" dirty="0"/>
              <a:t> να καταρτίσουν ένα προσωπικό σχέδιο ισορροπίας μεταξύ επαγγελματικής και προσωπικής ζωής που θα περιλαμβάνει στρατηγικές για τον καθορισμό ορίων, την αποτελεσματικότερη διαχείριση του χρόνου τους και τη διαχείριση του άγχους.</a:t>
            </a:r>
          </a:p>
          <a:p>
            <a:pPr marL="457200" indent="-457200">
              <a:buFont typeface="+mj-lt"/>
              <a:buAutoNum type="arabicPeriod"/>
            </a:pPr>
            <a:r>
              <a:rPr lang="en-GB" dirty="0" err="1"/>
              <a:t>Ενθ</a:t>
            </a:r>
            <a:r>
              <a:rPr lang="en-GB" dirty="0"/>
              <a:t>αρρύνετε τους</a:t>
            </a:r>
            <a:r>
              <a:rPr lang="el-GR" dirty="0"/>
              <a:t>/τις</a:t>
            </a:r>
            <a:r>
              <a:rPr lang="en-GB" dirty="0"/>
              <a:t> </a:t>
            </a:r>
            <a:r>
              <a:rPr lang="en-GB" dirty="0" err="1"/>
              <a:t>συμμετέχοντες</a:t>
            </a:r>
            <a:r>
              <a:rPr lang="el-GR" dirty="0"/>
              <a:t>/χουσες</a:t>
            </a:r>
            <a:r>
              <a:rPr lang="en-GB" dirty="0"/>
              <a:t>, ιδίως τις γυναίκες, να εξετάσουν τυχόν μοναδικές προκλήσεις που αντιμετωπίζουν και πώς θα μπορούσαν να τις αντιμετωπίσουν στα σχέδιά τους, αξιοποιώντας τις στρατηγικές που συζητήθηκαν σε αυτή την ενότητα.</a:t>
            </a:r>
          </a:p>
        </p:txBody>
      </p:sp>
      <p:sp>
        <p:nvSpPr>
          <p:cNvPr id="3" name="Text Placeholder 2">
            <a:extLst>
              <a:ext uri="{FF2B5EF4-FFF2-40B4-BE49-F238E27FC236}">
                <a16:creationId xmlns:a16="http://schemas.microsoft.com/office/drawing/2014/main" id="{0D9C3860-DCFE-FDD1-2C95-57B6E710FF30}"/>
              </a:ext>
            </a:extLst>
          </p:cNvPr>
          <p:cNvSpPr>
            <a:spLocks noGrp="1"/>
          </p:cNvSpPr>
          <p:nvPr>
            <p:ph type="body" sz="quarter" idx="16"/>
          </p:nvPr>
        </p:nvSpPr>
        <p:spPr/>
        <p:txBody>
          <a:bodyPr>
            <a:normAutofit fontScale="70000" lnSpcReduction="20000"/>
          </a:bodyPr>
          <a:lstStyle/>
          <a:p>
            <a:r>
              <a:rPr lang="en-GB" dirty="0"/>
              <a:t>Δραστηριότητες: Προσωπική εργασία: Σχέδιο Ισορροπίας Εργασίας-Ζωής</a:t>
            </a:r>
          </a:p>
        </p:txBody>
      </p:sp>
    </p:spTree>
    <p:extLst>
      <p:ext uri="{BB962C8B-B14F-4D97-AF65-F5344CB8AC3E}">
        <p14:creationId xmlns:p14="http://schemas.microsoft.com/office/powerpoint/2010/main" val="3903898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B6129-2E6E-D12D-FED9-484E3101019F}"/>
              </a:ext>
            </a:extLst>
          </p:cNvPr>
          <p:cNvSpPr>
            <a:spLocks noGrp="1"/>
          </p:cNvSpPr>
          <p:nvPr>
            <p:ph type="body" sz="quarter" idx="18"/>
          </p:nvPr>
        </p:nvSpPr>
        <p:spPr>
          <a:xfrm>
            <a:off x="734714" y="1583871"/>
            <a:ext cx="10834986" cy="4323870"/>
          </a:xfrm>
        </p:spPr>
        <p:txBody>
          <a:bodyPr>
            <a:normAutofit lnSpcReduction="10000"/>
          </a:bodyPr>
          <a:lstStyle/>
          <a:p>
            <a:pPr marL="0" indent="0"/>
            <a:r>
              <a:rPr lang="en-GB" b="1" dirty="0"/>
              <a:t>Στόχος: </a:t>
            </a:r>
            <a:r>
              <a:rPr lang="en-GB" dirty="0"/>
              <a:t>Να κατανοήσουν </a:t>
            </a:r>
            <a:r>
              <a:rPr lang="en-GB" dirty="0" err="1"/>
              <a:t>οι</a:t>
            </a:r>
            <a:r>
              <a:rPr lang="en-GB" dirty="0"/>
              <a:t> </a:t>
            </a:r>
            <a:r>
              <a:rPr lang="en-GB" dirty="0" err="1"/>
              <a:t>συμμετέχοντες</a:t>
            </a:r>
            <a:r>
              <a:rPr lang="el-GR" dirty="0"/>
              <a:t>/χουσες</a:t>
            </a:r>
            <a:r>
              <a:rPr lang="en-GB" dirty="0"/>
              <a:t> στην πράξη πώς να εφαρμόζουν τεχνικές διαχείρισης ορίων και χρόνου.</a:t>
            </a:r>
          </a:p>
          <a:p>
            <a:pPr marL="342900" indent="-342900">
              <a:buFont typeface="Arial" panose="020B0604020202020204" pitchFamily="34" charset="0"/>
              <a:buChar char="•"/>
            </a:pPr>
            <a:endParaRPr lang="en-GB" dirty="0"/>
          </a:p>
          <a:p>
            <a:pPr marL="0" indent="0"/>
            <a:r>
              <a:rPr lang="en-GB" b="1" dirty="0"/>
              <a:t>Οδηγίες:</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err="1"/>
              <a:t>Χωρίστε</a:t>
            </a:r>
            <a:r>
              <a:rPr lang="en-GB" dirty="0"/>
              <a:t> </a:t>
            </a:r>
            <a:r>
              <a:rPr lang="en-GB" dirty="0" err="1"/>
              <a:t>τους</a:t>
            </a:r>
            <a:r>
              <a:rPr lang="el-GR" dirty="0"/>
              <a:t>/τις</a:t>
            </a:r>
            <a:r>
              <a:rPr lang="en-GB" dirty="0"/>
              <a:t> </a:t>
            </a:r>
            <a:r>
              <a:rPr lang="en-GB" dirty="0" err="1"/>
              <a:t>συμμετέχοντες</a:t>
            </a:r>
            <a:r>
              <a:rPr lang="el-GR" dirty="0"/>
              <a:t>/χουσες</a:t>
            </a:r>
            <a:r>
              <a:rPr lang="en-GB" dirty="0"/>
              <a:t> σε ζεύγη ή μικρές ομάδες και αναθέστε σε κάθε μία από αυτές ένα σενάριο που απαιτεί τον καθορισμό ορίων ή την εφαρμογή τεχνικών διαχείρισης χρόνου στην εργασία.</a:t>
            </a:r>
          </a:p>
          <a:p>
            <a:pPr marL="342900" indent="-342900">
              <a:buFont typeface="Arial" panose="020B0604020202020204" pitchFamily="34" charset="0"/>
              <a:buChar char="•"/>
            </a:pPr>
            <a:r>
              <a:rPr lang="en-GB" dirty="0"/>
              <a:t>Ζητήστε από κάθε ομάδα να παίξει το σενάριό της, επιδεικνύοντας έναν αναποτελεσματικό και έναν αποτελεσματικό τρόπο χειρισμού της κατάστασης.</a:t>
            </a:r>
          </a:p>
          <a:p>
            <a:pPr marL="342900" indent="-342900">
              <a:buFont typeface="Arial" panose="020B0604020202020204" pitchFamily="34" charset="0"/>
              <a:buChar char="•"/>
            </a:pPr>
            <a:r>
              <a:rPr lang="en-GB" dirty="0"/>
              <a:t>Διευκολύνετε μια ομαδική συζήτηση για κάθε σενάριο, παραλληλίζοντας τις στρατηγικές που περιγράφονται στα πλαίσια της ΕΕ για την υγεία και την ασφάλεια στην εργασία.</a:t>
            </a:r>
          </a:p>
        </p:txBody>
      </p:sp>
      <p:sp>
        <p:nvSpPr>
          <p:cNvPr id="3" name="Text Placeholder 2">
            <a:extLst>
              <a:ext uri="{FF2B5EF4-FFF2-40B4-BE49-F238E27FC236}">
                <a16:creationId xmlns:a16="http://schemas.microsoft.com/office/drawing/2014/main" id="{0D9C3860-DCFE-FDD1-2C95-57B6E710FF30}"/>
              </a:ext>
            </a:extLst>
          </p:cNvPr>
          <p:cNvSpPr>
            <a:spLocks noGrp="1"/>
          </p:cNvSpPr>
          <p:nvPr>
            <p:ph type="body" sz="quarter" idx="16"/>
          </p:nvPr>
        </p:nvSpPr>
        <p:spPr/>
        <p:txBody>
          <a:bodyPr>
            <a:normAutofit fontScale="62500" lnSpcReduction="20000"/>
          </a:bodyPr>
          <a:lstStyle/>
          <a:p>
            <a:r>
              <a:rPr lang="en-GB" dirty="0"/>
              <a:t>Δραστηριότητες: Παιχνίδι ρόλων: Εφαρμογή ορίων και τεχνικών διαχείρισης χρόνου</a:t>
            </a:r>
          </a:p>
        </p:txBody>
      </p:sp>
    </p:spTree>
    <p:extLst>
      <p:ext uri="{BB962C8B-B14F-4D97-AF65-F5344CB8AC3E}">
        <p14:creationId xmlns:p14="http://schemas.microsoft.com/office/powerpoint/2010/main" val="3822210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
          <p:cNvSpPr txBox="1">
            <a:spLocks noGrp="1"/>
          </p:cNvSpPr>
          <p:nvPr>
            <p:ph type="body" idx="1"/>
          </p:nvPr>
        </p:nvSpPr>
        <p:spPr>
          <a:xfrm>
            <a:off x="2850548" y="102860"/>
            <a:ext cx="7678646"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GB" dirty="0"/>
              <a:t>ΜΑΘΗΣΙΑΚΟ</a:t>
            </a:r>
            <a:r>
              <a:rPr lang="el-GR" dirty="0"/>
              <a:t>Ι</a:t>
            </a:r>
            <a:r>
              <a:rPr lang="en-GB" dirty="0"/>
              <a:t> ΣΤ</a:t>
            </a:r>
            <a:r>
              <a:rPr lang="el-GR" dirty="0"/>
              <a:t>Ο</a:t>
            </a:r>
            <a:r>
              <a:rPr lang="en-GB" dirty="0"/>
              <a:t>ΧΟΙ</a:t>
            </a:r>
            <a:endParaRPr dirty="0"/>
          </a:p>
        </p:txBody>
      </p:sp>
      <p:sp>
        <p:nvSpPr>
          <p:cNvPr id="257" name="Google Shape;257;p3"/>
          <p:cNvSpPr txBox="1">
            <a:spLocks noGrp="1"/>
          </p:cNvSpPr>
          <p:nvPr>
            <p:ph type="body" idx="2"/>
          </p:nvPr>
        </p:nvSpPr>
        <p:spPr>
          <a:xfrm>
            <a:off x="3196085" y="136526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01</a:t>
            </a:r>
            <a:endParaRPr dirty="0"/>
          </a:p>
        </p:txBody>
      </p:sp>
      <p:sp>
        <p:nvSpPr>
          <p:cNvPr id="258" name="Google Shape;258;p3"/>
          <p:cNvSpPr txBox="1">
            <a:spLocks noGrp="1"/>
          </p:cNvSpPr>
          <p:nvPr>
            <p:ph type="body" idx="3"/>
          </p:nvPr>
        </p:nvSpPr>
        <p:spPr>
          <a:xfrm>
            <a:off x="4122309" y="1450954"/>
            <a:ext cx="7428990"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400" dirty="0"/>
              <a:t>Ορισμός της ισορροπίας μεταξύ επαγγελματικής και προσωπικής ζωής, εντοπισμός σημείων ανισορροπίας και κατανόηση της σημασίας και των επιπτώσεών της για την προσωπική ευημερία και την επαγγελματική παραγωγικότητα.</a:t>
            </a:r>
            <a:endParaRPr sz="1400" dirty="0"/>
          </a:p>
        </p:txBody>
      </p:sp>
      <p:sp>
        <p:nvSpPr>
          <p:cNvPr id="259" name="Google Shape;259;p3"/>
          <p:cNvSpPr txBox="1">
            <a:spLocks noGrp="1"/>
          </p:cNvSpPr>
          <p:nvPr>
            <p:ph type="body" idx="4"/>
          </p:nvPr>
        </p:nvSpPr>
        <p:spPr>
          <a:xfrm>
            <a:off x="3196085" y="225210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02</a:t>
            </a:r>
            <a:endParaRPr dirty="0"/>
          </a:p>
        </p:txBody>
      </p:sp>
      <p:sp>
        <p:nvSpPr>
          <p:cNvPr id="260" name="Google Shape;260;p3"/>
          <p:cNvSpPr txBox="1">
            <a:spLocks noGrp="1"/>
          </p:cNvSpPr>
          <p:nvPr>
            <p:ph type="body" idx="5"/>
          </p:nvPr>
        </p:nvSpPr>
        <p:spPr>
          <a:xfrm>
            <a:off x="4122308" y="2322339"/>
            <a:ext cx="7208644"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400" dirty="0"/>
              <a:t>Να κατανοούν τον οργανωτικό ρόλο, συμπεριλαμβανομένης της επιρροής της εταιρικής κουλτούρας και της ηγεσίας, στην προώθηση της ισορροπίας μεταξύ επαγγελματικής και προσωπικής ζωής και να είναι σε θέση να προσδιορίζουν ευεργετικές πρακτικές που προάγουν την ισορροπία.</a:t>
            </a:r>
            <a:endParaRPr sz="1400" dirty="0"/>
          </a:p>
        </p:txBody>
      </p:sp>
      <p:sp>
        <p:nvSpPr>
          <p:cNvPr id="261" name="Google Shape;261;p3"/>
          <p:cNvSpPr txBox="1">
            <a:spLocks noGrp="1"/>
          </p:cNvSpPr>
          <p:nvPr>
            <p:ph type="body" idx="6"/>
          </p:nvPr>
        </p:nvSpPr>
        <p:spPr>
          <a:xfrm>
            <a:off x="3196085" y="3112096"/>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03</a:t>
            </a:r>
            <a:endParaRPr dirty="0"/>
          </a:p>
        </p:txBody>
      </p:sp>
      <p:sp>
        <p:nvSpPr>
          <p:cNvPr id="262" name="Google Shape;262;p3"/>
          <p:cNvSpPr txBox="1">
            <a:spLocks noGrp="1"/>
          </p:cNvSpPr>
          <p:nvPr>
            <p:ph type="body" idx="7"/>
          </p:nvPr>
        </p:nvSpPr>
        <p:spPr>
          <a:xfrm>
            <a:off x="4147724" y="3134054"/>
            <a:ext cx="7208644"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400" dirty="0"/>
              <a:t>Εφαρμόστε αποτελεσματικές στρατηγικές για την επίτευξη ισορροπίας μεταξύ επαγγελματικής και προσωπικής ζωής, συμπεριλαμβανομένου του καθορισμού προσωπικών ορίων, της διαχείρισης του χρόνου και της άσκησης διαχείρισης του άγχους και της αυτοφροντίδας.</a:t>
            </a:r>
            <a:endParaRPr sz="1400" dirty="0"/>
          </a:p>
        </p:txBody>
      </p:sp>
      <p:sp>
        <p:nvSpPr>
          <p:cNvPr id="263" name="Google Shape;263;p3"/>
          <p:cNvSpPr txBox="1">
            <a:spLocks noGrp="1"/>
          </p:cNvSpPr>
          <p:nvPr>
            <p:ph type="body" idx="8"/>
          </p:nvPr>
        </p:nvSpPr>
        <p:spPr>
          <a:xfrm>
            <a:off x="3196085" y="390852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04</a:t>
            </a:r>
            <a:endParaRPr dirty="0"/>
          </a:p>
        </p:txBody>
      </p:sp>
      <p:sp>
        <p:nvSpPr>
          <p:cNvPr id="264" name="Google Shape;264;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400" dirty="0"/>
              <a:t>Αναγνωρίζουν τις νομικές και ηθικές ευθύνες των οργανισμών για την προώθηση της ισορροπίας μεταξύ επαγγελματικής και προσωπικής ζωής, συμπεριλαμβανομένης της θέσπισης υποστηρικτικών πολιτικών και της προώθησης της ψυχικής υγείας.</a:t>
            </a:r>
            <a:endParaRPr sz="1400" dirty="0"/>
          </a:p>
        </p:txBody>
      </p:sp>
      <p:sp>
        <p:nvSpPr>
          <p:cNvPr id="265" name="Google Shape;265;p3"/>
          <p:cNvSpPr txBox="1">
            <a:spLocks noGrp="1"/>
          </p:cNvSpPr>
          <p:nvPr>
            <p:ph type="body" idx="13"/>
          </p:nvPr>
        </p:nvSpPr>
        <p:spPr>
          <a:xfrm>
            <a:off x="3196084" y="4613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05</a:t>
            </a:r>
            <a:endParaRPr dirty="0"/>
          </a:p>
        </p:txBody>
      </p:sp>
      <p:sp>
        <p:nvSpPr>
          <p:cNvPr id="266" name="Google Shape;266;p3"/>
          <p:cNvSpPr txBox="1">
            <a:spLocks noGrp="1"/>
          </p:cNvSpPr>
          <p:nvPr>
            <p:ph type="body" idx="14"/>
          </p:nvPr>
        </p:nvSpPr>
        <p:spPr>
          <a:xfrm>
            <a:off x="4147724" y="4745835"/>
            <a:ext cx="7208644"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400" dirty="0"/>
              <a:t>Κατανοήστε τη μοναδική δυναμική, τις προκλήσεις και τις στρατηγικές επικοινωνίας της διαχείρισης απομακρυσμένων ομάδων, με ιδιαίτερη έμφαση στη διασφάλιση της ισορροπίας μεταξύ επαγγελματικής και προσωπικής ζωής σε </a:t>
            </a:r>
            <a:r>
              <a:rPr lang="el-GR" sz="1400" dirty="0"/>
              <a:t>εξ’ αποστάσεως</a:t>
            </a:r>
            <a:r>
              <a:rPr lang="en-GB" sz="1400" dirty="0"/>
              <a:t> εργασιακά περιβάλλοντα.</a:t>
            </a:r>
            <a:endParaRPr sz="1400" dirty="0"/>
          </a:p>
        </p:txBody>
      </p:sp>
      <p:sp>
        <p:nvSpPr>
          <p:cNvPr id="2" name="Google Shape;266;p3">
            <a:extLst>
              <a:ext uri="{FF2B5EF4-FFF2-40B4-BE49-F238E27FC236}">
                <a16:creationId xmlns:a16="http://schemas.microsoft.com/office/drawing/2014/main" id="{2C68D618-C1FD-0B24-A4ED-C44DA7ED5CEB}"/>
              </a:ext>
            </a:extLst>
          </p:cNvPr>
          <p:cNvSpPr txBox="1">
            <a:spLocks/>
          </p:cNvSpPr>
          <p:nvPr/>
        </p:nvSpPr>
        <p:spPr>
          <a:xfrm>
            <a:off x="4147724" y="5569871"/>
            <a:ext cx="7208644" cy="69219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sz="1400" dirty="0"/>
              <a:t>Να αναλύουν και να προβληματίζονται σχετικά με τις δικές τους ευθύνες, τον αντίκτυπο της οργανωτικής κουλτούρας και τις πρακτικές εφαρμογές των στρατηγικών για την ισορροπία μεταξύ επαγγελματικής και προσωπικής ζωής μέσω ελκυστικών δραστηριοτήτων, μελετών περιπτώσεων και συζητήσεων.</a:t>
            </a:r>
          </a:p>
        </p:txBody>
      </p:sp>
      <p:sp>
        <p:nvSpPr>
          <p:cNvPr id="3" name="Google Shape;265;p3">
            <a:extLst>
              <a:ext uri="{FF2B5EF4-FFF2-40B4-BE49-F238E27FC236}">
                <a16:creationId xmlns:a16="http://schemas.microsoft.com/office/drawing/2014/main" id="{F9586981-0F49-31AA-48AC-3BE652A6ACBF}"/>
              </a:ext>
            </a:extLst>
          </p:cNvPr>
          <p:cNvSpPr txBox="1">
            <a:spLocks/>
          </p:cNvSpPr>
          <p:nvPr/>
        </p:nvSpPr>
        <p:spPr>
          <a:xfrm>
            <a:off x="3196085" y="5487106"/>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t>06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429914" y="1666262"/>
            <a:ext cx="10834986" cy="4492491"/>
          </a:xfrm>
        </p:spPr>
        <p:txBody>
          <a:bodyPr>
            <a:normAutofit/>
          </a:bodyPr>
          <a:lstStyle/>
          <a:p>
            <a:pPr marL="342900" lvl="0" indent="-342900">
              <a:lnSpc>
                <a:spcPct val="115000"/>
              </a:lnSpc>
              <a:spcBef>
                <a:spcPts val="500"/>
              </a:spcBef>
              <a:buFont typeface="Symbol" panose="05050102010706020507" pitchFamily="18" charset="2"/>
              <a:buChar char=""/>
            </a:pPr>
            <a:r>
              <a:rPr lang="en-GB" sz="1100" kern="100" dirty="0">
                <a:effectLst/>
                <a:latin typeface="Calibri" panose="020F0502020204030204" pitchFamily="34" charset="0"/>
                <a:ea typeface="Corbel" panose="020B0503020204020204" pitchFamily="34" charset="0"/>
                <a:cs typeface="Calibri" panose="020F0502020204030204" pitchFamily="34" charset="0"/>
              </a:rPr>
              <a:t>16 τρόποι για να επιτύχετε ισορροπία μεταξύ εργασίας και ζωής θέτοντας καλύτερα όρια https://www.forbes.com/sites/forbescoachescouncil/2021/02/01/16-ways-to-achieve-work-life-balance-by-setting-better-boundaries/ </a:t>
            </a:r>
          </a:p>
          <a:p>
            <a:pPr marL="342900" lvl="0" indent="-342900">
              <a:lnSpc>
                <a:spcPct val="115000"/>
              </a:lnSpc>
              <a:buFont typeface="Symbol" panose="05050102010706020507" pitchFamily="18" charset="2"/>
              <a:buChar char=""/>
            </a:pPr>
            <a:r>
              <a:rPr lang="en-GB" sz="1100" kern="100" dirty="0">
                <a:effectLst/>
                <a:latin typeface="Calibri" panose="020F0502020204030204" pitchFamily="34" charset="0"/>
                <a:ea typeface="Corbel" panose="020B0503020204020204" pitchFamily="34" charset="0"/>
                <a:cs typeface="Calibri" panose="020F0502020204030204" pitchFamily="34" charset="0"/>
              </a:rPr>
              <a:t>Πώς να θέτετε υγιή όρια ως εργαζόμενος γονέας που </a:t>
            </a:r>
            <a:r>
              <a:rPr lang="en-GB" sz="1100" kern="100" dirty="0">
                <a:latin typeface="Calibri" panose="020F0502020204030204" pitchFamily="34" charset="0"/>
                <a:ea typeface="Corbel" panose="020B0503020204020204" pitchFamily="34" charset="0"/>
                <a:cs typeface="Calibri" panose="020F0502020204030204" pitchFamily="34" charset="0"/>
              </a:rPr>
              <a:t>λειτουργούν</a:t>
            </a:r>
            <a:r>
              <a:rPr lang="en-GB" sz="1100" kern="100" dirty="0">
                <a:effectLst/>
                <a:latin typeface="Calibri" panose="020F0502020204030204" pitchFamily="34" charset="0"/>
                <a:ea typeface="Corbel" panose="020B0503020204020204" pitchFamily="34" charset="0"/>
                <a:cs typeface="Calibri" panose="020F0502020204030204" pitchFamily="34" charset="0"/>
              </a:rPr>
              <a:t> πραγματικά: </a:t>
            </a:r>
            <a:r>
              <a:rPr lang="en-GB" sz="11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2"/>
              </a:rPr>
              <a:t>https:</a:t>
            </a:r>
            <a:r>
              <a:rPr lang="en-GB" sz="1100" kern="100" dirty="0">
                <a:effectLst/>
                <a:latin typeface="Calibri" panose="020F0502020204030204" pitchFamily="34" charset="0"/>
                <a:ea typeface="Corbel" panose="020B0503020204020204" pitchFamily="34" charset="0"/>
                <a:cs typeface="Calibri" panose="020F0502020204030204" pitchFamily="34" charset="0"/>
              </a:rPr>
              <a:t>//www.worklifemother.com/post/how-to-set-healthy-boundaries-as-a-working-parent-that-really-work </a:t>
            </a:r>
          </a:p>
          <a:p>
            <a:pPr marL="342900" lvl="0" indent="-342900">
              <a:lnSpc>
                <a:spcPct val="115000"/>
              </a:lnSpc>
              <a:buFont typeface="Symbol" panose="05050102010706020507" pitchFamily="18" charset="2"/>
              <a:buChar char=""/>
            </a:pPr>
            <a:r>
              <a:rPr lang="en-GB" sz="1100" kern="100" dirty="0">
                <a:effectLst/>
                <a:latin typeface="Calibri" panose="020F0502020204030204" pitchFamily="34" charset="0"/>
                <a:ea typeface="Corbel" panose="020B0503020204020204" pitchFamily="34" charset="0"/>
                <a:cs typeface="Calibri" panose="020F0502020204030204" pitchFamily="34" charset="0"/>
              </a:rPr>
              <a:t>Εφαρμογή της οδηγίας για την ισορροπία μεταξύ επαγγελματικής και προσωπικής ζωής σε περιόδους COVID-19: νέες προοπτικές για τους μετα-πανδημικούς χώρους εργασίας στην Ευρωπαϊκή Ένωση; Sabrina </a:t>
            </a:r>
            <a:r>
              <a:rPr lang="en-GB" sz="1100" kern="100" dirty="0" err="1">
                <a:effectLst/>
                <a:latin typeface="Calibri" panose="020F0502020204030204" pitchFamily="34" charset="0"/>
                <a:ea typeface="Corbel" panose="020B0503020204020204" pitchFamily="34" charset="0"/>
                <a:cs typeface="Calibri" panose="020F0502020204030204" pitchFamily="34" charset="0"/>
              </a:rPr>
              <a:t>D'Andreacανταπόκριση: </a:t>
            </a:r>
            <a:r>
              <a:rPr lang="en-GB" sz="11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3"/>
              </a:rPr>
              <a:t>https:</a:t>
            </a:r>
            <a:r>
              <a:rPr lang="en-GB" sz="1100" kern="100" dirty="0">
                <a:effectLst/>
                <a:latin typeface="Calibri" panose="020F0502020204030204" pitchFamily="34" charset="0"/>
                <a:ea typeface="Corbel" panose="020B0503020204020204" pitchFamily="34" charset="0"/>
                <a:cs typeface="Calibri" panose="020F0502020204030204" pitchFamily="34" charset="0"/>
              </a:rPr>
              <a:t>//www.ncbi.nlm.nih.gov/pmc/articles/PMC8892814/ </a:t>
            </a:r>
          </a:p>
          <a:p>
            <a:pPr marL="342900" lvl="0" indent="-342900">
              <a:lnSpc>
                <a:spcPct val="115000"/>
              </a:lnSpc>
              <a:buFont typeface="Symbol" panose="05050102010706020507" pitchFamily="18" charset="2"/>
              <a:buChar char=""/>
            </a:pPr>
            <a:r>
              <a:rPr lang="en-GB" sz="1100" kern="100" dirty="0">
                <a:effectLst/>
                <a:latin typeface="Calibri" panose="020F0502020204030204" pitchFamily="34" charset="0"/>
                <a:ea typeface="Corbel" panose="020B0503020204020204" pitchFamily="34" charset="0"/>
                <a:cs typeface="Calibri" panose="020F0502020204030204" pitchFamily="34" charset="0"/>
              </a:rPr>
              <a:t>Το σχέδιο δράσης για τον ευρωπαϊκό πυλώνα κοινωνικών δικαιωμάτων: </a:t>
            </a:r>
            <a:r>
              <a:rPr lang="en-GB" sz="11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4"/>
              </a:rPr>
              <a:t>https:</a:t>
            </a:r>
            <a:r>
              <a:rPr lang="en-GB" sz="1100" kern="100" dirty="0">
                <a:effectLst/>
                <a:latin typeface="Calibri" panose="020F0502020204030204" pitchFamily="34" charset="0"/>
                <a:ea typeface="Corbel" panose="020B0503020204020204" pitchFamily="34" charset="0"/>
                <a:cs typeface="Calibri" panose="020F0502020204030204" pitchFamily="34" charset="0"/>
              </a:rPr>
              <a:t>//op.europa.eu/webpub/empl/european-pillar-of-social-rights/en/ </a:t>
            </a:r>
          </a:p>
          <a:p>
            <a:pPr marL="342900" lvl="0" indent="-342900">
              <a:lnSpc>
                <a:spcPct val="115000"/>
              </a:lnSpc>
              <a:buFont typeface="Symbol" panose="05050102010706020507" pitchFamily="18" charset="2"/>
              <a:buChar char=""/>
            </a:pPr>
            <a:r>
              <a:rPr lang="en-GB" sz="1100" kern="100" dirty="0">
                <a:effectLst/>
                <a:latin typeface="Calibri" panose="020F0502020204030204" pitchFamily="34" charset="0"/>
                <a:ea typeface="Corbel" panose="020B0503020204020204" pitchFamily="34" charset="0"/>
                <a:cs typeface="Calibri" panose="020F0502020204030204" pitchFamily="34" charset="0"/>
              </a:rPr>
              <a:t>Το "δικαίωμα στην αποσύνδεση" θα πρέπει να αποτελεί θεμελιώδες δικαίωμα σε ολόκληρη την ΕΕ, λένε οι ευρωβουλευτές: </a:t>
            </a:r>
            <a:r>
              <a:rPr lang="en-GB" sz="11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5"/>
              </a:rPr>
              <a:t>https:</a:t>
            </a:r>
            <a:r>
              <a:rPr lang="en-GB" sz="1100" kern="100" dirty="0">
                <a:effectLst/>
                <a:latin typeface="Calibri" panose="020F0502020204030204" pitchFamily="34" charset="0"/>
                <a:ea typeface="Corbel" panose="020B0503020204020204" pitchFamily="34" charset="0"/>
                <a:cs typeface="Calibri" panose="020F0502020204030204" pitchFamily="34" charset="0"/>
              </a:rPr>
              <a:t>//www.europarl.europa.eu/news/en/press-room/20210114IPR95618/right-to-disconnect-should-be-an-eu-wide-fundamental-right-meps-say </a:t>
            </a:r>
          </a:p>
          <a:p>
            <a:pPr marL="342900" lvl="0" indent="-342900">
              <a:lnSpc>
                <a:spcPct val="115000"/>
              </a:lnSpc>
              <a:buFont typeface="Symbol" panose="05050102010706020507" pitchFamily="18" charset="2"/>
              <a:buChar char=""/>
            </a:pPr>
            <a:r>
              <a:rPr lang="en-GB" sz="1100" kern="100" dirty="0">
                <a:effectLst/>
                <a:latin typeface="Calibri" panose="020F0502020204030204" pitchFamily="34" charset="0"/>
                <a:ea typeface="Corbel" panose="020B0503020204020204" pitchFamily="34" charset="0"/>
                <a:cs typeface="Calibri" panose="020F0502020204030204" pitchFamily="34" charset="0"/>
              </a:rPr>
              <a:t>Πώς η διαχείριση του χρόνου μπορεί να βοηθήσει στην επίτευξη ισορροπίας μεταξύ εργασίας και ζωής: </a:t>
            </a:r>
            <a:r>
              <a:rPr lang="en-GB" sz="11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6"/>
              </a:rPr>
              <a:t>https:</a:t>
            </a:r>
            <a:r>
              <a:rPr lang="en-GB" sz="1100" kern="100" dirty="0">
                <a:effectLst/>
                <a:latin typeface="Calibri" panose="020F0502020204030204" pitchFamily="34" charset="0"/>
                <a:ea typeface="Corbel" panose="020B0503020204020204" pitchFamily="34" charset="0"/>
                <a:cs typeface="Calibri" panose="020F0502020204030204" pitchFamily="34" charset="0"/>
              </a:rPr>
              <a:t>//emeritus.org/blog/how-time-management-can-help-strike-a-work-life-balance/ </a:t>
            </a:r>
          </a:p>
          <a:p>
            <a:pPr marL="342900" lvl="0" indent="-342900">
              <a:lnSpc>
                <a:spcPct val="115000"/>
              </a:lnSpc>
              <a:buFont typeface="Symbol" panose="05050102010706020507" pitchFamily="18" charset="2"/>
              <a:buChar char=""/>
            </a:pPr>
            <a:r>
              <a:rPr lang="en-GB" sz="1100" kern="100" dirty="0">
                <a:effectLst/>
                <a:latin typeface="Calibri" panose="020F0502020204030204" pitchFamily="34" charset="0"/>
                <a:ea typeface="Corbel" panose="020B0503020204020204" pitchFamily="34" charset="0"/>
                <a:cs typeface="Calibri" panose="020F0502020204030204" pitchFamily="34" charset="0"/>
              </a:rPr>
              <a:t>Οι επιπτώσεις της ανισορροπίας μεταξύ εργασίας και ζωής: </a:t>
            </a:r>
            <a:r>
              <a:rPr lang="en-GB" sz="11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7"/>
              </a:rPr>
              <a:t>https:</a:t>
            </a:r>
            <a:r>
              <a:rPr lang="en-GB" sz="1100" kern="100" dirty="0">
                <a:effectLst/>
                <a:latin typeface="Calibri" panose="020F0502020204030204" pitchFamily="34" charset="0"/>
                <a:ea typeface="Corbel" panose="020B0503020204020204" pitchFamily="34" charset="0"/>
                <a:cs typeface="Calibri" panose="020F0502020204030204" pitchFamily="34" charset="0"/>
              </a:rPr>
              <a:t>//work.chron.com/effects-work-life-imbalance-5967.html </a:t>
            </a:r>
          </a:p>
          <a:p>
            <a:pPr marL="342900" lvl="0" indent="-342900">
              <a:lnSpc>
                <a:spcPct val="115000"/>
              </a:lnSpc>
              <a:buFont typeface="Symbol" panose="05050102010706020507" pitchFamily="18" charset="2"/>
              <a:buChar char=""/>
            </a:pPr>
            <a:r>
              <a:rPr lang="en-GB" sz="1100" kern="100" dirty="0">
                <a:effectLst/>
                <a:latin typeface="Calibri" panose="020F0502020204030204" pitchFamily="34" charset="0"/>
                <a:ea typeface="Corbel" panose="020B0503020204020204" pitchFamily="34" charset="0"/>
                <a:cs typeface="Calibri" panose="020F0502020204030204" pitchFamily="34" charset="0"/>
              </a:rPr>
              <a:t>Η κακή ισορροπία μεταξύ επαγγελματικής και προσωπικής ζωής οδηγεί σε κακή υγεία αργότερα στη ζωή: </a:t>
            </a:r>
            <a:r>
              <a:rPr lang="en-GB" sz="11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8"/>
              </a:rPr>
              <a:t>https://www.medicalnewstoday.com/articles/313755#:~:text=Επιβλαβείς%20επιδράσεις%20περιλαμβάνουν%20αυξημένο%20επίπεδο%20από%20αυτούς%20που%20εργάζονται%20κανονικές%20ώρες</a:t>
            </a:r>
            <a:r>
              <a:rPr lang="en-GB" sz="11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100" kern="100" dirty="0">
                <a:effectLst/>
                <a:latin typeface="Calibri" panose="020F0502020204030204" pitchFamily="34" charset="0"/>
                <a:ea typeface="Corbel" panose="020B0503020204020204" pitchFamily="34" charset="0"/>
                <a:cs typeface="Calibri" panose="020F0502020204030204" pitchFamily="34" charset="0"/>
              </a:rPr>
              <a:t>Γιατί η ισορροπία μεταξύ εργασίας και ζωής είναι σημαντική (με οφέλη και βήματα): </a:t>
            </a:r>
            <a:r>
              <a:rPr lang="en-GB" sz="11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9"/>
              </a:rPr>
              <a:t>https:</a:t>
            </a:r>
            <a:r>
              <a:rPr lang="en-GB" sz="1100" kern="100" dirty="0">
                <a:effectLst/>
                <a:latin typeface="Calibri" panose="020F0502020204030204" pitchFamily="34" charset="0"/>
                <a:ea typeface="Corbel" panose="020B0503020204020204" pitchFamily="34" charset="0"/>
                <a:cs typeface="Calibri" panose="020F0502020204030204" pitchFamily="34" charset="0"/>
              </a:rPr>
              <a:t>//ca.indeed.com/career-advice/career-development/why-work-life-balance-is-important </a:t>
            </a:r>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l-GR" dirty="0"/>
              <a:t>Πηγές</a:t>
            </a:r>
            <a:endParaRPr lang="en-GB" dirty="0"/>
          </a:p>
        </p:txBody>
      </p:sp>
    </p:spTree>
    <p:extLst>
      <p:ext uri="{BB962C8B-B14F-4D97-AF65-F5344CB8AC3E}">
        <p14:creationId xmlns:p14="http://schemas.microsoft.com/office/powerpoint/2010/main" val="24609837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fontScale="92500" lnSpcReduction="20000"/>
          </a:bodyPr>
          <a:lstStyle/>
          <a:p>
            <a:r>
              <a:rPr lang="en-GB" sz="2800" b="1" dirty="0" err="1"/>
              <a:t>Οργ</a:t>
            </a:r>
            <a:r>
              <a:rPr lang="en-GB" sz="2800" b="1" dirty="0"/>
              <a:t>ανωτικές ευθύνες για την ισορροπία μεταξύ επαγγελματικής και προσωπικής ζωής</a:t>
            </a:r>
            <a:endParaRPr lang="en-GB" sz="80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04</a:t>
            </a:r>
          </a:p>
        </p:txBody>
      </p:sp>
    </p:spTree>
    <p:extLst>
      <p:ext uri="{BB962C8B-B14F-4D97-AF65-F5344CB8AC3E}">
        <p14:creationId xmlns:p14="http://schemas.microsoft.com/office/powerpoint/2010/main" val="3046002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711ABC1-2E69-53D2-ADD2-DF11295CFDB0}"/>
              </a:ext>
            </a:extLst>
          </p:cNvPr>
          <p:cNvPicPr>
            <a:picLocks noGrp="1" noChangeAspect="1"/>
          </p:cNvPicPr>
          <p:nvPr>
            <p:ph type="pic" sz="quarter" idx="33"/>
          </p:nvPr>
        </p:nvPicPr>
        <p:blipFill>
          <a:blip r:embed="rId2"/>
          <a:srcRect l="20756" r="20756"/>
          <a:stretch>
            <a:fillRect/>
          </a:stretch>
        </p:blipFill>
        <p:spPr/>
      </p:pic>
      <p:sp>
        <p:nvSpPr>
          <p:cNvPr id="4" name="Text Placeholder 3">
            <a:extLst>
              <a:ext uri="{FF2B5EF4-FFF2-40B4-BE49-F238E27FC236}">
                <a16:creationId xmlns:a16="http://schemas.microsoft.com/office/drawing/2014/main" id="{E6B50A43-4BA6-F7C3-62FF-BB7A1B3166B5}"/>
              </a:ext>
            </a:extLst>
          </p:cNvPr>
          <p:cNvSpPr>
            <a:spLocks noGrp="1"/>
          </p:cNvSpPr>
          <p:nvPr>
            <p:ph type="body" sz="quarter" idx="18"/>
          </p:nvPr>
        </p:nvSpPr>
        <p:spPr/>
        <p:txBody>
          <a:bodyPr>
            <a:normAutofit fontScale="70000" lnSpcReduction="20000"/>
          </a:bodyPr>
          <a:lstStyle/>
          <a:p>
            <a:pPr marL="342900" indent="-342900" algn="just">
              <a:buFont typeface="Arial" panose="020B0604020202020204" pitchFamily="34" charset="0"/>
              <a:buChar char="•"/>
            </a:pPr>
            <a:r>
              <a:rPr lang="en-GB" sz="2400" dirty="0" err="1"/>
              <a:t>Οι</a:t>
            </a:r>
            <a:r>
              <a:rPr lang="en-GB" sz="2400" dirty="0"/>
              <a:t> </a:t>
            </a:r>
            <a:r>
              <a:rPr lang="en-GB" sz="2400" dirty="0" err="1"/>
              <a:t>οργ</a:t>
            </a:r>
            <a:r>
              <a:rPr lang="en-GB" sz="2400" dirty="0"/>
              <a:t>ανισμοί έχουν νομικές ευθύνες να διασφαλίζουν ένα ασφαλές και υγιές εργασιακό περιβάλλον, το οποίο περιλαμβάνει την προώθηση μιας θετικής ισορροπίας μεταξύ επαγγελματικής και προσωπικής ζωής. </a:t>
            </a:r>
          </a:p>
          <a:p>
            <a:pPr marL="342900" indent="-342900" algn="just">
              <a:buFont typeface="Arial" panose="020B0604020202020204" pitchFamily="34" charset="0"/>
              <a:buChar char="•"/>
            </a:pPr>
            <a:r>
              <a:rPr lang="en-GB" sz="2400" dirty="0"/>
              <a:t>Η </a:t>
            </a:r>
            <a:r>
              <a:rPr lang="en-GB" sz="2400" dirty="0" err="1"/>
              <a:t>ευρω</a:t>
            </a:r>
            <a:r>
              <a:rPr lang="en-GB" sz="2400" dirty="0"/>
              <a:t>παϊκή οδηγία-πλαίσιο για την ασφάλεια και την υγεία στην εργασία (οδηγία 89/391/ΕΟΚ) ορίζει ότι οι εργοδότες έχουν την υποχρέωση να διασφαλίζουν την ασφάλεια και την υγεία των εργαζομένων σε όλες τις πτυχές που σχετίζονται με την εργασία. </a:t>
            </a:r>
          </a:p>
          <a:p>
            <a:pPr marL="342900" indent="-342900" algn="just">
              <a:buFont typeface="Arial" panose="020B0604020202020204" pitchFamily="34" charset="0"/>
              <a:buChar char="•"/>
            </a:pPr>
            <a:r>
              <a:rPr lang="en-GB" sz="2400" dirty="0" err="1"/>
              <a:t>Οι</a:t>
            </a:r>
            <a:r>
              <a:rPr lang="en-GB" sz="2400" dirty="0"/>
              <a:t> </a:t>
            </a:r>
            <a:r>
              <a:rPr lang="en-GB" sz="2400" dirty="0" err="1"/>
              <a:t>ηθικοί</a:t>
            </a:r>
            <a:r>
              <a:rPr lang="en-GB" sz="2400" dirty="0"/>
              <a:t> π</a:t>
            </a:r>
            <a:r>
              <a:rPr lang="en-GB" sz="2400" dirty="0" err="1"/>
              <a:t>ρο</a:t>
            </a:r>
            <a:r>
              <a:rPr lang="en-GB" sz="2400" dirty="0"/>
              <a:t>βληματισμοί μπαίνουν επίσης στο παιχνίδι, καθώς οι οργανισμοί έχουν ηθική ευθύνη να υποστηρίζουν την ευημερία και τις προσωπικές ανάγκες των εργαζομένων, γεγονός που περιλαμβάνει το σεβασμό του χρόνου τους εκτός εργασίας.</a:t>
            </a:r>
          </a:p>
        </p:txBody>
      </p:sp>
      <p:sp>
        <p:nvSpPr>
          <p:cNvPr id="5" name="Text Placeholder 4">
            <a:extLst>
              <a:ext uri="{FF2B5EF4-FFF2-40B4-BE49-F238E27FC236}">
                <a16:creationId xmlns:a16="http://schemas.microsoft.com/office/drawing/2014/main" id="{3282E79A-5FE4-B8EC-8CB4-7BECD9249E59}"/>
              </a:ext>
            </a:extLst>
          </p:cNvPr>
          <p:cNvSpPr>
            <a:spLocks noGrp="1"/>
          </p:cNvSpPr>
          <p:nvPr>
            <p:ph type="body" sz="quarter" idx="16"/>
          </p:nvPr>
        </p:nvSpPr>
        <p:spPr>
          <a:xfrm>
            <a:off x="6629890" y="377764"/>
            <a:ext cx="5222656" cy="1246849"/>
          </a:xfrm>
        </p:spPr>
        <p:txBody>
          <a:bodyPr>
            <a:normAutofit fontScale="92500" lnSpcReduction="20000"/>
          </a:bodyPr>
          <a:lstStyle/>
          <a:p>
            <a:r>
              <a:rPr lang="en-GB" dirty="0"/>
              <a:t>Κατα</a:t>
            </a:r>
            <a:r>
              <a:rPr lang="en-GB" dirty="0" err="1"/>
              <a:t>νόηση</a:t>
            </a:r>
            <a:r>
              <a:rPr lang="en-GB" dirty="0"/>
              <a:t> </a:t>
            </a:r>
            <a:r>
              <a:rPr lang="en-GB" dirty="0" err="1"/>
              <a:t>νομικών</a:t>
            </a:r>
            <a:r>
              <a:rPr lang="en-GB" dirty="0"/>
              <a:t> </a:t>
            </a:r>
            <a:r>
              <a:rPr lang="en-GB" dirty="0" err="1"/>
              <a:t>ευθυνών</a:t>
            </a:r>
            <a:r>
              <a:rPr lang="en-GB" dirty="0"/>
              <a:t> και </a:t>
            </a:r>
            <a:r>
              <a:rPr lang="en-GB" dirty="0" err="1"/>
              <a:t>δεοντολογικών</a:t>
            </a:r>
            <a:r>
              <a:rPr lang="en-GB" dirty="0"/>
              <a:t> π</a:t>
            </a:r>
            <a:r>
              <a:rPr lang="en-GB" dirty="0" err="1"/>
              <a:t>ρο</a:t>
            </a:r>
            <a:r>
              <a:rPr lang="en-GB" dirty="0"/>
              <a:t>βληματισμών</a:t>
            </a:r>
          </a:p>
          <a:p>
            <a:endParaRPr lang="en-GB" dirty="0"/>
          </a:p>
        </p:txBody>
      </p:sp>
    </p:spTree>
    <p:extLst>
      <p:ext uri="{BB962C8B-B14F-4D97-AF65-F5344CB8AC3E}">
        <p14:creationId xmlns:p14="http://schemas.microsoft.com/office/powerpoint/2010/main" val="11898857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51C0EA-61FB-B9C0-03D8-B2200EF9B416}"/>
              </a:ext>
            </a:extLst>
          </p:cNvPr>
          <p:cNvSpPr>
            <a:spLocks noGrp="1"/>
          </p:cNvSpPr>
          <p:nvPr>
            <p:ph type="body" sz="quarter" idx="18"/>
          </p:nvPr>
        </p:nvSpPr>
        <p:spPr>
          <a:xfrm>
            <a:off x="429999" y="1562099"/>
            <a:ext cx="6728601" cy="4486275"/>
          </a:xfrm>
        </p:spPr>
        <p:txBody>
          <a:bodyPr>
            <a:normAutofit fontScale="92500"/>
          </a:bodyPr>
          <a:lstStyle/>
          <a:p>
            <a:pPr marL="342900" indent="-342900">
              <a:buFont typeface="Arial" panose="020B0604020202020204" pitchFamily="34" charset="0"/>
              <a:buChar char="•"/>
            </a:pPr>
            <a:r>
              <a:rPr lang="en-GB" dirty="0"/>
              <a:t>Η κα</a:t>
            </a:r>
            <a:r>
              <a:rPr lang="en-GB" dirty="0" err="1"/>
              <a:t>θιέρωση</a:t>
            </a:r>
            <a:r>
              <a:rPr lang="en-GB" dirty="0"/>
              <a:t> π</a:t>
            </a:r>
            <a:r>
              <a:rPr lang="en-GB" dirty="0" err="1"/>
              <a:t>ολιτικών</a:t>
            </a:r>
            <a:r>
              <a:rPr lang="en-GB" dirty="0"/>
              <a:t> π</a:t>
            </a:r>
            <a:r>
              <a:rPr lang="en-GB" dirty="0" err="1"/>
              <a:t>ου</a:t>
            </a:r>
            <a:r>
              <a:rPr lang="en-GB" dirty="0"/>
              <a:t> π</a:t>
            </a:r>
            <a:r>
              <a:rPr lang="en-GB" dirty="0" err="1"/>
              <a:t>ροωθούν</a:t>
            </a:r>
            <a:r>
              <a:rPr lang="en-GB" dirty="0"/>
              <a:t> </a:t>
            </a:r>
            <a:r>
              <a:rPr lang="en-GB" dirty="0" err="1"/>
              <a:t>την</a:t>
            </a:r>
            <a:r>
              <a:rPr lang="en-GB" dirty="0"/>
              <a:t> </a:t>
            </a:r>
            <a:r>
              <a:rPr lang="en-GB" dirty="0" err="1"/>
              <a:t>ισορρο</a:t>
            </a:r>
            <a:r>
              <a:rPr lang="en-GB" dirty="0"/>
              <a:t>πία μεταξύ επαγγελματικής και προσωπικής ζωής μπορεί να επηρεάσει σημαντικά την κουλτούρα ενός οργανισμού και την ευημερία των εργαζομένων του. </a:t>
            </a:r>
          </a:p>
          <a:p>
            <a:pPr marL="342900" indent="-342900">
              <a:buFont typeface="Arial" panose="020B0604020202020204" pitchFamily="34" charset="0"/>
              <a:buChar char="•"/>
            </a:pPr>
            <a:r>
              <a:rPr lang="en-GB" dirty="0" err="1"/>
              <a:t>Τέτοιες</a:t>
            </a:r>
            <a:r>
              <a:rPr lang="en-GB" dirty="0"/>
              <a:t> π</a:t>
            </a:r>
            <a:r>
              <a:rPr lang="en-GB" dirty="0" err="1"/>
              <a:t>ολιτικές</a:t>
            </a:r>
            <a:r>
              <a:rPr lang="en-GB" dirty="0"/>
              <a:t> μπ</a:t>
            </a:r>
            <a:r>
              <a:rPr lang="en-GB" dirty="0" err="1"/>
              <a:t>ορεί</a:t>
            </a:r>
            <a:r>
              <a:rPr lang="en-GB" dirty="0"/>
              <a:t> να π</a:t>
            </a:r>
            <a:r>
              <a:rPr lang="en-GB" dirty="0" err="1"/>
              <a:t>εριλ</a:t>
            </a:r>
            <a:r>
              <a:rPr lang="en-GB" dirty="0"/>
              <a:t>αμβάνουν ευέλικτο ωράριο εργασίας, επιλογές </a:t>
            </a:r>
            <a:r>
              <a:rPr lang="el-GR" dirty="0" err="1"/>
              <a:t>τηλ</a:t>
            </a:r>
            <a:r>
              <a:rPr lang="en-GB" dirty="0" err="1"/>
              <a:t>εργ</a:t>
            </a:r>
            <a:r>
              <a:rPr lang="en-GB" dirty="0"/>
              <a:t>ασίας, πολιτικές οικογενειακών αδειών και κατευθυντήριες γραμμές για την αποφυγή επικοινωνιών που σχετίζονται με την εργασία μετά το πέρας του ωραρίου. </a:t>
            </a:r>
          </a:p>
          <a:p>
            <a:pPr marL="342900" indent="-342900">
              <a:buFont typeface="Arial" panose="020B0604020202020204" pitchFamily="34" charset="0"/>
              <a:buChar char="•"/>
            </a:pPr>
            <a:r>
              <a:rPr lang="en-GB" dirty="0" err="1"/>
              <a:t>Σύμφων</a:t>
            </a:r>
            <a:r>
              <a:rPr lang="en-GB" dirty="0"/>
              <a:t>α με τον Ευρωπαϊκό Πυλώνα Κοινωνικών Δικαιωμάτων, η προώθηση της ισορροπίας μεταξύ επαγγελματικής και προσωπικής ζωής είναι απαραίτητη για την υποστήριξη της ισότητας των φύλων και την προώθηση της ανάπτυξης χωρίς αποκλεισμούς, προτρέποντας τους οργανισμούς να εξετάσουν αυτές τις πολιτικές.</a:t>
            </a:r>
          </a:p>
        </p:txBody>
      </p:sp>
      <p:sp>
        <p:nvSpPr>
          <p:cNvPr id="3" name="Text Placeholder 2">
            <a:extLst>
              <a:ext uri="{FF2B5EF4-FFF2-40B4-BE49-F238E27FC236}">
                <a16:creationId xmlns:a16="http://schemas.microsoft.com/office/drawing/2014/main" id="{099658E9-AB74-C01A-8E5D-AAE61A45B2B4}"/>
              </a:ext>
            </a:extLst>
          </p:cNvPr>
          <p:cNvSpPr>
            <a:spLocks noGrp="1"/>
          </p:cNvSpPr>
          <p:nvPr>
            <p:ph type="body" sz="quarter" idx="16"/>
          </p:nvPr>
        </p:nvSpPr>
        <p:spPr>
          <a:xfrm>
            <a:off x="713768" y="421468"/>
            <a:ext cx="6972907" cy="873932"/>
          </a:xfrm>
        </p:spPr>
        <p:txBody>
          <a:bodyPr>
            <a:normAutofit fontScale="85000" lnSpcReduction="10000"/>
          </a:bodyPr>
          <a:lstStyle/>
          <a:p>
            <a:r>
              <a:rPr lang="en-GB" dirty="0"/>
              <a:t>Κα</a:t>
            </a:r>
            <a:r>
              <a:rPr lang="en-GB" dirty="0" err="1"/>
              <a:t>θιέρωση</a:t>
            </a:r>
            <a:r>
              <a:rPr lang="en-GB" dirty="0"/>
              <a:t> π</a:t>
            </a:r>
            <a:r>
              <a:rPr lang="en-GB" dirty="0" err="1"/>
              <a:t>ολιτικών</a:t>
            </a:r>
            <a:r>
              <a:rPr lang="en-GB" dirty="0"/>
              <a:t> π</a:t>
            </a:r>
            <a:r>
              <a:rPr lang="en-GB" dirty="0" err="1"/>
              <a:t>ου</a:t>
            </a:r>
            <a:r>
              <a:rPr lang="en-GB" dirty="0"/>
              <a:t> π</a:t>
            </a:r>
            <a:r>
              <a:rPr lang="en-GB" dirty="0" err="1"/>
              <a:t>ροάγουν</a:t>
            </a:r>
            <a:r>
              <a:rPr lang="en-GB" dirty="0"/>
              <a:t> </a:t>
            </a:r>
            <a:r>
              <a:rPr lang="en-GB" dirty="0" err="1"/>
              <a:t>την</a:t>
            </a:r>
            <a:r>
              <a:rPr lang="en-GB" dirty="0"/>
              <a:t> </a:t>
            </a:r>
            <a:r>
              <a:rPr lang="en-GB" dirty="0" err="1"/>
              <a:t>ισορρο</a:t>
            </a:r>
            <a:r>
              <a:rPr lang="en-GB" dirty="0"/>
              <a:t>πία μεταξύ εργασίας και ζωής</a:t>
            </a:r>
          </a:p>
        </p:txBody>
      </p:sp>
      <p:pic>
        <p:nvPicPr>
          <p:cNvPr id="6" name="Picture Placeholder 5">
            <a:extLst>
              <a:ext uri="{FF2B5EF4-FFF2-40B4-BE49-F238E27FC236}">
                <a16:creationId xmlns:a16="http://schemas.microsoft.com/office/drawing/2014/main" id="{4E3E1D75-9D66-F13C-E790-D875934045B4}"/>
              </a:ext>
            </a:extLst>
          </p:cNvPr>
          <p:cNvPicPr>
            <a:picLocks noGrp="1" noChangeAspect="1"/>
          </p:cNvPicPr>
          <p:nvPr>
            <p:ph type="pic" sz="quarter" idx="15"/>
          </p:nvPr>
        </p:nvPicPr>
        <p:blipFill>
          <a:blip r:embed="rId2"/>
          <a:srcRect l="24249" r="24249"/>
          <a:stretch>
            <a:fillRect/>
          </a:stretch>
        </p:blipFill>
        <p:spPr/>
      </p:pic>
    </p:spTree>
    <p:extLst>
      <p:ext uri="{BB962C8B-B14F-4D97-AF65-F5344CB8AC3E}">
        <p14:creationId xmlns:p14="http://schemas.microsoft.com/office/powerpoint/2010/main" val="3958561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B50ED63-2EE8-BE37-A64B-4E11CBE7D8B3}"/>
              </a:ext>
            </a:extLst>
          </p:cNvPr>
          <p:cNvPicPr>
            <a:picLocks noGrp="1" noChangeAspect="1"/>
          </p:cNvPicPr>
          <p:nvPr>
            <p:ph type="pic" sz="quarter" idx="53"/>
          </p:nvPr>
        </p:nvPicPr>
        <p:blipFill>
          <a:blip r:embed="rId2"/>
          <a:srcRect l="28909" r="28909"/>
          <a:stretch>
            <a:fillRect/>
          </a:stretch>
        </p:blipFill>
        <p:spPr/>
      </p:pic>
      <p:sp>
        <p:nvSpPr>
          <p:cNvPr id="3" name="Text Placeholder 2">
            <a:extLst>
              <a:ext uri="{FF2B5EF4-FFF2-40B4-BE49-F238E27FC236}">
                <a16:creationId xmlns:a16="http://schemas.microsoft.com/office/drawing/2014/main" id="{5642F5B9-1D90-8A17-160B-694E33FD5EA9}"/>
              </a:ext>
            </a:extLst>
          </p:cNvPr>
          <p:cNvSpPr>
            <a:spLocks noGrp="1"/>
          </p:cNvSpPr>
          <p:nvPr>
            <p:ph type="body" sz="quarter" idx="18"/>
          </p:nvPr>
        </p:nvSpPr>
        <p:spPr>
          <a:xfrm>
            <a:off x="734714" y="1583871"/>
            <a:ext cx="6237586" cy="4029530"/>
          </a:xfrm>
        </p:spPr>
        <p:txBody>
          <a:bodyPr>
            <a:normAutofit fontScale="92500"/>
          </a:bodyPr>
          <a:lstStyle/>
          <a:p>
            <a:pPr marL="342900" indent="-342900">
              <a:buFont typeface="Arial" panose="020B0604020202020204" pitchFamily="34" charset="0"/>
              <a:buChar char="•"/>
            </a:pPr>
            <a:r>
              <a:rPr lang="en-GB" dirty="0" err="1"/>
              <a:t>Οι</a:t>
            </a:r>
            <a:r>
              <a:rPr lang="en-GB" dirty="0"/>
              <a:t> </a:t>
            </a:r>
            <a:r>
              <a:rPr lang="en-GB" dirty="0" err="1"/>
              <a:t>χώροι</a:t>
            </a:r>
            <a:r>
              <a:rPr lang="en-GB" dirty="0"/>
              <a:t> </a:t>
            </a:r>
            <a:r>
              <a:rPr lang="en-GB" dirty="0" err="1"/>
              <a:t>εργ</a:t>
            </a:r>
            <a:r>
              <a:rPr lang="en-GB" dirty="0"/>
              <a:t>ασίας διαδραματίζουν καθοριστικό ρόλο στην προώθηση της ευεξίας και της ψυχικής υγείας. </a:t>
            </a:r>
          </a:p>
          <a:p>
            <a:pPr marL="342900" indent="-342900">
              <a:buFont typeface="Arial" panose="020B0604020202020204" pitchFamily="34" charset="0"/>
              <a:buChar char="•"/>
            </a:pPr>
            <a:r>
              <a:rPr lang="en-GB" dirty="0" err="1"/>
              <a:t>Αυτό</a:t>
            </a:r>
            <a:r>
              <a:rPr lang="en-GB" dirty="0"/>
              <a:t> μπ</a:t>
            </a:r>
            <a:r>
              <a:rPr lang="en-GB" dirty="0" err="1"/>
              <a:t>ορεί</a:t>
            </a:r>
            <a:r>
              <a:rPr lang="en-GB" dirty="0"/>
              <a:t> να π</a:t>
            </a:r>
            <a:r>
              <a:rPr lang="en-GB" dirty="0" err="1"/>
              <a:t>εριλ</a:t>
            </a:r>
            <a:r>
              <a:rPr lang="en-GB" dirty="0"/>
              <a:t>αμβάνει την εφαρμογή προγραμμάτων ευεξίας, την προσφορά πόρων ψυχικής υγείας, την παροχή κατάρτισης για τη διαχείριση του άγχους και τη δημιουργία ενός ανοιχτού διαλόγου για την ψυχική υγεία. </a:t>
            </a:r>
          </a:p>
          <a:p>
            <a:pPr marL="342900" indent="-342900">
              <a:buFont typeface="Arial" panose="020B0604020202020204" pitchFamily="34" charset="0"/>
              <a:buChar char="•"/>
            </a:pPr>
            <a:r>
              <a:rPr lang="en-GB" dirty="0" err="1"/>
              <a:t>Το</a:t>
            </a:r>
            <a:r>
              <a:rPr lang="en-GB" dirty="0"/>
              <a:t> </a:t>
            </a:r>
            <a:r>
              <a:rPr lang="en-GB" dirty="0" err="1"/>
              <a:t>Ευρω</a:t>
            </a:r>
            <a:r>
              <a:rPr lang="en-GB" dirty="0"/>
              <a:t>παϊκό Πλαίσιο για τη Διαχείριση Ψυχοκοινωνικών Κινδύνων (PRIMA-EF) υπογραμμίζει τη σημασία της προληπτικής διαχείρισης των ψυχοκοινωνικών κινδύνων και της προώθησης της ευεξίας στο χώρο εργασίας για την προώθηση ενός υγιούς εργασιακού περιβάλλοντος.</a:t>
            </a:r>
          </a:p>
        </p:txBody>
      </p:sp>
      <p:sp>
        <p:nvSpPr>
          <p:cNvPr id="4" name="Text Placeholder 3">
            <a:extLst>
              <a:ext uri="{FF2B5EF4-FFF2-40B4-BE49-F238E27FC236}">
                <a16:creationId xmlns:a16="http://schemas.microsoft.com/office/drawing/2014/main" id="{CFD98C5E-FC55-D5C7-C4A4-480BCF69E6AF}"/>
              </a:ext>
            </a:extLst>
          </p:cNvPr>
          <p:cNvSpPr>
            <a:spLocks noGrp="1"/>
          </p:cNvSpPr>
          <p:nvPr>
            <p:ph type="body" sz="quarter" idx="16"/>
          </p:nvPr>
        </p:nvSpPr>
        <p:spPr>
          <a:xfrm>
            <a:off x="713768" y="421468"/>
            <a:ext cx="6134707" cy="1007282"/>
          </a:xfrm>
        </p:spPr>
        <p:txBody>
          <a:bodyPr>
            <a:normAutofit fontScale="85000" lnSpcReduction="10000"/>
          </a:bodyPr>
          <a:lstStyle/>
          <a:p>
            <a:r>
              <a:rPr lang="en-GB" dirty="0" err="1"/>
              <a:t>Προώθηση</a:t>
            </a:r>
            <a:r>
              <a:rPr lang="en-GB" dirty="0"/>
              <a:t> </a:t>
            </a:r>
            <a:r>
              <a:rPr lang="en-GB" dirty="0" err="1"/>
              <a:t>της</a:t>
            </a:r>
            <a:r>
              <a:rPr lang="en-GB" dirty="0"/>
              <a:t> </a:t>
            </a:r>
            <a:r>
              <a:rPr lang="en-GB" dirty="0" err="1"/>
              <a:t>ευεξί</a:t>
            </a:r>
            <a:r>
              <a:rPr lang="en-GB" dirty="0"/>
              <a:t>ας και της ψυχικής υγείας στο χώρο εργασίας</a:t>
            </a:r>
          </a:p>
        </p:txBody>
      </p:sp>
    </p:spTree>
    <p:extLst>
      <p:ext uri="{BB962C8B-B14F-4D97-AF65-F5344CB8AC3E}">
        <p14:creationId xmlns:p14="http://schemas.microsoft.com/office/powerpoint/2010/main" val="3672203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86565C7-F88D-F509-0DA5-ED5C2149FC2C}"/>
              </a:ext>
            </a:extLst>
          </p:cNvPr>
          <p:cNvPicPr>
            <a:picLocks noGrp="1" noChangeAspect="1"/>
          </p:cNvPicPr>
          <p:nvPr>
            <p:ph type="pic" sz="quarter" idx="53"/>
          </p:nvPr>
        </p:nvPicPr>
        <p:blipFill>
          <a:blip r:embed="rId2"/>
          <a:srcRect l="26273" r="26273"/>
          <a:stretch>
            <a:fillRect/>
          </a:stretch>
        </p:blipFill>
        <p:spPr/>
      </p:pic>
      <p:sp>
        <p:nvSpPr>
          <p:cNvPr id="3" name="Text Placeholder 2">
            <a:extLst>
              <a:ext uri="{FF2B5EF4-FFF2-40B4-BE49-F238E27FC236}">
                <a16:creationId xmlns:a16="http://schemas.microsoft.com/office/drawing/2014/main" id="{9C28BFCB-81E7-2158-82F1-18C269A97170}"/>
              </a:ext>
            </a:extLst>
          </p:cNvPr>
          <p:cNvSpPr>
            <a:spLocks noGrp="1"/>
          </p:cNvSpPr>
          <p:nvPr>
            <p:ph type="body" sz="quarter" idx="18"/>
          </p:nvPr>
        </p:nvSpPr>
        <p:spPr>
          <a:xfrm>
            <a:off x="734714" y="1583871"/>
            <a:ext cx="6085186" cy="4029530"/>
          </a:xfrm>
        </p:spPr>
        <p:txBody>
          <a:bodyPr>
            <a:normAutofit lnSpcReduction="10000"/>
          </a:bodyPr>
          <a:lstStyle/>
          <a:p>
            <a:pPr marL="342900" indent="-342900">
              <a:buFont typeface="Arial" panose="020B0604020202020204" pitchFamily="34" charset="0"/>
              <a:buChar char="•"/>
            </a:pPr>
            <a:r>
              <a:rPr lang="en-GB" dirty="0" err="1"/>
              <a:t>Οι</a:t>
            </a:r>
            <a:r>
              <a:rPr lang="en-GB" dirty="0"/>
              <a:t> </a:t>
            </a:r>
            <a:r>
              <a:rPr lang="en-GB" dirty="0" err="1"/>
              <a:t>οργ</a:t>
            </a:r>
            <a:r>
              <a:rPr lang="en-GB" dirty="0"/>
              <a:t>ανισμοί μπορούν να υιοθετήσουν πολυάριθμες στρατηγικές για την υποστήριξη των γυναικών. </a:t>
            </a:r>
            <a:r>
              <a:rPr lang="en-GB" dirty="0" err="1"/>
              <a:t>Αυτές</a:t>
            </a:r>
            <a:r>
              <a:rPr lang="en-GB" dirty="0"/>
              <a:t> π</a:t>
            </a:r>
            <a:r>
              <a:rPr lang="en-GB" dirty="0" err="1"/>
              <a:t>εριλ</a:t>
            </a:r>
            <a:r>
              <a:rPr lang="en-GB" dirty="0"/>
              <a:t>αμβάνουν επιλογές για ευέλικτο ωράριο εργασίας, εναλλακτικές λύσεις για εργασία από το σπίτι, επιτόπια φροντίδα παιδιών και προγράμματα υποστήριξης εργαζομένων. </a:t>
            </a:r>
          </a:p>
          <a:p>
            <a:pPr marL="342900" indent="-342900">
              <a:buFont typeface="Arial" panose="020B0604020202020204" pitchFamily="34" charset="0"/>
              <a:buChar char="•"/>
            </a:pPr>
            <a:r>
              <a:rPr lang="en-GB" dirty="0" err="1"/>
              <a:t>Γι</a:t>
            </a:r>
            <a:r>
              <a:rPr lang="en-GB" dirty="0"/>
              <a:t>α παράδειγμα, η παγκόσμια πολιτική μητρότητας της Vodafone για το 2015 προσφέρει 16 εβδομάδες πλήρως αμειβόμενης άδειας μητρότητας και μειωμένο ωράριο εργασίας με πλήρεις αποδοχές για τους πρώτους έξι μήνες μετά την επιστροφή.</a:t>
            </a:r>
          </a:p>
        </p:txBody>
      </p:sp>
      <p:sp>
        <p:nvSpPr>
          <p:cNvPr id="4" name="Text Placeholder 3">
            <a:extLst>
              <a:ext uri="{FF2B5EF4-FFF2-40B4-BE49-F238E27FC236}">
                <a16:creationId xmlns:a16="http://schemas.microsoft.com/office/drawing/2014/main" id="{EA2AD53F-1309-9578-D66D-2455004B8CF5}"/>
              </a:ext>
            </a:extLst>
          </p:cNvPr>
          <p:cNvSpPr>
            <a:spLocks noGrp="1"/>
          </p:cNvSpPr>
          <p:nvPr>
            <p:ph type="body" sz="quarter" idx="16"/>
          </p:nvPr>
        </p:nvSpPr>
        <p:spPr>
          <a:xfrm>
            <a:off x="713768" y="421467"/>
            <a:ext cx="5220307" cy="823131"/>
          </a:xfrm>
        </p:spPr>
        <p:txBody>
          <a:bodyPr>
            <a:normAutofit fontScale="92500"/>
          </a:bodyPr>
          <a:lstStyle/>
          <a:p>
            <a:r>
              <a:rPr lang="en-GB" sz="2400" dirty="0" err="1"/>
              <a:t>Ευέλικτο</a:t>
            </a:r>
            <a:r>
              <a:rPr lang="en-GB" sz="2400" dirty="0"/>
              <a:t> </a:t>
            </a:r>
            <a:r>
              <a:rPr lang="en-GB" sz="2400" dirty="0" err="1"/>
              <a:t>ωράριο</a:t>
            </a:r>
            <a:r>
              <a:rPr lang="en-GB" sz="2400" dirty="0"/>
              <a:t> </a:t>
            </a:r>
            <a:r>
              <a:rPr lang="en-GB" sz="2400" dirty="0" err="1"/>
              <a:t>εργ</a:t>
            </a:r>
            <a:r>
              <a:rPr lang="en-GB" sz="2400" dirty="0"/>
              <a:t>ασίας, υποστήριξη για τη φροντίδα των παιδιών και όχι μόνο</a:t>
            </a:r>
          </a:p>
        </p:txBody>
      </p:sp>
    </p:spTree>
    <p:extLst>
      <p:ext uri="{BB962C8B-B14F-4D97-AF65-F5344CB8AC3E}">
        <p14:creationId xmlns:p14="http://schemas.microsoft.com/office/powerpoint/2010/main" val="3146404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C874A1-F495-ABC6-E479-C2DD833C5692}"/>
              </a:ext>
            </a:extLst>
          </p:cNvPr>
          <p:cNvSpPr>
            <a:spLocks noGrp="1"/>
          </p:cNvSpPr>
          <p:nvPr>
            <p:ph type="body" sz="quarter" idx="18"/>
          </p:nvPr>
        </p:nvSpPr>
        <p:spPr>
          <a:xfrm>
            <a:off x="713767" y="1527841"/>
            <a:ext cx="10834986" cy="4616904"/>
          </a:xfrm>
        </p:spPr>
        <p:txBody>
          <a:bodyPr>
            <a:normAutofit lnSpcReduction="10000"/>
          </a:bodyPr>
          <a:lstStyle/>
          <a:p>
            <a:pPr marL="0" indent="0"/>
            <a:r>
              <a:rPr lang="en-GB" b="1" dirty="0"/>
              <a:t>Στόχος: </a:t>
            </a:r>
            <a:r>
              <a:rPr lang="en-GB" dirty="0"/>
              <a:t>Να κατανοήσουν </a:t>
            </a:r>
            <a:r>
              <a:rPr lang="en-GB" dirty="0" err="1"/>
              <a:t>οι</a:t>
            </a:r>
            <a:r>
              <a:rPr lang="en-GB" dirty="0"/>
              <a:t> </a:t>
            </a:r>
            <a:r>
              <a:rPr lang="en-GB" dirty="0" err="1"/>
              <a:t>συμμετέχοντες</a:t>
            </a:r>
            <a:r>
              <a:rPr lang="el-GR" dirty="0"/>
              <a:t>/χουσες</a:t>
            </a:r>
            <a:r>
              <a:rPr lang="en-GB" dirty="0"/>
              <a:t> στην πράξη τη δημιουργία πολιτικών που προωθούν την ισορροπία μεταξύ επαγγελματικής και προσωπικής ζωής.</a:t>
            </a:r>
          </a:p>
          <a:p>
            <a:pPr marL="0" indent="0"/>
            <a:r>
              <a:rPr lang="en-GB" b="1" dirty="0"/>
              <a:t>Οδηγίες:</a:t>
            </a:r>
          </a:p>
          <a:p>
            <a:pPr marL="342900" indent="-342900">
              <a:buFont typeface="Arial" panose="020B0604020202020204" pitchFamily="34" charset="0"/>
              <a:buChar char="•"/>
            </a:pPr>
            <a:r>
              <a:rPr lang="en-GB" dirty="0" err="1"/>
              <a:t>Χωρίστε</a:t>
            </a:r>
            <a:r>
              <a:rPr lang="en-GB" dirty="0"/>
              <a:t> </a:t>
            </a:r>
            <a:r>
              <a:rPr lang="en-GB" dirty="0" err="1"/>
              <a:t>τους</a:t>
            </a:r>
            <a:r>
              <a:rPr lang="el-GR" dirty="0"/>
              <a:t>/τις</a:t>
            </a:r>
            <a:r>
              <a:rPr lang="en-GB" dirty="0"/>
              <a:t> </a:t>
            </a:r>
            <a:r>
              <a:rPr lang="en-GB" dirty="0" err="1"/>
              <a:t>συμμετέχοντες</a:t>
            </a:r>
            <a:r>
              <a:rPr lang="el-GR" dirty="0"/>
              <a:t>/χουσες</a:t>
            </a:r>
            <a:r>
              <a:rPr lang="en-GB" dirty="0"/>
              <a:t> σε μικρές ομάδες.</a:t>
            </a:r>
          </a:p>
          <a:p>
            <a:pPr marL="342900" indent="-342900">
              <a:buFont typeface="Arial" panose="020B0604020202020204" pitchFamily="34" charset="0"/>
              <a:buChar char="•"/>
            </a:pPr>
            <a:r>
              <a:rPr lang="en-GB" dirty="0"/>
              <a:t>Αναθέστε σε κάθε ομάδα το καθήκον να σχεδιάσει μια πολιτική ισορροπίας μεταξύ επαγγελματικής και προσωπικής ζωής για έναν υποθετικό οργανισμό, λαμβάνοντας υπόψη παράγοντες όπως το ευέλικτο ωράριο εργασίας, η </a:t>
            </a:r>
            <a:r>
              <a:rPr lang="el-GR" dirty="0" err="1"/>
              <a:t>τηλ</a:t>
            </a:r>
            <a:r>
              <a:rPr lang="en-GB" dirty="0" err="1"/>
              <a:t>εργ</a:t>
            </a:r>
            <a:r>
              <a:rPr lang="en-GB" dirty="0"/>
              <a:t>ασία και η οικογενειακή άδεια.</a:t>
            </a:r>
          </a:p>
          <a:p>
            <a:pPr marL="342900" indent="-342900">
              <a:buFont typeface="Arial" panose="020B0604020202020204" pitchFamily="34" charset="0"/>
              <a:buChar char="•"/>
            </a:pPr>
            <a:r>
              <a:rPr lang="en-GB" dirty="0"/>
              <a:t>Ζητήστε από κάθε ομάδα να παρουσιάσει την πολιτική της στην τάξη, εξηγώντας το σκεπτικό της πίσω από κάθε στοιχείο της πολιτικής.</a:t>
            </a:r>
          </a:p>
          <a:p>
            <a:pPr marL="342900" indent="-342900">
              <a:buFont typeface="Arial" panose="020B0604020202020204" pitchFamily="34" charset="0"/>
              <a:buChar char="•"/>
            </a:pPr>
            <a:r>
              <a:rPr lang="en-GB" dirty="0"/>
              <a:t>Διευκολύνετε μια συζήτηση σε όλη την τάξη, συγκρίνοντας αυτές τις πολιτικές με τις συστάσεις του Ευρωπαϊκού Πυλώνα Κοινωνικών Δικαιωμάτων και του Νέου Στρατηγικού Πλαισίου της ΕΕ για την Υγεία και την Ασφάλεια στην Εργασία.</a:t>
            </a:r>
          </a:p>
          <a:p>
            <a:pPr marL="0" indent="0"/>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F017BFE4-F0A9-8F0E-BEDA-15FB8E4622C1}"/>
              </a:ext>
            </a:extLst>
          </p:cNvPr>
          <p:cNvSpPr>
            <a:spLocks noGrp="1"/>
          </p:cNvSpPr>
          <p:nvPr>
            <p:ph type="body" sz="quarter" idx="16"/>
          </p:nvPr>
        </p:nvSpPr>
        <p:spPr/>
        <p:txBody>
          <a:bodyPr>
            <a:normAutofit fontScale="55000" lnSpcReduction="20000"/>
          </a:bodyPr>
          <a:lstStyle/>
          <a:p>
            <a:r>
              <a:rPr lang="en-GB" dirty="0"/>
              <a:t>Δραστηριότητα - Ομαδική άσκηση: Σχεδιασμός μιας πολιτικής ισορροπίας μεταξύ επαγγελματικής και προσωπικής ζωής</a:t>
            </a:r>
          </a:p>
        </p:txBody>
      </p:sp>
    </p:spTree>
    <p:extLst>
      <p:ext uri="{BB962C8B-B14F-4D97-AF65-F5344CB8AC3E}">
        <p14:creationId xmlns:p14="http://schemas.microsoft.com/office/powerpoint/2010/main" val="3862338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C874A1-F495-ABC6-E479-C2DD833C5692}"/>
              </a:ext>
            </a:extLst>
          </p:cNvPr>
          <p:cNvSpPr>
            <a:spLocks noGrp="1"/>
          </p:cNvSpPr>
          <p:nvPr>
            <p:ph type="body" sz="quarter" idx="18"/>
          </p:nvPr>
        </p:nvSpPr>
        <p:spPr>
          <a:xfrm>
            <a:off x="713767" y="1240971"/>
            <a:ext cx="10834986" cy="4616904"/>
          </a:xfrm>
        </p:spPr>
        <p:txBody>
          <a:bodyPr>
            <a:normAutofit fontScale="92500"/>
          </a:bodyPr>
          <a:lstStyle/>
          <a:p>
            <a:pPr marL="0" indent="0"/>
            <a:r>
              <a:rPr lang="en-GB" b="1" dirty="0"/>
              <a:t>Στόχος: </a:t>
            </a:r>
            <a:r>
              <a:rPr lang="en-GB" dirty="0"/>
              <a:t>Να κατανοήσουν </a:t>
            </a:r>
            <a:r>
              <a:rPr lang="en-GB" dirty="0" err="1"/>
              <a:t>οι</a:t>
            </a:r>
            <a:r>
              <a:rPr lang="en-GB" dirty="0"/>
              <a:t> </a:t>
            </a:r>
            <a:r>
              <a:rPr lang="en-GB" dirty="0" err="1"/>
              <a:t>συμμετέχοντες</a:t>
            </a:r>
            <a:r>
              <a:rPr lang="el-GR" dirty="0"/>
              <a:t>/χουσες</a:t>
            </a:r>
            <a:r>
              <a:rPr lang="en-GB" dirty="0"/>
              <a:t> πώς οι οργανισμοί μπορούν να αντιμετωπίσουν αποτελεσματικά τα προβλήματα ψυχικής υγείας.</a:t>
            </a:r>
          </a:p>
          <a:p>
            <a:pPr marL="0" indent="0"/>
            <a:endParaRPr lang="en-GB" dirty="0"/>
          </a:p>
          <a:p>
            <a:pPr marL="0" indent="0"/>
            <a:r>
              <a:rPr lang="en-GB" b="1" dirty="0"/>
              <a:t>Οδηγίες:</a:t>
            </a:r>
          </a:p>
          <a:p>
            <a:pPr marL="342900" indent="-342900">
              <a:buFont typeface="Arial" panose="020B0604020202020204" pitchFamily="34" charset="0"/>
              <a:buChar char="•"/>
            </a:pPr>
            <a:r>
              <a:rPr lang="en-GB" dirty="0"/>
              <a:t>Δώστε σε </a:t>
            </a:r>
            <a:r>
              <a:rPr lang="en-GB" dirty="0" err="1"/>
              <a:t>κάθε</a:t>
            </a:r>
            <a:r>
              <a:rPr lang="en-GB" dirty="0"/>
              <a:t> </a:t>
            </a:r>
            <a:r>
              <a:rPr lang="en-GB" dirty="0" err="1"/>
              <a:t>συμμετέχοντ</a:t>
            </a:r>
            <a:r>
              <a:rPr lang="en-GB" dirty="0"/>
              <a:t>α</a:t>
            </a:r>
            <a:r>
              <a:rPr lang="el-GR" dirty="0"/>
              <a:t>/</a:t>
            </a:r>
            <a:r>
              <a:rPr lang="el-GR" dirty="0" err="1"/>
              <a:t>χουσα</a:t>
            </a:r>
            <a:r>
              <a:rPr lang="en-GB" dirty="0"/>
              <a:t> μια μελέτη περίπτωσης που περιγράφει λεπτομερώς την ανταπόκριση ενός οργανισμού στις αναδυόμενες ανησυχίες για την ψυχική υγεία στο εργατικό δυναμικό του.</a:t>
            </a:r>
          </a:p>
          <a:p>
            <a:pPr marL="342900" indent="-342900">
              <a:buFont typeface="Arial" panose="020B0604020202020204" pitchFamily="34" charset="0"/>
              <a:buChar char="•"/>
            </a:pPr>
            <a:r>
              <a:rPr lang="en-GB" dirty="0"/>
              <a:t>Ζητήστε από </a:t>
            </a:r>
            <a:r>
              <a:rPr lang="en-GB" dirty="0" err="1"/>
              <a:t>τους</a:t>
            </a:r>
            <a:r>
              <a:rPr lang="el-GR" dirty="0"/>
              <a:t>/τις</a:t>
            </a:r>
            <a:r>
              <a:rPr lang="en-GB" dirty="0"/>
              <a:t> </a:t>
            </a:r>
            <a:r>
              <a:rPr lang="en-GB" dirty="0" err="1"/>
              <a:t>συμμετέχοντες</a:t>
            </a:r>
            <a:r>
              <a:rPr lang="el-GR" dirty="0"/>
              <a:t>/χουσες</a:t>
            </a:r>
            <a:r>
              <a:rPr lang="en-GB" dirty="0"/>
              <a:t> να αναλύσουν τη μελέτη περίπτωσης, εστιάζοντας στις δράσεις που αν</a:t>
            </a:r>
            <a:r>
              <a:rPr lang="el-GR" dirty="0"/>
              <a:t>ά</a:t>
            </a:r>
            <a:r>
              <a:rPr lang="en-GB" dirty="0"/>
              <a:t>λαβε ο οργανισμός, στην αποτελεσματικότητά τους και σε τυχόν τομείς για βελτίωση.</a:t>
            </a:r>
          </a:p>
          <a:p>
            <a:pPr marL="342900" indent="-342900">
              <a:buFont typeface="Arial" panose="020B0604020202020204" pitchFamily="34" charset="0"/>
              <a:buChar char="•"/>
            </a:pPr>
            <a:r>
              <a:rPr lang="en-GB" dirty="0"/>
              <a:t>Διευκολύνετε μια συζήτηση σε όλη την τάξη σχετικά με τη μελέτη περίπτωσης, ενθαρρύνοντας τους</a:t>
            </a:r>
            <a:r>
              <a:rPr lang="el-GR" dirty="0"/>
              <a:t>/τις</a:t>
            </a:r>
            <a:r>
              <a:rPr lang="en-GB" dirty="0"/>
              <a:t> </a:t>
            </a:r>
            <a:r>
              <a:rPr lang="en-GB" dirty="0" err="1"/>
              <a:t>συμμετέχοντες</a:t>
            </a:r>
            <a:r>
              <a:rPr lang="el-GR" dirty="0"/>
              <a:t>/χουσες</a:t>
            </a:r>
            <a:r>
              <a:rPr lang="en-GB" dirty="0"/>
              <a:t> να προβληματιστούν σχετικά με το πώς παρόμοιες στρατηγικές θα μπορούσαν να εφαρμοστούν στους δικούς τους χώρους εργασίας ακολουθώντας κατευθυντήριες γραμμές όπως αυτές που παρέχονται στο PRIMA-EF.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F017BFE4-F0A9-8F0E-BEDA-15FB8E4622C1}"/>
              </a:ext>
            </a:extLst>
          </p:cNvPr>
          <p:cNvSpPr>
            <a:spLocks noGrp="1"/>
          </p:cNvSpPr>
          <p:nvPr>
            <p:ph type="body" sz="quarter" idx="16"/>
          </p:nvPr>
        </p:nvSpPr>
        <p:spPr/>
        <p:txBody>
          <a:bodyPr>
            <a:normAutofit fontScale="70000" lnSpcReduction="20000"/>
          </a:bodyPr>
          <a:lstStyle/>
          <a:p>
            <a:r>
              <a:rPr lang="en-GB" dirty="0"/>
              <a:t>Μελέτη περίπτωσης: Οργανωτική ανταπόκριση σε προβλήματα ψυχικής υγείας</a:t>
            </a:r>
          </a:p>
        </p:txBody>
      </p:sp>
    </p:spTree>
    <p:extLst>
      <p:ext uri="{BB962C8B-B14F-4D97-AF65-F5344CB8AC3E}">
        <p14:creationId xmlns:p14="http://schemas.microsoft.com/office/powerpoint/2010/main" val="14358143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391814" y="1666262"/>
            <a:ext cx="10834986" cy="4770270"/>
          </a:xfrm>
        </p:spPr>
        <p:txBody>
          <a:bodyPr>
            <a:normAutofit/>
          </a:bodyPr>
          <a:lstStyle/>
          <a:p>
            <a:pPr marL="342900" lvl="0" indent="-342900">
              <a:lnSpc>
                <a:spcPct val="115000"/>
              </a:lnSpc>
              <a:spcBef>
                <a:spcPts val="500"/>
              </a:spcBef>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Ποιος είναι υπεύθυνος για την προστασία της ισορροπίας μεταξύ επαγγελματικής και προσωπικής ζωής; Εξαρτάται από το ποιον θα ρωτήσετε https://www.fastcompany.com/90720956/who-is-responsible-for-protecting-work-life-balance-it-depends-who-you-ask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Είναι ευθύνη του εργοδότη να διασφαλίσει ότι οι εργαζόμενοι έχουν καλή ισορροπία μεταξύ επαγγελματικής και προσωπικής ζωής; https://joneschase.com/2021/06/employers-responsibility-for-work-life-balance/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Οδηγία 89/391/ΕΟΚ - "</a:t>
            </a:r>
            <a:r>
              <a:rPr lang="en-GB" sz="1500" kern="100" dirty="0">
                <a:effectLst/>
                <a:ea typeface="Corbel" panose="020B0503020204020204" pitchFamily="34" charset="0"/>
                <a:cs typeface="Times New Roman" panose="02020603050405020304" pitchFamily="18" charset="0"/>
                <a:hlinkClick r:id="rId2"/>
              </a:rPr>
              <a:t>Οδηγία-πλαίσιο</a:t>
            </a:r>
            <a:r>
              <a:rPr lang="en-GB" sz="1500" kern="100" dirty="0">
                <a:effectLst/>
                <a:ea typeface="Corbel" panose="020B0503020204020204" pitchFamily="34" charset="0"/>
                <a:cs typeface="Times New Roman" panose="02020603050405020304" pitchFamily="18" charset="0"/>
              </a:rPr>
              <a:t>" για την ασφάλεια και την υγεία στην εργασία </a:t>
            </a:r>
            <a:r>
              <a:rPr lang="en-GB" sz="1500" u="sng" kern="100" dirty="0">
                <a:solidFill>
                  <a:srgbClr val="F49100"/>
                </a:solidFill>
                <a:effectLst/>
                <a:ea typeface="Corbel" panose="020B0503020204020204" pitchFamily="34" charset="0"/>
                <a:cs typeface="Times New Roman" panose="02020603050405020304" pitchFamily="18" charset="0"/>
                <a:hlinkClick r:id="rId2"/>
              </a:rPr>
              <a:t>https://osha.europa.eu/en/legislation/directives/the-osh-framework-directive/1</a:t>
            </a:r>
            <a:endParaRPr lang="en-GB" sz="1500" kern="100" dirty="0">
              <a:effectLst/>
              <a:ea typeface="Corbel" panose="020B0503020204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Γιατί είναι σημαντική η ισορροπία μεταξύ επαγγελματικής και προσωπικής ζωής (με οφέλη και βήματα) https://ca.indeed.com/career-advice/career-development/why-work-life-balance-is-important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Ευρωπαϊκό πλαίσιο για τη διαχείριση ψυχοκοινωνικών κινδύνων (PRIMA-EF) </a:t>
            </a:r>
            <a:r>
              <a:rPr lang="en-GB" sz="1500" u="sng" kern="100" dirty="0">
                <a:solidFill>
                  <a:srgbClr val="F49100"/>
                </a:solidFill>
                <a:effectLst/>
                <a:ea typeface="Corbel" panose="020B0503020204020204" pitchFamily="34" charset="0"/>
                <a:cs typeface="Times New Roman" panose="02020603050405020304" pitchFamily="18" charset="0"/>
                <a:hlinkClick r:id="rId3"/>
              </a:rPr>
              <a:t>https://apps.who.int/iris/bitstream/handle/10665/43966/9789241597104_eng_Part1.pdf;jsessionid=09B83CC5F04B42FD38AFE3B6FB26C5F3?</a:t>
            </a:r>
            <a:r>
              <a:rPr lang="en-GB" sz="1500" kern="100" dirty="0">
                <a:effectLst/>
                <a:ea typeface="Corbel" panose="020B0503020204020204" pitchFamily="34" charset="0"/>
                <a:cs typeface="Times New Roman" panose="02020603050405020304" pitchFamily="18" charset="0"/>
              </a:rPr>
              <a:t>sequence=1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Η Vodafone προσφέρει γονική άδεια 16 εβδομάδων με αποδοχές σε όλους τους εργαζόμενους https://www.vodafone.com/news/inclusion/vodafone-supports-families-with-new-global-policy-offering-16-weeks-paid-parental-leave-to-all-employees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l-GR" dirty="0"/>
              <a:t>Πηγές</a:t>
            </a:r>
            <a:endParaRPr lang="en-GB" dirty="0"/>
          </a:p>
        </p:txBody>
      </p:sp>
    </p:spTree>
    <p:extLst>
      <p:ext uri="{BB962C8B-B14F-4D97-AF65-F5344CB8AC3E}">
        <p14:creationId xmlns:p14="http://schemas.microsoft.com/office/powerpoint/2010/main" val="273375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t="10601" b="1060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500352"/>
          </a:xfrm>
        </p:spPr>
        <p:txBody>
          <a:bodyPr>
            <a:normAutofit fontScale="92500" lnSpcReduction="10000"/>
          </a:bodyPr>
          <a:lstStyle/>
          <a:p>
            <a:r>
              <a:rPr lang="en-GB" sz="2800" b="1" dirty="0" err="1"/>
              <a:t>Δι</a:t>
            </a:r>
            <a:r>
              <a:rPr lang="en-GB" sz="2800" b="1" dirty="0"/>
              <a:t>αχείριση απομακρυσμένων ομάδων και εξασφάλιση αποτελεσματικής επικοινωνίας</a:t>
            </a:r>
            <a:endParaRPr lang="en-GB" sz="128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05</a:t>
            </a:r>
          </a:p>
        </p:txBody>
      </p:sp>
    </p:spTree>
    <p:extLst>
      <p:ext uri="{BB962C8B-B14F-4D97-AF65-F5344CB8AC3E}">
        <p14:creationId xmlns:p14="http://schemas.microsoft.com/office/powerpoint/2010/main" val="343903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2400" b="1" dirty="0" err="1"/>
              <a:t>Εισ</a:t>
            </a:r>
            <a:r>
              <a:rPr lang="en-GB" sz="2400" b="1" dirty="0"/>
              <a:t>αγωγή στην Ισορροπία</a:t>
            </a:r>
            <a:r>
              <a:rPr lang="el-GR" sz="2400" b="1" dirty="0"/>
              <a:t> μεταξύ Επαγγελματικής και Προσωπικής </a:t>
            </a:r>
            <a:r>
              <a:rPr lang="en-GB" sz="2400" b="1" dirty="0" err="1"/>
              <a:t>Ζωής</a:t>
            </a:r>
            <a:endParaRPr lang="en-GB" sz="24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01</a:t>
            </a:r>
          </a:p>
        </p:txBody>
      </p:sp>
    </p:spTree>
    <p:extLst>
      <p:ext uri="{BB962C8B-B14F-4D97-AF65-F5344CB8AC3E}">
        <p14:creationId xmlns:p14="http://schemas.microsoft.com/office/powerpoint/2010/main" val="24283942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085E1-D1D4-2CB2-ED59-E949530D860C}"/>
              </a:ext>
            </a:extLst>
          </p:cNvPr>
          <p:cNvSpPr>
            <a:spLocks noGrp="1"/>
          </p:cNvSpPr>
          <p:nvPr>
            <p:ph type="body" sz="quarter" idx="18"/>
          </p:nvPr>
        </p:nvSpPr>
        <p:spPr>
          <a:xfrm>
            <a:off x="634224" y="1362505"/>
            <a:ext cx="6289090" cy="4874009"/>
          </a:xfrm>
        </p:spPr>
        <p:txBody>
          <a:bodyPr>
            <a:normAutofit fontScale="92500" lnSpcReduction="10000"/>
          </a:bodyPr>
          <a:lstStyle/>
          <a:p>
            <a:pPr marL="342900" indent="-342900" algn="just">
              <a:buFont typeface="Arial" panose="020B0604020202020204" pitchFamily="34" charset="0"/>
              <a:buChar char="•"/>
            </a:pPr>
            <a:r>
              <a:rPr lang="en-GB" dirty="0" err="1"/>
              <a:t>Στον</a:t>
            </a:r>
            <a:r>
              <a:rPr lang="en-GB" dirty="0"/>
              <a:t> απ</a:t>
            </a:r>
            <a:r>
              <a:rPr lang="en-GB" dirty="0" err="1"/>
              <a:t>όηχο</a:t>
            </a:r>
            <a:r>
              <a:rPr lang="en-GB" dirty="0"/>
              <a:t> </a:t>
            </a:r>
            <a:r>
              <a:rPr lang="en-GB" dirty="0" err="1"/>
              <a:t>των</a:t>
            </a:r>
            <a:r>
              <a:rPr lang="en-GB" dirty="0"/>
              <a:t> </a:t>
            </a:r>
            <a:r>
              <a:rPr lang="en-GB" dirty="0" err="1"/>
              <a:t>τεχνολογικών</a:t>
            </a:r>
            <a:r>
              <a:rPr lang="en-GB" dirty="0"/>
              <a:t> </a:t>
            </a:r>
            <a:r>
              <a:rPr lang="en-GB" dirty="0" err="1"/>
              <a:t>εξελίξεων</a:t>
            </a:r>
            <a:r>
              <a:rPr lang="en-GB" dirty="0"/>
              <a:t> και </a:t>
            </a:r>
            <a:r>
              <a:rPr lang="en-GB" dirty="0" err="1"/>
              <a:t>των</a:t>
            </a:r>
            <a:r>
              <a:rPr lang="en-GB" dirty="0"/>
              <a:t> </a:t>
            </a:r>
            <a:r>
              <a:rPr lang="en-GB" dirty="0" err="1"/>
              <a:t>μετ</a:t>
            </a:r>
            <a:r>
              <a:rPr lang="en-GB" dirty="0"/>
              <a:t>αβαλλόμενων εργασιακών προτύπων, οι απομακρυσμένες ομάδες έχουν γίνει μια σημαντική πτυχή του σημερινού εργασιακού περιβάλλοντος. </a:t>
            </a:r>
          </a:p>
          <a:p>
            <a:pPr marL="342900" indent="-342900" algn="just">
              <a:buFont typeface="Arial" panose="020B0604020202020204" pitchFamily="34" charset="0"/>
              <a:buChar char="•"/>
            </a:pPr>
            <a:r>
              <a:rPr lang="en-GB" dirty="0"/>
              <a:t>Επ</a:t>
            </a:r>
            <a:r>
              <a:rPr lang="en-GB" dirty="0" err="1"/>
              <a:t>ιτρέ</a:t>
            </a:r>
            <a:r>
              <a:rPr lang="en-GB" dirty="0"/>
              <a:t>πουν στις επιχειρήσεις να αντλούν ταλέντα από μια ευρύτερη δεξαμενή και να προσφέρουν στους</a:t>
            </a:r>
            <a:r>
              <a:rPr lang="el-GR" dirty="0"/>
              <a:t>/στις</a:t>
            </a:r>
            <a:r>
              <a:rPr lang="en-GB" dirty="0"/>
              <a:t> </a:t>
            </a:r>
            <a:r>
              <a:rPr lang="en-GB" dirty="0" err="1"/>
              <a:t>εργ</a:t>
            </a:r>
            <a:r>
              <a:rPr lang="en-GB" dirty="0"/>
              <a:t>αζομένους</a:t>
            </a:r>
            <a:r>
              <a:rPr lang="el-GR" dirty="0"/>
              <a:t>/</a:t>
            </a:r>
            <a:r>
              <a:rPr lang="el-GR" dirty="0" err="1"/>
              <a:t>νες</a:t>
            </a:r>
            <a:r>
              <a:rPr lang="en-GB" dirty="0"/>
              <a:t> </a:t>
            </a:r>
            <a:r>
              <a:rPr lang="en-GB" dirty="0" err="1"/>
              <a:t>μεγ</a:t>
            </a:r>
            <a:r>
              <a:rPr lang="en-GB" dirty="0"/>
              <a:t>αλύτερη ευελιξία και αυτονομία. </a:t>
            </a:r>
          </a:p>
          <a:p>
            <a:pPr marL="342900" indent="-342900" algn="just">
              <a:buFont typeface="Arial" panose="020B0604020202020204" pitchFamily="34" charset="0"/>
              <a:buChar char="•"/>
            </a:pPr>
            <a:r>
              <a:rPr lang="en-GB" dirty="0" err="1"/>
              <a:t>Ωστόσο</a:t>
            </a:r>
            <a:r>
              <a:rPr lang="en-GB" dirty="0"/>
              <a:t>, η </a:t>
            </a:r>
            <a:r>
              <a:rPr lang="en-GB" dirty="0" err="1"/>
              <a:t>δι</a:t>
            </a:r>
            <a:r>
              <a:rPr lang="en-GB" dirty="0"/>
              <a:t>αχείριση απομακρυσμένων ομάδων απαιτεί ένα ξεχωριστό σύνολο δεξιοτήτων και στρατηγικών, ιδίως όσον αφορά την επικοινωνία και τη διατήρηση της ισορροπίας μεταξύ επαγγελματικής και προσωπικής ζωής. </a:t>
            </a:r>
          </a:p>
          <a:p>
            <a:pPr marL="342900" indent="-342900" algn="just">
              <a:buFont typeface="Arial" panose="020B0604020202020204" pitchFamily="34" charset="0"/>
              <a:buChar char="•"/>
            </a:pPr>
            <a:r>
              <a:rPr lang="en-GB" dirty="0"/>
              <a:t>Ο </a:t>
            </a:r>
            <a:r>
              <a:rPr lang="en-GB" dirty="0" err="1"/>
              <a:t>Ευρω</a:t>
            </a:r>
            <a:r>
              <a:rPr lang="en-GB" dirty="0"/>
              <a:t>παϊκός Πυλώνας Κοινωνικών Δικαιωμάτων τονίζει τη σημασία της προσαρμογής στα μεταβαλλόμενα εργασιακά περιβάλλοντα και της προώθησης της ισορροπίας μεταξύ επαγγελματικής και προσωπικής ζωής, ακόμη και σε συνθήκες </a:t>
            </a:r>
            <a:r>
              <a:rPr lang="el-GR" dirty="0" err="1"/>
              <a:t>τηλ</a:t>
            </a:r>
            <a:r>
              <a:rPr lang="en-GB" dirty="0" err="1"/>
              <a:t>εργ</a:t>
            </a:r>
            <a:r>
              <a:rPr lang="en-GB" dirty="0"/>
              <a:t>ασίας.</a:t>
            </a:r>
          </a:p>
        </p:txBody>
      </p:sp>
      <p:sp>
        <p:nvSpPr>
          <p:cNvPr id="3" name="Text Placeholder 2">
            <a:extLst>
              <a:ext uri="{FF2B5EF4-FFF2-40B4-BE49-F238E27FC236}">
                <a16:creationId xmlns:a16="http://schemas.microsoft.com/office/drawing/2014/main" id="{3ECB9D71-AB56-C80C-5B13-9679F50B96EE}"/>
              </a:ext>
            </a:extLst>
          </p:cNvPr>
          <p:cNvSpPr>
            <a:spLocks noGrp="1"/>
          </p:cNvSpPr>
          <p:nvPr>
            <p:ph type="body" sz="quarter" idx="16"/>
          </p:nvPr>
        </p:nvSpPr>
        <p:spPr>
          <a:xfrm>
            <a:off x="713768" y="421468"/>
            <a:ext cx="6649057" cy="806802"/>
          </a:xfrm>
        </p:spPr>
        <p:txBody>
          <a:bodyPr>
            <a:normAutofit fontScale="77500" lnSpcReduction="20000"/>
          </a:bodyPr>
          <a:lstStyle/>
          <a:p>
            <a:r>
              <a:rPr lang="en-GB" dirty="0" err="1"/>
              <a:t>Σημ</a:t>
            </a:r>
            <a:r>
              <a:rPr lang="en-GB" dirty="0"/>
              <a:t>ασία των απομακρυσμένων ομάδων στο σημερινό εργασιακό περιβάλλον</a:t>
            </a:r>
          </a:p>
        </p:txBody>
      </p:sp>
      <p:pic>
        <p:nvPicPr>
          <p:cNvPr id="6" name="Picture Placeholder 5">
            <a:extLst>
              <a:ext uri="{FF2B5EF4-FFF2-40B4-BE49-F238E27FC236}">
                <a16:creationId xmlns:a16="http://schemas.microsoft.com/office/drawing/2014/main" id="{ED849318-4AA4-1B8A-E898-A4E1BC638870}"/>
              </a:ext>
            </a:extLst>
          </p:cNvPr>
          <p:cNvPicPr>
            <a:picLocks noGrp="1" noChangeAspect="1"/>
          </p:cNvPicPr>
          <p:nvPr>
            <p:ph type="pic" sz="quarter" idx="15"/>
          </p:nvPr>
        </p:nvPicPr>
        <p:blipFill>
          <a:blip r:embed="rId2"/>
          <a:srcRect l="21795" r="21795"/>
          <a:stretch>
            <a:fillRect/>
          </a:stretch>
        </p:blipFill>
        <p:spPr/>
      </p:pic>
    </p:spTree>
    <p:extLst>
      <p:ext uri="{BB962C8B-B14F-4D97-AF65-F5344CB8AC3E}">
        <p14:creationId xmlns:p14="http://schemas.microsoft.com/office/powerpoint/2010/main" val="7429057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3D264-08AD-22E4-7728-31B24DF70B45}"/>
              </a:ext>
            </a:extLst>
          </p:cNvPr>
          <p:cNvSpPr>
            <a:spLocks noGrp="1"/>
          </p:cNvSpPr>
          <p:nvPr>
            <p:ph type="body" sz="quarter" idx="18"/>
          </p:nvPr>
        </p:nvSpPr>
        <p:spPr>
          <a:xfrm>
            <a:off x="713768" y="2449284"/>
            <a:ext cx="9077932" cy="4313465"/>
          </a:xfrm>
        </p:spPr>
        <p:txBody>
          <a:bodyPr/>
          <a:lstStyle/>
          <a:p>
            <a:pPr marL="342900" indent="-342900">
              <a:buFont typeface="Arial" panose="020B0604020202020204" pitchFamily="34" charset="0"/>
              <a:buChar char="•"/>
            </a:pPr>
            <a:r>
              <a:rPr lang="en-GB" dirty="0"/>
              <a:t>Οι βασικές αρχές για τη δημιουργία και την καθοδήγηση μιας απομακρυσμένης ομάδας περιλαμβάνουν τη σαφή επικοινωνία, την οικοδόμηση εμπιστοσύνης, την ενίσχυση της αίσθησης της κοινότητας και τον καθορισμό σαφών προσδοκιών. </a:t>
            </a:r>
          </a:p>
          <a:p>
            <a:pPr marL="342900" indent="-342900">
              <a:buFont typeface="Arial" panose="020B0604020202020204" pitchFamily="34" charset="0"/>
              <a:buChar char="•"/>
            </a:pPr>
            <a:r>
              <a:rPr lang="en-GB" dirty="0"/>
              <a:t>Οι απομακρυσμένοι ηγέτες θα πρέπει να είναι εξειδικευμένοι στα ψηφιακά εργαλεία, να δείχνουν ενσυναίσθηση και να μπορούν να προσαρμόζονται σε διάφορες καταστάσεις. </a:t>
            </a:r>
          </a:p>
          <a:p>
            <a:pPr marL="342900" indent="-342900">
              <a:buFont typeface="Arial" panose="020B0604020202020204" pitchFamily="34" charset="0"/>
              <a:buChar char="•"/>
            </a:pPr>
            <a:r>
              <a:rPr lang="en-GB" dirty="0"/>
              <a:t>Οι στρατηγικές μπορεί να περιλαμβάνουν τακτικές επισκέψεις, προώθηση της συνεργασίας και αναγνώριση των επιτευγμάτων. </a:t>
            </a:r>
          </a:p>
          <a:p>
            <a:pPr marL="342900" indent="-342900">
              <a:buFont typeface="Arial" panose="020B0604020202020204" pitchFamily="34" charset="0"/>
              <a:buChar char="•"/>
            </a:pPr>
            <a:r>
              <a:rPr lang="en-GB" dirty="0"/>
              <a:t>Το πλαίσιο OSHA της ΕΕ υπογραμμίζει τη σημασία της προσαρμογής του στυλ ηγεσίας στις μεταβαλλόμενες δομές εργασίας, συμπεριλαμβανομένων των απομακρυσμένων ομάδων.</a:t>
            </a:r>
          </a:p>
        </p:txBody>
      </p:sp>
      <p:sp>
        <p:nvSpPr>
          <p:cNvPr id="3" name="Text Placeholder 2">
            <a:extLst>
              <a:ext uri="{FF2B5EF4-FFF2-40B4-BE49-F238E27FC236}">
                <a16:creationId xmlns:a16="http://schemas.microsoft.com/office/drawing/2014/main" id="{24B81318-82AB-37DC-0993-74BCD78FD941}"/>
              </a:ext>
            </a:extLst>
          </p:cNvPr>
          <p:cNvSpPr>
            <a:spLocks noGrp="1"/>
          </p:cNvSpPr>
          <p:nvPr>
            <p:ph type="body" sz="quarter" idx="16"/>
          </p:nvPr>
        </p:nvSpPr>
        <p:spPr/>
        <p:txBody>
          <a:bodyPr>
            <a:normAutofit fontScale="55000" lnSpcReduction="20000"/>
          </a:bodyPr>
          <a:lstStyle/>
          <a:p>
            <a:r>
              <a:rPr lang="en-GB" dirty="0"/>
              <a:t>Δημιουργία και καθοδήγηση μιας απομακρυσμένης ομάδας: Βασικές αρχές και στρατηγικές</a:t>
            </a:r>
          </a:p>
        </p:txBody>
      </p:sp>
    </p:spTree>
    <p:extLst>
      <p:ext uri="{BB962C8B-B14F-4D97-AF65-F5344CB8AC3E}">
        <p14:creationId xmlns:p14="http://schemas.microsoft.com/office/powerpoint/2010/main" val="3287941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370E666-B16E-7B67-1516-922ACF18C39E}"/>
              </a:ext>
            </a:extLst>
          </p:cNvPr>
          <p:cNvPicPr>
            <a:picLocks noGrp="1" noChangeAspect="1"/>
          </p:cNvPicPr>
          <p:nvPr>
            <p:ph type="pic" sz="quarter" idx="10"/>
          </p:nvPr>
        </p:nvPicPr>
        <p:blipFill rotWithShape="1">
          <a:blip r:embed="rId2"/>
          <a:srcRect l="17492" r="17492"/>
          <a:stretch/>
        </p:blipFill>
        <p:spPr/>
      </p:pic>
      <p:sp>
        <p:nvSpPr>
          <p:cNvPr id="3" name="Text Placeholder 2">
            <a:extLst>
              <a:ext uri="{FF2B5EF4-FFF2-40B4-BE49-F238E27FC236}">
                <a16:creationId xmlns:a16="http://schemas.microsoft.com/office/drawing/2014/main" id="{97F7BEFF-825A-8721-1F58-A21E077AB23C}"/>
              </a:ext>
            </a:extLst>
          </p:cNvPr>
          <p:cNvSpPr>
            <a:spLocks noGrp="1"/>
          </p:cNvSpPr>
          <p:nvPr>
            <p:ph type="body" sz="quarter" idx="18"/>
          </p:nvPr>
        </p:nvSpPr>
        <p:spPr>
          <a:xfrm>
            <a:off x="712790" y="2162214"/>
            <a:ext cx="7312170" cy="3606870"/>
          </a:xfrm>
        </p:spPr>
        <p:txBody>
          <a:bodyPr>
            <a:normAutofit/>
          </a:bodyPr>
          <a:lstStyle/>
          <a:p>
            <a:pPr marL="0" indent="0"/>
            <a:r>
              <a:rPr lang="en-GB" sz="3200" b="1" dirty="0" err="1">
                <a:solidFill>
                  <a:srgbClr val="8A4199"/>
                </a:solidFill>
                <a:hlinkClick r:id="rId3">
                  <a:extLst>
                    <a:ext uri="{A12FA001-AC4F-418D-AE19-62706E023703}">
                      <ahyp:hlinkClr xmlns:ahyp="http://schemas.microsoft.com/office/drawing/2018/hyperlinkcolor" val="tx"/>
                    </a:ext>
                  </a:extLst>
                </a:hlinkClick>
              </a:rPr>
              <a:t>Εδώ</a:t>
            </a:r>
            <a:r>
              <a:rPr lang="en-GB" sz="3200" dirty="0">
                <a:solidFill>
                  <a:srgbClr val="8A4199"/>
                </a:solidFill>
                <a:hlinkClick r:id="rId3">
                  <a:extLst>
                    <a:ext uri="{A12FA001-AC4F-418D-AE19-62706E023703}">
                      <ahyp:hlinkClr xmlns:ahyp="http://schemas.microsoft.com/office/drawing/2018/hyperlinkcolor" val="tx"/>
                    </a:ext>
                  </a:extLst>
                </a:hlinkClick>
              </a:rPr>
              <a:t>, 16 </a:t>
            </a:r>
            <a:r>
              <a:rPr lang="en-GB" sz="3200" dirty="0" err="1">
                <a:solidFill>
                  <a:srgbClr val="8A4199"/>
                </a:solidFill>
                <a:hlinkClick r:id="rId3">
                  <a:extLst>
                    <a:ext uri="{A12FA001-AC4F-418D-AE19-62706E023703}">
                      <ahyp:hlinkClr xmlns:ahyp="http://schemas.microsoft.com/office/drawing/2018/hyperlinkcolor" val="tx"/>
                    </a:ext>
                  </a:extLst>
                </a:hlinkClick>
              </a:rPr>
              <a:t>εμ</a:t>
            </a:r>
            <a:r>
              <a:rPr lang="en-GB" sz="3200" dirty="0">
                <a:solidFill>
                  <a:srgbClr val="8A4199"/>
                </a:solidFill>
                <a:hlinkClick r:id="rId3">
                  <a:extLst>
                    <a:ext uri="{A12FA001-AC4F-418D-AE19-62706E023703}">
                      <ahyp:hlinkClr xmlns:ahyp="http://schemas.microsoft.com/office/drawing/2018/hyperlinkcolor" val="tx"/>
                    </a:ext>
                  </a:extLst>
                </a:hlinkClick>
              </a:rPr>
              <a:t>πειρογνώμονες από το Συμβούλιο Ανθρώπινου Δυναμικού του Forbes προσφέρουν τις καλύτερες συμβουλές τους </a:t>
            </a:r>
            <a:r>
              <a:rPr lang="en-GB" sz="3200" dirty="0"/>
              <a:t>για το πώς οι διευθυντές</a:t>
            </a:r>
            <a:r>
              <a:rPr lang="el-GR" sz="3200" dirty="0"/>
              <a:t>/</a:t>
            </a:r>
            <a:r>
              <a:rPr lang="el-GR" sz="3200" dirty="0" err="1"/>
              <a:t>ντριες</a:t>
            </a:r>
            <a:r>
              <a:rPr lang="en-GB" sz="3200" dirty="0"/>
              <a:t> μπ</a:t>
            </a:r>
            <a:r>
              <a:rPr lang="en-GB" sz="3200" dirty="0" err="1"/>
              <a:t>ορούν</a:t>
            </a:r>
            <a:r>
              <a:rPr lang="en-GB" sz="3200" dirty="0"/>
              <a:t> να παρα</a:t>
            </a:r>
            <a:r>
              <a:rPr lang="en-GB" sz="3200" dirty="0" err="1"/>
              <a:t>μείνουν</a:t>
            </a:r>
            <a:r>
              <a:rPr lang="en-GB" sz="3200" dirty="0"/>
              <a:t> επ</a:t>
            </a:r>
            <a:r>
              <a:rPr lang="en-GB" sz="3200" dirty="0" err="1"/>
              <a:t>ίκ</a:t>
            </a:r>
            <a:r>
              <a:rPr lang="en-GB" sz="3200" dirty="0"/>
              <a:t>αιροι ενώ επιβλέπουν μια απομακρυσμένη ομάδα.</a:t>
            </a:r>
          </a:p>
        </p:txBody>
      </p:sp>
      <p:sp>
        <p:nvSpPr>
          <p:cNvPr id="4" name="Text Placeholder 3">
            <a:extLst>
              <a:ext uri="{FF2B5EF4-FFF2-40B4-BE49-F238E27FC236}">
                <a16:creationId xmlns:a16="http://schemas.microsoft.com/office/drawing/2014/main" id="{C20DC9BB-1C02-5992-FECB-D4E26452CF15}"/>
              </a:ext>
            </a:extLst>
          </p:cNvPr>
          <p:cNvSpPr>
            <a:spLocks noGrp="1"/>
          </p:cNvSpPr>
          <p:nvPr>
            <p:ph type="body" sz="quarter" idx="16"/>
          </p:nvPr>
        </p:nvSpPr>
        <p:spPr/>
        <p:txBody>
          <a:bodyPr>
            <a:normAutofit fontScale="77500" lnSpcReduction="20000"/>
          </a:bodyPr>
          <a:lstStyle/>
          <a:p>
            <a:r>
              <a:rPr lang="en-GB" dirty="0" err="1"/>
              <a:t>Δρ</a:t>
            </a:r>
            <a:r>
              <a:rPr lang="en-GB" dirty="0"/>
              <a:t>αστηριότητα: 16 συμβουλές για ηγέτες που διαχειρίζονται την πρώτη τους ομάδα από απόσταση</a:t>
            </a:r>
          </a:p>
        </p:txBody>
      </p:sp>
    </p:spTree>
    <p:extLst>
      <p:ext uri="{BB962C8B-B14F-4D97-AF65-F5344CB8AC3E}">
        <p14:creationId xmlns:p14="http://schemas.microsoft.com/office/powerpoint/2010/main" val="21012902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3CBB68-DE19-364F-105E-C35054AB1E6B}"/>
              </a:ext>
            </a:extLst>
          </p:cNvPr>
          <p:cNvSpPr>
            <a:spLocks noGrp="1"/>
          </p:cNvSpPr>
          <p:nvPr>
            <p:ph type="body" sz="quarter" idx="18"/>
          </p:nvPr>
        </p:nvSpPr>
        <p:spPr>
          <a:xfrm>
            <a:off x="396099" y="1304924"/>
            <a:ext cx="6606758" cy="5326836"/>
          </a:xfrm>
        </p:spPr>
        <p:txBody>
          <a:bodyPr>
            <a:normAutofit fontScale="92500" lnSpcReduction="10000"/>
          </a:bodyPr>
          <a:lstStyle/>
          <a:p>
            <a:pPr marL="342900" indent="-342900" algn="just">
              <a:buFont typeface="Arial" panose="020B0604020202020204" pitchFamily="34" charset="0"/>
              <a:buChar char="•"/>
            </a:pPr>
            <a:r>
              <a:rPr lang="en-GB" dirty="0"/>
              <a:t>Η απ</a:t>
            </a:r>
            <a:r>
              <a:rPr lang="en-GB" dirty="0" err="1"/>
              <a:t>οτελεσμ</a:t>
            </a:r>
            <a:r>
              <a:rPr lang="en-GB" dirty="0"/>
              <a:t>ατική επικοινωνία εντός απομακρυσμένων ομάδων μπορεί να διευκολυνθεί μέσω μιας ποικιλίας ψηφιακών εργαλείων, όπως το ηλεκτρονικό ταχυδρομείο, η τηλεδιάσκεψη, τα άμεσα μηνύματα και το λογισμικό διαχείρισης έργων. </a:t>
            </a:r>
          </a:p>
          <a:p>
            <a:pPr marL="342900" indent="-342900" algn="just">
              <a:buFont typeface="Arial" panose="020B0604020202020204" pitchFamily="34" charset="0"/>
              <a:buChar char="•"/>
            </a:pPr>
            <a:r>
              <a:rPr lang="en-GB" dirty="0" err="1"/>
              <a:t>Ότ</a:t>
            </a:r>
            <a:r>
              <a:rPr lang="en-GB" dirty="0"/>
              <a:t>αν εργάζεστε στον ίδιο χώρο, είναι πολύ πιο εύκολο να αντιληφθείτε διάφορες ενδείξεις (γλώσσα του σώματος, εκφράσεις του προσώπου κ.λπ.), αλλά τα πλεονεκτήματα της απομακρυσμένης εργασίας υπερτερούν έναντι πολλών μειονεκτημάτων.</a:t>
            </a:r>
          </a:p>
          <a:p>
            <a:pPr marL="342900" indent="-342900" algn="just">
              <a:buFont typeface="Arial" panose="020B0604020202020204" pitchFamily="34" charset="0"/>
              <a:buChar char="•"/>
            </a:pPr>
            <a:r>
              <a:rPr lang="en-GB" dirty="0" err="1"/>
              <a:t>Ευτυχώς</a:t>
            </a:r>
            <a:r>
              <a:rPr lang="en-GB" dirty="0"/>
              <a:t>, τα </a:t>
            </a:r>
            <a:r>
              <a:rPr lang="en-GB" dirty="0" err="1"/>
              <a:t>τελευτ</a:t>
            </a:r>
            <a:r>
              <a:rPr lang="en-GB" dirty="0"/>
              <a:t>αία χρόνια, έχει αυξηθεί ο αριθμός των εργαλείων για απομακρυσμένες ομάδες, για τον ολοένα αυξανόμενο αριθμό των εταιρειών που λειτουργούν </a:t>
            </a:r>
            <a:r>
              <a:rPr lang="el-GR" dirty="0"/>
              <a:t>μερικώς</a:t>
            </a:r>
            <a:r>
              <a:rPr lang="en-GB" dirty="0"/>
              <a:t> ή π</a:t>
            </a:r>
            <a:r>
              <a:rPr lang="en-GB" dirty="0" err="1"/>
              <a:t>λήρως</a:t>
            </a:r>
            <a:r>
              <a:rPr lang="en-GB" dirty="0"/>
              <a:t> </a:t>
            </a:r>
            <a:r>
              <a:rPr lang="en-GB" dirty="0" err="1"/>
              <a:t>εξ</a:t>
            </a:r>
            <a:r>
              <a:rPr lang="en-GB" dirty="0"/>
              <a:t> απ</a:t>
            </a:r>
            <a:r>
              <a:rPr lang="en-GB" dirty="0" err="1"/>
              <a:t>οστάσεως</a:t>
            </a:r>
            <a:r>
              <a:rPr lang="en-GB" dirty="0"/>
              <a:t>. </a:t>
            </a:r>
            <a:r>
              <a:rPr lang="en-GB" dirty="0" err="1"/>
              <a:t>Αυτές</a:t>
            </a:r>
            <a:r>
              <a:rPr lang="en-GB" dirty="0"/>
              <a:t> </a:t>
            </a:r>
            <a:r>
              <a:rPr lang="en-GB" dirty="0" err="1"/>
              <a:t>οι</a:t>
            </a:r>
            <a:r>
              <a:rPr lang="en-GB" dirty="0"/>
              <a:t> </a:t>
            </a:r>
            <a:r>
              <a:rPr lang="en-GB" dirty="0" err="1"/>
              <a:t>εφ</a:t>
            </a:r>
            <a:r>
              <a:rPr lang="en-GB" dirty="0"/>
              <a:t>αρμογές εργασίας βοηθούν την απομακρυσμένη ομάδα σας να είναι όσο το δυνατόν πιο παραγωγική και βελτιώνουν τη συνεργασία των απομακρυσμένων ομάδων, ακόμη και αν είστε απομακρυσμένοι μερικές ημέρες την εβδομάδα. </a:t>
            </a:r>
            <a:r>
              <a:rPr lang="en-GB" b="1" dirty="0" err="1">
                <a:solidFill>
                  <a:srgbClr val="8A4199"/>
                </a:solidFill>
              </a:rPr>
              <a:t>Κάντε</a:t>
            </a:r>
            <a:r>
              <a:rPr lang="en-GB" b="1" dirty="0">
                <a:solidFill>
                  <a:srgbClr val="8A4199"/>
                </a:solidFill>
              </a:rPr>
              <a:t> </a:t>
            </a:r>
            <a:r>
              <a:rPr lang="en-GB" b="1" dirty="0" err="1">
                <a:solidFill>
                  <a:srgbClr val="8A4199"/>
                </a:solidFill>
              </a:rPr>
              <a:t>κλικ</a:t>
            </a:r>
            <a:r>
              <a:rPr lang="en-GB" b="1" dirty="0">
                <a:solidFill>
                  <a:srgbClr val="8A4199"/>
                </a:solidFill>
              </a:rPr>
              <a:t> </a:t>
            </a:r>
            <a:r>
              <a:rPr lang="en-GB" b="1" dirty="0">
                <a:solidFill>
                  <a:srgbClr val="8A4199"/>
                </a:solidFill>
                <a:hlinkClick r:id="rId2"/>
              </a:rPr>
              <a:t>ΕΔΩ </a:t>
            </a:r>
            <a:r>
              <a:rPr lang="en-GB" b="1" dirty="0" err="1">
                <a:solidFill>
                  <a:srgbClr val="8A4199"/>
                </a:solidFill>
              </a:rPr>
              <a:t>γι</a:t>
            </a:r>
            <a:r>
              <a:rPr lang="en-GB" b="1" dirty="0">
                <a:solidFill>
                  <a:srgbClr val="8A4199"/>
                </a:solidFill>
              </a:rPr>
              <a:t>α να δείτε το </a:t>
            </a:r>
            <a:r>
              <a:rPr lang="en-GB" b="1" dirty="0">
                <a:solidFill>
                  <a:srgbClr val="8A4199"/>
                </a:solidFill>
                <a:hlinkClick r:id="rId2">
                  <a:extLst>
                    <a:ext uri="{A12FA001-AC4F-418D-AE19-62706E023703}">
                      <ahyp:hlinkClr xmlns:ahyp="http://schemas.microsoft.com/office/drawing/2018/hyperlinkcolor" val="tx"/>
                    </a:ext>
                  </a:extLst>
                </a:hlinkClick>
              </a:rPr>
              <a:t>"25 καλύτερα λογισμικά απομακρυσμένης εργασίας για ομάδες (έκδοση 2023)"</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E24CC294-39DA-46EC-8893-250ADA7B5F18}"/>
              </a:ext>
            </a:extLst>
          </p:cNvPr>
          <p:cNvSpPr>
            <a:spLocks noGrp="1"/>
          </p:cNvSpPr>
          <p:nvPr>
            <p:ph type="body" sz="quarter" idx="16"/>
          </p:nvPr>
        </p:nvSpPr>
        <p:spPr>
          <a:xfrm>
            <a:off x="713768" y="421467"/>
            <a:ext cx="6289089" cy="883457"/>
          </a:xfrm>
        </p:spPr>
        <p:txBody>
          <a:bodyPr>
            <a:normAutofit fontScale="70000" lnSpcReduction="20000"/>
          </a:bodyPr>
          <a:lstStyle/>
          <a:p>
            <a:r>
              <a:rPr lang="en-GB" dirty="0"/>
              <a:t>Επ</a:t>
            </a:r>
            <a:r>
              <a:rPr lang="en-GB" dirty="0" err="1"/>
              <a:t>ικοινωνί</a:t>
            </a:r>
            <a:r>
              <a:rPr lang="en-GB" dirty="0"/>
              <a:t>α σε απομακρυσμένες ομάδες: Εργαλεία, τεχνικές και βέλτιστες πρακτικές</a:t>
            </a:r>
          </a:p>
          <a:p>
            <a:endParaRPr lang="en-GB" dirty="0"/>
          </a:p>
        </p:txBody>
      </p:sp>
      <p:pic>
        <p:nvPicPr>
          <p:cNvPr id="6" name="Picture Placeholder 5">
            <a:extLst>
              <a:ext uri="{FF2B5EF4-FFF2-40B4-BE49-F238E27FC236}">
                <a16:creationId xmlns:a16="http://schemas.microsoft.com/office/drawing/2014/main" id="{5349F9B5-0165-5D2E-EB4A-C872714A9309}"/>
              </a:ext>
            </a:extLst>
          </p:cNvPr>
          <p:cNvPicPr>
            <a:picLocks noGrp="1" noChangeAspect="1"/>
          </p:cNvPicPr>
          <p:nvPr>
            <p:ph type="pic" sz="quarter" idx="15"/>
          </p:nvPr>
        </p:nvPicPr>
        <p:blipFill>
          <a:blip r:embed="rId3"/>
          <a:srcRect l="21798" r="21798"/>
          <a:stretch>
            <a:fillRect/>
          </a:stretch>
        </p:blipFill>
        <p:spPr/>
      </p:pic>
    </p:spTree>
    <p:extLst>
      <p:ext uri="{BB962C8B-B14F-4D97-AF65-F5344CB8AC3E}">
        <p14:creationId xmlns:p14="http://schemas.microsoft.com/office/powerpoint/2010/main" val="20514384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FA026A-66BF-A4F4-8526-BD062C05F1C4}"/>
              </a:ext>
            </a:extLst>
          </p:cNvPr>
          <p:cNvSpPr>
            <a:spLocks noGrp="1"/>
          </p:cNvSpPr>
          <p:nvPr>
            <p:ph type="body" sz="quarter" idx="18"/>
          </p:nvPr>
        </p:nvSpPr>
        <p:spPr/>
        <p:txBody>
          <a:bodyPr numCol="2"/>
          <a:lstStyle/>
          <a:p>
            <a:pPr marL="342900" indent="-342900">
              <a:buFont typeface="Arial" panose="020B0604020202020204" pitchFamily="34" charset="0"/>
              <a:buChar char="•"/>
            </a:pPr>
            <a:r>
              <a:rPr lang="en-GB" dirty="0"/>
              <a:t>Οι προκλήσεις της διαχείρισης απομακρυσμένων ομάδων περιλαμβάνουν θέματα επικοινωνίας, αισθήματα απομόνωσης μεταξύ των μελών της ομάδας και δυσκολία στην παρακολούθηση της απόδοσης. Για να ξεπεραστούν αυτά, οι οργανισμοί μπορούν να εφαρμόσουν σαφή πρωτόκολλα επικοινωνίας, να δημιουργήσουν ευκαιρίες για κοινωνική αλληλεπίδραση και να εστιάσουν στα αποτελέσματα και όχι στη δραστηριότητα.</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Το νέο στρατηγικό πλαίσιο της ΕΕ για την υγεία και την ασφάλεια στην εργασία υπογραμμίζει τη σημασία της αντιμετώπισης αυτών των προκλήσεων για τη διασφάλιση της ψυχικής ευημερίας των απομακρυσμένων εργαζομένων.</a:t>
            </a:r>
          </a:p>
          <a:p>
            <a:pPr marL="0" indent="0"/>
            <a:endParaRPr lang="en-GB" dirty="0"/>
          </a:p>
        </p:txBody>
      </p:sp>
      <p:sp>
        <p:nvSpPr>
          <p:cNvPr id="3" name="Text Placeholder 2">
            <a:extLst>
              <a:ext uri="{FF2B5EF4-FFF2-40B4-BE49-F238E27FC236}">
                <a16:creationId xmlns:a16="http://schemas.microsoft.com/office/drawing/2014/main" id="{1E3150AB-A207-BBF3-BFF5-BACEBA4F2E8D}"/>
              </a:ext>
            </a:extLst>
          </p:cNvPr>
          <p:cNvSpPr>
            <a:spLocks noGrp="1"/>
          </p:cNvSpPr>
          <p:nvPr>
            <p:ph type="body" sz="quarter" idx="16"/>
          </p:nvPr>
        </p:nvSpPr>
        <p:spPr/>
        <p:txBody>
          <a:bodyPr>
            <a:normAutofit fontScale="55000" lnSpcReduction="20000"/>
          </a:bodyPr>
          <a:lstStyle/>
          <a:p>
            <a:r>
              <a:rPr lang="en-GB" dirty="0"/>
              <a:t>Ξεπερνώντας τις προκλήσεις και τις κοινές παγίδες της απομακρυσμένης διαχείρισης ομάδων</a:t>
            </a:r>
          </a:p>
        </p:txBody>
      </p:sp>
    </p:spTree>
    <p:extLst>
      <p:ext uri="{BB962C8B-B14F-4D97-AF65-F5344CB8AC3E}">
        <p14:creationId xmlns:p14="http://schemas.microsoft.com/office/powerpoint/2010/main" val="1528411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7F4D8D-5C9E-5FD1-61AD-63A7E87FF557}"/>
              </a:ext>
            </a:extLst>
          </p:cNvPr>
          <p:cNvSpPr>
            <a:spLocks noGrp="1"/>
          </p:cNvSpPr>
          <p:nvPr>
            <p:ph type="body" sz="quarter" idx="18"/>
          </p:nvPr>
        </p:nvSpPr>
        <p:spPr>
          <a:xfrm>
            <a:off x="569755" y="1485379"/>
            <a:ext cx="5383370" cy="4876762"/>
          </a:xfrm>
        </p:spPr>
        <p:txBody>
          <a:bodyPr>
            <a:normAutofit fontScale="92500"/>
          </a:bodyPr>
          <a:lstStyle/>
          <a:p>
            <a:pPr marL="0" indent="0" algn="just"/>
            <a:r>
              <a:rPr lang="en-GB" dirty="0"/>
              <a:t>Επ</a:t>
            </a:r>
            <a:r>
              <a:rPr lang="en-GB" dirty="0" err="1"/>
              <a:t>ιλέξτε</a:t>
            </a:r>
            <a:r>
              <a:rPr lang="en-GB" dirty="0"/>
              <a:t> τ</a:t>
            </a:r>
            <a:r>
              <a:rPr lang="el-GR" dirty="0"/>
              <a:t>ην</a:t>
            </a:r>
            <a:r>
              <a:rPr lang="en-GB" dirty="0"/>
              <a:t> κα</a:t>
            </a:r>
            <a:r>
              <a:rPr lang="en-GB" dirty="0" err="1"/>
              <a:t>τάλληλ</a:t>
            </a:r>
            <a:r>
              <a:rPr lang="el-GR" dirty="0"/>
              <a:t>η δραστηριότητα</a:t>
            </a:r>
            <a:r>
              <a:rPr lang="en-GB" dirty="0"/>
              <a:t> </a:t>
            </a:r>
            <a:r>
              <a:rPr lang="en-GB" dirty="0" err="1"/>
              <a:t>γι</a:t>
            </a:r>
            <a:r>
              <a:rPr lang="en-GB" dirty="0"/>
              <a:t>α την ομάδα σας με βάση αυτές τις κατηγορίες:</a:t>
            </a:r>
          </a:p>
          <a:p>
            <a:pPr marL="342900" indent="-342900" algn="just">
              <a:buFont typeface="Wingdings" panose="05000000000000000000" pitchFamily="2" charset="2"/>
              <a:buChar char="v"/>
            </a:pPr>
            <a:r>
              <a:rPr lang="en-GB" dirty="0" err="1"/>
              <a:t>Πρ</a:t>
            </a:r>
            <a:r>
              <a:rPr lang="en-GB" dirty="0"/>
              <a:t>αγματικός χρόνος έναντι ασύγχρονου - Πρέπει να το κάνετε αυτό ταυτόχρονα ή μπορεί ο</a:t>
            </a:r>
            <a:r>
              <a:rPr lang="el-GR" dirty="0"/>
              <a:t>/η</a:t>
            </a:r>
            <a:r>
              <a:rPr lang="en-GB" dirty="0"/>
              <a:t> κα</a:t>
            </a:r>
            <a:r>
              <a:rPr lang="en-GB" dirty="0" err="1"/>
              <a:t>θέν</a:t>
            </a:r>
            <a:r>
              <a:rPr lang="en-GB" dirty="0"/>
              <a:t>ας</a:t>
            </a:r>
            <a:r>
              <a:rPr lang="el-GR" dirty="0"/>
              <a:t>/καθεμία</a:t>
            </a:r>
            <a:r>
              <a:rPr lang="en-GB" dirty="0"/>
              <a:t> να </a:t>
            </a:r>
            <a:r>
              <a:rPr lang="en-GB" dirty="0" err="1"/>
              <a:t>συμμετέχει</a:t>
            </a:r>
            <a:r>
              <a:rPr lang="en-GB" dirty="0"/>
              <a:t> </a:t>
            </a:r>
            <a:r>
              <a:rPr lang="en-GB" dirty="0" err="1"/>
              <a:t>σε</a:t>
            </a:r>
            <a:r>
              <a:rPr lang="en-GB" dirty="0"/>
              <a:t> όπ</a:t>
            </a:r>
            <a:r>
              <a:rPr lang="en-GB" dirty="0" err="1"/>
              <a:t>οι</a:t>
            </a:r>
            <a:r>
              <a:rPr lang="en-GB" dirty="0"/>
              <a:t>α ώρα </a:t>
            </a:r>
            <a:r>
              <a:rPr lang="el-GR" dirty="0"/>
              <a:t>εξυπηρετεί</a:t>
            </a:r>
            <a:r>
              <a:rPr lang="en-GB" dirty="0"/>
              <a:t> κα</a:t>
            </a:r>
            <a:r>
              <a:rPr lang="en-GB" dirty="0" err="1"/>
              <a:t>λύτερ</a:t>
            </a:r>
            <a:r>
              <a:rPr lang="en-GB" dirty="0"/>
              <a:t>α;</a:t>
            </a:r>
          </a:p>
          <a:p>
            <a:pPr marL="342900" indent="-342900" algn="just">
              <a:buFont typeface="Wingdings" panose="05000000000000000000" pitchFamily="2" charset="2"/>
              <a:buChar char="v"/>
            </a:pPr>
            <a:r>
              <a:rPr lang="en-GB" dirty="0" err="1"/>
              <a:t>Πρ</a:t>
            </a:r>
            <a:r>
              <a:rPr lang="en-GB" dirty="0"/>
              <a:t>ακτική vs. απ</a:t>
            </a:r>
            <a:r>
              <a:rPr lang="en-GB" dirty="0" err="1"/>
              <a:t>λά</a:t>
            </a:r>
            <a:r>
              <a:rPr lang="en-GB" dirty="0"/>
              <a:t> </a:t>
            </a:r>
            <a:r>
              <a:rPr lang="en-GB" dirty="0" err="1"/>
              <a:t>γι</a:t>
            </a:r>
            <a:r>
              <a:rPr lang="en-GB" dirty="0"/>
              <a:t>α διασκέδαση - Είναι η δραστηριότητα σκόπιμα μη παραγωγική (κάτι που δεν είναι απαραίτητα κακό) ή εξυπηρετεί τον διπλό σκοπό της δημιουργίας κοινωνικών δεσμών και της βελτίωσης του τρόπου εργασίας σας με έναν πιο απτό τρόπο;</a:t>
            </a:r>
          </a:p>
          <a:p>
            <a:pPr marL="0" indent="0" algn="just"/>
            <a:r>
              <a:rPr lang="en-GB" dirty="0" err="1"/>
              <a:t>Κάντε</a:t>
            </a:r>
            <a:r>
              <a:rPr lang="en-GB" dirty="0"/>
              <a:t> </a:t>
            </a:r>
            <a:r>
              <a:rPr lang="en-GB" dirty="0" err="1"/>
              <a:t>κλικ</a:t>
            </a:r>
            <a:r>
              <a:rPr lang="en-GB" dirty="0"/>
              <a:t> </a:t>
            </a:r>
            <a:r>
              <a:rPr lang="en-GB" b="1" dirty="0">
                <a:solidFill>
                  <a:srgbClr val="8A4199"/>
                </a:solidFill>
                <a:hlinkClick r:id="rId2"/>
              </a:rPr>
              <a:t>ΕΔΩ </a:t>
            </a:r>
            <a:r>
              <a:rPr lang="en-GB" dirty="0" err="1"/>
              <a:t>γι</a:t>
            </a:r>
            <a:r>
              <a:rPr lang="en-GB" dirty="0"/>
              <a:t>α να δοκιμάσετε μία από τις </a:t>
            </a:r>
            <a:r>
              <a:rPr lang="en-GB" b="1" dirty="0">
                <a:solidFill>
                  <a:srgbClr val="8A4199"/>
                </a:solidFill>
              </a:rPr>
              <a:t>18 ιδέες για εικονικά ομαδικά παιχνίδια και δραστηριότητες</a:t>
            </a:r>
          </a:p>
        </p:txBody>
      </p:sp>
      <p:sp>
        <p:nvSpPr>
          <p:cNvPr id="3" name="Text Placeholder 2">
            <a:extLst>
              <a:ext uri="{FF2B5EF4-FFF2-40B4-BE49-F238E27FC236}">
                <a16:creationId xmlns:a16="http://schemas.microsoft.com/office/drawing/2014/main" id="{30B97012-5EBF-2472-1BE8-A407F92AD9F5}"/>
              </a:ext>
            </a:extLst>
          </p:cNvPr>
          <p:cNvSpPr>
            <a:spLocks noGrp="1"/>
          </p:cNvSpPr>
          <p:nvPr>
            <p:ph type="body" sz="quarter" idx="16"/>
          </p:nvPr>
        </p:nvSpPr>
        <p:spPr/>
        <p:txBody>
          <a:bodyPr>
            <a:normAutofit fontScale="62500" lnSpcReduction="20000"/>
          </a:bodyPr>
          <a:lstStyle/>
          <a:p>
            <a:r>
              <a:rPr lang="en-GB" dirty="0"/>
              <a:t>ΔΡΑΣΤΗΡΙΟΤΗΤΑ: </a:t>
            </a:r>
            <a:r>
              <a:rPr lang="en-GB" dirty="0" err="1"/>
              <a:t>Δι</a:t>
            </a:r>
            <a:r>
              <a:rPr lang="en-GB" dirty="0"/>
              <a:t>ασκεδαστικές απομακρυσμένες δραστηριότητες δημιουργίας ομάδας για κάθε περίσταση</a:t>
            </a:r>
          </a:p>
        </p:txBody>
      </p:sp>
      <p:pic>
        <p:nvPicPr>
          <p:cNvPr id="6" name="Picture Placeholder 5">
            <a:extLst>
              <a:ext uri="{FF2B5EF4-FFF2-40B4-BE49-F238E27FC236}">
                <a16:creationId xmlns:a16="http://schemas.microsoft.com/office/drawing/2014/main" id="{1EFD4265-44FE-F53A-F4E1-5347B2EF5042}"/>
              </a:ext>
            </a:extLst>
          </p:cNvPr>
          <p:cNvPicPr>
            <a:picLocks noGrp="1" noChangeAspect="1"/>
          </p:cNvPicPr>
          <p:nvPr>
            <p:ph type="pic" sz="quarter" idx="10"/>
          </p:nvPr>
        </p:nvPicPr>
        <p:blipFill rotWithShape="1">
          <a:blip r:embed="rId3"/>
          <a:srcRect l="19341" r="19341"/>
          <a:stretch/>
        </p:blipFill>
        <p:spPr/>
      </p:pic>
    </p:spTree>
    <p:extLst>
      <p:ext uri="{BB962C8B-B14F-4D97-AF65-F5344CB8AC3E}">
        <p14:creationId xmlns:p14="http://schemas.microsoft.com/office/powerpoint/2010/main" val="3173669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B47776-97BC-7E79-00D4-68408C144A78}"/>
              </a:ext>
            </a:extLst>
          </p:cNvPr>
          <p:cNvSpPr>
            <a:spLocks noGrp="1"/>
          </p:cNvSpPr>
          <p:nvPr>
            <p:ph type="body" sz="quarter" idx="18"/>
          </p:nvPr>
        </p:nvSpPr>
        <p:spPr>
          <a:xfrm>
            <a:off x="713768" y="2136321"/>
            <a:ext cx="10834986" cy="4029530"/>
          </a:xfrm>
        </p:spPr>
        <p:txBody>
          <a:bodyPr/>
          <a:lstStyle/>
          <a:p>
            <a:pPr marL="342900" indent="-342900">
              <a:buFont typeface="Arial" panose="020B0604020202020204" pitchFamily="34" charset="0"/>
              <a:buChar char="•"/>
            </a:pPr>
            <a:r>
              <a:rPr lang="en-GB" dirty="0"/>
              <a:t>Στόχος: Να διευκολύνει την ανταλλαγή και τη μάθηση από προσωπικές εμπειρίες που σχετίζονται με την εργασία εξ αποστάσεως.</a:t>
            </a:r>
          </a:p>
          <a:p>
            <a:r>
              <a:rPr lang="en-GB" b="1" dirty="0"/>
              <a:t>Οδηγίες:</a:t>
            </a:r>
          </a:p>
          <a:p>
            <a:endParaRPr lang="en-GB" dirty="0"/>
          </a:p>
          <a:p>
            <a:pPr marL="457200" indent="-457200">
              <a:buFont typeface="+mj-lt"/>
              <a:buAutoNum type="arabicPeriod"/>
            </a:pPr>
            <a:r>
              <a:rPr lang="en-GB" dirty="0" err="1"/>
              <a:t>Χωρίστε</a:t>
            </a:r>
            <a:r>
              <a:rPr lang="en-GB" dirty="0"/>
              <a:t> </a:t>
            </a:r>
            <a:r>
              <a:rPr lang="en-GB" dirty="0" err="1"/>
              <a:t>τους</a:t>
            </a:r>
            <a:r>
              <a:rPr lang="el-GR" dirty="0"/>
              <a:t>/τις</a:t>
            </a:r>
            <a:r>
              <a:rPr lang="en-GB" dirty="0"/>
              <a:t> </a:t>
            </a:r>
            <a:r>
              <a:rPr lang="en-GB" dirty="0" err="1"/>
              <a:t>συμμετέχοντες</a:t>
            </a:r>
            <a:r>
              <a:rPr lang="el-GR" dirty="0"/>
              <a:t>/χουσες</a:t>
            </a:r>
            <a:r>
              <a:rPr lang="en-GB" dirty="0"/>
              <a:t> σε μικρές ομάδες.</a:t>
            </a:r>
          </a:p>
          <a:p>
            <a:pPr marL="457200" indent="-457200">
              <a:buFont typeface="+mj-lt"/>
              <a:buAutoNum type="arabicPeriod"/>
            </a:pPr>
            <a:r>
              <a:rPr lang="en-GB" dirty="0"/>
              <a:t>Ζητήστε από κάθε ομάδα να μοιραστεί τις εμπειρίες και τις προκλήσεις που αντιμετωπίζει κατά την εργασία εξ αποστάσεως και να συζητήσουν πιθανές λύσεις.</a:t>
            </a:r>
          </a:p>
          <a:p>
            <a:pPr marL="457200" indent="-457200">
              <a:buFont typeface="+mj-lt"/>
              <a:buAutoNum type="arabicPeriod"/>
            </a:pPr>
            <a:r>
              <a:rPr lang="en-GB" dirty="0"/>
              <a:t>Διευκολύνετε μια συζήτηση σε όλη την τάξη σχετικά με αυτές τις εμπειρίες, συσχετίζοντάς τες με το περιεχόμενο αυτής της ενότητας και τις στρατηγικές και τα πλαίσια της ΕΕ.</a:t>
            </a:r>
          </a:p>
        </p:txBody>
      </p:sp>
      <p:sp>
        <p:nvSpPr>
          <p:cNvPr id="3" name="Text Placeholder 2">
            <a:extLst>
              <a:ext uri="{FF2B5EF4-FFF2-40B4-BE49-F238E27FC236}">
                <a16:creationId xmlns:a16="http://schemas.microsoft.com/office/drawing/2014/main" id="{0ACFE181-72BF-5BA8-F6C7-8475A1DFCFE3}"/>
              </a:ext>
            </a:extLst>
          </p:cNvPr>
          <p:cNvSpPr>
            <a:spLocks noGrp="1"/>
          </p:cNvSpPr>
          <p:nvPr>
            <p:ph type="body" sz="quarter" idx="16"/>
          </p:nvPr>
        </p:nvSpPr>
        <p:spPr>
          <a:xfrm>
            <a:off x="713768" y="421468"/>
            <a:ext cx="10834985" cy="1093008"/>
          </a:xfrm>
        </p:spPr>
        <p:txBody>
          <a:bodyPr>
            <a:normAutofit fontScale="85000" lnSpcReduction="10000"/>
          </a:bodyPr>
          <a:lstStyle/>
          <a:p>
            <a:r>
              <a:rPr lang="en-GB" dirty="0"/>
              <a:t>Δραστηριότητες: Ομαδική συζήτηση: Εργασία εξ αποστάσεως: Ανταλλαγή προσωπικών εμπειριών και προκλήσεων</a:t>
            </a:r>
          </a:p>
        </p:txBody>
      </p:sp>
    </p:spTree>
    <p:extLst>
      <p:ext uri="{BB962C8B-B14F-4D97-AF65-F5344CB8AC3E}">
        <p14:creationId xmlns:p14="http://schemas.microsoft.com/office/powerpoint/2010/main" val="3207991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42DFED-8C43-E320-6D0F-4D5945823F5F}"/>
              </a:ext>
            </a:extLst>
          </p:cNvPr>
          <p:cNvSpPr>
            <a:spLocks noGrp="1"/>
          </p:cNvSpPr>
          <p:nvPr>
            <p:ph type="body" sz="quarter" idx="18"/>
          </p:nvPr>
        </p:nvSpPr>
        <p:spPr>
          <a:xfrm>
            <a:off x="734714" y="1583870"/>
            <a:ext cx="10834986" cy="4305941"/>
          </a:xfrm>
        </p:spPr>
        <p:txBody>
          <a:bodyPr>
            <a:normAutofit fontScale="92500" lnSpcReduction="10000"/>
          </a:bodyPr>
          <a:lstStyle/>
          <a:p>
            <a:r>
              <a:rPr lang="en-GB" b="1" dirty="0"/>
              <a:t>Στόχος: </a:t>
            </a:r>
            <a:r>
              <a:rPr lang="en-GB" dirty="0"/>
              <a:t>Να πα</a:t>
            </a:r>
            <a:r>
              <a:rPr lang="en-GB" dirty="0" err="1"/>
              <a:t>ρέχει</a:t>
            </a:r>
            <a:r>
              <a:rPr lang="en-GB" dirty="0"/>
              <a:t> </a:t>
            </a:r>
            <a:r>
              <a:rPr lang="en-GB" dirty="0" err="1"/>
              <a:t>στους</a:t>
            </a:r>
            <a:r>
              <a:rPr lang="el-GR" dirty="0"/>
              <a:t>/στις</a:t>
            </a:r>
            <a:r>
              <a:rPr lang="en-GB" dirty="0"/>
              <a:t> </a:t>
            </a:r>
            <a:r>
              <a:rPr lang="en-GB" dirty="0" err="1"/>
              <a:t>συμμετέχοντες</a:t>
            </a:r>
            <a:r>
              <a:rPr lang="el-GR" dirty="0"/>
              <a:t>/χουσες</a:t>
            </a:r>
            <a:r>
              <a:rPr lang="en-GB" dirty="0"/>
              <a:t> παραδείγματα επιτυχημένων ομάδων εξ αποστάσεως.</a:t>
            </a:r>
          </a:p>
          <a:p>
            <a:endParaRPr lang="en-GB" dirty="0"/>
          </a:p>
          <a:p>
            <a:r>
              <a:rPr lang="en-GB" b="1" dirty="0"/>
              <a:t>Οδηγίες:</a:t>
            </a:r>
          </a:p>
          <a:p>
            <a:endParaRPr lang="en-GB" dirty="0"/>
          </a:p>
          <a:p>
            <a:pPr marL="342900" indent="-342900">
              <a:buFont typeface="Arial" panose="020B0604020202020204" pitchFamily="34" charset="0"/>
              <a:buChar char="•"/>
            </a:pPr>
            <a:r>
              <a:rPr lang="en-GB" dirty="0"/>
              <a:t>Δώστε σε </a:t>
            </a:r>
            <a:r>
              <a:rPr lang="en-GB" dirty="0" err="1"/>
              <a:t>κάθε</a:t>
            </a:r>
            <a:r>
              <a:rPr lang="en-GB" dirty="0"/>
              <a:t> </a:t>
            </a:r>
            <a:r>
              <a:rPr lang="en-GB" dirty="0" err="1"/>
              <a:t>συμμετέχοντ</a:t>
            </a:r>
            <a:r>
              <a:rPr lang="en-GB" dirty="0"/>
              <a:t>α</a:t>
            </a:r>
            <a:r>
              <a:rPr lang="el-GR" dirty="0"/>
              <a:t>/</a:t>
            </a:r>
            <a:r>
              <a:rPr lang="el-GR" dirty="0" err="1"/>
              <a:t>χουσα</a:t>
            </a:r>
            <a:r>
              <a:rPr lang="en-GB" dirty="0"/>
              <a:t> μια μελέτη περίπτωσης μιας επιτυχημένης απομακρυσμένης ομάδας. (π.χ. Σκεφτείτε την Telefónica Germany, αποδέκτης του Γερμανικού Βραβείου 2020 για την Ισορροπία Εργασίας-Ζωής. )</a:t>
            </a:r>
          </a:p>
          <a:p>
            <a:pPr marL="342900" indent="-342900">
              <a:buFont typeface="Arial" panose="020B0604020202020204" pitchFamily="34" charset="0"/>
              <a:buChar char="•"/>
            </a:pPr>
            <a:r>
              <a:rPr lang="en-GB" dirty="0"/>
              <a:t>Ζητήστε από τους συμμετέχοντες να αναλύσουν τις στρατηγικές και τις πρακτικές που χρησιμοποιούν αυτές οι ομάδες.</a:t>
            </a:r>
          </a:p>
          <a:p>
            <a:pPr marL="342900" indent="-342900">
              <a:buFont typeface="Arial" panose="020B0604020202020204" pitchFamily="34" charset="0"/>
              <a:buChar char="•"/>
            </a:pPr>
            <a:r>
              <a:rPr lang="en-GB" dirty="0"/>
              <a:t>Διευκολύνετε μια συζήτηση σε όλη την τάξη σχετικά με τη μελέτη περίπτωσης, ενθαρρύνοντας τους</a:t>
            </a:r>
            <a:r>
              <a:rPr lang="el-GR" dirty="0"/>
              <a:t>/τις</a:t>
            </a:r>
            <a:r>
              <a:rPr lang="en-GB" dirty="0"/>
              <a:t> </a:t>
            </a:r>
            <a:r>
              <a:rPr lang="en-GB" dirty="0" err="1"/>
              <a:t>συμμετέχοντες</a:t>
            </a:r>
            <a:r>
              <a:rPr lang="el-GR" dirty="0"/>
              <a:t>/χουσες</a:t>
            </a:r>
            <a:r>
              <a:rPr lang="en-GB" dirty="0"/>
              <a:t> να σκεφτούν πώς παρόμοιες στρατηγικές θα μπορούσαν να εφαρμοστούν στο δικό τους πλαίσιο.</a:t>
            </a:r>
          </a:p>
        </p:txBody>
      </p:sp>
      <p:sp>
        <p:nvSpPr>
          <p:cNvPr id="3" name="Text Placeholder 2">
            <a:extLst>
              <a:ext uri="{FF2B5EF4-FFF2-40B4-BE49-F238E27FC236}">
                <a16:creationId xmlns:a16="http://schemas.microsoft.com/office/drawing/2014/main" id="{849D224E-9432-6F1B-4659-4694C46B2058}"/>
              </a:ext>
            </a:extLst>
          </p:cNvPr>
          <p:cNvSpPr>
            <a:spLocks noGrp="1"/>
          </p:cNvSpPr>
          <p:nvPr>
            <p:ph type="body" sz="quarter" idx="16"/>
          </p:nvPr>
        </p:nvSpPr>
        <p:spPr/>
        <p:txBody>
          <a:bodyPr>
            <a:normAutofit fontScale="55000" lnSpcReduction="20000"/>
          </a:bodyPr>
          <a:lstStyle/>
          <a:p>
            <a:r>
              <a:rPr lang="en-GB" dirty="0"/>
              <a:t>Μελέτη περίπτωσης: Στρατηγικές: Επιτυχημένες απομακρυσμένες ομάδες και οι στρατηγικές τους</a:t>
            </a:r>
          </a:p>
        </p:txBody>
      </p:sp>
    </p:spTree>
    <p:extLst>
      <p:ext uri="{BB962C8B-B14F-4D97-AF65-F5344CB8AC3E}">
        <p14:creationId xmlns:p14="http://schemas.microsoft.com/office/powerpoint/2010/main" val="3314024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9C307F-4ADC-4C46-9705-8CD585EBE03B}"/>
              </a:ext>
            </a:extLst>
          </p:cNvPr>
          <p:cNvSpPr>
            <a:spLocks noGrp="1"/>
          </p:cNvSpPr>
          <p:nvPr>
            <p:ph type="body" sz="quarter" idx="18"/>
          </p:nvPr>
        </p:nvSpPr>
        <p:spPr/>
        <p:txBody>
          <a:bodyPr>
            <a:normAutofit fontScale="92500" lnSpcReduction="10000"/>
          </a:bodyPr>
          <a:lstStyle/>
          <a:p>
            <a:r>
              <a:rPr lang="en-GB" b="1" dirty="0"/>
              <a:t>Στόχος: </a:t>
            </a:r>
            <a:r>
              <a:rPr lang="en-GB" dirty="0"/>
              <a:t>Να εξοικειωθούν </a:t>
            </a:r>
            <a:r>
              <a:rPr lang="en-GB" dirty="0" err="1"/>
              <a:t>οι</a:t>
            </a:r>
            <a:r>
              <a:rPr lang="en-GB" dirty="0"/>
              <a:t> </a:t>
            </a:r>
            <a:r>
              <a:rPr lang="en-GB" dirty="0" err="1"/>
              <a:t>συμμετέχοντες</a:t>
            </a:r>
            <a:r>
              <a:rPr lang="el-GR" dirty="0"/>
              <a:t>/χουσες</a:t>
            </a:r>
            <a:r>
              <a:rPr lang="en-GB" dirty="0"/>
              <a:t> με την αποτελεσματική χρήση ενός εργαλείου απομακρυσμένης επικοινωνίας.</a:t>
            </a:r>
          </a:p>
          <a:p>
            <a:endParaRPr lang="en-GB" dirty="0"/>
          </a:p>
          <a:p>
            <a:r>
              <a:rPr lang="en-GB" b="1" dirty="0"/>
              <a:t>Οδηγίες:</a:t>
            </a:r>
          </a:p>
          <a:p>
            <a:endParaRPr lang="en-GB" dirty="0"/>
          </a:p>
          <a:p>
            <a:pPr marL="342900" indent="-342900">
              <a:buFont typeface="Arial" panose="020B0604020202020204" pitchFamily="34" charset="0"/>
              <a:buChar char="•"/>
            </a:pPr>
            <a:r>
              <a:rPr lang="en-GB" dirty="0"/>
              <a:t>Επιλέξτε ένα δημοφιλές εργαλείο απομακρυσμένης επικοινωνίας (όπως το Slack, το Microsoft Teams ή το Zoom).</a:t>
            </a:r>
          </a:p>
          <a:p>
            <a:pPr marL="342900" indent="-342900">
              <a:buFont typeface="Arial" panose="020B0604020202020204" pitchFamily="34" charset="0"/>
              <a:buChar char="•"/>
            </a:pPr>
            <a:r>
              <a:rPr lang="en-GB" dirty="0"/>
              <a:t>Ζητήστε από </a:t>
            </a:r>
            <a:r>
              <a:rPr lang="en-GB" dirty="0" err="1"/>
              <a:t>τους</a:t>
            </a:r>
            <a:r>
              <a:rPr lang="el-GR" dirty="0"/>
              <a:t>/τις</a:t>
            </a:r>
            <a:r>
              <a:rPr lang="en-GB" dirty="0"/>
              <a:t> </a:t>
            </a:r>
            <a:r>
              <a:rPr lang="en-GB" dirty="0" err="1"/>
              <a:t>συμμετέχοντες</a:t>
            </a:r>
            <a:r>
              <a:rPr lang="el-GR" dirty="0"/>
              <a:t>/χουσες</a:t>
            </a:r>
            <a:r>
              <a:rPr lang="en-GB" dirty="0"/>
              <a:t> να ολοκληρώσουν μια εργασία χρησιμοποιώντας αυτό το εργαλείο, όπως η αποστολή ενός μηνύματος, η οργάνωση μιας συνάντησης ή η κοινή χρήση ενός εγγράφου.</a:t>
            </a:r>
          </a:p>
          <a:p>
            <a:pPr marL="342900" indent="-342900">
              <a:buFont typeface="Arial" panose="020B0604020202020204" pitchFamily="34" charset="0"/>
              <a:buChar char="•"/>
            </a:pPr>
            <a:r>
              <a:rPr lang="en-GB" dirty="0"/>
              <a:t>Διευκολύνετε μια συζήτηση σχετικά με την εμπειρία, συμπεριλαμβανομένων τυχόν προκλήσεων που αντιμετωπίστηκαν και πώς αυτές μπορούν να μετριαστούν σε έναν πραγματικό κόσμο.</a:t>
            </a:r>
          </a:p>
        </p:txBody>
      </p:sp>
      <p:sp>
        <p:nvSpPr>
          <p:cNvPr id="3" name="Text Placeholder 2">
            <a:extLst>
              <a:ext uri="{FF2B5EF4-FFF2-40B4-BE49-F238E27FC236}">
                <a16:creationId xmlns:a16="http://schemas.microsoft.com/office/drawing/2014/main" id="{A290D422-76CD-FE46-EC2F-821F5B1AA1A9}"/>
              </a:ext>
            </a:extLst>
          </p:cNvPr>
          <p:cNvSpPr>
            <a:spLocks noGrp="1"/>
          </p:cNvSpPr>
          <p:nvPr>
            <p:ph type="body" sz="quarter" idx="16"/>
          </p:nvPr>
        </p:nvSpPr>
        <p:spPr>
          <a:xfrm>
            <a:off x="713768" y="421468"/>
            <a:ext cx="10834985" cy="717050"/>
          </a:xfrm>
        </p:spPr>
        <p:txBody>
          <a:bodyPr>
            <a:normAutofit fontScale="77500" lnSpcReduction="20000"/>
          </a:bodyPr>
          <a:lstStyle/>
          <a:p>
            <a:r>
              <a:rPr lang="en-GB" dirty="0" err="1"/>
              <a:t>Πρ</a:t>
            </a:r>
            <a:r>
              <a:rPr lang="en-GB" dirty="0"/>
              <a:t>ακτική </a:t>
            </a:r>
            <a:r>
              <a:rPr lang="el-GR" dirty="0"/>
              <a:t>άσκηση</a:t>
            </a:r>
            <a:r>
              <a:rPr lang="en-GB" dirty="0"/>
              <a:t>: Χρήση ενός εργαλείου απομακρυσμένης επικοινωνίας</a:t>
            </a:r>
          </a:p>
        </p:txBody>
      </p:sp>
    </p:spTree>
    <p:extLst>
      <p:ext uri="{BB962C8B-B14F-4D97-AF65-F5344CB8AC3E}">
        <p14:creationId xmlns:p14="http://schemas.microsoft.com/office/powerpoint/2010/main" val="411376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391814" y="1666262"/>
            <a:ext cx="10834986" cy="4770270"/>
          </a:xfrm>
        </p:spPr>
        <p:txBody>
          <a:bodyPr>
            <a:normAutofit/>
          </a:bodyPr>
          <a:lstStyle/>
          <a:p>
            <a:pPr marL="285750" indent="-285750">
              <a:lnSpc>
                <a:spcPct val="115000"/>
              </a:lnSpc>
              <a:spcBef>
                <a:spcPts val="500"/>
              </a:spcBef>
              <a:spcAft>
                <a:spcPts val="1000"/>
              </a:spcAft>
              <a:buFont typeface="Arial" panose="020B0604020202020204" pitchFamily="34" charset="0"/>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8 λόγοι για τους οποίους η απομακρυσμένη εργασία εξακολουθεί να είναι σημαντική</a:t>
            </a:r>
          </a:p>
          <a:p>
            <a:pPr marL="0" indent="0">
              <a:lnSpc>
                <a:spcPct val="115000"/>
              </a:lnSpc>
              <a:spcBef>
                <a:spcPts val="500"/>
              </a:spcBef>
              <a:spcAft>
                <a:spcPts val="1000"/>
              </a:spcAft>
            </a:pP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2"/>
              </a:rPr>
              <a:t>https://www.happeo.com/blog/8-reasons-why-your-company-needs-remote-work#:~:text=Η απομακρυσμένη%20εργασία%20βελτιώνει%20την%20εργασιακή%2Dζωή,την%20προσωπική%20και%20επαγγελματική%20ζωή τους</a:t>
            </a:r>
            <a:r>
              <a:rPr lang="en-GB" sz="1200" kern="100" dirty="0">
                <a:effectLst/>
                <a:latin typeface="Calibri" panose="020F0502020204030204" pitchFamily="34" charset="0"/>
                <a:ea typeface="Corbel" panose="020B0503020204020204" pitchFamily="34" charset="0"/>
                <a:cs typeface="Calibri" panose="020F0502020204030204" pitchFamily="34" charset="0"/>
              </a:rPr>
              <a:t>.</a:t>
            </a:r>
          </a:p>
          <a:p>
            <a:pPr marL="285750" indent="-285750">
              <a:lnSpc>
                <a:spcPct val="115000"/>
              </a:lnSpc>
              <a:spcBef>
                <a:spcPts val="500"/>
              </a:spcBef>
              <a:spcAft>
                <a:spcPts val="1000"/>
              </a:spcAft>
              <a:buFont typeface="Arial" panose="020B0604020202020204" pitchFamily="34" charset="0"/>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11 Μέθοδοι αποτελεσματικής επικοινωνίας απομακρυσμένων ομάδων</a:t>
            </a:r>
          </a:p>
          <a:p>
            <a:pPr marL="0" indent="0">
              <a:lnSpc>
                <a:spcPct val="115000"/>
              </a:lnSpc>
              <a:spcBef>
                <a:spcPts val="500"/>
              </a:spcBef>
              <a:spcAft>
                <a:spcPts val="1000"/>
              </a:spcAft>
            </a:pP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3"/>
              </a:rPr>
              <a:t>https://www.indeed.com/career-advice/career-development/remote-team-communication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l-GR" dirty="0"/>
              <a:t>Πηγές</a:t>
            </a:r>
            <a:endParaRPr lang="en-GB" dirty="0"/>
          </a:p>
        </p:txBody>
      </p:sp>
    </p:spTree>
    <p:extLst>
      <p:ext uri="{BB962C8B-B14F-4D97-AF65-F5344CB8AC3E}">
        <p14:creationId xmlns:p14="http://schemas.microsoft.com/office/powerpoint/2010/main" val="2971959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9AB9AF-58D4-1479-0994-6AF469B4B810}"/>
              </a:ext>
            </a:extLst>
          </p:cNvPr>
          <p:cNvSpPr>
            <a:spLocks noGrp="1"/>
          </p:cNvSpPr>
          <p:nvPr>
            <p:ph type="body" sz="quarter" idx="18"/>
          </p:nvPr>
        </p:nvSpPr>
        <p:spPr>
          <a:xfrm>
            <a:off x="634224" y="1219201"/>
            <a:ext cx="6289090" cy="5096932"/>
          </a:xfrm>
        </p:spPr>
        <p:txBody>
          <a:bodyPr>
            <a:normAutofit fontScale="70000" lnSpcReduction="20000"/>
          </a:bodyPr>
          <a:lstStyle/>
          <a:p>
            <a:pPr marL="342900" indent="-342900">
              <a:lnSpc>
                <a:spcPct val="110000"/>
              </a:lnSpc>
              <a:buFont typeface="Arial" panose="020B0604020202020204" pitchFamily="34" charset="0"/>
              <a:buChar char="•"/>
            </a:pPr>
            <a:r>
              <a:rPr lang="en-GB" sz="2400" dirty="0"/>
              <a:t>Η </a:t>
            </a:r>
            <a:r>
              <a:rPr lang="en-GB" sz="2400" dirty="0" err="1"/>
              <a:t>ισορρο</a:t>
            </a:r>
            <a:r>
              <a:rPr lang="en-GB" sz="2400" dirty="0"/>
              <a:t>πία μεταξύ επαγγελματικής και προσωπικής ζωής αναφέρεται στην αρμονική κατανομή του χρόνου, της ενέργειας και της προσοχής μεταξύ των επαγγελματικών δραστηριοτήτων και άλλων βασικών πτυχών της ζωής, συμπεριλαμβανομένων των προσωπικών ενδιαφερόντων, της οικογένειας και των κοινωνικών αλληλεπιδράσεων. </a:t>
            </a:r>
          </a:p>
          <a:p>
            <a:pPr marL="342900" indent="-342900">
              <a:lnSpc>
                <a:spcPct val="110000"/>
              </a:lnSpc>
              <a:buFont typeface="Arial" panose="020B0604020202020204" pitchFamily="34" charset="0"/>
              <a:buChar char="•"/>
            </a:pPr>
            <a:r>
              <a:rPr lang="en-GB" sz="2400" dirty="0" err="1"/>
              <a:t>Σύμφων</a:t>
            </a:r>
            <a:r>
              <a:rPr lang="en-GB" sz="2400" dirty="0"/>
              <a:t>α με τον Ευρωπαϊκό Οργανισμό για την Ασφάλεια και την Υγεία στην Εργασία (EU-OSHA), η επίτευξη ικανοποιητικής ισορροπίας μεταξύ επαγγελματικής και προσωπικής ζωής είναι ζωτικής σημασίας για την ευημερία και την ικανοποίηση των ατόμων, ενώ επηρεάζει επίσης σημαντικά την παραγωγικότητα και το ηθικό σε επαγγελματικά περιβάλλοντα. </a:t>
            </a:r>
          </a:p>
          <a:p>
            <a:pPr marL="342900" indent="-342900">
              <a:lnSpc>
                <a:spcPct val="110000"/>
              </a:lnSpc>
              <a:buFont typeface="Arial" panose="020B0604020202020204" pitchFamily="34" charset="0"/>
              <a:buChar char="•"/>
            </a:pPr>
            <a:r>
              <a:rPr lang="en-GB" sz="2400" dirty="0" err="1"/>
              <a:t>Μι</a:t>
            </a:r>
            <a:r>
              <a:rPr lang="en-GB" sz="2400" dirty="0"/>
              <a:t>α ισορροπημένη προσέγγιση της εργασίας και της προσωπικής ζωής επιτρέπει στα άτομα να ανταποκρίνονται στις επαγγελματικές τους υποχρεώσεις χωρίς να θέτουν σε κίνδυνο την υγεία και την προσωπική τους ζωή, ενισχύοντας έτσι την προσωπική ικανοποίηση και την επαγγελματική αποτελεσματικότητα.</a:t>
            </a:r>
            <a:endParaRPr lang="en-US" sz="2400" dirty="0"/>
          </a:p>
          <a:p>
            <a:endParaRPr lang="en-GB" sz="2400" dirty="0"/>
          </a:p>
        </p:txBody>
      </p:sp>
      <p:sp>
        <p:nvSpPr>
          <p:cNvPr id="3" name="Text Placeholder 2">
            <a:extLst>
              <a:ext uri="{FF2B5EF4-FFF2-40B4-BE49-F238E27FC236}">
                <a16:creationId xmlns:a16="http://schemas.microsoft.com/office/drawing/2014/main" id="{EE706E32-1CFA-5762-5C84-0338BE735C88}"/>
              </a:ext>
            </a:extLst>
          </p:cNvPr>
          <p:cNvSpPr>
            <a:spLocks noGrp="1"/>
          </p:cNvSpPr>
          <p:nvPr>
            <p:ph type="body" sz="quarter" idx="16"/>
          </p:nvPr>
        </p:nvSpPr>
        <p:spPr/>
        <p:txBody>
          <a:bodyPr>
            <a:normAutofit fontScale="55000" lnSpcReduction="20000"/>
          </a:bodyPr>
          <a:lstStyle/>
          <a:p>
            <a:r>
              <a:rPr lang="en-GB" dirty="0" err="1"/>
              <a:t>Ορισμός</a:t>
            </a:r>
            <a:r>
              <a:rPr lang="en-GB" dirty="0"/>
              <a:t> και </a:t>
            </a:r>
            <a:r>
              <a:rPr lang="en-GB" dirty="0" err="1"/>
              <a:t>σημ</a:t>
            </a:r>
            <a:r>
              <a:rPr lang="en-GB" dirty="0"/>
              <a:t>ασία της ισορροπίας μεταξύ επαγγελματικής και προσωπικής ζωής</a:t>
            </a:r>
          </a:p>
          <a:p>
            <a:endParaRPr lang="en-GB" dirty="0"/>
          </a:p>
        </p:txBody>
      </p:sp>
      <p:pic>
        <p:nvPicPr>
          <p:cNvPr id="6" name="Picture Placeholder 5">
            <a:extLst>
              <a:ext uri="{FF2B5EF4-FFF2-40B4-BE49-F238E27FC236}">
                <a16:creationId xmlns:a16="http://schemas.microsoft.com/office/drawing/2014/main" id="{8F06222A-8263-57BE-ECD1-34BCF41C0A27}"/>
              </a:ext>
            </a:extLst>
          </p:cNvPr>
          <p:cNvPicPr>
            <a:picLocks noGrp="1" noChangeAspect="1"/>
          </p:cNvPicPr>
          <p:nvPr>
            <p:ph type="pic" sz="quarter" idx="15"/>
          </p:nvPr>
        </p:nvPicPr>
        <p:blipFill>
          <a:blip r:embed="rId2"/>
          <a:srcRect t="10601" b="10601"/>
          <a:stretch>
            <a:fillRect/>
          </a:stretch>
        </p:blipFill>
        <p:spPr/>
      </p:pic>
    </p:spTree>
    <p:extLst>
      <p:ext uri="{BB962C8B-B14F-4D97-AF65-F5344CB8AC3E}">
        <p14:creationId xmlns:p14="http://schemas.microsoft.com/office/powerpoint/2010/main" val="10533799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31" name="Google Shape;331;p13"/>
          <p:cNvSpPr txBox="1">
            <a:spLocks noGrp="1"/>
          </p:cNvSpPr>
          <p:nvPr>
            <p:ph type="body" idx="1"/>
          </p:nvPr>
        </p:nvSpPr>
        <p:spPr>
          <a:xfrm>
            <a:off x="2280537" y="708835"/>
            <a:ext cx="5336415"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GB" sz="3600" dirty="0" err="1"/>
              <a:t>Αυτο</a:t>
            </a:r>
            <a:r>
              <a:rPr lang="en-GB" sz="3600" dirty="0"/>
              <a:t>αξιολόγηση</a:t>
            </a:r>
          </a:p>
        </p:txBody>
      </p:sp>
      <p:sp>
        <p:nvSpPr>
          <p:cNvPr id="332" name="Google Shape;332;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05</a:t>
            </a:r>
            <a:endParaRPr dirty="0"/>
          </a:p>
        </p:txBody>
      </p:sp>
    </p:spTree>
    <p:extLst>
      <p:ext uri="{BB962C8B-B14F-4D97-AF65-F5344CB8AC3E}">
        <p14:creationId xmlns:p14="http://schemas.microsoft.com/office/powerpoint/2010/main" val="3261966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13768" y="1260232"/>
            <a:ext cx="10834986" cy="493438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595959"/>
              </a:buClr>
              <a:buSzPts val="2200"/>
            </a:pPr>
            <a:r>
              <a:rPr lang="en-US" dirty="0"/>
              <a:t>ΕΡΩΤΗΣΗ 1: </a:t>
            </a:r>
            <a:r>
              <a:rPr lang="en-GB" dirty="0">
                <a:effectLst/>
                <a:latin typeface="Calibri" panose="020F0502020204030204" pitchFamily="34" charset="0"/>
                <a:ea typeface="Calibri" panose="020F0502020204030204" pitchFamily="34" charset="0"/>
                <a:cs typeface="Times New Roman" panose="02020603050405020304" pitchFamily="18" charset="0"/>
              </a:rPr>
              <a:t>Ποιος είναι ο ορισμός της ισορροπίας μεταξύ επαγγελματικής και προσωπικής ζωής;</a:t>
            </a:r>
          </a:p>
          <a:p>
            <a:pPr marL="0" lvl="0" indent="0" algn="l" rtl="0">
              <a:lnSpc>
                <a:spcPct val="90000"/>
              </a:lnSpc>
              <a:spcBef>
                <a:spcPts val="0"/>
              </a:spcBef>
              <a:spcAft>
                <a:spcPts val="0"/>
              </a:spcAft>
              <a:buClr>
                <a:srgbClr val="595959"/>
              </a:buClr>
              <a:buSzPts val="2200"/>
            </a:pPr>
            <a:r>
              <a:rPr lang="el-GR" dirty="0"/>
              <a:t>Α</a:t>
            </a:r>
            <a:r>
              <a:rPr lang="en-GB" sz="2200" dirty="0">
                <a:latin typeface="Calibri"/>
                <a:ea typeface="Calibri"/>
                <a:cs typeface="Calibri"/>
                <a:sym typeface="Calibri"/>
              </a:rPr>
              <a:t>) Προτεραιότητα των επαγγελματικών δραστηριοτήτων έναντι των προσωπικών συμφερόντων.</a:t>
            </a:r>
          </a:p>
          <a:p>
            <a:pPr marL="0" lvl="0" indent="0" algn="l" rtl="0">
              <a:lnSpc>
                <a:spcPct val="90000"/>
              </a:lnSpc>
              <a:spcBef>
                <a:spcPts val="0"/>
              </a:spcBef>
              <a:spcAft>
                <a:spcPts val="0"/>
              </a:spcAft>
              <a:buClr>
                <a:srgbClr val="595959"/>
              </a:buClr>
              <a:buSzPts val="2200"/>
            </a:pPr>
            <a:r>
              <a:rPr lang="el-GR" dirty="0">
                <a:solidFill>
                  <a:srgbClr val="00B050"/>
                </a:solidFill>
              </a:rPr>
              <a:t>Β</a:t>
            </a:r>
            <a:r>
              <a:rPr lang="en-GB" sz="2200" dirty="0">
                <a:solidFill>
                  <a:srgbClr val="00B050"/>
                </a:solidFill>
                <a:latin typeface="Calibri"/>
                <a:ea typeface="Calibri"/>
                <a:cs typeface="Calibri"/>
                <a:sym typeface="Calibri"/>
              </a:rPr>
              <a:t>) Η αρμονική κατανομή του χρόνου, της ενέργειας και της προσοχής μεταξύ των επαγγελματικών δραστηριοτήτων και άλλων βασικών πτυχών της ζωής.</a:t>
            </a:r>
          </a:p>
          <a:p>
            <a:pPr marL="0" lvl="0" indent="0" algn="l" rtl="0">
              <a:lnSpc>
                <a:spcPct val="90000"/>
              </a:lnSpc>
              <a:spcBef>
                <a:spcPts val="0"/>
              </a:spcBef>
              <a:spcAft>
                <a:spcPts val="0"/>
              </a:spcAft>
              <a:buClr>
                <a:srgbClr val="595959"/>
              </a:buClr>
              <a:buSzPts val="2200"/>
            </a:pPr>
            <a:r>
              <a:rPr lang="el-GR" dirty="0"/>
              <a:t>Γ</a:t>
            </a:r>
            <a:r>
              <a:rPr lang="en-GB" sz="2200" dirty="0">
                <a:latin typeface="Calibri"/>
                <a:ea typeface="Calibri"/>
                <a:cs typeface="Calibri"/>
                <a:sym typeface="Calibri"/>
              </a:rPr>
              <a:t>) Αγνόηση των προσωπικών συμφερόντων για χάρη των επαγγελματικών υποχρεώσεων.</a:t>
            </a:r>
          </a:p>
          <a:p>
            <a:pPr marL="0" lvl="0" indent="0" algn="l" rtl="0">
              <a:lnSpc>
                <a:spcPct val="90000"/>
              </a:lnSpc>
              <a:spcBef>
                <a:spcPts val="0"/>
              </a:spcBef>
              <a:spcAft>
                <a:spcPts val="0"/>
              </a:spcAft>
              <a:buClr>
                <a:srgbClr val="595959"/>
              </a:buClr>
              <a:buSzPts val="2200"/>
            </a:pPr>
            <a:r>
              <a:rPr lang="el-GR" dirty="0"/>
              <a:t>Δ</a:t>
            </a:r>
            <a:r>
              <a:rPr lang="en-GB" sz="2200" dirty="0">
                <a:latin typeface="Calibri"/>
                <a:ea typeface="Calibri"/>
                <a:cs typeface="Calibri"/>
                <a:sym typeface="Calibri"/>
              </a:rPr>
              <a:t>) Να εργάζεται ακούραστα για την αύξηση της παραγωγικότητας και του ηθικού σε επαγγελματικά περιβάλλοντα.</a:t>
            </a:r>
          </a:p>
          <a:p>
            <a:pPr marL="0" lvl="0" indent="0" algn="l" rtl="0">
              <a:lnSpc>
                <a:spcPct val="90000"/>
              </a:lnSpc>
              <a:spcBef>
                <a:spcPts val="0"/>
              </a:spcBef>
              <a:spcAft>
                <a:spcPts val="0"/>
              </a:spcAft>
              <a:buClr>
                <a:srgbClr val="595959"/>
              </a:buClr>
              <a:buSzPts val="2200"/>
            </a:pPr>
            <a:endParaRPr sz="2200" dirty="0">
              <a:latin typeface="Calibri"/>
              <a:ea typeface="Calibri"/>
              <a:cs typeface="Calibri"/>
              <a:sym typeface="Calibri"/>
            </a:endParaRPr>
          </a:p>
          <a:p>
            <a:pPr marL="0" indent="0">
              <a:spcBef>
                <a:spcPts val="0"/>
              </a:spcBef>
            </a:pPr>
            <a:r>
              <a:rPr lang="en-US" dirty="0"/>
              <a:t>ΕΡΩΤΗΣΗ 2 : </a:t>
            </a:r>
            <a:r>
              <a:rPr lang="en-GB" dirty="0"/>
              <a:t>Σύμφωνα με τον Ευρωπαϊκό Οργανισμό για την Ασφάλεια και την Υγεία στην Εργασία (EU-OSHA), γιατί είναι σημαντική η επίτευξη ικανοποιητικής ισορροπίας μεταξύ επαγγελματικής και προσωπικής ζωής;</a:t>
            </a:r>
          </a:p>
          <a:p>
            <a:pPr marL="0" indent="0">
              <a:spcBef>
                <a:spcPts val="0"/>
              </a:spcBef>
            </a:pPr>
            <a:r>
              <a:rPr lang="el-GR" dirty="0">
                <a:solidFill>
                  <a:srgbClr val="00B050"/>
                </a:solidFill>
              </a:rPr>
              <a:t>Α</a:t>
            </a:r>
            <a:r>
              <a:rPr lang="en-GB" sz="2200" dirty="0">
                <a:solidFill>
                  <a:srgbClr val="00B050"/>
                </a:solidFill>
                <a:latin typeface="Calibri"/>
                <a:ea typeface="Calibri"/>
                <a:cs typeface="Calibri"/>
              </a:rPr>
              <a:t>) Ενισχύει την ευημερία και την ικανοποίηση των ατόμων και επηρεάζει την παραγωγικότητα και το ηθικό σε επαγγελματικά περιβάλλοντα.</a:t>
            </a:r>
          </a:p>
          <a:p>
            <a:pPr marL="0" indent="0">
              <a:spcBef>
                <a:spcPts val="0"/>
              </a:spcBef>
            </a:pPr>
            <a:r>
              <a:rPr lang="el-GR" dirty="0"/>
              <a:t>Β</a:t>
            </a:r>
            <a:r>
              <a:rPr lang="en-GB" sz="2200" dirty="0">
                <a:latin typeface="Calibri"/>
                <a:ea typeface="Calibri"/>
                <a:cs typeface="Calibri"/>
              </a:rPr>
              <a:t>) Αυξάνει τον αριθμό των ωρών εργασίας, οδηγώντας σε υψηλότερη παραγωγικότητα.</a:t>
            </a:r>
          </a:p>
          <a:p>
            <a:pPr marL="0" indent="0">
              <a:spcBef>
                <a:spcPts val="0"/>
              </a:spcBef>
            </a:pPr>
            <a:r>
              <a:rPr lang="el-GR" dirty="0"/>
              <a:t>Γ</a:t>
            </a:r>
            <a:r>
              <a:rPr lang="en-GB" sz="2200" dirty="0">
                <a:latin typeface="Calibri"/>
                <a:ea typeface="Calibri"/>
                <a:cs typeface="Calibri"/>
              </a:rPr>
              <a:t>) Μειώνει τη σημασία των προσωπικών και κοινωνικών αλληλεπιδράσεων.</a:t>
            </a:r>
          </a:p>
          <a:p>
            <a:pPr marL="0" indent="0">
              <a:spcBef>
                <a:spcPts val="0"/>
              </a:spcBef>
            </a:pPr>
            <a:r>
              <a:rPr lang="el-GR" dirty="0"/>
              <a:t>Δ</a:t>
            </a:r>
            <a:r>
              <a:rPr lang="en-GB" sz="2200" dirty="0">
                <a:latin typeface="Calibri"/>
                <a:ea typeface="Calibri"/>
                <a:cs typeface="Calibri"/>
              </a:rPr>
              <a:t>) </a:t>
            </a:r>
            <a:r>
              <a:rPr lang="en-GB" sz="2200" dirty="0" err="1">
                <a:latin typeface="Calibri"/>
                <a:ea typeface="Calibri"/>
                <a:cs typeface="Calibri"/>
              </a:rPr>
              <a:t>Ενθ</a:t>
            </a:r>
            <a:r>
              <a:rPr lang="en-GB" sz="2200" dirty="0">
                <a:latin typeface="Calibri"/>
                <a:ea typeface="Calibri"/>
                <a:cs typeface="Calibri"/>
              </a:rPr>
              <a:t>αρρύνει τους</a:t>
            </a:r>
            <a:r>
              <a:rPr lang="el-GR" sz="2200" dirty="0">
                <a:latin typeface="Calibri"/>
                <a:ea typeface="Calibri"/>
                <a:cs typeface="Calibri"/>
              </a:rPr>
              <a:t>/τις</a:t>
            </a:r>
            <a:r>
              <a:rPr lang="en-GB" sz="2200" dirty="0">
                <a:latin typeface="Calibri"/>
                <a:ea typeface="Calibri"/>
                <a:cs typeface="Calibri"/>
              </a:rPr>
              <a:t> </a:t>
            </a:r>
            <a:r>
              <a:rPr lang="en-GB" sz="2200" dirty="0" err="1">
                <a:latin typeface="Calibri"/>
                <a:ea typeface="Calibri"/>
                <a:cs typeface="Calibri"/>
              </a:rPr>
              <a:t>εργ</a:t>
            </a:r>
            <a:r>
              <a:rPr lang="en-GB" sz="2200" dirty="0">
                <a:latin typeface="Calibri"/>
                <a:ea typeface="Calibri"/>
                <a:cs typeface="Calibri"/>
              </a:rPr>
              <a:t>αζόμενους</a:t>
            </a:r>
            <a:r>
              <a:rPr lang="el-GR" sz="2200" dirty="0">
                <a:latin typeface="Calibri"/>
                <a:ea typeface="Calibri"/>
                <a:cs typeface="Calibri"/>
              </a:rPr>
              <a:t>/</a:t>
            </a:r>
            <a:r>
              <a:rPr lang="el-GR" sz="2200" dirty="0" err="1">
                <a:latin typeface="Calibri"/>
                <a:ea typeface="Calibri"/>
                <a:cs typeface="Calibri"/>
              </a:rPr>
              <a:t>νες</a:t>
            </a:r>
            <a:r>
              <a:rPr lang="en-GB" sz="2200" dirty="0">
                <a:latin typeface="Calibri"/>
                <a:ea typeface="Calibri"/>
                <a:cs typeface="Calibri"/>
              </a:rPr>
              <a:t> να καταβάλλουν μεγαλύτερη προσπάθεια για τις επαγγελματικές τους δραστηριότητες εις βάρος της προσωπικής τους ζωής.</a:t>
            </a:r>
            <a:endParaRPr sz="2200" dirty="0">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1/4</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13767" y="1001986"/>
            <a:ext cx="10834986" cy="513883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595959"/>
              </a:buClr>
              <a:buSzPts val="2200"/>
            </a:pPr>
            <a:r>
              <a:rPr lang="en-US" dirty="0"/>
              <a:t>ΕΡΩΤΗΣΗ 3: </a:t>
            </a:r>
            <a:r>
              <a:rPr lang="en-GB" dirty="0">
                <a:effectLst/>
                <a:latin typeface="Calibri" panose="020F0502020204030204" pitchFamily="34" charset="0"/>
                <a:ea typeface="Calibri" panose="020F0502020204030204" pitchFamily="34" charset="0"/>
                <a:cs typeface="Times New Roman" panose="02020603050405020304" pitchFamily="18" charset="0"/>
              </a:rPr>
              <a:t>Πώς ωφελεί τα άτομα μια ισορροπημένη προσέγγιση της εργασίας και της προσωπικής ζωής;</a:t>
            </a:r>
          </a:p>
          <a:p>
            <a:pPr marL="0" lvl="0" indent="0" algn="l" rtl="0">
              <a:lnSpc>
                <a:spcPct val="90000"/>
              </a:lnSpc>
              <a:spcBef>
                <a:spcPts val="0"/>
              </a:spcBef>
              <a:spcAft>
                <a:spcPts val="0"/>
              </a:spcAft>
              <a:buClr>
                <a:srgbClr val="595959"/>
              </a:buClr>
              <a:buSzPts val="2200"/>
            </a:pPr>
            <a:r>
              <a:rPr lang="el-GR" dirty="0"/>
              <a:t>Α</a:t>
            </a:r>
            <a:r>
              <a:rPr lang="en-GB" sz="2200" dirty="0">
                <a:latin typeface="Calibri"/>
                <a:ea typeface="Calibri"/>
                <a:cs typeface="Calibri"/>
                <a:sym typeface="Calibri"/>
              </a:rPr>
              <a:t>) Αυξάνει την πιθανότητα επαγγελματικής εξουθένωσης λόγω υπερκόπωσης.</a:t>
            </a:r>
          </a:p>
          <a:p>
            <a:pPr marL="0" lvl="0" indent="0" algn="l" rtl="0">
              <a:lnSpc>
                <a:spcPct val="90000"/>
              </a:lnSpc>
              <a:spcBef>
                <a:spcPts val="0"/>
              </a:spcBef>
              <a:spcAft>
                <a:spcPts val="0"/>
              </a:spcAft>
              <a:buClr>
                <a:srgbClr val="595959"/>
              </a:buClr>
              <a:buSzPts val="2200"/>
            </a:pPr>
            <a:r>
              <a:rPr lang="el-GR" dirty="0"/>
              <a:t>Β</a:t>
            </a:r>
            <a:r>
              <a:rPr lang="en-GB" sz="2200" dirty="0">
                <a:latin typeface="Calibri"/>
                <a:ea typeface="Calibri"/>
                <a:cs typeface="Calibri"/>
                <a:sym typeface="Calibri"/>
              </a:rPr>
              <a:t>) Μειώνει την αποτελεσματικότητά τους στην εργασία λόγω της διαιρεμένης προσοχής.</a:t>
            </a:r>
          </a:p>
          <a:p>
            <a:pPr marL="0" lvl="0" indent="0" algn="l" rtl="0">
              <a:lnSpc>
                <a:spcPct val="90000"/>
              </a:lnSpc>
              <a:spcBef>
                <a:spcPts val="0"/>
              </a:spcBef>
              <a:spcAft>
                <a:spcPts val="0"/>
              </a:spcAft>
              <a:buClr>
                <a:srgbClr val="595959"/>
              </a:buClr>
              <a:buSzPts val="2200"/>
            </a:pPr>
            <a:r>
              <a:rPr lang="el-GR" dirty="0">
                <a:solidFill>
                  <a:srgbClr val="00B050"/>
                </a:solidFill>
              </a:rPr>
              <a:t>Γ</a:t>
            </a:r>
            <a:r>
              <a:rPr lang="en-GB" sz="2200" dirty="0">
                <a:solidFill>
                  <a:srgbClr val="00B050"/>
                </a:solidFill>
                <a:latin typeface="Calibri"/>
                <a:ea typeface="Calibri"/>
                <a:cs typeface="Calibri"/>
                <a:sym typeface="Calibri"/>
              </a:rPr>
              <a:t>) Επιτρέπει στα άτομα να ανταποκρίνονται στις επαγγελματικές τους υποχρεώσεις χωρίς να θέτουν σε κίνδυνο την υγεία και την προσωπική τους ζωή, ενισχύοντας έτσι την προσωπική ικανοποίηση και την επαγγελματική αποτελεσματικότητα.</a:t>
            </a:r>
          </a:p>
          <a:p>
            <a:pPr marL="0" lvl="0" indent="0" algn="l" rtl="0">
              <a:lnSpc>
                <a:spcPct val="90000"/>
              </a:lnSpc>
              <a:spcBef>
                <a:spcPts val="0"/>
              </a:spcBef>
              <a:spcAft>
                <a:spcPts val="0"/>
              </a:spcAft>
              <a:buClr>
                <a:srgbClr val="595959"/>
              </a:buClr>
              <a:buSzPts val="2200"/>
            </a:pPr>
            <a:r>
              <a:rPr lang="el-GR" dirty="0"/>
              <a:t>Δ</a:t>
            </a:r>
            <a:r>
              <a:rPr lang="en-GB" sz="2200" dirty="0">
                <a:latin typeface="Calibri"/>
                <a:ea typeface="Calibri"/>
                <a:cs typeface="Calibri"/>
                <a:sym typeface="Calibri"/>
              </a:rPr>
              <a:t>) Ενθαρρύνει την παραμέληση των προσωπικών ενδιαφερόντων για χάρη της εργασίας.</a:t>
            </a:r>
          </a:p>
          <a:p>
            <a:pPr marL="0" lvl="0" indent="0" algn="l" rtl="0">
              <a:lnSpc>
                <a:spcPct val="90000"/>
              </a:lnSpc>
              <a:spcBef>
                <a:spcPts val="0"/>
              </a:spcBef>
              <a:spcAft>
                <a:spcPts val="0"/>
              </a:spcAft>
              <a:buClr>
                <a:srgbClr val="595959"/>
              </a:buClr>
              <a:buSzPts val="2200"/>
            </a:pPr>
            <a:endParaRPr sz="2200" dirty="0">
              <a:latin typeface="Calibri"/>
              <a:ea typeface="Calibri"/>
              <a:cs typeface="Calibri"/>
              <a:sym typeface="Calibri"/>
            </a:endParaRPr>
          </a:p>
          <a:p>
            <a:pPr marL="0" indent="0">
              <a:spcBef>
                <a:spcPts val="0"/>
              </a:spcBef>
            </a:pPr>
            <a:r>
              <a:rPr lang="en-US" dirty="0"/>
              <a:t>ΕΡΩΤΗΣΗ 4 : Η </a:t>
            </a:r>
            <a:r>
              <a:rPr lang="en-GB" dirty="0"/>
              <a:t>διατήρηση μιας υγιούς ισορροπίας μεταξύ επαγγελματικής και προσωπικής ζωής συμβάλλει στη βελτίωση της υγείας, μετριάζει τα επίπεδα άγχους, ενισχύει την ικανοποίηση από την εργασία και μειώνει τις απουσίες των εργαζομένων. Σύμφωνα με τη στρατηγική της ΕΕ για την υγεία και την ασφάλεια στην εργασία 2021-2027, η διευκόλυνση της ισορροπίας μεταξύ επαγγελματικής και προσωπικής ζωής αποτελεί θεμελιώδη πτυχή της βελτίωσης της επαγγελματικής ασφάλειας και υγείας.</a:t>
            </a:r>
          </a:p>
          <a:p>
            <a:pPr indent="-457200">
              <a:spcBef>
                <a:spcPts val="0"/>
              </a:spcBef>
              <a:buAutoNum type="alphaLcParenR"/>
            </a:pPr>
            <a:r>
              <a:rPr lang="el-GR" dirty="0">
                <a:solidFill>
                  <a:srgbClr val="00B050"/>
                </a:solidFill>
              </a:rPr>
              <a:t>Σωστό</a:t>
            </a:r>
            <a:endParaRPr lang="en-GB" sz="2200" dirty="0">
              <a:solidFill>
                <a:srgbClr val="00B050"/>
              </a:solidFill>
              <a:latin typeface="Calibri"/>
              <a:ea typeface="Calibri"/>
              <a:cs typeface="Calibri"/>
            </a:endParaRPr>
          </a:p>
          <a:p>
            <a:pPr indent="-457200">
              <a:spcBef>
                <a:spcPts val="0"/>
              </a:spcBef>
              <a:buAutoNum type="alphaLcParenR"/>
            </a:pPr>
            <a:r>
              <a:rPr lang="el-GR" dirty="0"/>
              <a:t>Λάθος</a:t>
            </a:r>
            <a:endParaRPr sz="2200" dirty="0">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2/4</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3772102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13767" y="1001986"/>
            <a:ext cx="10834986" cy="5363651"/>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595959"/>
              </a:buClr>
              <a:buSzPts val="2200"/>
            </a:pPr>
            <a:r>
              <a:rPr lang="en-US" dirty="0"/>
              <a:t>ΕΡΩΤΗΣΗ 5: </a:t>
            </a:r>
            <a:r>
              <a:rPr lang="en-GB" dirty="0">
                <a:effectLst/>
                <a:latin typeface="Calibri" panose="020F0502020204030204" pitchFamily="34" charset="0"/>
                <a:ea typeface="Calibri" panose="020F0502020204030204" pitchFamily="34" charset="0"/>
                <a:cs typeface="Times New Roman" panose="02020603050405020304" pitchFamily="18" charset="0"/>
              </a:rPr>
              <a:t>Πώς επηρεάζει η εταιρική κουλτούρα την ισορροπία μεταξύ επαγγελματικής και προσωπικής ζωής σε έναν οργανισμό;</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90000"/>
              </a:lnSpc>
              <a:spcBef>
                <a:spcPts val="0"/>
              </a:spcBef>
              <a:spcAft>
                <a:spcPts val="0"/>
              </a:spcAft>
              <a:buClr>
                <a:srgbClr val="595959"/>
              </a:buClr>
              <a:buSzPts val="2200"/>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α) Δεν παίζει κανένα ρόλο στη διαμόρφωση της ισορροπίας μεταξύ επαγγελματικής και προσωπικής ζωής των εργαζομένων.</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β) Μια κουλτούρα που ενθαρρύνει τις πολλές ώρες εργασίας και εκτιμά τους</a:t>
            </a:r>
            <a:r>
              <a:rPr lang="el-GR" sz="2200" dirty="0">
                <a:latin typeface="Calibri"/>
                <a:ea typeface="Calibri"/>
                <a:cs typeface="Calibri"/>
                <a:sym typeface="Calibri"/>
              </a:rPr>
              <a:t>/τις</a:t>
            </a:r>
            <a:r>
              <a:rPr lang="en-GB" sz="2200" dirty="0">
                <a:latin typeface="Calibri"/>
                <a:ea typeface="Calibri"/>
                <a:cs typeface="Calibri"/>
                <a:sym typeface="Calibri"/>
              </a:rPr>
              <a:t> </a:t>
            </a:r>
            <a:r>
              <a:rPr lang="en-GB" sz="2200" dirty="0" err="1">
                <a:latin typeface="Calibri"/>
                <a:ea typeface="Calibri"/>
                <a:cs typeface="Calibri"/>
                <a:sym typeface="Calibri"/>
              </a:rPr>
              <a:t>εργ</a:t>
            </a:r>
            <a:r>
              <a:rPr lang="en-GB" sz="2200" dirty="0">
                <a:latin typeface="Calibri"/>
                <a:ea typeface="Calibri"/>
                <a:cs typeface="Calibri"/>
                <a:sym typeface="Calibri"/>
              </a:rPr>
              <a:t>αζόμενους</a:t>
            </a:r>
            <a:r>
              <a:rPr lang="el-GR" sz="2200" dirty="0">
                <a:latin typeface="Calibri"/>
                <a:ea typeface="Calibri"/>
                <a:cs typeface="Calibri"/>
                <a:sym typeface="Calibri"/>
              </a:rPr>
              <a:t>/</a:t>
            </a:r>
            <a:r>
              <a:rPr lang="el-GR" sz="2200" dirty="0" err="1">
                <a:latin typeface="Calibri"/>
                <a:ea typeface="Calibri"/>
                <a:cs typeface="Calibri"/>
                <a:sym typeface="Calibri"/>
              </a:rPr>
              <a:t>νες</a:t>
            </a:r>
            <a:r>
              <a:rPr lang="en-GB" sz="2200" dirty="0">
                <a:latin typeface="Calibri"/>
                <a:ea typeface="Calibri"/>
                <a:cs typeface="Calibri"/>
                <a:sym typeface="Calibri"/>
              </a:rPr>
              <a:t> με βάση τον χρόνο που περνούν στο γραφείο μπορεί να διευκολύνει μια υγιή ισορροπία μεταξύ επαγγελματικής και προσωπικής ζωής.</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γ) Μια κουλτούρα που προωθεί την ευελιξία, εκτιμά την ευημερία των εργαζομένων και σέβεται τον προσωπικό χρόνο μπορεί να συμβάλει σε μια κακή ισορροπία μεταξύ επαγγελματικής και προσωπικής ζωής.</a:t>
            </a:r>
          </a:p>
          <a:p>
            <a:pPr marL="0" lvl="0" indent="0" algn="l" rtl="0">
              <a:lnSpc>
                <a:spcPct val="90000"/>
              </a:lnSpc>
              <a:spcBef>
                <a:spcPts val="0"/>
              </a:spcBef>
              <a:spcAft>
                <a:spcPts val="0"/>
              </a:spcAft>
              <a:buClr>
                <a:srgbClr val="595959"/>
              </a:buClr>
              <a:buSzPts val="2200"/>
            </a:pPr>
            <a:r>
              <a:rPr lang="en-GB" sz="2200" dirty="0">
                <a:solidFill>
                  <a:srgbClr val="00B050"/>
                </a:solidFill>
                <a:latin typeface="Calibri"/>
                <a:ea typeface="Calibri"/>
                <a:cs typeface="Calibri"/>
                <a:sym typeface="Calibri"/>
              </a:rPr>
              <a:t>δ) Μια κουλτούρα που προωθεί την ευελιξία, εκτιμά την ευημερία των εργαζομένων και σέβεται τον προσωπικό χρόνο μπορεί να διευκολύνει μια υγιή ισορροπία μεταξύ επαγγελματικής και προσωπικής ζωής.</a:t>
            </a:r>
          </a:p>
          <a:p>
            <a:pPr marL="0" lvl="0" indent="0" algn="l" rtl="0">
              <a:lnSpc>
                <a:spcPct val="90000"/>
              </a:lnSpc>
              <a:spcBef>
                <a:spcPts val="0"/>
              </a:spcBef>
              <a:spcAft>
                <a:spcPts val="0"/>
              </a:spcAft>
              <a:buClr>
                <a:srgbClr val="595959"/>
              </a:buClr>
              <a:buSzPts val="2200"/>
            </a:pPr>
            <a:endParaRPr sz="2200" dirty="0">
              <a:latin typeface="Calibri"/>
              <a:ea typeface="Calibri"/>
              <a:cs typeface="Calibri"/>
              <a:sym typeface="Calibri"/>
            </a:endParaRPr>
          </a:p>
          <a:p>
            <a:pPr marL="0" indent="0">
              <a:spcBef>
                <a:spcPts val="0"/>
              </a:spcBef>
            </a:pPr>
            <a:r>
              <a:rPr lang="en-US" dirty="0"/>
              <a:t>ΕΡΩΤΗΣΗ 6:</a:t>
            </a:r>
            <a:r>
              <a:rPr lang="en-GB" dirty="0"/>
              <a:t>Ποιο ρόλο παίζει η υποστήριξη της φροντίδας των παιδιών στη βελτίωση της ισορροπίας μεταξύ επαγγελματικής και προσωπικής ζωής;</a:t>
            </a:r>
            <a:endParaRPr lang="el-GR" dirty="0"/>
          </a:p>
          <a:p>
            <a:pPr marL="0" indent="0">
              <a:spcBef>
                <a:spcPts val="0"/>
              </a:spcBef>
            </a:pPr>
            <a:endParaRPr lang="en-GB" sz="2200" dirty="0">
              <a:solidFill>
                <a:srgbClr val="00B050"/>
              </a:solidFill>
              <a:latin typeface="Calibri"/>
              <a:ea typeface="Calibri"/>
              <a:cs typeface="Calibri"/>
            </a:endParaRPr>
          </a:p>
          <a:p>
            <a:pPr marL="0" indent="0">
              <a:spcBef>
                <a:spcPts val="0"/>
              </a:spcBef>
            </a:pPr>
            <a:r>
              <a:rPr lang="en-GB" dirty="0"/>
              <a:t>α) Η παροχή υποστήριξης για τη φροντίδα των παιδιών δεν έχει σημαντικό αντίκτυπο στην ισορροπία μεταξύ επαγγελματικής και προσωπικής ζωής.</a:t>
            </a:r>
          </a:p>
          <a:p>
            <a:pPr marL="0" indent="0">
              <a:spcBef>
                <a:spcPts val="0"/>
              </a:spcBef>
            </a:pPr>
            <a:r>
              <a:rPr lang="en-GB" dirty="0">
                <a:solidFill>
                  <a:srgbClr val="00B050"/>
                </a:solidFill>
              </a:rPr>
              <a:t>β) Η υποστήριξη της παιδικής μέριμνας περιλαμβάνει την παροχή άμεσης πρόσβασης σε εγκαταστάσεις παιδικής μέριμνας, την παροχή επιδοτήσεων ή την προσφορά ευέλικτων χρονοδιαγραμμάτων που εξυπηρετούν τις ανάγκες παιδικής μέριμνας, ανακουφίζοντας έτσι το άγχος και βελτιώνοντας την ισορροπία μεταξύ επαγγελματικής και προσωπικής ζωής.</a:t>
            </a:r>
          </a:p>
          <a:p>
            <a:pPr marL="0" indent="0">
              <a:spcBef>
                <a:spcPts val="0"/>
              </a:spcBef>
            </a:pPr>
            <a:r>
              <a:rPr lang="en-GB" dirty="0"/>
              <a:t>γ) Η υποστήριξη της παιδικής μέριμνας οδηγεί σε υψηλότερα επίπεδα άγχους και διαταράσσει την ισορροπία μεταξύ επαγγελματικής και προσωπικής ζωής.</a:t>
            </a:r>
          </a:p>
          <a:p>
            <a:pPr marL="0" indent="0">
              <a:spcBef>
                <a:spcPts val="0"/>
              </a:spcBef>
            </a:pPr>
            <a:r>
              <a:rPr lang="en-GB" dirty="0"/>
              <a:t>δ) Η υποστήριξη της παιδικής μέριμνας μειώνει την ισότητα των φύλων στο εργατικό δυναμικό.</a:t>
            </a:r>
            <a:endParaRPr sz="2200" dirty="0">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3/4</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29772398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13768" y="1072882"/>
            <a:ext cx="10834986" cy="536365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595959"/>
              </a:buClr>
              <a:buSzPts val="2200"/>
            </a:pPr>
            <a:r>
              <a:rPr lang="en-US" dirty="0"/>
              <a:t>ΕΡΩΤΗΣΗ 7: </a:t>
            </a:r>
            <a:r>
              <a:rPr lang="en-GB" dirty="0">
                <a:effectLst/>
                <a:latin typeface="Calibri" panose="020F0502020204030204" pitchFamily="34" charset="0"/>
                <a:ea typeface="Calibri" panose="020F0502020204030204" pitchFamily="34" charset="0"/>
                <a:cs typeface="Times New Roman" panose="02020603050405020304" pitchFamily="18" charset="0"/>
              </a:rPr>
              <a:t>Ποια είναι η σημασία των απομακρυσμένων ομάδων στο σημερινό εργασιακό περιβάλλον και ποιες προκλήσεις παρουσιάζουν;</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90000"/>
              </a:lnSpc>
              <a:spcBef>
                <a:spcPts val="0"/>
              </a:spcBef>
              <a:spcAft>
                <a:spcPts val="0"/>
              </a:spcAft>
              <a:buClr>
                <a:srgbClr val="595959"/>
              </a:buClr>
              <a:buSzPts val="2200"/>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α) Οι απομακρυσμένες ομάδες περιορίζουν τη δεξαμενή ταλέντων και μειώνουν την ευελιξία και την αυτονομία των εργαζομένων.</a:t>
            </a:r>
          </a:p>
          <a:p>
            <a:pPr marL="0" lvl="0" indent="0" algn="l" rtl="0">
              <a:lnSpc>
                <a:spcPct val="90000"/>
              </a:lnSpc>
              <a:spcBef>
                <a:spcPts val="0"/>
              </a:spcBef>
              <a:spcAft>
                <a:spcPts val="0"/>
              </a:spcAft>
              <a:buClr>
                <a:srgbClr val="595959"/>
              </a:buClr>
              <a:buSzPts val="2200"/>
            </a:pPr>
            <a:r>
              <a:rPr lang="en-GB" sz="2200" dirty="0">
                <a:solidFill>
                  <a:srgbClr val="00B050"/>
                </a:solidFill>
                <a:latin typeface="Calibri"/>
                <a:ea typeface="Calibri"/>
                <a:cs typeface="Calibri"/>
                <a:sym typeface="Calibri"/>
              </a:rPr>
              <a:t>β) Οι απομακρυσμένες ομάδες επιτρέπουν στις επιχειρήσεις να αντλούν ταλέντα από μια ευρύτερη δεξαμενή και να προσφέρουν στους εργαζομένους μεγαλύτερη ευελιξία και αυτονομία, αλλά απαιτούν μοναδικές δεξιότητες και στρατηγικές για τη διαχείριση της επικοινωνίας και της ισορροπίας μεταξύ επαγγελματικής και προσωπικής ζωής.</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γ) Οι απομακρυσμένες ομάδες δεν έχουν σημαντικό αντίκτυπο στο εργασιακό περιβάλλον.</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δ) Η διαχείριση απομακρυσμένων ομάδων δεν απαιτεί κάποιο ξεχωριστό σύνολο δεξιοτήτων και στρατηγικών.</a:t>
            </a:r>
          </a:p>
          <a:p>
            <a:pPr marL="0" lvl="0" indent="0" algn="l" rtl="0">
              <a:lnSpc>
                <a:spcPct val="90000"/>
              </a:lnSpc>
              <a:spcBef>
                <a:spcPts val="0"/>
              </a:spcBef>
              <a:spcAft>
                <a:spcPts val="0"/>
              </a:spcAft>
              <a:buClr>
                <a:srgbClr val="595959"/>
              </a:buClr>
              <a:buSzPts val="2200"/>
            </a:pPr>
            <a:endParaRPr sz="2200" dirty="0">
              <a:latin typeface="Calibri"/>
              <a:ea typeface="Calibri"/>
              <a:cs typeface="Calibri"/>
              <a:sym typeface="Calibri"/>
            </a:endParaRPr>
          </a:p>
          <a:p>
            <a:pPr marL="0" indent="0">
              <a:spcBef>
                <a:spcPts val="0"/>
              </a:spcBef>
            </a:pPr>
            <a:r>
              <a:rPr lang="en-US" dirty="0"/>
              <a:t>ΕΡΩΤΗΣΗ 8:</a:t>
            </a:r>
            <a:r>
              <a:rPr lang="el-GR" dirty="0"/>
              <a:t> </a:t>
            </a:r>
            <a:r>
              <a:rPr lang="en-GB" dirty="0" err="1"/>
              <a:t>Ποιες</a:t>
            </a:r>
            <a:r>
              <a:rPr lang="en-GB" dirty="0"/>
              <a:t> είναι ορισμένες βασικές αρχές και στρατηγικές για τη δημιουργία και την καθοδήγηση μιας απομακρυσμένης ομάδας;</a:t>
            </a:r>
            <a:endParaRPr lang="el-GR" dirty="0"/>
          </a:p>
          <a:p>
            <a:pPr marL="0" indent="0">
              <a:spcBef>
                <a:spcPts val="0"/>
              </a:spcBef>
            </a:pPr>
            <a:endParaRPr lang="en-GB" dirty="0"/>
          </a:p>
          <a:p>
            <a:pPr marL="0" indent="0">
              <a:spcBef>
                <a:spcPts val="0"/>
              </a:spcBef>
            </a:pPr>
            <a:r>
              <a:rPr lang="en-GB" dirty="0"/>
              <a:t>α) Αποφυγή της επικοινωνίας, οικοδόμηση δυσπιστίας, απομόνωση των μελών της ομάδας και καθορισμός ασαφών προσδοκιών.</a:t>
            </a:r>
          </a:p>
          <a:p>
            <a:pPr marL="0" indent="0">
              <a:spcBef>
                <a:spcPts val="0"/>
              </a:spcBef>
            </a:pPr>
            <a:r>
              <a:rPr lang="en-GB" dirty="0">
                <a:solidFill>
                  <a:srgbClr val="00B050"/>
                </a:solidFill>
              </a:rPr>
              <a:t>β) Σαφής επικοινωνία, οικοδόμηση εμπιστοσύνης, ενίσχυση της αίσθησης κοινότητας, καθορισμός σαφών προσδοκιών, τακτικές επισκέψεις, προώθηση της συνεργασίας και αναγνώριση των επιτευγμάτων.</a:t>
            </a:r>
          </a:p>
          <a:p>
            <a:pPr marL="0" indent="0">
              <a:spcBef>
                <a:spcPts val="0"/>
              </a:spcBef>
            </a:pPr>
            <a:r>
              <a:rPr lang="en-GB" dirty="0"/>
              <a:t>γ) Αδιαφορούν για τα ψηφιακά εργαλεία, δείχνουν απάθεια και είναι άκαμπτοι σε διάφορες καταστάσεις.</a:t>
            </a:r>
          </a:p>
          <a:p>
            <a:pPr marL="0" indent="0">
              <a:spcBef>
                <a:spcPts val="0"/>
              </a:spcBef>
            </a:pPr>
            <a:r>
              <a:rPr lang="en-GB" dirty="0"/>
              <a:t>δ) Αποθάρρυνση της συνεργασίας και αγνόηση των επιτευγμάτων.</a:t>
            </a:r>
            <a:endParaRPr sz="2200" dirty="0">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4/4</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18402998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9B0154-4E77-493D-0CBB-8939CF84CB58}"/>
              </a:ext>
            </a:extLst>
          </p:cNvPr>
          <p:cNvSpPr>
            <a:spLocks noGrp="1"/>
          </p:cNvSpPr>
          <p:nvPr>
            <p:ph type="body" sz="quarter" idx="18"/>
          </p:nvPr>
        </p:nvSpPr>
        <p:spPr/>
        <p:txBody>
          <a:bodyPr/>
          <a:lstStyle/>
          <a:p>
            <a:endParaRPr lang="en-GB"/>
          </a:p>
        </p:txBody>
      </p:sp>
      <p:sp>
        <p:nvSpPr>
          <p:cNvPr id="3" name="Text Placeholder 2">
            <a:extLst>
              <a:ext uri="{FF2B5EF4-FFF2-40B4-BE49-F238E27FC236}">
                <a16:creationId xmlns:a16="http://schemas.microsoft.com/office/drawing/2014/main" id="{6973F1BB-4524-19DD-5281-FE7B8B640D18}"/>
              </a:ext>
            </a:extLst>
          </p:cNvPr>
          <p:cNvSpPr>
            <a:spLocks noGrp="1"/>
          </p:cNvSpPr>
          <p:nvPr>
            <p:ph type="body" sz="quarter" idx="19"/>
          </p:nvPr>
        </p:nvSpPr>
        <p:spPr>
          <a:xfrm>
            <a:off x="642678" y="1648607"/>
            <a:ext cx="3938200" cy="1521770"/>
          </a:xfrm>
        </p:spPr>
        <p:txBody>
          <a:bodyPr>
            <a:normAutofit fontScale="47500" lnSpcReduction="20000"/>
          </a:bodyPr>
          <a:lstStyle/>
          <a:p>
            <a:r>
              <a:rPr lang="en-GB" sz="5500" b="1" dirty="0">
                <a:solidFill>
                  <a:srgbClr val="8A4199"/>
                </a:solidFill>
              </a:rPr>
              <a:t>Κατανόηση των ευθυνών και των νόμων: Οργανωτικές, εποπτικές και ατομικές προοπτικές</a:t>
            </a:r>
          </a:p>
          <a:p>
            <a:endParaRPr lang="en-GB" dirty="0"/>
          </a:p>
        </p:txBody>
      </p:sp>
      <p:sp>
        <p:nvSpPr>
          <p:cNvPr id="4" name="Text Placeholder 3">
            <a:extLst>
              <a:ext uri="{FF2B5EF4-FFF2-40B4-BE49-F238E27FC236}">
                <a16:creationId xmlns:a16="http://schemas.microsoft.com/office/drawing/2014/main" id="{D5A1AD69-1725-FB91-8BE1-FB7773351A4F}"/>
              </a:ext>
            </a:extLst>
          </p:cNvPr>
          <p:cNvSpPr>
            <a:spLocks noGrp="1"/>
          </p:cNvSpPr>
          <p:nvPr>
            <p:ph type="body" sz="quarter" idx="20"/>
          </p:nvPr>
        </p:nvSpPr>
        <p:spPr/>
        <p:txBody>
          <a:bodyPr>
            <a:normAutofit fontScale="62500" lnSpcReduction="20000"/>
          </a:bodyPr>
          <a:lstStyle/>
          <a:p>
            <a:r>
              <a:rPr lang="en-GB" dirty="0"/>
              <a:t>Μεταβείτε στην Ενότητα 2:</a:t>
            </a:r>
          </a:p>
        </p:txBody>
      </p:sp>
    </p:spTree>
    <p:extLst>
      <p:ext uri="{BB962C8B-B14F-4D97-AF65-F5344CB8AC3E}">
        <p14:creationId xmlns:p14="http://schemas.microsoft.com/office/powerpoint/2010/main" val="4140243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a:xfrm>
            <a:off x="6650836" y="1100831"/>
            <a:ext cx="5222656" cy="5113702"/>
          </a:xfrm>
        </p:spPr>
        <p:txBody>
          <a:bodyPr>
            <a:normAutofit fontScale="85000" lnSpcReduction="20000"/>
          </a:bodyPr>
          <a:lstStyle/>
          <a:p>
            <a:pPr marL="342900" indent="-342900" algn="just">
              <a:buFont typeface="Arial" panose="020B0604020202020204" pitchFamily="34" charset="0"/>
              <a:buChar char="•"/>
            </a:pPr>
            <a:r>
              <a:rPr lang="en-GB" dirty="0"/>
              <a:t>Η ανα</a:t>
            </a:r>
            <a:r>
              <a:rPr lang="en-GB" dirty="0" err="1"/>
              <a:t>γνώριση</a:t>
            </a:r>
            <a:r>
              <a:rPr lang="en-GB" dirty="0"/>
              <a:t> </a:t>
            </a:r>
            <a:r>
              <a:rPr lang="en-GB" dirty="0" err="1"/>
              <a:t>των</a:t>
            </a:r>
            <a:r>
              <a:rPr lang="en-GB" dirty="0"/>
              <a:t> </a:t>
            </a:r>
            <a:r>
              <a:rPr lang="en-GB" dirty="0" err="1"/>
              <a:t>ενδείξεων</a:t>
            </a:r>
            <a:r>
              <a:rPr lang="en-GB" dirty="0"/>
              <a:t> </a:t>
            </a:r>
            <a:r>
              <a:rPr lang="en-GB" dirty="0" err="1"/>
              <a:t>της</a:t>
            </a:r>
            <a:r>
              <a:rPr lang="en-GB" dirty="0"/>
              <a:t> κα</a:t>
            </a:r>
            <a:r>
              <a:rPr lang="en-GB" dirty="0" err="1"/>
              <a:t>κής</a:t>
            </a:r>
            <a:r>
              <a:rPr lang="en-GB" dirty="0"/>
              <a:t> </a:t>
            </a:r>
            <a:r>
              <a:rPr lang="en-GB" dirty="0" err="1"/>
              <a:t>ισορρο</a:t>
            </a:r>
            <a:r>
              <a:rPr lang="en-GB" dirty="0"/>
              <a:t>πίας μεταξύ επαγγελματικής και προσωπικής ζωής είναι απαραίτητη για τη λήψη προληπτικών μέτρων και παρεμβάσεων. </a:t>
            </a:r>
          </a:p>
          <a:p>
            <a:pPr marL="342900" indent="-342900" algn="just">
              <a:buFont typeface="Arial" panose="020B0604020202020204" pitchFamily="34" charset="0"/>
              <a:buChar char="•"/>
            </a:pPr>
            <a:r>
              <a:rPr lang="en-GB" dirty="0" err="1"/>
              <a:t>Ορισμένοι</a:t>
            </a:r>
            <a:r>
              <a:rPr lang="en-GB" dirty="0"/>
              <a:t> από α</a:t>
            </a:r>
            <a:r>
              <a:rPr lang="en-GB" dirty="0" err="1"/>
              <a:t>υτούς</a:t>
            </a:r>
            <a:r>
              <a:rPr lang="en-GB" dirty="0"/>
              <a:t> </a:t>
            </a:r>
            <a:r>
              <a:rPr lang="en-GB" dirty="0" err="1"/>
              <a:t>τους</a:t>
            </a:r>
            <a:r>
              <a:rPr lang="en-GB" dirty="0"/>
              <a:t> </a:t>
            </a:r>
            <a:r>
              <a:rPr lang="en-GB" dirty="0" err="1"/>
              <a:t>δείκτες</a:t>
            </a:r>
            <a:r>
              <a:rPr lang="en-GB" dirty="0"/>
              <a:t> μπ</a:t>
            </a:r>
            <a:r>
              <a:rPr lang="en-GB" dirty="0" err="1"/>
              <a:t>ορεί</a:t>
            </a:r>
            <a:r>
              <a:rPr lang="en-GB" dirty="0"/>
              <a:t> να π</a:t>
            </a:r>
            <a:r>
              <a:rPr lang="en-GB" dirty="0" err="1"/>
              <a:t>εριλ</a:t>
            </a:r>
            <a:r>
              <a:rPr lang="en-GB" dirty="0"/>
              <a:t>αμβάνουν επίμονη</a:t>
            </a:r>
            <a:r>
              <a:rPr lang="el-GR" dirty="0"/>
              <a:t> </a:t>
            </a:r>
            <a:r>
              <a:rPr lang="en-GB" dirty="0" err="1"/>
              <a:t>κό</a:t>
            </a:r>
            <a:r>
              <a:rPr lang="en-GB" dirty="0"/>
              <a:t>πωση, μειωμένη παραγωγικότητα, αυξημένα επίπεδα άγχους, αδυναμία αποσύνδεσης από την εργασία κατά τη διάρκεια του ελεύθερου χρόνου, παραμέληση των προσωπικών και οικογενειακών υποχρεώσεων, επαναλαμβανόμενα προβλήματα υγείας όπως πονοκέφαλοι ή συχνές ασθένειες και γενικά αισθήματα δυσαρέσκειας. Η </a:t>
            </a:r>
            <a:r>
              <a:rPr lang="en-GB" dirty="0" err="1"/>
              <a:t>ψυχική</a:t>
            </a:r>
            <a:r>
              <a:rPr lang="en-GB" dirty="0"/>
              <a:t> </a:t>
            </a:r>
            <a:r>
              <a:rPr lang="en-GB" dirty="0" err="1"/>
              <a:t>υγεί</a:t>
            </a:r>
            <a:r>
              <a:rPr lang="en-GB" dirty="0"/>
              <a:t>α μπορεί να επηρεαστεί σημαντικά, οδηγώντας ενδεχομένως σε καταστάσεις όπως το άγχος και η κατάθλιψη. </a:t>
            </a:r>
          </a:p>
          <a:p>
            <a:pPr marL="342900" indent="-342900" algn="just">
              <a:buFont typeface="Arial" panose="020B0604020202020204" pitchFamily="34" charset="0"/>
              <a:buChar char="•"/>
            </a:pPr>
            <a:r>
              <a:rPr lang="en-GB" dirty="0" err="1"/>
              <a:t>Το</a:t>
            </a:r>
            <a:r>
              <a:rPr lang="en-GB" dirty="0"/>
              <a:t> </a:t>
            </a:r>
            <a:r>
              <a:rPr lang="en-GB" dirty="0" err="1"/>
              <a:t>Ευρω</a:t>
            </a:r>
            <a:r>
              <a:rPr lang="en-GB" dirty="0"/>
              <a:t>παϊκό Πλαίσιο για τη Διαχείριση Ψυχοκοινωνικών Κινδύνων (PRIMA-EF) τονίζει τη σημασία της ευαισθητοποίησης και της έγκαιρης ανίχνευσης αυτών των συμπτωμάτων.</a:t>
            </a:r>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763100" y="377765"/>
            <a:ext cx="4998128" cy="474492"/>
          </a:xfrm>
        </p:spPr>
        <p:txBody>
          <a:bodyPr>
            <a:normAutofit fontScale="70000" lnSpcReduction="20000"/>
          </a:bodyPr>
          <a:lstStyle/>
          <a:p>
            <a:r>
              <a:rPr lang="en-GB" sz="2400" dirty="0" err="1">
                <a:effectLst/>
                <a:ea typeface="Corbel" panose="020B0503020204020204" pitchFamily="34" charset="0"/>
                <a:cs typeface="Times New Roman" panose="02020603050405020304" pitchFamily="18" charset="0"/>
              </a:rPr>
              <a:t>Σημάδι</a:t>
            </a:r>
            <a:r>
              <a:rPr lang="en-GB" sz="2400" dirty="0">
                <a:effectLst/>
                <a:ea typeface="Corbel" panose="020B0503020204020204" pitchFamily="34" charset="0"/>
                <a:cs typeface="Times New Roman" panose="02020603050405020304" pitchFamily="18" charset="0"/>
              </a:rPr>
              <a:t>α κακής ισορροπίας μεταξύ εργασίας και </a:t>
            </a:r>
            <a:r>
              <a:rPr lang="el-GR" sz="2400" dirty="0">
                <a:effectLst/>
                <a:ea typeface="Corbel" panose="020B0503020204020204" pitchFamily="34" charset="0"/>
                <a:cs typeface="Times New Roman" panose="02020603050405020304" pitchFamily="18" charset="0"/>
              </a:rPr>
              <a:t> προσωπικής </a:t>
            </a:r>
            <a:r>
              <a:rPr lang="en-GB" sz="2400" dirty="0" err="1">
                <a:effectLst/>
                <a:ea typeface="Corbel" panose="020B0503020204020204" pitchFamily="34" charset="0"/>
                <a:cs typeface="Times New Roman" panose="02020603050405020304" pitchFamily="18" charset="0"/>
              </a:rPr>
              <a:t>ζωής</a:t>
            </a:r>
            <a:endParaRPr lang="en-GB" sz="4000" dirty="0"/>
          </a:p>
        </p:txBody>
      </p:sp>
    </p:spTree>
    <p:extLst>
      <p:ext uri="{BB962C8B-B14F-4D97-AF65-F5344CB8AC3E}">
        <p14:creationId xmlns:p14="http://schemas.microsoft.com/office/powerpoint/2010/main" val="939876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065CDEB-BCFA-2E58-F5FF-0A50B241D841}"/>
              </a:ext>
            </a:extLst>
          </p:cNvPr>
          <p:cNvSpPr>
            <a:spLocks noGrp="1"/>
          </p:cNvSpPr>
          <p:nvPr>
            <p:ph type="body" sz="quarter" idx="18"/>
          </p:nvPr>
        </p:nvSpPr>
        <p:spPr>
          <a:xfrm>
            <a:off x="333720" y="1219886"/>
            <a:ext cx="6626373" cy="4852662"/>
          </a:xfrm>
        </p:spPr>
        <p:txBody>
          <a:bodyPr>
            <a:normAutofit fontScale="92500" lnSpcReduction="10000"/>
          </a:bodyPr>
          <a:lstStyle/>
          <a:p>
            <a:pPr marL="342900" indent="-342900" algn="just">
              <a:buFont typeface="Arial" panose="020B0604020202020204" pitchFamily="34" charset="0"/>
              <a:buChar char="•"/>
            </a:pPr>
            <a:r>
              <a:rPr lang="en-GB" sz="1800" dirty="0"/>
              <a:t>Η α</a:t>
            </a:r>
            <a:r>
              <a:rPr lang="en-GB" sz="1800" dirty="0" err="1"/>
              <a:t>νισορρο</a:t>
            </a:r>
            <a:r>
              <a:rPr lang="en-GB" sz="1800" dirty="0"/>
              <a:t>πία μεταξύ επαγγελματικής και προσωπικής ζωής μπορεί να έχει σημαντικές επιπτώσεις τόσο για τα άτομα όσο και για τους οργανισμούς. </a:t>
            </a:r>
            <a:r>
              <a:rPr lang="en-GB" sz="1800" dirty="0" err="1"/>
              <a:t>Σε</a:t>
            </a:r>
            <a:r>
              <a:rPr lang="en-GB" sz="1800" dirty="0"/>
              <a:t> π</a:t>
            </a:r>
            <a:r>
              <a:rPr lang="en-GB" sz="1800" dirty="0" err="1"/>
              <a:t>ροσω</a:t>
            </a:r>
            <a:r>
              <a:rPr lang="en-GB" sz="1800" dirty="0"/>
              <a:t>πικό επίπεδο, τα άτομα μπορεί να βιώσουν επαγγελματική εξουθένωση, μια κατάσταση χρόνιας σωματικής και συναισθηματικής εξάντλησης που συνήθως συνοδεύεται από συναισθήματα κυνισμού και μειωμένων επιτευγμάτων. Μπ</a:t>
            </a:r>
            <a:r>
              <a:rPr lang="en-GB" sz="1800" dirty="0" err="1"/>
              <a:t>ορεί</a:t>
            </a:r>
            <a:r>
              <a:rPr lang="en-GB" sz="1800" dirty="0"/>
              <a:t> επ</a:t>
            </a:r>
            <a:r>
              <a:rPr lang="en-GB" sz="1800" dirty="0" err="1"/>
              <a:t>ίσης</a:t>
            </a:r>
            <a:r>
              <a:rPr lang="en-GB" sz="1800" dirty="0"/>
              <a:t> να αναπ</a:t>
            </a:r>
            <a:r>
              <a:rPr lang="en-GB" sz="1800" dirty="0" err="1"/>
              <a:t>τυχθούν</a:t>
            </a:r>
            <a:r>
              <a:rPr lang="en-GB" sz="1800" dirty="0"/>
              <a:t> κατα</a:t>
            </a:r>
            <a:r>
              <a:rPr lang="en-GB" sz="1800" dirty="0" err="1"/>
              <a:t>στάσεις</a:t>
            </a:r>
            <a:r>
              <a:rPr lang="en-GB" sz="1800" dirty="0"/>
              <a:t> </a:t>
            </a:r>
            <a:r>
              <a:rPr lang="en-GB" sz="1800" dirty="0" err="1"/>
              <a:t>υγεί</a:t>
            </a:r>
            <a:r>
              <a:rPr lang="en-GB" sz="1800" dirty="0"/>
              <a:t>ας που σχετίζονται με το άγχος, όπως διαταραχές του ύπνου, καρδιαγγειακές παθήσεις και προβλήματα ψυχικής υγείας.</a:t>
            </a:r>
          </a:p>
          <a:p>
            <a:pPr marL="342900" indent="-342900" algn="just">
              <a:buFont typeface="Arial" panose="020B0604020202020204" pitchFamily="34" charset="0"/>
              <a:buChar char="•"/>
            </a:pPr>
            <a:endParaRPr lang="en-GB" sz="1800" dirty="0"/>
          </a:p>
          <a:p>
            <a:pPr marL="342900" indent="-342900" algn="just">
              <a:buFont typeface="Arial" panose="020B0604020202020204" pitchFamily="34" charset="0"/>
              <a:buChar char="•"/>
            </a:pPr>
            <a:r>
              <a:rPr lang="en-GB" sz="1800" dirty="0"/>
              <a:t>Από </a:t>
            </a:r>
            <a:r>
              <a:rPr lang="en-GB" sz="1800" dirty="0" err="1"/>
              <a:t>οργ</a:t>
            </a:r>
            <a:r>
              <a:rPr lang="en-GB" sz="1800" dirty="0"/>
              <a:t>ανωτική άποψη, η κακή ισορροπία μεταξύ επαγγελματικής και προσωπικής ζωής των εργαζομένων μπορεί να οδηγήσει σε αυξημένες απουσίες, μειωμένη παραγωγικότητα, αυξημένα ποσοστά κύκλου εργασιών και μείωση της ποιότητας της εργασίας. Επιπ</a:t>
            </a:r>
            <a:r>
              <a:rPr lang="en-GB" sz="1800" dirty="0" err="1"/>
              <a:t>λέον</a:t>
            </a:r>
            <a:r>
              <a:rPr lang="en-GB" sz="1800" dirty="0"/>
              <a:t>, μπ</a:t>
            </a:r>
            <a:r>
              <a:rPr lang="en-GB" sz="1800" dirty="0" err="1"/>
              <a:t>ορεί</a:t>
            </a:r>
            <a:r>
              <a:rPr lang="en-GB" sz="1800" dirty="0"/>
              <a:t> να επ</a:t>
            </a:r>
            <a:r>
              <a:rPr lang="en-GB" sz="1800" dirty="0" err="1"/>
              <a:t>ηρεάσει</a:t>
            </a:r>
            <a:r>
              <a:rPr lang="en-GB" sz="1800" dirty="0"/>
              <a:t> α</a:t>
            </a:r>
            <a:r>
              <a:rPr lang="en-GB" sz="1800" dirty="0" err="1"/>
              <a:t>ρνητικά</a:t>
            </a:r>
            <a:r>
              <a:rPr lang="en-GB" sz="1800" dirty="0"/>
              <a:t> </a:t>
            </a:r>
            <a:r>
              <a:rPr lang="en-GB" sz="1800" dirty="0" err="1"/>
              <a:t>τη</a:t>
            </a:r>
            <a:r>
              <a:rPr lang="en-GB" sz="1800" dirty="0"/>
              <a:t> </a:t>
            </a:r>
            <a:r>
              <a:rPr lang="en-GB" sz="1800" dirty="0" err="1"/>
              <a:t>φήμη</a:t>
            </a:r>
            <a:r>
              <a:rPr lang="en-GB" sz="1800" dirty="0"/>
              <a:t> </a:t>
            </a:r>
            <a:r>
              <a:rPr lang="en-GB" sz="1800" dirty="0" err="1"/>
              <a:t>του</a:t>
            </a:r>
            <a:r>
              <a:rPr lang="en-GB" sz="1800" dirty="0"/>
              <a:t> </a:t>
            </a:r>
            <a:r>
              <a:rPr lang="en-GB" sz="1800" dirty="0" err="1"/>
              <a:t>οργ</a:t>
            </a:r>
            <a:r>
              <a:rPr lang="en-GB" sz="1800" dirty="0"/>
              <a:t>ανισμού, δημιουργώντας έτσι προκλήσεις στην προσέλκυση και τη διατήρηση εξειδικευμένων εργαζομένων. Ο </a:t>
            </a:r>
            <a:r>
              <a:rPr lang="en-GB" sz="1800" dirty="0" err="1"/>
              <a:t>ευρω</a:t>
            </a:r>
            <a:r>
              <a:rPr lang="en-GB" sz="1800" dirty="0"/>
              <a:t>παϊκός πυλώνας κοινωνικών δικαιωμάτων υπογραμμίζει τη σημασία της αντιμετώπισης αυτών των ζητημάτων για την προώθηση ενός υγιούς εργασιακού περιβάλλοντος.</a:t>
            </a:r>
          </a:p>
        </p:txBody>
      </p:sp>
      <p:sp>
        <p:nvSpPr>
          <p:cNvPr id="8" name="Text Placeholder 7">
            <a:extLst>
              <a:ext uri="{FF2B5EF4-FFF2-40B4-BE49-F238E27FC236}">
                <a16:creationId xmlns:a16="http://schemas.microsoft.com/office/drawing/2014/main" id="{130B87C0-B504-68B3-B91C-4C2D76E19B08}"/>
              </a:ext>
            </a:extLst>
          </p:cNvPr>
          <p:cNvSpPr>
            <a:spLocks noGrp="1"/>
          </p:cNvSpPr>
          <p:nvPr>
            <p:ph type="body" sz="quarter" idx="16"/>
          </p:nvPr>
        </p:nvSpPr>
        <p:spPr>
          <a:xfrm>
            <a:off x="713768" y="421467"/>
            <a:ext cx="6415001" cy="887565"/>
          </a:xfrm>
        </p:spPr>
        <p:txBody>
          <a:bodyPr>
            <a:normAutofit/>
          </a:bodyPr>
          <a:lstStyle/>
          <a:p>
            <a:r>
              <a:rPr lang="en-GB" sz="2200" dirty="0" err="1">
                <a:effectLst/>
                <a:ea typeface="Corbel" panose="020B0503020204020204" pitchFamily="34" charset="0"/>
                <a:cs typeface="Times New Roman" panose="02020603050405020304" pitchFamily="18" charset="0"/>
              </a:rPr>
              <a:t>Συνέ</a:t>
            </a:r>
            <a:r>
              <a:rPr lang="en-GB" sz="2200" dirty="0">
                <a:effectLst/>
                <a:ea typeface="Corbel" panose="020B0503020204020204" pitchFamily="34" charset="0"/>
                <a:cs typeface="Times New Roman" panose="02020603050405020304" pitchFamily="18" charset="0"/>
              </a:rPr>
              <a:t>πειες της έλλειψης ισορροπίας μεταξύ επαγγελματικής και προσωπικής ζωής</a:t>
            </a:r>
            <a:endParaRPr lang="en-GB" sz="2200" dirty="0"/>
          </a:p>
        </p:txBody>
      </p:sp>
      <p:pic>
        <p:nvPicPr>
          <p:cNvPr id="11" name="Picture Placeholder 10">
            <a:extLst>
              <a:ext uri="{FF2B5EF4-FFF2-40B4-BE49-F238E27FC236}">
                <a16:creationId xmlns:a16="http://schemas.microsoft.com/office/drawing/2014/main" id="{765C4931-2C0A-E9A6-EE36-3F519DBE70C1}"/>
              </a:ext>
            </a:extLst>
          </p:cNvPr>
          <p:cNvPicPr>
            <a:picLocks noGrp="1" noChangeAspect="1"/>
          </p:cNvPicPr>
          <p:nvPr>
            <p:ph type="pic" sz="quarter" idx="53"/>
          </p:nvPr>
        </p:nvPicPr>
        <p:blipFill>
          <a:blip r:embed="rId2"/>
          <a:srcRect l="30282" r="30282"/>
          <a:stretch>
            <a:fillRect/>
          </a:stretch>
        </p:blipFill>
        <p:spPr/>
      </p:pic>
    </p:spTree>
    <p:extLst>
      <p:ext uri="{BB962C8B-B14F-4D97-AF65-F5344CB8AC3E}">
        <p14:creationId xmlns:p14="http://schemas.microsoft.com/office/powerpoint/2010/main" val="4066304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208EF8-8BE1-1B27-0366-E98176F40B04}"/>
              </a:ext>
            </a:extLst>
          </p:cNvPr>
          <p:cNvSpPr>
            <a:spLocks noGrp="1"/>
          </p:cNvSpPr>
          <p:nvPr>
            <p:ph type="body" sz="quarter" idx="18"/>
          </p:nvPr>
        </p:nvSpPr>
        <p:spPr>
          <a:xfrm>
            <a:off x="712183" y="2414590"/>
            <a:ext cx="5383370" cy="1762086"/>
          </a:xfrm>
        </p:spPr>
        <p:txBody>
          <a:bodyPr>
            <a:normAutofit lnSpcReduction="10000"/>
          </a:bodyPr>
          <a:lstStyle/>
          <a:p>
            <a:pPr marL="0" indent="0"/>
            <a:r>
              <a:rPr lang="en-GB" sz="3200" dirty="0"/>
              <a:t>Επα</a:t>
            </a:r>
            <a:r>
              <a:rPr lang="en-GB" sz="3200" dirty="0" err="1"/>
              <a:t>γγελμ</a:t>
            </a:r>
            <a:r>
              <a:rPr lang="en-GB" sz="3200" dirty="0"/>
              <a:t>ατική εξουθένωση: Κάντε κλικ </a:t>
            </a:r>
            <a:r>
              <a:rPr lang="en-GB" sz="3200" b="1" dirty="0">
                <a:solidFill>
                  <a:srgbClr val="8A4199"/>
                </a:solidFill>
                <a:hlinkClick r:id="rId2">
                  <a:extLst>
                    <a:ext uri="{A12FA001-AC4F-418D-AE19-62706E023703}">
                      <ahyp:hlinkClr xmlns:ahyp="http://schemas.microsoft.com/office/drawing/2018/hyperlinkcolor" val="tx"/>
                    </a:ext>
                  </a:extLst>
                </a:hlinkClick>
              </a:rPr>
              <a:t>ΕΔΩ </a:t>
            </a:r>
            <a:r>
              <a:rPr lang="en-GB" sz="3200" dirty="0"/>
              <a:t>για να μάθετε πώς να το εντοπίσετε και να αναλάβετε δράση!</a:t>
            </a:r>
          </a:p>
          <a:p>
            <a:endParaRPr lang="en-GB" sz="3200" dirty="0"/>
          </a:p>
        </p:txBody>
      </p:sp>
      <p:sp>
        <p:nvSpPr>
          <p:cNvPr id="3" name="Text Placeholder 2">
            <a:extLst>
              <a:ext uri="{FF2B5EF4-FFF2-40B4-BE49-F238E27FC236}">
                <a16:creationId xmlns:a16="http://schemas.microsoft.com/office/drawing/2014/main" id="{312898A6-E00D-641D-41F6-4C85F903BF51}"/>
              </a:ext>
            </a:extLst>
          </p:cNvPr>
          <p:cNvSpPr>
            <a:spLocks noGrp="1"/>
          </p:cNvSpPr>
          <p:nvPr>
            <p:ph type="body" sz="quarter" idx="16"/>
          </p:nvPr>
        </p:nvSpPr>
        <p:spPr/>
        <p:txBody>
          <a:bodyPr>
            <a:normAutofit fontScale="77500" lnSpcReduction="20000"/>
          </a:bodyPr>
          <a:lstStyle/>
          <a:p>
            <a:r>
              <a:rPr lang="en-GB" dirty="0" err="1"/>
              <a:t>Σημάδι</a:t>
            </a:r>
            <a:r>
              <a:rPr lang="en-GB" dirty="0"/>
              <a:t>α ανισορροπίας μεταξύ επαγγελματικής και προσωπικής ζωής που πρέπει να προσέξετε</a:t>
            </a:r>
          </a:p>
        </p:txBody>
      </p:sp>
      <p:pic>
        <p:nvPicPr>
          <p:cNvPr id="12" name="Picture Placeholder 11">
            <a:extLst>
              <a:ext uri="{FF2B5EF4-FFF2-40B4-BE49-F238E27FC236}">
                <a16:creationId xmlns:a16="http://schemas.microsoft.com/office/drawing/2014/main" id="{28571F6C-748A-FCCF-EEAF-9157AB6D9AAC}"/>
              </a:ext>
            </a:extLst>
          </p:cNvPr>
          <p:cNvPicPr>
            <a:picLocks noGrp="1" noChangeAspect="1"/>
          </p:cNvPicPr>
          <p:nvPr>
            <p:ph type="pic" sz="quarter" idx="10"/>
          </p:nvPr>
        </p:nvPicPr>
        <p:blipFill rotWithShape="1">
          <a:blip r:embed="rId3"/>
          <a:srcRect l="18845" r="18845"/>
          <a:stretch/>
        </p:blipFill>
        <p:spPr/>
      </p:pic>
    </p:spTree>
    <p:extLst>
      <p:ext uri="{BB962C8B-B14F-4D97-AF65-F5344CB8AC3E}">
        <p14:creationId xmlns:p14="http://schemas.microsoft.com/office/powerpoint/2010/main" val="94462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2B5862-C2BD-7B91-48BE-ED48589C2A6B}"/>
              </a:ext>
            </a:extLst>
          </p:cNvPr>
          <p:cNvSpPr>
            <a:spLocks noGrp="1"/>
          </p:cNvSpPr>
          <p:nvPr>
            <p:ph type="body" sz="quarter" idx="18"/>
          </p:nvPr>
        </p:nvSpPr>
        <p:spPr>
          <a:xfrm>
            <a:off x="713768" y="1136196"/>
            <a:ext cx="10834986" cy="5112204"/>
          </a:xfrm>
        </p:spPr>
        <p:txBody>
          <a:bodyPr numCol="2">
            <a:normAutofit fontScale="92500" lnSpcReduction="10000"/>
          </a:bodyPr>
          <a:lstStyle/>
          <a:p>
            <a:pPr marL="342900" indent="-342900">
              <a:buFont typeface="Arial" panose="020B0604020202020204" pitchFamily="34" charset="0"/>
              <a:buChar char="•"/>
            </a:pPr>
            <a:r>
              <a:rPr lang="en-GB" dirty="0"/>
              <a:t>Η διατήρηση μιας υγιούς ισορροπίας μεταξύ επαγγελματικής και προσωπικής ζωής προσφέρει πολλά πλεονεκτήματα. Προσωπικά, μπορεί να συμβάλει στη βελτίωση της υγείας, να προσφέρει περισσότερο χρόνο για προσωπικά ενδιαφέροντα και σχέσεις, να μειώσει τα επίπεδα άγχους και να αυξήσει τη συνολική ικανοποίηση από τη ζωή. Επιτρέπει στα άτομα να καλλιεργούν τη σωματική, συναισθηματική και ψυχική τους ευεξία, βελτιώνοντας έτσι την ποιότητα ζωής τους.</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Σε επαγγελματικό επίπεδο, οι εργαζόμενοι που διατηρούν μια ευνοϊκή ισορροπία μεταξύ επαγγελματικής και προσωπικής ζωής τείνουν να παρουσιάζουν αυξημένη επαγγελματική ικανοποίηση, βελτιωμένη παραγωγικότητα και μειωμένα επίπεδα άγχους και επαγγελματικής εξουθένωσης. </a:t>
            </a:r>
            <a:endParaRPr lang="el-GR" dirty="0"/>
          </a:p>
          <a:p>
            <a:pPr marL="342900" indent="-342900">
              <a:buFont typeface="Arial" panose="020B0604020202020204" pitchFamily="34" charset="0"/>
              <a:buChar char="•"/>
            </a:pPr>
            <a:r>
              <a:rPr lang="en-GB" dirty="0"/>
              <a:t>Επ</a:t>
            </a:r>
            <a:r>
              <a:rPr lang="en-GB" dirty="0" err="1"/>
              <a:t>ιδεικνύουν</a:t>
            </a:r>
            <a:r>
              <a:rPr lang="en-GB" dirty="0"/>
              <a:t> μεγαλύτερη δέσμευση στην εργασία τους, η οποία μπορεί να οδηγήσει σε ανώτερη ποιότητα εργασίας. Για τους οργανισμούς, η προώθηση μιας υγιούς ισορροπίας μεταξύ επαγγελματικής και προσωπικής ζωής μπορεί να ενισχύσει τη διατήρηση των εργαζομένων, να μειώσει τις απουσίες, να ενισχύσει τη φήμη της εταιρείας και τελικά να προωθήσει ένα υγιέστερο και πιο παραγωγικό εργασιακό περιβάλλον. </a:t>
            </a:r>
            <a:endParaRPr lang="el-GR" dirty="0"/>
          </a:p>
          <a:p>
            <a:pPr marL="0" indent="0"/>
            <a:endParaRPr lang="en-GB" dirty="0"/>
          </a:p>
          <a:p>
            <a:pPr marL="342900" indent="-342900">
              <a:buFont typeface="Arial" panose="020B0604020202020204" pitchFamily="34" charset="0"/>
              <a:buChar char="•"/>
            </a:pPr>
            <a:r>
              <a:rPr lang="en-GB" dirty="0"/>
              <a:t>Σύμφωνα με τη στρατηγική της ΕΕ για την υγεία και την ασφάλεια στην εργασία 2021-2027, η διευκόλυνση της ισορροπίας μεταξύ επαγγελματικής και προσωπικής ζωής αποτελεί θεμελιώδη πτυχή της βελτίωσης της επαγγελματικής ασφάλειας και υγείας.</a:t>
            </a:r>
          </a:p>
          <a:p>
            <a:endParaRPr lang="en-GB" dirty="0"/>
          </a:p>
        </p:txBody>
      </p:sp>
      <p:sp>
        <p:nvSpPr>
          <p:cNvPr id="3" name="Text Placeholder 2">
            <a:extLst>
              <a:ext uri="{FF2B5EF4-FFF2-40B4-BE49-F238E27FC236}">
                <a16:creationId xmlns:a16="http://schemas.microsoft.com/office/drawing/2014/main" id="{DA9C12DD-68CC-04AB-BD74-15291173D385}"/>
              </a:ext>
            </a:extLst>
          </p:cNvPr>
          <p:cNvSpPr>
            <a:spLocks noGrp="1"/>
          </p:cNvSpPr>
          <p:nvPr>
            <p:ph type="body" sz="quarter" idx="16"/>
          </p:nvPr>
        </p:nvSpPr>
        <p:spPr>
          <a:xfrm>
            <a:off x="713768" y="421468"/>
            <a:ext cx="10734161" cy="580518"/>
          </a:xfrm>
        </p:spPr>
        <p:txBody>
          <a:bodyPr>
            <a:normAutofit fontScale="70000" lnSpcReduction="20000"/>
          </a:bodyPr>
          <a:lstStyle/>
          <a:p>
            <a:r>
              <a:rPr lang="en-GB" sz="3600" dirty="0"/>
              <a:t>Προσωπικά και επαγγελματικά οφέλη της καλής ισορροπίας εργασίας-ζωής</a:t>
            </a:r>
          </a:p>
          <a:p>
            <a:endParaRPr lang="en-GB" dirty="0"/>
          </a:p>
        </p:txBody>
      </p:sp>
    </p:spTree>
    <p:extLst>
      <p:ext uri="{BB962C8B-B14F-4D97-AF65-F5344CB8AC3E}">
        <p14:creationId xmlns:p14="http://schemas.microsoft.com/office/powerpoint/2010/main" val="18740495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1476</TotalTime>
  <Words>6340</Words>
  <Application>Microsoft Office PowerPoint</Application>
  <PresentationFormat>Widescreen</PresentationFormat>
  <Paragraphs>323</Paragraphs>
  <Slides>55</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Arial</vt:lpstr>
      <vt:lpstr>Calibri</vt:lpstr>
      <vt:lpstr>Calibri Light</vt:lpstr>
      <vt:lpstr>Montserrat</vt:lpstr>
      <vt:lpstr>Montserrat Light</vt:lpstr>
      <vt:lpstr>Söhne</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keywords>, docId:0AB24739E4673866BCD89E402F2C2124</cp:keywords>
  <cp:lastModifiedBy>Epameinondas Koutavelis</cp:lastModifiedBy>
  <cp:revision>70</cp:revision>
  <dcterms:created xsi:type="dcterms:W3CDTF">2022-08-04T07:13:02Z</dcterms:created>
  <dcterms:modified xsi:type="dcterms:W3CDTF">2023-08-03T10:51:05Z</dcterms:modified>
</cp:coreProperties>
</file>