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303" r:id="rId3"/>
    <p:sldId id="306" r:id="rId4"/>
    <p:sldId id="323" r:id="rId5"/>
    <p:sldId id="324" r:id="rId6"/>
    <p:sldId id="260" r:id="rId7"/>
    <p:sldId id="319" r:id="rId8"/>
    <p:sldId id="264" r:id="rId9"/>
    <p:sldId id="265" r:id="rId10"/>
    <p:sldId id="267" r:id="rId11"/>
    <p:sldId id="268" r:id="rId12"/>
    <p:sldId id="269" r:id="rId13"/>
    <p:sldId id="271" r:id="rId14"/>
    <p:sldId id="318" r:id="rId15"/>
    <p:sldId id="326" r:id="rId16"/>
    <p:sldId id="325" r:id="rId17"/>
    <p:sldId id="274" r:id="rId18"/>
    <p:sldId id="275" r:id="rId19"/>
    <p:sldId id="276" r:id="rId20"/>
    <p:sldId id="320" r:id="rId21"/>
    <p:sldId id="328" r:id="rId22"/>
    <p:sldId id="327" r:id="rId23"/>
    <p:sldId id="287" r:id="rId24"/>
    <p:sldId id="321" r:id="rId25"/>
    <p:sldId id="329" r:id="rId26"/>
    <p:sldId id="292" r:id="rId27"/>
    <p:sldId id="294" r:id="rId28"/>
    <p:sldId id="330" r:id="rId29"/>
    <p:sldId id="282" r:id="rId30"/>
    <p:sldId id="283" r:id="rId31"/>
    <p:sldId id="284" r:id="rId32"/>
    <p:sldId id="299" r:id="rId33"/>
    <p:sldId id="285" r:id="rId34"/>
    <p:sldId id="286"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Montserrat" panose="00000500000000000000" pitchFamily="2" charset="0"/>
      <p:regular r:id="rId41"/>
      <p:bold r:id="rId42"/>
      <p:italic r:id="rId43"/>
      <p:boldItalic r:id="rId44"/>
    </p:embeddedFont>
    <p:embeddedFont>
      <p:font typeface="Montserrat Light" panose="00000400000000000000" pitchFamily="2" charset="0"/>
      <p:regular r:id="rId45"/>
      <p: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gZbFLqeYbijJkcamIIqiA4DW18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B3DD"/>
    <a:srgbClr val="8A4199"/>
    <a:srgbClr val="7F5A86"/>
    <a:srgbClr val="767171"/>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56" Type="http://customschemas.google.com/relationships/presentationmetadata" Target="metadata"/><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Carty" userId="47811060-3be7-4309-9a50-3b31a9675f00" providerId="ADAL" clId="{34DF768D-0091-4986-97F1-FD62FA6A7D53}"/>
    <pc:docChg chg="undo custSel addSld delSld modSld sldOrd">
      <pc:chgData name="Samantha Carty" userId="47811060-3be7-4309-9a50-3b31a9675f00" providerId="ADAL" clId="{34DF768D-0091-4986-97F1-FD62FA6A7D53}" dt="2023-06-01T16:08:40.931" v="2610" actId="20577"/>
      <pc:docMkLst>
        <pc:docMk/>
      </pc:docMkLst>
      <pc:sldChg chg="modSp mod">
        <pc:chgData name="Samantha Carty" userId="47811060-3be7-4309-9a50-3b31a9675f00" providerId="ADAL" clId="{34DF768D-0091-4986-97F1-FD62FA6A7D53}" dt="2023-06-01T15:32:40.698" v="2237" actId="207"/>
        <pc:sldMkLst>
          <pc:docMk/>
          <pc:sldMk cId="0" sldId="256"/>
        </pc:sldMkLst>
        <pc:spChg chg="mod">
          <ac:chgData name="Samantha Carty" userId="47811060-3be7-4309-9a50-3b31a9675f00" providerId="ADAL" clId="{34DF768D-0091-4986-97F1-FD62FA6A7D53}" dt="2023-06-01T15:32:40.698" v="2237" actId="207"/>
          <ac:spMkLst>
            <pc:docMk/>
            <pc:sldMk cId="0" sldId="256"/>
            <ac:spMk id="232" creationId="{00000000-0000-0000-0000-000000000000}"/>
          </ac:spMkLst>
        </pc:spChg>
      </pc:sldChg>
      <pc:sldChg chg="del">
        <pc:chgData name="Samantha Carty" userId="47811060-3be7-4309-9a50-3b31a9675f00" providerId="ADAL" clId="{34DF768D-0091-4986-97F1-FD62FA6A7D53}" dt="2023-06-01T15:16:49.915" v="1374" actId="47"/>
        <pc:sldMkLst>
          <pc:docMk/>
          <pc:sldMk cId="0" sldId="262"/>
        </pc:sldMkLst>
      </pc:sldChg>
      <pc:sldChg chg="del">
        <pc:chgData name="Samantha Carty" userId="47811060-3be7-4309-9a50-3b31a9675f00" providerId="ADAL" clId="{34DF768D-0091-4986-97F1-FD62FA6A7D53}" dt="2023-06-01T15:16:51.160" v="1375" actId="47"/>
        <pc:sldMkLst>
          <pc:docMk/>
          <pc:sldMk cId="0" sldId="263"/>
        </pc:sldMkLst>
      </pc:sldChg>
      <pc:sldChg chg="modSp mod">
        <pc:chgData name="Samantha Carty" userId="47811060-3be7-4309-9a50-3b31a9675f00" providerId="ADAL" clId="{34DF768D-0091-4986-97F1-FD62FA6A7D53}" dt="2023-06-01T15:32:58.294" v="2238" actId="207"/>
        <pc:sldMkLst>
          <pc:docMk/>
          <pc:sldMk cId="0" sldId="264"/>
        </pc:sldMkLst>
        <pc:spChg chg="mod">
          <ac:chgData name="Samantha Carty" userId="47811060-3be7-4309-9a50-3b31a9675f00" providerId="ADAL" clId="{34DF768D-0091-4986-97F1-FD62FA6A7D53}" dt="2023-06-01T15:32:58.294" v="2238" actId="207"/>
          <ac:spMkLst>
            <pc:docMk/>
            <pc:sldMk cId="0" sldId="264"/>
            <ac:spMk id="3" creationId="{EF987030-0C64-FA85-C09D-23124A602F72}"/>
          </ac:spMkLst>
        </pc:spChg>
      </pc:sldChg>
      <pc:sldChg chg="modSp mod">
        <pc:chgData name="Samantha Carty" userId="47811060-3be7-4309-9a50-3b31a9675f00" providerId="ADAL" clId="{34DF768D-0091-4986-97F1-FD62FA6A7D53}" dt="2023-05-30T15:41:57.545" v="1" actId="14100"/>
        <pc:sldMkLst>
          <pc:docMk/>
          <pc:sldMk cId="0" sldId="265"/>
        </pc:sldMkLst>
        <pc:spChg chg="mod">
          <ac:chgData name="Samantha Carty" userId="47811060-3be7-4309-9a50-3b31a9675f00" providerId="ADAL" clId="{34DF768D-0091-4986-97F1-FD62FA6A7D53}" dt="2023-05-30T15:41:57.545" v="1" actId="14100"/>
          <ac:spMkLst>
            <pc:docMk/>
            <pc:sldMk cId="0" sldId="265"/>
            <ac:spMk id="310" creationId="{00000000-0000-0000-0000-000000000000}"/>
          </ac:spMkLst>
        </pc:spChg>
        <pc:spChg chg="mod">
          <ac:chgData name="Samantha Carty" userId="47811060-3be7-4309-9a50-3b31a9675f00" providerId="ADAL" clId="{34DF768D-0091-4986-97F1-FD62FA6A7D53}" dt="2023-05-30T15:41:52.743" v="0" actId="14100"/>
          <ac:spMkLst>
            <pc:docMk/>
            <pc:sldMk cId="0" sldId="265"/>
            <ac:spMk id="311" creationId="{00000000-0000-0000-0000-000000000000}"/>
          </ac:spMkLst>
        </pc:spChg>
      </pc:sldChg>
      <pc:sldChg chg="modSp mod">
        <pc:chgData name="Samantha Carty" userId="47811060-3be7-4309-9a50-3b31a9675f00" providerId="ADAL" clId="{34DF768D-0091-4986-97F1-FD62FA6A7D53}" dt="2023-06-01T14:02:26.996" v="664" actId="20577"/>
        <pc:sldMkLst>
          <pc:docMk/>
          <pc:sldMk cId="0" sldId="267"/>
        </pc:sldMkLst>
        <pc:spChg chg="mod">
          <ac:chgData name="Samantha Carty" userId="47811060-3be7-4309-9a50-3b31a9675f00" providerId="ADAL" clId="{34DF768D-0091-4986-97F1-FD62FA6A7D53}" dt="2023-06-01T14:02:26.996" v="664" actId="20577"/>
          <ac:spMkLst>
            <pc:docMk/>
            <pc:sldMk cId="0" sldId="267"/>
            <ac:spMk id="324" creationId="{00000000-0000-0000-0000-000000000000}"/>
          </ac:spMkLst>
        </pc:spChg>
      </pc:sldChg>
      <pc:sldChg chg="modSp mod">
        <pc:chgData name="Samantha Carty" userId="47811060-3be7-4309-9a50-3b31a9675f00" providerId="ADAL" clId="{34DF768D-0091-4986-97F1-FD62FA6A7D53}" dt="2023-06-01T15:33:44.387" v="2243" actId="14100"/>
        <pc:sldMkLst>
          <pc:docMk/>
          <pc:sldMk cId="0" sldId="269"/>
        </pc:sldMkLst>
        <pc:spChg chg="mod">
          <ac:chgData name="Samantha Carty" userId="47811060-3be7-4309-9a50-3b31a9675f00" providerId="ADAL" clId="{34DF768D-0091-4986-97F1-FD62FA6A7D53}" dt="2023-06-01T15:33:44.387" v="2243" actId="14100"/>
          <ac:spMkLst>
            <pc:docMk/>
            <pc:sldMk cId="0" sldId="269"/>
            <ac:spMk id="338" creationId="{00000000-0000-0000-0000-000000000000}"/>
          </ac:spMkLst>
        </pc:spChg>
      </pc:sldChg>
      <pc:sldChg chg="modSp mod">
        <pc:chgData name="Samantha Carty" userId="47811060-3be7-4309-9a50-3b31a9675f00" providerId="ADAL" clId="{34DF768D-0091-4986-97F1-FD62FA6A7D53}" dt="2023-05-30T15:46:49.925" v="107" actId="27636"/>
        <pc:sldMkLst>
          <pc:docMk/>
          <pc:sldMk cId="0" sldId="274"/>
        </pc:sldMkLst>
        <pc:spChg chg="mod">
          <ac:chgData name="Samantha Carty" userId="47811060-3be7-4309-9a50-3b31a9675f00" providerId="ADAL" clId="{34DF768D-0091-4986-97F1-FD62FA6A7D53}" dt="2023-05-30T15:46:49.925" v="107" actId="27636"/>
          <ac:spMkLst>
            <pc:docMk/>
            <pc:sldMk cId="0" sldId="274"/>
            <ac:spMk id="372" creationId="{00000000-0000-0000-0000-000000000000}"/>
          </ac:spMkLst>
        </pc:spChg>
      </pc:sldChg>
      <pc:sldChg chg="modSp mod">
        <pc:chgData name="Samantha Carty" userId="47811060-3be7-4309-9a50-3b31a9675f00" providerId="ADAL" clId="{34DF768D-0091-4986-97F1-FD62FA6A7D53}" dt="2023-06-01T15:31:15.555" v="2230" actId="1076"/>
        <pc:sldMkLst>
          <pc:docMk/>
          <pc:sldMk cId="0" sldId="275"/>
        </pc:sldMkLst>
        <pc:spChg chg="mod">
          <ac:chgData name="Samantha Carty" userId="47811060-3be7-4309-9a50-3b31a9675f00" providerId="ADAL" clId="{34DF768D-0091-4986-97F1-FD62FA6A7D53}" dt="2023-06-01T15:31:10.061" v="2229" actId="5793"/>
          <ac:spMkLst>
            <pc:docMk/>
            <pc:sldMk cId="0" sldId="275"/>
            <ac:spMk id="380" creationId="{00000000-0000-0000-0000-000000000000}"/>
          </ac:spMkLst>
        </pc:spChg>
        <pc:grpChg chg="mod">
          <ac:chgData name="Samantha Carty" userId="47811060-3be7-4309-9a50-3b31a9675f00" providerId="ADAL" clId="{34DF768D-0091-4986-97F1-FD62FA6A7D53}" dt="2023-06-01T15:31:15.555" v="2230" actId="1076"/>
          <ac:grpSpMkLst>
            <pc:docMk/>
            <pc:sldMk cId="0" sldId="275"/>
            <ac:grpSpMk id="2" creationId="{3E3B07E0-2FCA-0BFA-07C5-0FFF9AA0BE22}"/>
          </ac:grpSpMkLst>
        </pc:grpChg>
      </pc:sldChg>
      <pc:sldChg chg="modSp mod">
        <pc:chgData name="Samantha Carty" userId="47811060-3be7-4309-9a50-3b31a9675f00" providerId="ADAL" clId="{34DF768D-0091-4986-97F1-FD62FA6A7D53}" dt="2023-05-30T15:46:27.119" v="103" actId="20577"/>
        <pc:sldMkLst>
          <pc:docMk/>
          <pc:sldMk cId="0" sldId="276"/>
        </pc:sldMkLst>
        <pc:spChg chg="mod">
          <ac:chgData name="Samantha Carty" userId="47811060-3be7-4309-9a50-3b31a9675f00" providerId="ADAL" clId="{34DF768D-0091-4986-97F1-FD62FA6A7D53}" dt="2023-05-30T15:46:27.119" v="103" actId="20577"/>
          <ac:spMkLst>
            <pc:docMk/>
            <pc:sldMk cId="0" sldId="276"/>
            <ac:spMk id="3" creationId="{E53E725A-6C12-E425-7D44-68806BBAA5DE}"/>
          </ac:spMkLst>
        </pc:spChg>
      </pc:sldChg>
      <pc:sldChg chg="modSp mod">
        <pc:chgData name="Samantha Carty" userId="47811060-3be7-4309-9a50-3b31a9675f00" providerId="ADAL" clId="{34DF768D-0091-4986-97F1-FD62FA6A7D53}" dt="2023-06-01T15:20:13.261" v="1547" actId="113"/>
        <pc:sldMkLst>
          <pc:docMk/>
          <pc:sldMk cId="0" sldId="282"/>
        </pc:sldMkLst>
        <pc:spChg chg="mod">
          <ac:chgData name="Samantha Carty" userId="47811060-3be7-4309-9a50-3b31a9675f00" providerId="ADAL" clId="{34DF768D-0091-4986-97F1-FD62FA6A7D53}" dt="2023-06-01T15:20:13.261" v="1547" actId="113"/>
          <ac:spMkLst>
            <pc:docMk/>
            <pc:sldMk cId="0" sldId="282"/>
            <ac:spMk id="425" creationId="{00000000-0000-0000-0000-000000000000}"/>
          </ac:spMkLst>
        </pc:spChg>
      </pc:sldChg>
      <pc:sldChg chg="modSp mod">
        <pc:chgData name="Samantha Carty" userId="47811060-3be7-4309-9a50-3b31a9675f00" providerId="ADAL" clId="{34DF768D-0091-4986-97F1-FD62FA6A7D53}" dt="2023-06-01T15:21:03.461" v="1582" actId="20577"/>
        <pc:sldMkLst>
          <pc:docMk/>
          <pc:sldMk cId="0" sldId="283"/>
        </pc:sldMkLst>
        <pc:spChg chg="mod">
          <ac:chgData name="Samantha Carty" userId="47811060-3be7-4309-9a50-3b31a9675f00" providerId="ADAL" clId="{34DF768D-0091-4986-97F1-FD62FA6A7D53}" dt="2023-06-01T15:21:03.461" v="1582" actId="20577"/>
          <ac:spMkLst>
            <pc:docMk/>
            <pc:sldMk cId="0" sldId="283"/>
            <ac:spMk id="431" creationId="{00000000-0000-0000-0000-000000000000}"/>
          </ac:spMkLst>
        </pc:spChg>
      </pc:sldChg>
      <pc:sldChg chg="modSp mod">
        <pc:chgData name="Samantha Carty" userId="47811060-3be7-4309-9a50-3b31a9675f00" providerId="ADAL" clId="{34DF768D-0091-4986-97F1-FD62FA6A7D53}" dt="2023-06-01T15:23:58.860" v="1759" actId="20577"/>
        <pc:sldMkLst>
          <pc:docMk/>
          <pc:sldMk cId="0" sldId="284"/>
        </pc:sldMkLst>
        <pc:spChg chg="mod">
          <ac:chgData name="Samantha Carty" userId="47811060-3be7-4309-9a50-3b31a9675f00" providerId="ADAL" clId="{34DF768D-0091-4986-97F1-FD62FA6A7D53}" dt="2023-06-01T15:23:58.860" v="1759" actId="20577"/>
          <ac:spMkLst>
            <pc:docMk/>
            <pc:sldMk cId="0" sldId="284"/>
            <ac:spMk id="437" creationId="{00000000-0000-0000-0000-000000000000}"/>
          </ac:spMkLst>
        </pc:spChg>
      </pc:sldChg>
      <pc:sldChg chg="addSp delSp modSp mod">
        <pc:chgData name="Samantha Carty" userId="47811060-3be7-4309-9a50-3b31a9675f00" providerId="ADAL" clId="{34DF768D-0091-4986-97F1-FD62FA6A7D53}" dt="2023-06-01T16:08:40.931" v="2610" actId="20577"/>
        <pc:sldMkLst>
          <pc:docMk/>
          <pc:sldMk cId="0" sldId="285"/>
        </pc:sldMkLst>
        <pc:spChg chg="add mod">
          <ac:chgData name="Samantha Carty" userId="47811060-3be7-4309-9a50-3b31a9675f00" providerId="ADAL" clId="{34DF768D-0091-4986-97F1-FD62FA6A7D53}" dt="2023-06-01T16:08:40.931" v="2610" actId="20577"/>
          <ac:spMkLst>
            <pc:docMk/>
            <pc:sldMk cId="0" sldId="285"/>
            <ac:spMk id="2" creationId="{63C49CDC-3D1C-26A7-7B3F-2F60F98C05F6}"/>
          </ac:spMkLst>
        </pc:spChg>
        <pc:spChg chg="mod">
          <ac:chgData name="Samantha Carty" userId="47811060-3be7-4309-9a50-3b31a9675f00" providerId="ADAL" clId="{34DF768D-0091-4986-97F1-FD62FA6A7D53}" dt="2023-06-01T15:39:23.444" v="2281" actId="6549"/>
          <ac:spMkLst>
            <pc:docMk/>
            <pc:sldMk cId="0" sldId="285"/>
            <ac:spMk id="443" creationId="{00000000-0000-0000-0000-000000000000}"/>
          </ac:spMkLst>
        </pc:spChg>
        <pc:picChg chg="add del mod">
          <ac:chgData name="Samantha Carty" userId="47811060-3be7-4309-9a50-3b31a9675f00" providerId="ADAL" clId="{34DF768D-0091-4986-97F1-FD62FA6A7D53}" dt="2023-06-01T16:03:40.649" v="2304" actId="478"/>
          <ac:picMkLst>
            <pc:docMk/>
            <pc:sldMk cId="0" sldId="285"/>
            <ac:picMk id="1026" creationId="{DAD29A26-359A-D5DD-DE79-335A21C0C5F5}"/>
          </ac:picMkLst>
        </pc:picChg>
        <pc:picChg chg="add mod">
          <ac:chgData name="Samantha Carty" userId="47811060-3be7-4309-9a50-3b31a9675f00" providerId="ADAL" clId="{34DF768D-0091-4986-97F1-FD62FA6A7D53}" dt="2023-06-01T16:03:43.610" v="2305" actId="1076"/>
          <ac:picMkLst>
            <pc:docMk/>
            <pc:sldMk cId="0" sldId="285"/>
            <ac:picMk id="1028" creationId="{82F8FC67-25C4-CD16-5035-C3C554E312A0}"/>
          </ac:picMkLst>
        </pc:picChg>
      </pc:sldChg>
      <pc:sldChg chg="modSp mod">
        <pc:chgData name="Samantha Carty" userId="47811060-3be7-4309-9a50-3b31a9675f00" providerId="ADAL" clId="{34DF768D-0091-4986-97F1-FD62FA6A7D53}" dt="2023-06-01T15:34:43.747" v="2250" actId="207"/>
        <pc:sldMkLst>
          <pc:docMk/>
          <pc:sldMk cId="2679319217" sldId="287"/>
        </pc:sldMkLst>
        <pc:spChg chg="mod">
          <ac:chgData name="Samantha Carty" userId="47811060-3be7-4309-9a50-3b31a9675f00" providerId="ADAL" clId="{34DF768D-0091-4986-97F1-FD62FA6A7D53}" dt="2023-06-01T15:08:37.665" v="988" actId="5793"/>
          <ac:spMkLst>
            <pc:docMk/>
            <pc:sldMk cId="2679319217" sldId="287"/>
            <ac:spMk id="2" creationId="{772C8A72-E8A6-BEF8-5699-77C2923D108C}"/>
          </ac:spMkLst>
        </pc:spChg>
        <pc:spChg chg="mod">
          <ac:chgData name="Samantha Carty" userId="47811060-3be7-4309-9a50-3b31a9675f00" providerId="ADAL" clId="{34DF768D-0091-4986-97F1-FD62FA6A7D53}" dt="2023-06-01T15:34:43.747" v="2250" actId="207"/>
          <ac:spMkLst>
            <pc:docMk/>
            <pc:sldMk cId="2679319217" sldId="287"/>
            <ac:spMk id="3" creationId="{9923A312-062D-EA57-58FB-A3E2FE96E48D}"/>
          </ac:spMkLst>
        </pc:spChg>
        <pc:spChg chg="mod">
          <ac:chgData name="Samantha Carty" userId="47811060-3be7-4309-9a50-3b31a9675f00" providerId="ADAL" clId="{34DF768D-0091-4986-97F1-FD62FA6A7D53}" dt="2023-06-01T15:08:43.672" v="990" actId="5793"/>
          <ac:spMkLst>
            <pc:docMk/>
            <pc:sldMk cId="2679319217" sldId="287"/>
            <ac:spMk id="5" creationId="{E08DE7B0-FFBC-BFDA-63CB-F949D0C21586}"/>
          </ac:spMkLst>
        </pc:spChg>
      </pc:sldChg>
      <pc:sldChg chg="modSp mod ord">
        <pc:chgData name="Samantha Carty" userId="47811060-3be7-4309-9a50-3b31a9675f00" providerId="ADAL" clId="{34DF768D-0091-4986-97F1-FD62FA6A7D53}" dt="2023-06-01T15:36:43.915" v="2266" actId="113"/>
        <pc:sldMkLst>
          <pc:docMk/>
          <pc:sldMk cId="1727193753" sldId="292"/>
        </pc:sldMkLst>
        <pc:spChg chg="mod">
          <ac:chgData name="Samantha Carty" userId="47811060-3be7-4309-9a50-3b31a9675f00" providerId="ADAL" clId="{34DF768D-0091-4986-97F1-FD62FA6A7D53}" dt="2023-06-01T15:36:43.915" v="2266" actId="113"/>
          <ac:spMkLst>
            <pc:docMk/>
            <pc:sldMk cId="1727193753" sldId="292"/>
            <ac:spMk id="3" creationId="{568F86F1-802C-7715-F38D-8EB6F470EF01}"/>
          </ac:spMkLst>
        </pc:spChg>
        <pc:spChg chg="mod">
          <ac:chgData name="Samantha Carty" userId="47811060-3be7-4309-9a50-3b31a9675f00" providerId="ADAL" clId="{34DF768D-0091-4986-97F1-FD62FA6A7D53}" dt="2023-06-01T15:09:01.603" v="997" actId="20577"/>
          <ac:spMkLst>
            <pc:docMk/>
            <pc:sldMk cId="1727193753" sldId="292"/>
            <ac:spMk id="5" creationId="{EFFEA2DB-1D2F-6E18-632B-C2F7D88E2F67}"/>
          </ac:spMkLst>
        </pc:spChg>
        <pc:picChg chg="mod">
          <ac:chgData name="Samantha Carty" userId="47811060-3be7-4309-9a50-3b31a9675f00" providerId="ADAL" clId="{34DF768D-0091-4986-97F1-FD62FA6A7D53}" dt="2023-06-01T15:13:34.824" v="1333" actId="1076"/>
          <ac:picMkLst>
            <pc:docMk/>
            <pc:sldMk cId="1727193753" sldId="292"/>
            <ac:picMk id="2" creationId="{B0B12B72-FF2A-2049-3B05-9B2A4A3A1C25}"/>
          </ac:picMkLst>
        </pc:picChg>
      </pc:sldChg>
      <pc:sldChg chg="modSp mod ord">
        <pc:chgData name="Samantha Carty" userId="47811060-3be7-4309-9a50-3b31a9675f00" providerId="ADAL" clId="{34DF768D-0091-4986-97F1-FD62FA6A7D53}" dt="2023-06-01T15:40:58.750" v="2298" actId="20577"/>
        <pc:sldMkLst>
          <pc:docMk/>
          <pc:sldMk cId="554422980" sldId="294"/>
        </pc:sldMkLst>
        <pc:spChg chg="mod">
          <ac:chgData name="Samantha Carty" userId="47811060-3be7-4309-9a50-3b31a9675f00" providerId="ADAL" clId="{34DF768D-0091-4986-97F1-FD62FA6A7D53}" dt="2023-06-01T15:40:58.750" v="2298" actId="20577"/>
          <ac:spMkLst>
            <pc:docMk/>
            <pc:sldMk cId="554422980" sldId="294"/>
            <ac:spMk id="9" creationId="{2C18C59F-FDCA-B9FA-926A-0CA3D1E710A2}"/>
          </ac:spMkLst>
        </pc:spChg>
      </pc:sldChg>
      <pc:sldChg chg="modSp mod">
        <pc:chgData name="Samantha Carty" userId="47811060-3be7-4309-9a50-3b31a9675f00" providerId="ADAL" clId="{34DF768D-0091-4986-97F1-FD62FA6A7D53}" dt="2023-06-01T15:26:56.988" v="2133" actId="20577"/>
        <pc:sldMkLst>
          <pc:docMk/>
          <pc:sldMk cId="2026358166" sldId="299"/>
        </pc:sldMkLst>
        <pc:spChg chg="mod">
          <ac:chgData name="Samantha Carty" userId="47811060-3be7-4309-9a50-3b31a9675f00" providerId="ADAL" clId="{34DF768D-0091-4986-97F1-FD62FA6A7D53}" dt="2023-06-01T15:26:56.988" v="2133" actId="20577"/>
          <ac:spMkLst>
            <pc:docMk/>
            <pc:sldMk cId="2026358166" sldId="299"/>
            <ac:spMk id="437" creationId="{00000000-0000-0000-0000-000000000000}"/>
          </ac:spMkLst>
        </pc:spChg>
      </pc:sldChg>
      <pc:sldChg chg="del">
        <pc:chgData name="Samantha Carty" userId="47811060-3be7-4309-9a50-3b31a9675f00" providerId="ADAL" clId="{34DF768D-0091-4986-97F1-FD62FA6A7D53}" dt="2023-05-30T16:08:14.716" v="218" actId="47"/>
        <pc:sldMkLst>
          <pc:docMk/>
          <pc:sldMk cId="0" sldId="305"/>
        </pc:sldMkLst>
      </pc:sldChg>
      <pc:sldChg chg="del ord">
        <pc:chgData name="Samantha Carty" userId="47811060-3be7-4309-9a50-3b31a9675f00" providerId="ADAL" clId="{34DF768D-0091-4986-97F1-FD62FA6A7D53}" dt="2023-06-01T15:16:53.054" v="1376" actId="47"/>
        <pc:sldMkLst>
          <pc:docMk/>
          <pc:sldMk cId="0" sldId="307"/>
        </pc:sldMkLst>
      </pc:sldChg>
      <pc:sldChg chg="del">
        <pc:chgData name="Samantha Carty" userId="47811060-3be7-4309-9a50-3b31a9675f00" providerId="ADAL" clId="{34DF768D-0091-4986-97F1-FD62FA6A7D53}" dt="2023-05-30T16:08:58.734" v="221" actId="47"/>
        <pc:sldMkLst>
          <pc:docMk/>
          <pc:sldMk cId="0" sldId="308"/>
        </pc:sldMkLst>
      </pc:sldChg>
      <pc:sldChg chg="del">
        <pc:chgData name="Samantha Carty" userId="47811060-3be7-4309-9a50-3b31a9675f00" providerId="ADAL" clId="{34DF768D-0091-4986-97F1-FD62FA6A7D53}" dt="2023-06-01T15:16:54.022" v="1377" actId="47"/>
        <pc:sldMkLst>
          <pc:docMk/>
          <pc:sldMk cId="0" sldId="309"/>
        </pc:sldMkLst>
      </pc:sldChg>
      <pc:sldChg chg="del">
        <pc:chgData name="Samantha Carty" userId="47811060-3be7-4309-9a50-3b31a9675f00" providerId="ADAL" clId="{34DF768D-0091-4986-97F1-FD62FA6A7D53}" dt="2023-05-30T16:09:00.021" v="222" actId="47"/>
        <pc:sldMkLst>
          <pc:docMk/>
          <pc:sldMk cId="0" sldId="310"/>
        </pc:sldMkLst>
      </pc:sldChg>
      <pc:sldChg chg="del">
        <pc:chgData name="Samantha Carty" userId="47811060-3be7-4309-9a50-3b31a9675f00" providerId="ADAL" clId="{34DF768D-0091-4986-97F1-FD62FA6A7D53}" dt="2023-06-01T15:16:55.431" v="1378" actId="47"/>
        <pc:sldMkLst>
          <pc:docMk/>
          <pc:sldMk cId="0" sldId="311"/>
        </pc:sldMkLst>
      </pc:sldChg>
      <pc:sldChg chg="del">
        <pc:chgData name="Samantha Carty" userId="47811060-3be7-4309-9a50-3b31a9675f00" providerId="ADAL" clId="{34DF768D-0091-4986-97F1-FD62FA6A7D53}" dt="2023-06-01T15:16:56.491" v="1379" actId="47"/>
        <pc:sldMkLst>
          <pc:docMk/>
          <pc:sldMk cId="0" sldId="312"/>
        </pc:sldMkLst>
      </pc:sldChg>
      <pc:sldChg chg="del">
        <pc:chgData name="Samantha Carty" userId="47811060-3be7-4309-9a50-3b31a9675f00" providerId="ADAL" clId="{34DF768D-0091-4986-97F1-FD62FA6A7D53}" dt="2023-06-01T15:16:57.840" v="1380" actId="47"/>
        <pc:sldMkLst>
          <pc:docMk/>
          <pc:sldMk cId="0" sldId="314"/>
        </pc:sldMkLst>
      </pc:sldChg>
      <pc:sldChg chg="del">
        <pc:chgData name="Samantha Carty" userId="47811060-3be7-4309-9a50-3b31a9675f00" providerId="ADAL" clId="{34DF768D-0091-4986-97F1-FD62FA6A7D53}" dt="2023-06-01T15:16:58.702" v="1381" actId="47"/>
        <pc:sldMkLst>
          <pc:docMk/>
          <pc:sldMk cId="0" sldId="315"/>
        </pc:sldMkLst>
      </pc:sldChg>
      <pc:sldChg chg="modSp">
        <pc:chgData name="Samantha Carty" userId="47811060-3be7-4309-9a50-3b31a9675f00" providerId="ADAL" clId="{34DF768D-0091-4986-97F1-FD62FA6A7D53}" dt="2023-05-30T16:27:34.746" v="593" actId="14826"/>
        <pc:sldMkLst>
          <pc:docMk/>
          <pc:sldMk cId="88075983" sldId="320"/>
        </pc:sldMkLst>
        <pc:picChg chg="mod">
          <ac:chgData name="Samantha Carty" userId="47811060-3be7-4309-9a50-3b31a9675f00" providerId="ADAL" clId="{34DF768D-0091-4986-97F1-FD62FA6A7D53}" dt="2023-05-30T16:27:34.746" v="593" actId="14826"/>
          <ac:picMkLst>
            <pc:docMk/>
            <pc:sldMk cId="88075983" sldId="320"/>
            <ac:picMk id="319" creationId="{00000000-0000-0000-0000-000000000000}"/>
          </ac:picMkLst>
        </pc:picChg>
      </pc:sldChg>
      <pc:sldChg chg="modSp mod">
        <pc:chgData name="Samantha Carty" userId="47811060-3be7-4309-9a50-3b31a9675f00" providerId="ADAL" clId="{34DF768D-0091-4986-97F1-FD62FA6A7D53}" dt="2023-05-30T16:31:52.798" v="661" actId="14100"/>
        <pc:sldMkLst>
          <pc:docMk/>
          <pc:sldMk cId="1541847204" sldId="321"/>
        </pc:sldMkLst>
        <pc:spChg chg="mod">
          <ac:chgData name="Samantha Carty" userId="47811060-3be7-4309-9a50-3b31a9675f00" providerId="ADAL" clId="{34DF768D-0091-4986-97F1-FD62FA6A7D53}" dt="2023-05-30T16:31:52.798" v="661" actId="14100"/>
          <ac:spMkLst>
            <pc:docMk/>
            <pc:sldMk cId="1541847204" sldId="321"/>
            <ac:spMk id="340" creationId="{00000000-0000-0000-0000-000000000000}"/>
          </ac:spMkLst>
        </pc:spChg>
      </pc:sldChg>
      <pc:sldChg chg="addSp delSp modSp add del mod">
        <pc:chgData name="Samantha Carty" userId="47811060-3be7-4309-9a50-3b31a9675f00" providerId="ADAL" clId="{34DF768D-0091-4986-97F1-FD62FA6A7D53}" dt="2023-06-01T15:16:31.041" v="1373" actId="20577"/>
        <pc:sldMkLst>
          <pc:docMk/>
          <pc:sldMk cId="728128850" sldId="322"/>
        </pc:sldMkLst>
        <pc:spChg chg="add mod">
          <ac:chgData name="Samantha Carty" userId="47811060-3be7-4309-9a50-3b31a9675f00" providerId="ADAL" clId="{34DF768D-0091-4986-97F1-FD62FA6A7D53}" dt="2023-06-01T15:16:31.041" v="1373" actId="20577"/>
          <ac:spMkLst>
            <pc:docMk/>
            <pc:sldMk cId="728128850" sldId="322"/>
            <ac:spMk id="2" creationId="{1D96BB49-E53A-3DAC-6349-F83FEFE8B3DC}"/>
          </ac:spMkLst>
        </pc:spChg>
        <pc:spChg chg="del mod">
          <ac:chgData name="Samantha Carty" userId="47811060-3be7-4309-9a50-3b31a9675f00" providerId="ADAL" clId="{34DF768D-0091-4986-97F1-FD62FA6A7D53}" dt="2023-06-01T15:14:02.862" v="1336" actId="478"/>
          <ac:spMkLst>
            <pc:docMk/>
            <pc:sldMk cId="728128850" sldId="322"/>
            <ac:spMk id="4" creationId="{4F08F71C-0E1B-F36B-FBF8-F06A670C919C}"/>
          </ac:spMkLst>
        </pc:spChg>
      </pc:sldChg>
      <pc:sldChg chg="modSp mod">
        <pc:chgData name="Samantha Carty" userId="47811060-3be7-4309-9a50-3b31a9675f00" providerId="ADAL" clId="{34DF768D-0091-4986-97F1-FD62FA6A7D53}" dt="2023-06-01T15:28:23.468" v="2196" actId="14100"/>
        <pc:sldMkLst>
          <pc:docMk/>
          <pc:sldMk cId="3244057336" sldId="325"/>
        </pc:sldMkLst>
        <pc:spChg chg="mod">
          <ac:chgData name="Samantha Carty" userId="47811060-3be7-4309-9a50-3b31a9675f00" providerId="ADAL" clId="{34DF768D-0091-4986-97F1-FD62FA6A7D53}" dt="2023-06-01T15:28:23.468" v="2196" actId="14100"/>
          <ac:spMkLst>
            <pc:docMk/>
            <pc:sldMk cId="3244057336" sldId="325"/>
            <ac:spMk id="270" creationId="{00000000-0000-0000-0000-000000000000}"/>
          </ac:spMkLst>
        </pc:spChg>
      </pc:sldChg>
      <pc:sldChg chg="modSp mod ord">
        <pc:chgData name="Samantha Carty" userId="47811060-3be7-4309-9a50-3b31a9675f00" providerId="ADAL" clId="{34DF768D-0091-4986-97F1-FD62FA6A7D53}" dt="2023-05-30T15:49:01.044" v="117"/>
        <pc:sldMkLst>
          <pc:docMk/>
          <pc:sldMk cId="341557030" sldId="326"/>
        </pc:sldMkLst>
        <pc:spChg chg="mod">
          <ac:chgData name="Samantha Carty" userId="47811060-3be7-4309-9a50-3b31a9675f00" providerId="ADAL" clId="{34DF768D-0091-4986-97F1-FD62FA6A7D53}" dt="2023-05-30T15:48:28.234" v="112" actId="1076"/>
          <ac:spMkLst>
            <pc:docMk/>
            <pc:sldMk cId="341557030" sldId="326"/>
            <ac:spMk id="8" creationId="{8312CFF0-5304-4494-98F0-B584C4D12E0F}"/>
          </ac:spMkLst>
        </pc:spChg>
        <pc:spChg chg="mod">
          <ac:chgData name="Samantha Carty" userId="47811060-3be7-4309-9a50-3b31a9675f00" providerId="ADAL" clId="{34DF768D-0091-4986-97F1-FD62FA6A7D53}" dt="2023-05-30T15:48:45.550" v="115" actId="14100"/>
          <ac:spMkLst>
            <pc:docMk/>
            <pc:sldMk cId="341557030" sldId="326"/>
            <ac:spMk id="305" creationId="{00000000-0000-0000-0000-000000000000}"/>
          </ac:spMkLst>
        </pc:spChg>
        <pc:picChg chg="mod">
          <ac:chgData name="Samantha Carty" userId="47811060-3be7-4309-9a50-3b31a9675f00" providerId="ADAL" clId="{34DF768D-0091-4986-97F1-FD62FA6A7D53}" dt="2023-05-30T15:48:31.277" v="113" actId="1076"/>
          <ac:picMkLst>
            <pc:docMk/>
            <pc:sldMk cId="341557030" sldId="326"/>
            <ac:picMk id="5" creationId="{E17CA256-D942-C267-36E2-266F8556E819}"/>
          </ac:picMkLst>
        </pc:picChg>
      </pc:sldChg>
      <pc:sldChg chg="addSp delSp modSp add mod">
        <pc:chgData name="Samantha Carty" userId="47811060-3be7-4309-9a50-3b31a9675f00" providerId="ADAL" clId="{34DF768D-0091-4986-97F1-FD62FA6A7D53}" dt="2023-06-01T15:34:34.680" v="2249" actId="207"/>
        <pc:sldMkLst>
          <pc:docMk/>
          <pc:sldMk cId="2723914174" sldId="327"/>
        </pc:sldMkLst>
        <pc:spChg chg="add del mod">
          <ac:chgData name="Samantha Carty" userId="47811060-3be7-4309-9a50-3b31a9675f00" providerId="ADAL" clId="{34DF768D-0091-4986-97F1-FD62FA6A7D53}" dt="2023-06-01T14:37:23.823" v="860" actId="478"/>
          <ac:spMkLst>
            <pc:docMk/>
            <pc:sldMk cId="2723914174" sldId="327"/>
            <ac:spMk id="2" creationId="{DDEA1986-075D-A0AF-4DC7-1528BDA38C0E}"/>
          </ac:spMkLst>
        </pc:spChg>
        <pc:spChg chg="add mod">
          <ac:chgData name="Samantha Carty" userId="47811060-3be7-4309-9a50-3b31a9675f00" providerId="ADAL" clId="{34DF768D-0091-4986-97F1-FD62FA6A7D53}" dt="2023-06-01T14:41:30.457" v="878" actId="1076"/>
          <ac:spMkLst>
            <pc:docMk/>
            <pc:sldMk cId="2723914174" sldId="327"/>
            <ac:spMk id="4" creationId="{45B8B9DE-30A6-35DA-7E56-38E630952667}"/>
          </ac:spMkLst>
        </pc:spChg>
        <pc:spChg chg="add del mod">
          <ac:chgData name="Samantha Carty" userId="47811060-3be7-4309-9a50-3b31a9675f00" providerId="ADAL" clId="{34DF768D-0091-4986-97F1-FD62FA6A7D53}" dt="2023-05-30T16:29:23.570" v="602" actId="478"/>
          <ac:spMkLst>
            <pc:docMk/>
            <pc:sldMk cId="2723914174" sldId="327"/>
            <ac:spMk id="5" creationId="{4D9C486A-7215-6482-02D8-EB5AE3A27396}"/>
          </ac:spMkLst>
        </pc:spChg>
        <pc:spChg chg="add mod">
          <ac:chgData name="Samantha Carty" userId="47811060-3be7-4309-9a50-3b31a9675f00" providerId="ADAL" clId="{34DF768D-0091-4986-97F1-FD62FA6A7D53}" dt="2023-06-01T14:41:25.585" v="877" actId="1076"/>
          <ac:spMkLst>
            <pc:docMk/>
            <pc:sldMk cId="2723914174" sldId="327"/>
            <ac:spMk id="7" creationId="{955C83B5-C3DE-1523-31DF-1B22AB2E1CC6}"/>
          </ac:spMkLst>
        </pc:spChg>
        <pc:spChg chg="add mod">
          <ac:chgData name="Samantha Carty" userId="47811060-3be7-4309-9a50-3b31a9675f00" providerId="ADAL" clId="{34DF768D-0091-4986-97F1-FD62FA6A7D53}" dt="2023-06-01T14:41:12.895" v="874" actId="1076"/>
          <ac:spMkLst>
            <pc:docMk/>
            <pc:sldMk cId="2723914174" sldId="327"/>
            <ac:spMk id="8" creationId="{6B242A13-7E80-C02E-2708-85C2828E56F8}"/>
          </ac:spMkLst>
        </pc:spChg>
        <pc:spChg chg="del mod">
          <ac:chgData name="Samantha Carty" userId="47811060-3be7-4309-9a50-3b31a9675f00" providerId="ADAL" clId="{34DF768D-0091-4986-97F1-FD62FA6A7D53}" dt="2023-05-30T16:27:54.101" v="595" actId="478"/>
          <ac:spMkLst>
            <pc:docMk/>
            <pc:sldMk cId="2723914174" sldId="327"/>
            <ac:spMk id="326" creationId="{00000000-0000-0000-0000-000000000000}"/>
          </ac:spMkLst>
        </pc:spChg>
        <pc:spChg chg="mod">
          <ac:chgData name="Samantha Carty" userId="47811060-3be7-4309-9a50-3b31a9675f00" providerId="ADAL" clId="{34DF768D-0091-4986-97F1-FD62FA6A7D53}" dt="2023-06-01T15:34:34.680" v="2249" actId="207"/>
          <ac:spMkLst>
            <pc:docMk/>
            <pc:sldMk cId="2723914174" sldId="327"/>
            <ac:spMk id="327" creationId="{00000000-0000-0000-0000-000000000000}"/>
          </ac:spMkLst>
        </pc:spChg>
        <pc:picChg chg="add mod">
          <ac:chgData name="Samantha Carty" userId="47811060-3be7-4309-9a50-3b31a9675f00" providerId="ADAL" clId="{34DF768D-0091-4986-97F1-FD62FA6A7D53}" dt="2023-06-01T15:31:37.810" v="2231" actId="14100"/>
          <ac:picMkLst>
            <pc:docMk/>
            <pc:sldMk cId="2723914174" sldId="327"/>
            <ac:picMk id="3" creationId="{A5E10061-BDBA-C239-3025-B1C50BD74F82}"/>
          </ac:picMkLst>
        </pc:picChg>
      </pc:sldChg>
      <pc:sldChg chg="modSp add mod">
        <pc:chgData name="Samantha Carty" userId="47811060-3be7-4309-9a50-3b31a9675f00" providerId="ADAL" clId="{34DF768D-0091-4986-97F1-FD62FA6A7D53}" dt="2023-06-01T15:34:23.730" v="2248" actId="207"/>
        <pc:sldMkLst>
          <pc:docMk/>
          <pc:sldMk cId="3781655340" sldId="328"/>
        </pc:sldMkLst>
        <pc:spChg chg="mod">
          <ac:chgData name="Samantha Carty" userId="47811060-3be7-4309-9a50-3b31a9675f00" providerId="ADAL" clId="{34DF768D-0091-4986-97F1-FD62FA6A7D53}" dt="2023-06-01T15:34:18.391" v="2247" actId="207"/>
          <ac:spMkLst>
            <pc:docMk/>
            <pc:sldMk cId="3781655340" sldId="328"/>
            <ac:spMk id="278" creationId="{00000000-0000-0000-0000-000000000000}"/>
          </ac:spMkLst>
        </pc:spChg>
        <pc:spChg chg="mod">
          <ac:chgData name="Samantha Carty" userId="47811060-3be7-4309-9a50-3b31a9675f00" providerId="ADAL" clId="{34DF768D-0091-4986-97F1-FD62FA6A7D53}" dt="2023-06-01T15:34:23.730" v="2248" actId="207"/>
          <ac:spMkLst>
            <pc:docMk/>
            <pc:sldMk cId="3781655340" sldId="328"/>
            <ac:spMk id="279" creationId="{00000000-0000-0000-0000-000000000000}"/>
          </ac:spMkLst>
        </pc:spChg>
        <pc:picChg chg="mod">
          <ac:chgData name="Samantha Carty" userId="47811060-3be7-4309-9a50-3b31a9675f00" providerId="ADAL" clId="{34DF768D-0091-4986-97F1-FD62FA6A7D53}" dt="2023-05-30T16:25:54.634" v="575" actId="14826"/>
          <ac:picMkLst>
            <pc:docMk/>
            <pc:sldMk cId="3781655340" sldId="328"/>
            <ac:picMk id="277" creationId="{00000000-0000-0000-0000-000000000000}"/>
          </ac:picMkLst>
        </pc:picChg>
      </pc:sldChg>
      <pc:sldChg chg="delSp modSp add mod">
        <pc:chgData name="Samantha Carty" userId="47811060-3be7-4309-9a50-3b31a9675f00" providerId="ADAL" clId="{34DF768D-0091-4986-97F1-FD62FA6A7D53}" dt="2023-06-01T15:36:12.092" v="2261" actId="11"/>
        <pc:sldMkLst>
          <pc:docMk/>
          <pc:sldMk cId="29960765" sldId="329"/>
        </pc:sldMkLst>
        <pc:spChg chg="mod">
          <ac:chgData name="Samantha Carty" userId="47811060-3be7-4309-9a50-3b31a9675f00" providerId="ADAL" clId="{34DF768D-0091-4986-97F1-FD62FA6A7D53}" dt="2023-06-01T15:36:12.092" v="2261" actId="11"/>
          <ac:spMkLst>
            <pc:docMk/>
            <pc:sldMk cId="29960765" sldId="329"/>
            <ac:spMk id="3" creationId="{568F86F1-802C-7715-F38D-8EB6F470EF01}"/>
          </ac:spMkLst>
        </pc:spChg>
        <pc:spChg chg="mod">
          <ac:chgData name="Samantha Carty" userId="47811060-3be7-4309-9a50-3b31a9675f00" providerId="ADAL" clId="{34DF768D-0091-4986-97F1-FD62FA6A7D53}" dt="2023-06-01T15:34:57.776" v="2251" actId="207"/>
          <ac:spMkLst>
            <pc:docMk/>
            <pc:sldMk cId="29960765" sldId="329"/>
            <ac:spMk id="5" creationId="{EFFEA2DB-1D2F-6E18-632B-C2F7D88E2F67}"/>
          </ac:spMkLst>
        </pc:spChg>
        <pc:picChg chg="del">
          <ac:chgData name="Samantha Carty" userId="47811060-3be7-4309-9a50-3b31a9675f00" providerId="ADAL" clId="{34DF768D-0091-4986-97F1-FD62FA6A7D53}" dt="2023-06-01T14:32:40.950" v="749" actId="478"/>
          <ac:picMkLst>
            <pc:docMk/>
            <pc:sldMk cId="29960765" sldId="329"/>
            <ac:picMk id="2" creationId="{B0B12B72-FF2A-2049-3B05-9B2A4A3A1C25}"/>
          </ac:picMkLst>
        </pc:picChg>
      </pc:sldChg>
      <pc:sldMasterChg chg="delSldLayout">
        <pc:chgData name="Samantha Carty" userId="47811060-3be7-4309-9a50-3b31a9675f00" providerId="ADAL" clId="{34DF768D-0091-4986-97F1-FD62FA6A7D53}" dt="2023-06-01T15:16:53.054" v="1376" actId="47"/>
        <pc:sldMasterMkLst>
          <pc:docMk/>
          <pc:sldMasterMk cId="0" sldId="2147483648"/>
        </pc:sldMasterMkLst>
        <pc:sldLayoutChg chg="del">
          <pc:chgData name="Samantha Carty" userId="47811060-3be7-4309-9a50-3b31a9675f00" providerId="ADAL" clId="{34DF768D-0091-4986-97F1-FD62FA6A7D53}" dt="2023-06-01T15:16:51.160" v="1375" actId="47"/>
          <pc:sldLayoutMkLst>
            <pc:docMk/>
            <pc:sldMasterMk cId="0" sldId="2147483648"/>
            <pc:sldLayoutMk cId="0" sldId="2147483655"/>
          </pc:sldLayoutMkLst>
        </pc:sldLayoutChg>
        <pc:sldLayoutChg chg="del">
          <pc:chgData name="Samantha Carty" userId="47811060-3be7-4309-9a50-3b31a9675f00" providerId="ADAL" clId="{34DF768D-0091-4986-97F1-FD62FA6A7D53}" dt="2023-06-01T15:16:53.054" v="1376" actId="47"/>
          <pc:sldLayoutMkLst>
            <pc:docMk/>
            <pc:sldMasterMk cId="0" sldId="2147483648"/>
            <pc:sldLayoutMk cId="0" sldId="214748365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achieve work life balance </a:t>
            </a:r>
            <a:endParaRPr dirty="0"/>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03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3" name="Google Shape;30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757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489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0" name="Google Shape;37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4" name="Google Shape;3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930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276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702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18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394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23" name="Google Shape;42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29" name="Google Shape;4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35" name="Google Shape;43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21543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375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6410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214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2"/>
        <p:cNvGrpSpPr/>
        <p:nvPr/>
      </p:nvGrpSpPr>
      <p:grpSpPr>
        <a:xfrm>
          <a:off x="0" y="0"/>
          <a:ext cx="0" cy="0"/>
          <a:chOff x="0" y="0"/>
          <a:chExt cx="0" cy="0"/>
        </a:xfrm>
      </p:grpSpPr>
      <p:sp>
        <p:nvSpPr>
          <p:cNvPr id="93" name="Google Shape;93;p2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pic>
        <p:nvPicPr>
          <p:cNvPr id="94" name="Google Shape;94;p2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95" name="Google Shape;95;p28"/>
          <p:cNvSpPr>
            <a:spLocks noGrp="1"/>
          </p:cNvSpPr>
          <p:nvPr>
            <p:ph type="pic" idx="2"/>
          </p:nvPr>
        </p:nvSpPr>
        <p:spPr>
          <a:xfrm>
            <a:off x="8800948" y="1208396"/>
            <a:ext cx="2266512" cy="3978298"/>
          </a:xfrm>
          <a:prstGeom prst="rect">
            <a:avLst/>
          </a:prstGeom>
          <a:solidFill>
            <a:schemeClr val="lt1"/>
          </a:solidFill>
          <a:ln>
            <a:noFill/>
          </a:ln>
        </p:spPr>
      </p:sp>
      <p:sp>
        <p:nvSpPr>
          <p:cNvPr id="96" name="Google Shape;96;p2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8" name="Google Shape;98;p2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extLst>
      <p:ext uri="{BB962C8B-B14F-4D97-AF65-F5344CB8AC3E}">
        <p14:creationId xmlns:p14="http://schemas.microsoft.com/office/powerpoint/2010/main" val="2671616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3"/>
        <p:cNvGrpSpPr/>
        <p:nvPr/>
      </p:nvGrpSpPr>
      <p:grpSpPr>
        <a:xfrm>
          <a:off x="0" y="0"/>
          <a:ext cx="0" cy="0"/>
          <a:chOff x="0" y="0"/>
          <a:chExt cx="0" cy="0"/>
        </a:xfrm>
      </p:grpSpPr>
      <p:sp>
        <p:nvSpPr>
          <p:cNvPr id="134" name="Google Shape;134;p35"/>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35" name="Google Shape;135;p3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35"/>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35"/>
          <p:cNvGrpSpPr/>
          <p:nvPr/>
        </p:nvGrpSpPr>
        <p:grpSpPr>
          <a:xfrm rot="-5400000">
            <a:off x="8485223" y="3378512"/>
            <a:ext cx="6554616" cy="427556"/>
            <a:chOff x="246763" y="5103257"/>
            <a:chExt cx="6554616" cy="427556"/>
          </a:xfrm>
        </p:grpSpPr>
        <p:sp>
          <p:nvSpPr>
            <p:cNvPr id="139" name="Google Shape;139;p35"/>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0" name="Google Shape;140;p35"/>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35"/>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74274338"/>
      </p:ext>
    </p:extLst>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dirty="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042541"/>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3">
  <p:cSld name="Text/Photo Slide 03">
    <p:spTree>
      <p:nvGrpSpPr>
        <p:cNvPr id="1" name="Shape 106"/>
        <p:cNvGrpSpPr/>
        <p:nvPr/>
      </p:nvGrpSpPr>
      <p:grpSpPr>
        <a:xfrm>
          <a:off x="0" y="0"/>
          <a:ext cx="0" cy="0"/>
          <a:chOff x="0" y="0"/>
          <a:chExt cx="0" cy="0"/>
        </a:xfrm>
      </p:grpSpPr>
      <p:sp>
        <p:nvSpPr>
          <p:cNvPr id="107" name="Google Shape;107;p42"/>
          <p:cNvSpPr/>
          <p:nvPr/>
        </p:nvSpPr>
        <p:spPr>
          <a:xfrm>
            <a:off x="5653577" y="1610350"/>
            <a:ext cx="3728212" cy="3728212"/>
          </a:xfrm>
          <a:prstGeom prst="ellipse">
            <a:avLst/>
          </a:prstGeom>
          <a:gradFill>
            <a:gsLst>
              <a:gs pos="0">
                <a:srgbClr val="8A4199"/>
              </a:gs>
              <a:gs pos="4000">
                <a:srgbClr val="8A4199"/>
              </a:gs>
              <a:gs pos="34000">
                <a:srgbClr val="8A4199"/>
              </a:gs>
              <a:gs pos="80000">
                <a:srgbClr val="754483"/>
              </a:gs>
              <a:gs pos="100000">
                <a:srgbClr val="754483"/>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08" name="Google Shape;108;p42"/>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9" name="Google Shape;109;p42"/>
          <p:cNvSpPr/>
          <p:nvPr/>
        </p:nvSpPr>
        <p:spPr>
          <a:xfrm>
            <a:off x="6833119" y="1082409"/>
            <a:ext cx="1306767" cy="945975"/>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10" name="Google Shape;110;p42"/>
          <p:cNvSpPr>
            <a:spLocks noGrp="1"/>
          </p:cNvSpPr>
          <p:nvPr>
            <p:ph type="pic" idx="2"/>
          </p:nvPr>
        </p:nvSpPr>
        <p:spPr>
          <a:xfrm>
            <a:off x="8937352" y="857250"/>
            <a:ext cx="3254648" cy="5143500"/>
          </a:xfrm>
          <a:prstGeom prst="rect">
            <a:avLst/>
          </a:prstGeom>
          <a:noFill/>
          <a:ln>
            <a:noFill/>
          </a:ln>
        </p:spPr>
      </p:sp>
      <p:sp>
        <p:nvSpPr>
          <p:cNvPr id="111" name="Google Shape;111;p42"/>
          <p:cNvSpPr txBox="1">
            <a:spLocks noGrp="1"/>
          </p:cNvSpPr>
          <p:nvPr>
            <p:ph type="body" idx="1"/>
          </p:nvPr>
        </p:nvSpPr>
        <p:spPr>
          <a:xfrm>
            <a:off x="734714" y="1583871"/>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body" idx="3"/>
          </p:nvPr>
        </p:nvSpPr>
        <p:spPr>
          <a:xfrm>
            <a:off x="713768" y="421468"/>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42"/>
          <p:cNvSpPr txBox="1">
            <a:spLocks noGrp="1"/>
          </p:cNvSpPr>
          <p:nvPr>
            <p:ph type="body" idx="4"/>
          </p:nvPr>
        </p:nvSpPr>
        <p:spPr>
          <a:xfrm>
            <a:off x="5653577" y="1727503"/>
            <a:ext cx="3728212" cy="361106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dirty="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8" r:id="rId6"/>
    <p:sldLayoutId id="2147483659" r:id="rId7"/>
    <p:sldLayoutId id="2147483660" r:id="rId8"/>
    <p:sldLayoutId id="2147483661" r:id="rId9"/>
    <p:sldLayoutId id="2147483662" r:id="rId10"/>
    <p:sldLayoutId id="2147483664" r:id="rId11"/>
    <p:sldLayoutId id="2147483666" r:id="rId12"/>
    <p:sldLayoutId id="2147483668" r:id="rId13"/>
    <p:sldLayoutId id="2147483669" r:id="rId14"/>
    <p:sldLayoutId id="2147483672" r:id="rId15"/>
    <p:sldLayoutId id="214748367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jSTNv4gyMM"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video" Target="https://www.youtube.com/embed/E5xTbn6OnAA?feature=oembed" TargetMode="External"/><Relationship Id="rId6" Type="http://schemas.openxmlformats.org/officeDocument/2006/relationships/image" Target="../media/image9.jpeg"/><Relationship Id="rId5" Type="http://schemas.openxmlformats.org/officeDocument/2006/relationships/hyperlink" Target="https://www.youtube.com/watch?v=E5xTbn6OnAA" TargetMode="External"/><Relationship Id="rId4" Type="http://schemas.openxmlformats.org/officeDocument/2006/relationships/hyperlink" Target="https://www.youtube.com/watch?v=_X3ANUEUOYA" TargetMode="Externa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youtube.com/watch?v=VGA_CuwHXJ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dbooth.com/blog/collaborative-problem-solving"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ng.com/videos/search?q=examples+of+successful+collaboration&amp;&amp;view=detail&amp;mid=E6F58C19D28D24299057E6F58C19D28D24299057&amp;&amp;FORM=VRDGAR&amp;ru=%2Fvideos%2Fsearch%3Fq%3Dexamples%2Bof%2Bsuccessful%2Bcollaboration%26FORM%3DHDRSC6"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https://www.bing.com/videos/search?q=collaborative+working&amp;docid=608044052636782199&amp;mid=9887FE27F1E0CC0EE0AF9887FE27F1E0CC0EE0AF&amp;view=detail&amp;FORM=VIR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hyperlink" Target="https://www.indeed.com/career-advice/career-development/teamwork-important"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hyperlink" Target="https://www.bing.com/videos/search?q=tips+on+emotional+intelligence&amp;&amp;view=detail&amp;mid=367BE47FFD2B933F4847367BE47FFD2B933F4847&amp;&amp;FORM=VRDGAR&amp;ru=%2Fvideos%2Fsearch%3Fq%3Dtips%2Bon%2Bemotional%2Bintelligence%26FORM%3DHDRSC6"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hyperlink" Target="https://www.verywellmind.com/what-is-active-listening-302434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indeed.com/career-advice/career-development/character-traits-definition-and-example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indeed.com/career-advice/resumes-cover-letters/diplomatic-skills" TargetMode="External"/><Relationship Id="rId4" Type="http://schemas.openxmlformats.org/officeDocument/2006/relationships/hyperlink" Target="https://hbr.org/2021/06/whats-the-best-way-to-build-trust-at-work"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slide" Target="slide3.xml"/><Relationship Id="rId7" Type="http://schemas.openxmlformats.org/officeDocument/2006/relationships/slide" Target="slide2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4.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s://www.bing.com/videos/search?q=team+building+for+collaboration&amp;&amp;view=detail&amp;mid=687FD4FEA699A51EAEEF687FD4FEA699A51EAEEF&amp;&amp;FORM=VRDGAR&amp;ru=%2Fvideos%2Fsearch%3Fq%3Dteam%2Bbuilding%2Bfor%2Bcollaboration%26FORM%3DHDRSC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hyperlink" Target="https://www.bing.com/videos/search?q=team+building+activities+for+collaboration&amp;&amp;view=detail&amp;mid=882564257452CC65C430882564257452CC65C430&amp;&amp;FORM=VRDGAR&amp;ru=%2Fvideos%2Fsearch%3Fq%3Dteam%2Bbuilding%2Bactivities%2Bfor%2Bcollaboration%26FORM%3DHDRSC6" TargetMode="External"/><Relationship Id="rId5" Type="http://schemas.openxmlformats.org/officeDocument/2006/relationships/hyperlink" Target="https://www.bing.com/videos/search?q=6+steps+to+building+a+collaborative+team+environment&amp;&amp;view=detail&amp;mid=687FD4FEA699A51EAEEF687FD4FEA699A51EAEEF&amp;&amp;FORM=VRDGAR&amp;ru=%2Fvideos%2Fsearch%3Fq%3D6%2Bsteps%2Bto%2Bbuilding%2Ba%2Bcollaborative%2Bteam%2Benvironment%26FORM%3DHDRSC6"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guardian.com/media-network/media-network-blog/2012/feb/16/media-creative-collaborations-better-results" TargetMode="External"/><Relationship Id="rId2" Type="http://schemas.openxmlformats.org/officeDocument/2006/relationships/hyperlink" Target="https://www.bing.com/videos/search?q=examples+of+successful+work+collaboration&amp;&amp;view=detail&amp;mid=767EA3CC1DA3C119BF16767EA3CC1DA3C119BF16&amp;&amp;FORM=VRDGAR&amp;ru=%2Fvideos%2Fsearch%3Fq%3Dexamples%2Bof%2Bsuccessful%2Bwork%2Bcollaboration%26FORM%3DHDRSC6" TargetMode="Externa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hyperlink" Target="https://www.meetup.com/" TargetMode="External"/><Relationship Id="rId2" Type="http://schemas.openxmlformats.org/officeDocument/2006/relationships/hyperlink" Target="https://www.ted.com/tedx/events" TargetMode="External"/><Relationship Id="rId1" Type="http://schemas.openxmlformats.org/officeDocument/2006/relationships/slideLayout" Target="../slideLayouts/slideLayout10.xml"/><Relationship Id="rId4" Type="http://schemas.openxmlformats.org/officeDocument/2006/relationships/hyperlink" Target="https://experience.dropbox.com/virtual-first-toolkit/communicat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bing.com/videos/search?q=what+is+collaboration&amp;&amp;view=detail&amp;mid=B2A764236D1128A28598B2A764236D1128A28598&amp;&amp;FORM=VRDGAR&amp;ru=%2Fvideos%2Fsearch%3Fq%3Dwhat%2Bis%2Bcollaboration%26FORM%3DHDRSC6"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a:t>www.</a:t>
            </a:r>
            <a:r>
              <a:rPr lang="en-US" b="1" dirty="0"/>
              <a:t>balance</a:t>
            </a:r>
            <a:r>
              <a:rPr lang="en-US" dirty="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US" b="1" dirty="0"/>
              <a:t>Collaborative Working</a:t>
            </a:r>
            <a:endParaRPr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a:solidFill>
                  <a:srgbClr val="14B4CB"/>
                </a:solidFill>
              </a:rPr>
              <a:t>MODULE 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562062" y="1862356"/>
            <a:ext cx="11007637" cy="3751044"/>
          </a:xfrm>
          <a:prstGeom prst="rect">
            <a:avLst/>
          </a:prstGeom>
          <a:noFill/>
          <a:ln>
            <a:noFill/>
          </a:ln>
        </p:spPr>
        <p:txBody>
          <a:bodyPr spcFirstLastPara="1" wrap="square" lIns="91425" tIns="45700" rIns="91425" bIns="45700" anchor="t" anchorCtr="0">
            <a:normAutofit fontScale="92500" lnSpcReduction="20000"/>
          </a:bodyPr>
          <a:lstStyle/>
          <a:p>
            <a:r>
              <a:rPr lang="en-GB" sz="2400" kern="1200" dirty="0">
                <a:solidFill>
                  <a:schemeClr val="bg1"/>
                </a:solidFill>
                <a:latin typeface="Calibri" panose="020F0502020204030204" pitchFamily="34" charset="0"/>
                <a:ea typeface="+mn-ea"/>
                <a:cs typeface="Calibri" panose="020F0502020204030204" pitchFamily="34" charset="0"/>
              </a:rPr>
              <a:t>The connections you form, and the different ways you collaborate will help you grow. </a:t>
            </a:r>
          </a:p>
          <a:p>
            <a:endParaRPr lang="en-GB" sz="2400" dirty="0">
              <a:solidFill>
                <a:schemeClr val="bg1"/>
              </a:solidFill>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1EB3DD"/>
                </a:solidFill>
                <a:effectLst/>
                <a:uLnTx/>
                <a:uFillTx/>
                <a:latin typeface="Calibri" panose="020F0502020204030204" pitchFamily="34" charset="0"/>
                <a:ea typeface="+mn-ea"/>
                <a:cs typeface="Calibri" panose="020F0502020204030204" pitchFamily="34" charset="0"/>
              </a:rPr>
              <a:t>1. Collaboration Will Inspire You</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It is easy to get into a routine during day-to-day operations and forget that there may be a better way to do something, different techniques to try, and new tools that can save you time and money.   Collaborating with others gives you a </a:t>
            </a:r>
            <a:r>
              <a:rPr kumimoji="0" lang="en-GB" altLang="en-US" sz="24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fresh perspective, triggers your creativity, opens up objectively, and adds new context that goes beyond what you do and see each day.  It helps you think in a new way.</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kern="1200" dirty="0">
              <a:solidFill>
                <a:schemeClr val="bg1"/>
              </a:solidFill>
              <a:latin typeface="Rubik"/>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2400"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2400" b="1" dirty="0">
                <a:solidFill>
                  <a:schemeClr val="bg1"/>
                </a:solidFill>
              </a:rPr>
              <a:t>Discover how you can cultivate collaboration here: </a:t>
            </a:r>
          </a:p>
          <a:p>
            <a:pPr marL="0" marR="0" lvl="0" indent="0" algn="l" defTabSz="914400" rtl="0" eaLnBrk="0" fontAlgn="base" latinLnBrk="0" hangingPunct="0">
              <a:lnSpc>
                <a:spcPct val="100000"/>
              </a:lnSpc>
              <a:spcBef>
                <a:spcPct val="0"/>
              </a:spcBef>
              <a:spcAft>
                <a:spcPct val="0"/>
              </a:spcAft>
              <a:buClrTx/>
              <a:buSzTx/>
              <a:buFontTx/>
              <a:buNone/>
              <a:tabLst/>
              <a:defRPr/>
            </a:pPr>
            <a:r>
              <a:rPr lang="en-GB" sz="2400" i="1" dirty="0">
                <a:solidFill>
                  <a:schemeClr val="bg1"/>
                </a:solidFill>
                <a:hlinkClick r:id="rId3">
                  <a:extLst>
                    <a:ext uri="{A12FA001-AC4F-418D-AE19-62706E023703}">
                      <ahyp:hlinkClr xmlns:ahyp="http://schemas.microsoft.com/office/drawing/2018/hyperlinkcolor" val="tx"/>
                    </a:ext>
                  </a:extLst>
                </a:hlinkClick>
              </a:rPr>
              <a:t>Cultivating Collaboration: Don't Be So Defensive! | Jim Tamm | </a:t>
            </a:r>
            <a:r>
              <a:rPr lang="en-GB" sz="2400" i="1" dirty="0" err="1">
                <a:solidFill>
                  <a:schemeClr val="bg1"/>
                </a:solidFill>
                <a:hlinkClick r:id="rId3">
                  <a:extLst>
                    <a:ext uri="{A12FA001-AC4F-418D-AE19-62706E023703}">
                      <ahyp:hlinkClr xmlns:ahyp="http://schemas.microsoft.com/office/drawing/2018/hyperlinkcolor" val="tx"/>
                    </a:ext>
                  </a:extLst>
                </a:hlinkClick>
              </a:rPr>
              <a:t>TEDxSantaCruz</a:t>
            </a:r>
            <a:r>
              <a:rPr lang="en-GB" sz="2400" i="1" dirty="0">
                <a:solidFill>
                  <a:schemeClr val="bg1"/>
                </a:solidFill>
                <a:hlinkClick r:id="rId3">
                  <a:extLst>
                    <a:ext uri="{A12FA001-AC4F-418D-AE19-62706E023703}">
                      <ahyp:hlinkClr xmlns:ahyp="http://schemas.microsoft.com/office/drawing/2018/hyperlinkcolor" val="tx"/>
                    </a:ext>
                  </a:extLst>
                </a:hlinkClick>
              </a:rPr>
              <a:t> - YouTube</a:t>
            </a:r>
            <a:endParaRPr lang="en-GB" sz="2400" b="0" i="1" dirty="0">
              <a:solidFill>
                <a:schemeClr val="bg1"/>
              </a:solidFill>
              <a:effectLst/>
            </a:endParaRPr>
          </a:p>
        </p:txBody>
      </p:sp>
      <p:sp>
        <p:nvSpPr>
          <p:cNvPr id="325" name="Google Shape;325;p12"/>
          <p:cNvSpPr txBox="1">
            <a:spLocks noGrp="1"/>
          </p:cNvSpPr>
          <p:nvPr>
            <p:ph type="body" idx="2"/>
          </p:nvPr>
        </p:nvSpPr>
        <p:spPr>
          <a:xfrm>
            <a:off x="713768" y="421467"/>
            <a:ext cx="10946929" cy="7446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WAYS COLLABORATION WILL HELP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8" name="Text Placeholder 7">
            <a:extLst>
              <a:ext uri="{FF2B5EF4-FFF2-40B4-BE49-F238E27FC236}">
                <a16:creationId xmlns:a16="http://schemas.microsoft.com/office/drawing/2014/main" id="{350B7D13-A05E-7B46-2561-62211F16333C}"/>
              </a:ext>
            </a:extLst>
          </p:cNvPr>
          <p:cNvSpPr>
            <a:spLocks noGrp="1"/>
          </p:cNvSpPr>
          <p:nvPr>
            <p:ph type="body" idx="2"/>
          </p:nvPr>
        </p:nvSpPr>
        <p:spPr>
          <a:xfrm>
            <a:off x="628826" y="249961"/>
            <a:ext cx="11340580" cy="1191022"/>
          </a:xfrm>
        </p:spPr>
        <p:txBody>
          <a:bodyPr>
            <a:noAutofit/>
          </a:bodyPr>
          <a:lstStyle/>
          <a:p>
            <a:r>
              <a:rPr lang="en-US" dirty="0"/>
              <a:t>WAYS COLLABORATION WILL HELP YOU</a:t>
            </a:r>
            <a:endParaRPr lang="en-IE" dirty="0"/>
          </a:p>
        </p:txBody>
      </p:sp>
      <p:sp>
        <p:nvSpPr>
          <p:cNvPr id="2" name="TextBox 1">
            <a:extLst>
              <a:ext uri="{FF2B5EF4-FFF2-40B4-BE49-F238E27FC236}">
                <a16:creationId xmlns:a16="http://schemas.microsoft.com/office/drawing/2014/main" id="{4C70CBC2-E31B-A4FD-4B69-D7C25506157A}"/>
              </a:ext>
            </a:extLst>
          </p:cNvPr>
          <p:cNvSpPr txBox="1"/>
          <p:nvPr/>
        </p:nvSpPr>
        <p:spPr>
          <a:xfrm>
            <a:off x="713768" y="1929879"/>
            <a:ext cx="10651958" cy="38164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2. Collaboration Helps You Grow Your Network</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People </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have a common interest in meeting new people and building a list of contacts and colleagues. </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T</a:t>
            </a:r>
            <a:r>
              <a:rPr kumimoji="0" lang="en-US" altLang="en-US" sz="22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his can be challenging. Being successful requires that you consistently make connections and form alliances.</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US" altLang="en-US" sz="2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Networking tips for introverts: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rPr>
              <a:t>Link</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Simple ways to improve your </a:t>
            </a:r>
          </a:p>
          <a:p>
            <a:pPr marL="0" marR="0" lvl="0" indent="0" algn="l" defTabSz="914400" rtl="0" eaLnBrk="0" fontAlgn="base" latinLnBrk="0" hangingPunct="0">
              <a:lnSpc>
                <a:spcPct val="100000"/>
              </a:lnSpc>
              <a:spcBef>
                <a:spcPct val="0"/>
              </a:spcBef>
              <a:spcAft>
                <a:spcPct val="0"/>
              </a:spcAft>
              <a:buClrTx/>
              <a:buSzTx/>
              <a:buFontTx/>
              <a:buNone/>
              <a:tabLst/>
              <a:defRPr/>
            </a:pPr>
            <a:r>
              <a:rPr lang="en-US" altLang="en-US" sz="2200" b="1" kern="1200" dirty="0">
                <a:solidFill>
                  <a:schemeClr val="bg1"/>
                </a:solidFill>
                <a:latin typeface="Calibri" panose="020F0502020204030204"/>
                <a:ea typeface="+mn-ea"/>
                <a:cs typeface="+mn-cs"/>
              </a:rPr>
              <a:t>Networking skills: </a:t>
            </a:r>
            <a:r>
              <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rPr>
              <a:t>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5"/>
              </a:rPr>
              <a:t>Link</a:t>
            </a: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 name="Online Media 12" title="10 Simple Ways To Improve Your Networking Skills - How To Network With People Even If You're Shy!">
            <a:hlinkClick r:id="" action="ppaction://media"/>
            <a:extLst>
              <a:ext uri="{FF2B5EF4-FFF2-40B4-BE49-F238E27FC236}">
                <a16:creationId xmlns:a16="http://schemas.microsoft.com/office/drawing/2014/main" id="{5DB2753B-C24A-71C4-21C3-CDE219F8622A}"/>
              </a:ext>
            </a:extLst>
          </p:cNvPr>
          <p:cNvPicPr>
            <a:picLocks noRot="1" noChangeAspect="1"/>
          </p:cNvPicPr>
          <p:nvPr>
            <a:videoFile r:link="rId1"/>
          </p:nvPr>
        </p:nvPicPr>
        <p:blipFill>
          <a:blip r:embed="rId6"/>
          <a:stretch>
            <a:fillRect/>
          </a:stretch>
        </p:blipFill>
        <p:spPr>
          <a:xfrm>
            <a:off x="6543597" y="3148922"/>
            <a:ext cx="3640177" cy="2430652"/>
          </a:xfrm>
          <a:prstGeom prst="rect">
            <a:avLst/>
          </a:prstGeom>
        </p:spPr>
      </p:pic>
      <p:pic>
        <p:nvPicPr>
          <p:cNvPr id="5" name="Picture 4">
            <a:extLst>
              <a:ext uri="{FF2B5EF4-FFF2-40B4-BE49-F238E27FC236}">
                <a16:creationId xmlns:a16="http://schemas.microsoft.com/office/drawing/2014/main" id="{32A7ACD8-8829-1A36-1D60-B968E87F3989}"/>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8387" t="10823" r="9307" b="5574"/>
          <a:stretch/>
        </p:blipFill>
        <p:spPr>
          <a:xfrm>
            <a:off x="5852403" y="2874494"/>
            <a:ext cx="5022567" cy="3061091"/>
          </a:xfrm>
          <a:prstGeom prst="rect">
            <a:avLst/>
          </a:prstGeom>
        </p:spPr>
      </p:pic>
      <p:grpSp>
        <p:nvGrpSpPr>
          <p:cNvPr id="9" name="Group 8">
            <a:extLst>
              <a:ext uri="{FF2B5EF4-FFF2-40B4-BE49-F238E27FC236}">
                <a16:creationId xmlns:a16="http://schemas.microsoft.com/office/drawing/2014/main" id="{D1A609AC-5FB5-1752-93C5-A0749321F33F}"/>
              </a:ext>
            </a:extLst>
          </p:cNvPr>
          <p:cNvGrpSpPr/>
          <p:nvPr/>
        </p:nvGrpSpPr>
        <p:grpSpPr>
          <a:xfrm>
            <a:off x="9678771" y="5001610"/>
            <a:ext cx="2032553" cy="1489396"/>
            <a:chOff x="9282256" y="2040688"/>
            <a:chExt cx="2519459" cy="2081567"/>
          </a:xfrm>
        </p:grpSpPr>
        <p:pic>
          <p:nvPicPr>
            <p:cNvPr id="10" name="Picture 9" descr="A picture containing text, vector graphics&#10;&#10;Description automatically generated">
              <a:extLst>
                <a:ext uri="{FF2B5EF4-FFF2-40B4-BE49-F238E27FC236}">
                  <a16:creationId xmlns:a16="http://schemas.microsoft.com/office/drawing/2014/main" id="{71977005-39E5-53E2-149E-8AC28FEFD9A0}"/>
                </a:ext>
              </a:extLst>
            </p:cNvPr>
            <p:cNvPicPr>
              <a:picLocks noChangeAspect="1"/>
            </p:cNvPicPr>
            <p:nvPr/>
          </p:nvPicPr>
          <p:blipFill>
            <a:blip r:embed="rId8"/>
            <a:stretch>
              <a:fillRect/>
            </a:stretch>
          </p:blipFill>
          <p:spPr>
            <a:xfrm>
              <a:off x="9282256" y="2040688"/>
              <a:ext cx="2414740" cy="2081567"/>
            </a:xfrm>
            <a:prstGeom prst="rect">
              <a:avLst/>
            </a:prstGeom>
          </p:spPr>
        </p:pic>
        <p:pic>
          <p:nvPicPr>
            <p:cNvPr id="11" name="Picture 10" descr="Icon&#10;&#10;Description automatically generated">
              <a:extLst>
                <a:ext uri="{FF2B5EF4-FFF2-40B4-BE49-F238E27FC236}">
                  <a16:creationId xmlns:a16="http://schemas.microsoft.com/office/drawing/2014/main" id="{CCFED401-2DC5-452C-EFF4-3B080DEA650A}"/>
                </a:ext>
              </a:extLst>
            </p:cNvPr>
            <p:cNvPicPr>
              <a:picLocks noChangeAspect="1"/>
            </p:cNvPicPr>
            <p:nvPr/>
          </p:nvPicPr>
          <p:blipFill>
            <a:blip r:embed="rId9"/>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180A1446-4A44-D894-BB2A-F0EA91AB0499}"/>
                </a:ext>
              </a:extLst>
            </p:cNvPr>
            <p:cNvPicPr>
              <a:picLocks noChangeAspect="1"/>
            </p:cNvPicPr>
            <p:nvPr/>
          </p:nvPicPr>
          <p:blipFill>
            <a:blip r:embed="rId9"/>
            <a:stretch>
              <a:fillRect/>
            </a:stretch>
          </p:blipFill>
          <p:spPr>
            <a:xfrm rot="1086037" flipH="1">
              <a:off x="11590587" y="2879728"/>
              <a:ext cx="211128" cy="23025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734714" y="1849606"/>
            <a:ext cx="10834986" cy="3016970"/>
          </a:xfrm>
          <a:prstGeom prst="rect">
            <a:avLst/>
          </a:prstGeom>
          <a:noFill/>
          <a:ln>
            <a:noFill/>
          </a:ln>
        </p:spPr>
        <p:txBody>
          <a:bodyPr spcFirstLastPara="1" wrap="square" lIns="91425" tIns="45700" rIns="91425" bIns="45700" anchor="t" anchorCtr="0">
            <a:normAutofit/>
          </a:bodyPr>
          <a:lstStyle/>
          <a:p>
            <a:pPr marL="0"/>
            <a:r>
              <a:rPr lang="en-GB" b="1" kern="1200" dirty="0">
                <a:solidFill>
                  <a:srgbClr val="1EB3DD"/>
                </a:solidFill>
                <a:latin typeface="Calibri" panose="020F0502020204030204" pitchFamily="34" charset="0"/>
                <a:ea typeface="+mn-ea"/>
                <a:cs typeface="Calibri" panose="020F0502020204030204" pitchFamily="34" charset="0"/>
              </a:rPr>
              <a:t>3. Collaboration Is Educational</a:t>
            </a:r>
          </a:p>
          <a:p>
            <a:pPr marL="0" indent="0">
              <a:spcBef>
                <a:spcPts val="0"/>
              </a:spcBef>
            </a:pPr>
            <a:r>
              <a:rPr lang="en-GB" dirty="0">
                <a:solidFill>
                  <a:schemeClr val="bg1"/>
                </a:solidFill>
              </a:rPr>
              <a:t>One of the biggest benefits of collaboration is the opportunity for learning. In fact, every interaction you have with someone outside of your immediate circle can teach you something valuable.</a:t>
            </a:r>
          </a:p>
          <a:p>
            <a:pPr marL="0" indent="0">
              <a:spcBef>
                <a:spcPts val="0"/>
              </a:spcBef>
            </a:pPr>
            <a:endParaRPr lang="en-GB" dirty="0">
              <a:solidFill>
                <a:schemeClr val="bg1"/>
              </a:solidFill>
            </a:endParaRPr>
          </a:p>
          <a:p>
            <a:pPr marL="0" indent="0">
              <a:spcBef>
                <a:spcPts val="0"/>
              </a:spcBef>
            </a:pPr>
            <a:r>
              <a:rPr lang="en-GB" dirty="0">
                <a:solidFill>
                  <a:schemeClr val="bg1"/>
                </a:solidFill>
              </a:rPr>
              <a:t> Some of the most successful collaborations involve two professionals who bring two very different skill sets, perspectives, and strengths to the table. </a:t>
            </a:r>
          </a:p>
          <a:p>
            <a:pPr marL="0" indent="0">
              <a:spcBef>
                <a:spcPts val="0"/>
              </a:spcBef>
            </a:pPr>
            <a:r>
              <a:rPr lang="en-GB" dirty="0">
                <a:solidFill>
                  <a:schemeClr val="bg1"/>
                </a:solidFill>
              </a:rPr>
              <a:t>When this happens, you are certain to be surrounded by learning opportunities.</a:t>
            </a:r>
            <a:endParaRPr lang="en-IE" dirty="0">
              <a:solidFill>
                <a:schemeClr val="bg1"/>
              </a:solidFill>
            </a:endParaRPr>
          </a:p>
        </p:txBody>
      </p:sp>
      <p:sp>
        <p:nvSpPr>
          <p:cNvPr id="338" name="Google Shape;338;p14"/>
          <p:cNvSpPr txBox="1">
            <a:spLocks noGrp="1"/>
          </p:cNvSpPr>
          <p:nvPr>
            <p:ph type="body" idx="2"/>
          </p:nvPr>
        </p:nvSpPr>
        <p:spPr>
          <a:xfrm>
            <a:off x="734713" y="318782"/>
            <a:ext cx="10955841" cy="1069740"/>
          </a:xfrm>
          <a:prstGeom prst="rect">
            <a:avLst/>
          </a:prstGeom>
          <a:noFill/>
          <a:ln>
            <a:noFill/>
          </a:ln>
        </p:spPr>
        <p:txBody>
          <a:bodyPr spcFirstLastPara="1" wrap="square" lIns="91425" tIns="45700" rIns="91425" bIns="4570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WAYS COLLABORATION WILL HELP YOU</a:t>
            </a:r>
            <a:endParaRPr lang="en-US" dirty="0"/>
          </a:p>
          <a:p>
            <a:pPr marL="0" lvl="0" indent="0" algn="l" rtl="0">
              <a:lnSpc>
                <a:spcPct val="90000"/>
              </a:lnSpc>
              <a:spcBef>
                <a:spcPts val="1000"/>
              </a:spcBef>
              <a:spcAft>
                <a:spcPts val="0"/>
              </a:spcAft>
              <a:buClr>
                <a:srgbClr val="8A4199"/>
              </a:buClr>
              <a:buSzPts val="3600"/>
              <a:buNone/>
            </a:pPr>
            <a:endParaRPr dirty="0"/>
          </a:p>
        </p:txBody>
      </p:sp>
      <p:pic>
        <p:nvPicPr>
          <p:cNvPr id="2" name="Picture 1">
            <a:extLst>
              <a:ext uri="{FF2B5EF4-FFF2-40B4-BE49-F238E27FC236}">
                <a16:creationId xmlns:a16="http://schemas.microsoft.com/office/drawing/2014/main" id="{7C7FDB22-8576-7777-58CF-403A468A50DD}"/>
              </a:ext>
            </a:extLst>
          </p:cNvPr>
          <p:cNvPicPr>
            <a:picLocks noChangeAspect="1"/>
          </p:cNvPicPr>
          <p:nvPr/>
        </p:nvPicPr>
        <p:blipFill>
          <a:blip r:embed="rId3"/>
          <a:stretch>
            <a:fillRect/>
          </a:stretch>
        </p:blipFill>
        <p:spPr>
          <a:xfrm>
            <a:off x="8720031" y="4866575"/>
            <a:ext cx="3158002" cy="1493649"/>
          </a:xfrm>
          <a:prstGeom prst="rect">
            <a:avLst/>
          </a:prstGeom>
        </p:spPr>
      </p:pic>
      <p:sp>
        <p:nvSpPr>
          <p:cNvPr id="4" name="TextBox 3">
            <a:extLst>
              <a:ext uri="{FF2B5EF4-FFF2-40B4-BE49-F238E27FC236}">
                <a16:creationId xmlns:a16="http://schemas.microsoft.com/office/drawing/2014/main" id="{78F9ABE0-EE9C-D9D5-82D9-AAEF31B24F23}"/>
              </a:ext>
            </a:extLst>
          </p:cNvPr>
          <p:cNvSpPr txBox="1"/>
          <p:nvPr/>
        </p:nvSpPr>
        <p:spPr>
          <a:xfrm>
            <a:off x="734714" y="4989898"/>
            <a:ext cx="8333785" cy="1107996"/>
          </a:xfrm>
          <a:prstGeom prst="rect">
            <a:avLst/>
          </a:prstGeom>
          <a:noFill/>
        </p:spPr>
        <p:txBody>
          <a:bodyPr wrap="square">
            <a:spAutoFit/>
          </a:bodyPr>
          <a:lstStyle/>
          <a:p>
            <a:r>
              <a:rPr lang="en-GB" sz="2200" b="1" dirty="0">
                <a:solidFill>
                  <a:schemeClr val="bg1"/>
                </a:solidFill>
                <a:latin typeface="Calibri" panose="020F0502020204030204" pitchFamily="34" charset="0"/>
                <a:cs typeface="Calibri" panose="020F0502020204030204" pitchFamily="34" charset="0"/>
              </a:rPr>
              <a:t>Learn how to build a collaborative learning culture: </a:t>
            </a:r>
          </a:p>
          <a:p>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Build Collaborative Learning Cultures | Video Seminar Overview - YouTube</a:t>
            </a:r>
            <a:endParaRPr lang="en-IE" sz="2200" i="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63599" y="1825959"/>
            <a:ext cx="10834986" cy="2852325"/>
          </a:xfrm>
          <a:prstGeom prst="rect">
            <a:avLst/>
          </a:prstGeom>
          <a:noFill/>
          <a:ln>
            <a:noFill/>
          </a:ln>
        </p:spPr>
        <p:txBody>
          <a:bodyPr spcFirstLastPara="1" wrap="square" lIns="91425" tIns="45700" rIns="91425" bIns="45700" anchor="t" anchorCtr="0">
            <a:normAutofit/>
          </a:bodyPr>
          <a:lstStyle/>
          <a:p>
            <a:pPr marL="0" eaLnBrk="0" fontAlgn="base" hangingPunct="0">
              <a:lnSpc>
                <a:spcPct val="100000"/>
              </a:lnSpc>
              <a:defRPr/>
            </a:pPr>
            <a:r>
              <a:rPr lang="en-GB" b="1" kern="1200" dirty="0">
                <a:solidFill>
                  <a:srgbClr val="1EB3DD"/>
                </a:solidFill>
                <a:latin typeface="Calibri" panose="020F0502020204030204" pitchFamily="34" charset="0"/>
                <a:ea typeface="+mn-ea"/>
                <a:cs typeface="Calibri" panose="020F0502020204030204" pitchFamily="34" charset="0"/>
              </a:rPr>
              <a:t>4. Collaboration Solves Problems</a:t>
            </a:r>
          </a:p>
          <a:p>
            <a:pPr marL="0" indent="0"/>
            <a:r>
              <a:rPr lang="en-GB" dirty="0">
                <a:solidFill>
                  <a:schemeClr val="bg1"/>
                </a:solidFill>
              </a:rPr>
              <a:t>There is a reason crowdsourcing is so popular; there is an undeniable power in numbers. If one person can't accomplish something on their own, two, three, or more people may be able to get it done.</a:t>
            </a:r>
          </a:p>
          <a:p>
            <a:pPr marL="0" indent="0"/>
            <a:r>
              <a:rPr lang="en-GB" dirty="0">
                <a:solidFill>
                  <a:schemeClr val="bg1"/>
                </a:solidFill>
              </a:rPr>
              <a:t>The harder the problem is to solve, the more we can benefit from getting the input of someone outside of the situation. When you add new viewpoints and experiences to the mix, the result will often transcend what you originally set out to accomplish.</a:t>
            </a:r>
          </a:p>
          <a:p>
            <a:pPr marL="228600" lvl="0" indent="-228600" algn="l" rtl="0">
              <a:lnSpc>
                <a:spcPct val="90000"/>
              </a:lnSpc>
              <a:spcBef>
                <a:spcPts val="0"/>
              </a:spcBef>
              <a:spcAft>
                <a:spcPts val="0"/>
              </a:spcAft>
              <a:buClr>
                <a:schemeClr val="lt1"/>
              </a:buClr>
              <a:buSzPts val="2200"/>
              <a:buNone/>
            </a:pPr>
            <a:endParaRPr dirty="0"/>
          </a:p>
        </p:txBody>
      </p:sp>
      <p:sp>
        <p:nvSpPr>
          <p:cNvPr id="352" name="Google Shape;352;p16"/>
          <p:cNvSpPr txBox="1">
            <a:spLocks noGrp="1"/>
          </p:cNvSpPr>
          <p:nvPr>
            <p:ph type="body" idx="2"/>
          </p:nvPr>
        </p:nvSpPr>
        <p:spPr>
          <a:xfrm>
            <a:off x="713768" y="421467"/>
            <a:ext cx="11025948" cy="103732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dirty="0"/>
              <a:t>WAYS COLLABORATION WILL HELP YOU</a:t>
            </a:r>
          </a:p>
        </p:txBody>
      </p:sp>
      <p:grpSp>
        <p:nvGrpSpPr>
          <p:cNvPr id="2" name="Group 1">
            <a:extLst>
              <a:ext uri="{FF2B5EF4-FFF2-40B4-BE49-F238E27FC236}">
                <a16:creationId xmlns:a16="http://schemas.microsoft.com/office/drawing/2014/main" id="{634496E8-BDB2-43B2-6558-13D649EB679E}"/>
              </a:ext>
            </a:extLst>
          </p:cNvPr>
          <p:cNvGrpSpPr/>
          <p:nvPr/>
        </p:nvGrpSpPr>
        <p:grpSpPr>
          <a:xfrm>
            <a:off x="7845221" y="4083135"/>
            <a:ext cx="4471553" cy="2353398"/>
            <a:chOff x="621996" y="2199388"/>
            <a:chExt cx="3524358" cy="1854885"/>
          </a:xfrm>
        </p:grpSpPr>
        <p:grpSp>
          <p:nvGrpSpPr>
            <p:cNvPr id="3" name="Graphic 472">
              <a:extLst>
                <a:ext uri="{FF2B5EF4-FFF2-40B4-BE49-F238E27FC236}">
                  <a16:creationId xmlns:a16="http://schemas.microsoft.com/office/drawing/2014/main" id="{BBBBFC6F-DFA1-B185-13B1-51201FB5B541}"/>
                </a:ext>
              </a:extLst>
            </p:cNvPr>
            <p:cNvGrpSpPr/>
            <p:nvPr/>
          </p:nvGrpSpPr>
          <p:grpSpPr>
            <a:xfrm>
              <a:off x="621996" y="2199388"/>
              <a:ext cx="3524358" cy="1854885"/>
              <a:chOff x="621996" y="3996349"/>
              <a:chExt cx="3524358" cy="1854885"/>
            </a:xfrm>
          </p:grpSpPr>
          <p:grpSp>
            <p:nvGrpSpPr>
              <p:cNvPr id="7" name="Graphic 472">
                <a:extLst>
                  <a:ext uri="{FF2B5EF4-FFF2-40B4-BE49-F238E27FC236}">
                    <a16:creationId xmlns:a16="http://schemas.microsoft.com/office/drawing/2014/main" id="{1ECB3DCB-3A77-6AF3-F04A-2A88C066301D}"/>
                  </a:ext>
                </a:extLst>
              </p:cNvPr>
              <p:cNvGrpSpPr/>
              <p:nvPr/>
            </p:nvGrpSpPr>
            <p:grpSpPr>
              <a:xfrm>
                <a:off x="621996" y="5251294"/>
                <a:ext cx="3524358" cy="599940"/>
                <a:chOff x="621996" y="5251294"/>
                <a:chExt cx="3524358" cy="599940"/>
              </a:xfrm>
            </p:grpSpPr>
            <p:sp>
              <p:nvSpPr>
                <p:cNvPr id="334" name="Graphic 472">
                  <a:extLst>
                    <a:ext uri="{FF2B5EF4-FFF2-40B4-BE49-F238E27FC236}">
                      <a16:creationId xmlns:a16="http://schemas.microsoft.com/office/drawing/2014/main" id="{2C25FBCA-EE40-122D-AB0C-E9A9CEAFCD9D}"/>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dirty="0"/>
                </a:p>
              </p:txBody>
            </p:sp>
            <p:sp>
              <p:nvSpPr>
                <p:cNvPr id="335" name="Graphic 472">
                  <a:extLst>
                    <a:ext uri="{FF2B5EF4-FFF2-40B4-BE49-F238E27FC236}">
                      <a16:creationId xmlns:a16="http://schemas.microsoft.com/office/drawing/2014/main" id="{EF203317-91F4-E083-8392-F8CAEC3501D6}"/>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dirty="0"/>
                </a:p>
              </p:txBody>
            </p:sp>
            <p:sp>
              <p:nvSpPr>
                <p:cNvPr id="336" name="Graphic 472">
                  <a:extLst>
                    <a:ext uri="{FF2B5EF4-FFF2-40B4-BE49-F238E27FC236}">
                      <a16:creationId xmlns:a16="http://schemas.microsoft.com/office/drawing/2014/main" id="{96FCB324-79EA-275B-FE30-4A12C728B5B4}"/>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dirty="0"/>
                </a:p>
              </p:txBody>
            </p:sp>
            <p:sp>
              <p:nvSpPr>
                <p:cNvPr id="337" name="Graphic 472">
                  <a:extLst>
                    <a:ext uri="{FF2B5EF4-FFF2-40B4-BE49-F238E27FC236}">
                      <a16:creationId xmlns:a16="http://schemas.microsoft.com/office/drawing/2014/main" id="{8EBA0EBC-D824-2D08-2DDE-B930FF728F6E}"/>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dirty="0"/>
                </a:p>
              </p:txBody>
            </p:sp>
          </p:grpSp>
          <p:grpSp>
            <p:nvGrpSpPr>
              <p:cNvPr id="8" name="Graphic 472">
                <a:extLst>
                  <a:ext uri="{FF2B5EF4-FFF2-40B4-BE49-F238E27FC236}">
                    <a16:creationId xmlns:a16="http://schemas.microsoft.com/office/drawing/2014/main" id="{74F2E785-B274-4747-B62F-6B1BAFD1A810}"/>
                  </a:ext>
                </a:extLst>
              </p:cNvPr>
              <p:cNvGrpSpPr/>
              <p:nvPr/>
            </p:nvGrpSpPr>
            <p:grpSpPr>
              <a:xfrm>
                <a:off x="2577939" y="4078238"/>
                <a:ext cx="1038422" cy="1650011"/>
                <a:chOff x="2577939" y="4078238"/>
                <a:chExt cx="1038422" cy="1650011"/>
              </a:xfrm>
            </p:grpSpPr>
            <p:sp>
              <p:nvSpPr>
                <p:cNvPr id="46" name="Graphic 472">
                  <a:extLst>
                    <a:ext uri="{FF2B5EF4-FFF2-40B4-BE49-F238E27FC236}">
                      <a16:creationId xmlns:a16="http://schemas.microsoft.com/office/drawing/2014/main" id="{C5EE6404-70C5-2F02-0F09-21C778D03117}"/>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dirty="0"/>
                </a:p>
              </p:txBody>
            </p:sp>
            <p:sp>
              <p:nvSpPr>
                <p:cNvPr id="47" name="Graphic 472">
                  <a:extLst>
                    <a:ext uri="{FF2B5EF4-FFF2-40B4-BE49-F238E27FC236}">
                      <a16:creationId xmlns:a16="http://schemas.microsoft.com/office/drawing/2014/main" id="{E1EB7DBD-FABF-AD33-45F7-BC66142AFBC5}"/>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dirty="0"/>
                </a:p>
              </p:txBody>
            </p:sp>
            <p:sp>
              <p:nvSpPr>
                <p:cNvPr id="48" name="Graphic 472">
                  <a:extLst>
                    <a:ext uri="{FF2B5EF4-FFF2-40B4-BE49-F238E27FC236}">
                      <a16:creationId xmlns:a16="http://schemas.microsoft.com/office/drawing/2014/main" id="{BE9B4CC8-8F50-6C32-9ECD-62F47144FDF5}"/>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dirty="0"/>
                </a:p>
              </p:txBody>
            </p:sp>
            <p:sp>
              <p:nvSpPr>
                <p:cNvPr id="49" name="Graphic 472">
                  <a:extLst>
                    <a:ext uri="{FF2B5EF4-FFF2-40B4-BE49-F238E27FC236}">
                      <a16:creationId xmlns:a16="http://schemas.microsoft.com/office/drawing/2014/main" id="{41F5F614-B765-4707-6CE9-E057E5E5AB40}"/>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dirty="0"/>
                </a:p>
              </p:txBody>
            </p:sp>
            <p:sp>
              <p:nvSpPr>
                <p:cNvPr id="50" name="Graphic 472">
                  <a:extLst>
                    <a:ext uri="{FF2B5EF4-FFF2-40B4-BE49-F238E27FC236}">
                      <a16:creationId xmlns:a16="http://schemas.microsoft.com/office/drawing/2014/main" id="{255442DD-D6DA-E7A9-92DB-CC25A02CBF57}"/>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dirty="0"/>
                </a:p>
              </p:txBody>
            </p:sp>
            <p:sp>
              <p:nvSpPr>
                <p:cNvPr id="51" name="Graphic 472">
                  <a:extLst>
                    <a:ext uri="{FF2B5EF4-FFF2-40B4-BE49-F238E27FC236}">
                      <a16:creationId xmlns:a16="http://schemas.microsoft.com/office/drawing/2014/main" id="{45D992C9-8B3F-B66D-6A32-B6F9DE20B09A}"/>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dirty="0"/>
                </a:p>
              </p:txBody>
            </p:sp>
            <p:sp>
              <p:nvSpPr>
                <p:cNvPr id="52" name="Graphic 472">
                  <a:extLst>
                    <a:ext uri="{FF2B5EF4-FFF2-40B4-BE49-F238E27FC236}">
                      <a16:creationId xmlns:a16="http://schemas.microsoft.com/office/drawing/2014/main" id="{A28103B7-6B0A-59EE-16CE-2CB5E5941666}"/>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dirty="0"/>
                </a:p>
              </p:txBody>
            </p:sp>
            <p:sp>
              <p:nvSpPr>
                <p:cNvPr id="53" name="Graphic 472">
                  <a:extLst>
                    <a:ext uri="{FF2B5EF4-FFF2-40B4-BE49-F238E27FC236}">
                      <a16:creationId xmlns:a16="http://schemas.microsoft.com/office/drawing/2014/main" id="{214ED543-FBFE-B9B2-8261-3BF7DB23F7C8}"/>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dirty="0"/>
                </a:p>
              </p:txBody>
            </p:sp>
            <p:sp>
              <p:nvSpPr>
                <p:cNvPr id="54" name="Graphic 472">
                  <a:extLst>
                    <a:ext uri="{FF2B5EF4-FFF2-40B4-BE49-F238E27FC236}">
                      <a16:creationId xmlns:a16="http://schemas.microsoft.com/office/drawing/2014/main" id="{8855EFAD-03D5-9BD6-FD4C-0836CD7697CB}"/>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dirty="0"/>
                </a:p>
              </p:txBody>
            </p:sp>
            <p:sp>
              <p:nvSpPr>
                <p:cNvPr id="55" name="Graphic 472">
                  <a:extLst>
                    <a:ext uri="{FF2B5EF4-FFF2-40B4-BE49-F238E27FC236}">
                      <a16:creationId xmlns:a16="http://schemas.microsoft.com/office/drawing/2014/main" id="{BF58DA07-D3F4-4F44-2611-3F7698DBE41A}"/>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dirty="0"/>
                </a:p>
              </p:txBody>
            </p:sp>
            <p:sp>
              <p:nvSpPr>
                <p:cNvPr id="56" name="Graphic 472">
                  <a:extLst>
                    <a:ext uri="{FF2B5EF4-FFF2-40B4-BE49-F238E27FC236}">
                      <a16:creationId xmlns:a16="http://schemas.microsoft.com/office/drawing/2014/main" id="{D0947366-C2E9-A5F2-DDEB-9B08E2D1708B}"/>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dirty="0"/>
                </a:p>
              </p:txBody>
            </p:sp>
            <p:sp>
              <p:nvSpPr>
                <p:cNvPr id="57" name="Graphic 472">
                  <a:extLst>
                    <a:ext uri="{FF2B5EF4-FFF2-40B4-BE49-F238E27FC236}">
                      <a16:creationId xmlns:a16="http://schemas.microsoft.com/office/drawing/2014/main" id="{2AF23042-C95D-2B89-8BF0-475C7E3E4FAF}"/>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dirty="0"/>
                </a:p>
              </p:txBody>
            </p:sp>
            <p:sp>
              <p:nvSpPr>
                <p:cNvPr id="58" name="Graphic 472">
                  <a:extLst>
                    <a:ext uri="{FF2B5EF4-FFF2-40B4-BE49-F238E27FC236}">
                      <a16:creationId xmlns:a16="http://schemas.microsoft.com/office/drawing/2014/main" id="{B1F234C3-5977-4054-8825-E9BD17E4E3A1}"/>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dirty="0"/>
                </a:p>
              </p:txBody>
            </p:sp>
            <p:sp>
              <p:nvSpPr>
                <p:cNvPr id="59" name="Graphic 472">
                  <a:extLst>
                    <a:ext uri="{FF2B5EF4-FFF2-40B4-BE49-F238E27FC236}">
                      <a16:creationId xmlns:a16="http://schemas.microsoft.com/office/drawing/2014/main" id="{6FA325F1-9B7E-C478-D57D-799DAD9FC9CD}"/>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dirty="0"/>
                </a:p>
              </p:txBody>
            </p:sp>
            <p:sp>
              <p:nvSpPr>
                <p:cNvPr id="60" name="Graphic 472">
                  <a:extLst>
                    <a:ext uri="{FF2B5EF4-FFF2-40B4-BE49-F238E27FC236}">
                      <a16:creationId xmlns:a16="http://schemas.microsoft.com/office/drawing/2014/main" id="{4BEF09C3-CEBB-6F31-2A2B-A1769B54862D}"/>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dirty="0"/>
                </a:p>
              </p:txBody>
            </p:sp>
            <p:sp>
              <p:nvSpPr>
                <p:cNvPr id="61" name="Graphic 472">
                  <a:extLst>
                    <a:ext uri="{FF2B5EF4-FFF2-40B4-BE49-F238E27FC236}">
                      <a16:creationId xmlns:a16="http://schemas.microsoft.com/office/drawing/2014/main" id="{63C633C0-B9D2-8BEA-FDF9-9999F33B30FF}"/>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dirty="0"/>
                </a:p>
              </p:txBody>
            </p:sp>
            <p:sp>
              <p:nvSpPr>
                <p:cNvPr id="62" name="Graphic 472">
                  <a:extLst>
                    <a:ext uri="{FF2B5EF4-FFF2-40B4-BE49-F238E27FC236}">
                      <a16:creationId xmlns:a16="http://schemas.microsoft.com/office/drawing/2014/main" id="{2F490FF1-99F2-6CD8-8F1A-2CEBFD371B0A}"/>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dirty="0"/>
                </a:p>
              </p:txBody>
            </p:sp>
            <p:sp>
              <p:nvSpPr>
                <p:cNvPr id="63" name="Graphic 472">
                  <a:extLst>
                    <a:ext uri="{FF2B5EF4-FFF2-40B4-BE49-F238E27FC236}">
                      <a16:creationId xmlns:a16="http://schemas.microsoft.com/office/drawing/2014/main" id="{56663C59-06B9-2D0D-BBA2-5818C652C464}"/>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dirty="0"/>
                </a:p>
              </p:txBody>
            </p:sp>
            <p:sp>
              <p:nvSpPr>
                <p:cNvPr id="320" name="Graphic 472">
                  <a:extLst>
                    <a:ext uri="{FF2B5EF4-FFF2-40B4-BE49-F238E27FC236}">
                      <a16:creationId xmlns:a16="http://schemas.microsoft.com/office/drawing/2014/main" id="{F8D04282-5066-AB0A-F3EF-8741616EF895}"/>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dirty="0"/>
                </a:p>
              </p:txBody>
            </p:sp>
            <p:sp>
              <p:nvSpPr>
                <p:cNvPr id="321" name="Graphic 472">
                  <a:extLst>
                    <a:ext uri="{FF2B5EF4-FFF2-40B4-BE49-F238E27FC236}">
                      <a16:creationId xmlns:a16="http://schemas.microsoft.com/office/drawing/2014/main" id="{482AEB52-43B0-23B6-CDBB-1CB2E3BD3AC1}"/>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dirty="0"/>
                </a:p>
              </p:txBody>
            </p:sp>
            <p:sp>
              <p:nvSpPr>
                <p:cNvPr id="322" name="Graphic 472">
                  <a:extLst>
                    <a:ext uri="{FF2B5EF4-FFF2-40B4-BE49-F238E27FC236}">
                      <a16:creationId xmlns:a16="http://schemas.microsoft.com/office/drawing/2014/main" id="{60D78A42-D337-1C86-FDCA-6700B83DA3F8}"/>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dirty="0"/>
                </a:p>
              </p:txBody>
            </p:sp>
            <p:sp>
              <p:nvSpPr>
                <p:cNvPr id="323" name="Graphic 472">
                  <a:extLst>
                    <a:ext uri="{FF2B5EF4-FFF2-40B4-BE49-F238E27FC236}">
                      <a16:creationId xmlns:a16="http://schemas.microsoft.com/office/drawing/2014/main" id="{3CAA1483-F257-E1B4-68E2-C339A323B472}"/>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dirty="0"/>
                </a:p>
              </p:txBody>
            </p:sp>
            <p:sp>
              <p:nvSpPr>
                <p:cNvPr id="324" name="Graphic 472">
                  <a:extLst>
                    <a:ext uri="{FF2B5EF4-FFF2-40B4-BE49-F238E27FC236}">
                      <a16:creationId xmlns:a16="http://schemas.microsoft.com/office/drawing/2014/main" id="{4278929F-FFF2-5F96-9B4D-CC341753A080}"/>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dirty="0"/>
                </a:p>
              </p:txBody>
            </p:sp>
            <p:sp>
              <p:nvSpPr>
                <p:cNvPr id="325" name="Graphic 472">
                  <a:extLst>
                    <a:ext uri="{FF2B5EF4-FFF2-40B4-BE49-F238E27FC236}">
                      <a16:creationId xmlns:a16="http://schemas.microsoft.com/office/drawing/2014/main" id="{4A2AC969-06FB-B5A0-FEAD-3E8C30B70BB4}"/>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dirty="0"/>
                </a:p>
              </p:txBody>
            </p:sp>
            <p:sp>
              <p:nvSpPr>
                <p:cNvPr id="326" name="Graphic 472">
                  <a:extLst>
                    <a:ext uri="{FF2B5EF4-FFF2-40B4-BE49-F238E27FC236}">
                      <a16:creationId xmlns:a16="http://schemas.microsoft.com/office/drawing/2014/main" id="{8F591583-B15A-0E90-AAF4-1B65F2B0C6C6}"/>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dirty="0"/>
                </a:p>
              </p:txBody>
            </p:sp>
            <p:sp>
              <p:nvSpPr>
                <p:cNvPr id="327" name="Graphic 472">
                  <a:extLst>
                    <a:ext uri="{FF2B5EF4-FFF2-40B4-BE49-F238E27FC236}">
                      <a16:creationId xmlns:a16="http://schemas.microsoft.com/office/drawing/2014/main" id="{78520A01-DEA2-6C3B-D74B-E61213E28E6A}"/>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dirty="0"/>
                </a:p>
              </p:txBody>
            </p:sp>
            <p:sp>
              <p:nvSpPr>
                <p:cNvPr id="328" name="Graphic 472">
                  <a:extLst>
                    <a:ext uri="{FF2B5EF4-FFF2-40B4-BE49-F238E27FC236}">
                      <a16:creationId xmlns:a16="http://schemas.microsoft.com/office/drawing/2014/main" id="{250CC6AD-2D24-0026-521A-FE03B5FDF41C}"/>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dirty="0"/>
                </a:p>
              </p:txBody>
            </p:sp>
            <p:sp>
              <p:nvSpPr>
                <p:cNvPr id="329" name="Graphic 472">
                  <a:extLst>
                    <a:ext uri="{FF2B5EF4-FFF2-40B4-BE49-F238E27FC236}">
                      <a16:creationId xmlns:a16="http://schemas.microsoft.com/office/drawing/2014/main" id="{7A31C1D5-D7C5-78AD-39CA-0F1260E8BE5F}"/>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dirty="0"/>
                </a:p>
              </p:txBody>
            </p:sp>
            <p:sp>
              <p:nvSpPr>
                <p:cNvPr id="330" name="Graphic 472">
                  <a:extLst>
                    <a:ext uri="{FF2B5EF4-FFF2-40B4-BE49-F238E27FC236}">
                      <a16:creationId xmlns:a16="http://schemas.microsoft.com/office/drawing/2014/main" id="{11A62FA0-CDB9-F01A-256D-B074A47C1E64}"/>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dirty="0"/>
                </a:p>
              </p:txBody>
            </p:sp>
            <p:sp>
              <p:nvSpPr>
                <p:cNvPr id="331" name="Graphic 472">
                  <a:extLst>
                    <a:ext uri="{FF2B5EF4-FFF2-40B4-BE49-F238E27FC236}">
                      <a16:creationId xmlns:a16="http://schemas.microsoft.com/office/drawing/2014/main" id="{49BDF301-F6CC-FDBE-0231-58C8C0FDEFF5}"/>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dirty="0"/>
                </a:p>
              </p:txBody>
            </p:sp>
            <p:sp>
              <p:nvSpPr>
                <p:cNvPr id="332" name="Graphic 472">
                  <a:extLst>
                    <a:ext uri="{FF2B5EF4-FFF2-40B4-BE49-F238E27FC236}">
                      <a16:creationId xmlns:a16="http://schemas.microsoft.com/office/drawing/2014/main" id="{071388CD-8FA8-DB2C-33C3-869D0749447D}"/>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dirty="0"/>
                </a:p>
              </p:txBody>
            </p:sp>
            <p:sp>
              <p:nvSpPr>
                <p:cNvPr id="333" name="Graphic 472">
                  <a:extLst>
                    <a:ext uri="{FF2B5EF4-FFF2-40B4-BE49-F238E27FC236}">
                      <a16:creationId xmlns:a16="http://schemas.microsoft.com/office/drawing/2014/main" id="{A0F4BD14-871B-5495-2C87-12A23EB52D57}"/>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dirty="0"/>
                </a:p>
              </p:txBody>
            </p:sp>
          </p:grpSp>
          <p:grpSp>
            <p:nvGrpSpPr>
              <p:cNvPr id="9" name="Graphic 472">
                <a:extLst>
                  <a:ext uri="{FF2B5EF4-FFF2-40B4-BE49-F238E27FC236}">
                    <a16:creationId xmlns:a16="http://schemas.microsoft.com/office/drawing/2014/main" id="{4F0C3CC1-551D-019C-5DAE-C7E740674F5A}"/>
                  </a:ext>
                </a:extLst>
              </p:cNvPr>
              <p:cNvGrpSpPr/>
              <p:nvPr/>
            </p:nvGrpSpPr>
            <p:grpSpPr>
              <a:xfrm>
                <a:off x="1246175" y="4808531"/>
                <a:ext cx="393706" cy="784548"/>
                <a:chOff x="1246175" y="4808531"/>
                <a:chExt cx="393706" cy="784548"/>
              </a:xfrm>
            </p:grpSpPr>
            <p:sp>
              <p:nvSpPr>
                <p:cNvPr id="38" name="Graphic 472">
                  <a:extLst>
                    <a:ext uri="{FF2B5EF4-FFF2-40B4-BE49-F238E27FC236}">
                      <a16:creationId xmlns:a16="http://schemas.microsoft.com/office/drawing/2014/main" id="{D8B0623A-CCC4-3721-DDFB-E3B02C5EBC61}"/>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dirty="0"/>
                </a:p>
              </p:txBody>
            </p:sp>
            <p:sp>
              <p:nvSpPr>
                <p:cNvPr id="39" name="Graphic 472">
                  <a:extLst>
                    <a:ext uri="{FF2B5EF4-FFF2-40B4-BE49-F238E27FC236}">
                      <a16:creationId xmlns:a16="http://schemas.microsoft.com/office/drawing/2014/main" id="{E71D0DF7-8F11-5B3B-E2E1-CDBF2950E761}"/>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dirty="0"/>
                </a:p>
              </p:txBody>
            </p:sp>
            <p:sp>
              <p:nvSpPr>
                <p:cNvPr id="40" name="Graphic 472">
                  <a:extLst>
                    <a:ext uri="{FF2B5EF4-FFF2-40B4-BE49-F238E27FC236}">
                      <a16:creationId xmlns:a16="http://schemas.microsoft.com/office/drawing/2014/main" id="{A20F401B-9E80-E8F8-ED4D-591E4585C21F}"/>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dirty="0"/>
                </a:p>
              </p:txBody>
            </p:sp>
            <p:sp>
              <p:nvSpPr>
                <p:cNvPr id="41" name="Graphic 472">
                  <a:extLst>
                    <a:ext uri="{FF2B5EF4-FFF2-40B4-BE49-F238E27FC236}">
                      <a16:creationId xmlns:a16="http://schemas.microsoft.com/office/drawing/2014/main" id="{D2A62AE5-EA8E-CB7C-3578-9F94A4DDD1C4}"/>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dirty="0"/>
                </a:p>
              </p:txBody>
            </p:sp>
            <p:sp>
              <p:nvSpPr>
                <p:cNvPr id="42" name="Graphic 472">
                  <a:extLst>
                    <a:ext uri="{FF2B5EF4-FFF2-40B4-BE49-F238E27FC236}">
                      <a16:creationId xmlns:a16="http://schemas.microsoft.com/office/drawing/2014/main" id="{855D3763-D078-249C-0FE1-CF76D6DF0658}"/>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dirty="0"/>
                </a:p>
              </p:txBody>
            </p:sp>
            <p:sp>
              <p:nvSpPr>
                <p:cNvPr id="43" name="Graphic 472">
                  <a:extLst>
                    <a:ext uri="{FF2B5EF4-FFF2-40B4-BE49-F238E27FC236}">
                      <a16:creationId xmlns:a16="http://schemas.microsoft.com/office/drawing/2014/main" id="{295DCAF5-DF4D-710D-9D23-948D0B14E8F1}"/>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dirty="0"/>
                </a:p>
              </p:txBody>
            </p:sp>
            <p:sp>
              <p:nvSpPr>
                <p:cNvPr id="44" name="Graphic 472">
                  <a:extLst>
                    <a:ext uri="{FF2B5EF4-FFF2-40B4-BE49-F238E27FC236}">
                      <a16:creationId xmlns:a16="http://schemas.microsoft.com/office/drawing/2014/main" id="{42E3D365-DD36-0A77-8E02-565B9E2D0B9F}"/>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dirty="0"/>
                </a:p>
              </p:txBody>
            </p:sp>
            <p:sp>
              <p:nvSpPr>
                <p:cNvPr id="45" name="Graphic 472">
                  <a:extLst>
                    <a:ext uri="{FF2B5EF4-FFF2-40B4-BE49-F238E27FC236}">
                      <a16:creationId xmlns:a16="http://schemas.microsoft.com/office/drawing/2014/main" id="{7805DE22-7B45-C429-4FEA-41EAE10D7F7C}"/>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dirty="0"/>
                </a:p>
              </p:txBody>
            </p:sp>
          </p:grpSp>
          <p:grpSp>
            <p:nvGrpSpPr>
              <p:cNvPr id="10" name="Graphic 472">
                <a:extLst>
                  <a:ext uri="{FF2B5EF4-FFF2-40B4-BE49-F238E27FC236}">
                    <a16:creationId xmlns:a16="http://schemas.microsoft.com/office/drawing/2014/main" id="{196940FC-2390-B371-600D-1E76D0B4F4DD}"/>
                  </a:ext>
                </a:extLst>
              </p:cNvPr>
              <p:cNvGrpSpPr/>
              <p:nvPr/>
            </p:nvGrpSpPr>
            <p:grpSpPr>
              <a:xfrm>
                <a:off x="1815511" y="4486968"/>
                <a:ext cx="475815" cy="841020"/>
                <a:chOff x="1815511" y="4486968"/>
                <a:chExt cx="475815" cy="841020"/>
              </a:xfrm>
            </p:grpSpPr>
            <p:sp>
              <p:nvSpPr>
                <p:cNvPr id="33" name="Graphic 472">
                  <a:extLst>
                    <a:ext uri="{FF2B5EF4-FFF2-40B4-BE49-F238E27FC236}">
                      <a16:creationId xmlns:a16="http://schemas.microsoft.com/office/drawing/2014/main" id="{DF7E8C2A-21C5-307F-03B9-547D9F6FFF86}"/>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dirty="0"/>
                </a:p>
              </p:txBody>
            </p:sp>
            <p:sp>
              <p:nvSpPr>
                <p:cNvPr id="34" name="Graphic 472">
                  <a:extLst>
                    <a:ext uri="{FF2B5EF4-FFF2-40B4-BE49-F238E27FC236}">
                      <a16:creationId xmlns:a16="http://schemas.microsoft.com/office/drawing/2014/main" id="{38B97317-4DFE-3A4F-A840-AECBC00FCF67}"/>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dirty="0"/>
                </a:p>
              </p:txBody>
            </p:sp>
            <p:sp>
              <p:nvSpPr>
                <p:cNvPr id="35" name="Graphic 472">
                  <a:extLst>
                    <a:ext uri="{FF2B5EF4-FFF2-40B4-BE49-F238E27FC236}">
                      <a16:creationId xmlns:a16="http://schemas.microsoft.com/office/drawing/2014/main" id="{32DAEF2E-1038-17D2-6606-E55BDC16E4D3}"/>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dirty="0"/>
                </a:p>
              </p:txBody>
            </p:sp>
            <p:sp>
              <p:nvSpPr>
                <p:cNvPr id="36" name="Graphic 472">
                  <a:extLst>
                    <a:ext uri="{FF2B5EF4-FFF2-40B4-BE49-F238E27FC236}">
                      <a16:creationId xmlns:a16="http://schemas.microsoft.com/office/drawing/2014/main" id="{EFA103A2-2F4F-7841-FDCD-E4DD41F47EBC}"/>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dirty="0"/>
                </a:p>
              </p:txBody>
            </p:sp>
            <p:sp>
              <p:nvSpPr>
                <p:cNvPr id="37" name="Graphic 472">
                  <a:extLst>
                    <a:ext uri="{FF2B5EF4-FFF2-40B4-BE49-F238E27FC236}">
                      <a16:creationId xmlns:a16="http://schemas.microsoft.com/office/drawing/2014/main" id="{C4496EC2-A110-5570-D4D0-769D87C3F832}"/>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dirty="0"/>
                </a:p>
              </p:txBody>
            </p:sp>
          </p:grpSp>
          <p:grpSp>
            <p:nvGrpSpPr>
              <p:cNvPr id="11" name="Graphic 472">
                <a:extLst>
                  <a:ext uri="{FF2B5EF4-FFF2-40B4-BE49-F238E27FC236}">
                    <a16:creationId xmlns:a16="http://schemas.microsoft.com/office/drawing/2014/main" id="{FE74E77C-748B-647F-0038-BB3C00A19FD5}"/>
                  </a:ext>
                </a:extLst>
              </p:cNvPr>
              <p:cNvGrpSpPr/>
              <p:nvPr/>
            </p:nvGrpSpPr>
            <p:grpSpPr>
              <a:xfrm>
                <a:off x="863981" y="4546603"/>
                <a:ext cx="406680" cy="772992"/>
                <a:chOff x="863981" y="4546603"/>
                <a:chExt cx="406680" cy="772992"/>
              </a:xfrm>
            </p:grpSpPr>
            <p:sp>
              <p:nvSpPr>
                <p:cNvPr id="26" name="Graphic 472">
                  <a:extLst>
                    <a:ext uri="{FF2B5EF4-FFF2-40B4-BE49-F238E27FC236}">
                      <a16:creationId xmlns:a16="http://schemas.microsoft.com/office/drawing/2014/main" id="{C7ED98F4-6A36-DD35-D6B8-9D64CA0EB00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7" name="Graphic 472">
                  <a:extLst>
                    <a:ext uri="{FF2B5EF4-FFF2-40B4-BE49-F238E27FC236}">
                      <a16:creationId xmlns:a16="http://schemas.microsoft.com/office/drawing/2014/main" id="{990E9242-F0FB-75A4-6CCD-B43C44A2106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28" name="Graphic 472">
                  <a:extLst>
                    <a:ext uri="{FF2B5EF4-FFF2-40B4-BE49-F238E27FC236}">
                      <a16:creationId xmlns:a16="http://schemas.microsoft.com/office/drawing/2014/main" id="{F50E17D3-24FD-CE24-1587-9F985CC1296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9" name="Graphic 472">
                  <a:extLst>
                    <a:ext uri="{FF2B5EF4-FFF2-40B4-BE49-F238E27FC236}">
                      <a16:creationId xmlns:a16="http://schemas.microsoft.com/office/drawing/2014/main" id="{5B3903A9-215D-26FB-EA5F-C341E6056AE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30" name="Graphic 472">
                  <a:extLst>
                    <a:ext uri="{FF2B5EF4-FFF2-40B4-BE49-F238E27FC236}">
                      <a16:creationId xmlns:a16="http://schemas.microsoft.com/office/drawing/2014/main" id="{C6A22A8A-368F-697A-1C80-E5F68F03BD2D}"/>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dirty="0"/>
                </a:p>
              </p:txBody>
            </p:sp>
            <p:sp>
              <p:nvSpPr>
                <p:cNvPr id="31" name="Graphic 472">
                  <a:extLst>
                    <a:ext uri="{FF2B5EF4-FFF2-40B4-BE49-F238E27FC236}">
                      <a16:creationId xmlns:a16="http://schemas.microsoft.com/office/drawing/2014/main" id="{7C165704-6F3A-E2A9-9681-3F0906D000D6}"/>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dirty="0"/>
                </a:p>
              </p:txBody>
            </p:sp>
            <p:sp>
              <p:nvSpPr>
                <p:cNvPr id="32" name="Graphic 472">
                  <a:extLst>
                    <a:ext uri="{FF2B5EF4-FFF2-40B4-BE49-F238E27FC236}">
                      <a16:creationId xmlns:a16="http://schemas.microsoft.com/office/drawing/2014/main" id="{05C83238-4FC3-963C-CA37-CBE3DFFE6A13}"/>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dirty="0"/>
                </a:p>
              </p:txBody>
            </p:sp>
          </p:grpSp>
          <p:grpSp>
            <p:nvGrpSpPr>
              <p:cNvPr id="12" name="Graphic 472">
                <a:extLst>
                  <a:ext uri="{FF2B5EF4-FFF2-40B4-BE49-F238E27FC236}">
                    <a16:creationId xmlns:a16="http://schemas.microsoft.com/office/drawing/2014/main" id="{1124E679-FB7A-20EC-8B12-354E4D96EF67}"/>
                  </a:ext>
                </a:extLst>
              </p:cNvPr>
              <p:cNvGrpSpPr/>
              <p:nvPr/>
            </p:nvGrpSpPr>
            <p:grpSpPr>
              <a:xfrm>
                <a:off x="2351753" y="3996349"/>
                <a:ext cx="593075" cy="1449087"/>
                <a:chOff x="2351753" y="3996349"/>
                <a:chExt cx="593075" cy="1449087"/>
              </a:xfrm>
            </p:grpSpPr>
            <p:sp>
              <p:nvSpPr>
                <p:cNvPr id="13" name="Graphic 472">
                  <a:extLst>
                    <a:ext uri="{FF2B5EF4-FFF2-40B4-BE49-F238E27FC236}">
                      <a16:creationId xmlns:a16="http://schemas.microsoft.com/office/drawing/2014/main" id="{A0DCF4D1-6CE8-9B10-7082-4D970B37C33A}"/>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dirty="0"/>
                </a:p>
              </p:txBody>
            </p:sp>
            <p:sp>
              <p:nvSpPr>
                <p:cNvPr id="14" name="Graphic 472">
                  <a:extLst>
                    <a:ext uri="{FF2B5EF4-FFF2-40B4-BE49-F238E27FC236}">
                      <a16:creationId xmlns:a16="http://schemas.microsoft.com/office/drawing/2014/main" id="{3DB290AD-CAB5-2524-AE79-EF2ED0C52D3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dirty="0"/>
                </a:p>
              </p:txBody>
            </p:sp>
            <p:sp>
              <p:nvSpPr>
                <p:cNvPr id="15" name="Graphic 472">
                  <a:extLst>
                    <a:ext uri="{FF2B5EF4-FFF2-40B4-BE49-F238E27FC236}">
                      <a16:creationId xmlns:a16="http://schemas.microsoft.com/office/drawing/2014/main" id="{80E74501-93AC-52F6-5973-C7BCD9D35817}"/>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dirty="0"/>
                </a:p>
              </p:txBody>
            </p:sp>
            <p:sp>
              <p:nvSpPr>
                <p:cNvPr id="16" name="Graphic 472">
                  <a:extLst>
                    <a:ext uri="{FF2B5EF4-FFF2-40B4-BE49-F238E27FC236}">
                      <a16:creationId xmlns:a16="http://schemas.microsoft.com/office/drawing/2014/main" id="{305234C4-5817-7C94-FDC2-793BAFBA5934}"/>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dirty="0"/>
                </a:p>
              </p:txBody>
            </p:sp>
            <p:sp>
              <p:nvSpPr>
                <p:cNvPr id="17" name="Graphic 472">
                  <a:extLst>
                    <a:ext uri="{FF2B5EF4-FFF2-40B4-BE49-F238E27FC236}">
                      <a16:creationId xmlns:a16="http://schemas.microsoft.com/office/drawing/2014/main" id="{5B7CE885-96F8-3717-CF72-A135818E95C3}"/>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dirty="0"/>
                </a:p>
              </p:txBody>
            </p:sp>
            <p:sp>
              <p:nvSpPr>
                <p:cNvPr id="18" name="Graphic 472">
                  <a:extLst>
                    <a:ext uri="{FF2B5EF4-FFF2-40B4-BE49-F238E27FC236}">
                      <a16:creationId xmlns:a16="http://schemas.microsoft.com/office/drawing/2014/main" id="{0EC66C02-84DD-A626-EF5C-57121D40D1DE}"/>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dirty="0"/>
                </a:p>
              </p:txBody>
            </p:sp>
            <p:sp>
              <p:nvSpPr>
                <p:cNvPr id="19" name="Graphic 472">
                  <a:extLst>
                    <a:ext uri="{FF2B5EF4-FFF2-40B4-BE49-F238E27FC236}">
                      <a16:creationId xmlns:a16="http://schemas.microsoft.com/office/drawing/2014/main" id="{874B7555-EA02-BBC1-CDCD-F6E4E8CD7D6E}"/>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dirty="0"/>
                </a:p>
              </p:txBody>
            </p:sp>
            <p:sp>
              <p:nvSpPr>
                <p:cNvPr id="20" name="Graphic 472">
                  <a:extLst>
                    <a:ext uri="{FF2B5EF4-FFF2-40B4-BE49-F238E27FC236}">
                      <a16:creationId xmlns:a16="http://schemas.microsoft.com/office/drawing/2014/main" id="{3851664E-C851-C32B-2D20-ED2C0DBCFB66}"/>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dirty="0"/>
                </a:p>
              </p:txBody>
            </p:sp>
            <p:sp>
              <p:nvSpPr>
                <p:cNvPr id="21" name="Graphic 472">
                  <a:extLst>
                    <a:ext uri="{FF2B5EF4-FFF2-40B4-BE49-F238E27FC236}">
                      <a16:creationId xmlns:a16="http://schemas.microsoft.com/office/drawing/2014/main" id="{FAFD32D3-14D3-86CB-9F75-26AE700B2A13}"/>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dirty="0"/>
                </a:p>
              </p:txBody>
            </p:sp>
            <p:sp>
              <p:nvSpPr>
                <p:cNvPr id="22" name="Graphic 472">
                  <a:extLst>
                    <a:ext uri="{FF2B5EF4-FFF2-40B4-BE49-F238E27FC236}">
                      <a16:creationId xmlns:a16="http://schemas.microsoft.com/office/drawing/2014/main" id="{6EF71344-040B-9D8C-DC44-FD02B6064E4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dirty="0"/>
                </a:p>
              </p:txBody>
            </p:sp>
            <p:sp>
              <p:nvSpPr>
                <p:cNvPr id="23" name="Graphic 472">
                  <a:extLst>
                    <a:ext uri="{FF2B5EF4-FFF2-40B4-BE49-F238E27FC236}">
                      <a16:creationId xmlns:a16="http://schemas.microsoft.com/office/drawing/2014/main" id="{DF659FE7-5C2C-9367-E2E4-D3993F913F8A}"/>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dirty="0"/>
                </a:p>
              </p:txBody>
            </p:sp>
            <p:sp>
              <p:nvSpPr>
                <p:cNvPr id="24" name="Graphic 472">
                  <a:extLst>
                    <a:ext uri="{FF2B5EF4-FFF2-40B4-BE49-F238E27FC236}">
                      <a16:creationId xmlns:a16="http://schemas.microsoft.com/office/drawing/2014/main" id="{C6869A83-3CCE-BC50-02D3-A560D500A4C7}"/>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dirty="0"/>
                </a:p>
              </p:txBody>
            </p:sp>
            <p:sp>
              <p:nvSpPr>
                <p:cNvPr id="25" name="Graphic 472">
                  <a:extLst>
                    <a:ext uri="{FF2B5EF4-FFF2-40B4-BE49-F238E27FC236}">
                      <a16:creationId xmlns:a16="http://schemas.microsoft.com/office/drawing/2014/main" id="{0AAD91C3-D1C8-744D-CD99-7F8562A672E2}"/>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dirty="0"/>
                </a:p>
              </p:txBody>
            </p:sp>
          </p:grpSp>
        </p:grpSp>
        <p:sp>
          <p:nvSpPr>
            <p:cNvPr id="4" name="Graphic 472">
              <a:extLst>
                <a:ext uri="{FF2B5EF4-FFF2-40B4-BE49-F238E27FC236}">
                  <a16:creationId xmlns:a16="http://schemas.microsoft.com/office/drawing/2014/main" id="{C8BE81A6-C763-6900-BDE6-5C98B0844C5A}"/>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5" name="Graphic 472">
              <a:extLst>
                <a:ext uri="{FF2B5EF4-FFF2-40B4-BE49-F238E27FC236}">
                  <a16:creationId xmlns:a16="http://schemas.microsoft.com/office/drawing/2014/main" id="{9F7AA06B-0029-FB99-D23B-75841F6DF0C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6" name="Graphic 472">
              <a:extLst>
                <a:ext uri="{FF2B5EF4-FFF2-40B4-BE49-F238E27FC236}">
                  <a16:creationId xmlns:a16="http://schemas.microsoft.com/office/drawing/2014/main" id="{281BD025-488F-FAC6-EE53-BAB285C2050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grpSp>
      <p:sp>
        <p:nvSpPr>
          <p:cNvPr id="339" name="TextBox 338">
            <a:extLst>
              <a:ext uri="{FF2B5EF4-FFF2-40B4-BE49-F238E27FC236}">
                <a16:creationId xmlns:a16="http://schemas.microsoft.com/office/drawing/2014/main" id="{19FCFDDD-2177-B296-54CF-A33BA4C7A806}"/>
              </a:ext>
            </a:extLst>
          </p:cNvPr>
          <p:cNvSpPr txBox="1"/>
          <p:nvPr/>
        </p:nvSpPr>
        <p:spPr>
          <a:xfrm>
            <a:off x="660254" y="5066608"/>
            <a:ext cx="7302885" cy="769441"/>
          </a:xfrm>
          <a:prstGeom prst="rect">
            <a:avLst/>
          </a:prstGeom>
          <a:noFill/>
        </p:spPr>
        <p:txBody>
          <a:bodyPr wrap="square">
            <a:spAutoFit/>
          </a:bodyPr>
          <a:lstStyle/>
          <a:p>
            <a:endParaRPr lang="en-GB" sz="2200" dirty="0">
              <a:solidFill>
                <a:srgbClr val="0563C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r>
              <a:rPr lang="en-GB" sz="2200" i="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5 Expert Collaborative Problem-Solving Strategies | </a:t>
            </a:r>
            <a:r>
              <a:rPr lang="en-GB" sz="2200" i="1" dirty="0" err="1">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Redbooth</a:t>
            </a:r>
            <a:endParaRPr lang="en-IE" sz="2200" i="1" dirty="0">
              <a:solidFill>
                <a:schemeClr val="bg1"/>
              </a:solidFill>
              <a:latin typeface="Calibri" panose="020F0502020204030204" pitchFamily="34" charset="0"/>
              <a:cs typeface="Calibri" panose="020F0502020204030204" pitchFamily="34" charset="0"/>
            </a:endParaRPr>
          </a:p>
        </p:txBody>
      </p:sp>
      <p:sp>
        <p:nvSpPr>
          <p:cNvPr id="340" name="TextBox 339">
            <a:extLst>
              <a:ext uri="{FF2B5EF4-FFF2-40B4-BE49-F238E27FC236}">
                <a16:creationId xmlns:a16="http://schemas.microsoft.com/office/drawing/2014/main" id="{9EEBFBCD-A866-2ADB-E8D0-D52F13BCB299}"/>
              </a:ext>
            </a:extLst>
          </p:cNvPr>
          <p:cNvSpPr txBox="1"/>
          <p:nvPr/>
        </p:nvSpPr>
        <p:spPr>
          <a:xfrm>
            <a:off x="638266" y="5125881"/>
            <a:ext cx="7116567" cy="430887"/>
          </a:xfrm>
          <a:prstGeom prst="rect">
            <a:avLst/>
          </a:prstGeom>
          <a:noFill/>
        </p:spPr>
        <p:txBody>
          <a:bodyPr wrap="square" rtlCol="0">
            <a:spAutoFit/>
          </a:bodyPr>
          <a:lstStyle/>
          <a:p>
            <a:r>
              <a:rPr lang="en-GB" sz="2200" b="1" dirty="0">
                <a:solidFill>
                  <a:schemeClr val="bg1"/>
                </a:solidFill>
                <a:latin typeface="Calibri" panose="020F0502020204030204" pitchFamily="34" charset="0"/>
                <a:cs typeface="Calibri" panose="020F0502020204030204" pitchFamily="34" charset="0"/>
              </a:rPr>
              <a:t>Let’s look at Collaborative Problem-Solving Strategies</a:t>
            </a:r>
            <a:endParaRPr lang="en-IE" sz="22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0" name="Google Shape;340;p16"/>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Embracing Collaboration</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100304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p:cNvSpPr txBox="1">
            <a:spLocks noGrp="1"/>
          </p:cNvSpPr>
          <p:nvPr>
            <p:ph type="body" idx="1"/>
          </p:nvPr>
        </p:nvSpPr>
        <p:spPr>
          <a:xfrm>
            <a:off x="243191" y="981512"/>
            <a:ext cx="5680954" cy="463188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n-GB" dirty="0"/>
              <a:t>	To foster a positive work environment and help support your team, it’s essential to establish effective communication strategies. This includes engaging in active listening, providing clear and concise messaging, and having regular check-ins with your team members. </a:t>
            </a:r>
            <a:endParaRPr dirty="0"/>
          </a:p>
        </p:txBody>
      </p:sp>
      <p:sp>
        <p:nvSpPr>
          <p:cNvPr id="306" name="Google Shape;306;p11"/>
          <p:cNvSpPr txBox="1">
            <a:spLocks noGrp="1"/>
          </p:cNvSpPr>
          <p:nvPr>
            <p:ph type="body" idx="3"/>
          </p:nvPr>
        </p:nvSpPr>
        <p:spPr>
          <a:xfrm>
            <a:off x="612396" y="421468"/>
            <a:ext cx="5483604" cy="5600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dirty="0"/>
              <a:t>Effective Communication</a:t>
            </a:r>
            <a:endParaRPr dirty="0"/>
          </a:p>
        </p:txBody>
      </p:sp>
      <p:sp>
        <p:nvSpPr>
          <p:cNvPr id="307" name="Google Shape;307;p11"/>
          <p:cNvSpPr txBox="1">
            <a:spLocks noGrp="1"/>
          </p:cNvSpPr>
          <p:nvPr>
            <p:ph type="body" idx="4"/>
          </p:nvPr>
        </p:nvSpPr>
        <p:spPr>
          <a:xfrm>
            <a:off x="5721291" y="2583809"/>
            <a:ext cx="3660497" cy="275475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sz="2200" dirty="0"/>
              <a:t>“The most important thing in communication is to hear what isn’t being said”</a:t>
            </a:r>
          </a:p>
          <a:p>
            <a:pPr marL="0" lvl="0" indent="0" algn="ctr" rtl="0">
              <a:lnSpc>
                <a:spcPct val="90000"/>
              </a:lnSpc>
              <a:spcBef>
                <a:spcPts val="0"/>
              </a:spcBef>
              <a:spcAft>
                <a:spcPts val="0"/>
              </a:spcAft>
              <a:buClr>
                <a:schemeClr val="lt1"/>
              </a:buClr>
              <a:buSzPts val="3000"/>
              <a:buNone/>
            </a:pPr>
            <a:endParaRPr lang="en-US" sz="2200" dirty="0"/>
          </a:p>
          <a:p>
            <a:pPr marL="0" lvl="0" indent="0" algn="ctr" rtl="0">
              <a:lnSpc>
                <a:spcPct val="90000"/>
              </a:lnSpc>
              <a:spcBef>
                <a:spcPts val="0"/>
              </a:spcBef>
              <a:spcAft>
                <a:spcPts val="0"/>
              </a:spcAft>
              <a:buClr>
                <a:schemeClr val="lt1"/>
              </a:buClr>
              <a:buSzPts val="3000"/>
              <a:buNone/>
            </a:pPr>
            <a:r>
              <a:rPr lang="en-US" sz="1800" b="1" i="0" dirty="0"/>
              <a:t>Peter F. Drucker</a:t>
            </a:r>
            <a:endParaRPr sz="1800" b="1" i="0" dirty="0"/>
          </a:p>
          <a:p>
            <a:pPr marL="0" lvl="0" indent="0" algn="ctr" rtl="0">
              <a:lnSpc>
                <a:spcPct val="90000"/>
              </a:lnSpc>
              <a:spcBef>
                <a:spcPts val="1000"/>
              </a:spcBef>
              <a:spcAft>
                <a:spcPts val="0"/>
              </a:spcAft>
              <a:buClr>
                <a:schemeClr val="lt1"/>
              </a:buClr>
              <a:buSzPts val="3000"/>
              <a:buNone/>
            </a:pPr>
            <a:endParaRPr dirty="0"/>
          </a:p>
        </p:txBody>
      </p:sp>
      <p:sp>
        <p:nvSpPr>
          <p:cNvPr id="8" name="TextBox 7">
            <a:extLst>
              <a:ext uri="{FF2B5EF4-FFF2-40B4-BE49-F238E27FC236}">
                <a16:creationId xmlns:a16="http://schemas.microsoft.com/office/drawing/2014/main" id="{8312CFF0-5304-4494-98F0-B584C4D12E0F}"/>
              </a:ext>
            </a:extLst>
          </p:cNvPr>
          <p:cNvSpPr txBox="1"/>
          <p:nvPr/>
        </p:nvSpPr>
        <p:spPr>
          <a:xfrm>
            <a:off x="445629" y="6217141"/>
            <a:ext cx="4488109" cy="307777"/>
          </a:xfrm>
          <a:prstGeom prst="rect">
            <a:avLst/>
          </a:prstGeom>
          <a:noFill/>
        </p:spPr>
        <p:txBody>
          <a:bodyPr wrap="square" rtlCol="0">
            <a:spAutoFit/>
          </a:bodyPr>
          <a:lstStyle/>
          <a:p>
            <a:pPr algn="ctr"/>
            <a:r>
              <a:rPr lang="en-GB" dirty="0">
                <a:solidFill>
                  <a:srgbClr val="767171"/>
                </a:solidFill>
                <a:hlinkClick r:id="rId3"/>
              </a:rPr>
              <a:t>Watch here: How to become a better collaborator</a:t>
            </a:r>
            <a:endParaRPr lang="en-IE" dirty="0">
              <a:solidFill>
                <a:srgbClr val="767171"/>
              </a:solidFill>
            </a:endParaRPr>
          </a:p>
        </p:txBody>
      </p:sp>
      <p:pic>
        <p:nvPicPr>
          <p:cNvPr id="2" name="Picture 1">
            <a:extLst>
              <a:ext uri="{FF2B5EF4-FFF2-40B4-BE49-F238E27FC236}">
                <a16:creationId xmlns:a16="http://schemas.microsoft.com/office/drawing/2014/main" id="{BE426197-7652-7120-2E77-8836B9D4AD9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8387" t="10823" r="9307" b="5574"/>
          <a:stretch/>
        </p:blipFill>
        <p:spPr>
          <a:xfrm>
            <a:off x="-126266" y="3145120"/>
            <a:ext cx="6204515" cy="3291412"/>
          </a:xfrm>
          <a:prstGeom prst="rect">
            <a:avLst/>
          </a:prstGeom>
        </p:spPr>
      </p:pic>
      <p:pic>
        <p:nvPicPr>
          <p:cNvPr id="5" name="Picture 4">
            <a:extLst>
              <a:ext uri="{FF2B5EF4-FFF2-40B4-BE49-F238E27FC236}">
                <a16:creationId xmlns:a16="http://schemas.microsoft.com/office/drawing/2014/main" id="{E17CA256-D942-C267-36E2-266F8556E819}"/>
              </a:ext>
            </a:extLst>
          </p:cNvPr>
          <p:cNvPicPr>
            <a:picLocks noChangeAspect="1"/>
          </p:cNvPicPr>
          <p:nvPr/>
        </p:nvPicPr>
        <p:blipFill>
          <a:blip r:embed="rId5"/>
          <a:stretch>
            <a:fillRect/>
          </a:stretch>
        </p:blipFill>
        <p:spPr>
          <a:xfrm>
            <a:off x="798241" y="3429000"/>
            <a:ext cx="4488109" cy="2447488"/>
          </a:xfrm>
          <a:prstGeom prst="rect">
            <a:avLst/>
          </a:prstGeom>
        </p:spPr>
      </p:pic>
    </p:spTree>
    <p:extLst>
      <p:ext uri="{BB962C8B-B14F-4D97-AF65-F5344CB8AC3E}">
        <p14:creationId xmlns:p14="http://schemas.microsoft.com/office/powerpoint/2010/main" val="341557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43950" y="1015069"/>
            <a:ext cx="5752050" cy="4756558"/>
          </a:xfrm>
          <a:prstGeom prst="rect">
            <a:avLst/>
          </a:prstGeom>
          <a:noFill/>
          <a:ln>
            <a:noFill/>
          </a:ln>
        </p:spPr>
        <p:txBody>
          <a:bodyPr spcFirstLastPara="1" wrap="square" lIns="91425" tIns="45700" rIns="91425" bIns="45700" anchor="t" anchorCtr="0">
            <a:noAutofit/>
          </a:bodyPr>
          <a:lstStyle/>
          <a:p>
            <a:pPr marL="0" indent="0" fontAlgn="base"/>
            <a:r>
              <a:rPr lang="en-US" dirty="0"/>
              <a:t>Let’s start with you: </a:t>
            </a:r>
          </a:p>
          <a:p>
            <a:pPr marL="342900" indent="-342900" fontAlgn="base">
              <a:buFont typeface="Arial" panose="020B0604020202020204" pitchFamily="34" charset="0"/>
              <a:buChar char="•"/>
            </a:pPr>
            <a:r>
              <a:rPr lang="en-US" dirty="0"/>
              <a:t>Y</a:t>
            </a:r>
            <a:r>
              <a:rPr lang="en-IE" dirty="0" err="1"/>
              <a:t>ou</a:t>
            </a:r>
            <a:r>
              <a:rPr lang="en-IE" dirty="0"/>
              <a:t> recognise that working well together and sharing knowledge will help achieve much more than you could create on your own.</a:t>
            </a:r>
            <a:r>
              <a:rPr lang="en-US" dirty="0"/>
              <a:t>​</a:t>
            </a:r>
          </a:p>
          <a:p>
            <a:pPr marL="342900" indent="-342900" fontAlgn="base">
              <a:buFont typeface="Arial" panose="020B0604020202020204" pitchFamily="34" charset="0"/>
              <a:buChar char="•"/>
            </a:pPr>
            <a:r>
              <a:rPr lang="en-IE" dirty="0">
                <a:solidFill>
                  <a:srgbClr val="1EB3DD"/>
                </a:solidFill>
              </a:rPr>
              <a:t>​You approach collaboration with a creative problem solver outlook</a:t>
            </a:r>
            <a:r>
              <a:rPr lang="en-US" dirty="0">
                <a:solidFill>
                  <a:srgbClr val="1EB3DD"/>
                </a:solidFill>
              </a:rPr>
              <a:t>​.</a:t>
            </a:r>
          </a:p>
          <a:p>
            <a:pPr marL="342900" indent="-342900" fontAlgn="base">
              <a:buFont typeface="Arial" panose="020B0604020202020204" pitchFamily="34" charset="0"/>
              <a:buChar char="•"/>
            </a:pPr>
            <a:r>
              <a:rPr lang="en-IE" dirty="0"/>
              <a:t>You value diverse viewpoints, and the expertise of others, and communicate well to get the job done.</a:t>
            </a:r>
            <a:r>
              <a:rPr lang="en-US" dirty="0"/>
              <a:t>​</a:t>
            </a:r>
          </a:p>
          <a:p>
            <a:pPr marL="342900" indent="-342900" fontAlgn="base">
              <a:buFont typeface="Arial" panose="020B0604020202020204" pitchFamily="34" charset="0"/>
              <a:buChar char="•"/>
            </a:pPr>
            <a:r>
              <a:rPr lang="en-IE" dirty="0">
                <a:solidFill>
                  <a:srgbClr val="1EB3DD"/>
                </a:solidFill>
              </a:rPr>
              <a:t>​You take pride in your own work and are keen to develop.</a:t>
            </a:r>
          </a:p>
          <a:p>
            <a:pPr marL="342900" indent="-342900" fontAlgn="base">
              <a:buFont typeface="Arial" panose="020B0604020202020204" pitchFamily="34" charset="0"/>
              <a:buChar char="•"/>
            </a:pPr>
            <a:endParaRPr lang="en-IE" dirty="0">
              <a:solidFill>
                <a:srgbClr val="1EB3DD"/>
              </a:solidFill>
            </a:endParaRPr>
          </a:p>
          <a:p>
            <a:pPr marL="0" indent="0" fontAlgn="base"/>
            <a:r>
              <a:rPr lang="en-IE" b="1" dirty="0">
                <a:solidFill>
                  <a:srgbClr val="767171"/>
                </a:solidFill>
              </a:rPr>
              <a:t>What skills do you need? Watch here: </a:t>
            </a:r>
          </a:p>
          <a:p>
            <a:pPr marL="0" indent="0" fontAlgn="base"/>
            <a:r>
              <a:rPr lang="en-GB" dirty="0">
                <a:hlinkClick r:id="rId3"/>
              </a:rPr>
              <a:t>6 Skills of Collaboration - Bing video</a:t>
            </a:r>
            <a:endParaRPr lang="en-US" dirty="0">
              <a:solidFill>
                <a:srgbClr val="1EB3DD"/>
              </a:solidFill>
            </a:endParaRPr>
          </a:p>
        </p:txBody>
      </p:sp>
      <p:sp>
        <p:nvSpPr>
          <p:cNvPr id="271" name="Google Shape;271;p6"/>
          <p:cNvSpPr txBox="1">
            <a:spLocks noGrp="1"/>
          </p:cNvSpPr>
          <p:nvPr>
            <p:ph type="body" idx="2"/>
          </p:nvPr>
        </p:nvSpPr>
        <p:spPr>
          <a:xfrm>
            <a:off x="712183" y="495859"/>
            <a:ext cx="8071090"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dirty="0"/>
              <a:t>HOW TO BE A GREAT COLLABORATOR</a:t>
            </a:r>
            <a:endParaRPr dirty="0"/>
          </a:p>
        </p:txBody>
      </p:sp>
      <p:pic>
        <p:nvPicPr>
          <p:cNvPr id="272" name="Google Shape;272;p6"/>
          <p:cNvPicPr preferRelativeResize="0">
            <a:picLocks noGrp="1"/>
          </p:cNvPicPr>
          <p:nvPr>
            <p:ph type="pic" idx="3"/>
          </p:nvPr>
        </p:nvPicPr>
        <p:blipFill rotWithShape="1">
          <a:blip r:embed="rId4">
            <a:alphaModFix/>
          </a:blip>
          <a:srcRect l="6295" r="6295"/>
          <a:stretch/>
        </p:blipFill>
        <p:spPr>
          <a:xfrm>
            <a:off x="7061200" y="1339039"/>
            <a:ext cx="5130800" cy="3913188"/>
          </a:xfrm>
          <a:prstGeom prst="rect">
            <a:avLst/>
          </a:prstGeom>
          <a:solidFill>
            <a:schemeClr val="lt1"/>
          </a:solidFill>
          <a:ln>
            <a:noFill/>
          </a:ln>
        </p:spPr>
      </p:pic>
    </p:spTree>
    <p:extLst>
      <p:ext uri="{BB962C8B-B14F-4D97-AF65-F5344CB8AC3E}">
        <p14:creationId xmlns:p14="http://schemas.microsoft.com/office/powerpoint/2010/main" val="324405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9"/>
          <p:cNvSpPr txBox="1">
            <a:spLocks noGrp="1"/>
          </p:cNvSpPr>
          <p:nvPr>
            <p:ph type="body" idx="1"/>
          </p:nvPr>
        </p:nvSpPr>
        <p:spPr>
          <a:xfrm>
            <a:off x="68094" y="1507787"/>
            <a:ext cx="7013641" cy="4958242"/>
          </a:xfrm>
          <a:prstGeom prst="rect">
            <a:avLst/>
          </a:prstGeom>
          <a:noFill/>
          <a:ln>
            <a:noFill/>
          </a:ln>
        </p:spPr>
        <p:txBody>
          <a:bodyPr spcFirstLastPara="1" wrap="square" lIns="91425" tIns="45700" rIns="91425" bIns="45700" anchor="t" anchorCtr="0">
            <a:normAutofit/>
          </a:bodyPr>
          <a:lstStyle/>
          <a:p>
            <a:pPr marL="228600" indent="0" fontAlgn="base"/>
            <a:r>
              <a:rPr lang="en-IE" b="1" dirty="0">
                <a:solidFill>
                  <a:srgbClr val="1EB3DD"/>
                </a:solidFill>
              </a:rPr>
              <a:t>1. Team-focused - </a:t>
            </a:r>
            <a:r>
              <a:rPr lang="en-IE" dirty="0"/>
              <a:t>To successfully collaborate, you need to be a team player and think about "we" rather than "I". A great collaborator is mindful of shared goals and group success.</a:t>
            </a:r>
            <a:r>
              <a:rPr lang="en-US" dirty="0"/>
              <a:t>​</a:t>
            </a:r>
          </a:p>
          <a:p>
            <a:pPr marL="228600" indent="0" fontAlgn="base"/>
            <a:r>
              <a:rPr lang="en-GB" dirty="0">
                <a:hlinkClick r:id="rId3"/>
              </a:rPr>
              <a:t>12 Reasons Why Teamwork Is Important in the Workplace | Indeed.com</a:t>
            </a:r>
            <a:endParaRPr lang="en-US" dirty="0"/>
          </a:p>
          <a:p>
            <a:pPr fontAlgn="base"/>
            <a:r>
              <a:rPr lang="en-IE" b="1" dirty="0">
                <a:solidFill>
                  <a:srgbClr val="1EB3DD"/>
                </a:solidFill>
              </a:rPr>
              <a:t>​2.  Generous - </a:t>
            </a:r>
            <a:r>
              <a:rPr lang="en-IE" dirty="0"/>
              <a:t>A great collaborator is willing to take the first step and pitch in, even if they won't get the spotlight. Generosity is also an incredibly desirable leadership characteristic.</a:t>
            </a:r>
            <a:r>
              <a:rPr lang="en-US" dirty="0"/>
              <a:t>​</a:t>
            </a:r>
          </a:p>
          <a:p>
            <a:pPr fontAlgn="base"/>
            <a:r>
              <a:rPr lang="en-IE" b="1" dirty="0">
                <a:solidFill>
                  <a:srgbClr val="1EB3DD"/>
                </a:solidFill>
              </a:rPr>
              <a:t>3. Curious - </a:t>
            </a:r>
            <a:r>
              <a:rPr lang="en-IE" dirty="0"/>
              <a:t>Great collaborators are good at asking the right questions. They don’t interrogate; they simply follow their natural curiosity because they want to understand.</a:t>
            </a:r>
            <a:r>
              <a:rPr lang="en-US" dirty="0"/>
              <a:t>​</a:t>
            </a:r>
            <a:r>
              <a:rPr lang="en-IE" dirty="0"/>
              <a:t> </a:t>
            </a:r>
          </a:p>
          <a:p>
            <a:pPr marL="342900" indent="-342900" fontAlgn="base">
              <a:buFont typeface="Arial" panose="020B0604020202020204" pitchFamily="34" charset="0"/>
              <a:buChar char="•"/>
            </a:pPr>
            <a:endParaRPr lang="en-US" dirty="0">
              <a:solidFill>
                <a:srgbClr val="1EB3DD"/>
              </a:solidFill>
            </a:endParaRPr>
          </a:p>
        </p:txBody>
      </p:sp>
      <p:sp>
        <p:nvSpPr>
          <p:cNvPr id="373" name="Google Shape;373;p19"/>
          <p:cNvSpPr txBox="1">
            <a:spLocks noGrp="1"/>
          </p:cNvSpPr>
          <p:nvPr>
            <p:ph type="body" idx="2"/>
          </p:nvPr>
        </p:nvSpPr>
        <p:spPr>
          <a:xfrm>
            <a:off x="634224" y="391971"/>
            <a:ext cx="6289090" cy="81739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8 CHARACTERISTICS OF A GREAT COLLABORATOR</a:t>
            </a:r>
            <a:endParaRPr lang="en-US" b="0" i="0" dirty="0">
              <a:effectLst/>
            </a:endParaRPr>
          </a:p>
          <a:p>
            <a:pPr marL="0" lvl="0" indent="0" algn="l" rtl="0">
              <a:lnSpc>
                <a:spcPct val="90000"/>
              </a:lnSpc>
              <a:spcBef>
                <a:spcPts val="0"/>
              </a:spcBef>
              <a:spcAft>
                <a:spcPts val="0"/>
              </a:spcAft>
              <a:buClr>
                <a:srgbClr val="8A4199"/>
              </a:buClr>
              <a:buSzPts val="3600"/>
              <a:buNone/>
            </a:pPr>
            <a:endParaRPr dirty="0"/>
          </a:p>
        </p:txBody>
      </p:sp>
      <p:pic>
        <p:nvPicPr>
          <p:cNvPr id="375" name="Google Shape;375;p19" descr="Businessman using digital tablet in meeting"/>
          <p:cNvPicPr preferRelativeResize="0">
            <a:picLocks noGrp="1"/>
          </p:cNvPicPr>
          <p:nvPr>
            <p:ph type="pic" idx="3"/>
          </p:nvPr>
        </p:nvPicPr>
        <p:blipFill>
          <a:blip r:embed="rId4"/>
          <a:srcRect l="21805" r="21805"/>
          <a:stretch/>
        </p:blipFill>
        <p:spPr>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1545878"/>
            <a:ext cx="10834986" cy="4029530"/>
          </a:xfrm>
          <a:prstGeom prst="rect">
            <a:avLst/>
          </a:prstGeom>
          <a:noFill/>
          <a:ln>
            <a:noFill/>
          </a:ln>
        </p:spPr>
        <p:txBody>
          <a:bodyPr spcFirstLastPara="1" wrap="square" lIns="91425" tIns="45700" rIns="91425" bIns="45700" anchor="t" anchorCtr="0">
            <a:normAutofit/>
          </a:bodyPr>
          <a:lstStyle/>
          <a:p>
            <a:pPr marL="685800" indent="-457200" fontAlgn="base">
              <a:buClr>
                <a:srgbClr val="1EB3DD"/>
              </a:buClr>
              <a:buAutoNum type="arabicPeriod" startAt="4"/>
            </a:pPr>
            <a:r>
              <a:rPr lang="en-IE" b="1" dirty="0">
                <a:solidFill>
                  <a:srgbClr val="1EB3DD"/>
                </a:solidFill>
              </a:rPr>
              <a:t>Appreciative - </a:t>
            </a:r>
            <a:r>
              <a:rPr lang="en-IE" dirty="0"/>
              <a:t>The best collaborators sincerely appreciate all the team members have contributed. They’re not shy about expressing this appreciation and they give credit where credit is due.</a:t>
            </a:r>
          </a:p>
          <a:p>
            <a:pPr marL="228600" indent="0" fontAlgn="base">
              <a:buClr>
                <a:srgbClr val="1EB3DD"/>
              </a:buClr>
            </a:pPr>
            <a:r>
              <a:rPr lang="en-GB" dirty="0">
                <a:hlinkClick r:id="rId3"/>
              </a:rPr>
              <a:t>Emotional Intelligence - How to Lead with Emotional Intelligence - Bing video</a:t>
            </a:r>
            <a:endParaRPr lang="en-IE" sz="2000" dirty="0">
              <a:latin typeface="Montserrat Light"/>
            </a:endParaRPr>
          </a:p>
          <a:p>
            <a:pPr marL="228600" lvl="0" indent="-228600" algn="l" rtl="0">
              <a:lnSpc>
                <a:spcPct val="90000"/>
              </a:lnSpc>
              <a:spcBef>
                <a:spcPts val="0"/>
              </a:spcBef>
              <a:spcAft>
                <a:spcPts val="0"/>
              </a:spcAft>
              <a:buClr>
                <a:srgbClr val="595959"/>
              </a:buClr>
              <a:buSzPts val="2200"/>
              <a:buNone/>
            </a:pPr>
            <a:endParaRPr lang="en-GB" dirty="0"/>
          </a:p>
          <a:p>
            <a:pPr fontAlgn="base"/>
            <a:r>
              <a:rPr lang="en-IE" b="1" dirty="0">
                <a:solidFill>
                  <a:srgbClr val="1EB3DD"/>
                </a:solidFill>
              </a:rPr>
              <a:t>5. Listens to understand - </a:t>
            </a:r>
            <a:r>
              <a:rPr lang="en-IE" dirty="0"/>
              <a:t>Great collaborators listen attentively to what is being said. More importantly, they listen to understand. </a:t>
            </a:r>
            <a:r>
              <a:rPr lang="en-US" dirty="0"/>
              <a:t>​</a:t>
            </a:r>
          </a:p>
          <a:p>
            <a:pPr fontAlgn="base"/>
            <a:r>
              <a:rPr lang="en-GB" sz="2200" dirty="0">
                <a:latin typeface="Calibri" panose="020F0502020204030204" pitchFamily="34" charset="0"/>
                <a:cs typeface="Calibri" panose="020F0502020204030204" pitchFamily="34" charset="0"/>
                <a:hlinkClick r:id="rId4"/>
              </a:rPr>
              <a:t>Active Listening: Techniques, Benefits, Examples (verywellmind.com)</a:t>
            </a:r>
            <a:endParaRPr sz="2200" dirty="0">
              <a:latin typeface="Calibri" panose="020F0502020204030204" pitchFamily="34" charset="0"/>
              <a:cs typeface="Calibri" panose="020F0502020204030204" pitchFamily="34" charset="0"/>
            </a:endParaRPr>
          </a:p>
        </p:txBody>
      </p:sp>
      <p:sp>
        <p:nvSpPr>
          <p:cNvPr id="381" name="Google Shape;381;p20"/>
          <p:cNvSpPr txBox="1">
            <a:spLocks noGrp="1"/>
          </p:cNvSpPr>
          <p:nvPr>
            <p:ph type="body" idx="2"/>
          </p:nvPr>
        </p:nvSpPr>
        <p:spPr>
          <a:xfrm>
            <a:off x="734714" y="283815"/>
            <a:ext cx="11163600" cy="669913"/>
          </a:xfrm>
          <a:prstGeom prst="rect">
            <a:avLst/>
          </a:prstGeom>
          <a:noFill/>
          <a:ln>
            <a:noFill/>
          </a:ln>
        </p:spPr>
        <p:txBody>
          <a:bodyPr spcFirstLastPara="1" wrap="square" lIns="91425" tIns="45700" rIns="91425" bIns="45700" anchor="t" anchorCtr="0">
            <a:noAutofit/>
          </a:bodyPr>
          <a:lstStyle/>
          <a:p>
            <a:pPr fontAlgn="base"/>
            <a:r>
              <a:rPr lang="en-US" dirty="0"/>
              <a:t>8 CHARACTERISTICS OF A GREAT COLLABORATOR</a:t>
            </a:r>
            <a:endParaRPr lang="en-US" b="0" i="0" dirty="0">
              <a:effectLst/>
            </a:endParaRPr>
          </a:p>
          <a:p>
            <a:pPr marL="0" lvl="0" indent="0" algn="l" rtl="0">
              <a:lnSpc>
                <a:spcPct val="90000"/>
              </a:lnSpc>
              <a:spcBef>
                <a:spcPts val="1000"/>
              </a:spcBef>
              <a:spcAft>
                <a:spcPts val="0"/>
              </a:spcAft>
              <a:buClr>
                <a:srgbClr val="8A4199"/>
              </a:buClr>
              <a:buSzPts val="3600"/>
              <a:buNone/>
            </a:pPr>
            <a:endParaRPr dirty="0"/>
          </a:p>
        </p:txBody>
      </p:sp>
      <p:grpSp>
        <p:nvGrpSpPr>
          <p:cNvPr id="2" name="Group 1">
            <a:extLst>
              <a:ext uri="{FF2B5EF4-FFF2-40B4-BE49-F238E27FC236}">
                <a16:creationId xmlns:a16="http://schemas.microsoft.com/office/drawing/2014/main" id="{3E3B07E0-2FCA-0BFA-07C5-0FFF9AA0BE22}"/>
              </a:ext>
            </a:extLst>
          </p:cNvPr>
          <p:cNvGrpSpPr/>
          <p:nvPr/>
        </p:nvGrpSpPr>
        <p:grpSpPr>
          <a:xfrm>
            <a:off x="7732726" y="3805351"/>
            <a:ext cx="4854032" cy="3013542"/>
            <a:chOff x="2048363" y="4800891"/>
            <a:chExt cx="2384950" cy="1817769"/>
          </a:xfrm>
        </p:grpSpPr>
        <p:pic>
          <p:nvPicPr>
            <p:cNvPr id="3" name="Picture 2" descr="Icon&#10;&#10;Description automatically generated">
              <a:extLst>
                <a:ext uri="{FF2B5EF4-FFF2-40B4-BE49-F238E27FC236}">
                  <a16:creationId xmlns:a16="http://schemas.microsoft.com/office/drawing/2014/main" id="{3E8FFF25-161B-FDD9-EC54-C82442ABE8F1}"/>
                </a:ext>
              </a:extLst>
            </p:cNvPr>
            <p:cNvPicPr>
              <a:picLocks noChangeAspect="1"/>
            </p:cNvPicPr>
            <p:nvPr/>
          </p:nvPicPr>
          <p:blipFill>
            <a:blip r:embed="rId5"/>
            <a:stretch>
              <a:fillRect/>
            </a:stretch>
          </p:blipFill>
          <p:spPr>
            <a:xfrm>
              <a:off x="2048363" y="4800891"/>
              <a:ext cx="2384950" cy="1817769"/>
            </a:xfrm>
            <a:prstGeom prst="rect">
              <a:avLst/>
            </a:prstGeom>
          </p:spPr>
        </p:pic>
        <p:pic>
          <p:nvPicPr>
            <p:cNvPr id="4" name="Picture 3" descr="Icon&#10;&#10;Description automatically generated">
              <a:extLst>
                <a:ext uri="{FF2B5EF4-FFF2-40B4-BE49-F238E27FC236}">
                  <a16:creationId xmlns:a16="http://schemas.microsoft.com/office/drawing/2014/main" id="{3177C2DB-C15E-54CC-0F9C-4DDA23C9E00B}"/>
                </a:ext>
              </a:extLst>
            </p:cNvPr>
            <p:cNvPicPr>
              <a:picLocks noChangeAspect="1"/>
            </p:cNvPicPr>
            <p:nvPr/>
          </p:nvPicPr>
          <p:blipFill>
            <a:blip r:embed="rId6"/>
            <a:stretch>
              <a:fillRect/>
            </a:stretch>
          </p:blipFill>
          <p:spPr>
            <a:xfrm>
              <a:off x="2399633" y="5412157"/>
              <a:ext cx="239518" cy="261216"/>
            </a:xfrm>
            <a:prstGeom prst="rect">
              <a:avLst/>
            </a:prstGeom>
          </p:spPr>
        </p:pic>
        <p:pic>
          <p:nvPicPr>
            <p:cNvPr id="5" name="Picture 4" descr="Icon&#10;&#10;Description automatically generated">
              <a:extLst>
                <a:ext uri="{FF2B5EF4-FFF2-40B4-BE49-F238E27FC236}">
                  <a16:creationId xmlns:a16="http://schemas.microsoft.com/office/drawing/2014/main" id="{30ED6A31-6604-1CC8-BA6A-BBC92D5248CC}"/>
                </a:ext>
              </a:extLst>
            </p:cNvPr>
            <p:cNvPicPr>
              <a:picLocks noChangeAspect="1"/>
            </p:cNvPicPr>
            <p:nvPr/>
          </p:nvPicPr>
          <p:blipFill>
            <a:blip r:embed="rId6"/>
            <a:stretch>
              <a:fillRect/>
            </a:stretch>
          </p:blipFill>
          <p:spPr>
            <a:xfrm flipH="1">
              <a:off x="3880232" y="5317951"/>
              <a:ext cx="239518" cy="261216"/>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8" name="Google Shape;388;p21"/>
          <p:cNvSpPr txBox="1">
            <a:spLocks noGrp="1"/>
          </p:cNvSpPr>
          <p:nvPr>
            <p:ph type="body" idx="2"/>
          </p:nvPr>
        </p:nvSpPr>
        <p:spPr>
          <a:prstGeom prst="rect">
            <a:avLst/>
          </a:prstGeom>
          <a:noFill/>
          <a:ln>
            <a:noFill/>
          </a:ln>
        </p:spPr>
        <p:txBody>
          <a:bodyPr spcFirstLastPara="1" wrap="square" lIns="91425" tIns="45700" rIns="91425" bIns="45700" anchor="ctr" anchorCtr="0">
            <a:noAutofit/>
          </a:bodyPr>
          <a:lstStyle/>
          <a:p>
            <a:pPr fontAlgn="base"/>
            <a:r>
              <a:rPr lang="en-US" dirty="0"/>
              <a:t>8 CHARACTERISTICS OF A GREAT COLLABORATOR</a:t>
            </a:r>
            <a:endParaRPr lang="en-US" b="0" i="0" dirty="0">
              <a:effectLst/>
            </a:endParaRPr>
          </a:p>
        </p:txBody>
      </p:sp>
      <p:sp>
        <p:nvSpPr>
          <p:cNvPr id="3" name="Text Placeholder 2">
            <a:extLst>
              <a:ext uri="{FF2B5EF4-FFF2-40B4-BE49-F238E27FC236}">
                <a16:creationId xmlns:a16="http://schemas.microsoft.com/office/drawing/2014/main" id="{E53E725A-6C12-E425-7D44-68806BBAA5DE}"/>
              </a:ext>
            </a:extLst>
          </p:cNvPr>
          <p:cNvSpPr>
            <a:spLocks noGrp="1"/>
          </p:cNvSpPr>
          <p:nvPr>
            <p:ph type="body" idx="1"/>
          </p:nvPr>
        </p:nvSpPr>
        <p:spPr/>
        <p:txBody>
          <a:bodyPr>
            <a:noAutofit/>
          </a:bodyPr>
          <a:lstStyle/>
          <a:p>
            <a:pPr fontAlgn="base"/>
            <a:r>
              <a:rPr lang="en-IE" b="1" dirty="0">
                <a:solidFill>
                  <a:srgbClr val="1EB3DD"/>
                </a:solidFill>
                <a:latin typeface="Calibri" panose="020F0502020204030204" pitchFamily="34" charset="0"/>
                <a:cs typeface="Calibri" panose="020F0502020204030204" pitchFamily="34" charset="0"/>
              </a:rPr>
              <a:t>6. Gives and expects trust - </a:t>
            </a:r>
            <a:r>
              <a:rPr lang="en-IE" dirty="0">
                <a:latin typeface="Calibri" panose="020F0502020204030204" pitchFamily="34" charset="0"/>
                <a:cs typeface="Calibri" panose="020F0502020204030204" pitchFamily="34" charset="0"/>
              </a:rPr>
              <a:t>More than anything, highly successful collaborations are built on safety and trust. Great collaborators help create and maintain that trusting environment. They give their trust freely and expect to receive trust in return.</a:t>
            </a:r>
          </a:p>
          <a:p>
            <a:pPr lvl="1" fontAlgn="base"/>
            <a:r>
              <a:rPr lang="en-GB" dirty="0">
                <a:latin typeface="Calibri" panose="020F0502020204030204" pitchFamily="34" charset="0"/>
                <a:cs typeface="Calibri" panose="020F0502020204030204" pitchFamily="34" charset="0"/>
                <a:hlinkClick r:id="rId3"/>
              </a:rPr>
              <a:t>15 Top Character Traits With Definitions and Examples | Indeed.com</a:t>
            </a:r>
            <a:endParaRPr lang="en-GB" dirty="0">
              <a:solidFill>
                <a:schemeClr val="lt1"/>
              </a:solidFill>
              <a:latin typeface="Calibri" panose="020F0502020204030204" pitchFamily="34" charset="0"/>
              <a:cs typeface="Calibri" panose="020F0502020204030204" pitchFamily="34" charset="0"/>
            </a:endParaRPr>
          </a:p>
          <a:p>
            <a:pPr fontAlgn="base"/>
            <a:endParaRPr lang="en-GB" sz="2200" b="1" dirty="0">
              <a:solidFill>
                <a:schemeClr val="lt1"/>
              </a:solidFill>
              <a:latin typeface="Calibri" panose="020F0502020204030204" pitchFamily="34" charset="0"/>
              <a:cs typeface="Calibri" panose="020F0502020204030204" pitchFamily="34" charset="0"/>
            </a:endParaRPr>
          </a:p>
          <a:p>
            <a:pPr fontAlgn="base"/>
            <a:r>
              <a:rPr lang="en-IE" sz="2200" b="1" dirty="0">
                <a:solidFill>
                  <a:srgbClr val="1EB3DD"/>
                </a:solidFill>
                <a:latin typeface="Calibri" panose="020F0502020204030204" pitchFamily="34" charset="0"/>
                <a:cs typeface="Calibri" panose="020F0502020204030204" pitchFamily="34" charset="0"/>
              </a:rPr>
              <a:t>7.  Builds relationships; breaks down walls - </a:t>
            </a:r>
            <a:r>
              <a:rPr lang="en-IE" sz="2200" dirty="0">
                <a:solidFill>
                  <a:srgbClr val="767171"/>
                </a:solidFill>
                <a:latin typeface="Calibri" panose="020F0502020204030204" pitchFamily="34" charset="0"/>
                <a:cs typeface="Calibri" panose="020F0502020204030204" pitchFamily="34" charset="0"/>
              </a:rPr>
              <a:t>Collaboration is all about working together. Great collaborators see the value in being usually well-connected and work hard to build and maintain relationships with others.</a:t>
            </a:r>
            <a:r>
              <a:rPr lang="en-US" sz="2200" dirty="0">
                <a:solidFill>
                  <a:srgbClr val="767171"/>
                </a:solidFill>
                <a:latin typeface="Calibri" panose="020F0502020204030204" pitchFamily="34" charset="0"/>
                <a:cs typeface="Calibri" panose="020F0502020204030204" pitchFamily="34" charset="0"/>
              </a:rPr>
              <a:t>​</a:t>
            </a:r>
          </a:p>
          <a:p>
            <a:pPr lvl="1" fontAlgn="base"/>
            <a:r>
              <a:rPr lang="en-GB" sz="2200" dirty="0">
                <a:latin typeface="Calibri" panose="020F0502020204030204" pitchFamily="34" charset="0"/>
                <a:cs typeface="Calibri" panose="020F0502020204030204" pitchFamily="34" charset="0"/>
                <a:hlinkClick r:id="rId4"/>
              </a:rPr>
              <a:t>What’s the Best Way to Build Trust at Work? (hbr.org)</a:t>
            </a:r>
            <a:r>
              <a:rPr lang="en-IE" sz="2200" dirty="0">
                <a:latin typeface="Calibri" panose="020F0502020204030204" pitchFamily="34" charset="0"/>
                <a:cs typeface="Calibri" panose="020F0502020204030204" pitchFamily="34" charset="0"/>
              </a:rPr>
              <a:t> </a:t>
            </a:r>
          </a:p>
          <a:p>
            <a:pPr lvl="1" fontAlgn="base"/>
            <a:endParaRPr lang="en-IE" sz="2200" dirty="0">
              <a:latin typeface="Calibri" panose="020F0502020204030204" pitchFamily="34" charset="0"/>
              <a:cs typeface="Calibri" panose="020F0502020204030204" pitchFamily="34" charset="0"/>
            </a:endParaRPr>
          </a:p>
          <a:p>
            <a:pPr fontAlgn="base"/>
            <a:r>
              <a:rPr lang="en-IE" b="1" dirty="0">
                <a:solidFill>
                  <a:srgbClr val="1EB3DD"/>
                </a:solidFill>
                <a:latin typeface="Calibri" panose="020F0502020204030204" pitchFamily="34" charset="0"/>
                <a:cs typeface="Calibri" panose="020F0502020204030204" pitchFamily="34" charset="0"/>
              </a:rPr>
              <a:t>8. Diplomatic - </a:t>
            </a:r>
            <a:r>
              <a:rPr lang="en-IE" dirty="0">
                <a:latin typeface="Calibri" panose="020F0502020204030204" pitchFamily="34" charset="0"/>
                <a:cs typeface="Calibri" panose="020F0502020204030204" pitchFamily="34" charset="0"/>
              </a:rPr>
              <a:t>The best collaborators are diplomats. They know that relationships are built on mutual respect.</a:t>
            </a:r>
          </a:p>
          <a:p>
            <a:pPr lvl="1" fontAlgn="base"/>
            <a:r>
              <a:rPr lang="en-GB" sz="2200" dirty="0">
                <a:latin typeface="Calibri" panose="020F0502020204030204" pitchFamily="34" charset="0"/>
                <a:cs typeface="Calibri" panose="020F0502020204030204" pitchFamily="34" charset="0"/>
                <a:hlinkClick r:id="rId5"/>
              </a:rPr>
              <a:t>Diplomatic Skills: Definition and Examples | Indeed.com</a:t>
            </a:r>
            <a:endParaRPr lang="en-US" sz="2200"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a:t>CONTENTS</a:t>
            </a:r>
            <a:endParaRPr/>
          </a:p>
        </p:txBody>
      </p:sp>
      <p:sp>
        <p:nvSpPr>
          <p:cNvPr id="243" name="Google Shape;243;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01</a:t>
            </a:r>
            <a:endParaRPr dirty="0"/>
          </a:p>
        </p:txBody>
      </p:sp>
      <p:sp>
        <p:nvSpPr>
          <p:cNvPr id="244" name="Google Shape;244;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3" action="ppaction://hlinksldjump"/>
              </a:rPr>
              <a:t>Introduction</a:t>
            </a:r>
            <a:endParaRPr dirty="0"/>
          </a:p>
        </p:txBody>
      </p:sp>
      <p:sp>
        <p:nvSpPr>
          <p:cNvPr id="245" name="Google Shape;245;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46" name="Google Shape;246;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4" action="ppaction://hlinksldjump"/>
              </a:rPr>
              <a:t>Benefits of Collaboration</a:t>
            </a:r>
            <a:endParaRPr dirty="0"/>
          </a:p>
        </p:txBody>
      </p:sp>
      <p:sp>
        <p:nvSpPr>
          <p:cNvPr id="247" name="Google Shape;247;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48" name="Google Shape;248;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5" action="ppaction://hlinksldjump"/>
              </a:rPr>
              <a:t>Embracing Collaboration</a:t>
            </a:r>
            <a:endParaRPr dirty="0"/>
          </a:p>
        </p:txBody>
      </p:sp>
      <p:sp>
        <p:nvSpPr>
          <p:cNvPr id="249" name="Google Shape;249;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50" name="Google Shape;250;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6" action="ppaction://hlinksldjump"/>
              </a:rPr>
              <a:t>Team Collaboration</a:t>
            </a:r>
            <a:endParaRPr dirty="0"/>
          </a:p>
        </p:txBody>
      </p:sp>
      <p:sp>
        <p:nvSpPr>
          <p:cNvPr id="251" name="Google Shape;251;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05</a:t>
            </a:r>
            <a:endParaRPr dirty="0"/>
          </a:p>
        </p:txBody>
      </p:sp>
      <p:sp>
        <p:nvSpPr>
          <p:cNvPr id="252" name="Google Shape;252;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7" action="ppaction://hlinksldjump"/>
              </a:rPr>
              <a:t>Tools &amp; Tactics </a:t>
            </a:r>
            <a:endParaRPr dirty="0"/>
          </a:p>
        </p:txBody>
      </p:sp>
      <p:sp>
        <p:nvSpPr>
          <p:cNvPr id="2" name="Google Shape;251;p3">
            <a:extLst>
              <a:ext uri="{FF2B5EF4-FFF2-40B4-BE49-F238E27FC236}">
                <a16:creationId xmlns:a16="http://schemas.microsoft.com/office/drawing/2014/main" id="{D948EE82-C017-59A5-7B9B-C9E5534ADE63}"/>
              </a:ext>
            </a:extLst>
          </p:cNvPr>
          <p:cNvSpPr txBox="1">
            <a:spLocks/>
          </p:cNvSpPr>
          <p:nvPr/>
        </p:nvSpPr>
        <p:spPr>
          <a:xfrm>
            <a:off x="3183474" y="5368050"/>
            <a:ext cx="745417" cy="6350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14B4CB"/>
              </a:buClr>
              <a:buSzPts val="3200"/>
              <a:buFont typeface="Arial"/>
              <a:buNone/>
              <a:defRPr sz="3200" b="1" i="0" u="none" strike="noStrike" cap="none">
                <a:solidFill>
                  <a:srgbClr val="14B4C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
        <p:nvSpPr>
          <p:cNvPr id="3" name="Google Shape;252;p3">
            <a:extLst>
              <a:ext uri="{FF2B5EF4-FFF2-40B4-BE49-F238E27FC236}">
                <a16:creationId xmlns:a16="http://schemas.microsoft.com/office/drawing/2014/main" id="{31923098-AD72-E498-2EBB-0FBB4DAD9EDA}"/>
              </a:ext>
            </a:extLst>
          </p:cNvPr>
          <p:cNvSpPr txBox="1">
            <a:spLocks/>
          </p:cNvSpPr>
          <p:nvPr/>
        </p:nvSpPr>
        <p:spPr>
          <a:xfrm>
            <a:off x="4147724" y="5281373"/>
            <a:ext cx="7208644" cy="692194"/>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hlinkClick r:id="rId8" action="ppaction://hlinksldjump"/>
              </a:rPr>
              <a:t>Assessment Quiz</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1230" b="1230"/>
          <a:stretch/>
        </p:blipFill>
        <p:spPr>
          <a:xfrm>
            <a:off x="7158600" y="197989"/>
            <a:ext cx="5033400" cy="5949282"/>
          </a:xfrm>
          <a:prstGeom prst="ellipse">
            <a:avLst/>
          </a:prstGeom>
          <a:ln>
            <a:noFill/>
          </a:ln>
          <a:effectLst>
            <a:softEdge rad="112500"/>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Team Collaboration</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88075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7"/>
          <p:cNvPicPr preferRelativeResize="0">
            <a:picLocks noGrp="1"/>
          </p:cNvPicPr>
          <p:nvPr>
            <p:ph type="pic" idx="2"/>
          </p:nvPr>
        </p:nvPicPr>
        <p:blipFill>
          <a:blip r:embed="rId3"/>
          <a:srcRect l="32138" r="32138"/>
          <a:stretch/>
        </p:blipFill>
        <p:spPr>
          <a:xfrm>
            <a:off x="8800948" y="1208396"/>
            <a:ext cx="2266512" cy="3978298"/>
          </a:xfrm>
          <a:prstGeom prst="rect">
            <a:avLst/>
          </a:prstGeom>
          <a:solidFill>
            <a:schemeClr val="lt1"/>
          </a:solidFill>
          <a:ln>
            <a:noFill/>
          </a:ln>
        </p:spPr>
      </p:pic>
      <p:sp>
        <p:nvSpPr>
          <p:cNvPr id="278" name="Google Shape;278;p7"/>
          <p:cNvSpPr txBox="1">
            <a:spLocks noGrp="1"/>
          </p:cNvSpPr>
          <p:nvPr>
            <p:ph type="body" idx="1"/>
          </p:nvPr>
        </p:nvSpPr>
        <p:spPr>
          <a:xfrm>
            <a:off x="1" y="982495"/>
            <a:ext cx="8560340" cy="5476672"/>
          </a:xfrm>
          <a:prstGeom prst="rect">
            <a:avLst/>
          </a:prstGeom>
          <a:noFill/>
          <a:ln>
            <a:noFill/>
          </a:ln>
        </p:spPr>
        <p:txBody>
          <a:bodyPr spcFirstLastPara="1" wrap="square" lIns="91425" tIns="45700" rIns="91425" bIns="45700" anchor="t" anchorCtr="0">
            <a:normAutofit fontScale="62500" lnSpcReduction="20000"/>
          </a:bodyPr>
          <a:lstStyle/>
          <a:p>
            <a:pPr>
              <a:lnSpc>
                <a:spcPct val="107000"/>
              </a:lnSpc>
              <a:spcAft>
                <a:spcPts val="800"/>
              </a:spcAft>
            </a:pPr>
            <a:r>
              <a:rPr lang="en-IE" sz="2900" kern="100" dirty="0">
                <a:effectLst/>
                <a:latin typeface="Calibri" panose="020F0502020204030204" pitchFamily="34" charset="0"/>
                <a:ea typeface="Calibri" panose="020F0502020204030204" pitchFamily="34" charset="0"/>
                <a:cs typeface="Calibri" panose="020F0502020204030204" pitchFamily="34" charset="0"/>
              </a:rPr>
              <a:t>Team building is an integral part of promoting a collaborative work environment and work-life balance. By engaging in team-building activities, employees are given an opportunity to work together to create a strong, cohesive team with clear boundaries, goals, expectations and a shared understanding of potential conflicts.</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Set Clear Boundaries and Goals:</a:t>
            </a:r>
            <a:r>
              <a:rPr lang="en-IE" sz="2900"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2900" kern="100" dirty="0">
                <a:effectLst/>
                <a:latin typeface="Calibri" panose="020F0502020204030204" pitchFamily="34" charset="0"/>
                <a:ea typeface="Calibri" panose="020F0502020204030204" pitchFamily="34" charset="0"/>
                <a:cs typeface="Calibri" panose="020F0502020204030204" pitchFamily="34" charset="0"/>
              </a:rPr>
              <a:t>When it comes to team building, it’s important to set clear boundaries and goals for the team. Goals should be Specific, Measurable, Achievable, Realistic and Time-Sensitive (SMART). This will ensure that the team is on the same page and working towards the same objective.</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Define Expectations:</a:t>
            </a:r>
            <a:r>
              <a:rPr lang="en-IE" sz="2900"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2900" kern="100" dirty="0">
                <a:effectLst/>
                <a:latin typeface="Calibri" panose="020F0502020204030204" pitchFamily="34" charset="0"/>
                <a:ea typeface="Calibri" panose="020F0502020204030204" pitchFamily="34" charset="0"/>
                <a:cs typeface="Calibri" panose="020F0502020204030204" pitchFamily="34" charset="0"/>
              </a:rPr>
              <a:t>Establishing clear expectations is essential for successful team building. Participating team members should understand the task, how their individual contributions contribute to the team’s overall objective, and the other team members’ roles.</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Identify Potential Conflicts Early: </a:t>
            </a:r>
            <a:r>
              <a:rPr lang="en-IE" sz="2900" kern="100" dirty="0">
                <a:effectLst/>
                <a:latin typeface="Calibri" panose="020F0502020204030204" pitchFamily="34" charset="0"/>
                <a:ea typeface="Calibri" panose="020F0502020204030204" pitchFamily="34" charset="0"/>
                <a:cs typeface="Calibri" panose="020F0502020204030204" pitchFamily="34" charset="0"/>
              </a:rPr>
              <a:t>It’s important to anticipate and identify any potential conflicts early on. This can be achieved by setting ground rules at the beginning of the team-building activity that will be enforced throughout.</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Hold Your Team Accountable:</a:t>
            </a:r>
            <a:r>
              <a:rPr lang="en-IE" sz="2900" kern="100" dirty="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2900" kern="100" dirty="0">
                <a:effectLst/>
                <a:latin typeface="Calibri" panose="020F0502020204030204" pitchFamily="34" charset="0"/>
                <a:ea typeface="Calibri" panose="020F0502020204030204" pitchFamily="34" charset="0"/>
                <a:cs typeface="Calibri" panose="020F0502020204030204" pitchFamily="34" charset="0"/>
              </a:rPr>
              <a:t>Once the boundaries and expectations have been set, it’s important to hold your team accountable.</a:t>
            </a:r>
          </a:p>
          <a:p>
            <a:pPr marL="0" lvl="0" indent="0" algn="l" rtl="0">
              <a:lnSpc>
                <a:spcPct val="90000"/>
              </a:lnSpc>
              <a:spcBef>
                <a:spcPts val="0"/>
              </a:spcBef>
              <a:spcAft>
                <a:spcPts val="0"/>
              </a:spcAft>
              <a:buClr>
                <a:schemeClr val="lt1"/>
              </a:buClr>
              <a:buSzPts val="2200"/>
            </a:pPr>
            <a:endParaRPr lang="en-GB" sz="1000" dirty="0">
              <a:solidFill>
                <a:schemeClr val="bg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ahyp="http://schemas.microsoft.com/office/drawing/2018/hyperlinkcolor" val="tx"/>
                  </a:ext>
                </a:extLst>
              </a:hlinkClick>
            </a:endParaRPr>
          </a:p>
        </p:txBody>
      </p:sp>
      <p:sp>
        <p:nvSpPr>
          <p:cNvPr id="279" name="Google Shape;279;p7"/>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GB" dirty="0"/>
              <a:t>Build a Strong Collaborative Team</a:t>
            </a:r>
          </a:p>
        </p:txBody>
      </p:sp>
    </p:spTree>
    <p:extLst>
      <p:ext uri="{BB962C8B-B14F-4D97-AF65-F5344CB8AC3E}">
        <p14:creationId xmlns:p14="http://schemas.microsoft.com/office/powerpoint/2010/main" val="3781655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2" name="Picture 1">
            <a:extLst>
              <a:ext uri="{FF2B5EF4-FFF2-40B4-BE49-F238E27FC236}">
                <a16:creationId xmlns:a16="http://schemas.microsoft.com/office/drawing/2014/main" id="{4486CA6C-5B11-265E-EF57-F996DBDC66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87" t="10823" r="9307" b="5574"/>
          <a:stretch/>
        </p:blipFill>
        <p:spPr>
          <a:xfrm>
            <a:off x="1475564" y="711727"/>
            <a:ext cx="8414543" cy="5128391"/>
          </a:xfrm>
          <a:prstGeom prst="rect">
            <a:avLst/>
          </a:prstGeom>
        </p:spPr>
      </p:pic>
      <p:sp>
        <p:nvSpPr>
          <p:cNvPr id="327" name="Google Shape;327;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Build a Strong Collaborative Team</a:t>
            </a:r>
            <a:endParaRPr dirty="0"/>
          </a:p>
        </p:txBody>
      </p:sp>
      <p:pic>
        <p:nvPicPr>
          <p:cNvPr id="3" name="Picture 2">
            <a:extLst>
              <a:ext uri="{FF2B5EF4-FFF2-40B4-BE49-F238E27FC236}">
                <a16:creationId xmlns:a16="http://schemas.microsoft.com/office/drawing/2014/main" id="{A5E10061-BDBA-C239-3025-B1C50BD74F82}"/>
              </a:ext>
            </a:extLst>
          </p:cNvPr>
          <p:cNvPicPr>
            <a:picLocks noChangeAspect="1"/>
          </p:cNvPicPr>
          <p:nvPr/>
        </p:nvPicPr>
        <p:blipFill>
          <a:blip r:embed="rId4"/>
          <a:stretch>
            <a:fillRect/>
          </a:stretch>
        </p:blipFill>
        <p:spPr>
          <a:xfrm>
            <a:off x="2646666" y="1141416"/>
            <a:ext cx="6073128" cy="3760521"/>
          </a:xfrm>
          <a:prstGeom prst="rect">
            <a:avLst/>
          </a:prstGeom>
        </p:spPr>
      </p:pic>
      <p:sp>
        <p:nvSpPr>
          <p:cNvPr id="7" name="TextBox 6">
            <a:extLst>
              <a:ext uri="{FF2B5EF4-FFF2-40B4-BE49-F238E27FC236}">
                <a16:creationId xmlns:a16="http://schemas.microsoft.com/office/drawing/2014/main" id="{955C83B5-C3DE-1523-31DF-1B22AB2E1CC6}"/>
              </a:ext>
            </a:extLst>
          </p:cNvPr>
          <p:cNvSpPr txBox="1"/>
          <p:nvPr/>
        </p:nvSpPr>
        <p:spPr>
          <a:xfrm>
            <a:off x="354578" y="5835196"/>
            <a:ext cx="8737460" cy="430887"/>
          </a:xfrm>
          <a:prstGeom prst="rect">
            <a:avLst/>
          </a:prstGeom>
          <a:noFill/>
        </p:spPr>
        <p:txBody>
          <a:bodyPr wrap="square">
            <a:spAutoFit/>
          </a:bodyPr>
          <a:lstStyle/>
          <a:p>
            <a:r>
              <a:rPr lang="en-GB" sz="2200" i="1" dirty="0">
                <a:solidFill>
                  <a:schemeClr val="bg1"/>
                </a:solidFill>
                <a:hlinkClick r:id="rId5">
                  <a:extLst>
                    <a:ext uri="{A12FA001-AC4F-418D-AE19-62706E023703}">
                      <ahyp:hlinkClr xmlns:ahyp="http://schemas.microsoft.com/office/drawing/2018/hyperlinkcolor" val="tx"/>
                    </a:ext>
                  </a:extLst>
                </a:hlinkClick>
              </a:rPr>
              <a:t>6 Steps Building a Collaborative Team Environment - Bing video</a:t>
            </a:r>
            <a:endParaRPr lang="en-IE" sz="2200" i="1" dirty="0">
              <a:solidFill>
                <a:schemeClr val="bg1"/>
              </a:solidFill>
            </a:endParaRPr>
          </a:p>
        </p:txBody>
      </p:sp>
      <p:sp>
        <p:nvSpPr>
          <p:cNvPr id="8" name="TextBox 7">
            <a:extLst>
              <a:ext uri="{FF2B5EF4-FFF2-40B4-BE49-F238E27FC236}">
                <a16:creationId xmlns:a16="http://schemas.microsoft.com/office/drawing/2014/main" id="{6B242A13-7E80-C02E-2708-85C2828E56F8}"/>
              </a:ext>
            </a:extLst>
          </p:cNvPr>
          <p:cNvSpPr txBox="1"/>
          <p:nvPr/>
        </p:nvSpPr>
        <p:spPr>
          <a:xfrm>
            <a:off x="353844" y="5475232"/>
            <a:ext cx="2243441" cy="430887"/>
          </a:xfrm>
          <a:prstGeom prst="rect">
            <a:avLst/>
          </a:prstGeom>
          <a:noFill/>
        </p:spPr>
        <p:txBody>
          <a:bodyPr wrap="square" rtlCol="0">
            <a:spAutoFit/>
          </a:bodyPr>
          <a:lstStyle/>
          <a:p>
            <a:r>
              <a:rPr lang="en-GB" sz="2200" dirty="0">
                <a:solidFill>
                  <a:schemeClr val="bg1"/>
                </a:solidFill>
                <a:latin typeface="Calibri" panose="020F0502020204030204" pitchFamily="34" charset="0"/>
                <a:cs typeface="Calibri" panose="020F0502020204030204" pitchFamily="34" charset="0"/>
              </a:rPr>
              <a:t>Learn more here: </a:t>
            </a:r>
            <a:endParaRPr lang="en-IE" sz="220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5B8B9DE-30A6-35DA-7E56-38E630952667}"/>
              </a:ext>
            </a:extLst>
          </p:cNvPr>
          <p:cNvSpPr txBox="1"/>
          <p:nvPr/>
        </p:nvSpPr>
        <p:spPr>
          <a:xfrm>
            <a:off x="353844" y="6266083"/>
            <a:ext cx="11153955" cy="646331"/>
          </a:xfrm>
          <a:prstGeom prst="rect">
            <a:avLst/>
          </a:prstGeom>
          <a:noFill/>
        </p:spPr>
        <p:txBody>
          <a:bodyPr wrap="square" rtlCol="0">
            <a:spAutoFit/>
          </a:bodyPr>
          <a:lstStyle/>
          <a:p>
            <a:r>
              <a:rPr lang="en-GB" sz="2200" i="1" dirty="0">
                <a:solidFill>
                  <a:schemeClr val="bg1"/>
                </a:solidFill>
                <a:hlinkClick r:id="rId6">
                  <a:extLst>
                    <a:ext uri="{A12FA001-AC4F-418D-AE19-62706E023703}">
                      <ahyp:hlinkClr xmlns:ahyp="http://schemas.microsoft.com/office/drawing/2018/hyperlinkcolor" val="tx"/>
                    </a:ext>
                  </a:extLst>
                </a:hlinkClick>
              </a:rPr>
              <a:t>3 Powerful Collaboration Activities and Team-Building Exercises for Work - Bing video</a:t>
            </a:r>
            <a:endParaRPr lang="en-IE" sz="2200" i="1" dirty="0">
              <a:solidFill>
                <a:schemeClr val="bg1"/>
              </a:solidFill>
            </a:endParaRPr>
          </a:p>
          <a:p>
            <a:endParaRPr lang="en-IE" dirty="0"/>
          </a:p>
        </p:txBody>
      </p:sp>
    </p:spTree>
    <p:extLst>
      <p:ext uri="{BB962C8B-B14F-4D97-AF65-F5344CB8AC3E}">
        <p14:creationId xmlns:p14="http://schemas.microsoft.com/office/powerpoint/2010/main" val="2723914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8DE7B0-FFBC-BFDA-63CB-F949D0C21586}"/>
              </a:ext>
            </a:extLst>
          </p:cNvPr>
          <p:cNvSpPr>
            <a:spLocks noGrp="1"/>
          </p:cNvSpPr>
          <p:nvPr>
            <p:ph type="body" idx="1"/>
          </p:nvPr>
        </p:nvSpPr>
        <p:spPr>
          <a:xfrm>
            <a:off x="469783" y="4239651"/>
            <a:ext cx="11051097" cy="4029530"/>
          </a:xfrm>
        </p:spPr>
        <p:txBody>
          <a:bodyPr/>
          <a:lstStyle/>
          <a:p>
            <a:pPr marL="0" marR="0" lvl="0" indent="0" algn="l" defTabSz="914400" rtl="0" eaLnBrk="1" fontAlgn="auto" latinLnBrk="0" hangingPunct="1">
              <a:lnSpc>
                <a:spcPct val="90000"/>
              </a:lnSpc>
              <a:spcBef>
                <a:spcPts val="1000"/>
              </a:spcBef>
              <a:spcAft>
                <a:spcPts val="0"/>
              </a:spcAft>
              <a:buClr>
                <a:srgbClr val="00B0F0"/>
              </a:buClr>
              <a:buSzTx/>
              <a:tabLst/>
              <a:defRPr/>
            </a:pPr>
            <a:r>
              <a:rPr kumimoji="0" lang="en-US" b="0" i="0" u="none" strike="noStrike" kern="1200" cap="none" spc="0" normalizeH="0" baseline="0" noProof="0" dirty="0">
                <a:ln>
                  <a:noFill/>
                </a:ln>
                <a:solidFill>
                  <a:srgbClr val="00B0F0"/>
                </a:solidFill>
                <a:effectLst/>
                <a:uLnTx/>
                <a:uFillTx/>
                <a:latin typeface="Calibri" panose="020F0502020204030204"/>
                <a:ea typeface="+mn-ea"/>
                <a:cs typeface="+mn-cs"/>
              </a:rPr>
              <a:t>Foster open communication​ - </a:t>
            </a:r>
            <a:r>
              <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rPr>
              <a:t>The trust built up in a good collaborative circle gives everyone the confidence to advance an incomplete or inadequate thought, knowing that it may catalyse other ideas in the conversation.</a:t>
            </a:r>
            <a:r>
              <a:rPr kumimoji="0" lang="en-US" b="0" i="0" u="none" strike="noStrike" kern="1200" cap="none" spc="0" normalizeH="0" baseline="0" noProof="0" dirty="0">
                <a:ln>
                  <a:noFill/>
                </a:ln>
                <a:solidFill>
                  <a:srgbClr val="767171"/>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B0F0"/>
              </a:buClr>
              <a:buSzTx/>
              <a:tabLst/>
              <a:defRPr/>
            </a:pPr>
            <a:r>
              <a:rPr kumimoji="0" lang="en-IE" b="0" i="0" u="none" strike="noStrike" kern="1200" cap="none" spc="0" normalizeH="0" baseline="0" noProof="0" dirty="0">
                <a:ln>
                  <a:noFill/>
                </a:ln>
                <a:solidFill>
                  <a:srgbClr val="00B0F0"/>
                </a:solidFill>
                <a:effectLst/>
                <a:uLnTx/>
                <a:uFillTx/>
                <a:latin typeface="Calibri" panose="020F0502020204030204"/>
                <a:ea typeface="+mn-ea"/>
                <a:cs typeface="+mn-cs"/>
              </a:rPr>
              <a:t>Record your ideas - </a:t>
            </a:r>
            <a:r>
              <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rPr>
              <a:t>Document profusely: keep your post-its, flip charts, diagrams, and notes. But bear in mind that every so often it's helpful and healthy to erase the whiteboard and fill it back up from memory.</a:t>
            </a:r>
          </a:p>
        </p:txBody>
      </p:sp>
      <p:sp>
        <p:nvSpPr>
          <p:cNvPr id="2" name="Text Placeholder 1">
            <a:extLst>
              <a:ext uri="{FF2B5EF4-FFF2-40B4-BE49-F238E27FC236}">
                <a16:creationId xmlns:a16="http://schemas.microsoft.com/office/drawing/2014/main" id="{772C8A72-E8A6-BEF8-5699-77C2923D108C}"/>
              </a:ext>
            </a:extLst>
          </p:cNvPr>
          <p:cNvSpPr>
            <a:spLocks noGrp="1"/>
          </p:cNvSpPr>
          <p:nvPr>
            <p:ph type="body" idx="2"/>
          </p:nvPr>
        </p:nvSpPr>
        <p:spPr>
          <a:xfrm>
            <a:off x="469783" y="739032"/>
            <a:ext cx="11051097" cy="2541063"/>
          </a:xfrm>
        </p:spPr>
        <p:txBody>
          <a:bodyPr>
            <a:normAutofit fontScale="25000" lnSpcReduction="20000"/>
          </a:bodyPr>
          <a:lstStyle/>
          <a:p>
            <a:pPr marL="0" indent="0">
              <a:lnSpc>
                <a:spcPct val="110000"/>
              </a:lnSpc>
              <a:buClr>
                <a:srgbClr val="00B0F0"/>
              </a:buClr>
              <a:buSzTx/>
              <a:defRPr/>
            </a:pPr>
            <a:r>
              <a:rPr lang="en-GB" sz="8800" b="0" i="0" dirty="0">
                <a:solidFill>
                  <a:srgbClr val="767171"/>
                </a:solidFill>
                <a:effectLst/>
                <a:latin typeface="Calibri" panose="020F0502020204030204" pitchFamily="34" charset="0"/>
                <a:cs typeface="Calibri" panose="020F0502020204030204" pitchFamily="34" charset="0"/>
              </a:rPr>
              <a:t>Leaders play a crucial role in promoting collaboration and work-life balance. Encouraging open communication, providing resources, and recognising employees' contributions can create a positive work environment.</a:t>
            </a:r>
            <a:endParaRPr lang="en-IE" sz="8800" b="0" kern="1200" dirty="0">
              <a:solidFill>
                <a:srgbClr val="00B0F0"/>
              </a:solidFill>
              <a:ea typeface="+mn-ea"/>
              <a:cs typeface="+mn-cs"/>
            </a:endParaRPr>
          </a:p>
          <a:p>
            <a:pPr marL="0" indent="0">
              <a:lnSpc>
                <a:spcPct val="110000"/>
              </a:lnSpc>
              <a:buClr>
                <a:srgbClr val="00B0F0"/>
              </a:buClr>
              <a:buSzTx/>
              <a:defRPr/>
            </a:pPr>
            <a:r>
              <a:rPr lang="en-IE" sz="8800" b="0" kern="1200" dirty="0">
                <a:solidFill>
                  <a:srgbClr val="00B0F0"/>
                </a:solidFill>
                <a:ea typeface="+mn-ea"/>
                <a:cs typeface="+mn-cs"/>
              </a:rPr>
              <a:t>Select collaborators </a:t>
            </a:r>
            <a:r>
              <a:rPr lang="en-US" sz="8800" b="0" kern="1200" dirty="0">
                <a:solidFill>
                  <a:srgbClr val="00B0F0"/>
                </a:solidFill>
                <a:ea typeface="+mn-ea"/>
                <a:cs typeface="+mn-cs"/>
              </a:rPr>
              <a:t>​- </a:t>
            </a:r>
            <a:r>
              <a:rPr lang="en-IE" sz="8800" b="0" kern="1200" dirty="0">
                <a:solidFill>
                  <a:srgbClr val="767171"/>
                </a:solidFill>
                <a:ea typeface="+mn-ea"/>
                <a:cs typeface="+mn-cs"/>
              </a:rPr>
              <a:t>Enlist collaborators with little overlap with your fields of expertise, this will ensure each collaborator has a unique contribution to make.</a:t>
            </a:r>
          </a:p>
          <a:p>
            <a:pPr marL="0" indent="0">
              <a:lnSpc>
                <a:spcPct val="110000"/>
              </a:lnSpc>
              <a:buClr>
                <a:srgbClr val="00B0F0"/>
              </a:buClr>
              <a:buSzTx/>
              <a:defRPr/>
            </a:pPr>
            <a:r>
              <a:rPr lang="en-IE" sz="8800" b="0" kern="1200" dirty="0">
                <a:solidFill>
                  <a:srgbClr val="00B0F0"/>
                </a:solidFill>
                <a:ea typeface="+mn-ea"/>
                <a:cs typeface="+mn-cs"/>
              </a:rPr>
              <a:t>Clarify roles </a:t>
            </a:r>
            <a:r>
              <a:rPr lang="en-US" sz="8800" b="0" kern="1200" dirty="0">
                <a:solidFill>
                  <a:srgbClr val="00B0F0"/>
                </a:solidFill>
                <a:ea typeface="+mn-ea"/>
                <a:cs typeface="+mn-cs"/>
              </a:rPr>
              <a:t>​</a:t>
            </a:r>
            <a:r>
              <a:rPr lang="en-IE" sz="8800" b="0" kern="1200" dirty="0">
                <a:solidFill>
                  <a:srgbClr val="00B0F0"/>
                </a:solidFill>
                <a:ea typeface="+mn-ea"/>
                <a:cs typeface="+mn-cs"/>
              </a:rPr>
              <a:t>&amp; relationships​ - </a:t>
            </a:r>
            <a:r>
              <a:rPr lang="en-IE" sz="8800" b="0" kern="1200" dirty="0">
                <a:solidFill>
                  <a:srgbClr val="767171"/>
                </a:solidFill>
                <a:ea typeface="+mn-ea"/>
                <a:cs typeface="+mn-cs"/>
              </a:rPr>
              <a:t>Confusion or doubt about who has what role is the usual source of tension and conflict in a collaborative project. This frequently leads to miscommunication and flawed outcomes.</a:t>
            </a:r>
          </a:p>
          <a:p>
            <a:pPr marL="0" indent="0">
              <a:lnSpc>
                <a:spcPct val="110000"/>
              </a:lnSpc>
              <a:buClr>
                <a:srgbClr val="00B0F0"/>
              </a:buClr>
              <a:buSzTx/>
              <a:defRPr/>
            </a:pPr>
            <a:r>
              <a:rPr lang="en-IE" sz="8800" b="0" kern="1200" dirty="0">
                <a:solidFill>
                  <a:srgbClr val="00B0F0"/>
                </a:solidFill>
                <a:ea typeface="+mn-ea"/>
                <a:cs typeface="+mn-cs"/>
              </a:rPr>
              <a:t>Set up clear communication paths </a:t>
            </a:r>
            <a:r>
              <a:rPr lang="en-US" sz="8800" b="0" kern="1200" dirty="0">
                <a:solidFill>
                  <a:srgbClr val="00B0F0"/>
                </a:solidFill>
                <a:ea typeface="+mn-ea"/>
                <a:cs typeface="+mn-cs"/>
              </a:rPr>
              <a:t>​- </a:t>
            </a:r>
            <a:r>
              <a:rPr lang="en-IE" sz="8800" b="0" kern="1200" dirty="0">
                <a:solidFill>
                  <a:srgbClr val="767171"/>
                </a:solidFill>
                <a:ea typeface="+mn-ea"/>
                <a:cs typeface="+mn-cs"/>
              </a:rPr>
              <a:t>Communication is central to collaboration because creative dialogue sparks ideas that the participants would never have had on their own.</a:t>
            </a:r>
            <a:r>
              <a:rPr lang="en-US" sz="8800" b="0" kern="1200" dirty="0">
                <a:solidFill>
                  <a:srgbClr val="767171"/>
                </a:solidFill>
                <a:ea typeface="+mn-ea"/>
                <a:cs typeface="+mn-cs"/>
              </a:rPr>
              <a:t>​</a:t>
            </a:r>
          </a:p>
          <a:p>
            <a:endParaRPr lang="en-IE" dirty="0"/>
          </a:p>
        </p:txBody>
      </p:sp>
      <p:sp>
        <p:nvSpPr>
          <p:cNvPr id="3" name="Text Placeholder 2">
            <a:extLst>
              <a:ext uri="{FF2B5EF4-FFF2-40B4-BE49-F238E27FC236}">
                <a16:creationId xmlns:a16="http://schemas.microsoft.com/office/drawing/2014/main" id="{9923A312-062D-EA57-58FB-A3E2FE96E48D}"/>
              </a:ext>
            </a:extLst>
          </p:cNvPr>
          <p:cNvSpPr>
            <a:spLocks noGrp="1"/>
          </p:cNvSpPr>
          <p:nvPr>
            <p:ph type="body" idx="4294967295"/>
          </p:nvPr>
        </p:nvSpPr>
        <p:spPr>
          <a:xfrm>
            <a:off x="678507" y="140545"/>
            <a:ext cx="11284085" cy="598487"/>
          </a:xfrm>
        </p:spPr>
        <p:txBody>
          <a:bodyPr>
            <a:noAutofit/>
          </a:bodyPr>
          <a:lstStyle/>
          <a:p>
            <a:pPr marL="457200" marR="0" lvl="0" indent="-228600" algn="l" defTabSz="914400" rtl="0" eaLnBrk="1" fontAlgn="auto" latinLnBrk="0" hangingPunct="1">
              <a:lnSpc>
                <a:spcPct val="90000"/>
              </a:lnSpc>
              <a:spcBef>
                <a:spcPts val="1000"/>
              </a:spcBef>
              <a:spcAft>
                <a:spcPts val="0"/>
              </a:spcAft>
              <a:buClr>
                <a:srgbClr val="14B4CB"/>
              </a:buClr>
              <a:buSzPts val="3600"/>
              <a:buFont typeface="Arial"/>
              <a:buNone/>
              <a:tabLst/>
              <a:defRPr/>
            </a:pPr>
            <a:r>
              <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rPr>
              <a:t>STEPS TO COLLABORATE SUCCESSFULLY AS A TEAM</a:t>
            </a:r>
          </a:p>
        </p:txBody>
      </p:sp>
    </p:spTree>
    <p:extLst>
      <p:ext uri="{BB962C8B-B14F-4D97-AF65-F5344CB8AC3E}">
        <p14:creationId xmlns:p14="http://schemas.microsoft.com/office/powerpoint/2010/main" val="267931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a:blip r:embed="rId3"/>
          <a:srcRect l="23474" r="23474"/>
          <a:stretch/>
        </p:blipFill>
        <p:spPr>
          <a:xfrm>
            <a:off x="7158600" y="0"/>
            <a:ext cx="5033400" cy="5949282"/>
          </a:xfrm>
          <a:prstGeom prst="ellipse">
            <a:avLst/>
          </a:prstGeom>
          <a:ln>
            <a:noFill/>
          </a:ln>
          <a:effectLst>
            <a:softEdge rad="112500"/>
          </a:effectLst>
        </p:spPr>
      </p:pic>
      <p:sp>
        <p:nvSpPr>
          <p:cNvPr id="340" name="Google Shape;340;p16"/>
          <p:cNvSpPr txBox="1">
            <a:spLocks noGrp="1"/>
          </p:cNvSpPr>
          <p:nvPr>
            <p:ph type="body" idx="1"/>
          </p:nvPr>
        </p:nvSpPr>
        <p:spPr>
          <a:xfrm>
            <a:off x="2362833" y="602336"/>
            <a:ext cx="4310341"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Tools &amp; Tactics</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154184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a:xfrm>
            <a:off x="218114" y="880844"/>
            <a:ext cx="11652307" cy="5555687"/>
          </a:xfrm>
        </p:spPr>
        <p:txBody>
          <a:bodyPr>
            <a:normAutofit fontScale="25000" lnSpcReduction="20000"/>
          </a:bodyPr>
          <a:lstStyle/>
          <a:p>
            <a:pPr marL="228600" indent="0"/>
            <a:r>
              <a:rPr lang="en-GB" sz="8800" b="0" i="0" dirty="0">
                <a:solidFill>
                  <a:srgbClr val="767171"/>
                </a:solidFill>
                <a:effectLst/>
                <a:latin typeface="Calibri" panose="020F0502020204030204" pitchFamily="34" charset="0"/>
                <a:cs typeface="Calibri" panose="020F0502020204030204" pitchFamily="34" charset="0"/>
              </a:rPr>
              <a:t>It's important to note that different organisations may have different </a:t>
            </a:r>
            <a:r>
              <a:rPr lang="en-GB" sz="8800" b="1" i="0" dirty="0">
                <a:solidFill>
                  <a:srgbClr val="767171"/>
                </a:solidFill>
                <a:effectLst/>
                <a:latin typeface="Calibri" panose="020F0502020204030204" pitchFamily="34" charset="0"/>
                <a:cs typeface="Calibri" panose="020F0502020204030204" pitchFamily="34" charset="0"/>
              </a:rPr>
              <a:t>policies and practices </a:t>
            </a:r>
            <a:r>
              <a:rPr lang="en-GB" sz="8800" b="0" i="0" dirty="0">
                <a:solidFill>
                  <a:srgbClr val="767171"/>
                </a:solidFill>
                <a:effectLst/>
                <a:latin typeface="Calibri" panose="020F0502020204030204" pitchFamily="34" charset="0"/>
                <a:cs typeface="Calibri" panose="020F0502020204030204" pitchFamily="34" charset="0"/>
              </a:rPr>
              <a:t>depending on their industry, culture, and specific needs. Implementing a combination of these strategies can create a collaborative and supportive work environment while promoting work-life balance. </a:t>
            </a:r>
          </a:p>
          <a:p>
            <a:pPr marL="228600" indent="0"/>
            <a:endParaRPr lang="en-GB" sz="8800" b="1" dirty="0">
              <a:solidFill>
                <a:srgbClr val="767171"/>
              </a:solidFill>
              <a:latin typeface="Calibri" panose="020F0502020204030204" pitchFamily="34" charset="0"/>
              <a:cs typeface="Calibri" panose="020F0502020204030204" pitchFamily="34" charset="0"/>
            </a:endParaRPr>
          </a:p>
          <a:p>
            <a:pPr algn="l">
              <a:buClr>
                <a:srgbClr val="8A4199"/>
              </a:buClr>
              <a:buFont typeface="+mj-lt"/>
              <a:buAutoNum type="arabicPeriod"/>
            </a:pPr>
            <a:r>
              <a:rPr lang="en-GB" sz="8800" b="1" i="0" dirty="0">
                <a:solidFill>
                  <a:srgbClr val="8A4199"/>
                </a:solidFill>
                <a:effectLst/>
                <a:latin typeface="Calibri" panose="020F0502020204030204" pitchFamily="34" charset="0"/>
                <a:cs typeface="Calibri" panose="020F0502020204030204" pitchFamily="34" charset="0"/>
              </a:rPr>
              <a:t>Flexible work arrangements: </a:t>
            </a:r>
            <a:r>
              <a:rPr lang="en-GB" sz="8800" b="0" i="0" dirty="0">
                <a:solidFill>
                  <a:srgbClr val="767171"/>
                </a:solidFill>
                <a:effectLst/>
                <a:latin typeface="Calibri" panose="020F0502020204030204" pitchFamily="34" charset="0"/>
                <a:cs typeface="Calibri" panose="020F0502020204030204" pitchFamily="34" charset="0"/>
              </a:rPr>
              <a:t>Offering flexible work options such as flexible hours, compressed workweeks, remote work, or hybrid work can enable employees to better manage their work-life balance. This flexibility allows them to adjust their schedules to accommodate personal obligations while still meeting work requirements.</a:t>
            </a:r>
          </a:p>
          <a:p>
            <a:pPr algn="l">
              <a:buClr>
                <a:srgbClr val="8A4199"/>
              </a:buClr>
              <a:buFont typeface="+mj-lt"/>
              <a:buAutoNum type="arabicPeriod"/>
            </a:pPr>
            <a:r>
              <a:rPr lang="en-GB" sz="8800" b="1" i="0" dirty="0">
                <a:solidFill>
                  <a:srgbClr val="8A4199"/>
                </a:solidFill>
                <a:effectLst/>
                <a:latin typeface="Calibri" panose="020F0502020204030204" pitchFamily="34" charset="0"/>
                <a:cs typeface="Calibri" panose="020F0502020204030204" pitchFamily="34" charset="0"/>
              </a:rPr>
              <a:t>Training and development: </a:t>
            </a:r>
            <a:r>
              <a:rPr lang="en-GB" sz="8800" b="0" i="0" dirty="0">
                <a:solidFill>
                  <a:srgbClr val="767171"/>
                </a:solidFill>
                <a:effectLst/>
                <a:latin typeface="Calibri" panose="020F0502020204030204" pitchFamily="34" charset="0"/>
                <a:cs typeface="Calibri" panose="020F0502020204030204" pitchFamily="34" charset="0"/>
              </a:rPr>
              <a:t>Providing training and development opportunities that focus on collaboration and interpersonal skills can enhance employees' ability to work together effectively. </a:t>
            </a:r>
          </a:p>
          <a:p>
            <a:pPr algn="l">
              <a:buClr>
                <a:srgbClr val="8A4199"/>
              </a:buClr>
              <a:buFont typeface="+mj-lt"/>
              <a:buAutoNum type="arabicPeriod"/>
            </a:pPr>
            <a:r>
              <a:rPr lang="en-GB" sz="8800" b="1" i="0" dirty="0">
                <a:solidFill>
                  <a:srgbClr val="8A4199"/>
                </a:solidFill>
                <a:effectLst/>
                <a:latin typeface="Calibri" panose="020F0502020204030204" pitchFamily="34" charset="0"/>
                <a:cs typeface="Calibri" panose="020F0502020204030204" pitchFamily="34" charset="0"/>
              </a:rPr>
              <a:t>Technology tools for collaboration: </a:t>
            </a:r>
            <a:r>
              <a:rPr lang="en-GB" sz="8800" b="0" i="0" dirty="0">
                <a:solidFill>
                  <a:srgbClr val="767171"/>
                </a:solidFill>
                <a:effectLst/>
                <a:latin typeface="Calibri" panose="020F0502020204030204" pitchFamily="34" charset="0"/>
                <a:cs typeface="Calibri" panose="020F0502020204030204" pitchFamily="34" charset="0"/>
              </a:rPr>
              <a:t>Implementing collaboration tools and technologies, such as project management platforms, instant messaging, and video conferencing tools, can facilitate communication and collaboration among employees, especially in remote or distributed teams.</a:t>
            </a:r>
          </a:p>
          <a:p>
            <a:pPr algn="l">
              <a:buClr>
                <a:srgbClr val="8A4199"/>
              </a:buClr>
              <a:buFont typeface="+mj-lt"/>
              <a:buAutoNum type="arabicPeriod"/>
            </a:pPr>
            <a:r>
              <a:rPr lang="en-GB" sz="8800" b="1" i="0" dirty="0">
                <a:solidFill>
                  <a:srgbClr val="8A4199"/>
                </a:solidFill>
                <a:effectLst/>
                <a:latin typeface="Calibri" panose="020F0502020204030204" pitchFamily="34" charset="0"/>
                <a:cs typeface="Calibri" panose="020F0502020204030204" pitchFamily="34" charset="0"/>
              </a:rPr>
              <a:t>Workload management and realistic expectations: </a:t>
            </a:r>
            <a:r>
              <a:rPr lang="en-GB" sz="8800" b="0" i="0" dirty="0">
                <a:solidFill>
                  <a:srgbClr val="767171"/>
                </a:solidFill>
                <a:effectLst/>
                <a:latin typeface="Calibri" panose="020F0502020204030204" pitchFamily="34" charset="0"/>
                <a:cs typeface="Calibri" panose="020F0502020204030204" pitchFamily="34" charset="0"/>
              </a:rPr>
              <a:t>Ensuring that workloads are manageable and reasonable help prevent burnout and supports work-life balance. </a:t>
            </a:r>
          </a:p>
          <a:p>
            <a:pPr algn="l">
              <a:buClr>
                <a:srgbClr val="8A4199"/>
              </a:buClr>
              <a:buFont typeface="+mj-lt"/>
              <a:buAutoNum type="arabicPeriod"/>
            </a:pPr>
            <a:r>
              <a:rPr lang="en-GB" sz="8800" b="1" i="0" dirty="0">
                <a:solidFill>
                  <a:srgbClr val="8A4199"/>
                </a:solidFill>
                <a:effectLst/>
                <a:latin typeface="Calibri" panose="020F0502020204030204" pitchFamily="34" charset="0"/>
                <a:cs typeface="Calibri" panose="020F0502020204030204" pitchFamily="34" charset="0"/>
              </a:rPr>
              <a:t>Support programs and policies: </a:t>
            </a:r>
            <a:r>
              <a:rPr lang="en-GB" sz="8800" b="0" i="0" dirty="0">
                <a:solidFill>
                  <a:srgbClr val="767171"/>
                </a:solidFill>
                <a:effectLst/>
                <a:latin typeface="Calibri" panose="020F0502020204030204" pitchFamily="34" charset="0"/>
                <a:cs typeface="Calibri" panose="020F0502020204030204" pitchFamily="34" charset="0"/>
              </a:rPr>
              <a:t>Offering employee assistance programs, wellness initiatives, and policies that promote work-life balance, such as parental leave, flexible holiday policies, and sabbatical programs, shows an organisation's commitment to supporting its employees. </a:t>
            </a: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85000" lnSpcReduction="20000"/>
          </a:bodyPr>
          <a:lstStyle/>
          <a:p>
            <a:pPr fontAlgn="base"/>
            <a:r>
              <a:rPr lang="en-IE" dirty="0"/>
              <a:t>CREATING A COLLABORATIVE WORKPLACE</a:t>
            </a:r>
            <a:endParaRPr lang="en-IE" sz="2400"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60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p:txBody>
          <a:bodyPr>
            <a:normAutofit lnSpcReduction="10000"/>
          </a:bodyPr>
          <a:lstStyle/>
          <a:p>
            <a:pPr marL="342900" indent="-342900" fontAlgn="base">
              <a:buFont typeface="Arial" panose="020B0604020202020204" pitchFamily="34" charset="0"/>
              <a:buChar char="•"/>
            </a:pPr>
            <a:r>
              <a:rPr lang="en-IE" dirty="0"/>
              <a:t>Stay </a:t>
            </a:r>
            <a:r>
              <a:rPr lang="en-IE" b="1" dirty="0"/>
              <a:t>open to ideas </a:t>
            </a:r>
            <a:r>
              <a:rPr lang="en-IE" dirty="0"/>
              <a:t>you didn't expect. </a:t>
            </a:r>
            <a:r>
              <a:rPr lang="en-US" dirty="0"/>
              <a:t>​</a:t>
            </a:r>
          </a:p>
          <a:p>
            <a:pPr marL="342900" indent="-342900" fontAlgn="base">
              <a:buFont typeface="Arial" panose="020B0604020202020204" pitchFamily="34" charset="0"/>
              <a:buChar char="•"/>
            </a:pPr>
            <a:r>
              <a:rPr lang="en-IE" dirty="0"/>
              <a:t>Plan for emergent ideas and </a:t>
            </a:r>
            <a:r>
              <a:rPr lang="en-IE" b="1" dirty="0"/>
              <a:t>be willing to change </a:t>
            </a:r>
            <a:r>
              <a:rPr lang="en-IE" dirty="0"/>
              <a:t>direction.</a:t>
            </a:r>
            <a:r>
              <a:rPr lang="en-US" dirty="0"/>
              <a:t>​</a:t>
            </a:r>
          </a:p>
          <a:p>
            <a:pPr marL="342900" indent="-342900" fontAlgn="base">
              <a:buFont typeface="Arial" panose="020B0604020202020204" pitchFamily="34" charset="0"/>
              <a:buChar char="•"/>
            </a:pPr>
            <a:r>
              <a:rPr lang="en-IE" b="1" dirty="0"/>
              <a:t>Honesty</a:t>
            </a:r>
            <a:r>
              <a:rPr lang="en-IE" dirty="0"/>
              <a:t> is key for any collaboration; make sure each person knows and is clear about what they expect from the partnership from the outset. There needs to be clarity on why the collaboration is taking place and what each partner hopes to achieve.</a:t>
            </a:r>
            <a:r>
              <a:rPr lang="en-US" dirty="0"/>
              <a:t> Answer these questions, WHO, WHAT, WHY, WHEN, WHERE, HOW? </a:t>
            </a:r>
          </a:p>
          <a:p>
            <a:pPr marL="342900" indent="-342900" fontAlgn="base">
              <a:buFont typeface="Arial" panose="020B0604020202020204" pitchFamily="34" charset="0"/>
              <a:buChar char="•"/>
            </a:pPr>
            <a:r>
              <a:rPr lang="en-IE" dirty="0"/>
              <a:t>Collaborations will repay handsomely, as long as you are just as </a:t>
            </a:r>
            <a:r>
              <a:rPr lang="en-IE" b="1" dirty="0"/>
              <a:t>interested in the process </a:t>
            </a:r>
            <a:r>
              <a:rPr lang="en-IE" dirty="0"/>
              <a:t>as much as the outcome itself.</a:t>
            </a:r>
          </a:p>
          <a:p>
            <a:pPr marL="342900" indent="-342900" fontAlgn="base">
              <a:buFont typeface="Arial" panose="020B0604020202020204" pitchFamily="34" charset="0"/>
              <a:buChar char="•"/>
            </a:pPr>
            <a:r>
              <a:rPr lang="en-IE" dirty="0"/>
              <a:t>Finally, </a:t>
            </a:r>
            <a:r>
              <a:rPr lang="en-IE" b="1" dirty="0"/>
              <a:t>don’t be a hero</a:t>
            </a:r>
            <a:r>
              <a:rPr lang="en-IE" dirty="0"/>
              <a:t>! In the words of Lorna Davis, it can be ineffective and dangerous. We need each other:</a:t>
            </a:r>
            <a:r>
              <a:rPr lang="en-GB" dirty="0">
                <a:hlinkClick r:id="rId2"/>
              </a:rPr>
              <a:t>A guide to collaborative leadership | Lorna Davis - Bing video</a:t>
            </a:r>
            <a:endParaRPr lang="en-IE" dirty="0"/>
          </a:p>
          <a:p>
            <a:pPr marL="0" indent="0" fontAlgn="base"/>
            <a:r>
              <a:rPr lang="en-IE" sz="2400" u="sng" dirty="0">
                <a:hlinkClick r:id="rId3"/>
              </a:rPr>
              <a:t>​</a:t>
            </a:r>
            <a:endParaRPr lang="en-US" sz="2400" dirty="0"/>
          </a:p>
          <a:p>
            <a:pPr marL="342900" indent="-342900" fontAlgn="base">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92500" lnSpcReduction="20000"/>
          </a:bodyPr>
          <a:lstStyle/>
          <a:p>
            <a:pPr fontAlgn="base"/>
            <a:r>
              <a:rPr lang="en-IE" dirty="0"/>
              <a:t>TIPS FOR YOUR SUCCESSFUL COLLABORATIONS​</a:t>
            </a:r>
          </a:p>
          <a:p>
            <a:endParaRPr lang="en-IE" dirty="0"/>
          </a:p>
        </p:txBody>
      </p:sp>
      <p:pic>
        <p:nvPicPr>
          <p:cNvPr id="2" name="Picture 1" descr="Icon">
            <a:extLst>
              <a:ext uri="{FF2B5EF4-FFF2-40B4-BE49-F238E27FC236}">
                <a16:creationId xmlns:a16="http://schemas.microsoft.com/office/drawing/2014/main" id="{B0B12B72-FF2A-2049-3B05-9B2A4A3A1C25}"/>
              </a:ext>
            </a:extLst>
          </p:cNvPr>
          <p:cNvPicPr>
            <a:picLocks noChangeAspect="1"/>
          </p:cNvPicPr>
          <p:nvPr/>
        </p:nvPicPr>
        <p:blipFill>
          <a:blip r:embed="rId4"/>
          <a:stretch>
            <a:fillRect/>
          </a:stretch>
        </p:blipFill>
        <p:spPr>
          <a:xfrm>
            <a:off x="8162852" y="203553"/>
            <a:ext cx="3883283" cy="1839182"/>
          </a:xfrm>
          <a:prstGeom prst="rect">
            <a:avLst/>
          </a:prstGeom>
        </p:spPr>
      </p:pic>
    </p:spTree>
    <p:extLst>
      <p:ext uri="{BB962C8B-B14F-4D97-AF65-F5344CB8AC3E}">
        <p14:creationId xmlns:p14="http://schemas.microsoft.com/office/powerpoint/2010/main" val="1727193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Placeholder 88">
            <a:extLst>
              <a:ext uri="{FF2B5EF4-FFF2-40B4-BE49-F238E27FC236}">
                <a16:creationId xmlns:a16="http://schemas.microsoft.com/office/drawing/2014/main" id="{0C356BEC-E370-E3E3-50E8-479B89D61229}"/>
              </a:ext>
            </a:extLst>
          </p:cNvPr>
          <p:cNvSpPr>
            <a:spLocks noGrp="1"/>
          </p:cNvSpPr>
          <p:nvPr>
            <p:ph type="body" idx="1"/>
          </p:nvPr>
        </p:nvSpPr>
        <p:spPr/>
        <p:txBody>
          <a:bodyPr>
            <a:normAutofit/>
          </a:bodyPr>
          <a:lstStyle/>
          <a:p>
            <a:r>
              <a:rPr lang="en-US" b="1" dirty="0">
                <a:solidFill>
                  <a:srgbClr val="8A4199"/>
                </a:solidFill>
              </a:rPr>
              <a:t>5 COLLABORATION TOOLS AT A GLANCE</a:t>
            </a:r>
            <a:endParaRPr lang="en-IE" b="1" dirty="0">
              <a:solidFill>
                <a:srgbClr val="8A4199"/>
              </a:solidFill>
            </a:endParaRPr>
          </a:p>
          <a:p>
            <a:endParaRPr lang="en-IE" dirty="0"/>
          </a:p>
        </p:txBody>
      </p:sp>
      <p:sp>
        <p:nvSpPr>
          <p:cNvPr id="3" name="Text Placeholder 2">
            <a:extLst>
              <a:ext uri="{FF2B5EF4-FFF2-40B4-BE49-F238E27FC236}">
                <a16:creationId xmlns:a16="http://schemas.microsoft.com/office/drawing/2014/main" id="{91F60F9E-3C1C-418F-DB16-C6CD04782E4B}"/>
              </a:ext>
            </a:extLst>
          </p:cNvPr>
          <p:cNvSpPr>
            <a:spLocks noGrp="1"/>
          </p:cNvSpPr>
          <p:nvPr>
            <p:ph type="body" idx="2"/>
          </p:nvPr>
        </p:nvSpPr>
        <p:spPr>
          <a:xfrm>
            <a:off x="713768" y="421468"/>
            <a:ext cx="10834985" cy="728906"/>
          </a:xfrm>
        </p:spPr>
        <p:txBody>
          <a:bodyPr>
            <a:normAutofit/>
          </a:bodyPr>
          <a:lstStyle/>
          <a:p>
            <a:r>
              <a:rPr lang="en-US" b="1" dirty="0">
                <a:solidFill>
                  <a:srgbClr val="8A4199"/>
                </a:solidFill>
              </a:rPr>
              <a:t>COLLABORATION TOOLS AT A GLANCE</a:t>
            </a:r>
            <a:endParaRPr lang="en-IE" b="1" dirty="0">
              <a:solidFill>
                <a:srgbClr val="8A4199"/>
              </a:solidFill>
            </a:endParaRPr>
          </a:p>
          <a:p>
            <a:endParaRPr lang="en-IE" dirty="0"/>
          </a:p>
        </p:txBody>
      </p:sp>
      <p:sp>
        <p:nvSpPr>
          <p:cNvPr id="9" name="TextBox 8">
            <a:extLst>
              <a:ext uri="{FF2B5EF4-FFF2-40B4-BE49-F238E27FC236}">
                <a16:creationId xmlns:a16="http://schemas.microsoft.com/office/drawing/2014/main" id="{2C18C59F-FDCA-B9FA-926A-0CA3D1E710A2}"/>
              </a:ext>
            </a:extLst>
          </p:cNvPr>
          <p:cNvSpPr txBox="1"/>
          <p:nvPr/>
        </p:nvSpPr>
        <p:spPr>
          <a:xfrm>
            <a:off x="385011" y="2069432"/>
            <a:ext cx="11197389" cy="3908762"/>
          </a:xfrm>
          <a:prstGeom prst="rect">
            <a:avLst/>
          </a:prstGeom>
          <a:noFill/>
        </p:spPr>
        <p:txBody>
          <a:bodyPr wrap="square" rtlCol="0">
            <a:spAutoFit/>
          </a:bodyPr>
          <a:lstStyle/>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2">
                  <a:extLst>
                    <a:ext uri="{A12FA001-AC4F-418D-AE19-62706E023703}">
                      <ahyp:hlinkClr xmlns:ahyp="http://schemas.microsoft.com/office/drawing/2018/hyperlinkcolor" val="tx"/>
                    </a:ext>
                  </a:extLst>
                </a:hlinkClick>
              </a:rPr>
              <a:t>TEDx Events </a:t>
            </a:r>
            <a:r>
              <a:rPr lang="en-IE" sz="2200" kern="1200" dirty="0">
                <a:solidFill>
                  <a:schemeClr val="bg1"/>
                </a:solidFill>
                <a:latin typeface="Calibri" panose="020F0502020204030204"/>
                <a:ea typeface="+mn-ea"/>
                <a:cs typeface="+mn-cs"/>
              </a:rPr>
              <a:t>-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great for networking and meeting possible collaborators</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rPr>
              <a:t>Social Media e.g. Facebook Groups or LinkedIn-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use open groups to create an instant creative </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a:t>
            </a:r>
            <a:r>
              <a:rPr lang="en-IE" sz="2200" kern="1200" dirty="0">
                <a:solidFill>
                  <a:schemeClr val="bg1"/>
                </a:solidFill>
                <a:latin typeface="Calibri" panose="020F0502020204030204"/>
                <a:ea typeface="+mn-ea"/>
                <a:cs typeface="+mn-cs"/>
              </a:rPr>
              <a:t>c</a:t>
            </a:r>
            <a:r>
              <a:rPr kumimoji="0" lang="en-IE" sz="2200" b="0" i="0" u="none" strike="noStrike" kern="1200" cap="none" spc="0" normalizeH="0" baseline="0" noProof="0" dirty="0" err="1">
                <a:ln>
                  <a:noFill/>
                </a:ln>
                <a:solidFill>
                  <a:schemeClr val="bg1"/>
                </a:solidFill>
                <a:effectLst/>
                <a:uLnTx/>
                <a:uFillTx/>
                <a:latin typeface="Calibri" panose="020F0502020204030204"/>
                <a:ea typeface="+mn-ea"/>
                <a:cs typeface="+mn-cs"/>
              </a:rPr>
              <a:t>ommunity</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 or why not have a private group for your creative </a:t>
            </a:r>
            <a:r>
              <a:rPr lang="en-IE" sz="2200" kern="1200" dirty="0">
                <a:solidFill>
                  <a:schemeClr val="bg1"/>
                </a:solidFill>
                <a:latin typeface="Calibri" panose="020F0502020204030204"/>
                <a:ea typeface="+mn-ea"/>
                <a:cs typeface="+mn-cs"/>
              </a:rPr>
              <a:t>c</a:t>
            </a:r>
            <a:r>
              <a:rPr kumimoji="0" lang="en-IE" sz="2200" b="0" i="0" u="none" strike="noStrike" kern="1200" cap="none" spc="0" normalizeH="0" baseline="0" noProof="0" dirty="0" err="1">
                <a:ln>
                  <a:noFill/>
                </a:ln>
                <a:solidFill>
                  <a:schemeClr val="bg1"/>
                </a:solidFill>
                <a:effectLst/>
                <a:uLnTx/>
                <a:uFillTx/>
                <a:latin typeface="Calibri" panose="020F0502020204030204"/>
                <a:ea typeface="+mn-ea"/>
                <a:cs typeface="+mn-cs"/>
              </a:rPr>
              <a:t>ollective</a:t>
            </a:r>
            <a:r>
              <a:rPr kumimoji="0" lang="en-US" sz="2200" b="0" i="0" u="none" strike="noStrike" kern="1200" cap="none" spc="0" normalizeH="0" baseline="0" noProof="0" dirty="0">
                <a:ln>
                  <a:noFill/>
                </a:ln>
                <a:solidFill>
                  <a:srgbClr val="142D55"/>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US" sz="2200" kern="1200" dirty="0">
                <a:solidFill>
                  <a:srgbClr val="1EB3DD"/>
                </a:solidFill>
                <a:latin typeface="Calibri" panose="020F0502020204030204"/>
                <a:ea typeface="+mn-ea"/>
                <a:cs typeface="+mn-cs"/>
              </a:rPr>
              <a:t>Entrepreneurship</a:t>
            </a:r>
            <a:r>
              <a:rPr lang="en-BA" sz="2200" kern="1200" dirty="0">
                <a:solidFill>
                  <a:srgbClr val="1EB3DD"/>
                </a:solidFill>
                <a:latin typeface="Calibri" panose="020F0502020204030204"/>
                <a:ea typeface="+mn-ea"/>
                <a:cs typeface="+mn-cs"/>
              </a:rPr>
              <a:t> forums</a:t>
            </a:r>
            <a:r>
              <a:rPr lang="en-US" sz="2200" kern="1200" dirty="0">
                <a:solidFill>
                  <a:srgbClr val="1EB3DD"/>
                </a:solidFill>
                <a:latin typeface="Calibri" panose="020F0502020204030204"/>
                <a:ea typeface="+mn-ea"/>
                <a:cs typeface="+mn-cs"/>
              </a:rPr>
              <a:t> –</a:t>
            </a:r>
            <a:r>
              <a:rPr kumimoji="0" lang="en-IE" sz="2200" b="0" i="0" u="none" strike="noStrike" kern="1200" cap="none" spc="0" normalizeH="0" baseline="0" noProof="0" dirty="0">
                <a:ln>
                  <a:noFill/>
                </a:ln>
                <a:solidFill>
                  <a:srgbClr val="1EB3DD"/>
                </a:solidFill>
                <a:effectLst/>
                <a:uLnTx/>
                <a:uFillTx/>
                <a:latin typeface="Calibri" panose="020F0502020204030204"/>
                <a:ea typeface="+mn-ea"/>
                <a:cs typeface="+mn-cs"/>
              </a:rPr>
              <a:t>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a great way for making international connections</a:t>
            </a:r>
            <a:r>
              <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Meet up (website/app) </a:t>
            </a:r>
            <a:r>
              <a:rPr lang="en-IE" sz="2200" kern="1200" dirty="0">
                <a:solidFill>
                  <a:srgbClr val="1EB3DD"/>
                </a:solidFill>
                <a:latin typeface="Calibri" panose="020F0502020204030204"/>
                <a:ea typeface="+mn-ea"/>
                <a:cs typeface="+mn-cs"/>
              </a:rPr>
              <a:t>– </a:t>
            </a:r>
            <a:r>
              <a:rPr lang="en-IE" sz="2200" kern="1200" dirty="0">
                <a:solidFill>
                  <a:schemeClr val="bg1"/>
                </a:solidFill>
                <a:latin typeface="Calibri" panose="020F0502020204030204"/>
                <a:ea typeface="+mn-ea"/>
                <a:cs typeface="+mn-cs"/>
              </a:rPr>
              <a:t>a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great way of making connections and finding creative networking events/groups near you</a:t>
            </a:r>
            <a:r>
              <a:rPr lang="en-US" sz="2200" kern="1200" dirty="0">
                <a:solidFill>
                  <a:schemeClr val="bg1"/>
                </a:solidFill>
                <a:latin typeface="Calibri" panose="020F0502020204030204"/>
                <a:ea typeface="+mn-ea"/>
                <a:cs typeface="+mn-cs"/>
              </a:rPr>
              <a:t>. </a:t>
            </a:r>
          </a:p>
          <a:p>
            <a:pPr marL="457200" marR="0" lvl="0" indent="-457200" algn="l" defTabSz="914400" rtl="0" eaLnBrk="1" fontAlgn="base" latinLnBrk="0" hangingPunct="1">
              <a:lnSpc>
                <a:spcPct val="90000"/>
              </a:lnSpc>
              <a:spcBef>
                <a:spcPts val="1000"/>
              </a:spcBef>
              <a:spcAft>
                <a:spcPts val="0"/>
              </a:spcAft>
              <a:buClrTx/>
              <a:buSzTx/>
              <a:buFont typeface="+mj-lt"/>
              <a:buAutoNum type="arabicPeriod"/>
              <a:tabLst/>
              <a:defRPr/>
            </a:pPr>
            <a:r>
              <a:rPr lang="en-IE" sz="2200" kern="1200" dirty="0">
                <a:solidFill>
                  <a:srgbClr val="1EB3DD"/>
                </a:solidFill>
                <a:latin typeface="Calibri" panose="020F0502020204030204"/>
                <a:ea typeface="+mn-ea"/>
                <a:cs typeface="+mn-cs"/>
              </a:rPr>
              <a:t>Free online social collaboration platforms - </a:t>
            </a:r>
            <a:r>
              <a:rPr kumimoji="0" lang="en-IE" sz="2200" b="0" i="0" u="none" strike="noStrike" kern="1200" cap="none" spc="0" normalizeH="0" baseline="0" noProof="0" dirty="0">
                <a:ln>
                  <a:noFill/>
                </a:ln>
                <a:solidFill>
                  <a:schemeClr val="bg1"/>
                </a:solidFill>
                <a:effectLst/>
                <a:uLnTx/>
                <a:uFillTx/>
                <a:latin typeface="Calibri" panose="020F0502020204030204"/>
                <a:ea typeface="+mn-ea"/>
                <a:cs typeface="+mn-cs"/>
              </a:rPr>
              <a:t>e.g. </a:t>
            </a:r>
            <a:r>
              <a:rPr lang="en-IE" sz="2200" kern="1200" dirty="0">
                <a:solidFill>
                  <a:schemeClr val="bg1"/>
                </a:solidFill>
                <a:latin typeface="Calibri" panose="020F0502020204030204"/>
                <a:ea typeface="+mn-ea"/>
                <a:cs typeface="+mn-cs"/>
              </a:rPr>
              <a:t>Teams, Slack, Zoom. </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The Communication Kit for Working Remotely - Dropbox</a:t>
            </a:r>
            <a:endParaRPr lang="en-IE" sz="2200" kern="1200" dirty="0">
              <a:solidFill>
                <a:srgbClr val="1EB3DD"/>
              </a:solidFill>
              <a:latin typeface="Calibri" panose="020F0502020204030204" pitchFamily="34" charset="0"/>
              <a:ea typeface="+mn-ea"/>
              <a:cs typeface="Calibri" panose="020F0502020204030204" pitchFamily="34" charset="0"/>
            </a:endParaRPr>
          </a:p>
          <a:p>
            <a:pPr marR="0" lvl="0" algn="l" defTabSz="914400" rtl="0" eaLnBrk="1" fontAlgn="base" latinLnBrk="0" hangingPunct="1">
              <a:lnSpc>
                <a:spcPct val="90000"/>
              </a:lnSpc>
              <a:spcBef>
                <a:spcPts val="1000"/>
              </a:spcBef>
              <a:spcAft>
                <a:spcPts val="0"/>
              </a:spcAft>
              <a:buClrTx/>
              <a:buSzTx/>
              <a:tabLst/>
              <a:defRPr/>
            </a:pPr>
            <a:endParaRPr lang="en-IE" sz="2200" kern="1200" dirty="0">
              <a:solidFill>
                <a:schemeClr val="bg1"/>
              </a:solidFill>
              <a:latin typeface="Calibri" panose="020F0502020204030204"/>
              <a:ea typeface="+mn-ea"/>
              <a:cs typeface="+mn-cs"/>
            </a:endParaRPr>
          </a:p>
          <a:p>
            <a:pPr marR="0" lvl="0" algn="ctr" defTabSz="914400" rtl="0" eaLnBrk="1" fontAlgn="base" latinLnBrk="0" hangingPunct="1">
              <a:lnSpc>
                <a:spcPct val="90000"/>
              </a:lnSpc>
              <a:spcBef>
                <a:spcPts val="1000"/>
              </a:spcBef>
              <a:spcAft>
                <a:spcPts val="0"/>
              </a:spcAft>
              <a:buClrTx/>
              <a:buSzTx/>
              <a:tabLst/>
              <a:defRPr/>
            </a:pPr>
            <a:r>
              <a:rPr lang="en-IE" sz="2200" b="1" kern="1200" dirty="0">
                <a:solidFill>
                  <a:schemeClr val="bg1"/>
                </a:solidFill>
                <a:latin typeface="Calibri" panose="020F0502020204030204"/>
                <a:ea typeface="+mn-ea"/>
                <a:cs typeface="+mn-cs"/>
              </a:rPr>
              <a:t>Find lots more tools for work and time management in our Better Balance Guide: </a:t>
            </a:r>
            <a:r>
              <a:rPr lang="en-IE" sz="2200" b="1" kern="1200" dirty="0">
                <a:solidFill>
                  <a:schemeClr val="bg1"/>
                </a:solidFill>
                <a:highlight>
                  <a:srgbClr val="FFFF00"/>
                </a:highlight>
                <a:latin typeface="Calibri" panose="020F0502020204030204"/>
                <a:ea typeface="+mn-ea"/>
                <a:cs typeface="+mn-cs"/>
              </a:rPr>
              <a:t>LINK</a:t>
            </a:r>
            <a:r>
              <a:rPr lang="en-IE" sz="2200" b="1" kern="1200" dirty="0">
                <a:solidFill>
                  <a:schemeClr val="bg1"/>
                </a:solidFill>
                <a:latin typeface="Calibri" panose="020F0502020204030204"/>
                <a:ea typeface="+mn-ea"/>
                <a:cs typeface="+mn-cs"/>
              </a:rPr>
              <a:t> </a:t>
            </a:r>
            <a:endParaRPr lang="en-IE" b="1" dirty="0"/>
          </a:p>
        </p:txBody>
      </p:sp>
    </p:spTree>
    <p:extLst>
      <p:ext uri="{BB962C8B-B14F-4D97-AF65-F5344CB8AC3E}">
        <p14:creationId xmlns:p14="http://schemas.microsoft.com/office/powerpoint/2010/main" val="554422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2722" b="2722"/>
          <a:stretch/>
        </p:blipFill>
        <p:spPr>
          <a:xfrm>
            <a:off x="6730738" y="197989"/>
            <a:ext cx="5461262" cy="5949282"/>
          </a:xfrm>
          <a:prstGeom prst="ellipse">
            <a:avLst/>
          </a:prstGeom>
          <a:ln>
            <a:noFill/>
          </a:ln>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Quiz</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31874158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27"/>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n-US" dirty="0"/>
              <a:t>Can you name </a:t>
            </a:r>
            <a:r>
              <a:rPr lang="en-US" b="1" dirty="0"/>
              <a:t>3</a:t>
            </a:r>
            <a:r>
              <a:rPr lang="en-US" dirty="0"/>
              <a:t> benefits of collaboration?</a:t>
            </a:r>
          </a:p>
          <a:p>
            <a:pPr marL="228600" lvl="0" indent="-228600" algn="l" rtl="0">
              <a:lnSpc>
                <a:spcPct val="90000"/>
              </a:lnSpc>
              <a:spcBef>
                <a:spcPts val="0"/>
              </a:spcBef>
              <a:spcAft>
                <a:spcPts val="0"/>
              </a:spcAft>
              <a:buClr>
                <a:srgbClr val="595959"/>
              </a:buClr>
              <a:buSzPts val="2200"/>
              <a:buNone/>
            </a:pPr>
            <a:endParaRPr lang="en-US" dirty="0"/>
          </a:p>
          <a:p>
            <a:pPr marL="342900" indent="-342900" fontAlgn="base">
              <a:buFont typeface="Arial" panose="020B0604020202020204" pitchFamily="34" charset="0"/>
              <a:buChar char="•"/>
            </a:pPr>
            <a:r>
              <a:rPr lang="en-US" dirty="0">
                <a:solidFill>
                  <a:srgbClr val="767171"/>
                </a:solidFill>
                <a:highlight>
                  <a:srgbClr val="00FF00"/>
                </a:highlight>
              </a:rPr>
              <a:t>1. </a:t>
            </a:r>
            <a:r>
              <a:rPr lang="en-IE" dirty="0">
                <a:solidFill>
                  <a:srgbClr val="767171"/>
                </a:solidFill>
                <a:highlight>
                  <a:srgbClr val="00FF00"/>
                </a:highlight>
              </a:rPr>
              <a:t>Speed, </a:t>
            </a:r>
            <a:r>
              <a:rPr lang="en-IE" sz="2400" dirty="0">
                <a:solidFill>
                  <a:srgbClr val="767171"/>
                </a:solidFill>
                <a:highlight>
                  <a:srgbClr val="00FF00"/>
                </a:highlight>
              </a:rPr>
              <a:t>Sources and </a:t>
            </a:r>
            <a:r>
              <a:rPr lang="en-IE" dirty="0">
                <a:solidFill>
                  <a:srgbClr val="767171"/>
                </a:solidFill>
                <a:highlight>
                  <a:srgbClr val="00FF00"/>
                </a:highlight>
              </a:rPr>
              <a:t>Perspective.</a:t>
            </a:r>
          </a:p>
          <a:p>
            <a:pPr marL="342900" indent="-342900" fontAlgn="base">
              <a:buFont typeface="Arial" panose="020B0604020202020204" pitchFamily="34" charset="0"/>
              <a:buChar char="•"/>
            </a:pPr>
            <a:r>
              <a:rPr lang="en-IE" dirty="0">
                <a:solidFill>
                  <a:srgbClr val="767171"/>
                </a:solidFill>
              </a:rPr>
              <a:t>2. Autonomy, Ideas and Speed. </a:t>
            </a:r>
          </a:p>
          <a:p>
            <a:pPr marL="342900" indent="-342900" fontAlgn="base">
              <a:buFont typeface="Arial" panose="020B0604020202020204" pitchFamily="34" charset="0"/>
              <a:buChar char="•"/>
            </a:pPr>
            <a:r>
              <a:rPr lang="en-IE" dirty="0">
                <a:solidFill>
                  <a:srgbClr val="767171"/>
                </a:solidFill>
              </a:rPr>
              <a:t>3. Validation, </a:t>
            </a:r>
            <a:r>
              <a:rPr lang="en-US" dirty="0">
                <a:solidFill>
                  <a:srgbClr val="767171"/>
                </a:solidFill>
              </a:rPr>
              <a:t>Challenging Beliefs and Role modelling. </a:t>
            </a:r>
            <a:endParaRPr dirty="0">
              <a:solidFill>
                <a:srgbClr val="767171"/>
              </a:solidFill>
            </a:endParaRPr>
          </a:p>
        </p:txBody>
      </p:sp>
      <p:sp>
        <p:nvSpPr>
          <p:cNvPr id="426" name="Google Shape;426;p2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1/4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291" name="Google Shape;291;p9"/>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Introduction</a:t>
            </a:r>
            <a:endParaRPr dirty="0"/>
          </a:p>
        </p:txBody>
      </p:sp>
      <p:sp>
        <p:nvSpPr>
          <p:cNvPr id="292" name="Google Shape;292;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8"/>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959"/>
              </a:buClr>
              <a:buSzPts val="2200"/>
              <a:buNone/>
            </a:pPr>
            <a:r>
              <a:rPr lang="en-US" dirty="0"/>
              <a:t>What are two ways to collaborate successfully?</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1. Select collaborators but work solely.</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2. </a:t>
            </a:r>
            <a:r>
              <a:rPr lang="en-US" dirty="0">
                <a:highlight>
                  <a:srgbClr val="00FF00"/>
                </a:highlight>
              </a:rPr>
              <a:t>Set up clear communication paths and grow your network.</a:t>
            </a:r>
          </a:p>
          <a:p>
            <a:pPr marL="228600" lvl="0" indent="-228600" algn="l" rtl="0">
              <a:lnSpc>
                <a:spcPct val="90000"/>
              </a:lnSpc>
              <a:spcBef>
                <a:spcPts val="0"/>
              </a:spcBef>
              <a:spcAft>
                <a:spcPts val="0"/>
              </a:spcAft>
              <a:buClr>
                <a:srgbClr val="595959"/>
              </a:buClr>
              <a:buSzPts val="2200"/>
              <a:buNone/>
            </a:pPr>
            <a:endParaRPr lang="en-US" dirty="0"/>
          </a:p>
          <a:p>
            <a:pPr marL="228600" lvl="0" indent="-228600" algn="l" rtl="0">
              <a:lnSpc>
                <a:spcPct val="90000"/>
              </a:lnSpc>
              <a:spcBef>
                <a:spcPts val="0"/>
              </a:spcBef>
              <a:spcAft>
                <a:spcPts val="0"/>
              </a:spcAft>
              <a:buClr>
                <a:srgbClr val="595959"/>
              </a:buClr>
              <a:buSzPts val="2200"/>
              <a:buNone/>
            </a:pPr>
            <a:r>
              <a:rPr lang="en-US" dirty="0"/>
              <a:t>3. Create a plan, record ideas and implement them one by one. </a:t>
            </a:r>
            <a:endParaRPr dirty="0"/>
          </a:p>
        </p:txBody>
      </p:sp>
      <p:sp>
        <p:nvSpPr>
          <p:cNvPr id="432" name="Google Shape;432;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2/4</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9"/>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indent="0" fontAlgn="base"/>
            <a:r>
              <a:rPr lang="en-US" dirty="0">
                <a:solidFill>
                  <a:srgbClr val="767171"/>
                </a:solidFill>
              </a:rPr>
              <a:t>HOW TO BE A GREAT COLLABORATOR?</a:t>
            </a:r>
          </a:p>
          <a:p>
            <a:pPr marL="0" indent="0" fontAlgn="base"/>
            <a:endParaRPr lang="en-IE" dirty="0">
              <a:solidFill>
                <a:srgbClr val="767171"/>
              </a:solidFill>
              <a:highlight>
                <a:srgbClr val="00FF00"/>
              </a:highlight>
            </a:endParaRPr>
          </a:p>
          <a:p>
            <a:pPr marL="0" indent="0" fontAlgn="base"/>
            <a:r>
              <a:rPr lang="en-IE" dirty="0">
                <a:solidFill>
                  <a:srgbClr val="767171"/>
                </a:solidFill>
              </a:rPr>
              <a:t>1. </a:t>
            </a:r>
            <a:r>
              <a:rPr lang="en-IE" dirty="0">
                <a:solidFill>
                  <a:srgbClr val="767171"/>
                </a:solidFill>
                <a:highlight>
                  <a:srgbClr val="00FF00"/>
                </a:highlight>
              </a:rPr>
              <a:t>You recognise that working well together and sharing knowledge will help achieve much more than you could create on your own.</a:t>
            </a:r>
            <a:r>
              <a:rPr lang="en-US" dirty="0">
                <a:solidFill>
                  <a:srgbClr val="767171"/>
                </a:solidFill>
                <a:highlight>
                  <a:srgbClr val="00FF00"/>
                </a:highlight>
              </a:rPr>
              <a:t>​</a:t>
            </a:r>
          </a:p>
          <a:p>
            <a:pPr marL="0" indent="0" fontAlgn="base"/>
            <a:endParaRPr lang="en-US" dirty="0">
              <a:solidFill>
                <a:srgbClr val="767171"/>
              </a:solidFill>
            </a:endParaRPr>
          </a:p>
          <a:p>
            <a:pPr marL="0" indent="0" fontAlgn="base"/>
            <a:r>
              <a:rPr lang="en-US" dirty="0">
                <a:solidFill>
                  <a:srgbClr val="767171"/>
                </a:solidFill>
              </a:rPr>
              <a:t>2. Collaborate with other people but don’t share your ideas.</a:t>
            </a:r>
          </a:p>
          <a:p>
            <a:pPr marL="0" indent="0" fontAlgn="base"/>
            <a:endParaRPr lang="en-US" dirty="0">
              <a:solidFill>
                <a:srgbClr val="767171"/>
              </a:solidFill>
            </a:endParaRPr>
          </a:p>
          <a:p>
            <a:pPr marL="0" indent="0" fontAlgn="base"/>
            <a:r>
              <a:rPr lang="en-US" dirty="0">
                <a:solidFill>
                  <a:srgbClr val="767171"/>
                </a:solidFill>
              </a:rPr>
              <a:t>3. </a:t>
            </a:r>
            <a:r>
              <a:rPr lang="en-IE" dirty="0">
                <a:solidFill>
                  <a:srgbClr val="767171"/>
                </a:solidFill>
              </a:rPr>
              <a:t>Use collaboration </a:t>
            </a:r>
            <a:r>
              <a:rPr lang="en-GB" dirty="0">
                <a:solidFill>
                  <a:srgbClr val="767171"/>
                </a:solidFill>
              </a:rPr>
              <a:t>only for getting work done faster by others. </a:t>
            </a:r>
            <a:endParaRPr lang="en-US" dirty="0">
              <a:solidFill>
                <a:srgbClr val="767171"/>
              </a:solidFill>
            </a:endParaRPr>
          </a:p>
          <a:p>
            <a:pPr marL="0" indent="0" fontAlgn="base"/>
            <a:endParaRPr dirty="0"/>
          </a:p>
        </p:txBody>
      </p:sp>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3/4</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29"/>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0" indent="0" fontAlgn="base"/>
            <a:r>
              <a:rPr lang="en-US" dirty="0">
                <a:solidFill>
                  <a:srgbClr val="767171"/>
                </a:solidFill>
              </a:rPr>
              <a:t>HOW DO YOU RECOGNISE A COLLABORATIVE WORKPLACE? </a:t>
            </a:r>
          </a:p>
          <a:p>
            <a:pPr marL="0" indent="0" fontAlgn="base"/>
            <a:endParaRPr lang="en-IE" dirty="0">
              <a:solidFill>
                <a:srgbClr val="767171"/>
              </a:solidFill>
              <a:highlight>
                <a:srgbClr val="00FF00"/>
              </a:highlight>
            </a:endParaRPr>
          </a:p>
          <a:p>
            <a:pPr marL="0" indent="0" fontAlgn="base"/>
            <a:r>
              <a:rPr lang="en-IE" dirty="0">
                <a:solidFill>
                  <a:srgbClr val="767171"/>
                </a:solidFill>
              </a:rPr>
              <a:t>1. Additional training is offered to some employees. </a:t>
            </a:r>
            <a:endParaRPr lang="en-US" dirty="0">
              <a:solidFill>
                <a:srgbClr val="767171"/>
              </a:solidFill>
              <a:highlight>
                <a:srgbClr val="00FF00"/>
              </a:highlight>
            </a:endParaRPr>
          </a:p>
          <a:p>
            <a:pPr marL="0" indent="0" fontAlgn="base"/>
            <a:endParaRPr lang="en-US" dirty="0">
              <a:solidFill>
                <a:srgbClr val="767171"/>
              </a:solidFill>
            </a:endParaRPr>
          </a:p>
          <a:p>
            <a:pPr marL="0" indent="0" fontAlgn="base"/>
            <a:r>
              <a:rPr lang="en-US" dirty="0">
                <a:solidFill>
                  <a:srgbClr val="767171"/>
                </a:solidFill>
              </a:rPr>
              <a:t>2. It rewards people for working hard and reaching targets. </a:t>
            </a:r>
          </a:p>
          <a:p>
            <a:pPr marL="0" indent="0" fontAlgn="base"/>
            <a:endParaRPr lang="en-US" dirty="0">
              <a:solidFill>
                <a:srgbClr val="767171"/>
              </a:solidFill>
            </a:endParaRPr>
          </a:p>
          <a:p>
            <a:pPr marL="0" indent="0" fontAlgn="base"/>
            <a:r>
              <a:rPr lang="en-US" dirty="0">
                <a:solidFill>
                  <a:srgbClr val="767171"/>
                </a:solidFill>
              </a:rPr>
              <a:t>3. </a:t>
            </a:r>
            <a:r>
              <a:rPr lang="en-GB" dirty="0">
                <a:solidFill>
                  <a:srgbClr val="767171"/>
                </a:solidFill>
                <a:highlight>
                  <a:srgbClr val="00FF00"/>
                </a:highlight>
              </a:rPr>
              <a:t>The organisation sets clear expectations about flexible working arrangements. </a:t>
            </a:r>
            <a:endParaRPr lang="en-US" dirty="0">
              <a:solidFill>
                <a:srgbClr val="767171"/>
              </a:solidFill>
              <a:highlight>
                <a:srgbClr val="00FF00"/>
              </a:highlight>
            </a:endParaRPr>
          </a:p>
          <a:p>
            <a:pPr marL="0" indent="0" fontAlgn="base"/>
            <a:endParaRPr dirty="0"/>
          </a:p>
        </p:txBody>
      </p:sp>
      <p:sp>
        <p:nvSpPr>
          <p:cNvPr id="438" name="Google Shape;438;p29"/>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SELF- ASSESSMENT 4/4</a:t>
            </a:r>
            <a:endParaRPr dirty="0"/>
          </a:p>
        </p:txBody>
      </p:sp>
    </p:spTree>
    <p:extLst>
      <p:ext uri="{BB962C8B-B14F-4D97-AF65-F5344CB8AC3E}">
        <p14:creationId xmlns:p14="http://schemas.microsoft.com/office/powerpoint/2010/main" val="2026358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br>
              <a:rPr lang="en-GB" dirty="0">
                <a:solidFill>
                  <a:schemeClr val="bg1"/>
                </a:solidFill>
              </a:rPr>
            </a:br>
            <a:endParaRPr lang="en-GB" dirty="0">
              <a:solidFill>
                <a:schemeClr val="bg1"/>
              </a:solidFill>
            </a:endParaRPr>
          </a:p>
          <a:p>
            <a:br>
              <a:rPr lang="en-GB" dirty="0"/>
            </a:br>
            <a:endParaRPr lang="en-GB"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OVERVIEW </a:t>
            </a:r>
            <a:endParaRPr dirty="0"/>
          </a:p>
        </p:txBody>
      </p:sp>
      <p:pic>
        <p:nvPicPr>
          <p:cNvPr id="1028" name="Picture 4" descr="Call for Applications: Collaboration Working Groups 2016 ...">
            <a:extLst>
              <a:ext uri="{FF2B5EF4-FFF2-40B4-BE49-F238E27FC236}">
                <a16:creationId xmlns:a16="http://schemas.microsoft.com/office/drawing/2014/main" id="{82F8FC67-25C4-CD16-5035-C3C554E31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083" y="1954635"/>
            <a:ext cx="5314615" cy="39852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C49CDC-3D1C-26A7-7B3F-2F60F98C05F6}"/>
              </a:ext>
            </a:extLst>
          </p:cNvPr>
          <p:cNvSpPr txBox="1"/>
          <p:nvPr/>
        </p:nvSpPr>
        <p:spPr>
          <a:xfrm>
            <a:off x="385894" y="1849605"/>
            <a:ext cx="5796792" cy="3139321"/>
          </a:xfrm>
          <a:prstGeom prst="rect">
            <a:avLst/>
          </a:prstGeom>
          <a:noFill/>
        </p:spPr>
        <p:txBody>
          <a:bodyPr wrap="square" rtlCol="0">
            <a:spAutoFit/>
          </a:bodyPr>
          <a:lstStyle/>
          <a:p>
            <a:r>
              <a:rPr lang="en-GB" sz="2200" dirty="0">
                <a:solidFill>
                  <a:schemeClr val="bg1"/>
                </a:solidFill>
                <a:latin typeface="Calibri" panose="020F0502020204030204" pitchFamily="34" charset="0"/>
                <a:cs typeface="Calibri" panose="020F0502020204030204" pitchFamily="34" charset="0"/>
              </a:rPr>
              <a:t>We hope you found this</a:t>
            </a:r>
            <a:r>
              <a:rPr lang="en-GB" sz="2200" b="0" i="0" dirty="0">
                <a:solidFill>
                  <a:schemeClr val="bg1"/>
                </a:solidFill>
                <a:effectLst/>
                <a:latin typeface="Calibri" panose="020F0502020204030204" pitchFamily="34" charset="0"/>
                <a:cs typeface="Calibri" panose="020F0502020204030204" pitchFamily="34" charset="0"/>
              </a:rPr>
              <a:t> Collaborative Working Module useful to equip you and your organisation with the necessary collaborative skills, communication strategies, and tools to enhance collaboration and see its benefits to supporting work-life balance. </a:t>
            </a:r>
          </a:p>
          <a:p>
            <a:endParaRPr lang="en-GB" sz="2200" dirty="0">
              <a:solidFill>
                <a:schemeClr val="bg1"/>
              </a:solidFill>
              <a:latin typeface="Calibri" panose="020F0502020204030204" pitchFamily="34" charset="0"/>
              <a:cs typeface="Calibri" panose="020F0502020204030204" pitchFamily="34" charset="0"/>
            </a:endParaRPr>
          </a:p>
          <a:p>
            <a:r>
              <a:rPr lang="en-GB" sz="2200" dirty="0">
                <a:solidFill>
                  <a:schemeClr val="bg1"/>
                </a:solidFill>
                <a:latin typeface="Calibri" panose="020F0502020204030204" pitchFamily="34" charset="0"/>
                <a:cs typeface="Calibri" panose="020F0502020204030204" pitchFamily="34" charset="0"/>
              </a:rPr>
              <a:t>Good luck in your quest to achieve a better work-life balance. </a:t>
            </a:r>
            <a:endParaRPr lang="en-IE" sz="22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dirty="0"/>
              <a:t>www.</a:t>
            </a:r>
            <a:r>
              <a:rPr lang="en-US" b="1" dirty="0"/>
              <a:t>balance</a:t>
            </a:r>
            <a:r>
              <a:rPr lang="en-US" dirty="0"/>
              <a:t>.eu</a:t>
            </a:r>
            <a:endParaRPr dirty="0"/>
          </a:p>
        </p:txBody>
      </p:sp>
      <p:sp>
        <p:nvSpPr>
          <p:cNvPr id="450" name="Google Shape;450;p31"/>
          <p:cNvSpPr txBox="1">
            <a:spLocks noGrp="1"/>
          </p:cNvSpPr>
          <p:nvPr>
            <p:ph type="body" idx="3"/>
          </p:nvPr>
        </p:nvSpPr>
        <p:spPr>
          <a:xfrm>
            <a:off x="642678" y="811349"/>
            <a:ext cx="4542165" cy="3332634"/>
          </a:xfrm>
          <a:prstGeom prst="rect">
            <a:avLst/>
          </a:prstGeom>
          <a:noFill/>
          <a:ln>
            <a:noFill/>
          </a:ln>
        </p:spPr>
        <p:txBody>
          <a:bodyPr spcFirstLastPara="1" wrap="square" lIns="91425" tIns="45700" rIns="91425" bIns="45700" anchor="ctr" anchorCtr="0">
            <a:normAutofit fontScale="40000" lnSpcReduction="20000"/>
          </a:bodyPr>
          <a:lstStyle/>
          <a:p>
            <a:pPr marL="0" lvl="0" indent="0" algn="l" rtl="0">
              <a:lnSpc>
                <a:spcPct val="90000"/>
              </a:lnSpc>
              <a:spcBef>
                <a:spcPts val="0"/>
              </a:spcBef>
              <a:spcAft>
                <a:spcPts val="0"/>
              </a:spcAft>
              <a:buClr>
                <a:srgbClr val="8A4199"/>
              </a:buClr>
              <a:buSzPts val="5000"/>
              <a:buNone/>
            </a:pPr>
            <a:r>
              <a:rPr lang="en-US" b="1" dirty="0"/>
              <a:t>Recap of modules:</a:t>
            </a:r>
          </a:p>
          <a:p>
            <a:pPr marL="0" lvl="0" indent="0" algn="l" rtl="0">
              <a:lnSpc>
                <a:spcPct val="90000"/>
              </a:lnSpc>
              <a:spcBef>
                <a:spcPts val="0"/>
              </a:spcBef>
              <a:spcAft>
                <a:spcPts val="0"/>
              </a:spcAft>
              <a:buClr>
                <a:srgbClr val="8A4199"/>
              </a:buClr>
              <a:buSzPts val="5000"/>
              <a:buNone/>
            </a:pPr>
            <a:endParaRPr lang="en-US" b="1" i="1" dirty="0"/>
          </a:p>
          <a:p>
            <a:pPr marL="0" lvl="0" indent="0" algn="l" rtl="0">
              <a:lnSpc>
                <a:spcPct val="90000"/>
              </a:lnSpc>
              <a:spcBef>
                <a:spcPts val="0"/>
              </a:spcBef>
              <a:spcAft>
                <a:spcPts val="0"/>
              </a:spcAft>
              <a:buClr>
                <a:srgbClr val="8A4199"/>
              </a:buClr>
              <a:buSzPts val="5000"/>
              <a:buNone/>
            </a:pPr>
            <a:r>
              <a:rPr lang="en-US" i="1" dirty="0"/>
              <a:t>Module 1:</a:t>
            </a:r>
            <a:r>
              <a:rPr lang="en-GB" i="1" dirty="0"/>
              <a:t> Managing a remote team and work-life balance</a:t>
            </a:r>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US" i="1" dirty="0"/>
              <a:t>Module 2: </a:t>
            </a:r>
            <a:r>
              <a:rPr lang="en-US" i="1" dirty="0" err="1"/>
              <a:t>Organisational</a:t>
            </a:r>
            <a:r>
              <a:rPr lang="en-US" i="1" dirty="0"/>
              <a:t> and individual responsibilities </a:t>
            </a:r>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GB" i="1" dirty="0"/>
              <a:t>Module 3: Digital Wellbeing</a:t>
            </a:r>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a:t>Module 4: Catering for a diverse team</a:t>
            </a:r>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a:t>Module 5: Collaborative working environment</a:t>
            </a:r>
            <a:endParaRPr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251671" y="1107347"/>
            <a:ext cx="11601974" cy="4506054"/>
          </a:xfrm>
          <a:prstGeom prst="rect">
            <a:avLst/>
          </a:prstGeom>
          <a:noFill/>
          <a:ln>
            <a:noFill/>
          </a:ln>
        </p:spPr>
        <p:txBody>
          <a:bodyPr spcFirstLastPara="1" wrap="square" lIns="91425" tIns="45700" rIns="91425" bIns="45700" anchor="t" anchorCtr="0">
            <a:noAutofit/>
          </a:bodyPr>
          <a:lstStyle/>
          <a:p>
            <a:pPr fontAlgn="base"/>
            <a:r>
              <a:rPr lang="en-GB" dirty="0">
                <a:solidFill>
                  <a:srgbClr val="767171"/>
                </a:solidFill>
                <a:latin typeface="Calibri" panose="020F0502020204030204" pitchFamily="34" charset="0"/>
                <a:cs typeface="Calibri" panose="020F0502020204030204" pitchFamily="34" charset="0"/>
              </a:rPr>
              <a:t>	Welcome to the Collaborative Working Module for Work-Life Balance. This module gives you the insights and tools you need to successfully balance work and personal life. It will equip you with resources to allow team members to build a balanced and productive working environment that helps foster success for everyone. </a:t>
            </a:r>
          </a:p>
          <a:p>
            <a:pPr fontAlgn="base"/>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1. </a:t>
            </a:r>
            <a:r>
              <a:rPr lang="en-US" dirty="0">
                <a:solidFill>
                  <a:srgbClr val="767171"/>
                </a:solidFill>
              </a:rPr>
              <a:t>Understanding the </a:t>
            </a:r>
            <a:r>
              <a:rPr lang="en-US" b="1" dirty="0">
                <a:solidFill>
                  <a:srgbClr val="767171"/>
                </a:solidFill>
              </a:rPr>
              <a:t>benefits </a:t>
            </a:r>
            <a:r>
              <a:rPr lang="en-US" dirty="0">
                <a:solidFill>
                  <a:srgbClr val="767171"/>
                </a:solidFill>
              </a:rPr>
              <a:t>of collaboration in promoting work-life balance.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2.</a:t>
            </a:r>
            <a:r>
              <a:rPr lang="en-US" b="1" dirty="0">
                <a:solidFill>
                  <a:srgbClr val="7F5A86"/>
                </a:solidFill>
              </a:rPr>
              <a:t> </a:t>
            </a:r>
            <a:r>
              <a:rPr lang="en-US" dirty="0">
                <a:solidFill>
                  <a:srgbClr val="767171"/>
                </a:solidFill>
              </a:rPr>
              <a:t>Develop </a:t>
            </a:r>
            <a:r>
              <a:rPr lang="en-US" b="1" dirty="0">
                <a:solidFill>
                  <a:srgbClr val="767171"/>
                </a:solidFill>
              </a:rPr>
              <a:t>effective communication </a:t>
            </a:r>
            <a:r>
              <a:rPr lang="en-US" dirty="0">
                <a:solidFill>
                  <a:srgbClr val="767171"/>
                </a:solidFill>
              </a:rPr>
              <a:t>strategies for supporting your team and promoting work-life balance. </a:t>
            </a:r>
            <a:endParaRPr lang="en-GB" dirty="0">
              <a:solidFill>
                <a:srgbClr val="7F5A86"/>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3.</a:t>
            </a:r>
            <a:r>
              <a:rPr lang="en-US" b="1" dirty="0">
                <a:solidFill>
                  <a:srgbClr val="7F5A86"/>
                </a:solidFill>
              </a:rPr>
              <a:t> </a:t>
            </a:r>
            <a:r>
              <a:rPr lang="en-US" dirty="0">
                <a:solidFill>
                  <a:srgbClr val="767171"/>
                </a:solidFill>
              </a:rPr>
              <a:t>Understand the role of </a:t>
            </a:r>
            <a:r>
              <a:rPr lang="en-US" b="1" dirty="0">
                <a:solidFill>
                  <a:srgbClr val="767171"/>
                </a:solidFill>
              </a:rPr>
              <a:t>team building </a:t>
            </a:r>
            <a:r>
              <a:rPr lang="en-US" dirty="0">
                <a:solidFill>
                  <a:srgbClr val="767171"/>
                </a:solidFill>
              </a:rPr>
              <a:t>in promoting collaborative working and work-life balance.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4.</a:t>
            </a:r>
            <a:r>
              <a:rPr lang="en-US" b="1" dirty="0">
                <a:solidFill>
                  <a:srgbClr val="7F5A86"/>
                </a:solidFill>
              </a:rPr>
              <a:t> </a:t>
            </a:r>
            <a:r>
              <a:rPr lang="en-US" dirty="0">
                <a:solidFill>
                  <a:srgbClr val="767171"/>
                </a:solidFill>
              </a:rPr>
              <a:t>Develop policies and </a:t>
            </a:r>
            <a:r>
              <a:rPr lang="en-US" b="1" dirty="0">
                <a:solidFill>
                  <a:srgbClr val="767171"/>
                </a:solidFill>
              </a:rPr>
              <a:t>practices that promote </a:t>
            </a:r>
            <a:r>
              <a:rPr lang="en-US" dirty="0">
                <a:solidFill>
                  <a:srgbClr val="767171"/>
                </a:solidFill>
              </a:rPr>
              <a:t>collaborative working and support work-life balance.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5. </a:t>
            </a:r>
            <a:r>
              <a:rPr lang="en-US" dirty="0">
                <a:solidFill>
                  <a:srgbClr val="767171"/>
                </a:solidFill>
              </a:rPr>
              <a:t>Identify digital </a:t>
            </a:r>
            <a:r>
              <a:rPr lang="en-US" b="1" dirty="0">
                <a:solidFill>
                  <a:srgbClr val="767171"/>
                </a:solidFill>
              </a:rPr>
              <a:t>tools and tactics </a:t>
            </a:r>
            <a:r>
              <a:rPr lang="en-US" dirty="0">
                <a:solidFill>
                  <a:srgbClr val="767171"/>
                </a:solidFill>
              </a:rPr>
              <a:t>that can support collaborative working and work-life balance.</a:t>
            </a:r>
          </a:p>
          <a:p>
            <a:pPr fontAlgn="base"/>
            <a:endParaRPr lang="en-IE" dirty="0">
              <a:solidFill>
                <a:srgbClr val="767171"/>
              </a:solidFill>
              <a:latin typeface="Calibri" panose="020F0502020204030204" pitchFamily="34" charset="0"/>
              <a:cs typeface="Calibri" panose="020F0502020204030204" pitchFamily="34" charset="0"/>
            </a:endParaRPr>
          </a:p>
          <a:p>
            <a:pPr fontAlgn="base"/>
            <a:endParaRPr lang="en-US" dirty="0"/>
          </a:p>
        </p:txBody>
      </p:sp>
      <p:sp>
        <p:nvSpPr>
          <p:cNvPr id="311" name="Google Shape;311;p1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fontAlgn="base"/>
            <a:r>
              <a:rPr lang="en-GB" dirty="0"/>
              <a:t>L</a:t>
            </a:r>
            <a:r>
              <a:rPr lang="en-IE" dirty="0"/>
              <a:t>EARNING OUTCOMES</a:t>
            </a:r>
            <a:endParaRPr lang="en-BA" dirty="0"/>
          </a:p>
        </p:txBody>
      </p:sp>
    </p:spTree>
    <p:extLst>
      <p:ext uri="{BB962C8B-B14F-4D97-AF65-F5344CB8AC3E}">
        <p14:creationId xmlns:p14="http://schemas.microsoft.com/office/powerpoint/2010/main" val="53273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10394" y="1803633"/>
            <a:ext cx="5880682" cy="3598957"/>
          </a:xfrm>
          <a:prstGeom prst="rect">
            <a:avLst/>
          </a:prstGeom>
          <a:noFill/>
          <a:ln>
            <a:noFill/>
          </a:ln>
        </p:spPr>
        <p:txBody>
          <a:bodyPr spcFirstLastPara="1" wrap="square" lIns="91425" tIns="45700" rIns="91425" bIns="45700" anchor="t" anchorCtr="0">
            <a:normAutofit fontScale="25000" lnSpcReduction="20000"/>
          </a:bodyPr>
          <a:lstStyle/>
          <a:p>
            <a:pPr marL="228600">
              <a:lnSpc>
                <a:spcPct val="120000"/>
              </a:lnSpc>
              <a:spcBef>
                <a:spcPts val="0"/>
              </a:spcBef>
            </a:pPr>
            <a:r>
              <a:rPr lang="en-IE" b="1" dirty="0">
                <a:solidFill>
                  <a:srgbClr val="767171"/>
                </a:solidFill>
                <a:latin typeface="Calibri (body)"/>
                <a:ea typeface="Calibri bold" panose="020F0702030404030204" pitchFamily="34" charset="0"/>
                <a:cs typeface="Calibri bold" panose="020F0702030404030204" pitchFamily="34" charset="0"/>
              </a:rPr>
              <a:t>	</a:t>
            </a:r>
            <a:r>
              <a:rPr lang="en-IE" sz="8000" b="1" dirty="0">
                <a:solidFill>
                  <a:srgbClr val="767171"/>
                </a:solidFill>
                <a:latin typeface="Calibri (body)"/>
                <a:ea typeface="Calibri bold" panose="020F0702030404030204" pitchFamily="34" charset="0"/>
                <a:cs typeface="Calibri bold" panose="020F0702030404030204" pitchFamily="34" charset="0"/>
              </a:rPr>
              <a:t>Collaboration</a:t>
            </a:r>
            <a:r>
              <a:rPr lang="en-IE" sz="8000" dirty="0">
                <a:solidFill>
                  <a:srgbClr val="767171"/>
                </a:solidFill>
                <a:latin typeface="Calibri (body)"/>
                <a:ea typeface="Calibri bold" panose="020F0702030404030204" pitchFamily="34" charset="0"/>
                <a:cs typeface="Calibri bold" panose="020F0702030404030204" pitchFamily="34" charset="0"/>
              </a:rPr>
              <a:t> is the process of two or more people or organisations working together to realise mutual advantage.</a:t>
            </a:r>
            <a:r>
              <a:rPr lang="en-GB" sz="8000" dirty="0">
                <a:solidFill>
                  <a:srgbClr val="767171"/>
                </a:solidFill>
                <a:latin typeface="Calibri (body)"/>
                <a:ea typeface="Calibri bold" panose="020F0702030404030204" pitchFamily="34" charset="0"/>
                <a:cs typeface="Calibri bold" panose="020F0702030404030204" pitchFamily="34" charset="0"/>
              </a:rPr>
              <a:t> It is a powerful business tool, regardless of the size of your business or the industry you are in. In practice, it is about working together to address problems and achieve goals that seem to be out of reach when working alone.</a:t>
            </a:r>
          </a:p>
          <a:p>
            <a:pPr marL="228600">
              <a:lnSpc>
                <a:spcPct val="120000"/>
              </a:lnSpc>
              <a:spcBef>
                <a:spcPts val="0"/>
              </a:spcBef>
            </a:pPr>
            <a:endParaRPr lang="en-GB" sz="8000" dirty="0">
              <a:solidFill>
                <a:srgbClr val="767171"/>
              </a:solidFill>
              <a:latin typeface="Calibri (body)"/>
              <a:ea typeface="Calibri bold" panose="020F0702030404030204" pitchFamily="34" charset="0"/>
              <a:cs typeface="Calibri bold" panose="020F0702030404030204" pitchFamily="34" charset="0"/>
            </a:endParaRPr>
          </a:p>
          <a:p>
            <a:pPr marL="228600">
              <a:lnSpc>
                <a:spcPct val="120000"/>
              </a:lnSpc>
              <a:spcBef>
                <a:spcPts val="0"/>
              </a:spcBef>
            </a:pPr>
            <a:r>
              <a:rPr lang="en-US" sz="8000" dirty="0">
                <a:solidFill>
                  <a:srgbClr val="767171"/>
                </a:solidFill>
                <a:latin typeface="Calibri (body)"/>
              </a:rPr>
              <a:t>	</a:t>
            </a:r>
            <a:r>
              <a:rPr lang="en-US" sz="8000" b="1" dirty="0">
                <a:solidFill>
                  <a:srgbClr val="767171"/>
                </a:solidFill>
                <a:latin typeface="Calibri (body)"/>
              </a:rPr>
              <a:t>Collaborating with others </a:t>
            </a:r>
            <a:r>
              <a:rPr lang="en-US" sz="8000" dirty="0">
                <a:solidFill>
                  <a:srgbClr val="767171"/>
                </a:solidFill>
                <a:latin typeface="Calibri (body)"/>
              </a:rPr>
              <a:t>can provide you with the additional skills and resources to do things you couldn’t achieve independently.  This could be anything from developing a new product</a:t>
            </a:r>
            <a:r>
              <a:rPr lang="en-GB" sz="8000" dirty="0">
                <a:solidFill>
                  <a:srgbClr val="767171"/>
                </a:solidFill>
                <a:latin typeface="Calibri (body)"/>
              </a:rPr>
              <a:t>, using new material in your design process, securing a new client,</a:t>
            </a:r>
            <a:r>
              <a:rPr lang="en-US" sz="8000" dirty="0">
                <a:solidFill>
                  <a:srgbClr val="767171"/>
                </a:solidFill>
                <a:latin typeface="Calibri (body)"/>
              </a:rPr>
              <a:t> or gaining access to funding.​</a:t>
            </a:r>
          </a:p>
          <a:p>
            <a:pPr marL="228600">
              <a:spcBef>
                <a:spcPts val="0"/>
              </a:spcBef>
            </a:pPr>
            <a:endParaRPr lang="en-GB" sz="8000"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lvl="0" indent="-228600" algn="l" rtl="0">
              <a:lnSpc>
                <a:spcPct val="90000"/>
              </a:lnSpc>
              <a:spcBef>
                <a:spcPts val="0"/>
              </a:spcBef>
              <a:spcAft>
                <a:spcPts val="0"/>
              </a:spcAft>
              <a:buClr>
                <a:srgbClr val="595959"/>
              </a:buClr>
              <a:buSzPts val="2200"/>
              <a:buNone/>
            </a:pPr>
            <a:endParaRPr lang="en-US" dirty="0"/>
          </a:p>
        </p:txBody>
      </p:sp>
      <p:sp>
        <p:nvSpPr>
          <p:cNvPr id="271" name="Google Shape;271;p6"/>
          <p:cNvSpPr txBox="1">
            <a:spLocks noGrp="1"/>
          </p:cNvSpPr>
          <p:nvPr>
            <p:ph type="body" idx="2"/>
          </p:nvPr>
        </p:nvSpPr>
        <p:spPr>
          <a:xfrm>
            <a:off x="503339" y="495859"/>
            <a:ext cx="6266577" cy="1093364"/>
          </a:xfrm>
          <a:prstGeom prst="rect">
            <a:avLst/>
          </a:prstGeom>
          <a:noFill/>
          <a:ln>
            <a:noFill/>
          </a:ln>
        </p:spPr>
        <p:txBody>
          <a:bodyPr spcFirstLastPara="1" wrap="square" lIns="91425" tIns="45700" rIns="91425" bIns="45700" anchor="t" anchorCtr="0">
            <a:noAutofit/>
          </a:bodyPr>
          <a:lstStyle/>
          <a:p>
            <a:r>
              <a:rPr lang="en-BA" dirty="0"/>
              <a:t>WHAT IS COLLABORATION</a:t>
            </a:r>
            <a:r>
              <a:rPr lang="en-IE" dirty="0"/>
              <a:t> &amp; WHY IS IT IMPORTANT? </a:t>
            </a:r>
            <a:endParaRPr lang="en-BA" dirty="0"/>
          </a:p>
        </p:txBody>
      </p:sp>
      <p:pic>
        <p:nvPicPr>
          <p:cNvPr id="272" name="Google Shape;272;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
        <p:nvSpPr>
          <p:cNvPr id="3" name="TextBox 2">
            <a:extLst>
              <a:ext uri="{FF2B5EF4-FFF2-40B4-BE49-F238E27FC236}">
                <a16:creationId xmlns:a16="http://schemas.microsoft.com/office/drawing/2014/main" id="{F0B86077-88FA-1DCE-4893-16A30EF5EB18}"/>
              </a:ext>
            </a:extLst>
          </p:cNvPr>
          <p:cNvSpPr txBox="1"/>
          <p:nvPr/>
        </p:nvSpPr>
        <p:spPr>
          <a:xfrm>
            <a:off x="8171193" y="5877559"/>
            <a:ext cx="6098796" cy="307777"/>
          </a:xfrm>
          <a:prstGeom prst="rect">
            <a:avLst/>
          </a:prstGeom>
          <a:noFill/>
        </p:spPr>
        <p:txBody>
          <a:bodyPr wrap="square">
            <a:spAutoFit/>
          </a:bodyPr>
          <a:lstStyle/>
          <a:p>
            <a:r>
              <a:rPr lang="en-IE" dirty="0">
                <a:hlinkClick r:id="rId4"/>
              </a:rPr>
              <a:t>Education- Collaboration - Bing video</a:t>
            </a:r>
            <a:endParaRPr lang="en-IE" dirty="0"/>
          </a:p>
        </p:txBody>
      </p:sp>
      <p:pic>
        <p:nvPicPr>
          <p:cNvPr id="5" name="Picture 4">
            <a:extLst>
              <a:ext uri="{FF2B5EF4-FFF2-40B4-BE49-F238E27FC236}">
                <a16:creationId xmlns:a16="http://schemas.microsoft.com/office/drawing/2014/main" id="{8AC9B617-F90C-B67B-C026-93F72D287DCC}"/>
              </a:ext>
            </a:extLst>
          </p:cNvPr>
          <p:cNvPicPr>
            <a:picLocks noChangeAspect="1"/>
          </p:cNvPicPr>
          <p:nvPr/>
        </p:nvPicPr>
        <p:blipFill>
          <a:blip r:embed="rId5"/>
          <a:stretch>
            <a:fillRect/>
          </a:stretch>
        </p:blipFill>
        <p:spPr>
          <a:xfrm>
            <a:off x="7061200" y="1339039"/>
            <a:ext cx="5130800" cy="3913189"/>
          </a:xfrm>
          <a:prstGeom prst="rect">
            <a:avLst/>
          </a:prstGeom>
        </p:spPr>
      </p:pic>
    </p:spTree>
    <p:extLst>
      <p:ext uri="{BB962C8B-B14F-4D97-AF65-F5344CB8AC3E}">
        <p14:creationId xmlns:p14="http://schemas.microsoft.com/office/powerpoint/2010/main" val="3754926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indent="0">
              <a:buNone/>
            </a:pPr>
            <a:r>
              <a:rPr lang="en-GB" sz="3600" b="0" i="0" dirty="0">
                <a:solidFill>
                  <a:srgbClr val="595959"/>
                </a:solidFill>
                <a:effectLst/>
                <a:latin typeface="Calibri" panose="020F0502020204030204" pitchFamily="34" charset="0"/>
                <a:cs typeface="Calibri" panose="020F0502020204030204" pitchFamily="34" charset="0"/>
              </a:rPr>
              <a:t>“Alone we can do so little. Together we can do so much.”                                                                   </a:t>
            </a:r>
          </a:p>
          <a:p>
            <a:pPr marL="0" indent="0">
              <a:buNone/>
            </a:pPr>
            <a:r>
              <a:rPr lang="en-GB" sz="3600" b="1" i="0" dirty="0">
                <a:solidFill>
                  <a:srgbClr val="595959"/>
                </a:solidFill>
                <a:effectLst/>
                <a:latin typeface="Calibri" panose="020F0502020204030204" pitchFamily="34" charset="0"/>
                <a:cs typeface="Calibri" panose="020F0502020204030204" pitchFamily="34" charset="0"/>
              </a:rPr>
              <a:t>Helen Keller</a:t>
            </a:r>
            <a:endParaRPr lang="en-US" sz="3600" dirty="0">
              <a:solidFill>
                <a:srgbClr val="595959"/>
              </a:solidFill>
              <a:latin typeface="Calibri" panose="020F0502020204030204" pitchFamily="34" charset="0"/>
              <a:cs typeface="Calibri" panose="020F0502020204030204" pitchFamily="34" charset="0"/>
            </a:endParaRPr>
          </a:p>
        </p:txBody>
      </p:sp>
      <p:sp>
        <p:nvSpPr>
          <p:cNvPr id="276" name="Google Shape;276;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a:t>Benefits of Collaboration</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02</a:t>
            </a:r>
            <a:endParaRPr/>
          </a:p>
        </p:txBody>
      </p:sp>
    </p:spTree>
    <p:extLst>
      <p:ext uri="{BB962C8B-B14F-4D97-AF65-F5344CB8AC3E}">
        <p14:creationId xmlns:p14="http://schemas.microsoft.com/office/powerpoint/2010/main" val="153869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 name="Text Placeholder 2">
            <a:extLst>
              <a:ext uri="{FF2B5EF4-FFF2-40B4-BE49-F238E27FC236}">
                <a16:creationId xmlns:a16="http://schemas.microsoft.com/office/drawing/2014/main" id="{EF987030-0C64-FA85-C09D-23124A602F72}"/>
              </a:ext>
            </a:extLst>
          </p:cNvPr>
          <p:cNvSpPr>
            <a:spLocks noGrp="1"/>
          </p:cNvSpPr>
          <p:nvPr>
            <p:ph type="body" idx="2"/>
          </p:nvPr>
        </p:nvSpPr>
        <p:spPr>
          <a:xfrm>
            <a:off x="771786" y="377505"/>
            <a:ext cx="6931403" cy="624481"/>
          </a:xfrm>
        </p:spPr>
        <p:txBody>
          <a:bodyPr>
            <a:normAutofit fontScale="92500" lnSpcReduction="20000"/>
          </a:bodyPr>
          <a:lstStyle/>
          <a:p>
            <a:r>
              <a:rPr lang="en-US" sz="3900" dirty="0"/>
              <a:t>BENEFITS OF COLLABORATION</a:t>
            </a:r>
          </a:p>
          <a:p>
            <a:endParaRPr lang="en-IE" dirty="0"/>
          </a:p>
        </p:txBody>
      </p:sp>
      <p:pic>
        <p:nvPicPr>
          <p:cNvPr id="301" name="Google Shape;301;p9" descr="Group of people communicating around a table"/>
          <p:cNvPicPr preferRelativeResize="0">
            <a:picLocks noGrp="1"/>
          </p:cNvPicPr>
          <p:nvPr>
            <p:ph type="pic" idx="4294967295"/>
          </p:nvPr>
        </p:nvPicPr>
        <p:blipFill>
          <a:blip r:embed="rId3"/>
          <a:srcRect l="21764" r="21764"/>
          <a:stretch/>
        </p:blipFill>
        <p:spPr>
          <a:xfrm>
            <a:off x="7049883" y="1055614"/>
            <a:ext cx="5033962" cy="5949950"/>
          </a:xfrm>
          <a:prstGeom prst="ellipse">
            <a:avLst/>
          </a:prstGeom>
          <a:ln>
            <a:noFill/>
          </a:ln>
          <a:effectLst>
            <a:softEdge rad="112500"/>
          </a:effectLst>
        </p:spPr>
      </p:pic>
      <p:sp>
        <p:nvSpPr>
          <p:cNvPr id="2" name="TextBox 1">
            <a:extLst>
              <a:ext uri="{FF2B5EF4-FFF2-40B4-BE49-F238E27FC236}">
                <a16:creationId xmlns:a16="http://schemas.microsoft.com/office/drawing/2014/main" id="{AC3ADD0D-0412-422B-5409-866FC647E175}"/>
              </a:ext>
            </a:extLst>
          </p:cNvPr>
          <p:cNvSpPr txBox="1"/>
          <p:nvPr/>
        </p:nvSpPr>
        <p:spPr>
          <a:xfrm>
            <a:off x="306514" y="1124125"/>
            <a:ext cx="6788922" cy="2685863"/>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200" b="0" i="0" u="none" strike="noStrike" kern="1200" cap="none" spc="0" normalizeH="0" baseline="0" noProof="0" dirty="0">
                <a:ln>
                  <a:noFill/>
                </a:ln>
                <a:solidFill>
                  <a:srgbClr val="767171"/>
                </a:solidFill>
                <a:effectLst/>
                <a:uLnTx/>
                <a:uFillTx/>
                <a:latin typeface="Calibri (body)"/>
                <a:ea typeface="+mn-ea"/>
                <a:cs typeface="+mn-cs"/>
              </a:rPr>
              <a:t>We</a:t>
            </a:r>
            <a:r>
              <a:rPr kumimoji="0" lang="en-IE" sz="2200" b="0" i="0" u="none" strike="noStrike" kern="1200" cap="none" spc="0" normalizeH="0" baseline="0" noProof="0" dirty="0">
                <a:ln>
                  <a:noFill/>
                </a:ln>
                <a:solidFill>
                  <a:srgbClr val="767171"/>
                </a:solidFill>
                <a:effectLst/>
                <a:uLnTx/>
                <a:uFillTx/>
                <a:latin typeface="Calibri (body)"/>
                <a:ea typeface="+mn-ea"/>
                <a:cs typeface="+mn-cs"/>
              </a:rPr>
              <a:t> know the saying - </a:t>
            </a:r>
            <a:r>
              <a:rPr lang="en-IE" sz="2200" b="1" dirty="0">
                <a:solidFill>
                  <a:srgbClr val="767171"/>
                </a:solidFill>
                <a:latin typeface="Calibri (body)"/>
                <a:ea typeface="Calibri"/>
                <a:cs typeface="Calibri"/>
                <a:sym typeface="Calibri"/>
              </a:rPr>
              <a:t>a problem shared is a problem halved. </a:t>
            </a:r>
            <a:br>
              <a:rPr kumimoji="0" lang="en-IE" sz="2200" b="1" i="0" u="none" strike="noStrike" kern="1200" cap="none" spc="0" normalizeH="0" baseline="0" noProof="0" dirty="0">
                <a:ln>
                  <a:noFill/>
                </a:ln>
                <a:solidFill>
                  <a:srgbClr val="767171"/>
                </a:solidFill>
                <a:effectLst/>
                <a:uLnTx/>
                <a:uFillTx/>
                <a:latin typeface="Calibri (body)"/>
                <a:ea typeface="+mn-ea"/>
                <a:cs typeface="+mn-cs"/>
              </a:rPr>
            </a:br>
            <a:r>
              <a:rPr kumimoji="0" lang="en-US" sz="2200" b="0" i="0" u="none" strike="noStrike" kern="1200" cap="none" spc="0" normalizeH="0" baseline="0" noProof="0" dirty="0">
                <a:ln>
                  <a:noFill/>
                </a:ln>
                <a:solidFill>
                  <a:srgbClr val="767171"/>
                </a:solidFill>
                <a:effectLst/>
                <a:uLnTx/>
                <a:uFillTx/>
                <a:latin typeface="Calibri (body)"/>
                <a:ea typeface="+mn-ea"/>
                <a:cs typeface="+mn-cs"/>
              </a:rPr>
              <a:t>​</a:t>
            </a:r>
            <a:br>
              <a:rPr kumimoji="0" lang="en-US" sz="2200" b="0" i="0" u="none" strike="noStrike" kern="1200" cap="none" spc="0" normalizeH="0" baseline="0" noProof="0" dirty="0">
                <a:ln>
                  <a:noFill/>
                </a:ln>
                <a:solidFill>
                  <a:srgbClr val="767171"/>
                </a:solidFill>
                <a:effectLst/>
                <a:uLnTx/>
                <a:uFillTx/>
                <a:latin typeface="Calibri (body)"/>
                <a:ea typeface="+mn-ea"/>
                <a:cs typeface="+mn-cs"/>
              </a:rPr>
            </a:br>
            <a:r>
              <a:rPr kumimoji="0" lang="en-IE" sz="2200" b="0" i="0" u="none" strike="noStrike" kern="1200" cap="none" spc="0" normalizeH="0" baseline="0" noProof="0" dirty="0">
                <a:ln>
                  <a:noFill/>
                </a:ln>
                <a:solidFill>
                  <a:srgbClr val="767171"/>
                </a:solidFill>
                <a:effectLst/>
                <a:uLnTx/>
                <a:uFillTx/>
                <a:latin typeface="Calibri (body)"/>
                <a:ea typeface="+mn-ea"/>
                <a:cs typeface="+mn-cs"/>
              </a:rPr>
              <a:t>Research shows that discussing problems with people in similar situations reduces stress levels. Problems don’t seem as overwhelming when you talk about them, and two people are more likely to find a solution than one.</a:t>
            </a:r>
            <a:r>
              <a:rPr kumimoji="0" lang="en-US" sz="2200" b="0" i="0" u="none" strike="noStrike" kern="1200" cap="none" spc="0" normalizeH="0" baseline="0" noProof="0" dirty="0">
                <a:ln>
                  <a:noFill/>
                </a:ln>
                <a:solidFill>
                  <a:srgbClr val="767171"/>
                </a:solidFill>
                <a:effectLst/>
                <a:uLnTx/>
                <a:uFillTx/>
                <a:latin typeface="Calibri (body)"/>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dirty="0">
              <a:ln>
                <a:noFill/>
              </a:ln>
              <a:solidFill>
                <a:srgbClr val="142D55"/>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CB7ECD-4D4B-63ED-C9D1-A2D477B26277}"/>
              </a:ext>
            </a:extLst>
          </p:cNvPr>
          <p:cNvSpPr txBox="1"/>
          <p:nvPr/>
        </p:nvSpPr>
        <p:spPr>
          <a:xfrm>
            <a:off x="1600200" y="5441487"/>
            <a:ext cx="6102990" cy="553998"/>
          </a:xfrm>
          <a:prstGeom prst="rect">
            <a:avLst/>
          </a:prstGeom>
          <a:noFill/>
        </p:spPr>
        <p:txBody>
          <a:bodyPr wrap="square">
            <a:spAutoFit/>
          </a:bodyPr>
          <a:lstStyle/>
          <a:p>
            <a:r>
              <a:rPr lang="en-GB" sz="3000" dirty="0">
                <a:solidFill>
                  <a:schemeClr val="bg1"/>
                </a:solidFill>
                <a:latin typeface="Calibri" panose="020F0502020204030204" pitchFamily="34" charset="0"/>
                <a:cs typeface="Calibri" panose="020F0502020204030204" pitchFamily="34" charset="0"/>
              </a:rPr>
              <a:t>“Two heads are better than one”</a:t>
            </a:r>
            <a:endParaRPr lang="en-IE" sz="30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385895" y="1001986"/>
            <a:ext cx="11183806" cy="4611415"/>
          </a:xfrm>
          <a:prstGeom prst="rect">
            <a:avLst/>
          </a:prstGeom>
          <a:noFill/>
          <a:ln>
            <a:noFill/>
          </a:ln>
        </p:spPr>
        <p:txBody>
          <a:bodyPr spcFirstLastPara="1" wrap="square" lIns="91425" tIns="45700" rIns="91425" bIns="45700" anchor="t" anchorCtr="0">
            <a:noAutofit/>
          </a:bodyPr>
          <a:lstStyle/>
          <a:p>
            <a:pPr fontAlgn="base"/>
            <a:r>
              <a:rPr lang="en-IE" dirty="0"/>
              <a:t>	When you </a:t>
            </a:r>
            <a:r>
              <a:rPr lang="en-IE" dirty="0">
                <a:solidFill>
                  <a:srgbClr val="767171"/>
                </a:solidFill>
              </a:rPr>
              <a:t>bounce ideas off </a:t>
            </a:r>
            <a:r>
              <a:rPr lang="en-IE" dirty="0"/>
              <a:t>someone or lean on someone for their ideas and critiques, you magnify your own abilities in several ways and achieve a better work-life balance. </a:t>
            </a:r>
          </a:p>
          <a:p>
            <a:pPr marL="342900" indent="-342900" fontAlgn="base">
              <a:buFont typeface="Arial" panose="020B0604020202020204" pitchFamily="34" charset="0"/>
              <a:buChar char="•"/>
            </a:pPr>
            <a:r>
              <a:rPr lang="en-IE" b="1" dirty="0">
                <a:solidFill>
                  <a:srgbClr val="1EB3DD"/>
                </a:solidFill>
              </a:rPr>
              <a:t>Momentum</a:t>
            </a:r>
            <a:r>
              <a:rPr lang="en-IE" dirty="0">
                <a:solidFill>
                  <a:srgbClr val="1EB3DD"/>
                </a:solidFill>
              </a:rPr>
              <a:t>: </a:t>
            </a:r>
            <a:r>
              <a:rPr lang="en-IE" dirty="0"/>
              <a:t>Someone else is </a:t>
            </a:r>
            <a:r>
              <a:rPr lang="en-IE" b="1" dirty="0"/>
              <a:t>supporting</a:t>
            </a:r>
            <a:r>
              <a:rPr lang="en-IE" dirty="0"/>
              <a:t> you to move to the next step</a:t>
            </a:r>
            <a:r>
              <a:rPr lang="en-US" dirty="0"/>
              <a:t>​. You can more easily </a:t>
            </a:r>
            <a:r>
              <a:rPr lang="en-US" b="1" dirty="0"/>
              <a:t>delegate</a:t>
            </a:r>
            <a:r>
              <a:rPr lang="en-US" dirty="0"/>
              <a:t> responsibilities. </a:t>
            </a:r>
          </a:p>
          <a:p>
            <a:pPr marL="342900" indent="-342900" fontAlgn="base">
              <a:buFont typeface="Arial" panose="020B0604020202020204" pitchFamily="34" charset="0"/>
              <a:buChar char="•"/>
            </a:pPr>
            <a:r>
              <a:rPr lang="en-IE" b="1" dirty="0">
                <a:solidFill>
                  <a:srgbClr val="8A4199"/>
                </a:solidFill>
              </a:rPr>
              <a:t>Sources: </a:t>
            </a:r>
            <a:r>
              <a:rPr lang="en-IE" dirty="0"/>
              <a:t>You </a:t>
            </a:r>
            <a:r>
              <a:rPr lang="en-IE" b="1" dirty="0"/>
              <a:t>add more </a:t>
            </a:r>
            <a:r>
              <a:rPr lang="en-IE" b="1" dirty="0">
                <a:solidFill>
                  <a:srgbClr val="767171"/>
                </a:solidFill>
              </a:rPr>
              <a:t>ideas</a:t>
            </a:r>
            <a:r>
              <a:rPr lang="en-IE" b="1" dirty="0"/>
              <a:t> </a:t>
            </a:r>
            <a:r>
              <a:rPr lang="en-IE" dirty="0"/>
              <a:t>to the project, more research, and another lifetime of </a:t>
            </a:r>
            <a:r>
              <a:rPr lang="en-IE" b="1" dirty="0"/>
              <a:t>knowledge</a:t>
            </a:r>
            <a:r>
              <a:rPr lang="en-US" b="1" dirty="0"/>
              <a:t>​ and resources </a:t>
            </a:r>
            <a:r>
              <a:rPr lang="en-US" dirty="0"/>
              <a:t>with team support. </a:t>
            </a:r>
          </a:p>
          <a:p>
            <a:pPr marL="342900" indent="-342900" fontAlgn="base">
              <a:buFont typeface="Arial" panose="020B0604020202020204" pitchFamily="34" charset="0"/>
              <a:buChar char="•"/>
            </a:pPr>
            <a:r>
              <a:rPr lang="en-IE" b="1" dirty="0">
                <a:solidFill>
                  <a:srgbClr val="1EB3DD"/>
                </a:solidFill>
              </a:rPr>
              <a:t>Perspective</a:t>
            </a:r>
            <a:r>
              <a:rPr lang="en-IE" dirty="0">
                <a:solidFill>
                  <a:srgbClr val="1EB3DD"/>
                </a:solidFill>
              </a:rPr>
              <a:t>: </a:t>
            </a:r>
            <a:r>
              <a:rPr lang="en-IE" dirty="0"/>
              <a:t>You see angles and flaws you would not have seen yourself. </a:t>
            </a:r>
          </a:p>
          <a:p>
            <a:pPr marL="342900" indent="-342900" fontAlgn="base">
              <a:buFont typeface="Arial" panose="020B0604020202020204" pitchFamily="34" charset="0"/>
              <a:buChar char="•"/>
            </a:pPr>
            <a:r>
              <a:rPr lang="en-IE" b="1" dirty="0">
                <a:solidFill>
                  <a:srgbClr val="8A4199"/>
                </a:solidFill>
              </a:rPr>
              <a:t>Speed: </a:t>
            </a:r>
            <a:r>
              <a:rPr lang="en-IE" dirty="0"/>
              <a:t>You are able to work faster, and identify ideas more quickly</a:t>
            </a:r>
            <a:r>
              <a:rPr lang="en-US" dirty="0"/>
              <a:t>​ for </a:t>
            </a:r>
            <a:r>
              <a:rPr lang="en-US" b="1" dirty="0"/>
              <a:t>better productivity </a:t>
            </a:r>
            <a:r>
              <a:rPr lang="en-US" dirty="0"/>
              <a:t>and</a:t>
            </a:r>
            <a:r>
              <a:rPr lang="en-US" b="1" dirty="0"/>
              <a:t> time management</a:t>
            </a:r>
            <a:r>
              <a:rPr lang="en-US" dirty="0"/>
              <a:t>.</a:t>
            </a:r>
          </a:p>
          <a:p>
            <a:pPr marL="342900" indent="-342900" fontAlgn="base">
              <a:buFont typeface="Arial" panose="020B0604020202020204" pitchFamily="34" charset="0"/>
              <a:buChar char="•"/>
            </a:pPr>
            <a:r>
              <a:rPr lang="en-IE" b="1" dirty="0">
                <a:solidFill>
                  <a:srgbClr val="1EB3DD"/>
                </a:solidFill>
              </a:rPr>
              <a:t>Decisions</a:t>
            </a:r>
            <a:r>
              <a:rPr lang="en-IE" dirty="0">
                <a:solidFill>
                  <a:srgbClr val="1EB3DD"/>
                </a:solidFill>
              </a:rPr>
              <a:t>:</a:t>
            </a:r>
            <a:r>
              <a:rPr lang="en-IE" dirty="0"/>
              <a:t> A sounding board helps you talk through your own decisions, and </a:t>
            </a:r>
            <a:r>
              <a:rPr lang="en-IE" b="1" dirty="0"/>
              <a:t>understand your own thinking more easily. </a:t>
            </a:r>
            <a:r>
              <a:rPr lang="en-US" b="1" dirty="0"/>
              <a:t>​</a:t>
            </a:r>
          </a:p>
          <a:p>
            <a:pPr marL="342900" indent="-342900" fontAlgn="base">
              <a:buFont typeface="Arial" panose="020B0604020202020204" pitchFamily="34" charset="0"/>
              <a:buChar char="•"/>
            </a:pPr>
            <a:r>
              <a:rPr lang="en-IE" b="1" dirty="0">
                <a:solidFill>
                  <a:srgbClr val="8A4199"/>
                </a:solidFill>
              </a:rPr>
              <a:t>Validation: </a:t>
            </a:r>
            <a:r>
              <a:rPr lang="en-IE" dirty="0"/>
              <a:t>A good collaboration partner not only sees the flaws in your work but can help support your best ideas and spur you forward in the right direction and </a:t>
            </a:r>
            <a:r>
              <a:rPr lang="en-IE" b="1" dirty="0"/>
              <a:t>improve your job satisfaction. </a:t>
            </a:r>
            <a:endParaRPr lang="en-US" b="1" dirty="0"/>
          </a:p>
        </p:txBody>
      </p:sp>
      <p:sp>
        <p:nvSpPr>
          <p:cNvPr id="311" name="Google Shape;311;p10"/>
          <p:cNvSpPr txBox="1">
            <a:spLocks noGrp="1"/>
          </p:cNvSpPr>
          <p:nvPr>
            <p:ph type="body" idx="2"/>
          </p:nvPr>
        </p:nvSpPr>
        <p:spPr>
          <a:xfrm>
            <a:off x="696286" y="218114"/>
            <a:ext cx="10852467" cy="783872"/>
          </a:xfrm>
          <a:prstGeom prst="rect">
            <a:avLst/>
          </a:prstGeom>
          <a:noFill/>
          <a:ln>
            <a:noFill/>
          </a:ln>
        </p:spPr>
        <p:txBody>
          <a:bodyPr spcFirstLastPara="1" wrap="square" lIns="91425" tIns="45700" rIns="91425" bIns="45700" anchor="t" anchorCtr="0">
            <a:noAutofit/>
          </a:bodyPr>
          <a:lstStyle/>
          <a:p>
            <a:pPr fontAlgn="base"/>
            <a:r>
              <a:rPr lang="en-IE" dirty="0"/>
              <a:t>BENEFITS OF COLLABORATION</a:t>
            </a:r>
            <a:endParaRPr lang="en-BA"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4108</TotalTime>
  <Words>2775</Words>
  <Application>Microsoft Office PowerPoint</Application>
  <PresentationFormat>Widescreen</PresentationFormat>
  <Paragraphs>220</Paragraphs>
  <Slides>34</Slides>
  <Notes>30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Rubik</vt:lpstr>
      <vt:lpstr>Calibri</vt:lpstr>
      <vt:lpstr>Calibri (body)</vt:lpstr>
      <vt:lpstr>Montserrat Light</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aine hamill</cp:lastModifiedBy>
  <cp:revision>29</cp:revision>
  <dcterms:created xsi:type="dcterms:W3CDTF">2022-08-04T07:13:02Z</dcterms:created>
  <dcterms:modified xsi:type="dcterms:W3CDTF">2023-08-03T10:15:46Z</dcterms:modified>
</cp:coreProperties>
</file>