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341" r:id="rId5"/>
    <p:sldId id="259" r:id="rId6"/>
    <p:sldId id="342" r:id="rId7"/>
    <p:sldId id="260" r:id="rId8"/>
    <p:sldId id="261" r:id="rId9"/>
    <p:sldId id="262" r:id="rId10"/>
    <p:sldId id="263" r:id="rId11"/>
    <p:sldId id="264" r:id="rId12"/>
    <p:sldId id="265" r:id="rId13"/>
    <p:sldId id="343" r:id="rId14"/>
    <p:sldId id="344" r:id="rId15"/>
    <p:sldId id="268" r:id="rId16"/>
    <p:sldId id="345" r:id="rId17"/>
    <p:sldId id="270" r:id="rId18"/>
    <p:sldId id="271" r:id="rId19"/>
    <p:sldId id="272" r:id="rId20"/>
    <p:sldId id="346" r:id="rId21"/>
    <p:sldId id="348" r:id="rId22"/>
    <p:sldId id="349" r:id="rId23"/>
    <p:sldId id="274" r:id="rId24"/>
    <p:sldId id="340" r:id="rId25"/>
    <p:sldId id="275" r:id="rId26"/>
    <p:sldId id="276" r:id="rId27"/>
    <p:sldId id="277" r:id="rId28"/>
    <p:sldId id="278" r:id="rId29"/>
    <p:sldId id="347" r:id="rId30"/>
    <p:sldId id="279" r:id="rId31"/>
    <p:sldId id="280"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Montserrat Light" panose="000004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B4CDShZcF8QWva1980+f93mp6r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4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1" name="Google Shape;37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 name="Google Shape;38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5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1"/>
        <p:cNvGrpSpPr/>
        <p:nvPr/>
      </p:nvGrpSpPr>
      <p:grpSpPr>
        <a:xfrm>
          <a:off x="0" y="0"/>
          <a:ext cx="0" cy="0"/>
          <a:chOff x="0" y="0"/>
          <a:chExt cx="0" cy="0"/>
        </a:xfrm>
      </p:grpSpPr>
      <p:sp>
        <p:nvSpPr>
          <p:cNvPr id="12" name="Google Shape;12;p33"/>
          <p:cNvSpPr/>
          <p:nvPr/>
        </p:nvSpPr>
        <p:spPr>
          <a:xfrm>
            <a:off x="0" y="6334297"/>
            <a:ext cx="12192000" cy="5237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33"/>
          <p:cNvSpPr/>
          <p:nvPr/>
        </p:nvSpPr>
        <p:spPr>
          <a:xfrm>
            <a:off x="-8050" y="-908165"/>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0">
                <a:srgbClr val="754483"/>
              </a:gs>
              <a:gs pos="9000">
                <a:srgbClr val="754483"/>
              </a:gs>
              <a:gs pos="28000">
                <a:srgbClr val="8A4199"/>
              </a:gs>
              <a:gs pos="52999">
                <a:srgbClr val="8A4199"/>
              </a:gs>
              <a:gs pos="79000">
                <a:srgbClr val="754483"/>
              </a:gs>
              <a:gs pos="100000">
                <a:srgbClr val="754483"/>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33"/>
          <p:cNvGrpSpPr/>
          <p:nvPr/>
        </p:nvGrpSpPr>
        <p:grpSpPr>
          <a:xfrm>
            <a:off x="240633" y="3102390"/>
            <a:ext cx="3148393" cy="998194"/>
            <a:chOff x="2464177" y="4939099"/>
            <a:chExt cx="2638924" cy="836668"/>
          </a:xfrm>
        </p:grpSpPr>
        <p:sp>
          <p:nvSpPr>
            <p:cNvPr id="15" name="Google Shape;15;p33"/>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3"/>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33"/>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3"/>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3"/>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3"/>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3"/>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3"/>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3"/>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 name="Google Shape;24;p33"/>
            <p:cNvGrpSpPr/>
            <p:nvPr/>
          </p:nvGrpSpPr>
          <p:grpSpPr>
            <a:xfrm>
              <a:off x="4243740" y="5657885"/>
              <a:ext cx="823237" cy="104309"/>
              <a:chOff x="4243740" y="5657885"/>
              <a:chExt cx="823237" cy="104309"/>
            </a:xfrm>
          </p:grpSpPr>
          <p:sp>
            <p:nvSpPr>
              <p:cNvPr id="25" name="Google Shape;25;p33"/>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3"/>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3"/>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3"/>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3"/>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3"/>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3"/>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33"/>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33"/>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3"/>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3"/>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33"/>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33"/>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33"/>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33"/>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33"/>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1" name="Google Shape;41;p33"/>
          <p:cNvSpPr/>
          <p:nvPr/>
        </p:nvSpPr>
        <p:spPr>
          <a:xfrm>
            <a:off x="4873315" y="145919"/>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33"/>
          <p:cNvPicPr preferRelativeResize="0"/>
          <p:nvPr/>
        </p:nvPicPr>
        <p:blipFill rotWithShape="1">
          <a:blip r:embed="rId2">
            <a:alphaModFix/>
          </a:blip>
          <a:srcRect r="44449"/>
          <a:stretch/>
        </p:blipFill>
        <p:spPr>
          <a:xfrm>
            <a:off x="9700384" y="5884447"/>
            <a:ext cx="2021756" cy="464267"/>
          </a:xfrm>
          <a:prstGeom prst="rect">
            <a:avLst/>
          </a:prstGeom>
          <a:noFill/>
          <a:ln>
            <a:noFill/>
          </a:ln>
        </p:spPr>
      </p:pic>
      <p:cxnSp>
        <p:nvCxnSpPr>
          <p:cNvPr id="43" name="Google Shape;43;p33"/>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44" name="Google Shape;44;p33"/>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45" name="Google Shape;45;p33"/>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body" idx="2"/>
          </p:nvPr>
        </p:nvSpPr>
        <p:spPr>
          <a:xfrm>
            <a:off x="6819185" y="3571222"/>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5400"/>
              <a:buNone/>
              <a:defRPr sz="5400" b="1">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txBox="1">
            <a:spLocks noGrp="1"/>
          </p:cNvSpPr>
          <p:nvPr>
            <p:ph type="body" idx="3"/>
          </p:nvPr>
        </p:nvSpPr>
        <p:spPr>
          <a:xfrm>
            <a:off x="6819185" y="2952699"/>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0"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33"/>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Large Photo Slide - Blue">
  <p:cSld name="Large Photo Slide - Blue">
    <p:spTree>
      <p:nvGrpSpPr>
        <p:cNvPr id="1" name="Shape 105"/>
        <p:cNvGrpSpPr/>
        <p:nvPr/>
      </p:nvGrpSpPr>
      <p:grpSpPr>
        <a:xfrm>
          <a:off x="0" y="0"/>
          <a:ext cx="0" cy="0"/>
          <a:chOff x="0" y="0"/>
          <a:chExt cx="0" cy="0"/>
        </a:xfrm>
      </p:grpSpPr>
      <p:sp>
        <p:nvSpPr>
          <p:cNvPr id="106" name="Google Shape;106;p35"/>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5"/>
          <p:cNvSpPr>
            <a:spLocks noGrp="1"/>
          </p:cNvSpPr>
          <p:nvPr>
            <p:ph type="pic" idx="2"/>
          </p:nvPr>
        </p:nvSpPr>
        <p:spPr>
          <a:xfrm>
            <a:off x="0" y="0"/>
            <a:ext cx="12192000" cy="6858000"/>
          </a:xfrm>
          <a:prstGeom prst="rect">
            <a:avLst/>
          </a:prstGeom>
          <a:noFill/>
          <a:ln>
            <a:noFill/>
          </a:ln>
        </p:spPr>
      </p:sp>
      <p:sp>
        <p:nvSpPr>
          <p:cNvPr id="108" name="Google Shape;108;p35"/>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35"/>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5"/>
          <p:cNvSpPr txBox="1">
            <a:spLocks noGrp="1"/>
          </p:cNvSpPr>
          <p:nvPr>
            <p:ph type="body" idx="3"/>
          </p:nvPr>
        </p:nvSpPr>
        <p:spPr>
          <a:xfrm>
            <a:off x="503238" y="1624369"/>
            <a:ext cx="4332233" cy="2506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 Page">
  <p:cSld name="Back Page">
    <p:spTree>
      <p:nvGrpSpPr>
        <p:cNvPr id="1" name="Shape 111"/>
        <p:cNvGrpSpPr/>
        <p:nvPr/>
      </p:nvGrpSpPr>
      <p:grpSpPr>
        <a:xfrm>
          <a:off x="0" y="0"/>
          <a:ext cx="0" cy="0"/>
          <a:chOff x="0" y="0"/>
          <a:chExt cx="0" cy="0"/>
        </a:xfrm>
      </p:grpSpPr>
      <p:sp>
        <p:nvSpPr>
          <p:cNvPr id="112" name="Google Shape;112;p48"/>
          <p:cNvSpPr/>
          <p:nvPr/>
        </p:nvSpPr>
        <p:spPr>
          <a:xfrm>
            <a:off x="0" y="6120882"/>
            <a:ext cx="12192000" cy="7371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8"/>
          <p:cNvSpPr/>
          <p:nvPr/>
        </p:nvSpPr>
        <p:spPr>
          <a:xfrm flipH="1">
            <a:off x="5823197" y="-363432"/>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14" name="Google Shape;114;p48"/>
          <p:cNvGrpSpPr/>
          <p:nvPr/>
        </p:nvGrpSpPr>
        <p:grpSpPr>
          <a:xfrm>
            <a:off x="8805395" y="3468716"/>
            <a:ext cx="3148393" cy="998194"/>
            <a:chOff x="2464177" y="4939099"/>
            <a:chExt cx="2638924" cy="836668"/>
          </a:xfrm>
        </p:grpSpPr>
        <p:sp>
          <p:nvSpPr>
            <p:cNvPr id="115" name="Google Shape;115;p48"/>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48"/>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48"/>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8"/>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8"/>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8"/>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8"/>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8"/>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8"/>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4" name="Google Shape;124;p48"/>
            <p:cNvGrpSpPr/>
            <p:nvPr/>
          </p:nvGrpSpPr>
          <p:grpSpPr>
            <a:xfrm>
              <a:off x="4243740" y="5657885"/>
              <a:ext cx="823237" cy="104309"/>
              <a:chOff x="4243740" y="5657885"/>
              <a:chExt cx="823237" cy="104309"/>
            </a:xfrm>
          </p:grpSpPr>
          <p:sp>
            <p:nvSpPr>
              <p:cNvPr id="125" name="Google Shape;125;p48"/>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8"/>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8"/>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8"/>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8"/>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8"/>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8"/>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48"/>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48"/>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48"/>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48"/>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48"/>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48"/>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48"/>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48"/>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8"/>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41" name="Google Shape;141;p48"/>
          <p:cNvSpPr/>
          <p:nvPr/>
        </p:nvSpPr>
        <p:spPr>
          <a:xfrm>
            <a:off x="6095999" y="550944"/>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8"/>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8"/>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4" name="Google Shape;144;p48"/>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145" name="Google Shape;145;p48"/>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146" name="Google Shape;146;p48"/>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8"/>
          <p:cNvSpPr txBox="1">
            <a:spLocks noGrp="1"/>
          </p:cNvSpPr>
          <p:nvPr>
            <p:ph type="body" idx="2"/>
          </p:nvPr>
        </p:nvSpPr>
        <p:spPr>
          <a:xfrm>
            <a:off x="642678" y="1620925"/>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2800"/>
              <a:buNone/>
              <a:defRPr sz="28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48"/>
          <p:cNvSpPr txBox="1">
            <a:spLocks noGrp="1"/>
          </p:cNvSpPr>
          <p:nvPr>
            <p:ph type="body" idx="3"/>
          </p:nvPr>
        </p:nvSpPr>
        <p:spPr>
          <a:xfrm>
            <a:off x="642678" y="811349"/>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A4199"/>
              </a:buClr>
              <a:buSzPts val="5000"/>
              <a:buNone/>
              <a:defRPr sz="500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49"/>
        <p:cNvGrpSpPr/>
        <p:nvPr/>
      </p:nvGrpSpPr>
      <p:grpSpPr>
        <a:xfrm>
          <a:off x="0" y="0"/>
          <a:ext cx="0" cy="0"/>
          <a:chOff x="0" y="0"/>
          <a:chExt cx="0" cy="0"/>
        </a:xfrm>
      </p:grpSpPr>
      <p:sp>
        <p:nvSpPr>
          <p:cNvPr id="150" name="Google Shape;150;p37"/>
          <p:cNvSpPr txBox="1">
            <a:spLocks noGrp="1"/>
          </p:cNvSpPr>
          <p:nvPr>
            <p:ph type="body" idx="1"/>
          </p:nvPr>
        </p:nvSpPr>
        <p:spPr>
          <a:xfrm>
            <a:off x="712630" y="1762164"/>
            <a:ext cx="53833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
          </p:nvPr>
        </p:nvSpPr>
        <p:spPr>
          <a:xfrm>
            <a:off x="712183" y="495859"/>
            <a:ext cx="538381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2" name="Google Shape;152;p37"/>
          <p:cNvPicPr preferRelativeResize="0"/>
          <p:nvPr/>
        </p:nvPicPr>
        <p:blipFill rotWithShape="1">
          <a:blip r:embed="rId2">
            <a:alphaModFix/>
          </a:blip>
          <a:srcRect l="-18315" t="15976" r="29196" b="11083"/>
          <a:stretch/>
        </p:blipFill>
        <p:spPr>
          <a:xfrm>
            <a:off x="3752900" y="1166099"/>
            <a:ext cx="8439100" cy="5375657"/>
          </a:xfrm>
          <a:prstGeom prst="rect">
            <a:avLst/>
          </a:prstGeom>
          <a:noFill/>
          <a:ln>
            <a:noFill/>
          </a:ln>
        </p:spPr>
      </p:pic>
      <p:sp>
        <p:nvSpPr>
          <p:cNvPr id="153" name="Google Shape;153;p37"/>
          <p:cNvSpPr>
            <a:spLocks noGrp="1"/>
          </p:cNvSpPr>
          <p:nvPr>
            <p:ph type="pic" idx="3"/>
          </p:nvPr>
        </p:nvSpPr>
        <p:spPr>
          <a:xfrm>
            <a:off x="7061200" y="1339039"/>
            <a:ext cx="5130800" cy="3913188"/>
          </a:xfrm>
          <a:prstGeom prst="rect">
            <a:avLst/>
          </a:prstGeom>
          <a:solidFill>
            <a:schemeClr val="lt1"/>
          </a:solidFill>
          <a:ln>
            <a:noFill/>
          </a:ln>
        </p:spPr>
      </p:sp>
      <p:cxnSp>
        <p:nvCxnSpPr>
          <p:cNvPr id="154" name="Google Shape;154;p3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55"/>
        <p:cNvGrpSpPr/>
        <p:nvPr/>
      </p:nvGrpSpPr>
      <p:grpSpPr>
        <a:xfrm>
          <a:off x="0" y="0"/>
          <a:ext cx="0" cy="0"/>
          <a:chOff x="0" y="0"/>
          <a:chExt cx="0" cy="0"/>
        </a:xfrm>
      </p:grpSpPr>
      <p:sp>
        <p:nvSpPr>
          <p:cNvPr id="156" name="Google Shape;156;p38"/>
          <p:cNvSpPr/>
          <p:nvPr/>
        </p:nvSpPr>
        <p:spPr>
          <a:xfrm>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pic>
        <p:nvPicPr>
          <p:cNvPr id="157" name="Google Shape;157;p38" descr="iPhone6_mockup_front_white.png"/>
          <p:cNvPicPr preferRelativeResize="0"/>
          <p:nvPr/>
        </p:nvPicPr>
        <p:blipFill rotWithShape="1">
          <a:blip r:embed="rId2">
            <a:alphaModFix/>
          </a:blip>
          <a:srcRect/>
          <a:stretch/>
        </p:blipFill>
        <p:spPr>
          <a:xfrm>
            <a:off x="8064807" y="280050"/>
            <a:ext cx="3742800" cy="5854425"/>
          </a:xfrm>
          <a:prstGeom prst="rect">
            <a:avLst/>
          </a:prstGeom>
          <a:noFill/>
          <a:ln>
            <a:noFill/>
          </a:ln>
        </p:spPr>
      </p:pic>
      <p:sp>
        <p:nvSpPr>
          <p:cNvPr id="158" name="Google Shape;158;p38"/>
          <p:cNvSpPr>
            <a:spLocks noGrp="1"/>
          </p:cNvSpPr>
          <p:nvPr>
            <p:ph type="pic" idx="2"/>
          </p:nvPr>
        </p:nvSpPr>
        <p:spPr>
          <a:xfrm>
            <a:off x="8800948" y="1208396"/>
            <a:ext cx="2266512" cy="3978298"/>
          </a:xfrm>
          <a:prstGeom prst="rect">
            <a:avLst/>
          </a:prstGeom>
          <a:solidFill>
            <a:schemeClr val="lt1"/>
          </a:solidFill>
          <a:ln>
            <a:noFill/>
          </a:ln>
        </p:spPr>
      </p:sp>
      <p:sp>
        <p:nvSpPr>
          <p:cNvPr id="159" name="Google Shape;159;p38"/>
          <p:cNvSpPr txBox="1">
            <a:spLocks noGrp="1"/>
          </p:cNvSpPr>
          <p:nvPr>
            <p:ph type="body" idx="1"/>
          </p:nvPr>
        </p:nvSpPr>
        <p:spPr>
          <a:xfrm>
            <a:off x="712630" y="1762164"/>
            <a:ext cx="73121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8"/>
          <p:cNvSpPr txBox="1">
            <a:spLocks noGrp="1"/>
          </p:cNvSpPr>
          <p:nvPr>
            <p:ph type="body" idx="3"/>
          </p:nvPr>
        </p:nvSpPr>
        <p:spPr>
          <a:xfrm>
            <a:off x="712183" y="495859"/>
            <a:ext cx="731277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1" name="Google Shape;161;p38"/>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ver">
  <p:cSld name="1_Cover">
    <p:spTree>
      <p:nvGrpSpPr>
        <p:cNvPr id="1" name="Shape 162"/>
        <p:cNvGrpSpPr/>
        <p:nvPr/>
      </p:nvGrpSpPr>
      <p:grpSpPr>
        <a:xfrm>
          <a:off x="0" y="0"/>
          <a:ext cx="0" cy="0"/>
          <a:chOff x="0" y="0"/>
          <a:chExt cx="0" cy="0"/>
        </a:xfrm>
      </p:grpSpPr>
      <p:sp>
        <p:nvSpPr>
          <p:cNvPr id="163" name="Google Shape;163;p49"/>
          <p:cNvSpPr/>
          <p:nvPr/>
        </p:nvSpPr>
        <p:spPr>
          <a:xfrm>
            <a:off x="0" y="0"/>
            <a:ext cx="12192000" cy="6858001"/>
          </a:xfrm>
          <a:prstGeom prst="rect">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49"/>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Calibri"/>
                <a:ea typeface="Calibri"/>
                <a:cs typeface="Calibri"/>
                <a:sym typeface="Calibri"/>
              </a:rPr>
              <a:t>BALANCE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65" name="Google Shape;165;p49"/>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22 point  -  Main Text Body </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66" name="Google Shape;166;p49"/>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BALANCE </a:t>
            </a:r>
            <a:r>
              <a:rPr lang="en-US" sz="2400" b="0" i="0" u="none" strike="noStrike" cap="none">
                <a:solidFill>
                  <a:schemeClr val="lt1"/>
                </a:solidFill>
                <a:latin typeface="Calibri"/>
                <a:ea typeface="Calibri"/>
                <a:cs typeface="Calibri"/>
                <a:sym typeface="Calibri"/>
              </a:rPr>
              <a:t>PowerPoint is….</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67" name="Google Shape;167;p49"/>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68" name="Google Shape;168;p49"/>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69" name="Google Shape;169;p49"/>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70" name="Google Shape;170;p4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Slide 01">
  <p:cSld name="1_Text Slide 01">
    <p:spTree>
      <p:nvGrpSpPr>
        <p:cNvPr id="1" name="Shape 171"/>
        <p:cNvGrpSpPr/>
        <p:nvPr/>
      </p:nvGrpSpPr>
      <p:grpSpPr>
        <a:xfrm>
          <a:off x="0" y="0"/>
          <a:ext cx="0" cy="0"/>
          <a:chOff x="0" y="0"/>
          <a:chExt cx="0" cy="0"/>
        </a:xfrm>
      </p:grpSpPr>
      <p:cxnSp>
        <p:nvCxnSpPr>
          <p:cNvPr id="172" name="Google Shape;172;p50"/>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73" name="Google Shape;173;p50"/>
          <p:cNvSpPr txBox="1">
            <a:spLocks noGrp="1"/>
          </p:cNvSpPr>
          <p:nvPr>
            <p:ph type="body" idx="1"/>
          </p:nvPr>
        </p:nvSpPr>
        <p:spPr>
          <a:xfrm>
            <a:off x="634224" y="1600200"/>
            <a:ext cx="6289090"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0"/>
          <p:cNvSpPr txBox="1">
            <a:spLocks noGrp="1"/>
          </p:cNvSpPr>
          <p:nvPr>
            <p:ph type="body" idx="2"/>
          </p:nvPr>
        </p:nvSpPr>
        <p:spPr>
          <a:xfrm>
            <a:off x="713768" y="421468"/>
            <a:ext cx="6289089"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0"/>
          <p:cNvSpPr>
            <a:spLocks noGrp="1"/>
          </p:cNvSpPr>
          <p:nvPr>
            <p:ph type="pic" idx="3"/>
          </p:nvPr>
        </p:nvSpPr>
        <p:spPr>
          <a:xfrm>
            <a:off x="7158600" y="287233"/>
            <a:ext cx="5033400" cy="5949282"/>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arge Photo Slide - Pruple">
  <p:cSld name="Large Photo Slide - Pruple">
    <p:spTree>
      <p:nvGrpSpPr>
        <p:cNvPr id="1" name="Shape 176"/>
        <p:cNvGrpSpPr/>
        <p:nvPr/>
      </p:nvGrpSpPr>
      <p:grpSpPr>
        <a:xfrm>
          <a:off x="0" y="0"/>
          <a:ext cx="0" cy="0"/>
          <a:chOff x="0" y="0"/>
          <a:chExt cx="0" cy="0"/>
        </a:xfrm>
      </p:grpSpPr>
      <p:sp>
        <p:nvSpPr>
          <p:cNvPr id="177" name="Google Shape;177;p51"/>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51"/>
          <p:cNvSpPr>
            <a:spLocks noGrp="1"/>
          </p:cNvSpPr>
          <p:nvPr>
            <p:ph type="pic" idx="2"/>
          </p:nvPr>
        </p:nvSpPr>
        <p:spPr>
          <a:xfrm>
            <a:off x="0" y="0"/>
            <a:ext cx="12192000" cy="6858000"/>
          </a:xfrm>
          <a:prstGeom prst="rect">
            <a:avLst/>
          </a:prstGeom>
          <a:noFill/>
          <a:ln>
            <a:noFill/>
          </a:ln>
        </p:spPr>
      </p:sp>
      <p:sp>
        <p:nvSpPr>
          <p:cNvPr id="179" name="Google Shape;179;p51"/>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1"/>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1"/>
          <p:cNvSpPr txBox="1">
            <a:spLocks noGrp="1"/>
          </p:cNvSpPr>
          <p:nvPr>
            <p:ph type="body" idx="3"/>
          </p:nvPr>
        </p:nvSpPr>
        <p:spPr>
          <a:xfrm>
            <a:off x="503238" y="1624369"/>
            <a:ext cx="4332233"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ullet Slide - Purple">
  <p:cSld name="Bullet Slide - Purple">
    <p:spTree>
      <p:nvGrpSpPr>
        <p:cNvPr id="1" name="Shape 182"/>
        <p:cNvGrpSpPr/>
        <p:nvPr/>
      </p:nvGrpSpPr>
      <p:grpSpPr>
        <a:xfrm>
          <a:off x="0" y="0"/>
          <a:ext cx="0" cy="0"/>
          <a:chOff x="0" y="0"/>
          <a:chExt cx="0" cy="0"/>
        </a:xfrm>
      </p:grpSpPr>
      <p:sp>
        <p:nvSpPr>
          <p:cNvPr id="183" name="Google Shape;183;p52"/>
          <p:cNvSpPr txBox="1">
            <a:spLocks noGrp="1"/>
          </p:cNvSpPr>
          <p:nvPr>
            <p:ph type="body" idx="1"/>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53693"/>
              </a:buClr>
              <a:buSzPts val="3600"/>
              <a:buNone/>
              <a:defRPr sz="3600" i="0">
                <a:solidFill>
                  <a:srgbClr val="85369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52"/>
          <p:cNvCxnSpPr/>
          <p:nvPr/>
        </p:nvCxnSpPr>
        <p:spPr>
          <a:xfrm>
            <a:off x="5346936" y="-25722"/>
            <a:ext cx="0" cy="6853558"/>
          </a:xfrm>
          <a:prstGeom prst="straightConnector1">
            <a:avLst/>
          </a:prstGeom>
          <a:noFill/>
          <a:ln w="12700" cap="flat" cmpd="sng">
            <a:solidFill>
              <a:srgbClr val="853693"/>
            </a:solidFill>
            <a:prstDash val="solid"/>
            <a:miter lim="800000"/>
            <a:headEnd type="none" w="sm" len="sm"/>
            <a:tailEnd type="none" w="sm" len="sm"/>
          </a:ln>
        </p:spPr>
      </p:cxnSp>
      <p:sp>
        <p:nvSpPr>
          <p:cNvPr id="185" name="Google Shape;185;p52"/>
          <p:cNvSpPr/>
          <p:nvPr/>
        </p:nvSpPr>
        <p:spPr>
          <a:xfrm>
            <a:off x="4783395" y="415207"/>
            <a:ext cx="1154422" cy="1154422"/>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86" name="Google Shape;186;p52"/>
          <p:cNvSpPr txBox="1">
            <a:spLocks noGrp="1"/>
          </p:cNvSpPr>
          <p:nvPr>
            <p:ph type="body" idx="2"/>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2"/>
          <p:cNvSpPr txBox="1">
            <a:spLocks noGrp="1"/>
          </p:cNvSpPr>
          <p:nvPr>
            <p:ph type="body" idx="3"/>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2"/>
          <p:cNvSpPr txBox="1">
            <a:spLocks noGrp="1"/>
          </p:cNvSpPr>
          <p:nvPr>
            <p:ph type="body" idx="4"/>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9" name="Google Shape;189;p52"/>
          <p:cNvGrpSpPr/>
          <p:nvPr/>
        </p:nvGrpSpPr>
        <p:grpSpPr>
          <a:xfrm rot="-5400000">
            <a:off x="-2634369" y="1453682"/>
            <a:ext cx="6094941" cy="3794344"/>
            <a:chOff x="706438" y="3430450"/>
            <a:chExt cx="6094941" cy="3794344"/>
          </a:xfrm>
        </p:grpSpPr>
        <p:sp>
          <p:nvSpPr>
            <p:cNvPr id="190" name="Google Shape;190;p52"/>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191" name="Google Shape;191;p52"/>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192" name="Google Shape;192;p52"/>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ullet Slide - Blue">
  <p:cSld name="Bullet Slide - Blue">
    <p:spTree>
      <p:nvGrpSpPr>
        <p:cNvPr id="1" name="Shape 193"/>
        <p:cNvGrpSpPr/>
        <p:nvPr/>
      </p:nvGrpSpPr>
      <p:grpSpPr>
        <a:xfrm>
          <a:off x="0" y="0"/>
          <a:ext cx="0" cy="0"/>
          <a:chOff x="0" y="0"/>
          <a:chExt cx="0" cy="0"/>
        </a:xfrm>
      </p:grpSpPr>
      <p:sp>
        <p:nvSpPr>
          <p:cNvPr id="194" name="Google Shape;194;p53"/>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3"/>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4B4CB"/>
              </a:buClr>
              <a:buSzPts val="3600"/>
              <a:buNone/>
              <a:defRPr sz="3600" i="0">
                <a:solidFill>
                  <a:srgbClr val="14B4C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6" name="Google Shape;196;p53"/>
          <p:cNvCxnSpPr/>
          <p:nvPr/>
        </p:nvCxnSpPr>
        <p:spPr>
          <a:xfrm>
            <a:off x="5346936" y="-25722"/>
            <a:ext cx="0" cy="6853558"/>
          </a:xfrm>
          <a:prstGeom prst="straightConnector1">
            <a:avLst/>
          </a:prstGeom>
          <a:noFill/>
          <a:ln w="12700" cap="flat" cmpd="sng">
            <a:solidFill>
              <a:srgbClr val="14B4CB"/>
            </a:solidFill>
            <a:prstDash val="solid"/>
            <a:miter lim="800000"/>
            <a:headEnd type="none" w="sm" len="sm"/>
            <a:tailEnd type="none" w="sm" len="sm"/>
          </a:ln>
        </p:spPr>
      </p:cxnSp>
      <p:sp>
        <p:nvSpPr>
          <p:cNvPr id="197" name="Google Shape;197;p53"/>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3"/>
          <p:cNvSpPr/>
          <p:nvPr/>
        </p:nvSpPr>
        <p:spPr>
          <a:xfrm>
            <a:off x="4783395" y="415207"/>
            <a:ext cx="1154422" cy="1154422"/>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99" name="Google Shape;199;p53"/>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0" name="Google Shape;200;p53"/>
          <p:cNvGrpSpPr/>
          <p:nvPr/>
        </p:nvGrpSpPr>
        <p:grpSpPr>
          <a:xfrm rot="-5400000">
            <a:off x="-2634369" y="1453682"/>
            <a:ext cx="6094941" cy="3794344"/>
            <a:chOff x="706438" y="3430450"/>
            <a:chExt cx="6094941" cy="3794344"/>
          </a:xfrm>
        </p:grpSpPr>
        <p:sp>
          <p:nvSpPr>
            <p:cNvPr id="201" name="Google Shape;201;p53"/>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202" name="Google Shape;202;p53"/>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203" name="Google Shape;203;p53"/>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361350784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s">
  <p:cSld name="Contents">
    <p:spTree>
      <p:nvGrpSpPr>
        <p:cNvPr id="1" name="Shape 50"/>
        <p:cNvGrpSpPr/>
        <p:nvPr/>
      </p:nvGrpSpPr>
      <p:grpSpPr>
        <a:xfrm>
          <a:off x="0" y="0"/>
          <a:ext cx="0" cy="0"/>
          <a:chOff x="0" y="0"/>
          <a:chExt cx="0" cy="0"/>
        </a:xfrm>
      </p:grpSpPr>
      <p:sp>
        <p:nvSpPr>
          <p:cNvPr id="51" name="Google Shape;51;p34"/>
          <p:cNvSpPr txBox="1">
            <a:spLocks noGrp="1"/>
          </p:cNvSpPr>
          <p:nvPr>
            <p:ph type="body" idx="1"/>
          </p:nvPr>
        </p:nvSpPr>
        <p:spPr>
          <a:xfrm>
            <a:off x="3107723" y="454080"/>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4"/>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4"/>
          <p:cNvSpPr/>
          <p:nvPr/>
        </p:nvSpPr>
        <p:spPr>
          <a:xfrm>
            <a:off x="5268246" y="5929183"/>
            <a:ext cx="6062706"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US" sz="800" b="0" i="0" u="none" strike="noStrike" cap="none">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cxnSp>
        <p:nvCxnSpPr>
          <p:cNvPr id="54" name="Google Shape;54;p34"/>
          <p:cNvCxnSpPr/>
          <p:nvPr/>
        </p:nvCxnSpPr>
        <p:spPr>
          <a:xfrm>
            <a:off x="2405317" y="1450776"/>
            <a:ext cx="9786141" cy="0"/>
          </a:xfrm>
          <a:prstGeom prst="straightConnector1">
            <a:avLst/>
          </a:prstGeom>
          <a:noFill/>
          <a:ln w="28575" cap="flat" cmpd="sng">
            <a:solidFill>
              <a:srgbClr val="14B4CB"/>
            </a:solidFill>
            <a:prstDash val="solid"/>
            <a:miter lim="800000"/>
            <a:headEnd type="none" w="sm" len="sm"/>
            <a:tailEnd type="none" w="sm" len="sm"/>
          </a:ln>
        </p:spPr>
      </p:cxnSp>
      <p:sp>
        <p:nvSpPr>
          <p:cNvPr id="55" name="Google Shape;55;p34"/>
          <p:cNvSpPr/>
          <p:nvPr/>
        </p:nvSpPr>
        <p:spPr>
          <a:xfrm rot="-2700000">
            <a:off x="2898398" y="1457637"/>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 name="Google Shape;56;p34"/>
          <p:cNvPicPr preferRelativeResize="0"/>
          <p:nvPr/>
        </p:nvPicPr>
        <p:blipFill rotWithShape="1">
          <a:blip r:embed="rId2">
            <a:alphaModFix/>
          </a:blip>
          <a:srcRect r="44449"/>
          <a:stretch/>
        </p:blipFill>
        <p:spPr>
          <a:xfrm>
            <a:off x="3325164" y="5929183"/>
            <a:ext cx="1543462" cy="354434"/>
          </a:xfrm>
          <a:prstGeom prst="rect">
            <a:avLst/>
          </a:prstGeom>
          <a:noFill/>
          <a:ln>
            <a:noFill/>
          </a:ln>
        </p:spPr>
      </p:pic>
      <p:sp>
        <p:nvSpPr>
          <p:cNvPr id="57" name="Google Shape;57;p34"/>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4"/>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4"/>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4"/>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4"/>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7"/>
        <p:cNvGrpSpPr/>
        <p:nvPr/>
      </p:nvGrpSpPr>
      <p:grpSpPr>
        <a:xfrm>
          <a:off x="0" y="0"/>
          <a:ext cx="0" cy="0"/>
          <a:chOff x="0" y="0"/>
          <a:chExt cx="0" cy="0"/>
        </a:xfrm>
      </p:grpSpPr>
      <p:sp>
        <p:nvSpPr>
          <p:cNvPr id="68" name="Google Shape;68;p47"/>
          <p:cNvSpPr/>
          <p:nvPr/>
        </p:nvSpPr>
        <p:spPr>
          <a:xfrm>
            <a:off x="0" y="1244599"/>
            <a:ext cx="12191999" cy="5613401"/>
          </a:xfrm>
          <a:custGeom>
            <a:avLst/>
            <a:gdLst/>
            <a:ahLst/>
            <a:cxnLst/>
            <a:rect l="l" t="t" r="r" b="b"/>
            <a:pathLst>
              <a:path w="12191999" h="3896062" extrusionOk="0">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alibri"/>
              <a:ea typeface="Calibri"/>
              <a:cs typeface="Calibri"/>
              <a:sym typeface="Calibri"/>
            </a:endParaRPr>
          </a:p>
        </p:txBody>
      </p:sp>
      <p:cxnSp>
        <p:nvCxnSpPr>
          <p:cNvPr id="69" name="Google Shape;69;p4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70" name="Google Shape;70;p47"/>
          <p:cNvSpPr txBox="1">
            <a:spLocks noGrp="1"/>
          </p:cNvSpPr>
          <p:nvPr>
            <p:ph type="body" idx="1"/>
          </p:nvPr>
        </p:nvSpPr>
        <p:spPr>
          <a:xfrm>
            <a:off x="713768" y="2449285"/>
            <a:ext cx="7756143" cy="37555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2" name="Google Shape;72;p47"/>
          <p:cNvGrpSpPr/>
          <p:nvPr/>
        </p:nvGrpSpPr>
        <p:grpSpPr>
          <a:xfrm rot="-5400000">
            <a:off x="8725648" y="1465280"/>
            <a:ext cx="6094941" cy="3794344"/>
            <a:chOff x="706438" y="3430450"/>
            <a:chExt cx="6094941" cy="3794344"/>
          </a:xfrm>
        </p:grpSpPr>
        <p:sp>
          <p:nvSpPr>
            <p:cNvPr id="73" name="Google Shape;73;p47"/>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74" name="Google Shape;74;p47"/>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75" name="Google Shape;75;p47"/>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Slide - Blue">
  <p:cSld name="Quote Slide - Blue">
    <p:spTree>
      <p:nvGrpSpPr>
        <p:cNvPr id="1" name="Shape 76"/>
        <p:cNvGrpSpPr/>
        <p:nvPr/>
      </p:nvGrpSpPr>
      <p:grpSpPr>
        <a:xfrm>
          <a:off x="0" y="0"/>
          <a:ext cx="0" cy="0"/>
          <a:chOff x="0" y="0"/>
          <a:chExt cx="0" cy="0"/>
        </a:xfrm>
      </p:grpSpPr>
      <p:sp>
        <p:nvSpPr>
          <p:cNvPr id="77" name="Google Shape;77;p36"/>
          <p:cNvSpPr/>
          <p:nvPr/>
        </p:nvSpPr>
        <p:spPr>
          <a:xfrm>
            <a:off x="3130350" y="209349"/>
            <a:ext cx="5931299" cy="5931299"/>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36"/>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6"/>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Welcome Slide 1">
  <p:cSld name="8_Welcome Slide 1">
    <p:spTree>
      <p:nvGrpSpPr>
        <p:cNvPr id="1" name="Shape 80"/>
        <p:cNvGrpSpPr/>
        <p:nvPr/>
      </p:nvGrpSpPr>
      <p:grpSpPr>
        <a:xfrm>
          <a:off x="0" y="0"/>
          <a:ext cx="0" cy="0"/>
          <a:chOff x="0" y="0"/>
          <a:chExt cx="0" cy="0"/>
        </a:xfrm>
      </p:grpSpPr>
      <p:sp>
        <p:nvSpPr>
          <p:cNvPr id="81" name="Google Shape;81;p46"/>
          <p:cNvSpPr/>
          <p:nvPr/>
        </p:nvSpPr>
        <p:spPr>
          <a:xfrm>
            <a:off x="-2" y="1532287"/>
            <a:ext cx="12192002" cy="4641046"/>
          </a:xfrm>
          <a:prstGeom prst="rect">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2" name="Google Shape;82;p46"/>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83" name="Google Shape;83;p4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2 Divider">
  <p:cSld name="02 Divider">
    <p:spTree>
      <p:nvGrpSpPr>
        <p:cNvPr id="1" name="Shape 85"/>
        <p:cNvGrpSpPr/>
        <p:nvPr/>
      </p:nvGrpSpPr>
      <p:grpSpPr>
        <a:xfrm>
          <a:off x="0" y="0"/>
          <a:ext cx="0" cy="0"/>
          <a:chOff x="0" y="0"/>
          <a:chExt cx="0" cy="0"/>
        </a:xfrm>
      </p:grpSpPr>
      <p:sp>
        <p:nvSpPr>
          <p:cNvPr id="86" name="Google Shape;86;p40"/>
          <p:cNvSpPr/>
          <p:nvPr/>
        </p:nvSpPr>
        <p:spPr>
          <a:xfrm>
            <a:off x="0" y="0"/>
            <a:ext cx="12192000" cy="5290034"/>
          </a:xfrm>
          <a:custGeom>
            <a:avLst/>
            <a:gdLst/>
            <a:ahLst/>
            <a:cxnLst/>
            <a:rect l="l" t="t" r="r" b="b"/>
            <a:pathLst>
              <a:path w="12192000" h="5290034" extrusionOk="0">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40"/>
          <p:cNvSpPr>
            <a:spLocks noGrp="1"/>
          </p:cNvSpPr>
          <p:nvPr>
            <p:ph type="pic" idx="2"/>
          </p:nvPr>
        </p:nvSpPr>
        <p:spPr>
          <a:xfrm>
            <a:off x="7158600" y="287233"/>
            <a:ext cx="5033400" cy="5949282"/>
          </a:xfrm>
          <a:prstGeom prst="rect">
            <a:avLst/>
          </a:prstGeom>
          <a:noFill/>
          <a:ln>
            <a:noFill/>
          </a:ln>
        </p:spPr>
      </p:sp>
      <p:sp>
        <p:nvSpPr>
          <p:cNvPr id="88" name="Google Shape;88;p40"/>
          <p:cNvSpPr/>
          <p:nvPr/>
        </p:nvSpPr>
        <p:spPr>
          <a:xfrm>
            <a:off x="2127131" y="20050"/>
            <a:ext cx="45719" cy="2021021"/>
          </a:xfrm>
          <a:prstGeom prst="rect">
            <a:avLst/>
          </a:prstGeom>
          <a:solidFill>
            <a:srgbClr val="8A4199"/>
          </a:solidFill>
          <a:ln w="12700" cap="flat" cmpd="sng">
            <a:solidFill>
              <a:srgbClr val="8A41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0"/>
          <p:cNvSpPr txBox="1">
            <a:spLocks noGrp="1"/>
          </p:cNvSpPr>
          <p:nvPr>
            <p:ph type="body" idx="1"/>
          </p:nvPr>
        </p:nvSpPr>
        <p:spPr>
          <a:xfrm>
            <a:off x="2362833" y="602336"/>
            <a:ext cx="3791493"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0"/>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 Purple">
  <p:cSld name="Quote Slide - Purple">
    <p:spTree>
      <p:nvGrpSpPr>
        <p:cNvPr id="1" name="Shape 91"/>
        <p:cNvGrpSpPr/>
        <p:nvPr/>
      </p:nvGrpSpPr>
      <p:grpSpPr>
        <a:xfrm>
          <a:off x="0" y="0"/>
          <a:ext cx="0" cy="0"/>
          <a:chOff x="0" y="0"/>
          <a:chExt cx="0" cy="0"/>
        </a:xfrm>
      </p:grpSpPr>
      <p:sp>
        <p:nvSpPr>
          <p:cNvPr id="92" name="Google Shape;92;p39"/>
          <p:cNvSpPr/>
          <p:nvPr/>
        </p:nvSpPr>
        <p:spPr>
          <a:xfrm>
            <a:off x="3130350" y="209349"/>
            <a:ext cx="5931299" cy="5931299"/>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39"/>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9"/>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Photo Slide 02">
  <p:cSld name="Text/Photo Slide 02">
    <p:spTree>
      <p:nvGrpSpPr>
        <p:cNvPr id="1" name="Shape 95"/>
        <p:cNvGrpSpPr/>
        <p:nvPr/>
      </p:nvGrpSpPr>
      <p:grpSpPr>
        <a:xfrm>
          <a:off x="0" y="0"/>
          <a:ext cx="0" cy="0"/>
          <a:chOff x="0" y="0"/>
          <a:chExt cx="0" cy="0"/>
        </a:xfrm>
      </p:grpSpPr>
      <p:sp>
        <p:nvSpPr>
          <p:cNvPr id="96" name="Google Shape;96;p41"/>
          <p:cNvSpPr/>
          <p:nvPr/>
        </p:nvSpPr>
        <p:spPr>
          <a:xfrm>
            <a:off x="4007560" y="3657853"/>
            <a:ext cx="2507741" cy="2507741"/>
          </a:xfrm>
          <a:prstGeom prst="ellipse">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a:spLocks noGrp="1"/>
          </p:cNvSpPr>
          <p:nvPr>
            <p:ph type="pic" idx="2"/>
          </p:nvPr>
        </p:nvSpPr>
        <p:spPr>
          <a:xfrm>
            <a:off x="16472" y="377764"/>
            <a:ext cx="5222656" cy="5952556"/>
          </a:xfrm>
          <a:prstGeom prst="rect">
            <a:avLst/>
          </a:prstGeom>
          <a:noFill/>
          <a:ln>
            <a:noFill/>
          </a:ln>
        </p:spPr>
      </p:sp>
      <p:sp>
        <p:nvSpPr>
          <p:cNvPr id="98" name="Google Shape;98;p41"/>
          <p:cNvSpPr txBox="1">
            <a:spLocks noGrp="1"/>
          </p:cNvSpPr>
          <p:nvPr>
            <p:ph type="body" idx="1"/>
          </p:nvPr>
        </p:nvSpPr>
        <p:spPr>
          <a:xfrm>
            <a:off x="4007559" y="4646645"/>
            <a:ext cx="2507741" cy="1026368"/>
          </a:xfrm>
          <a:prstGeom prst="rect">
            <a:avLst/>
          </a:prstGeom>
          <a:noFill/>
          <a:ln>
            <a:noFill/>
          </a:ln>
        </p:spPr>
        <p:txBody>
          <a:bodyPr spcFirstLastPara="1" wrap="square" lIns="91425" tIns="45700" rIns="91425" bIns="45700" anchor="t" anchorCtr="0">
            <a:noAutofit/>
          </a:bodyPr>
          <a:lstStyle>
            <a:lvl1pPr marL="457200" lvl="0" indent="-228600" algn="ctr">
              <a:lnSpc>
                <a:spcPct val="101666"/>
              </a:lnSpc>
              <a:spcBef>
                <a:spcPts val="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1"/>
          <p:cNvSpPr txBox="1">
            <a:spLocks noGrp="1"/>
          </p:cNvSpPr>
          <p:nvPr>
            <p:ph type="body" idx="3"/>
          </p:nvPr>
        </p:nvSpPr>
        <p:spPr>
          <a:xfrm>
            <a:off x="6650836" y="1894114"/>
            <a:ext cx="4918863"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1"/>
          <p:cNvSpPr txBox="1">
            <a:spLocks noGrp="1"/>
          </p:cNvSpPr>
          <p:nvPr>
            <p:ph type="body" idx="4"/>
          </p:nvPr>
        </p:nvSpPr>
        <p:spPr>
          <a:xfrm>
            <a:off x="6629890" y="731711"/>
            <a:ext cx="4918863"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01"/>
        <p:cNvGrpSpPr/>
        <p:nvPr/>
      </p:nvGrpSpPr>
      <p:grpSpPr>
        <a:xfrm>
          <a:off x="0" y="0"/>
          <a:ext cx="0" cy="0"/>
          <a:chOff x="0" y="0"/>
          <a:chExt cx="0" cy="0"/>
        </a:xfrm>
      </p:grpSpPr>
      <p:cxnSp>
        <p:nvCxnSpPr>
          <p:cNvPr id="102" name="Google Shape;102;p43"/>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03" name="Google Shape;103;p43"/>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3"/>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p:nvPr/>
        </p:nvSpPr>
        <p:spPr>
          <a:xfrm>
            <a:off x="9055571" y="6311900"/>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9" name="Google Shape;9;p32"/>
          <p:cNvCxnSpPr/>
          <p:nvPr/>
        </p:nvCxnSpPr>
        <p:spPr>
          <a:xfrm>
            <a:off x="0" y="6552265"/>
            <a:ext cx="9029700" cy="0"/>
          </a:xfrm>
          <a:prstGeom prst="straightConnector1">
            <a:avLst/>
          </a:prstGeom>
          <a:noFill/>
          <a:ln w="28575" cap="flat" cmpd="sng">
            <a:solidFill>
              <a:srgbClr val="12B4CB"/>
            </a:solidFill>
            <a:prstDash val="solid"/>
            <a:miter lim="800000"/>
            <a:headEnd type="none" w="sm" len="sm"/>
            <a:tailEnd type="none" w="sm" len="sm"/>
          </a:ln>
        </p:spPr>
      </p:cxnSp>
      <p:sp>
        <p:nvSpPr>
          <p:cNvPr id="10" name="Google Shape;10;p32"/>
          <p:cNvSpPr/>
          <p:nvPr/>
        </p:nvSpPr>
        <p:spPr>
          <a:xfrm rot="-2700000">
            <a:off x="493081" y="6565542"/>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6.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mtUlRYXJ0vI"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kwiXh3dzR4"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volinik.ee/wp-content/uploads/2021/05/checklist.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humanrights.ee/app/uploads/2021/08/DI-in-times-of-crisis-guide.pd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None/>
            </a:pPr>
            <a:r>
              <a:rPr lang="en-US"/>
              <a:t>www.</a:t>
            </a:r>
            <a:r>
              <a:rPr lang="en-US" b="1"/>
              <a:t>balance</a:t>
            </a:r>
            <a:r>
              <a:rPr lang="en-US"/>
              <a:t>.eu</a:t>
            </a:r>
            <a:endParaRPr/>
          </a:p>
          <a:p>
            <a:pPr marL="0" lvl="0" indent="0" algn="ctr" rtl="0">
              <a:lnSpc>
                <a:spcPct val="90000"/>
              </a:lnSpc>
              <a:spcBef>
                <a:spcPts val="1000"/>
              </a:spcBef>
              <a:spcAft>
                <a:spcPts val="0"/>
              </a:spcAft>
              <a:buClr>
                <a:schemeClr val="lt1"/>
              </a:buClr>
              <a:buSzPts val="3200"/>
              <a:buNone/>
            </a:pPr>
            <a:endParaRPr/>
          </a:p>
        </p:txBody>
      </p:sp>
      <p:sp>
        <p:nvSpPr>
          <p:cNvPr id="209" name="Google Shape;209;p1"/>
          <p:cNvSpPr txBox="1">
            <a:spLocks noGrp="1"/>
          </p:cNvSpPr>
          <p:nvPr>
            <p:ph type="body" idx="2"/>
          </p:nvPr>
        </p:nvSpPr>
        <p:spPr>
          <a:xfrm>
            <a:off x="6737542" y="2343767"/>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5400"/>
              <a:buNone/>
            </a:pPr>
            <a:r>
              <a:rPr lang="en-US" b="1"/>
              <a:t>Catering for a Diverse Team</a:t>
            </a:r>
            <a:endParaRPr/>
          </a:p>
        </p:txBody>
      </p:sp>
      <p:sp>
        <p:nvSpPr>
          <p:cNvPr id="210" name="Google Shape;210;p1"/>
          <p:cNvSpPr txBox="1">
            <a:spLocks noGrp="1"/>
          </p:cNvSpPr>
          <p:nvPr>
            <p:ph type="body" idx="3"/>
          </p:nvPr>
        </p:nvSpPr>
        <p:spPr>
          <a:xfrm>
            <a:off x="6737542" y="1826028"/>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4B4CB"/>
              </a:buClr>
              <a:buSzPts val="3600"/>
              <a:buNone/>
            </a:pPr>
            <a:r>
              <a:rPr lang="en-US">
                <a:solidFill>
                  <a:srgbClr val="14B4CB"/>
                </a:solidFill>
              </a:rPr>
              <a:t>MODULE 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4"/>
          <p:cNvSpPr txBox="1">
            <a:spLocks noGrp="1"/>
          </p:cNvSpPr>
          <p:nvPr>
            <p:ph type="body" idx="1"/>
          </p:nvPr>
        </p:nvSpPr>
        <p:spPr>
          <a:xfrm>
            <a:off x="3229897" y="1775190"/>
            <a:ext cx="5732206" cy="3742267"/>
          </a:xfrm>
          <a:prstGeom prst="rect">
            <a:avLst/>
          </a:prstGeom>
          <a:noFill/>
          <a:ln>
            <a:noFill/>
          </a:ln>
        </p:spPr>
        <p:txBody>
          <a:bodyPr spcFirstLastPara="1" wrap="square" lIns="91425" tIns="45700" rIns="91425" bIns="45700" anchor="t" anchorCtr="0">
            <a:normAutofit/>
          </a:bodyPr>
          <a:lstStyle/>
          <a:p>
            <a:pPr marL="457200" lvl="0" indent="-228600" algn="ctr" rtl="0">
              <a:lnSpc>
                <a:spcPct val="90000"/>
              </a:lnSpc>
              <a:spcBef>
                <a:spcPts val="1000"/>
              </a:spcBef>
              <a:spcAft>
                <a:spcPts val="0"/>
              </a:spcAft>
              <a:buClr>
                <a:schemeClr val="lt1"/>
              </a:buClr>
              <a:buSzPts val="3000"/>
              <a:buNone/>
            </a:pPr>
            <a:r>
              <a:rPr lang="en-US" sz="3200" i="0"/>
              <a:t>INTERSECTIONALITY</a:t>
            </a:r>
            <a:endParaRPr/>
          </a:p>
          <a:p>
            <a:pPr marL="457200" lvl="0" indent="-228600" algn="ctr" rtl="0">
              <a:lnSpc>
                <a:spcPct val="90000"/>
              </a:lnSpc>
              <a:spcBef>
                <a:spcPts val="1000"/>
              </a:spcBef>
              <a:spcAft>
                <a:spcPts val="0"/>
              </a:spcAft>
              <a:buClr>
                <a:schemeClr val="lt1"/>
              </a:buClr>
              <a:buSzPts val="3000"/>
              <a:buNone/>
            </a:pPr>
            <a:r>
              <a:rPr lang="en-US" sz="2400" i="0"/>
              <a:t>Each person can hold multiple dimensions of diversity. These dimensions are interlocking and interacting. They lead to unique experiences and of course unique people! ☺ </a:t>
            </a:r>
            <a:endParaRPr sz="2400" i="0"/>
          </a:p>
        </p:txBody>
      </p:sp>
      <p:sp>
        <p:nvSpPr>
          <p:cNvPr id="294" name="Google Shape;294;p54"/>
          <p:cNvSpPr/>
          <p:nvPr/>
        </p:nvSpPr>
        <p:spPr>
          <a:xfrm>
            <a:off x="324465" y="609600"/>
            <a:ext cx="3215148" cy="324464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54"/>
          <p:cNvSpPr txBox="1"/>
          <p:nvPr/>
        </p:nvSpPr>
        <p:spPr>
          <a:xfrm>
            <a:off x="245808" y="1252166"/>
            <a:ext cx="3097160" cy="1959511"/>
          </a:xfrm>
          <a:prstGeom prst="rect">
            <a:avLst/>
          </a:prstGeom>
          <a:noFill/>
          <a:ln>
            <a:noFill/>
          </a:ln>
        </p:spPr>
        <p:txBody>
          <a:bodyPr spcFirstLastPara="1" wrap="square" lIns="91425" tIns="45700" rIns="91425" bIns="45700" anchor="t" anchorCtr="0">
            <a:spAutoFit/>
          </a:bodyPr>
          <a:lstStyle/>
          <a:p>
            <a:pPr marL="457200" marR="0" lvl="0" indent="-228600" algn="ctr" rtl="0">
              <a:lnSpc>
                <a:spcPct val="90000"/>
              </a:lnSpc>
              <a:spcBef>
                <a:spcPts val="0"/>
              </a:spcBef>
              <a:spcAft>
                <a:spcPts val="0"/>
              </a:spcAft>
              <a:buClr>
                <a:srgbClr val="FFFFFF"/>
              </a:buClr>
              <a:buSzPts val="3000"/>
              <a:buFont typeface="Arial"/>
              <a:buNone/>
            </a:pPr>
            <a:r>
              <a:rPr lang="en-US" sz="2200" b="0" i="1" u="none" strike="noStrike" cap="none">
                <a:solidFill>
                  <a:srgbClr val="FFFFFF"/>
                </a:solidFill>
                <a:latin typeface="Calibri"/>
                <a:ea typeface="Calibri"/>
                <a:cs typeface="Calibri"/>
                <a:sym typeface="Calibri"/>
              </a:rPr>
              <a:t>Don’t Forget: </a:t>
            </a:r>
            <a:endParaRPr/>
          </a:p>
          <a:p>
            <a:pPr marL="457200" marR="0" lvl="0" indent="-228600" algn="ctr" rtl="0">
              <a:lnSpc>
                <a:spcPct val="90000"/>
              </a:lnSpc>
              <a:spcBef>
                <a:spcPts val="1000"/>
              </a:spcBef>
              <a:spcAft>
                <a:spcPts val="0"/>
              </a:spcAft>
              <a:buClr>
                <a:srgbClr val="FFFFFF"/>
              </a:buClr>
              <a:buSzPts val="3000"/>
              <a:buFont typeface="Arial"/>
              <a:buNone/>
            </a:pPr>
            <a:r>
              <a:rPr lang="en-US" sz="2200" b="0" i="1" u="none" strike="noStrike" cap="none">
                <a:solidFill>
                  <a:srgbClr val="FFFFFF"/>
                </a:solidFill>
                <a:latin typeface="Calibri"/>
                <a:ea typeface="Calibri"/>
                <a:cs typeface="Calibri"/>
                <a:sym typeface="Calibri"/>
              </a:rPr>
              <a:t>Each person is unique, and these dimensions are only examples of someone’s identity.</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96" name="Google Shape;296;p54"/>
          <p:cNvPicPr preferRelativeResize="0"/>
          <p:nvPr/>
        </p:nvPicPr>
        <p:blipFill rotWithShape="1">
          <a:blip r:embed="rId3">
            <a:alphaModFix/>
          </a:blip>
          <a:srcRect l="40207" t="23292" r="39692" b="15857"/>
          <a:stretch/>
        </p:blipFill>
        <p:spPr>
          <a:xfrm>
            <a:off x="8514735" y="2694434"/>
            <a:ext cx="3677265" cy="4143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
          <p:cNvSpPr txBox="1">
            <a:spLocks noGrp="1"/>
          </p:cNvSpPr>
          <p:nvPr>
            <p:ph type="body" idx="1"/>
          </p:nvPr>
        </p:nvSpPr>
        <p:spPr>
          <a:xfrm>
            <a:off x="678506" y="1599812"/>
            <a:ext cx="10834986" cy="4959608"/>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000"/>
              </a:spcBef>
              <a:spcAft>
                <a:spcPts val="0"/>
              </a:spcAft>
              <a:buSzPts val="1000"/>
              <a:buFont typeface="Wingdings" panose="05000000000000000000" pitchFamily="2" charset="2"/>
              <a:buChar char="Ø"/>
            </a:pPr>
            <a:r>
              <a:rPr lang="en-US" sz="2000" dirty="0">
                <a:solidFill>
                  <a:schemeClr val="lt1"/>
                </a:solidFill>
                <a:latin typeface="Calibri"/>
                <a:ea typeface="Calibri"/>
                <a:cs typeface="Calibri"/>
                <a:sym typeface="Calibri"/>
              </a:rPr>
              <a:t>Person-</a:t>
            </a:r>
            <a:r>
              <a:rPr lang="en-US" sz="2000" dirty="0" err="1">
                <a:solidFill>
                  <a:schemeClr val="lt1"/>
                </a:solidFill>
                <a:latin typeface="Calibri"/>
                <a:ea typeface="Calibri"/>
                <a:cs typeface="Calibri"/>
                <a:sym typeface="Calibri"/>
              </a:rPr>
              <a:t>centred</a:t>
            </a:r>
            <a:r>
              <a:rPr lang="en-US" sz="2000" dirty="0">
                <a:solidFill>
                  <a:schemeClr val="lt1"/>
                </a:solidFill>
                <a:latin typeface="Calibri"/>
                <a:ea typeface="Calibri"/>
                <a:cs typeface="Calibri"/>
                <a:sym typeface="Calibri"/>
              </a:rPr>
              <a:t> perspective: every person and their needs are unique: to promote work-life balance effectively, it is crucial to </a:t>
            </a:r>
            <a:r>
              <a:rPr lang="en-US" sz="2000" dirty="0" err="1">
                <a:solidFill>
                  <a:schemeClr val="lt1"/>
                </a:solidFill>
                <a:latin typeface="Calibri"/>
                <a:ea typeface="Calibri"/>
                <a:cs typeface="Calibri"/>
                <a:sym typeface="Calibri"/>
              </a:rPr>
              <a:t>recognise</a:t>
            </a:r>
            <a:r>
              <a:rPr lang="en-US" sz="2000" dirty="0">
                <a:solidFill>
                  <a:schemeClr val="lt1"/>
                </a:solidFill>
                <a:latin typeface="Calibri"/>
                <a:ea typeface="Calibri"/>
                <a:cs typeface="Calibri"/>
                <a:sym typeface="Calibri"/>
              </a:rPr>
              <a:t> and address the unique needs of diverse team members.</a:t>
            </a:r>
            <a:endParaRPr sz="2000" dirty="0">
              <a:solidFill>
                <a:schemeClr val="lt1"/>
              </a:solidFill>
              <a:latin typeface="Calibri"/>
              <a:ea typeface="Calibri"/>
              <a:cs typeface="Calibri"/>
              <a:sym typeface="Calibri"/>
            </a:endParaRPr>
          </a:p>
          <a:p>
            <a:pPr marL="342900" lvl="0" indent="-342900" algn="just" rtl="0">
              <a:lnSpc>
                <a:spcPct val="100000"/>
              </a:lnSpc>
              <a:spcBef>
                <a:spcPts val="1800"/>
              </a:spcBef>
              <a:spcAft>
                <a:spcPts val="0"/>
              </a:spcAft>
              <a:buSzPts val="1000"/>
              <a:buFont typeface="Wingdings" panose="05000000000000000000" pitchFamily="2" charset="2"/>
              <a:buChar char="Ø"/>
            </a:pPr>
            <a:r>
              <a:rPr lang="en-US" sz="2000" dirty="0">
                <a:solidFill>
                  <a:schemeClr val="lt1"/>
                </a:solidFill>
                <a:latin typeface="Calibri"/>
                <a:ea typeface="Calibri"/>
                <a:cs typeface="Calibri"/>
                <a:sym typeface="Calibri"/>
              </a:rPr>
              <a:t>Understanding and acknowledging the different challenges and requirements that individuals may have based on their gender, religion, ethnicity, nationality, race, socioeconomic background, disabilities, sexual orientation, and helps create a supportive and inclusive environment.</a:t>
            </a:r>
            <a:endParaRPr sz="2000" dirty="0">
              <a:solidFill>
                <a:schemeClr val="lt1"/>
              </a:solidFill>
              <a:latin typeface="Calibri"/>
              <a:ea typeface="Calibri"/>
              <a:cs typeface="Calibri"/>
              <a:sym typeface="Calibri"/>
            </a:endParaRPr>
          </a:p>
          <a:p>
            <a:pPr marL="342900" lvl="0" indent="-342900" algn="just" rtl="0">
              <a:lnSpc>
                <a:spcPct val="100000"/>
              </a:lnSpc>
              <a:spcBef>
                <a:spcPts val="1800"/>
              </a:spcBef>
              <a:spcAft>
                <a:spcPts val="0"/>
              </a:spcAft>
              <a:buSzPts val="1000"/>
              <a:buFont typeface="Wingdings" panose="05000000000000000000" pitchFamily="2" charset="2"/>
              <a:buChar char="Ø"/>
            </a:pPr>
            <a:r>
              <a:rPr lang="en-US" sz="2000" dirty="0">
                <a:solidFill>
                  <a:schemeClr val="lt1"/>
                </a:solidFill>
                <a:latin typeface="Calibri"/>
                <a:ea typeface="Calibri"/>
                <a:cs typeface="Calibri"/>
                <a:sym typeface="Calibri"/>
              </a:rPr>
              <a:t>Developing awareness and empathy towards diverse needs enables workplace leaders to provide appropriate support.</a:t>
            </a:r>
            <a:endParaRPr sz="2000" dirty="0">
              <a:solidFill>
                <a:schemeClr val="lt1"/>
              </a:solidFill>
              <a:latin typeface="Calibri"/>
              <a:ea typeface="Calibri"/>
              <a:cs typeface="Calibri"/>
              <a:sym typeface="Calibri"/>
            </a:endParaRPr>
          </a:p>
          <a:p>
            <a:pPr marL="342900" lvl="0" indent="-342900" algn="just" rtl="0">
              <a:lnSpc>
                <a:spcPct val="100000"/>
              </a:lnSpc>
              <a:spcBef>
                <a:spcPts val="1800"/>
              </a:spcBef>
              <a:spcAft>
                <a:spcPts val="800"/>
              </a:spcAft>
              <a:buSzPts val="1000"/>
              <a:buFont typeface="Wingdings" panose="05000000000000000000" pitchFamily="2" charset="2"/>
              <a:buChar char="Ø"/>
            </a:pPr>
            <a:r>
              <a:rPr lang="en-US" sz="2000" dirty="0">
                <a:solidFill>
                  <a:schemeClr val="lt1"/>
                </a:solidFill>
                <a:latin typeface="Calibri"/>
                <a:ea typeface="Calibri"/>
                <a:cs typeface="Calibri"/>
                <a:sym typeface="Calibri"/>
              </a:rPr>
              <a:t>Strategies for addressing unique needs include actively listening to team members, open communication, and tailored solutions based on individual circumstances.</a:t>
            </a:r>
            <a:endParaRPr sz="2000" dirty="0">
              <a:solidFill>
                <a:schemeClr val="lt1"/>
              </a:solidFill>
              <a:latin typeface="Calibri"/>
              <a:ea typeface="Calibri"/>
              <a:cs typeface="Calibri"/>
              <a:sym typeface="Calibri"/>
            </a:endParaRPr>
          </a:p>
        </p:txBody>
      </p:sp>
      <p:sp>
        <p:nvSpPr>
          <p:cNvPr id="302" name="Google Shape;302;p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err="1"/>
              <a:t>Recognising</a:t>
            </a:r>
            <a:r>
              <a:rPr lang="en-US" dirty="0"/>
              <a:t> and Addressing Unique Needs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8"/>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a:t>Can </a:t>
            </a:r>
            <a:r>
              <a:rPr lang="en-US" b="1" dirty="0"/>
              <a:t>YOU</a:t>
            </a:r>
            <a:r>
              <a:rPr lang="en-US" dirty="0"/>
              <a:t> think of specific barriers based on the previous dimensions?</a:t>
            </a:r>
            <a:endParaRPr dirty="0"/>
          </a:p>
        </p:txBody>
      </p:sp>
      <p:sp>
        <p:nvSpPr>
          <p:cNvPr id="308" name="Google Shape;308;p8"/>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Google Shape;308;p8">
            <a:extLst>
              <a:ext uri="{FF2B5EF4-FFF2-40B4-BE49-F238E27FC236}">
                <a16:creationId xmlns:a16="http://schemas.microsoft.com/office/drawing/2014/main" id="{F80E6655-FE1C-D228-05B2-4B05F2F7AF1D}"/>
              </a:ext>
            </a:extLst>
          </p:cNvPr>
          <p:cNvSpPr/>
          <p:nvPr/>
        </p:nvSpPr>
        <p:spPr>
          <a:xfrm rot="10800000">
            <a:off x="8006806" y="4217704"/>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l="23297" r="23297"/>
          <a:stretch>
            <a:fillRect/>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874770" y="1571542"/>
            <a:ext cx="4918863" cy="4029530"/>
          </a:xfrm>
        </p:spPr>
        <p:txBody>
          <a:bodyPr>
            <a:normAutofit fontScale="92500"/>
          </a:bodyPr>
          <a:lstStyle/>
          <a:p>
            <a:r>
              <a:rPr lang="en-GB" dirty="0"/>
              <a:t>•</a:t>
            </a:r>
            <a:r>
              <a:rPr lang="en-GB" b="1" dirty="0"/>
              <a:t>	Gender: </a:t>
            </a:r>
            <a:r>
              <a:rPr lang="en-GB" dirty="0"/>
              <a:t>Women or non-binary people may face challenges related to societal expectations around caregiving responsibilities and work-life integration.</a:t>
            </a:r>
          </a:p>
          <a:p>
            <a:r>
              <a:rPr lang="en-GB" dirty="0"/>
              <a:t>•	</a:t>
            </a:r>
            <a:r>
              <a:rPr lang="en-GB" b="1" dirty="0"/>
              <a:t>Religion &amp; Beliefs: </a:t>
            </a:r>
            <a:r>
              <a:rPr lang="en-GB" dirty="0"/>
              <a:t>Employees with religious obligations may require accommodations for prayer times or religious holidays.</a:t>
            </a:r>
          </a:p>
          <a:p>
            <a:r>
              <a:rPr lang="en-GB" dirty="0"/>
              <a:t>•	</a:t>
            </a:r>
            <a:r>
              <a:rPr lang="en-GB" b="1" dirty="0"/>
              <a:t>Ethnicity, Nationality &amp; Race: </a:t>
            </a:r>
            <a:r>
              <a:rPr lang="en-GB" dirty="0"/>
              <a:t>Individuals from minority racial or ethnic groups may encounter systemic barriers and biases that affect their work-life balance.</a:t>
            </a:r>
          </a:p>
          <a:p>
            <a:endParaRPr lang="en-GB" dirty="0"/>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650835" y="297170"/>
            <a:ext cx="4918863" cy="1274372"/>
          </a:xfrm>
        </p:spPr>
        <p:txBody>
          <a:bodyPr>
            <a:normAutofit fontScale="32500" lnSpcReduction="20000"/>
          </a:bodyPr>
          <a:lstStyle/>
          <a:p>
            <a:pPr marL="228600" indent="0"/>
            <a:r>
              <a:rPr lang="en-GB" sz="7400" dirty="0"/>
              <a:t>Diverse team members may face various barriers to achieving work-life balance. </a:t>
            </a:r>
            <a:r>
              <a:rPr lang="en-GB" sz="7400" i="1" dirty="0"/>
              <a:t>Examples:</a:t>
            </a:r>
          </a:p>
          <a:p>
            <a:endParaRPr lang="en-GB" dirty="0"/>
          </a:p>
        </p:txBody>
      </p:sp>
    </p:spTree>
    <p:extLst>
      <p:ext uri="{BB962C8B-B14F-4D97-AF65-F5344CB8AC3E}">
        <p14:creationId xmlns:p14="http://schemas.microsoft.com/office/powerpoint/2010/main" val="233173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t="4407" b="4407"/>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288833" y="1324947"/>
            <a:ext cx="5766317" cy="5141167"/>
          </a:xfrm>
        </p:spPr>
        <p:txBody>
          <a:bodyPr>
            <a:normAutofit fontScale="85000" lnSpcReduction="10000"/>
          </a:bodyPr>
          <a:lstStyle/>
          <a:p>
            <a:r>
              <a:rPr lang="en-GB" dirty="0"/>
              <a:t>•</a:t>
            </a:r>
            <a:r>
              <a:rPr lang="en-GB" sz="2400" dirty="0"/>
              <a:t>	</a:t>
            </a:r>
            <a:r>
              <a:rPr lang="en-GB" sz="2400" b="1" dirty="0"/>
              <a:t>Socioeconomic Background: </a:t>
            </a:r>
            <a:r>
              <a:rPr lang="en-GB" sz="2400" dirty="0"/>
              <a:t>Employees from lower socioeconomic backgrounds may face financial stressors and limited access to resources that impact their work-life balance.</a:t>
            </a:r>
          </a:p>
          <a:p>
            <a:r>
              <a:rPr lang="en-GB" sz="2400" dirty="0"/>
              <a:t>•	</a:t>
            </a:r>
            <a:r>
              <a:rPr lang="en-GB" sz="2400" b="1" dirty="0"/>
              <a:t>Disabilities</a:t>
            </a:r>
            <a:r>
              <a:rPr lang="en-GB" sz="2400" dirty="0"/>
              <a:t>: People with disabilities may require accommodations to perform their roles effectively and maintain work-life balance.</a:t>
            </a:r>
          </a:p>
          <a:p>
            <a:r>
              <a:rPr lang="en-GB" sz="2400" dirty="0"/>
              <a:t>•	</a:t>
            </a:r>
            <a:r>
              <a:rPr lang="en-GB" sz="2400" b="1" dirty="0"/>
              <a:t>Sexual Orientation: </a:t>
            </a:r>
            <a:r>
              <a:rPr lang="en-GB" sz="2400" dirty="0"/>
              <a:t>LGBTQ+ individuals may encounter unique challenges related to workplace acceptance and support.</a:t>
            </a:r>
          </a:p>
          <a:p>
            <a:r>
              <a:rPr lang="en-GB" sz="2400" dirty="0"/>
              <a:t>•	</a:t>
            </a:r>
            <a:r>
              <a:rPr lang="en-GB" sz="2400" b="1" dirty="0"/>
              <a:t>Age: </a:t>
            </a:r>
            <a:r>
              <a:rPr lang="en-GB" sz="2400" dirty="0"/>
              <a:t>Different age groups may have distinct work-life balance needs, such as flexible scheduling for caregivers or phased retirement options.</a:t>
            </a:r>
          </a:p>
          <a:p>
            <a:pPr marL="228600" indent="0"/>
            <a:r>
              <a:rPr lang="en-GB" sz="2400" i="1" dirty="0">
                <a:solidFill>
                  <a:srgbClr val="8A4199"/>
                </a:solidFill>
              </a:rPr>
              <a:t>Identifying and addressing these barriers is essential for promoting an inclusive and supportive work environment.</a:t>
            </a:r>
          </a:p>
          <a:p>
            <a:endParaRPr lang="en-GB" dirty="0"/>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650835" y="297170"/>
            <a:ext cx="4918863" cy="1274372"/>
          </a:xfrm>
        </p:spPr>
        <p:txBody>
          <a:bodyPr>
            <a:normAutofit fontScale="32500" lnSpcReduction="20000"/>
          </a:bodyPr>
          <a:lstStyle/>
          <a:p>
            <a:pPr marL="228600" indent="0"/>
            <a:r>
              <a:rPr lang="en-GB" sz="7400" dirty="0"/>
              <a:t>Diverse team members may face various barriers to achieving work-life balance. </a:t>
            </a:r>
            <a:r>
              <a:rPr lang="en-GB" sz="7400" i="1" dirty="0"/>
              <a:t>Examples:</a:t>
            </a:r>
          </a:p>
          <a:p>
            <a:endParaRPr lang="en-GB" dirty="0"/>
          </a:p>
        </p:txBody>
      </p:sp>
    </p:spTree>
    <p:extLst>
      <p:ext uri="{BB962C8B-B14F-4D97-AF65-F5344CB8AC3E}">
        <p14:creationId xmlns:p14="http://schemas.microsoft.com/office/powerpoint/2010/main" val="3653242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lt1"/>
              </a:buClr>
              <a:buSzPts val="2200"/>
              <a:buNone/>
            </a:pPr>
            <a:endParaRPr sz="2400" dirty="0"/>
          </a:p>
          <a:p>
            <a:pPr marL="228600" lvl="0" indent="-228600" algn="just" rtl="0">
              <a:lnSpc>
                <a:spcPct val="100000"/>
              </a:lnSpc>
              <a:spcBef>
                <a:spcPts val="0"/>
              </a:spcBef>
              <a:spcAft>
                <a:spcPts val="0"/>
              </a:spcAft>
              <a:buClr>
                <a:schemeClr val="lt1"/>
              </a:buClr>
              <a:buSzPts val="2200"/>
              <a:buNone/>
            </a:pPr>
            <a:r>
              <a:rPr lang="en-US" sz="2400" dirty="0"/>
              <a:t>•	Develop </a:t>
            </a:r>
            <a:r>
              <a:rPr lang="en-US" sz="2400" b="1" dirty="0"/>
              <a:t>policies and practices </a:t>
            </a:r>
            <a:r>
              <a:rPr lang="en-US" sz="2400" dirty="0"/>
              <a:t>that address specific barriers faced by diverse team members in achieving work-life balance.</a:t>
            </a:r>
            <a:endParaRPr dirty="0"/>
          </a:p>
          <a:p>
            <a:pPr marL="228600" lvl="0" indent="-228600" algn="just" rtl="0">
              <a:lnSpc>
                <a:spcPct val="100000"/>
              </a:lnSpc>
              <a:spcBef>
                <a:spcPts val="0"/>
              </a:spcBef>
              <a:spcAft>
                <a:spcPts val="0"/>
              </a:spcAft>
              <a:buClr>
                <a:schemeClr val="lt1"/>
              </a:buClr>
              <a:buSzPts val="2200"/>
              <a:buNone/>
            </a:pPr>
            <a:r>
              <a:rPr lang="en-US" sz="2400" dirty="0"/>
              <a:t>•	Provide </a:t>
            </a:r>
            <a:r>
              <a:rPr lang="en-US" sz="2400" b="1" dirty="0"/>
              <a:t>flexible work arrangements</a:t>
            </a:r>
            <a:r>
              <a:rPr lang="en-US" sz="2400" dirty="0"/>
              <a:t>, such as remote work options, flexible schedules, or job-sharing opportunities.</a:t>
            </a:r>
            <a:endParaRPr dirty="0"/>
          </a:p>
          <a:p>
            <a:pPr marL="228600" lvl="0" indent="-228600" algn="just" rtl="0">
              <a:lnSpc>
                <a:spcPct val="100000"/>
              </a:lnSpc>
              <a:spcBef>
                <a:spcPts val="0"/>
              </a:spcBef>
              <a:spcAft>
                <a:spcPts val="0"/>
              </a:spcAft>
              <a:buClr>
                <a:schemeClr val="lt1"/>
              </a:buClr>
              <a:buSzPts val="2200"/>
              <a:buNone/>
            </a:pPr>
            <a:r>
              <a:rPr lang="en-US" sz="2400" dirty="0"/>
              <a:t>•	Offer </a:t>
            </a:r>
            <a:r>
              <a:rPr lang="en-US" sz="2400" b="1" dirty="0"/>
              <a:t>support</a:t>
            </a:r>
            <a:r>
              <a:rPr lang="en-US" sz="2400" dirty="0"/>
              <a:t> programs, training, resources, and assistance.</a:t>
            </a:r>
            <a:endParaRPr dirty="0"/>
          </a:p>
          <a:p>
            <a:pPr marL="228600" lvl="0" indent="-228600" algn="just" rtl="0">
              <a:lnSpc>
                <a:spcPct val="100000"/>
              </a:lnSpc>
              <a:spcBef>
                <a:spcPts val="0"/>
              </a:spcBef>
              <a:spcAft>
                <a:spcPts val="0"/>
              </a:spcAft>
              <a:buClr>
                <a:schemeClr val="lt1"/>
              </a:buClr>
              <a:buSzPts val="2200"/>
              <a:buNone/>
            </a:pPr>
            <a:r>
              <a:rPr lang="en-US" sz="2400" dirty="0"/>
              <a:t>•	Ensure </a:t>
            </a:r>
            <a:r>
              <a:rPr lang="en-US" sz="2400" b="1" dirty="0"/>
              <a:t>inclusion, equality and respect</a:t>
            </a:r>
            <a:r>
              <a:rPr lang="en-US" sz="2400" dirty="0"/>
              <a:t>. </a:t>
            </a:r>
            <a:endParaRPr dirty="0"/>
          </a:p>
        </p:txBody>
      </p:sp>
      <p:sp>
        <p:nvSpPr>
          <p:cNvPr id="326" name="Google Shape;326;p1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Addressing Barriers to Work-Life Balance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D320438-E10A-581E-C3CD-48D528188A30}"/>
              </a:ext>
            </a:extLst>
          </p:cNvPr>
          <p:cNvPicPr>
            <a:picLocks noGrp="1" noChangeAspect="1"/>
          </p:cNvPicPr>
          <p:nvPr>
            <p:ph type="pic" idx="2"/>
          </p:nvPr>
        </p:nvPicPr>
        <p:blipFill>
          <a:blip r:embed="rId2"/>
          <a:srcRect l="19656" r="19656"/>
          <a:stretch>
            <a:fillRect/>
          </a:stretch>
        </p:blipFill>
        <p:spPr/>
      </p:pic>
      <p:sp>
        <p:nvSpPr>
          <p:cNvPr id="3" name="Text Placeholder 2">
            <a:extLst>
              <a:ext uri="{FF2B5EF4-FFF2-40B4-BE49-F238E27FC236}">
                <a16:creationId xmlns:a16="http://schemas.microsoft.com/office/drawing/2014/main" id="{966D4784-4532-7B51-93C9-21499BC52837}"/>
              </a:ext>
            </a:extLst>
          </p:cNvPr>
          <p:cNvSpPr>
            <a:spLocks noGrp="1"/>
          </p:cNvSpPr>
          <p:nvPr>
            <p:ph type="body" idx="1"/>
          </p:nvPr>
        </p:nvSpPr>
        <p:spPr>
          <a:xfrm>
            <a:off x="712630" y="1762163"/>
            <a:ext cx="7312170" cy="4312065"/>
          </a:xfrm>
        </p:spPr>
        <p:txBody>
          <a:bodyPr>
            <a:normAutofit fontScale="92500" lnSpcReduction="10000"/>
          </a:bodyPr>
          <a:lstStyle/>
          <a:p>
            <a:pPr marL="571500" indent="-342900">
              <a:buFont typeface="Arial" panose="020B0604020202020204" pitchFamily="34" charset="0"/>
              <a:buChar char="•"/>
            </a:pPr>
            <a:r>
              <a:rPr lang="en-GB" dirty="0"/>
              <a:t>Fostering an inclusive work environment is vital for promoting diversity, inclusion, and work-life balance. Celebrate diversity and recognise individual contributions to create a sense of belonging and inclusivity.</a:t>
            </a:r>
          </a:p>
          <a:p>
            <a:pPr marL="571500" indent="-342900">
              <a:buFont typeface="Arial" panose="020B0604020202020204" pitchFamily="34" charset="0"/>
              <a:buChar char="•"/>
            </a:pPr>
            <a:r>
              <a:rPr lang="en-GB" dirty="0"/>
              <a:t>Implement strategies that promote respect, fairness, and equal opportunities for all team members.</a:t>
            </a:r>
          </a:p>
          <a:p>
            <a:pPr marL="571500" indent="-342900">
              <a:buFont typeface="Arial" panose="020B0604020202020204" pitchFamily="34" charset="0"/>
              <a:buChar char="•"/>
            </a:pPr>
            <a:r>
              <a:rPr lang="en-GB" dirty="0"/>
              <a:t>Encourage collaboration and teamwork among diverse team members to leverage their unique perspectives and skills.</a:t>
            </a:r>
          </a:p>
          <a:p>
            <a:pPr marL="571500" indent="-342900">
              <a:buFont typeface="Arial" panose="020B0604020202020204" pitchFamily="34" charset="0"/>
              <a:buChar char="•"/>
            </a:pPr>
            <a:r>
              <a:rPr lang="en-GB" dirty="0"/>
              <a:t>Offer diversity and inclusion training programs to enhance awareness and understanding among employees, promoting an inclusive work environment.</a:t>
            </a:r>
          </a:p>
          <a:p>
            <a:pPr marL="571500" indent="-342900">
              <a:buFont typeface="Arial" panose="020B0604020202020204" pitchFamily="34" charset="0"/>
              <a:buChar char="•"/>
            </a:pPr>
            <a:r>
              <a:rPr lang="en-GB" dirty="0"/>
              <a:t>Ensure leadership commitment to diversity and inclusion by setting an example, championing initiatives, and holding leaders accountable for fostering an inclusive culture.</a:t>
            </a:r>
          </a:p>
          <a:p>
            <a:endParaRPr lang="en-GB" dirty="0"/>
          </a:p>
        </p:txBody>
      </p:sp>
      <p:sp>
        <p:nvSpPr>
          <p:cNvPr id="4" name="Text Placeholder 3">
            <a:extLst>
              <a:ext uri="{FF2B5EF4-FFF2-40B4-BE49-F238E27FC236}">
                <a16:creationId xmlns:a16="http://schemas.microsoft.com/office/drawing/2014/main" id="{D304A879-AF0D-1DDC-A38D-1F1383954535}"/>
              </a:ext>
            </a:extLst>
          </p:cNvPr>
          <p:cNvSpPr>
            <a:spLocks noGrp="1"/>
          </p:cNvSpPr>
          <p:nvPr>
            <p:ph type="body" idx="3"/>
          </p:nvPr>
        </p:nvSpPr>
        <p:spPr/>
        <p:txBody>
          <a:bodyPr>
            <a:normAutofit fontScale="92500" lnSpcReduction="10000"/>
          </a:bodyPr>
          <a:lstStyle/>
          <a:p>
            <a:r>
              <a:rPr lang="en-GB" sz="3600" dirty="0"/>
              <a:t>Creating an Inclusive Work Environment</a:t>
            </a:r>
            <a:endParaRPr lang="en-GB" dirty="0"/>
          </a:p>
          <a:p>
            <a:endParaRPr lang="en-GB" dirty="0"/>
          </a:p>
        </p:txBody>
      </p:sp>
    </p:spTree>
    <p:extLst>
      <p:ext uri="{BB962C8B-B14F-4D97-AF65-F5344CB8AC3E}">
        <p14:creationId xmlns:p14="http://schemas.microsoft.com/office/powerpoint/2010/main" val="286053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0"/>
          <p:cNvSpPr txBox="1">
            <a:spLocks noGrp="1"/>
          </p:cNvSpPr>
          <p:nvPr>
            <p:ph type="body" idx="1"/>
          </p:nvPr>
        </p:nvSpPr>
        <p:spPr>
          <a:xfrm>
            <a:off x="713768" y="1516250"/>
            <a:ext cx="10834986" cy="402953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7000"/>
              </a:lnSpc>
              <a:spcBef>
                <a:spcPts val="10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Cultural competence is vital for fostering diversity, inclusion, and work-life balance.</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Provide </a:t>
            </a:r>
            <a:r>
              <a:rPr lang="en-US" sz="2400" b="1" dirty="0">
                <a:solidFill>
                  <a:schemeClr val="dk1"/>
                </a:solidFill>
                <a:latin typeface="Calibri"/>
                <a:ea typeface="Calibri"/>
                <a:cs typeface="Calibri"/>
                <a:sym typeface="Calibri"/>
              </a:rPr>
              <a:t>cultural competency training </a:t>
            </a:r>
            <a:r>
              <a:rPr lang="en-US" sz="2400" dirty="0">
                <a:solidFill>
                  <a:schemeClr val="dk1"/>
                </a:solidFill>
                <a:latin typeface="Calibri"/>
                <a:ea typeface="Calibri"/>
                <a:cs typeface="Calibri"/>
                <a:sym typeface="Calibri"/>
              </a:rPr>
              <a:t>for all team members to enhance their understanding of different cultures, beliefs, and practices.</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Encourage </a:t>
            </a:r>
            <a:r>
              <a:rPr lang="en-US" sz="2400" b="1" dirty="0">
                <a:solidFill>
                  <a:schemeClr val="dk1"/>
                </a:solidFill>
                <a:latin typeface="Calibri"/>
                <a:ea typeface="Calibri"/>
                <a:cs typeface="Calibri"/>
                <a:sym typeface="Calibri"/>
              </a:rPr>
              <a:t>open dialogue </a:t>
            </a:r>
            <a:r>
              <a:rPr lang="en-US" sz="2400" dirty="0">
                <a:solidFill>
                  <a:schemeClr val="dk1"/>
                </a:solidFill>
                <a:latin typeface="Calibri"/>
                <a:ea typeface="Calibri"/>
                <a:cs typeface="Calibri"/>
                <a:sym typeface="Calibri"/>
              </a:rPr>
              <a:t>and create opportunities for learning and sharing cultural experiences. Celebrate diverse cultural traditions!</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Foster inclusivity and respect for diverse perspectives, ensuring everyone feels valued and appreciated. </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Implement mentoring programs that pair individuals from different backgrounds, genders, ages, religions, etc., fostering cross-cultural learning, empathy and understanding.</a:t>
            </a:r>
            <a:endParaRPr dirty="0"/>
          </a:p>
          <a:p>
            <a:pPr marL="342900" lvl="0" indent="-342900" algn="l" rtl="0">
              <a:lnSpc>
                <a:spcPct val="90000"/>
              </a:lnSpc>
              <a:spcBef>
                <a:spcPts val="800"/>
              </a:spcBef>
              <a:spcAft>
                <a:spcPts val="0"/>
              </a:spcAft>
              <a:buClr>
                <a:srgbClr val="595959"/>
              </a:buClr>
              <a:buSzPct val="108108"/>
              <a:buFont typeface="Arial" panose="020B0604020202020204" pitchFamily="34" charset="0"/>
              <a:buChar char="•"/>
            </a:pPr>
            <a:endParaRPr dirty="0"/>
          </a:p>
        </p:txBody>
      </p:sp>
      <p:sp>
        <p:nvSpPr>
          <p:cNvPr id="338" name="Google Shape;338;p20"/>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Promoting Cultural Competence and Understanding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1"/>
          <p:cNvSpPr txBox="1">
            <a:spLocks noGrp="1"/>
          </p:cNvSpPr>
          <p:nvPr>
            <p:ph type="body" idx="1"/>
          </p:nvPr>
        </p:nvSpPr>
        <p:spPr>
          <a:xfrm>
            <a:off x="320842" y="1787733"/>
            <a:ext cx="11550316" cy="3763795"/>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595959"/>
              </a:buClr>
              <a:buSzPts val="2200"/>
              <a:buNone/>
            </a:pPr>
            <a:r>
              <a:rPr lang="en-US" sz="2400"/>
              <a:t>To address the barriers faced by diverse team members, workplace leaders can implement various strategies:</a:t>
            </a:r>
            <a:endParaRPr/>
          </a:p>
          <a:p>
            <a:pPr marL="228600" lvl="0" indent="-228600" algn="just" rtl="0">
              <a:lnSpc>
                <a:spcPct val="100000"/>
              </a:lnSpc>
              <a:spcBef>
                <a:spcPts val="0"/>
              </a:spcBef>
              <a:spcAft>
                <a:spcPts val="0"/>
              </a:spcAft>
              <a:buClr>
                <a:srgbClr val="595959"/>
              </a:buClr>
              <a:buSzPts val="2200"/>
              <a:buNone/>
            </a:pPr>
            <a:endParaRPr sz="2400"/>
          </a:p>
          <a:p>
            <a:pPr marL="228600" lvl="0" indent="-228600" algn="just" rtl="0">
              <a:lnSpc>
                <a:spcPct val="100000"/>
              </a:lnSpc>
              <a:spcBef>
                <a:spcPts val="0"/>
              </a:spcBef>
              <a:spcAft>
                <a:spcPts val="0"/>
              </a:spcAft>
              <a:buClr>
                <a:srgbClr val="595959"/>
              </a:buClr>
              <a:buSzPts val="2200"/>
              <a:buNone/>
            </a:pPr>
            <a:r>
              <a:rPr lang="en-US" sz="2400"/>
              <a:t>•	Gender: Offer family-friendly policies, such as flexible work arrangements, remote or part-time options and parental leave, to support work-life balance for all caregivers.</a:t>
            </a:r>
            <a:endParaRPr/>
          </a:p>
          <a:p>
            <a:pPr marL="228600" lvl="0" indent="-228600" algn="just" rtl="0">
              <a:lnSpc>
                <a:spcPct val="100000"/>
              </a:lnSpc>
              <a:spcBef>
                <a:spcPts val="0"/>
              </a:spcBef>
              <a:spcAft>
                <a:spcPts val="0"/>
              </a:spcAft>
              <a:buClr>
                <a:srgbClr val="595959"/>
              </a:buClr>
              <a:buSzPts val="2200"/>
              <a:buNone/>
            </a:pPr>
            <a:r>
              <a:rPr lang="en-US" sz="2400"/>
              <a:t>•	Religion &amp; Beliefs: Provide reasonable accommodations for religious observances, such as flexible scheduling or designated prayer spaces.</a:t>
            </a:r>
            <a:endParaRPr/>
          </a:p>
          <a:p>
            <a:pPr marL="228600" lvl="0" indent="-228600" algn="just" rtl="0">
              <a:lnSpc>
                <a:spcPct val="100000"/>
              </a:lnSpc>
              <a:spcBef>
                <a:spcPts val="0"/>
              </a:spcBef>
              <a:spcAft>
                <a:spcPts val="0"/>
              </a:spcAft>
              <a:buClr>
                <a:srgbClr val="595959"/>
              </a:buClr>
              <a:buSzPts val="2200"/>
              <a:buNone/>
            </a:pPr>
            <a:r>
              <a:rPr lang="en-US" sz="2400"/>
              <a:t>•	Ethnicity, Nationality &amp; Race: Foster a culture of inclusivity and equality, promoting diversity in leadership and combating bias and discrimination. Promoting language diversity and inclusivity by offering language training programs or translation services.</a:t>
            </a:r>
            <a:endParaRPr/>
          </a:p>
          <a:p>
            <a:pPr marL="228600" lvl="0" indent="-228600" algn="just" rtl="0">
              <a:lnSpc>
                <a:spcPct val="100000"/>
              </a:lnSpc>
              <a:spcBef>
                <a:spcPts val="0"/>
              </a:spcBef>
              <a:spcAft>
                <a:spcPts val="0"/>
              </a:spcAft>
              <a:buClr>
                <a:srgbClr val="595959"/>
              </a:buClr>
              <a:buSzPts val="2200"/>
              <a:buNone/>
            </a:pPr>
            <a:endParaRPr sz="2400"/>
          </a:p>
        </p:txBody>
      </p:sp>
      <p:sp>
        <p:nvSpPr>
          <p:cNvPr id="344" name="Google Shape;344;p11"/>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3600"/>
              <a:buNone/>
            </a:pPr>
            <a:r>
              <a:rPr lang="en-US"/>
              <a:t>Strategies &amp; Policies to Address Barriers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a:spLocks noGrp="1"/>
          </p:cNvSpPr>
          <p:nvPr>
            <p:ph type="body" idx="1"/>
          </p:nvPr>
        </p:nvSpPr>
        <p:spPr>
          <a:xfrm>
            <a:off x="320850" y="1574348"/>
            <a:ext cx="11550300" cy="4634400"/>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595959"/>
              </a:buClr>
              <a:buSzPts val="2200"/>
              <a:buNone/>
            </a:pPr>
            <a:r>
              <a:rPr lang="en-US" sz="2400"/>
              <a:t>•	Socioeconomic Background: Implement programs that address financial well-being, such as employee assistance programs or financial education resources.</a:t>
            </a:r>
            <a:endParaRPr/>
          </a:p>
          <a:p>
            <a:pPr marL="228600" lvl="0" indent="-228600" algn="just" rtl="0">
              <a:lnSpc>
                <a:spcPct val="100000"/>
              </a:lnSpc>
              <a:spcBef>
                <a:spcPts val="0"/>
              </a:spcBef>
              <a:spcAft>
                <a:spcPts val="0"/>
              </a:spcAft>
              <a:buClr>
                <a:srgbClr val="595959"/>
              </a:buClr>
              <a:buSzPts val="2200"/>
              <a:buNone/>
            </a:pPr>
            <a:r>
              <a:rPr lang="en-US" sz="2400"/>
              <a:t>•	Disabilities: Ensure workplace accessibility, provide reasonable accommodations, such as ergonomic workstations, assistive technologies, or modified work tasks and foster a culture of inclusivity and understanding.</a:t>
            </a:r>
            <a:endParaRPr/>
          </a:p>
          <a:p>
            <a:pPr marL="228600" lvl="0" indent="-228600" algn="just" rtl="0">
              <a:lnSpc>
                <a:spcPct val="100000"/>
              </a:lnSpc>
              <a:spcBef>
                <a:spcPts val="0"/>
              </a:spcBef>
              <a:spcAft>
                <a:spcPts val="0"/>
              </a:spcAft>
              <a:buClr>
                <a:srgbClr val="595959"/>
              </a:buClr>
              <a:buSzPts val="2200"/>
              <a:buNone/>
            </a:pPr>
            <a:r>
              <a:rPr lang="en-US" sz="2400"/>
              <a:t>•	Sexual Orientation: Create LGBTQ+-inclusive policies and benefits, promote allyship, and foster a safe and accepting work environment. Use inclusive language.</a:t>
            </a:r>
            <a:endParaRPr/>
          </a:p>
          <a:p>
            <a:pPr marL="228600" lvl="0" indent="-228600" algn="just" rtl="0">
              <a:lnSpc>
                <a:spcPct val="100000"/>
              </a:lnSpc>
              <a:spcBef>
                <a:spcPts val="0"/>
              </a:spcBef>
              <a:spcAft>
                <a:spcPts val="0"/>
              </a:spcAft>
              <a:buClr>
                <a:srgbClr val="595959"/>
              </a:buClr>
              <a:buSzPts val="2200"/>
              <a:buNone/>
            </a:pPr>
            <a:r>
              <a:rPr lang="en-US" sz="2400"/>
              <a:t>•	Age: Offer age-inclusive practices, such as phased retirement options or mentoring programs for intergenerational knowledge sharing.</a:t>
            </a:r>
            <a:endParaRPr/>
          </a:p>
          <a:p>
            <a:pPr marL="228600" lvl="0" indent="-228600" algn="just" rtl="0">
              <a:lnSpc>
                <a:spcPct val="100000"/>
              </a:lnSpc>
              <a:spcBef>
                <a:spcPts val="0"/>
              </a:spcBef>
              <a:spcAft>
                <a:spcPts val="0"/>
              </a:spcAft>
              <a:buClr>
                <a:srgbClr val="595959"/>
              </a:buClr>
              <a:buSzPts val="2200"/>
              <a:buNone/>
            </a:pPr>
            <a:endParaRPr sz="2400"/>
          </a:p>
          <a:p>
            <a:pPr marL="228600" lvl="0" indent="-228600" algn="just" rtl="0">
              <a:lnSpc>
                <a:spcPct val="100000"/>
              </a:lnSpc>
              <a:spcBef>
                <a:spcPts val="0"/>
              </a:spcBef>
              <a:spcAft>
                <a:spcPts val="0"/>
              </a:spcAft>
              <a:buClr>
                <a:srgbClr val="595959"/>
              </a:buClr>
              <a:buSzPts val="2200"/>
              <a:buNone/>
            </a:pPr>
            <a:r>
              <a:rPr lang="en-US" sz="2400"/>
              <a:t>These strategies help create an environment that recognizes and supports the diverse needs of team members, facilitating work-life balance.</a:t>
            </a:r>
            <a:endParaRPr/>
          </a:p>
          <a:p>
            <a:pPr marL="228600" lvl="0" indent="-228600" algn="just" rtl="0">
              <a:lnSpc>
                <a:spcPct val="100000"/>
              </a:lnSpc>
              <a:spcBef>
                <a:spcPts val="0"/>
              </a:spcBef>
              <a:spcAft>
                <a:spcPts val="0"/>
              </a:spcAft>
              <a:buClr>
                <a:srgbClr val="595959"/>
              </a:buClr>
              <a:buSzPts val="2200"/>
              <a:buNone/>
            </a:pPr>
            <a:endParaRPr sz="2400"/>
          </a:p>
        </p:txBody>
      </p:sp>
      <p:sp>
        <p:nvSpPr>
          <p:cNvPr id="350" name="Google Shape;350;p5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3600"/>
              <a:buNone/>
            </a:pPr>
            <a:r>
              <a:rPr lang="en-US"/>
              <a:t>Strategies &amp; Policies to Address Barriers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
          <p:cNvSpPr txBox="1">
            <a:spLocks noGrp="1"/>
          </p:cNvSpPr>
          <p:nvPr>
            <p:ph type="body" idx="1"/>
          </p:nvPr>
        </p:nvSpPr>
        <p:spPr>
          <a:xfrm>
            <a:off x="3107723" y="454080"/>
            <a:ext cx="4746695"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a:t>CONTENTS</a:t>
            </a:r>
            <a:endParaRPr/>
          </a:p>
        </p:txBody>
      </p:sp>
      <p:sp>
        <p:nvSpPr>
          <p:cNvPr id="216" name="Google Shape;216;p2"/>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17" name="Google Shape;217;p2"/>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3" action="ppaction://hlinksldjump"/>
              </a:rPr>
              <a:t>Learning Objectives</a:t>
            </a:r>
            <a:endParaRPr dirty="0"/>
          </a:p>
        </p:txBody>
      </p:sp>
      <p:sp>
        <p:nvSpPr>
          <p:cNvPr id="218" name="Google Shape;218;p2"/>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19" name="Google Shape;219;p2"/>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4" action="ppaction://hlinksldjump"/>
              </a:rPr>
              <a:t>Introduction</a:t>
            </a:r>
            <a:endParaRPr dirty="0"/>
          </a:p>
        </p:txBody>
      </p:sp>
      <p:sp>
        <p:nvSpPr>
          <p:cNvPr id="220" name="Google Shape;220;p2"/>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21" name="Google Shape;221;p2"/>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5" action="ppaction://hlinksldjump"/>
              </a:rPr>
              <a:t>Diversity &amp; Inclusion in the Work Environment</a:t>
            </a:r>
            <a:endParaRPr dirty="0"/>
          </a:p>
        </p:txBody>
      </p:sp>
      <p:sp>
        <p:nvSpPr>
          <p:cNvPr id="222" name="Google Shape;222;p2"/>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04</a:t>
            </a:r>
            <a:endParaRPr/>
          </a:p>
        </p:txBody>
      </p:sp>
      <p:sp>
        <p:nvSpPr>
          <p:cNvPr id="223" name="Google Shape;223;p2"/>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6" action="ppaction://hlinksldjump"/>
              </a:rPr>
              <a:t>Self-Assessment Quizzes</a:t>
            </a:r>
            <a:endParaRPr dirty="0"/>
          </a:p>
        </p:txBody>
      </p:sp>
      <p:sp>
        <p:nvSpPr>
          <p:cNvPr id="224" name="Google Shape;224;p2"/>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05</a:t>
            </a:r>
            <a:endParaRPr/>
          </a:p>
        </p:txBody>
      </p:sp>
      <p:sp>
        <p:nvSpPr>
          <p:cNvPr id="225" name="Google Shape;225;p2"/>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7" action="ppaction://hlinksldjump"/>
              </a:rPr>
              <a:t>Conclusion</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F564F-2F9A-C6EB-82C3-02FEF7ED7325}"/>
              </a:ext>
            </a:extLst>
          </p:cNvPr>
          <p:cNvSpPr>
            <a:spLocks noGrp="1"/>
          </p:cNvSpPr>
          <p:nvPr>
            <p:ph type="body" idx="1"/>
          </p:nvPr>
        </p:nvSpPr>
        <p:spPr>
          <a:xfrm>
            <a:off x="251927" y="1463584"/>
            <a:ext cx="5844073" cy="5002529"/>
          </a:xfrm>
        </p:spPr>
        <p:txBody>
          <a:bodyPr>
            <a:normAutofit/>
          </a:bodyPr>
          <a:lstStyle/>
          <a:p>
            <a:pPr marL="228600" lvl="0" indent="-228600" algn="l" rtl="0">
              <a:lnSpc>
                <a:spcPct val="90000"/>
              </a:lnSpc>
              <a:spcBef>
                <a:spcPts val="0"/>
              </a:spcBef>
              <a:spcAft>
                <a:spcPts val="0"/>
              </a:spcAft>
              <a:buClr>
                <a:srgbClr val="595959"/>
              </a:buClr>
              <a:buSzPts val="2200"/>
              <a:buNone/>
            </a:pPr>
            <a:r>
              <a:rPr lang="en-GB" sz="2000" dirty="0"/>
              <a:t>•	Developing a comprehensive plan is essential for promoting diversity and inclusion and ensuring that all team members' needs are met.</a:t>
            </a:r>
          </a:p>
          <a:p>
            <a:pPr marL="228600" lvl="0" indent="-228600" algn="l" rtl="0">
              <a:lnSpc>
                <a:spcPct val="90000"/>
              </a:lnSpc>
              <a:spcBef>
                <a:spcPts val="0"/>
              </a:spcBef>
              <a:spcAft>
                <a:spcPts val="0"/>
              </a:spcAft>
              <a:buClr>
                <a:srgbClr val="595959"/>
              </a:buClr>
              <a:buSzPts val="2200"/>
              <a:buNone/>
            </a:pPr>
            <a:r>
              <a:rPr lang="en-GB" sz="2000" dirty="0"/>
              <a:t>•	Start by assessing the current state of diversity and inclusion in your workplace, considering representation, inclusivity, and the overall work environment.</a:t>
            </a:r>
          </a:p>
          <a:p>
            <a:pPr marL="228600" lvl="0" indent="-228600" algn="l" rtl="0">
              <a:lnSpc>
                <a:spcPct val="90000"/>
              </a:lnSpc>
              <a:spcBef>
                <a:spcPts val="0"/>
              </a:spcBef>
              <a:spcAft>
                <a:spcPts val="0"/>
              </a:spcAft>
              <a:buClr>
                <a:srgbClr val="595959"/>
              </a:buClr>
              <a:buSzPts val="2200"/>
              <a:buNone/>
            </a:pPr>
            <a:r>
              <a:rPr lang="en-GB" sz="2000" dirty="0"/>
              <a:t>•	Identify areas for improvement and set specific goals that align with promoting diversity, inclusion, and work-life balance.</a:t>
            </a:r>
          </a:p>
          <a:p>
            <a:pPr marL="228600" lvl="0" indent="-228600" algn="l" rtl="0">
              <a:lnSpc>
                <a:spcPct val="90000"/>
              </a:lnSpc>
              <a:spcBef>
                <a:spcPts val="0"/>
              </a:spcBef>
              <a:spcAft>
                <a:spcPts val="0"/>
              </a:spcAft>
              <a:buClr>
                <a:srgbClr val="595959"/>
              </a:buClr>
              <a:buSzPts val="2200"/>
              <a:buNone/>
            </a:pPr>
            <a:r>
              <a:rPr lang="en-GB" sz="2000" dirty="0"/>
              <a:t>•	Involve key stakeholders, such as team members, HR representatives, and executives, to obtain buy-in and support.</a:t>
            </a:r>
          </a:p>
          <a:p>
            <a:pPr marL="228600" lvl="0" indent="-228600" algn="l" rtl="0">
              <a:lnSpc>
                <a:spcPct val="90000"/>
              </a:lnSpc>
              <a:spcBef>
                <a:spcPts val="0"/>
              </a:spcBef>
              <a:spcAft>
                <a:spcPts val="0"/>
              </a:spcAft>
              <a:buClr>
                <a:srgbClr val="595959"/>
              </a:buClr>
              <a:buSzPts val="2200"/>
              <a:buNone/>
            </a:pPr>
            <a:r>
              <a:rPr lang="en-GB" sz="2000" dirty="0"/>
              <a:t>•	Regularly monitor progress and evaluate the effectiveness of the implemented initiatives.</a:t>
            </a:r>
          </a:p>
          <a:p>
            <a:pPr marL="228600" lvl="0" indent="-228600" algn="l" rtl="0">
              <a:lnSpc>
                <a:spcPct val="90000"/>
              </a:lnSpc>
              <a:spcBef>
                <a:spcPts val="0"/>
              </a:spcBef>
              <a:spcAft>
                <a:spcPts val="0"/>
              </a:spcAft>
              <a:buClr>
                <a:srgbClr val="595959"/>
              </a:buClr>
              <a:buSzPts val="2200"/>
              <a:buNone/>
            </a:pPr>
            <a:r>
              <a:rPr lang="en-GB" sz="2000" dirty="0"/>
              <a:t>•	Make necessary adjustments based on feedback, data, and evolving needs</a:t>
            </a:r>
          </a:p>
        </p:txBody>
      </p:sp>
      <p:sp>
        <p:nvSpPr>
          <p:cNvPr id="3" name="Text Placeholder 2">
            <a:extLst>
              <a:ext uri="{FF2B5EF4-FFF2-40B4-BE49-F238E27FC236}">
                <a16:creationId xmlns:a16="http://schemas.microsoft.com/office/drawing/2014/main" id="{2F23771F-95D1-25A6-B13A-15D420F13B38}"/>
              </a:ext>
            </a:extLst>
          </p:cNvPr>
          <p:cNvSpPr>
            <a:spLocks noGrp="1"/>
          </p:cNvSpPr>
          <p:nvPr>
            <p:ph type="body" idx="2"/>
          </p:nvPr>
        </p:nvSpPr>
        <p:spPr>
          <a:xfrm>
            <a:off x="700779" y="58634"/>
            <a:ext cx="6360421" cy="1299974"/>
          </a:xfrm>
        </p:spPr>
        <p:txBody>
          <a:bodyPr>
            <a:normAutofit fontScale="92500"/>
          </a:bodyPr>
          <a:lstStyle/>
          <a:p>
            <a:r>
              <a:rPr lang="en-GB" dirty="0"/>
              <a:t>Developing a Plan for Promoting Diversity and Inclusion</a:t>
            </a:r>
          </a:p>
          <a:p>
            <a:endParaRPr lang="en-GB" dirty="0"/>
          </a:p>
        </p:txBody>
      </p:sp>
      <p:pic>
        <p:nvPicPr>
          <p:cNvPr id="6" name="Picture Placeholder 5">
            <a:extLst>
              <a:ext uri="{FF2B5EF4-FFF2-40B4-BE49-F238E27FC236}">
                <a16:creationId xmlns:a16="http://schemas.microsoft.com/office/drawing/2014/main" id="{381703DD-3987-5580-9549-A40E15487A1A}"/>
              </a:ext>
            </a:extLst>
          </p:cNvPr>
          <p:cNvPicPr>
            <a:picLocks noGrp="1" noChangeAspect="1"/>
          </p:cNvPicPr>
          <p:nvPr>
            <p:ph type="pic" idx="3"/>
          </p:nvPr>
        </p:nvPicPr>
        <p:blipFill>
          <a:blip r:embed="rId2"/>
          <a:srcRect l="6295" r="6295"/>
          <a:stretch>
            <a:fillRect/>
          </a:stretch>
        </p:blipFill>
        <p:spPr/>
      </p:pic>
    </p:spTree>
    <p:extLst>
      <p:ext uri="{BB962C8B-B14F-4D97-AF65-F5344CB8AC3E}">
        <p14:creationId xmlns:p14="http://schemas.microsoft.com/office/powerpoint/2010/main" val="52699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4FDF4F-6086-319A-BA6C-E66A49779296}"/>
              </a:ext>
            </a:extLst>
          </p:cNvPr>
          <p:cNvSpPr>
            <a:spLocks noGrp="1"/>
          </p:cNvSpPr>
          <p:nvPr>
            <p:ph type="body" idx="1"/>
          </p:nvPr>
        </p:nvSpPr>
        <p:spPr/>
        <p:txBody>
          <a:bodyPr/>
          <a:lstStyle/>
          <a:p>
            <a:pPr marL="228600" indent="0"/>
            <a:r>
              <a:rPr lang="en-GB" dirty="0"/>
              <a:t>The Surprising Solution to Workplace Diversity | Arwa </a:t>
            </a:r>
            <a:r>
              <a:rPr lang="en-GB" dirty="0" err="1"/>
              <a:t>Mahdawi</a:t>
            </a:r>
            <a:r>
              <a:rPr lang="en-GB" dirty="0"/>
              <a:t> | </a:t>
            </a:r>
            <a:r>
              <a:rPr lang="en-GB" dirty="0" err="1"/>
              <a:t>TEDxHamburg</a:t>
            </a:r>
            <a:endParaRPr lang="en-GB" dirty="0"/>
          </a:p>
          <a:p>
            <a:pPr marL="571500" indent="-342900">
              <a:buFont typeface="Arial" panose="020B0604020202020204" pitchFamily="34" charset="0"/>
              <a:buChar char="•"/>
            </a:pPr>
            <a:endParaRPr lang="en-GB" dirty="0"/>
          </a:p>
          <a:p>
            <a:r>
              <a:rPr lang="en-GB" sz="3200" dirty="0"/>
              <a:t>Click </a:t>
            </a:r>
            <a:r>
              <a:rPr lang="en-GB" sz="3200" b="1" dirty="0">
                <a:solidFill>
                  <a:srgbClr val="8A4199"/>
                </a:solidFill>
                <a:hlinkClick r:id="rId2">
                  <a:extLst>
                    <a:ext uri="{A12FA001-AC4F-418D-AE19-62706E023703}">
                      <ahyp:hlinkClr xmlns:ahyp="http://schemas.microsoft.com/office/drawing/2018/hyperlinkcolor" val="tx"/>
                    </a:ext>
                  </a:extLst>
                </a:hlinkClick>
              </a:rPr>
              <a:t>HERE</a:t>
            </a:r>
            <a:r>
              <a:rPr lang="en-GB" sz="3200" dirty="0"/>
              <a:t> to watch!</a:t>
            </a:r>
          </a:p>
        </p:txBody>
      </p:sp>
      <p:sp>
        <p:nvSpPr>
          <p:cNvPr id="3" name="Text Placeholder 2">
            <a:extLst>
              <a:ext uri="{FF2B5EF4-FFF2-40B4-BE49-F238E27FC236}">
                <a16:creationId xmlns:a16="http://schemas.microsoft.com/office/drawing/2014/main" id="{A859825A-5C53-2436-1A97-D29018416488}"/>
              </a:ext>
            </a:extLst>
          </p:cNvPr>
          <p:cNvSpPr>
            <a:spLocks noGrp="1"/>
          </p:cNvSpPr>
          <p:nvPr>
            <p:ph type="body" idx="2"/>
          </p:nvPr>
        </p:nvSpPr>
        <p:spPr>
          <a:xfrm>
            <a:off x="712630" y="495858"/>
            <a:ext cx="5383370" cy="1266305"/>
          </a:xfrm>
        </p:spPr>
        <p:txBody>
          <a:bodyPr>
            <a:normAutofit/>
          </a:bodyPr>
          <a:lstStyle/>
          <a:p>
            <a:r>
              <a:rPr lang="en-GB" sz="4800" dirty="0"/>
              <a:t>Activity: Watch!</a:t>
            </a:r>
          </a:p>
        </p:txBody>
      </p:sp>
      <p:pic>
        <p:nvPicPr>
          <p:cNvPr id="6" name="Picture Placeholder 5">
            <a:extLst>
              <a:ext uri="{FF2B5EF4-FFF2-40B4-BE49-F238E27FC236}">
                <a16:creationId xmlns:a16="http://schemas.microsoft.com/office/drawing/2014/main" id="{644D8DD0-66AA-0B61-B975-38456389F39A}"/>
              </a:ext>
            </a:extLst>
          </p:cNvPr>
          <p:cNvPicPr>
            <a:picLocks noGrp="1" noChangeAspect="1"/>
          </p:cNvPicPr>
          <p:nvPr>
            <p:ph type="pic" idx="3"/>
          </p:nvPr>
        </p:nvPicPr>
        <p:blipFill>
          <a:blip r:embed="rId3"/>
          <a:srcRect l="6623" r="6623"/>
          <a:stretch/>
        </p:blipFill>
        <p:spPr/>
      </p:pic>
    </p:spTree>
    <p:extLst>
      <p:ext uri="{BB962C8B-B14F-4D97-AF65-F5344CB8AC3E}">
        <p14:creationId xmlns:p14="http://schemas.microsoft.com/office/powerpoint/2010/main" val="109811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EBF3EDC-FAB8-F970-D280-01F2F1DFCA2E}"/>
              </a:ext>
            </a:extLst>
          </p:cNvPr>
          <p:cNvPicPr>
            <a:picLocks noGrp="1" noChangeAspect="1"/>
          </p:cNvPicPr>
          <p:nvPr>
            <p:ph type="pic" idx="2"/>
          </p:nvPr>
        </p:nvPicPr>
        <p:blipFill>
          <a:blip r:embed="rId2"/>
          <a:srcRect l="30460" r="30460"/>
          <a:stretch/>
        </p:blipFill>
        <p:spPr/>
      </p:pic>
      <p:sp>
        <p:nvSpPr>
          <p:cNvPr id="3" name="Text Placeholder 2">
            <a:extLst>
              <a:ext uri="{FF2B5EF4-FFF2-40B4-BE49-F238E27FC236}">
                <a16:creationId xmlns:a16="http://schemas.microsoft.com/office/drawing/2014/main" id="{5AD9A2A9-114B-98BE-454F-5036A2CD7F5B}"/>
              </a:ext>
            </a:extLst>
          </p:cNvPr>
          <p:cNvSpPr>
            <a:spLocks noGrp="1"/>
          </p:cNvSpPr>
          <p:nvPr>
            <p:ph type="body" idx="1"/>
          </p:nvPr>
        </p:nvSpPr>
        <p:spPr/>
        <p:txBody>
          <a:bodyPr/>
          <a:lstStyle/>
          <a:p>
            <a:r>
              <a:rPr lang="en-GB" dirty="0"/>
              <a:t>Barriers to Workplace Diversity and Inclusion:</a:t>
            </a:r>
          </a:p>
          <a:p>
            <a:pPr marL="571500" indent="-342900">
              <a:buFont typeface="Arial" panose="020B0604020202020204" pitchFamily="34" charset="0"/>
              <a:buChar char="•"/>
            </a:pPr>
            <a:r>
              <a:rPr lang="en-GB" dirty="0"/>
              <a:t>This video explores some of the barriers that hinder effective workplace diversity and inclusion.</a:t>
            </a:r>
          </a:p>
          <a:p>
            <a:endParaRPr lang="en-GB" sz="2400" dirty="0"/>
          </a:p>
          <a:p>
            <a:r>
              <a:rPr lang="en-GB" sz="3600" dirty="0"/>
              <a:t>Click </a:t>
            </a:r>
            <a:r>
              <a:rPr lang="en-GB" sz="3600" b="1" dirty="0">
                <a:solidFill>
                  <a:srgbClr val="8A4199"/>
                </a:solidFill>
                <a:hlinkClick r:id="rId3">
                  <a:extLst>
                    <a:ext uri="{A12FA001-AC4F-418D-AE19-62706E023703}">
                      <ahyp:hlinkClr xmlns:ahyp="http://schemas.microsoft.com/office/drawing/2018/hyperlinkcolor" val="tx"/>
                    </a:ext>
                  </a:extLst>
                </a:hlinkClick>
              </a:rPr>
              <a:t>HERE</a:t>
            </a:r>
            <a:r>
              <a:rPr lang="en-GB" sz="3600" dirty="0"/>
              <a:t> to watch!</a:t>
            </a:r>
          </a:p>
          <a:p>
            <a:endParaRPr lang="en-GB" dirty="0"/>
          </a:p>
        </p:txBody>
      </p:sp>
      <p:sp>
        <p:nvSpPr>
          <p:cNvPr id="4" name="Text Placeholder 3">
            <a:extLst>
              <a:ext uri="{FF2B5EF4-FFF2-40B4-BE49-F238E27FC236}">
                <a16:creationId xmlns:a16="http://schemas.microsoft.com/office/drawing/2014/main" id="{991BE308-FDD6-5B18-9B59-5B83832A4E7A}"/>
              </a:ext>
            </a:extLst>
          </p:cNvPr>
          <p:cNvSpPr>
            <a:spLocks noGrp="1"/>
          </p:cNvSpPr>
          <p:nvPr>
            <p:ph type="body" idx="3"/>
          </p:nvPr>
        </p:nvSpPr>
        <p:spPr/>
        <p:txBody>
          <a:bodyPr>
            <a:normAutofit/>
          </a:bodyPr>
          <a:lstStyle/>
          <a:p>
            <a:r>
              <a:rPr lang="en-GB" sz="4800" dirty="0"/>
              <a:t>Activity: WATCH!</a:t>
            </a:r>
          </a:p>
        </p:txBody>
      </p:sp>
    </p:spTree>
    <p:extLst>
      <p:ext uri="{BB962C8B-B14F-4D97-AF65-F5344CB8AC3E}">
        <p14:creationId xmlns:p14="http://schemas.microsoft.com/office/powerpoint/2010/main" val="353406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2"/>
          <p:cNvSpPr txBox="1">
            <a:spLocks noGrp="1"/>
          </p:cNvSpPr>
          <p:nvPr>
            <p:ph type="body" idx="1"/>
          </p:nvPr>
        </p:nvSpPr>
        <p:spPr>
          <a:xfrm>
            <a:off x="473136" y="2561580"/>
            <a:ext cx="8847327" cy="375557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00000"/>
              </a:lnSpc>
              <a:spcBef>
                <a:spcPts val="0"/>
              </a:spcBef>
              <a:spcAft>
                <a:spcPts val="0"/>
              </a:spcAft>
              <a:buClr>
                <a:schemeClr val="lt1"/>
              </a:buClr>
              <a:buSzPct val="99099"/>
              <a:buNone/>
            </a:pPr>
            <a:r>
              <a:rPr lang="en-US" sz="2400" dirty="0"/>
              <a:t>Link to the Knowledge Base:</a:t>
            </a:r>
            <a:endParaRPr dirty="0"/>
          </a:p>
          <a:p>
            <a:pPr marL="342900" lvl="0" indent="-342900" algn="just" rtl="0">
              <a:lnSpc>
                <a:spcPct val="100000"/>
              </a:lnSpc>
              <a:spcBef>
                <a:spcPts val="0"/>
              </a:spcBef>
              <a:spcAft>
                <a:spcPts val="0"/>
              </a:spcAft>
              <a:buClr>
                <a:schemeClr val="lt1"/>
              </a:buClr>
              <a:buSzPct val="99099"/>
              <a:buFont typeface="Arial"/>
              <a:buChar char="•"/>
            </a:pPr>
            <a:r>
              <a:rPr lang="en-US" sz="2400" dirty="0"/>
              <a:t>The Gender Equality and Equal Treatment Commissioner</a:t>
            </a:r>
            <a:endParaRPr dirty="0"/>
          </a:p>
          <a:p>
            <a:pPr marL="0" lvl="0" indent="0" algn="just" rtl="0">
              <a:lnSpc>
                <a:spcPct val="100000"/>
              </a:lnSpc>
              <a:spcBef>
                <a:spcPts val="0"/>
              </a:spcBef>
              <a:spcAft>
                <a:spcPts val="0"/>
              </a:spcAft>
              <a:buClr>
                <a:schemeClr val="lt1"/>
              </a:buClr>
              <a:buSzPct val="99099"/>
              <a:buNone/>
            </a:pPr>
            <a:r>
              <a:rPr lang="en-US" sz="2400" u="sng" dirty="0">
                <a:solidFill>
                  <a:schemeClr val="hlink"/>
                </a:solidFill>
                <a:hlinkClick r:id="rId3"/>
              </a:rPr>
              <a:t>https://volinik.ee/wp-content/uploads/2021/05/checklist.pdf</a:t>
            </a:r>
            <a:endParaRPr dirty="0"/>
          </a:p>
          <a:p>
            <a:pPr marL="0" lvl="0" indent="0" algn="just" rtl="0">
              <a:lnSpc>
                <a:spcPct val="100000"/>
              </a:lnSpc>
              <a:spcBef>
                <a:spcPts val="0"/>
              </a:spcBef>
              <a:spcAft>
                <a:spcPts val="0"/>
              </a:spcAft>
              <a:buClr>
                <a:schemeClr val="lt1"/>
              </a:buClr>
              <a:buSzPct val="99099"/>
              <a:buNone/>
            </a:pPr>
            <a:endParaRPr sz="2400" dirty="0"/>
          </a:p>
          <a:p>
            <a:pPr marL="342900" lvl="0" indent="-342900" algn="just" rtl="0">
              <a:lnSpc>
                <a:spcPct val="100000"/>
              </a:lnSpc>
              <a:spcBef>
                <a:spcPts val="0"/>
              </a:spcBef>
              <a:spcAft>
                <a:spcPts val="0"/>
              </a:spcAft>
              <a:buClr>
                <a:schemeClr val="lt1"/>
              </a:buClr>
              <a:buSzPct val="99099"/>
              <a:buFont typeface="Arial"/>
              <a:buChar char="•"/>
            </a:pPr>
            <a:r>
              <a:rPr lang="en-US" sz="2400" dirty="0"/>
              <a:t>Estonian Human Rights Center, Aga Khan Foundation (Portugal) and Equality Strategies (Ireland)</a:t>
            </a:r>
            <a:endParaRPr dirty="0"/>
          </a:p>
          <a:p>
            <a:pPr marL="0" lvl="0" indent="0" algn="just" rtl="0">
              <a:lnSpc>
                <a:spcPct val="100000"/>
              </a:lnSpc>
              <a:spcBef>
                <a:spcPts val="0"/>
              </a:spcBef>
              <a:spcAft>
                <a:spcPts val="0"/>
              </a:spcAft>
              <a:buClr>
                <a:schemeClr val="lt1"/>
              </a:buClr>
              <a:buSzPct val="99099"/>
              <a:buNone/>
            </a:pPr>
            <a:r>
              <a:rPr lang="en-US" sz="2400" u="sng" dirty="0">
                <a:solidFill>
                  <a:schemeClr val="hlink"/>
                </a:solidFill>
                <a:hlinkClick r:id="rId4"/>
              </a:rPr>
              <a:t>https://humanrights.ee/app/uploads/2021/08/DI-in-times-of-crisis-guide.pdf</a:t>
            </a:r>
            <a:r>
              <a:rPr lang="en-US" sz="2400" dirty="0"/>
              <a:t> </a:t>
            </a:r>
            <a:endParaRPr dirty="0"/>
          </a:p>
          <a:p>
            <a:pPr marL="0" lvl="0" indent="0" algn="just" rtl="0">
              <a:lnSpc>
                <a:spcPct val="100000"/>
              </a:lnSpc>
              <a:spcBef>
                <a:spcPts val="0"/>
              </a:spcBef>
              <a:spcAft>
                <a:spcPts val="0"/>
              </a:spcAft>
              <a:buClr>
                <a:schemeClr val="lt1"/>
              </a:buClr>
              <a:buSzPct val="99099"/>
              <a:buNone/>
            </a:pPr>
            <a:endParaRPr sz="2400" dirty="0"/>
          </a:p>
          <a:p>
            <a:pPr marL="0" lvl="0" indent="0" algn="just" rtl="0">
              <a:lnSpc>
                <a:spcPct val="100000"/>
              </a:lnSpc>
              <a:spcBef>
                <a:spcPts val="0"/>
              </a:spcBef>
              <a:spcAft>
                <a:spcPts val="0"/>
              </a:spcAft>
              <a:buClr>
                <a:schemeClr val="lt1"/>
              </a:buClr>
              <a:buSzPct val="99099"/>
              <a:buNone/>
            </a:pPr>
            <a:r>
              <a:rPr lang="en-US" sz="2400" dirty="0"/>
              <a:t>https://www.tooelu.ee/et/uudised/216/valminud-juhend-tooandjatele-</a:t>
            </a:r>
            <a:endParaRPr dirty="0"/>
          </a:p>
          <a:p>
            <a:pPr marL="0" lvl="0" indent="0" algn="just" rtl="0">
              <a:lnSpc>
                <a:spcPct val="100000"/>
              </a:lnSpc>
              <a:spcBef>
                <a:spcPts val="0"/>
              </a:spcBef>
              <a:spcAft>
                <a:spcPts val="0"/>
              </a:spcAft>
              <a:buClr>
                <a:schemeClr val="lt1"/>
              </a:buClr>
              <a:buSzPct val="99099"/>
              <a:buNone/>
            </a:pPr>
            <a:r>
              <a:rPr lang="en-US" sz="2400" dirty="0" err="1"/>
              <a:t>mitmekesisuse-juhtimisest-kriisiajal</a:t>
            </a:r>
            <a:r>
              <a:rPr lang="en-US" sz="2400" dirty="0"/>
              <a:t>  </a:t>
            </a:r>
            <a:endParaRPr dirty="0"/>
          </a:p>
          <a:p>
            <a:pPr marL="0" lvl="0" indent="0" algn="just" rtl="0">
              <a:lnSpc>
                <a:spcPct val="100000"/>
              </a:lnSpc>
              <a:spcBef>
                <a:spcPts val="0"/>
              </a:spcBef>
              <a:spcAft>
                <a:spcPts val="0"/>
              </a:spcAft>
              <a:buClr>
                <a:schemeClr val="lt1"/>
              </a:buClr>
              <a:buSzPct val="99099"/>
              <a:buNone/>
            </a:pPr>
            <a:endParaRPr sz="2400" dirty="0"/>
          </a:p>
        </p:txBody>
      </p:sp>
      <p:sp>
        <p:nvSpPr>
          <p:cNvPr id="362" name="Google Shape;362;p22"/>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Examples of policies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3600" b="1" dirty="0"/>
              <a:t>Quiz</a:t>
            </a:r>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03</a:t>
            </a:r>
          </a:p>
        </p:txBody>
      </p:sp>
    </p:spTree>
    <p:extLst>
      <p:ext uri="{BB962C8B-B14F-4D97-AF65-F5344CB8AC3E}">
        <p14:creationId xmlns:p14="http://schemas.microsoft.com/office/powerpoint/2010/main" val="1416459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body" idx="1"/>
          </p:nvPr>
        </p:nvSpPr>
        <p:spPr>
          <a:xfrm>
            <a:off x="734714" y="1583871"/>
            <a:ext cx="10834986" cy="4718606"/>
          </a:xfrm>
          <a:prstGeom prst="rect">
            <a:avLst/>
          </a:prstGeom>
          <a:noFill/>
          <a:ln>
            <a:noFill/>
          </a:ln>
        </p:spPr>
        <p:txBody>
          <a:bodyPr spcFirstLastPara="1" wrap="square" lIns="91425" tIns="45700" rIns="91425" bIns="45700" anchor="t" anchorCtr="0">
            <a:normAutofit fontScale="92500" lnSpcReduction="10000"/>
          </a:bodyPr>
          <a:lstStyle/>
          <a:p>
            <a:pPr marL="457200" lvl="0" indent="-457200" algn="just" rtl="0">
              <a:lnSpc>
                <a:spcPct val="100000"/>
              </a:lnSpc>
              <a:spcBef>
                <a:spcPts val="0"/>
              </a:spcBef>
              <a:spcAft>
                <a:spcPts val="0"/>
              </a:spcAft>
              <a:buClr>
                <a:srgbClr val="595959"/>
              </a:buClr>
              <a:buSzPct val="99099"/>
              <a:buAutoNum type="arabicPeriod"/>
            </a:pPr>
            <a:r>
              <a:rPr lang="en-US" sz="2400"/>
              <a:t>Which of the following is true about the importance of diversity and inclusion in promoting work-life balance?</a:t>
            </a:r>
            <a:endParaRPr/>
          </a:p>
          <a:p>
            <a:pPr marL="0" lvl="0" indent="0" algn="just" rtl="0">
              <a:lnSpc>
                <a:spcPct val="100000"/>
              </a:lnSpc>
              <a:spcBef>
                <a:spcPts val="0"/>
              </a:spcBef>
              <a:spcAft>
                <a:spcPts val="0"/>
              </a:spcAft>
              <a:buClr>
                <a:srgbClr val="595959"/>
              </a:buClr>
              <a:buSzPct val="99099"/>
              <a:buNone/>
            </a:pPr>
            <a:endParaRPr sz="2400"/>
          </a:p>
          <a:p>
            <a:pPr marL="0" lvl="0" indent="0" algn="just" rtl="0">
              <a:lnSpc>
                <a:spcPct val="100000"/>
              </a:lnSpc>
              <a:spcBef>
                <a:spcPts val="0"/>
              </a:spcBef>
              <a:spcAft>
                <a:spcPts val="0"/>
              </a:spcAft>
              <a:buClr>
                <a:srgbClr val="595959"/>
              </a:buClr>
              <a:buSzPct val="99099"/>
              <a:buNone/>
            </a:pPr>
            <a:r>
              <a:rPr lang="en-US" sz="2400"/>
              <a:t>A) Diversity and inclusion have no impact on work-life balance.</a:t>
            </a:r>
            <a:endParaRPr/>
          </a:p>
          <a:p>
            <a:pPr marL="0" lvl="0" indent="0" algn="just" rtl="0">
              <a:lnSpc>
                <a:spcPct val="100000"/>
              </a:lnSpc>
              <a:spcBef>
                <a:spcPts val="0"/>
              </a:spcBef>
              <a:spcAft>
                <a:spcPts val="0"/>
              </a:spcAft>
              <a:buClr>
                <a:srgbClr val="595959"/>
              </a:buClr>
              <a:buSzPct val="99099"/>
              <a:buNone/>
            </a:pPr>
            <a:r>
              <a:rPr lang="en-US" sz="2400">
                <a:highlight>
                  <a:srgbClr val="00FF00"/>
                </a:highlight>
              </a:rPr>
              <a:t>B) Diversity and inclusion can improve wellness, productivity, and staff satisfaction.</a:t>
            </a:r>
            <a:endParaRPr/>
          </a:p>
          <a:p>
            <a:pPr marL="0" lvl="0" indent="0" algn="just" rtl="0">
              <a:lnSpc>
                <a:spcPct val="100000"/>
              </a:lnSpc>
              <a:spcBef>
                <a:spcPts val="0"/>
              </a:spcBef>
              <a:spcAft>
                <a:spcPts val="0"/>
              </a:spcAft>
              <a:buClr>
                <a:srgbClr val="595959"/>
              </a:buClr>
              <a:buSzPct val="99099"/>
              <a:buNone/>
            </a:pPr>
            <a:r>
              <a:rPr lang="en-US" sz="2400"/>
              <a:t>C) Work-life balance is not affected by the unique needs of diverse team members.</a:t>
            </a:r>
            <a:endParaRPr/>
          </a:p>
          <a:p>
            <a:pPr marL="0" lvl="0" indent="0" algn="just" rtl="0">
              <a:lnSpc>
                <a:spcPct val="100000"/>
              </a:lnSpc>
              <a:spcBef>
                <a:spcPts val="0"/>
              </a:spcBef>
              <a:spcAft>
                <a:spcPts val="0"/>
              </a:spcAft>
              <a:buClr>
                <a:srgbClr val="595959"/>
              </a:buClr>
              <a:buSzPct val="99099"/>
              <a:buNone/>
            </a:pPr>
            <a:r>
              <a:rPr lang="en-US" sz="2400"/>
              <a:t>D) Flexible work arrangements have no connection to diversity and inclusion.</a:t>
            </a:r>
            <a:endParaRPr/>
          </a:p>
          <a:p>
            <a:pPr marL="0" lvl="0" indent="0" algn="just" rtl="0">
              <a:lnSpc>
                <a:spcPct val="100000"/>
              </a:lnSpc>
              <a:spcBef>
                <a:spcPts val="0"/>
              </a:spcBef>
              <a:spcAft>
                <a:spcPts val="0"/>
              </a:spcAft>
              <a:buClr>
                <a:srgbClr val="595959"/>
              </a:buClr>
              <a:buSzPct val="99099"/>
              <a:buNone/>
            </a:pPr>
            <a:endParaRPr sz="2400"/>
          </a:p>
          <a:p>
            <a:pPr marL="228600" lvl="0" indent="-228600" algn="just" rtl="0">
              <a:lnSpc>
                <a:spcPct val="100000"/>
              </a:lnSpc>
              <a:spcBef>
                <a:spcPts val="0"/>
              </a:spcBef>
              <a:spcAft>
                <a:spcPts val="0"/>
              </a:spcAft>
              <a:buClr>
                <a:srgbClr val="595959"/>
              </a:buClr>
              <a:buSzPct val="99099"/>
              <a:buNone/>
            </a:pPr>
            <a:r>
              <a:rPr lang="en-US" sz="2400"/>
              <a:t>2. What are some common barriers to work-life balance for employees from diverse backgrounds?</a:t>
            </a:r>
            <a:endParaRPr/>
          </a:p>
          <a:p>
            <a:pPr marL="228600" lvl="0" indent="-228600" algn="just" rtl="0">
              <a:lnSpc>
                <a:spcPct val="100000"/>
              </a:lnSpc>
              <a:spcBef>
                <a:spcPts val="0"/>
              </a:spcBef>
              <a:spcAft>
                <a:spcPts val="0"/>
              </a:spcAft>
              <a:buClr>
                <a:srgbClr val="595959"/>
              </a:buClr>
              <a:buSzPct val="99099"/>
              <a:buNone/>
            </a:pPr>
            <a:endParaRPr sz="2400"/>
          </a:p>
          <a:p>
            <a:pPr marL="228600" lvl="0" indent="-228600" algn="just" rtl="0">
              <a:lnSpc>
                <a:spcPct val="100000"/>
              </a:lnSpc>
              <a:spcBef>
                <a:spcPts val="0"/>
              </a:spcBef>
              <a:spcAft>
                <a:spcPts val="0"/>
              </a:spcAft>
              <a:buClr>
                <a:srgbClr val="595959"/>
              </a:buClr>
              <a:buSzPct val="99099"/>
              <a:buNone/>
            </a:pPr>
            <a:r>
              <a:rPr lang="en-US" sz="2400"/>
              <a:t>A) Caregiving responsibilities, disabilities, and language barriers</a:t>
            </a:r>
            <a:endParaRPr/>
          </a:p>
          <a:p>
            <a:pPr marL="228600" lvl="0" indent="-228600" algn="just" rtl="0">
              <a:lnSpc>
                <a:spcPct val="100000"/>
              </a:lnSpc>
              <a:spcBef>
                <a:spcPts val="0"/>
              </a:spcBef>
              <a:spcAft>
                <a:spcPts val="0"/>
              </a:spcAft>
              <a:buClr>
                <a:srgbClr val="595959"/>
              </a:buClr>
              <a:buSzPct val="99099"/>
              <a:buNone/>
            </a:pPr>
            <a:r>
              <a:rPr lang="en-US" sz="2400"/>
              <a:t>B) Lack of team collaboration and communication</a:t>
            </a:r>
            <a:endParaRPr/>
          </a:p>
          <a:p>
            <a:pPr marL="228600" lvl="0" indent="-228600" algn="just" rtl="0">
              <a:lnSpc>
                <a:spcPct val="100000"/>
              </a:lnSpc>
              <a:spcBef>
                <a:spcPts val="0"/>
              </a:spcBef>
              <a:spcAft>
                <a:spcPts val="0"/>
              </a:spcAft>
              <a:buClr>
                <a:srgbClr val="595959"/>
              </a:buClr>
              <a:buSzPct val="99099"/>
              <a:buNone/>
            </a:pPr>
            <a:r>
              <a:rPr lang="en-US" sz="2400"/>
              <a:t>C) Inflexible work arrangements and limited benefits</a:t>
            </a:r>
            <a:endParaRPr/>
          </a:p>
          <a:p>
            <a:pPr marL="228600" lvl="0" indent="-228600" algn="just" rtl="0">
              <a:lnSpc>
                <a:spcPct val="100000"/>
              </a:lnSpc>
              <a:spcBef>
                <a:spcPts val="0"/>
              </a:spcBef>
              <a:spcAft>
                <a:spcPts val="0"/>
              </a:spcAft>
              <a:buClr>
                <a:srgbClr val="595959"/>
              </a:buClr>
              <a:buSzPct val="99099"/>
              <a:buNone/>
            </a:pPr>
            <a:r>
              <a:rPr lang="en-US" sz="2400">
                <a:highlight>
                  <a:srgbClr val="00FF00"/>
                </a:highlight>
              </a:rPr>
              <a:t>D) All of the above</a:t>
            </a:r>
            <a:endParaRPr/>
          </a:p>
          <a:p>
            <a:pPr marL="0" lvl="0" indent="0" algn="just" rtl="0">
              <a:lnSpc>
                <a:spcPct val="100000"/>
              </a:lnSpc>
              <a:spcBef>
                <a:spcPts val="0"/>
              </a:spcBef>
              <a:spcAft>
                <a:spcPts val="0"/>
              </a:spcAft>
              <a:buClr>
                <a:srgbClr val="595959"/>
              </a:buClr>
              <a:buSzPct val="99099"/>
              <a:buNone/>
            </a:pPr>
            <a:endParaRPr sz="2400"/>
          </a:p>
          <a:p>
            <a:pPr marL="914400" lvl="1" indent="-317500" algn="just" rtl="0">
              <a:lnSpc>
                <a:spcPct val="100000"/>
              </a:lnSpc>
              <a:spcBef>
                <a:spcPts val="500"/>
              </a:spcBef>
              <a:spcAft>
                <a:spcPts val="0"/>
              </a:spcAft>
              <a:buClr>
                <a:schemeClr val="lt1"/>
              </a:buClr>
              <a:buSzPct val="99099"/>
              <a:buFont typeface="Arial"/>
              <a:buNone/>
            </a:pPr>
            <a:endParaRPr sz="2400">
              <a:solidFill>
                <a:srgbClr val="595959"/>
              </a:solidFill>
              <a:latin typeface="Calibri"/>
              <a:ea typeface="Calibri"/>
              <a:cs typeface="Calibri"/>
              <a:sym typeface="Calibri"/>
            </a:endParaRPr>
          </a:p>
        </p:txBody>
      </p:sp>
      <p:sp>
        <p:nvSpPr>
          <p:cNvPr id="368" name="Google Shape;368;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SELF- ASSESSMENT </a:t>
            </a:r>
            <a:endParaRPr/>
          </a:p>
          <a:p>
            <a:pPr marL="0" lvl="0" indent="0" algn="l" rtl="0">
              <a:lnSpc>
                <a:spcPct val="90000"/>
              </a:lnSpc>
              <a:spcBef>
                <a:spcPts val="1000"/>
              </a:spcBef>
              <a:spcAft>
                <a:spcPts val="0"/>
              </a:spcAft>
              <a:buClr>
                <a:srgbClr val="8A4199"/>
              </a:buClr>
              <a:buSzPts val="36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8"/>
          <p:cNvSpPr txBox="1">
            <a:spLocks noGrp="1"/>
          </p:cNvSpPr>
          <p:nvPr>
            <p:ph type="body" idx="1"/>
          </p:nvPr>
        </p:nvSpPr>
        <p:spPr>
          <a:xfrm>
            <a:off x="734714" y="1583870"/>
            <a:ext cx="10834986" cy="467927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00000"/>
              </a:lnSpc>
              <a:spcBef>
                <a:spcPts val="0"/>
              </a:spcBef>
              <a:spcAft>
                <a:spcPts val="0"/>
              </a:spcAft>
              <a:buClr>
                <a:srgbClr val="595959"/>
              </a:buClr>
              <a:buSzPct val="99099"/>
              <a:buNone/>
            </a:pPr>
            <a:r>
              <a:rPr lang="en-US" sz="2400"/>
              <a:t>3. Which of the following is an example of an organizational policy promoting diversity and inclusion and supporting work-life balance?</a:t>
            </a:r>
            <a:endParaRPr/>
          </a:p>
          <a:p>
            <a:pPr marL="228600" lvl="0" indent="-228600" algn="just" rtl="0">
              <a:lnSpc>
                <a:spcPct val="100000"/>
              </a:lnSpc>
              <a:spcBef>
                <a:spcPts val="0"/>
              </a:spcBef>
              <a:spcAft>
                <a:spcPts val="0"/>
              </a:spcAft>
              <a:buClr>
                <a:srgbClr val="595959"/>
              </a:buClr>
              <a:buSzPct val="99099"/>
              <a:buNone/>
            </a:pPr>
            <a:endParaRPr sz="2400"/>
          </a:p>
          <a:p>
            <a:pPr marL="228600" lvl="0" indent="-228600" algn="just" rtl="0">
              <a:lnSpc>
                <a:spcPct val="100000"/>
              </a:lnSpc>
              <a:spcBef>
                <a:spcPts val="0"/>
              </a:spcBef>
              <a:spcAft>
                <a:spcPts val="0"/>
              </a:spcAft>
              <a:buClr>
                <a:srgbClr val="595959"/>
              </a:buClr>
              <a:buSzPct val="99099"/>
              <a:buNone/>
            </a:pPr>
            <a:r>
              <a:rPr lang="en-US" sz="2400"/>
              <a:t>A) Offering flexible work arrangements and leave policies</a:t>
            </a:r>
            <a:endParaRPr/>
          </a:p>
          <a:p>
            <a:pPr marL="228600" lvl="0" indent="-228600" algn="just" rtl="0">
              <a:lnSpc>
                <a:spcPct val="100000"/>
              </a:lnSpc>
              <a:spcBef>
                <a:spcPts val="0"/>
              </a:spcBef>
              <a:spcAft>
                <a:spcPts val="0"/>
              </a:spcAft>
              <a:buClr>
                <a:srgbClr val="595959"/>
              </a:buClr>
              <a:buSzPct val="99099"/>
              <a:buNone/>
            </a:pPr>
            <a:r>
              <a:rPr lang="en-US" sz="2400"/>
              <a:t>B) Providing accommodation for disabilities and language barriers</a:t>
            </a:r>
            <a:endParaRPr/>
          </a:p>
          <a:p>
            <a:pPr marL="228600" lvl="0" indent="-228600" algn="just" rtl="0">
              <a:lnSpc>
                <a:spcPct val="100000"/>
              </a:lnSpc>
              <a:spcBef>
                <a:spcPts val="0"/>
              </a:spcBef>
              <a:spcAft>
                <a:spcPts val="0"/>
              </a:spcAft>
              <a:buClr>
                <a:srgbClr val="595959"/>
              </a:buClr>
              <a:buSzPct val="99099"/>
              <a:buNone/>
            </a:pPr>
            <a:r>
              <a:rPr lang="en-US" sz="2400"/>
              <a:t>C) Implementing cultural competency training for team members</a:t>
            </a:r>
            <a:endParaRPr/>
          </a:p>
          <a:p>
            <a:pPr marL="228600" lvl="0" indent="-228600" algn="just" rtl="0">
              <a:lnSpc>
                <a:spcPct val="100000"/>
              </a:lnSpc>
              <a:spcBef>
                <a:spcPts val="0"/>
              </a:spcBef>
              <a:spcAft>
                <a:spcPts val="0"/>
              </a:spcAft>
              <a:buClr>
                <a:srgbClr val="595959"/>
              </a:buClr>
              <a:buSzPct val="99099"/>
              <a:buNone/>
            </a:pPr>
            <a:r>
              <a:rPr lang="en-US" sz="2400">
                <a:highlight>
                  <a:srgbClr val="00FF00"/>
                </a:highlight>
              </a:rPr>
              <a:t>D) All of the above</a:t>
            </a:r>
            <a:endParaRPr/>
          </a:p>
          <a:p>
            <a:pPr marL="228600" lvl="0" indent="-228600" algn="just" rtl="0">
              <a:lnSpc>
                <a:spcPct val="100000"/>
              </a:lnSpc>
              <a:spcBef>
                <a:spcPts val="0"/>
              </a:spcBef>
              <a:spcAft>
                <a:spcPts val="0"/>
              </a:spcAft>
              <a:buClr>
                <a:srgbClr val="595959"/>
              </a:buClr>
              <a:buSzPct val="99099"/>
              <a:buNone/>
            </a:pPr>
            <a:endParaRPr sz="2400">
              <a:highlight>
                <a:srgbClr val="00FF00"/>
              </a:highlight>
            </a:endParaRPr>
          </a:p>
          <a:p>
            <a:pPr marL="228600" lvl="0" indent="-228600" algn="just" rtl="0">
              <a:lnSpc>
                <a:spcPct val="100000"/>
              </a:lnSpc>
              <a:spcBef>
                <a:spcPts val="0"/>
              </a:spcBef>
              <a:spcAft>
                <a:spcPts val="0"/>
              </a:spcAft>
              <a:buClr>
                <a:srgbClr val="595959"/>
              </a:buClr>
              <a:buSzPct val="99099"/>
              <a:buNone/>
            </a:pPr>
            <a:r>
              <a:rPr lang="en-US" sz="2400"/>
              <a:t>4. What are effective communication strategies for promoting diversity and inclusion in a team?</a:t>
            </a:r>
            <a:endParaRPr/>
          </a:p>
          <a:p>
            <a:pPr marL="228600" lvl="0" indent="-228600" algn="just" rtl="0">
              <a:lnSpc>
                <a:spcPct val="100000"/>
              </a:lnSpc>
              <a:spcBef>
                <a:spcPts val="0"/>
              </a:spcBef>
              <a:spcAft>
                <a:spcPts val="0"/>
              </a:spcAft>
              <a:buClr>
                <a:srgbClr val="595959"/>
              </a:buClr>
              <a:buSzPct val="99099"/>
              <a:buNone/>
            </a:pPr>
            <a:endParaRPr sz="2400"/>
          </a:p>
          <a:p>
            <a:pPr marL="228600" lvl="0" indent="-228600" algn="just" rtl="0">
              <a:lnSpc>
                <a:spcPct val="100000"/>
              </a:lnSpc>
              <a:spcBef>
                <a:spcPts val="0"/>
              </a:spcBef>
              <a:spcAft>
                <a:spcPts val="0"/>
              </a:spcAft>
              <a:buClr>
                <a:srgbClr val="595959"/>
              </a:buClr>
              <a:buSzPct val="99099"/>
              <a:buNone/>
            </a:pPr>
            <a:r>
              <a:rPr lang="en-US" sz="2400">
                <a:highlight>
                  <a:srgbClr val="00FF00"/>
                </a:highlight>
              </a:rPr>
              <a:t>A) Active listening, cultural competence, and empathy</a:t>
            </a:r>
            <a:endParaRPr/>
          </a:p>
          <a:p>
            <a:pPr marL="228600" lvl="0" indent="-228600" algn="just" rtl="0">
              <a:lnSpc>
                <a:spcPct val="100000"/>
              </a:lnSpc>
              <a:spcBef>
                <a:spcPts val="0"/>
              </a:spcBef>
              <a:spcAft>
                <a:spcPts val="0"/>
              </a:spcAft>
              <a:buClr>
                <a:srgbClr val="595959"/>
              </a:buClr>
              <a:buSzPct val="99099"/>
              <a:buNone/>
            </a:pPr>
            <a:r>
              <a:rPr lang="en-US" sz="2400"/>
              <a:t>B) Encouraging homogeneous perspectives and avoiding discussions on diversity</a:t>
            </a:r>
            <a:endParaRPr/>
          </a:p>
          <a:p>
            <a:pPr marL="228600" lvl="0" indent="-228600" algn="just" rtl="0">
              <a:lnSpc>
                <a:spcPct val="100000"/>
              </a:lnSpc>
              <a:spcBef>
                <a:spcPts val="0"/>
              </a:spcBef>
              <a:spcAft>
                <a:spcPts val="0"/>
              </a:spcAft>
              <a:buClr>
                <a:srgbClr val="595959"/>
              </a:buClr>
              <a:buSzPct val="99099"/>
              <a:buNone/>
            </a:pPr>
            <a:r>
              <a:rPr lang="en-US" sz="2400"/>
              <a:t>C) Ignoring individual needs and preferences</a:t>
            </a:r>
            <a:endParaRPr/>
          </a:p>
          <a:p>
            <a:pPr marL="228600" lvl="0" indent="-228600" algn="just" rtl="0">
              <a:lnSpc>
                <a:spcPct val="100000"/>
              </a:lnSpc>
              <a:spcBef>
                <a:spcPts val="0"/>
              </a:spcBef>
              <a:spcAft>
                <a:spcPts val="0"/>
              </a:spcAft>
              <a:buClr>
                <a:srgbClr val="595959"/>
              </a:buClr>
              <a:buSzPct val="99099"/>
              <a:buNone/>
            </a:pPr>
            <a:r>
              <a:rPr lang="en-US" sz="2400"/>
              <a:t>D) Using stereotypes to categorize team members</a:t>
            </a:r>
            <a:endParaRPr/>
          </a:p>
          <a:p>
            <a:pPr marL="228600" lvl="0" indent="-228600" algn="just" rtl="0">
              <a:lnSpc>
                <a:spcPct val="100000"/>
              </a:lnSpc>
              <a:spcBef>
                <a:spcPts val="0"/>
              </a:spcBef>
              <a:spcAft>
                <a:spcPts val="0"/>
              </a:spcAft>
              <a:buClr>
                <a:srgbClr val="595959"/>
              </a:buClr>
              <a:buSzPct val="99099"/>
              <a:buNone/>
            </a:pPr>
            <a:endParaRPr sz="2400">
              <a:highlight>
                <a:srgbClr val="00FF00"/>
              </a:highlight>
            </a:endParaRPr>
          </a:p>
          <a:p>
            <a:pPr marL="228600" lvl="0" indent="-228600" algn="just" rtl="0">
              <a:lnSpc>
                <a:spcPct val="100000"/>
              </a:lnSpc>
              <a:spcBef>
                <a:spcPts val="0"/>
              </a:spcBef>
              <a:spcAft>
                <a:spcPts val="0"/>
              </a:spcAft>
              <a:buClr>
                <a:srgbClr val="595959"/>
              </a:buClr>
              <a:buSzPct val="99099"/>
              <a:buNone/>
            </a:pPr>
            <a:endParaRPr sz="2400"/>
          </a:p>
        </p:txBody>
      </p:sp>
      <p:sp>
        <p:nvSpPr>
          <p:cNvPr id="374" name="Google Shape;374;p28"/>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SELF- ASSESSMENT</a:t>
            </a: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7"/>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rgbClr val="595959"/>
              </a:buClr>
              <a:buSzPts val="2200"/>
              <a:buNone/>
            </a:pPr>
            <a:endParaRPr/>
          </a:p>
          <a:p>
            <a:pPr marL="228600" lvl="0" indent="-228600" algn="just" rtl="0">
              <a:lnSpc>
                <a:spcPct val="100000"/>
              </a:lnSpc>
              <a:spcBef>
                <a:spcPts val="0"/>
              </a:spcBef>
              <a:spcAft>
                <a:spcPts val="0"/>
              </a:spcAft>
              <a:buClr>
                <a:srgbClr val="595959"/>
              </a:buClr>
              <a:buSzPts val="2200"/>
              <a:buNone/>
            </a:pPr>
            <a:r>
              <a:rPr lang="en-US"/>
              <a:t>5. True or False: Embracing diversity and inclusion in the workplace has no impact on work-life balance.</a:t>
            </a:r>
            <a:endParaRPr/>
          </a:p>
          <a:p>
            <a:pPr marL="228600" lvl="0" indent="-228600" algn="just" rtl="0">
              <a:lnSpc>
                <a:spcPct val="100000"/>
              </a:lnSpc>
              <a:spcBef>
                <a:spcPts val="0"/>
              </a:spcBef>
              <a:spcAft>
                <a:spcPts val="0"/>
              </a:spcAft>
              <a:buClr>
                <a:srgbClr val="595959"/>
              </a:buClr>
              <a:buSzPts val="2200"/>
              <a:buNone/>
            </a:pPr>
            <a:endParaRPr/>
          </a:p>
          <a:p>
            <a:pPr marL="228600" lvl="0" indent="-228600" algn="just" rtl="0">
              <a:lnSpc>
                <a:spcPct val="100000"/>
              </a:lnSpc>
              <a:spcBef>
                <a:spcPts val="0"/>
              </a:spcBef>
              <a:spcAft>
                <a:spcPts val="0"/>
              </a:spcAft>
              <a:buClr>
                <a:srgbClr val="595959"/>
              </a:buClr>
              <a:buSzPts val="2200"/>
              <a:buNone/>
            </a:pPr>
            <a:r>
              <a:rPr lang="en-US"/>
              <a:t>False</a:t>
            </a:r>
            <a:endParaRPr/>
          </a:p>
          <a:p>
            <a:pPr marL="228600" lvl="0" indent="-228600" algn="just" rtl="0">
              <a:lnSpc>
                <a:spcPct val="100000"/>
              </a:lnSpc>
              <a:spcBef>
                <a:spcPts val="0"/>
              </a:spcBef>
              <a:spcAft>
                <a:spcPts val="0"/>
              </a:spcAft>
              <a:buClr>
                <a:srgbClr val="595959"/>
              </a:buClr>
              <a:buSzPts val="2200"/>
              <a:buNone/>
            </a:pPr>
            <a:endParaRPr/>
          </a:p>
          <a:p>
            <a:pPr marL="228600" lvl="0" indent="-228600" algn="just" rtl="0">
              <a:lnSpc>
                <a:spcPct val="100000"/>
              </a:lnSpc>
              <a:spcBef>
                <a:spcPts val="0"/>
              </a:spcBef>
              <a:spcAft>
                <a:spcPts val="0"/>
              </a:spcAft>
              <a:buClr>
                <a:srgbClr val="595959"/>
              </a:buClr>
              <a:buSzPts val="2200"/>
              <a:buNone/>
            </a:pPr>
            <a:r>
              <a:rPr lang="en-US"/>
              <a:t>6. True or False: Socioeconomic background has no influence on an individual's work-life balance.</a:t>
            </a:r>
            <a:endParaRPr/>
          </a:p>
          <a:p>
            <a:pPr marL="228600" lvl="0" indent="-228600" algn="just" rtl="0">
              <a:lnSpc>
                <a:spcPct val="100000"/>
              </a:lnSpc>
              <a:spcBef>
                <a:spcPts val="0"/>
              </a:spcBef>
              <a:spcAft>
                <a:spcPts val="0"/>
              </a:spcAft>
              <a:buClr>
                <a:srgbClr val="595959"/>
              </a:buClr>
              <a:buSzPts val="2200"/>
              <a:buNone/>
            </a:pPr>
            <a:endParaRPr/>
          </a:p>
          <a:p>
            <a:pPr marL="228600" lvl="0" indent="-228600" algn="just" rtl="0">
              <a:lnSpc>
                <a:spcPct val="100000"/>
              </a:lnSpc>
              <a:spcBef>
                <a:spcPts val="0"/>
              </a:spcBef>
              <a:spcAft>
                <a:spcPts val="0"/>
              </a:spcAft>
              <a:buClr>
                <a:srgbClr val="595959"/>
              </a:buClr>
              <a:buSzPts val="2200"/>
              <a:buNone/>
            </a:pPr>
            <a:r>
              <a:rPr lang="en-US"/>
              <a:t>False</a:t>
            </a:r>
            <a:endParaRPr/>
          </a:p>
        </p:txBody>
      </p:sp>
      <p:sp>
        <p:nvSpPr>
          <p:cNvPr id="380" name="Google Shape;380;p5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SELF- ASSESSMENT</a:t>
            </a: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8"/>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100000"/>
              </a:lnSpc>
              <a:spcBef>
                <a:spcPts val="0"/>
              </a:spcBef>
              <a:spcAft>
                <a:spcPts val="0"/>
              </a:spcAft>
              <a:buClr>
                <a:srgbClr val="595959"/>
              </a:buClr>
              <a:buSzPct val="99099"/>
              <a:buNone/>
            </a:pPr>
            <a:r>
              <a:rPr lang="en-US" sz="2400"/>
              <a:t>7. What is one strategy for addressing barriers to work-life balance for employees regarding gender?</a:t>
            </a:r>
            <a:endParaRPr/>
          </a:p>
          <a:p>
            <a:pPr marL="228600" lvl="0" indent="-228600" algn="just" rtl="0">
              <a:lnSpc>
                <a:spcPct val="100000"/>
              </a:lnSpc>
              <a:spcBef>
                <a:spcPts val="0"/>
              </a:spcBef>
              <a:spcAft>
                <a:spcPts val="0"/>
              </a:spcAft>
              <a:buClr>
                <a:srgbClr val="595959"/>
              </a:buClr>
              <a:buSzPct val="99099"/>
              <a:buNone/>
            </a:pPr>
            <a:endParaRPr sz="2400"/>
          </a:p>
          <a:p>
            <a:pPr marL="228600" lvl="0" indent="-228600" algn="just" rtl="0">
              <a:lnSpc>
                <a:spcPct val="100000"/>
              </a:lnSpc>
              <a:spcBef>
                <a:spcPts val="0"/>
              </a:spcBef>
              <a:spcAft>
                <a:spcPts val="0"/>
              </a:spcAft>
              <a:buClr>
                <a:srgbClr val="595959"/>
              </a:buClr>
              <a:buSzPct val="99099"/>
              <a:buNone/>
            </a:pPr>
            <a:r>
              <a:rPr lang="en-US" sz="2400"/>
              <a:t>   a) Offering parental leave and childcare support</a:t>
            </a:r>
            <a:endParaRPr/>
          </a:p>
          <a:p>
            <a:pPr marL="228600" lvl="0" indent="-228600" algn="just" rtl="0">
              <a:lnSpc>
                <a:spcPct val="100000"/>
              </a:lnSpc>
              <a:spcBef>
                <a:spcPts val="0"/>
              </a:spcBef>
              <a:spcAft>
                <a:spcPts val="0"/>
              </a:spcAft>
              <a:buClr>
                <a:srgbClr val="595959"/>
              </a:buClr>
              <a:buSzPct val="99099"/>
              <a:buNone/>
            </a:pPr>
            <a:r>
              <a:rPr lang="en-US" sz="2400"/>
              <a:t>   b) Providing financial education resources</a:t>
            </a:r>
            <a:endParaRPr/>
          </a:p>
          <a:p>
            <a:pPr marL="228600" lvl="0" indent="-228600" algn="just" rtl="0">
              <a:lnSpc>
                <a:spcPct val="100000"/>
              </a:lnSpc>
              <a:spcBef>
                <a:spcPts val="0"/>
              </a:spcBef>
              <a:spcAft>
                <a:spcPts val="0"/>
              </a:spcAft>
              <a:buClr>
                <a:srgbClr val="595959"/>
              </a:buClr>
              <a:buSzPct val="99099"/>
              <a:buNone/>
            </a:pPr>
            <a:r>
              <a:rPr lang="en-US" sz="2400"/>
              <a:t>   c) Establishing LGBTQ+-inclusive policies and benefits</a:t>
            </a:r>
            <a:endParaRPr/>
          </a:p>
          <a:p>
            <a:pPr marL="228600" lvl="0" indent="-228600" algn="just" rtl="0">
              <a:lnSpc>
                <a:spcPct val="100000"/>
              </a:lnSpc>
              <a:spcBef>
                <a:spcPts val="0"/>
              </a:spcBef>
              <a:spcAft>
                <a:spcPts val="0"/>
              </a:spcAft>
              <a:buClr>
                <a:srgbClr val="595959"/>
              </a:buClr>
              <a:buSzPct val="99099"/>
              <a:buNone/>
            </a:pPr>
            <a:r>
              <a:rPr lang="en-US" sz="2400"/>
              <a:t>   </a:t>
            </a:r>
            <a:r>
              <a:rPr lang="en-US" sz="2400">
                <a:highlight>
                  <a:srgbClr val="00FF00"/>
                </a:highlight>
              </a:rPr>
              <a:t>d) All of the above</a:t>
            </a:r>
            <a:endParaRPr/>
          </a:p>
          <a:p>
            <a:pPr marL="228600" lvl="0" indent="-228600" algn="just" rtl="0">
              <a:lnSpc>
                <a:spcPct val="100000"/>
              </a:lnSpc>
              <a:spcBef>
                <a:spcPts val="0"/>
              </a:spcBef>
              <a:spcAft>
                <a:spcPts val="0"/>
              </a:spcAft>
              <a:buClr>
                <a:srgbClr val="595959"/>
              </a:buClr>
              <a:buSzPct val="99099"/>
              <a:buNone/>
            </a:pPr>
            <a:endParaRPr sz="2400"/>
          </a:p>
          <a:p>
            <a:pPr marL="0" lvl="0" indent="0" algn="just" rtl="0">
              <a:lnSpc>
                <a:spcPct val="100000"/>
              </a:lnSpc>
              <a:spcBef>
                <a:spcPts val="0"/>
              </a:spcBef>
              <a:spcAft>
                <a:spcPts val="0"/>
              </a:spcAft>
              <a:buClr>
                <a:srgbClr val="595959"/>
              </a:buClr>
              <a:buSzPct val="99099"/>
              <a:buNone/>
            </a:pPr>
            <a:r>
              <a:rPr lang="en-US" sz="2400"/>
              <a:t>8. What does cultural competence entail?</a:t>
            </a:r>
            <a:endParaRPr/>
          </a:p>
          <a:p>
            <a:pPr marL="0" lvl="0" indent="0" algn="just" rtl="0">
              <a:lnSpc>
                <a:spcPct val="100000"/>
              </a:lnSpc>
              <a:spcBef>
                <a:spcPts val="0"/>
              </a:spcBef>
              <a:spcAft>
                <a:spcPts val="0"/>
              </a:spcAft>
              <a:buClr>
                <a:srgbClr val="595959"/>
              </a:buClr>
              <a:buSzPct val="99099"/>
              <a:buNone/>
            </a:pPr>
            <a:endParaRPr sz="2400">
              <a:highlight>
                <a:srgbClr val="00FF00"/>
              </a:highlight>
            </a:endParaRPr>
          </a:p>
          <a:p>
            <a:pPr marL="228600" lvl="0" indent="-228600" algn="just" rtl="0">
              <a:lnSpc>
                <a:spcPct val="100000"/>
              </a:lnSpc>
              <a:spcBef>
                <a:spcPts val="0"/>
              </a:spcBef>
              <a:spcAft>
                <a:spcPts val="0"/>
              </a:spcAft>
              <a:buClr>
                <a:srgbClr val="595959"/>
              </a:buClr>
              <a:buSzPct val="99099"/>
              <a:buNone/>
            </a:pPr>
            <a:r>
              <a:rPr lang="en-US" sz="2400"/>
              <a:t>   </a:t>
            </a:r>
            <a:r>
              <a:rPr lang="en-US" sz="2400">
                <a:highlight>
                  <a:srgbClr val="00FF00"/>
                </a:highlight>
              </a:rPr>
              <a:t>a) Understanding and respecting different cultures, beliefs, and values</a:t>
            </a:r>
            <a:endParaRPr/>
          </a:p>
          <a:p>
            <a:pPr marL="228600" lvl="0" indent="-228600" algn="just" rtl="0">
              <a:lnSpc>
                <a:spcPct val="100000"/>
              </a:lnSpc>
              <a:spcBef>
                <a:spcPts val="0"/>
              </a:spcBef>
              <a:spcAft>
                <a:spcPts val="0"/>
              </a:spcAft>
              <a:buClr>
                <a:srgbClr val="595959"/>
              </a:buClr>
              <a:buSzPct val="99099"/>
              <a:buNone/>
            </a:pPr>
            <a:r>
              <a:rPr lang="en-US" sz="2400"/>
              <a:t>   b) Implementing flexible work arrangements</a:t>
            </a:r>
            <a:endParaRPr/>
          </a:p>
          <a:p>
            <a:pPr marL="228600" lvl="0" indent="-228600" algn="just" rtl="0">
              <a:lnSpc>
                <a:spcPct val="100000"/>
              </a:lnSpc>
              <a:spcBef>
                <a:spcPts val="0"/>
              </a:spcBef>
              <a:spcAft>
                <a:spcPts val="0"/>
              </a:spcAft>
              <a:buClr>
                <a:srgbClr val="595959"/>
              </a:buClr>
              <a:buSzPct val="99099"/>
              <a:buNone/>
            </a:pPr>
            <a:r>
              <a:rPr lang="en-US" sz="2400"/>
              <a:t>   c) Fostering collaboration and teamwork</a:t>
            </a:r>
            <a:endParaRPr/>
          </a:p>
          <a:p>
            <a:pPr marL="228600" lvl="0" indent="-228600" algn="just" rtl="0">
              <a:lnSpc>
                <a:spcPct val="100000"/>
              </a:lnSpc>
              <a:spcBef>
                <a:spcPts val="0"/>
              </a:spcBef>
              <a:spcAft>
                <a:spcPts val="0"/>
              </a:spcAft>
              <a:buClr>
                <a:srgbClr val="595959"/>
              </a:buClr>
              <a:buSzPct val="99099"/>
              <a:buNone/>
            </a:pPr>
            <a:r>
              <a:rPr lang="en-US" sz="2400"/>
              <a:t>   d) Offering accommodations for disabilities</a:t>
            </a:r>
            <a:endParaRPr/>
          </a:p>
          <a:p>
            <a:pPr marL="228600" lvl="0" indent="-228600" algn="just" rtl="0">
              <a:lnSpc>
                <a:spcPct val="100000"/>
              </a:lnSpc>
              <a:spcBef>
                <a:spcPts val="0"/>
              </a:spcBef>
              <a:spcAft>
                <a:spcPts val="0"/>
              </a:spcAft>
              <a:buClr>
                <a:srgbClr val="595959"/>
              </a:buClr>
              <a:buSzPct val="99099"/>
              <a:buNone/>
            </a:pPr>
            <a:endParaRPr sz="2400"/>
          </a:p>
        </p:txBody>
      </p:sp>
      <p:sp>
        <p:nvSpPr>
          <p:cNvPr id="386" name="Google Shape;386;p58"/>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SELF- ASSESSMENT</a:t>
            </a: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a:p>
            <a:pPr marL="0" lvl="0" indent="0" algn="l" rtl="0">
              <a:lnSpc>
                <a:spcPct val="90000"/>
              </a:lnSpc>
              <a:spcBef>
                <a:spcPts val="1000"/>
              </a:spcBef>
              <a:spcAft>
                <a:spcPts val="0"/>
              </a:spcAft>
              <a:buClr>
                <a:srgbClr val="8A4199"/>
              </a:buClr>
              <a:buSzPts val="36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4200" b="1" dirty="0"/>
              <a:t>Conclusion</a:t>
            </a:r>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04</a:t>
            </a:r>
          </a:p>
        </p:txBody>
      </p:sp>
    </p:spTree>
    <p:extLst>
      <p:ext uri="{BB962C8B-B14F-4D97-AF65-F5344CB8AC3E}">
        <p14:creationId xmlns:p14="http://schemas.microsoft.com/office/powerpoint/2010/main" val="111542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txBox="1">
            <a:spLocks noGrp="1"/>
          </p:cNvSpPr>
          <p:nvPr>
            <p:ph type="body" idx="1"/>
          </p:nvPr>
        </p:nvSpPr>
        <p:spPr>
          <a:xfrm>
            <a:off x="3107723" y="454080"/>
            <a:ext cx="8831844"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a:t>LEARNING OBJECTIVES</a:t>
            </a:r>
            <a:endParaRPr/>
          </a:p>
        </p:txBody>
      </p:sp>
      <p:sp>
        <p:nvSpPr>
          <p:cNvPr id="231" name="Google Shape;231;p3"/>
          <p:cNvSpPr txBox="1">
            <a:spLocks noGrp="1"/>
          </p:cNvSpPr>
          <p:nvPr>
            <p:ph type="body" idx="2"/>
          </p:nvPr>
        </p:nvSpPr>
        <p:spPr>
          <a:xfrm>
            <a:off x="2438058" y="1659632"/>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32" name="Google Shape;232;p3"/>
          <p:cNvSpPr txBox="1">
            <a:spLocks noGrp="1"/>
          </p:cNvSpPr>
          <p:nvPr>
            <p:ph type="body" idx="3"/>
          </p:nvPr>
        </p:nvSpPr>
        <p:spPr>
          <a:xfrm>
            <a:off x="3183474" y="1650691"/>
            <a:ext cx="8831845" cy="692194"/>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0"/>
              </a:spcBef>
              <a:spcAft>
                <a:spcPts val="0"/>
              </a:spcAft>
              <a:buClr>
                <a:srgbClr val="595959"/>
              </a:buClr>
              <a:buSzPts val="2200"/>
              <a:buNone/>
            </a:pPr>
            <a:r>
              <a:rPr lang="en-US" sz="1800" dirty="0"/>
              <a:t>Understand the importance of diversity and inclusion in promoting work-life balance, and how to recognize and address the unique needs of diverse team members.</a:t>
            </a:r>
            <a:endParaRPr dirty="0"/>
          </a:p>
        </p:txBody>
      </p:sp>
      <p:sp>
        <p:nvSpPr>
          <p:cNvPr id="233" name="Google Shape;233;p3"/>
          <p:cNvSpPr txBox="1">
            <a:spLocks noGrp="1"/>
          </p:cNvSpPr>
          <p:nvPr>
            <p:ph type="body" idx="4"/>
          </p:nvPr>
        </p:nvSpPr>
        <p:spPr>
          <a:xfrm>
            <a:off x="2438058" y="2396800"/>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34" name="Google Shape;234;p3"/>
          <p:cNvSpPr txBox="1">
            <a:spLocks noGrp="1"/>
          </p:cNvSpPr>
          <p:nvPr>
            <p:ph type="body" idx="5"/>
          </p:nvPr>
        </p:nvSpPr>
        <p:spPr>
          <a:xfrm>
            <a:off x="3183475" y="2374571"/>
            <a:ext cx="8831844"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dirty="0"/>
              <a:t>Identify common barriers to work-life balance for employees from diverse backgrounds, such as those with caregiving responsibilities, disabilities, or language barriers, and develop strategies to address these barriers.</a:t>
            </a:r>
            <a:endParaRPr dirty="0"/>
          </a:p>
        </p:txBody>
      </p:sp>
      <p:sp>
        <p:nvSpPr>
          <p:cNvPr id="235" name="Google Shape;235;p3"/>
          <p:cNvSpPr txBox="1">
            <a:spLocks noGrp="1"/>
          </p:cNvSpPr>
          <p:nvPr>
            <p:ph type="body" idx="6"/>
          </p:nvPr>
        </p:nvSpPr>
        <p:spPr>
          <a:xfrm>
            <a:off x="2438058" y="3196341"/>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36" name="Google Shape;236;p3"/>
          <p:cNvSpPr txBox="1">
            <a:spLocks noGrp="1"/>
          </p:cNvSpPr>
          <p:nvPr>
            <p:ph type="body" idx="7"/>
          </p:nvPr>
        </p:nvSpPr>
        <p:spPr>
          <a:xfrm>
            <a:off x="3183475" y="3219657"/>
            <a:ext cx="8831844"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a:t>Understand the role of organizational policies and practices in promoting diversity and inclusion and supporting work-life balance, such as flexible work arrangements, benefits and leave policies and accommodations for disabilities.</a:t>
            </a:r>
            <a:endParaRPr/>
          </a:p>
        </p:txBody>
      </p:sp>
      <p:sp>
        <p:nvSpPr>
          <p:cNvPr id="237" name="Google Shape;237;p3"/>
          <p:cNvSpPr txBox="1">
            <a:spLocks noGrp="1"/>
          </p:cNvSpPr>
          <p:nvPr>
            <p:ph type="body" idx="8"/>
          </p:nvPr>
        </p:nvSpPr>
        <p:spPr>
          <a:xfrm>
            <a:off x="2438058" y="3915199"/>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04</a:t>
            </a:r>
            <a:endParaRPr/>
          </a:p>
        </p:txBody>
      </p:sp>
      <p:sp>
        <p:nvSpPr>
          <p:cNvPr id="238" name="Google Shape;238;p3"/>
          <p:cNvSpPr txBox="1">
            <a:spLocks noGrp="1"/>
          </p:cNvSpPr>
          <p:nvPr>
            <p:ph type="body" idx="9"/>
          </p:nvPr>
        </p:nvSpPr>
        <p:spPr>
          <a:xfrm>
            <a:off x="3183477" y="3970460"/>
            <a:ext cx="8756090"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a:t>Develop effective communication strategies for promoting diversity and inclusion and addressing the needs of diverse team members, including active listening, cultural competence, and empathy.</a:t>
            </a:r>
            <a:endParaRPr/>
          </a:p>
        </p:txBody>
      </p:sp>
      <p:sp>
        <p:nvSpPr>
          <p:cNvPr id="239" name="Google Shape;239;p3"/>
          <p:cNvSpPr txBox="1">
            <a:spLocks noGrp="1"/>
          </p:cNvSpPr>
          <p:nvPr>
            <p:ph type="body" idx="13"/>
          </p:nvPr>
        </p:nvSpPr>
        <p:spPr>
          <a:xfrm>
            <a:off x="2438057" y="4667417"/>
            <a:ext cx="745417" cy="65515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05</a:t>
            </a:r>
            <a:endParaRPr/>
          </a:p>
        </p:txBody>
      </p:sp>
      <p:sp>
        <p:nvSpPr>
          <p:cNvPr id="240" name="Google Shape;240;p3"/>
          <p:cNvSpPr txBox="1">
            <a:spLocks noGrp="1"/>
          </p:cNvSpPr>
          <p:nvPr>
            <p:ph type="body" idx="14"/>
          </p:nvPr>
        </p:nvSpPr>
        <p:spPr>
          <a:xfrm>
            <a:off x="3221351" y="4769953"/>
            <a:ext cx="8756090" cy="874712"/>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800" dirty="0"/>
              <a:t>Develop a plan for promoting diversity and inclusion in your workplace and ensuring that all team members' needs are being met, including strategies for creating an inclusive work environment, addressing barriers to work-life balance, and promoting cultural competence and understanding.</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body" idx="1"/>
          </p:nvPr>
        </p:nvSpPr>
        <p:spPr>
          <a:xfrm>
            <a:off x="589935" y="600096"/>
            <a:ext cx="11098827" cy="2363930"/>
          </a:xfrm>
          <a:prstGeom prst="rect">
            <a:avLst/>
          </a:prstGeom>
          <a:solidFill>
            <a:schemeClr val="lt1"/>
          </a:solidFill>
          <a:ln w="76200" cap="flat" cmpd="tri">
            <a:no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107000"/>
              </a:lnSpc>
              <a:spcBef>
                <a:spcPts val="1000"/>
              </a:spcBef>
              <a:spcAft>
                <a:spcPts val="0"/>
              </a:spcAft>
              <a:buSzPts val="1000"/>
              <a:buNone/>
            </a:pPr>
            <a:r>
              <a:rPr lang="en-US" sz="2000" b="1" dirty="0">
                <a:solidFill>
                  <a:srgbClr val="8A4199"/>
                </a:solidFill>
                <a:latin typeface="Calibri"/>
                <a:ea typeface="Calibri"/>
                <a:cs typeface="Calibri"/>
                <a:sym typeface="Calibri"/>
              </a:rPr>
              <a:t>Creating an inclusive and safe work environment that celebrates diversity fosters collaboration and it is vital for the promotion of work-life balance. It is important to </a:t>
            </a:r>
            <a:r>
              <a:rPr lang="en-US" sz="2000" b="1" dirty="0" err="1">
                <a:solidFill>
                  <a:srgbClr val="8A4199"/>
                </a:solidFill>
                <a:latin typeface="Calibri"/>
                <a:ea typeface="Calibri"/>
                <a:cs typeface="Calibri"/>
                <a:sym typeface="Calibri"/>
              </a:rPr>
              <a:t>recognise</a:t>
            </a:r>
            <a:r>
              <a:rPr lang="en-US" sz="2000" b="1" dirty="0">
                <a:solidFill>
                  <a:srgbClr val="8A4199"/>
                </a:solidFill>
                <a:latin typeface="Calibri"/>
                <a:ea typeface="Calibri"/>
                <a:cs typeface="Calibri"/>
                <a:sym typeface="Calibri"/>
              </a:rPr>
              <a:t> and address the unique needs of diverse team members based on their gender, religion, ethnicity, nationality, race, socioeconomic background, disabilities, sexual orientation, and age, through communication strategies, equality policies, work arrangements, empathy and understanding. </a:t>
            </a:r>
            <a:endParaRPr sz="2000" dirty="0"/>
          </a:p>
          <a:p>
            <a:pPr marL="342900" lvl="0" indent="-279400" algn="l" rtl="0">
              <a:lnSpc>
                <a:spcPct val="107000"/>
              </a:lnSpc>
              <a:spcBef>
                <a:spcPts val="1800"/>
              </a:spcBef>
              <a:spcAft>
                <a:spcPts val="800"/>
              </a:spcAft>
              <a:buSzPts val="1000"/>
              <a:buFont typeface="Noto Sans Symbols"/>
              <a:buNone/>
            </a:pPr>
            <a:endParaRPr sz="2200" b="1" dirty="0">
              <a:solidFill>
                <a:srgbClr val="8A4199"/>
              </a:solidFill>
              <a:latin typeface="Calibri"/>
              <a:ea typeface="Calibri"/>
              <a:cs typeface="Calibri"/>
              <a:sym typeface="Calibri"/>
            </a:endParaRPr>
          </a:p>
        </p:txBody>
      </p:sp>
      <p:sp>
        <p:nvSpPr>
          <p:cNvPr id="392" name="Google Shape;392;p30"/>
          <p:cNvSpPr txBox="1">
            <a:spLocks noGrp="1"/>
          </p:cNvSpPr>
          <p:nvPr>
            <p:ph type="body" idx="3"/>
          </p:nvPr>
        </p:nvSpPr>
        <p:spPr>
          <a:xfrm>
            <a:off x="119780" y="139698"/>
            <a:ext cx="1148228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sz="3600" b="1"/>
              <a:t>OVERVIEW </a:t>
            </a:r>
            <a:endParaRPr sz="3600" b="1"/>
          </a:p>
        </p:txBody>
      </p:sp>
      <p:pic>
        <p:nvPicPr>
          <p:cNvPr id="393" name="Google Shape;393;p30"/>
          <p:cNvPicPr preferRelativeResize="0"/>
          <p:nvPr/>
        </p:nvPicPr>
        <p:blipFill rotWithShape="1">
          <a:blip r:embed="rId3">
            <a:alphaModFix/>
          </a:blip>
          <a:srcRect t="23943" b="12688"/>
          <a:stretch/>
        </p:blipFill>
        <p:spPr>
          <a:xfrm>
            <a:off x="6381322" y="3175821"/>
            <a:ext cx="5810678" cy="3682179"/>
          </a:xfrm>
          <a:prstGeom prst="rect">
            <a:avLst/>
          </a:prstGeom>
          <a:solidFill>
            <a:schemeClr val="lt1"/>
          </a:solidFill>
          <a:ln>
            <a:noFill/>
          </a:ln>
        </p:spPr>
      </p:pic>
      <p:sp>
        <p:nvSpPr>
          <p:cNvPr id="394" name="Google Shape;394;p30"/>
          <p:cNvSpPr/>
          <p:nvPr/>
        </p:nvSpPr>
        <p:spPr>
          <a:xfrm>
            <a:off x="698090" y="3175822"/>
            <a:ext cx="5034116" cy="3682178"/>
          </a:xfrm>
          <a:custGeom>
            <a:avLst/>
            <a:gdLst/>
            <a:ahLst/>
            <a:cxnLst/>
            <a:rect l="l" t="t" r="r" b="b"/>
            <a:pathLst>
              <a:path w="5034116" h="3682178" fill="none" extrusionOk="0">
                <a:moveTo>
                  <a:pt x="0" y="1841089"/>
                </a:moveTo>
                <a:cubicBezTo>
                  <a:pt x="-33322" y="1016403"/>
                  <a:pt x="1263009" y="239245"/>
                  <a:pt x="2517058" y="0"/>
                </a:cubicBezTo>
                <a:cubicBezTo>
                  <a:pt x="4046905" y="-144015"/>
                  <a:pt x="5035848" y="927553"/>
                  <a:pt x="5034116" y="1841089"/>
                </a:cubicBezTo>
                <a:cubicBezTo>
                  <a:pt x="5011833" y="2925094"/>
                  <a:pt x="3970182" y="3573245"/>
                  <a:pt x="2517058" y="3682178"/>
                </a:cubicBezTo>
                <a:cubicBezTo>
                  <a:pt x="1152131" y="3501668"/>
                  <a:pt x="-35601" y="2663047"/>
                  <a:pt x="0" y="1841089"/>
                </a:cubicBezTo>
                <a:close/>
              </a:path>
              <a:path w="5034116" h="3682178" extrusionOk="0">
                <a:moveTo>
                  <a:pt x="0" y="1841089"/>
                </a:moveTo>
                <a:cubicBezTo>
                  <a:pt x="141358" y="708597"/>
                  <a:pt x="1062997" y="59020"/>
                  <a:pt x="2517058" y="0"/>
                </a:cubicBezTo>
                <a:cubicBezTo>
                  <a:pt x="3824362" y="53972"/>
                  <a:pt x="5017813" y="853758"/>
                  <a:pt x="5034116" y="1841089"/>
                </a:cubicBezTo>
                <a:cubicBezTo>
                  <a:pt x="5066828" y="2867623"/>
                  <a:pt x="3800366" y="3735534"/>
                  <a:pt x="2517058" y="3682178"/>
                </a:cubicBezTo>
                <a:cubicBezTo>
                  <a:pt x="1028586" y="3703357"/>
                  <a:pt x="167143" y="2976924"/>
                  <a:pt x="0" y="1841089"/>
                </a:cubicBezTo>
                <a:close/>
              </a:path>
            </a:pathLst>
          </a:custGeom>
          <a:solidFill>
            <a:schemeClr val="lt1"/>
          </a:solidFill>
          <a:ln w="25400" cap="flat" cmpd="sng">
            <a:solidFill>
              <a:srgbClr val="8A4199"/>
            </a:solidFill>
            <a:prstDash val="solid"/>
            <a:round/>
            <a:headEnd type="none" w="sm" len="sm"/>
            <a:tailEnd type="none" w="sm" len="sm"/>
          </a:ln>
        </p:spPr>
        <p:txBody>
          <a:bodyPr spcFirstLastPara="1" wrap="square" lIns="91425" tIns="45700" rIns="91425" bIns="45700" anchor="ctr" anchorCtr="0">
            <a:noAutofit/>
          </a:bodyPr>
          <a:lstStyle/>
          <a:p>
            <a:pPr marL="228600" marR="0" lvl="0" indent="0" algn="ctr" rtl="0">
              <a:lnSpc>
                <a:spcPct val="90000"/>
              </a:lnSpc>
              <a:spcBef>
                <a:spcPts val="0"/>
              </a:spcBef>
              <a:spcAft>
                <a:spcPts val="0"/>
              </a:spcAft>
              <a:buClr>
                <a:schemeClr val="lt1"/>
              </a:buClr>
              <a:buSzPts val="2200"/>
              <a:buFont typeface="Arial"/>
              <a:buNone/>
            </a:pPr>
            <a:r>
              <a:rPr lang="en-US" sz="2000" b="1" i="0" u="none" strike="noStrike" cap="none" dirty="0">
                <a:solidFill>
                  <a:srgbClr val="8A4199"/>
                </a:solidFill>
                <a:latin typeface="Calibri"/>
                <a:ea typeface="Calibri"/>
                <a:cs typeface="Calibri"/>
                <a:sym typeface="Calibri"/>
              </a:rPr>
              <a:t>DON’T FORGET!</a:t>
            </a:r>
            <a:endParaRPr dirty="0"/>
          </a:p>
          <a:p>
            <a:pPr marL="228600" marR="0" lvl="0" indent="0" algn="ctr" rtl="0">
              <a:lnSpc>
                <a:spcPct val="90000"/>
              </a:lnSpc>
              <a:spcBef>
                <a:spcPts val="0"/>
              </a:spcBef>
              <a:spcAft>
                <a:spcPts val="0"/>
              </a:spcAft>
              <a:buClr>
                <a:schemeClr val="lt1"/>
              </a:buClr>
              <a:buSzPts val="2200"/>
              <a:buFont typeface="Arial"/>
              <a:buNone/>
            </a:pPr>
            <a:endParaRPr sz="2000" b="1" i="0" u="none" strike="noStrike" cap="none" dirty="0">
              <a:solidFill>
                <a:srgbClr val="8A4199"/>
              </a:solidFill>
              <a:latin typeface="Calibri"/>
              <a:ea typeface="Calibri"/>
              <a:cs typeface="Calibri"/>
              <a:sym typeface="Calibri"/>
            </a:endParaRPr>
          </a:p>
          <a:p>
            <a:pPr marL="228600" marR="0" lvl="0" indent="0" algn="ctr" rtl="0">
              <a:lnSpc>
                <a:spcPct val="90000"/>
              </a:lnSpc>
              <a:spcBef>
                <a:spcPts val="0"/>
              </a:spcBef>
              <a:spcAft>
                <a:spcPts val="0"/>
              </a:spcAft>
              <a:buClr>
                <a:schemeClr val="lt1"/>
              </a:buClr>
              <a:buSzPts val="2200"/>
              <a:buFont typeface="Arial"/>
              <a:buNone/>
            </a:pPr>
            <a:r>
              <a:rPr lang="en-US" sz="2000" b="1" i="0" u="none" strike="noStrike" cap="none" dirty="0">
                <a:solidFill>
                  <a:srgbClr val="8A4199"/>
                </a:solidFill>
                <a:latin typeface="Calibri"/>
                <a:ea typeface="Calibri"/>
                <a:cs typeface="Calibri"/>
                <a:sym typeface="Calibri"/>
              </a:rPr>
              <a:t>Always include your employees in your decisions.</a:t>
            </a:r>
            <a:endParaRPr dirty="0"/>
          </a:p>
          <a:p>
            <a:pPr marL="228600" marR="0" lvl="0" indent="0" algn="ctr" rtl="0">
              <a:lnSpc>
                <a:spcPct val="90000"/>
              </a:lnSpc>
              <a:spcBef>
                <a:spcPts val="0"/>
              </a:spcBef>
              <a:spcAft>
                <a:spcPts val="0"/>
              </a:spcAft>
              <a:buClr>
                <a:schemeClr val="lt1"/>
              </a:buClr>
              <a:buSzPts val="2200"/>
              <a:buFont typeface="Arial"/>
              <a:buNone/>
            </a:pPr>
            <a:endParaRPr sz="2000" b="1" i="0" u="none" strike="noStrike" cap="none" dirty="0">
              <a:solidFill>
                <a:srgbClr val="8A4199"/>
              </a:solidFill>
              <a:latin typeface="Calibri"/>
              <a:ea typeface="Calibri"/>
              <a:cs typeface="Calibri"/>
              <a:sym typeface="Calibri"/>
            </a:endParaRPr>
          </a:p>
          <a:p>
            <a:pPr marL="228600" marR="0" lvl="0" indent="0" algn="ctr" rtl="0">
              <a:lnSpc>
                <a:spcPct val="90000"/>
              </a:lnSpc>
              <a:spcBef>
                <a:spcPts val="0"/>
              </a:spcBef>
              <a:spcAft>
                <a:spcPts val="0"/>
              </a:spcAft>
              <a:buClr>
                <a:schemeClr val="lt1"/>
              </a:buClr>
              <a:buSzPts val="2200"/>
              <a:buFont typeface="Arial"/>
              <a:buNone/>
            </a:pPr>
            <a:r>
              <a:rPr lang="en-US" sz="2000" b="1" i="0" u="none" strike="noStrike" cap="none" dirty="0">
                <a:solidFill>
                  <a:srgbClr val="8A4199"/>
                </a:solidFill>
                <a:latin typeface="Calibri"/>
                <a:ea typeface="Calibri"/>
                <a:cs typeface="Calibri"/>
                <a:sym typeface="Calibri"/>
              </a:rPr>
              <a:t>It is the only way to learn, understand and address their real needs. Ask them and don’t assume ☺ </a:t>
            </a:r>
            <a:endParaRPr sz="2000" b="1" i="0" u="none" strike="noStrike" cap="none" dirty="0">
              <a:solidFill>
                <a:srgbClr val="8A4199"/>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Font typeface="Arial"/>
              <a:buNone/>
            </a:pPr>
            <a:r>
              <a:rPr lang="en-US"/>
              <a:t>www.</a:t>
            </a:r>
            <a:r>
              <a:rPr lang="en-US" b="1"/>
              <a:t>balance</a:t>
            </a:r>
            <a:r>
              <a:rPr lang="en-US"/>
              <a:t>.eu</a:t>
            </a:r>
            <a:endParaRPr/>
          </a:p>
        </p:txBody>
      </p:sp>
      <p:sp>
        <p:nvSpPr>
          <p:cNvPr id="400" name="Google Shape;400;p31"/>
          <p:cNvSpPr txBox="1">
            <a:spLocks noGrp="1"/>
          </p:cNvSpPr>
          <p:nvPr>
            <p:ph type="body" idx="3"/>
          </p:nvPr>
        </p:nvSpPr>
        <p:spPr>
          <a:xfrm>
            <a:off x="642678" y="811348"/>
            <a:ext cx="3195485" cy="21464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A4199"/>
              </a:buClr>
              <a:buSzPts val="5000"/>
              <a:buNone/>
            </a:pPr>
            <a:r>
              <a:rPr lang="en-US" sz="2400" b="1" dirty="0"/>
              <a:t>Go to Module 5:</a:t>
            </a:r>
          </a:p>
          <a:p>
            <a:pPr marL="0" lvl="0" indent="0" algn="l" rtl="0">
              <a:lnSpc>
                <a:spcPct val="90000"/>
              </a:lnSpc>
              <a:spcBef>
                <a:spcPts val="0"/>
              </a:spcBef>
              <a:spcAft>
                <a:spcPts val="0"/>
              </a:spcAft>
              <a:buClr>
                <a:srgbClr val="8A4199"/>
              </a:buClr>
              <a:buSzPts val="5000"/>
              <a:buNone/>
            </a:pPr>
            <a:r>
              <a:rPr lang="en-US" sz="2400" dirty="0"/>
              <a:t>Collaborative work environments</a:t>
            </a:r>
            <a:endParaRPr sz="2400" dirty="0"/>
          </a:p>
        </p:txBody>
      </p:sp>
      <p:grpSp>
        <p:nvGrpSpPr>
          <p:cNvPr id="401" name="Google Shape;401;p31"/>
          <p:cNvGrpSpPr/>
          <p:nvPr/>
        </p:nvGrpSpPr>
        <p:grpSpPr>
          <a:xfrm>
            <a:off x="1832466" y="5096758"/>
            <a:ext cx="280634" cy="280634"/>
            <a:chOff x="1950027" y="2499889"/>
            <a:chExt cx="850463" cy="850463"/>
          </a:xfrm>
        </p:grpSpPr>
        <p:sp>
          <p:nvSpPr>
            <p:cNvPr id="402" name="Google Shape;402;p3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03" name="Google Shape;403;p31"/>
            <p:cNvGrpSpPr/>
            <p:nvPr/>
          </p:nvGrpSpPr>
          <p:grpSpPr>
            <a:xfrm>
              <a:off x="2107521" y="2657382"/>
              <a:ext cx="535476" cy="535477"/>
              <a:chOff x="2107521" y="2657382"/>
              <a:chExt cx="535476" cy="535477"/>
            </a:xfrm>
          </p:grpSpPr>
          <p:sp>
            <p:nvSpPr>
              <p:cNvPr id="404" name="Google Shape;404;p3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3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3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07" name="Google Shape;407;p31"/>
          <p:cNvGrpSpPr/>
          <p:nvPr/>
        </p:nvGrpSpPr>
        <p:grpSpPr>
          <a:xfrm>
            <a:off x="1140235" y="5096758"/>
            <a:ext cx="280634" cy="280634"/>
            <a:chOff x="-147782" y="2499889"/>
            <a:chExt cx="850463" cy="850463"/>
          </a:xfrm>
        </p:grpSpPr>
        <p:sp>
          <p:nvSpPr>
            <p:cNvPr id="408" name="Google Shape;408;p31"/>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31"/>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0" name="Google Shape;410;p31"/>
          <p:cNvGrpSpPr/>
          <p:nvPr/>
        </p:nvGrpSpPr>
        <p:grpSpPr>
          <a:xfrm>
            <a:off x="2178374" y="5096758"/>
            <a:ext cx="280634" cy="280634"/>
            <a:chOff x="2998302" y="2499889"/>
            <a:chExt cx="850463" cy="850463"/>
          </a:xfrm>
        </p:grpSpPr>
        <p:sp>
          <p:nvSpPr>
            <p:cNvPr id="411" name="Google Shape;411;p3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3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3" name="Google Shape;413;p31"/>
          <p:cNvGrpSpPr/>
          <p:nvPr/>
        </p:nvGrpSpPr>
        <p:grpSpPr>
          <a:xfrm>
            <a:off x="794328" y="5096758"/>
            <a:ext cx="280634" cy="280842"/>
            <a:chOff x="-1196056" y="2499889"/>
            <a:chExt cx="850463" cy="851092"/>
          </a:xfrm>
        </p:grpSpPr>
        <p:sp>
          <p:nvSpPr>
            <p:cNvPr id="414" name="Google Shape;414;p3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31"/>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6" name="Google Shape;416;p31"/>
          <p:cNvGrpSpPr/>
          <p:nvPr/>
        </p:nvGrpSpPr>
        <p:grpSpPr>
          <a:xfrm>
            <a:off x="1486351" y="5096758"/>
            <a:ext cx="280634" cy="280634"/>
            <a:chOff x="5339337" y="8702010"/>
            <a:chExt cx="280634" cy="280634"/>
          </a:xfrm>
        </p:grpSpPr>
        <p:sp>
          <p:nvSpPr>
            <p:cNvPr id="417" name="Google Shape;417;p31"/>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8" name="Google Shape;418;p31"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sp>
        <p:nvSpPr>
          <p:cNvPr id="420" name="Google Shape;420;p31"/>
          <p:cNvSpPr txBox="1"/>
          <p:nvPr/>
        </p:nvSpPr>
        <p:spPr>
          <a:xfrm>
            <a:off x="642678" y="4380793"/>
            <a:ext cx="3195486" cy="7311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B4CB"/>
              </a:buClr>
              <a:buSzPts val="2200"/>
              <a:buFont typeface="Arial"/>
              <a:buNone/>
            </a:pPr>
            <a:r>
              <a:rPr lang="en-US" sz="2200" b="1" i="0" u="none" strike="noStrike" cap="none">
                <a:solidFill>
                  <a:srgbClr val="14B4CB"/>
                </a:solidFill>
                <a:latin typeface="Calibri"/>
                <a:ea typeface="Calibri"/>
                <a:cs typeface="Calibri"/>
                <a:sym typeface="Calibri"/>
              </a:rPr>
              <a:t>Follow Our Journey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a:fillRect/>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en-GB" sz="3600" b="1" dirty="0"/>
              <a:t>Introduction to Module 4</a:t>
            </a:r>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01</a:t>
            </a:r>
          </a:p>
        </p:txBody>
      </p:sp>
    </p:spTree>
    <p:extLst>
      <p:ext uri="{BB962C8B-B14F-4D97-AF65-F5344CB8AC3E}">
        <p14:creationId xmlns:p14="http://schemas.microsoft.com/office/powerpoint/2010/main" val="207462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
          <p:cNvSpPr txBox="1">
            <a:spLocks noGrp="1"/>
          </p:cNvSpPr>
          <p:nvPr>
            <p:ph type="body" idx="1"/>
          </p:nvPr>
        </p:nvSpPr>
        <p:spPr>
          <a:xfrm>
            <a:off x="794495" y="347021"/>
            <a:ext cx="7756143" cy="37555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None/>
            </a:pPr>
            <a:r>
              <a:rPr lang="en-US" sz="4000" b="1" i="0">
                <a:solidFill>
                  <a:srgbClr val="14B4CB"/>
                </a:solidFill>
              </a:rPr>
              <a:t>INTRODUCTION TO MODULE 4</a:t>
            </a:r>
            <a:endParaRPr sz="4000" b="1" i="0">
              <a:solidFill>
                <a:srgbClr val="14B4CB"/>
              </a:solidFill>
            </a:endParaRPr>
          </a:p>
        </p:txBody>
      </p:sp>
      <p:sp>
        <p:nvSpPr>
          <p:cNvPr id="246" name="Google Shape;246;p4"/>
          <p:cNvSpPr/>
          <p:nvPr/>
        </p:nvSpPr>
        <p:spPr>
          <a:xfrm>
            <a:off x="0" y="903232"/>
            <a:ext cx="4099727" cy="393957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i="0" u="none" strike="noStrike" cap="none">
                <a:solidFill>
                  <a:schemeClr val="lt1"/>
                </a:solidFill>
                <a:latin typeface="Calibri"/>
                <a:ea typeface="Calibri"/>
                <a:cs typeface="Calibri"/>
                <a:sym typeface="Calibri"/>
              </a:rPr>
              <a:t>Welcome to Module 4 of the BALANCE Online Course: </a:t>
            </a:r>
            <a:endParaRPr/>
          </a:p>
          <a:p>
            <a:pPr marL="0" marR="0" lvl="0" indent="0" algn="ctr"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i="0" u="none" strike="noStrike" cap="none">
                <a:solidFill>
                  <a:schemeClr val="lt1"/>
                </a:solidFill>
                <a:latin typeface="Calibri"/>
                <a:ea typeface="Calibri"/>
                <a:cs typeface="Calibri"/>
                <a:sym typeface="Calibri"/>
              </a:rPr>
              <a:t>Catering for a Diverse Team!</a:t>
            </a:r>
            <a:endParaRPr/>
          </a:p>
          <a:p>
            <a:pPr marL="0" marR="0" lvl="0" indent="0" algn="ctr"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47" name="Google Shape;247;p4"/>
          <p:cNvSpPr/>
          <p:nvPr/>
        </p:nvSpPr>
        <p:spPr>
          <a:xfrm>
            <a:off x="3336053" y="1698170"/>
            <a:ext cx="5406013" cy="5159830"/>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14B4CB"/>
                </a:solidFill>
                <a:latin typeface="Calibri"/>
                <a:ea typeface="Calibri"/>
                <a:cs typeface="Calibri"/>
                <a:sym typeface="Calibri"/>
              </a:rPr>
              <a:t> In this module, we will explore the importance of diversity and inclusion in promoting work-life balance!</a:t>
            </a:r>
            <a:endParaRPr/>
          </a:p>
          <a:p>
            <a:pPr marL="0" marR="0" lvl="0" indent="0" algn="ctr" rtl="0">
              <a:lnSpc>
                <a:spcPct val="100000"/>
              </a:lnSpc>
              <a:spcBef>
                <a:spcPts val="0"/>
              </a:spcBef>
              <a:spcAft>
                <a:spcPts val="0"/>
              </a:spcAft>
              <a:buNone/>
            </a:pPr>
            <a:endParaRPr sz="1800" b="0" i="0" u="none" strike="noStrike" cap="none">
              <a:solidFill>
                <a:srgbClr val="14B4CB"/>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a:solidFill>
                  <a:srgbClr val="14B4CB"/>
                </a:solidFill>
                <a:latin typeface="Calibri"/>
                <a:ea typeface="Calibri"/>
                <a:cs typeface="Calibri"/>
                <a:sym typeface="Calibri"/>
              </a:rPr>
              <a:t>By the end of this module, you will be equipped with the knowledge and tools to create a more inclusive work environment and support work-life balance for all team members.</a:t>
            </a:r>
            <a:endParaRPr sz="1800" b="0" i="0" u="none" strike="noStrike" cap="none">
              <a:solidFill>
                <a:srgbClr val="14B4C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3600" b="1" dirty="0"/>
              <a:t>Diversity &amp; Inclusion</a:t>
            </a:r>
          </a:p>
          <a:p>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02</a:t>
            </a:r>
          </a:p>
        </p:txBody>
      </p:sp>
    </p:spTree>
    <p:extLst>
      <p:ext uri="{BB962C8B-B14F-4D97-AF65-F5344CB8AC3E}">
        <p14:creationId xmlns:p14="http://schemas.microsoft.com/office/powerpoint/2010/main" val="172690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a:t>What is inclusion for you?</a:t>
            </a:r>
            <a:endParaRPr/>
          </a:p>
        </p:txBody>
      </p:sp>
      <p:sp>
        <p:nvSpPr>
          <p:cNvPr id="253" name="Google Shape;253;p5"/>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8A4199"/>
          </a:solidFill>
          <a:ln w="9525" cap="flat" cmpd="sng">
            <a:solidFill>
              <a:srgbClr val="8A41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4" name="Google Shape;254;p5"/>
          <p:cNvPicPr preferRelativeResize="0"/>
          <p:nvPr/>
        </p:nvPicPr>
        <p:blipFill rotWithShape="1">
          <a:blip r:embed="rId3">
            <a:alphaModFix/>
          </a:blip>
          <a:srcRect/>
          <a:stretch/>
        </p:blipFill>
        <p:spPr>
          <a:xfrm>
            <a:off x="7455877" y="3300733"/>
            <a:ext cx="3789991" cy="48040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body" idx="1"/>
          </p:nvPr>
        </p:nvSpPr>
        <p:spPr>
          <a:xfrm>
            <a:off x="88230" y="1547102"/>
            <a:ext cx="12015537" cy="4580982"/>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1000"/>
              </a:spcBef>
              <a:spcAft>
                <a:spcPts val="0"/>
              </a:spcAft>
              <a:buSzPts val="1000"/>
              <a:buFont typeface="Noto Sans Symbols"/>
              <a:buChar char="∙"/>
            </a:pPr>
            <a:r>
              <a:rPr lang="en-US" sz="2400" dirty="0">
                <a:solidFill>
                  <a:schemeClr val="lt1"/>
                </a:solidFill>
                <a:latin typeface="Calibri"/>
                <a:ea typeface="Calibri"/>
                <a:cs typeface="Calibri"/>
                <a:sym typeface="Calibri"/>
              </a:rPr>
              <a:t>Diversity and inclusion are essential in promoting work-life balance in the workplace.</a:t>
            </a:r>
            <a:endParaRPr sz="24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sz="2400" dirty="0">
                <a:solidFill>
                  <a:schemeClr val="lt1"/>
                </a:solidFill>
                <a:latin typeface="Calibri"/>
                <a:ea typeface="Calibri"/>
                <a:cs typeface="Calibri"/>
                <a:sym typeface="Calibri"/>
              </a:rPr>
              <a:t>Diversity refers to the presence of a variety of backgrounds, experiences, and perspectives within a team or </a:t>
            </a:r>
            <a:r>
              <a:rPr lang="en-US" sz="2400" dirty="0" err="1">
                <a:solidFill>
                  <a:schemeClr val="lt1"/>
                </a:solidFill>
                <a:latin typeface="Calibri"/>
                <a:ea typeface="Calibri"/>
                <a:cs typeface="Calibri"/>
                <a:sym typeface="Calibri"/>
              </a:rPr>
              <a:t>organisation</a:t>
            </a:r>
            <a:r>
              <a:rPr lang="en-US" sz="2400" dirty="0">
                <a:solidFill>
                  <a:schemeClr val="lt1"/>
                </a:solidFill>
                <a:latin typeface="Calibri"/>
                <a:ea typeface="Calibri"/>
                <a:cs typeface="Calibri"/>
                <a:sym typeface="Calibri"/>
              </a:rPr>
              <a:t>.</a:t>
            </a:r>
            <a:endParaRPr sz="24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sz="2400" dirty="0">
                <a:solidFill>
                  <a:schemeClr val="lt1"/>
                </a:solidFill>
                <a:latin typeface="Calibri"/>
                <a:ea typeface="Calibri"/>
                <a:cs typeface="Calibri"/>
                <a:sym typeface="Calibri"/>
              </a:rPr>
              <a:t>Inclusion is the practice of creating an environment where all individuals feel valued, respected, and included, regardless of their differences.</a:t>
            </a:r>
            <a:endParaRPr sz="24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sz="2400" dirty="0">
                <a:solidFill>
                  <a:schemeClr val="lt1"/>
                </a:solidFill>
                <a:latin typeface="Calibri"/>
                <a:ea typeface="Calibri"/>
                <a:cs typeface="Calibri"/>
                <a:sym typeface="Calibri"/>
              </a:rPr>
              <a:t>The benefits of diversity and inclusion in the workplace extend beyond social responsibility; they can also lead to improved wellness, productivity, and staff satisfaction.</a:t>
            </a:r>
            <a:endParaRPr sz="24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800"/>
              </a:spcAft>
              <a:buSzPts val="1000"/>
              <a:buFont typeface="Noto Sans Symbols"/>
              <a:buChar char="∙"/>
            </a:pPr>
            <a:r>
              <a:rPr lang="en-US" sz="2400" dirty="0">
                <a:solidFill>
                  <a:schemeClr val="lt1"/>
                </a:solidFill>
                <a:latin typeface="Calibri"/>
                <a:ea typeface="Calibri"/>
                <a:cs typeface="Calibri"/>
                <a:sym typeface="Calibri"/>
              </a:rPr>
              <a:t>When individuals feel included and supported, they are more likely to achieve a healthy work-life balance.</a:t>
            </a:r>
            <a:endParaRPr sz="2400" dirty="0">
              <a:solidFill>
                <a:schemeClr val="lt1"/>
              </a:solidFill>
              <a:latin typeface="Calibri"/>
              <a:ea typeface="Calibri"/>
              <a:cs typeface="Calibri"/>
              <a:sym typeface="Calibri"/>
            </a:endParaRPr>
          </a:p>
        </p:txBody>
      </p:sp>
      <p:sp>
        <p:nvSpPr>
          <p:cNvPr id="260" name="Google Shape;260;p6"/>
          <p:cNvSpPr txBox="1">
            <a:spLocks noGrp="1"/>
          </p:cNvSpPr>
          <p:nvPr>
            <p:ph type="body" idx="2"/>
          </p:nvPr>
        </p:nvSpPr>
        <p:spPr>
          <a:xfrm>
            <a:off x="678507"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Diversity &amp; Inclusion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9"/>
          <p:cNvSpPr txBox="1">
            <a:spLocks noGrp="1"/>
          </p:cNvSpPr>
          <p:nvPr>
            <p:ph type="body" idx="1"/>
          </p:nvPr>
        </p:nvSpPr>
        <p:spPr>
          <a:xfrm>
            <a:off x="3118370" y="268040"/>
            <a:ext cx="5955257" cy="84597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chemeClr val="lt1"/>
              </a:buClr>
              <a:buSzPct val="108108"/>
              <a:buNone/>
            </a:pPr>
            <a:r>
              <a:rPr lang="en-US"/>
              <a:t>Dimensions of diversity</a:t>
            </a:r>
            <a:endParaRPr/>
          </a:p>
        </p:txBody>
      </p:sp>
      <p:grpSp>
        <p:nvGrpSpPr>
          <p:cNvPr id="266" name="Google Shape;266;p9"/>
          <p:cNvGrpSpPr/>
          <p:nvPr/>
        </p:nvGrpSpPr>
        <p:grpSpPr>
          <a:xfrm>
            <a:off x="352926" y="1030644"/>
            <a:ext cx="10876552" cy="5311170"/>
            <a:chOff x="0" y="8088"/>
            <a:chExt cx="10876552" cy="5311170"/>
          </a:xfrm>
        </p:grpSpPr>
        <p:sp>
          <p:nvSpPr>
            <p:cNvPr id="267" name="Google Shape;267;p9"/>
            <p:cNvSpPr/>
            <p:nvPr/>
          </p:nvSpPr>
          <p:spPr>
            <a:xfrm>
              <a:off x="2742839" y="255682"/>
              <a:ext cx="1846403" cy="1834160"/>
            </a:xfrm>
            <a:prstGeom prst="ellipse">
              <a:avLst/>
            </a:prstGeom>
            <a:solidFill>
              <a:srgbClr val="C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2660488" y="648553"/>
              <a:ext cx="2032031" cy="10874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txBox="1"/>
            <p:nvPr/>
          </p:nvSpPr>
          <p:spPr>
            <a:xfrm>
              <a:off x="2660488" y="648553"/>
              <a:ext cx="2032031" cy="108744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Gender</a:t>
              </a:r>
              <a:endParaRPr sz="2800" b="0" i="0" u="none" strike="noStrike" cap="none">
                <a:solidFill>
                  <a:schemeClr val="lt1"/>
                </a:solidFill>
                <a:latin typeface="Calibri"/>
                <a:ea typeface="Calibri"/>
                <a:cs typeface="Calibri"/>
                <a:sym typeface="Calibri"/>
              </a:endParaRPr>
            </a:p>
          </p:txBody>
        </p:sp>
        <p:sp>
          <p:nvSpPr>
            <p:cNvPr id="270" name="Google Shape;270;p9"/>
            <p:cNvSpPr/>
            <p:nvPr/>
          </p:nvSpPr>
          <p:spPr>
            <a:xfrm>
              <a:off x="8159228" y="19661"/>
              <a:ext cx="2717324" cy="2619203"/>
            </a:xfrm>
            <a:prstGeom prst="ellipse">
              <a:avLst/>
            </a:prstGeom>
            <a:solidFill>
              <a:srgbClr val="7030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8319550" y="779183"/>
              <a:ext cx="2535783" cy="1108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txBox="1"/>
            <p:nvPr/>
          </p:nvSpPr>
          <p:spPr>
            <a:xfrm>
              <a:off x="8319550" y="779183"/>
              <a:ext cx="2535783" cy="110860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Ethnicity, Nationality &amp; Race</a:t>
              </a:r>
              <a:endParaRPr sz="2800" b="0" i="0" u="none" strike="noStrike" cap="none">
                <a:solidFill>
                  <a:schemeClr val="lt1"/>
                </a:solidFill>
                <a:latin typeface="Calibri"/>
                <a:ea typeface="Calibri"/>
                <a:cs typeface="Calibri"/>
                <a:sym typeface="Calibri"/>
              </a:endParaRPr>
            </a:p>
          </p:txBody>
        </p:sp>
        <p:sp>
          <p:nvSpPr>
            <p:cNvPr id="273" name="Google Shape;273;p9"/>
            <p:cNvSpPr/>
            <p:nvPr/>
          </p:nvSpPr>
          <p:spPr>
            <a:xfrm>
              <a:off x="5317540" y="678422"/>
              <a:ext cx="2047862" cy="1930575"/>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4368146" y="943018"/>
              <a:ext cx="3816524"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txBox="1"/>
            <p:nvPr/>
          </p:nvSpPr>
          <p:spPr>
            <a:xfrm>
              <a:off x="4368146" y="943018"/>
              <a:ext cx="3816524" cy="127775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Age</a:t>
              </a:r>
              <a:endParaRPr sz="2800" b="0" i="0" u="none" strike="noStrike" cap="none">
                <a:solidFill>
                  <a:schemeClr val="lt1"/>
                </a:solidFill>
                <a:latin typeface="Calibri"/>
                <a:ea typeface="Calibri"/>
                <a:cs typeface="Calibri"/>
                <a:sym typeface="Calibri"/>
              </a:endParaRPr>
            </a:p>
          </p:txBody>
        </p:sp>
        <p:sp>
          <p:nvSpPr>
            <p:cNvPr id="276" name="Google Shape;276;p9"/>
            <p:cNvSpPr/>
            <p:nvPr/>
          </p:nvSpPr>
          <p:spPr>
            <a:xfrm>
              <a:off x="6386336" y="2406449"/>
              <a:ext cx="2867904" cy="2835497"/>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6471684" y="3186679"/>
              <a:ext cx="2697237"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txBox="1"/>
            <p:nvPr/>
          </p:nvSpPr>
          <p:spPr>
            <a:xfrm>
              <a:off x="6471684" y="3186679"/>
              <a:ext cx="2697237"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Sexual Orientation</a:t>
              </a:r>
              <a:endParaRPr sz="2800" b="0" i="0" u="none" strike="noStrike" cap="none">
                <a:solidFill>
                  <a:schemeClr val="lt1"/>
                </a:solidFill>
                <a:latin typeface="Calibri"/>
                <a:ea typeface="Calibri"/>
                <a:cs typeface="Calibri"/>
                <a:sym typeface="Calibri"/>
              </a:endParaRPr>
            </a:p>
          </p:txBody>
        </p:sp>
        <p:sp>
          <p:nvSpPr>
            <p:cNvPr id="279" name="Google Shape;279;p9"/>
            <p:cNvSpPr/>
            <p:nvPr/>
          </p:nvSpPr>
          <p:spPr>
            <a:xfrm>
              <a:off x="3711954" y="2406449"/>
              <a:ext cx="2554525" cy="2414296"/>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2369859" y="2026487"/>
              <a:ext cx="2162305"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txBox="1"/>
            <p:nvPr/>
          </p:nvSpPr>
          <p:spPr>
            <a:xfrm>
              <a:off x="2369859" y="2026487"/>
              <a:ext cx="2162305"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282" name="Google Shape;282;p9"/>
            <p:cNvSpPr/>
            <p:nvPr/>
          </p:nvSpPr>
          <p:spPr>
            <a:xfrm>
              <a:off x="412443" y="2861668"/>
              <a:ext cx="2501713" cy="2457590"/>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3822282" y="3028180"/>
              <a:ext cx="2412421"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txBox="1"/>
            <p:nvPr/>
          </p:nvSpPr>
          <p:spPr>
            <a:xfrm>
              <a:off x="3822282" y="3028180"/>
              <a:ext cx="2412421" cy="127775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Socioeconomic background</a:t>
              </a:r>
              <a:endParaRPr sz="2800" b="0" i="0" u="none" strike="noStrike" cap="none">
                <a:solidFill>
                  <a:schemeClr val="lt1"/>
                </a:solidFill>
                <a:latin typeface="Calibri"/>
                <a:ea typeface="Calibri"/>
                <a:cs typeface="Calibri"/>
                <a:sym typeface="Calibri"/>
              </a:endParaRPr>
            </a:p>
          </p:txBody>
        </p:sp>
        <p:sp>
          <p:nvSpPr>
            <p:cNvPr id="285" name="Google Shape;285;p9"/>
            <p:cNvSpPr/>
            <p:nvPr/>
          </p:nvSpPr>
          <p:spPr>
            <a:xfrm>
              <a:off x="0" y="8088"/>
              <a:ext cx="2320417" cy="2233670"/>
            </a:xfrm>
            <a:prstGeom prst="ellipse">
              <a:avLst/>
            </a:prstGeom>
            <a:solidFill>
              <a:srgbClr val="FFC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0" y="734057"/>
              <a:ext cx="2041498" cy="8457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txBox="1"/>
            <p:nvPr/>
          </p:nvSpPr>
          <p:spPr>
            <a:xfrm>
              <a:off x="0" y="734057"/>
              <a:ext cx="2041498" cy="8457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Religion &amp; Beliefs</a:t>
              </a:r>
              <a:endParaRPr sz="2800" b="0" i="0" u="none" strike="noStrike" cap="none">
                <a:solidFill>
                  <a:schemeClr val="lt1"/>
                </a:solidFill>
                <a:latin typeface="Calibri"/>
                <a:ea typeface="Calibri"/>
                <a:cs typeface="Calibri"/>
                <a:sym typeface="Calibri"/>
              </a:endParaRPr>
            </a:p>
          </p:txBody>
        </p:sp>
      </p:grpSp>
      <p:sp>
        <p:nvSpPr>
          <p:cNvPr id="288" name="Google Shape;288;p9"/>
          <p:cNvSpPr txBox="1"/>
          <p:nvPr/>
        </p:nvSpPr>
        <p:spPr>
          <a:xfrm>
            <a:off x="1150375" y="4552336"/>
            <a:ext cx="174031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lt1"/>
                </a:solidFill>
                <a:latin typeface="Calibri"/>
                <a:ea typeface="Calibri"/>
                <a:cs typeface="Calibri"/>
                <a:sym typeface="Calibri"/>
              </a:rPr>
              <a:t>Abilities &amp; Disabilities</a:t>
            </a:r>
            <a:endParaRPr sz="2800" b="0"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2078</Words>
  <Application>Microsoft Office PowerPoint</Application>
  <PresentationFormat>Widescreen</PresentationFormat>
  <Paragraphs>200</Paragraphs>
  <Slides>31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Noto Sans Symbols</vt:lpstr>
      <vt:lpstr>Calibri</vt:lpstr>
      <vt:lpstr>Wingdings</vt:lpstr>
      <vt:lpstr>Montserrat Light</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aine hamill</cp:lastModifiedBy>
  <cp:revision>5</cp:revision>
  <dcterms:created xsi:type="dcterms:W3CDTF">2022-08-04T07:13:02Z</dcterms:created>
  <dcterms:modified xsi:type="dcterms:W3CDTF">2023-08-03T09:41:06Z</dcterms:modified>
</cp:coreProperties>
</file>