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7"/>
  </p:notesMasterIdLst>
  <p:sldIdLst>
    <p:sldId id="256" r:id="rId2"/>
    <p:sldId id="356" r:id="rId3"/>
    <p:sldId id="258" r:id="rId4"/>
    <p:sldId id="341" r:id="rId5"/>
    <p:sldId id="360" r:id="rId6"/>
    <p:sldId id="259" r:id="rId7"/>
    <p:sldId id="260" r:id="rId8"/>
    <p:sldId id="359" r:id="rId9"/>
    <p:sldId id="361" r:id="rId10"/>
    <p:sldId id="300" r:id="rId11"/>
    <p:sldId id="369" r:id="rId12"/>
    <p:sldId id="342" r:id="rId13"/>
    <p:sldId id="362" r:id="rId14"/>
    <p:sldId id="302" r:id="rId15"/>
    <p:sldId id="292" r:id="rId16"/>
    <p:sldId id="353" r:id="rId17"/>
    <p:sldId id="354" r:id="rId18"/>
    <p:sldId id="303" r:id="rId19"/>
    <p:sldId id="370" r:id="rId20"/>
    <p:sldId id="375" r:id="rId21"/>
    <p:sldId id="310" r:id="rId22"/>
    <p:sldId id="357" r:id="rId23"/>
    <p:sldId id="311" r:id="rId24"/>
    <p:sldId id="358" r:id="rId25"/>
    <p:sldId id="312" r:id="rId26"/>
    <p:sldId id="355" r:id="rId27"/>
    <p:sldId id="365" r:id="rId28"/>
    <p:sldId id="343" r:id="rId29"/>
    <p:sldId id="344" r:id="rId30"/>
    <p:sldId id="371" r:id="rId31"/>
    <p:sldId id="376" r:id="rId32"/>
    <p:sldId id="363" r:id="rId33"/>
    <p:sldId id="316" r:id="rId34"/>
    <p:sldId id="345" r:id="rId35"/>
    <p:sldId id="347" r:id="rId36"/>
    <p:sldId id="318" r:id="rId37"/>
    <p:sldId id="346" r:id="rId38"/>
    <p:sldId id="372" r:id="rId39"/>
    <p:sldId id="377" r:id="rId40"/>
    <p:sldId id="320" r:id="rId41"/>
    <p:sldId id="321" r:id="rId42"/>
    <p:sldId id="366" r:id="rId43"/>
    <p:sldId id="367" r:id="rId44"/>
    <p:sldId id="349" r:id="rId45"/>
    <p:sldId id="368" r:id="rId46"/>
    <p:sldId id="350" r:id="rId47"/>
    <p:sldId id="351" r:id="rId48"/>
    <p:sldId id="352" r:id="rId49"/>
    <p:sldId id="373" r:id="rId50"/>
    <p:sldId id="378" r:id="rId51"/>
    <p:sldId id="281" r:id="rId52"/>
    <p:sldId id="379" r:id="rId53"/>
    <p:sldId id="380" r:id="rId54"/>
    <p:sldId id="381" r:id="rId55"/>
    <p:sldId id="374" r:id="rId56"/>
  </p:sldIdLst>
  <p:sldSz cx="12192000" cy="6858000"/>
  <p:notesSz cx="6858000" cy="9144000"/>
  <p:defaultTextStyle>
    <a:defPPr>
      <a:defRPr lang="en-L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8A4199"/>
    <a:srgbClr val="14B4CB"/>
    <a:srgbClr val="ECECEC"/>
    <a:srgbClr val="40B8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56" autoAdjust="0"/>
    <p:restoredTop sz="96281"/>
  </p:normalViewPr>
  <p:slideViewPr>
    <p:cSldViewPr snapToGrid="0" showGuides="1">
      <p:cViewPr varScale="1">
        <p:scale>
          <a:sx n="67" d="100"/>
          <a:sy n="67" d="100"/>
        </p:scale>
        <p:origin x="632" y="56"/>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629980-17A3-4759-9CCE-CBED516940FC}" type="datetimeFigureOut">
              <a:rPr lang="en-GB" smtClean="0"/>
              <a:t>03/08/2023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B5134F-C055-45FF-AD21-620168A1C9B3}" type="slidenum">
              <a:rPr lang="en-GB" smtClean="0"/>
              <a:t>‹#›</a:t>
            </a:fld>
            <a:endParaRPr lang="en-GB"/>
          </a:p>
        </p:txBody>
      </p:sp>
    </p:spTree>
    <p:extLst>
      <p:ext uri="{BB962C8B-B14F-4D97-AF65-F5344CB8AC3E}">
        <p14:creationId xmlns:p14="http://schemas.microsoft.com/office/powerpoint/2010/main" val="3410652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8" name="Google Shape;32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0389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7" name="Google Shape;41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7" name="Google Shape;41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023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7" name="Google Shape;41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7510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7" name="Google Shape;41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2851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85FE04-BFF6-B6EC-3C62-4073CF99C8E5}"/>
              </a:ext>
            </a:extLst>
          </p:cNvPr>
          <p:cNvSpPr/>
          <p:nvPr userDrawn="1"/>
        </p:nvSpPr>
        <p:spPr>
          <a:xfrm>
            <a:off x="0" y="0"/>
            <a:ext cx="12192000" cy="6858001"/>
          </a:xfrm>
          <a:prstGeom prst="rect">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731F697-B9FA-0F6E-7173-426C9D38A33A}"/>
              </a:ext>
            </a:extLst>
          </p:cNvPr>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BALANCE</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4" name="Rectangle 3">
            <a:extLst>
              <a:ext uri="{FF2B5EF4-FFF2-40B4-BE49-F238E27FC236}">
                <a16:creationId xmlns:a16="http://schemas.microsoft.com/office/drawing/2014/main" id="{38C9A1A1-7030-A957-EC8F-F9D5CA33C1FF}"/>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22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5" name="Rectangle 4">
            <a:extLst>
              <a:ext uri="{FF2B5EF4-FFF2-40B4-BE49-F238E27FC236}">
                <a16:creationId xmlns:a16="http://schemas.microsoft.com/office/drawing/2014/main" id="{13822BE3-D499-A5B4-86A5-31AEBB7CCC42}"/>
              </a:ext>
            </a:extLst>
          </p:cNvPr>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BALANCE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36" name="Straight Connector 35">
            <a:extLst>
              <a:ext uri="{FF2B5EF4-FFF2-40B4-BE49-F238E27FC236}">
                <a16:creationId xmlns:a16="http://schemas.microsoft.com/office/drawing/2014/main" id="{A39FF33A-8CAB-9CD4-A1CF-796BBF83AC54}"/>
              </a:ext>
            </a:extLst>
          </p:cNvPr>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878560F-0E17-490F-EB60-F7DDEB518658}"/>
              </a:ext>
            </a:extLst>
          </p:cNvPr>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FE88495F-4B7F-7326-98F4-F8EA9AF73A89}"/>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45" name="Straight Connector 44">
            <a:extLst>
              <a:ext uri="{FF2B5EF4-FFF2-40B4-BE49-F238E27FC236}">
                <a16:creationId xmlns:a16="http://schemas.microsoft.com/office/drawing/2014/main" id="{89B5FE18-0409-FD9D-D822-36AEF5B999E6}"/>
              </a:ext>
            </a:extLst>
          </p:cNvPr>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30864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27587C5-0B66-A077-9524-C6FBC184CA8E}"/>
              </a:ext>
            </a:extLst>
          </p:cNvPr>
          <p:cNvSpPr/>
          <p:nvPr userDrawn="1"/>
        </p:nvSpPr>
        <p:spPr>
          <a:xfrm>
            <a:off x="4454" y="3627004"/>
            <a:ext cx="12191999" cy="3230996"/>
          </a:xfrm>
          <a:prstGeom prst="rect">
            <a:avLst/>
          </a:prstGeom>
          <a:solidFill>
            <a:srgbClr val="8A4199"/>
          </a:solidFill>
          <a:ln>
            <a:noFill/>
          </a:ln>
          <a:effectLst>
            <a:innerShdw blurRad="479984" dist="1143"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2E9E031-6506-03C9-1D6F-46426A4E9B20}"/>
              </a:ext>
            </a:extLst>
          </p:cNvPr>
          <p:cNvSpPr/>
          <p:nvPr userDrawn="1"/>
        </p:nvSpPr>
        <p:spPr>
          <a:xfrm rot="10800000">
            <a:off x="10471272" y="3884474"/>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51FD4D-808B-3397-4B26-446714A2489B}"/>
              </a:ext>
            </a:extLst>
          </p:cNvPr>
          <p:cNvSpPr/>
          <p:nvPr userDrawn="1"/>
        </p:nvSpPr>
        <p:spPr>
          <a:xfrm>
            <a:off x="634224" y="5415270"/>
            <a:ext cx="1090269" cy="789251"/>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w="448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cxnSp>
        <p:nvCxnSpPr>
          <p:cNvPr id="14" name="Straight Connector 13">
            <a:extLst>
              <a:ext uri="{FF2B5EF4-FFF2-40B4-BE49-F238E27FC236}">
                <a16:creationId xmlns:a16="http://schemas.microsoft.com/office/drawing/2014/main" id="{D9695B56-F751-A0D8-B221-FF7530D25982}"/>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6" name="Slide Number Placeholder 5">
            <a:extLst>
              <a:ext uri="{FF2B5EF4-FFF2-40B4-BE49-F238E27FC236}">
                <a16:creationId xmlns:a16="http://schemas.microsoft.com/office/drawing/2014/main" id="{661F60B8-D13B-412C-47F1-0CD17CAF0CEF}"/>
              </a:ext>
            </a:extLst>
          </p:cNvPr>
          <p:cNvSpPr txBox="1">
            <a:spLocks/>
          </p:cNvSpPr>
          <p:nvPr userDrawn="1"/>
        </p:nvSpPr>
        <p:spPr>
          <a:xfrm>
            <a:off x="11548753" y="6368426"/>
            <a:ext cx="410610" cy="465822"/>
          </a:xfrm>
          <a:prstGeom prst="rect">
            <a:avLst/>
          </a:prstGeom>
        </p:spPr>
        <p:txBody>
          <a:bodyPr vert="horz" lIns="91440" tIns="45720" rIns="91440" bIns="45720" rtlCol="0" anchor="ctr"/>
          <a:lstStyle>
            <a:defPPr>
              <a:defRPr lang="en-LB"/>
            </a:defPPr>
            <a:lvl1pPr marL="0" algn="r" defTabSz="914400" rtl="0" eaLnBrk="1" latinLnBrk="0" hangingPunct="1">
              <a:defRPr sz="9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2079F2-58AF-ED44-82D7-E04B2F6FD686}" type="slidenum">
              <a:rPr lang="en-US" smtClean="0"/>
              <a:pPr/>
              <a:t>‹#›</a:t>
            </a:fld>
            <a:endParaRPr lang="en-US" dirty="0"/>
          </a:p>
        </p:txBody>
      </p:sp>
      <p:sp>
        <p:nvSpPr>
          <p:cNvPr id="2" name="Text Placeholder 17">
            <a:extLst>
              <a:ext uri="{FF2B5EF4-FFF2-40B4-BE49-F238E27FC236}">
                <a16:creationId xmlns:a16="http://schemas.microsoft.com/office/drawing/2014/main" id="{A0B9F833-14EF-CD34-0961-AE432B87D8FD}"/>
              </a:ext>
            </a:extLst>
          </p:cNvPr>
          <p:cNvSpPr>
            <a:spLocks noGrp="1"/>
          </p:cNvSpPr>
          <p:nvPr>
            <p:ph type="body" sz="quarter" idx="18" hasCustomPrompt="1"/>
          </p:nvPr>
        </p:nvSpPr>
        <p:spPr>
          <a:xfrm>
            <a:off x="734714" y="1442730"/>
            <a:ext cx="10834986" cy="1894908"/>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D3736009-EB2E-4EC5-A69A-C241BEFD50D3}"/>
              </a:ext>
            </a:extLst>
          </p:cNvPr>
          <p:cNvSpPr>
            <a:spLocks noGrp="1"/>
          </p:cNvSpPr>
          <p:nvPr>
            <p:ph type="body" sz="quarter" idx="19"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9D1D0975-2336-61FB-8EED-DEE35A41CA04}"/>
              </a:ext>
            </a:extLst>
          </p:cNvPr>
          <p:cNvSpPr>
            <a:spLocks noGrp="1"/>
          </p:cNvSpPr>
          <p:nvPr>
            <p:ph type="body" sz="quarter" idx="16" hasCustomPrompt="1"/>
          </p:nvPr>
        </p:nvSpPr>
        <p:spPr>
          <a:xfrm>
            <a:off x="487896" y="4132101"/>
            <a:ext cx="11013542" cy="1350107"/>
          </a:xfrm>
        </p:spPr>
        <p:txBody>
          <a:bodyPr anchor="ctr">
            <a:normAutofit/>
          </a:bodyPr>
          <a:lstStyle>
            <a:lvl1pPr marL="0" indent="0" algn="ctr">
              <a:buNone/>
              <a:defRPr sz="300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4087544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arge Photo Slide - Prupl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8A4199"/>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10" name="Text Placeholder 23">
            <a:extLst>
              <a:ext uri="{FF2B5EF4-FFF2-40B4-BE49-F238E27FC236}">
                <a16:creationId xmlns:a16="http://schemas.microsoft.com/office/drawing/2014/main" id="{371BECE4-6731-5547-8F1D-4A38ED0A5F33}"/>
              </a:ext>
            </a:extLst>
          </p:cNvPr>
          <p:cNvSpPr>
            <a:spLocks noGrp="1"/>
          </p:cNvSpPr>
          <p:nvPr>
            <p:ph type="body" sz="quarter" idx="19" hasCustomPrompt="1"/>
          </p:nvPr>
        </p:nvSpPr>
        <p:spPr>
          <a:xfrm>
            <a:off x="503238" y="684070"/>
            <a:ext cx="4404721"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2" name="Text Placeholder 17">
            <a:extLst>
              <a:ext uri="{FF2B5EF4-FFF2-40B4-BE49-F238E27FC236}">
                <a16:creationId xmlns:a16="http://schemas.microsoft.com/office/drawing/2014/main" id="{CB0F69B6-004B-8247-A75B-E3DC6BE4322D}"/>
              </a:ext>
            </a:extLst>
          </p:cNvPr>
          <p:cNvSpPr>
            <a:spLocks noGrp="1"/>
          </p:cNvSpPr>
          <p:nvPr>
            <p:ph type="body" sz="quarter" idx="20" hasCustomPrompt="1"/>
          </p:nvPr>
        </p:nvSpPr>
        <p:spPr>
          <a:xfrm>
            <a:off x="503238" y="1624369"/>
            <a:ext cx="4332233" cy="851567"/>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124835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arge Photo Slide - Blu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14B4CB"/>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10" name="Text Placeholder 23">
            <a:extLst>
              <a:ext uri="{FF2B5EF4-FFF2-40B4-BE49-F238E27FC236}">
                <a16:creationId xmlns:a16="http://schemas.microsoft.com/office/drawing/2014/main" id="{371BECE4-6731-5547-8F1D-4A38ED0A5F33}"/>
              </a:ext>
            </a:extLst>
          </p:cNvPr>
          <p:cNvSpPr>
            <a:spLocks noGrp="1"/>
          </p:cNvSpPr>
          <p:nvPr>
            <p:ph type="body" sz="quarter" idx="19" hasCustomPrompt="1"/>
          </p:nvPr>
        </p:nvSpPr>
        <p:spPr>
          <a:xfrm>
            <a:off x="503238" y="684070"/>
            <a:ext cx="4404721"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2" name="Text Placeholder 17">
            <a:extLst>
              <a:ext uri="{FF2B5EF4-FFF2-40B4-BE49-F238E27FC236}">
                <a16:creationId xmlns:a16="http://schemas.microsoft.com/office/drawing/2014/main" id="{CB0F69B6-004B-8247-A75B-E3DC6BE4322D}"/>
              </a:ext>
            </a:extLst>
          </p:cNvPr>
          <p:cNvSpPr>
            <a:spLocks noGrp="1"/>
          </p:cNvSpPr>
          <p:nvPr>
            <p:ph type="body" sz="quarter" idx="20" hasCustomPrompt="1"/>
          </p:nvPr>
        </p:nvSpPr>
        <p:spPr>
          <a:xfrm>
            <a:off x="503238" y="1624369"/>
            <a:ext cx="4332233" cy="2506760"/>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072617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Quote Slide - Purpl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00F3D8-1F43-A84F-9E80-19AD34C4FFFC}"/>
              </a:ext>
            </a:extLst>
          </p:cNvPr>
          <p:cNvSpPr/>
          <p:nvPr userDrawn="1"/>
        </p:nvSpPr>
        <p:spPr>
          <a:xfrm>
            <a:off x="3130350" y="209349"/>
            <a:ext cx="5931299" cy="5931299"/>
          </a:xfrm>
          <a:prstGeom prst="ellipse">
            <a:avLst/>
          </a:prstGeom>
          <a:solidFill>
            <a:srgbClr val="8A4199"/>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23">
            <a:extLst>
              <a:ext uri="{FF2B5EF4-FFF2-40B4-BE49-F238E27FC236}">
                <a16:creationId xmlns:a16="http://schemas.microsoft.com/office/drawing/2014/main" id="{83F29440-5949-7B42-BAEF-86044EDB0709}"/>
              </a:ext>
            </a:extLst>
          </p:cNvPr>
          <p:cNvSpPr>
            <a:spLocks noGrp="1"/>
          </p:cNvSpPr>
          <p:nvPr>
            <p:ph type="body" sz="quarter" idx="13" hasCustomPrompt="1"/>
          </p:nvPr>
        </p:nvSpPr>
        <p:spPr>
          <a:xfrm>
            <a:off x="3902765" y="1306076"/>
            <a:ext cx="4368800" cy="3742267"/>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Text Box 5">
            <a:extLst>
              <a:ext uri="{FF2B5EF4-FFF2-40B4-BE49-F238E27FC236}">
                <a16:creationId xmlns:a16="http://schemas.microsoft.com/office/drawing/2014/main" id="{402693F4-3273-94E0-F15E-3B0BE7AFC952}"/>
              </a:ext>
            </a:extLst>
          </p:cNvPr>
          <p:cNvSpPr txBox="1"/>
          <p:nvPr userDrawn="1"/>
        </p:nvSpPr>
        <p:spPr>
          <a:xfrm>
            <a:off x="0" y="6286500"/>
            <a:ext cx="12191999" cy="4529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55111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Quote Slide - Blu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00F3D8-1F43-A84F-9E80-19AD34C4FFFC}"/>
              </a:ext>
            </a:extLst>
          </p:cNvPr>
          <p:cNvSpPr/>
          <p:nvPr userDrawn="1"/>
        </p:nvSpPr>
        <p:spPr>
          <a:xfrm>
            <a:off x="3130350" y="209349"/>
            <a:ext cx="5931299" cy="5931299"/>
          </a:xfrm>
          <a:prstGeom prst="ellipse">
            <a:avLst/>
          </a:prstGeom>
          <a:solidFill>
            <a:srgbClr val="14B4CB"/>
          </a:solidFill>
          <a:ln>
            <a:noFill/>
          </a:ln>
          <a:effectLst>
            <a:innerShdw blurRad="495300" dist="190500" dir="3360000">
              <a:prstClr val="black">
                <a:alpha val="4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1A625EDB-94DC-1040-A929-3551AE90260C}"/>
              </a:ext>
            </a:extLst>
          </p:cNvPr>
          <p:cNvSpPr>
            <a:spLocks noGrp="1"/>
          </p:cNvSpPr>
          <p:nvPr>
            <p:ph type="body" sz="quarter" idx="13" hasCustomPrompt="1"/>
          </p:nvPr>
        </p:nvSpPr>
        <p:spPr>
          <a:xfrm>
            <a:off x="3902765" y="1306076"/>
            <a:ext cx="4368800" cy="3742267"/>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Box 5">
            <a:extLst>
              <a:ext uri="{FF2B5EF4-FFF2-40B4-BE49-F238E27FC236}">
                <a16:creationId xmlns:a16="http://schemas.microsoft.com/office/drawing/2014/main" id="{68B99D86-6520-AE4C-30A7-C03085861ACB}"/>
              </a:ext>
            </a:extLst>
          </p:cNvPr>
          <p:cNvSpPr txBox="1"/>
          <p:nvPr userDrawn="1"/>
        </p:nvSpPr>
        <p:spPr>
          <a:xfrm>
            <a:off x="0" y="6286500"/>
            <a:ext cx="12191999" cy="4529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743758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DE86A4FB-29E1-490B-F52E-112DE0B4ABA6}"/>
              </a:ext>
            </a:extLst>
          </p:cNvPr>
          <p:cNvSpPr/>
          <p:nvPr userDrawn="1"/>
        </p:nvSpPr>
        <p:spPr>
          <a:xfrm>
            <a:off x="4007560" y="3657853"/>
            <a:ext cx="2507741" cy="2507741"/>
          </a:xfrm>
          <a:prstGeom prst="ellipse">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Picture Placeholder 14">
            <a:extLst>
              <a:ext uri="{FF2B5EF4-FFF2-40B4-BE49-F238E27FC236}">
                <a16:creationId xmlns:a16="http://schemas.microsoft.com/office/drawing/2014/main" id="{99411512-8901-6E6C-C91F-D6D7D3094DE4}"/>
              </a:ext>
            </a:extLst>
          </p:cNvPr>
          <p:cNvSpPr>
            <a:spLocks noGrp="1"/>
          </p:cNvSpPr>
          <p:nvPr>
            <p:ph type="pic" sz="quarter" idx="33"/>
          </p:nvPr>
        </p:nvSpPr>
        <p:spPr>
          <a:xfrm>
            <a:off x="16472" y="377764"/>
            <a:ext cx="5222656" cy="5952556"/>
          </a:xfrm>
          <a:custGeom>
            <a:avLst/>
            <a:gdLst>
              <a:gd name="connsiteX0" fmla="*/ 2246378 w 5222656"/>
              <a:gd name="connsiteY0" fmla="*/ 0 h 5952556"/>
              <a:gd name="connsiteX1" fmla="*/ 5222656 w 5222656"/>
              <a:gd name="connsiteY1" fmla="*/ 2976278 h 5952556"/>
              <a:gd name="connsiteX2" fmla="*/ 5207290 w 5222656"/>
              <a:gd name="connsiteY2" fmla="*/ 3280585 h 5952556"/>
              <a:gd name="connsiteX3" fmla="*/ 5207074 w 5222656"/>
              <a:gd name="connsiteY3" fmla="*/ 3282001 h 5952556"/>
              <a:gd name="connsiteX4" fmla="*/ 5116757 w 5222656"/>
              <a:gd name="connsiteY4" fmla="*/ 3286562 h 5952556"/>
              <a:gd name="connsiteX5" fmla="*/ 3991087 w 5222656"/>
              <a:gd name="connsiteY5" fmla="*/ 4533959 h 5952556"/>
              <a:gd name="connsiteX6" fmla="*/ 4142422 w 5222656"/>
              <a:gd name="connsiteY6" fmla="*/ 5131628 h 5952556"/>
              <a:gd name="connsiteX7" fmla="*/ 4196708 w 5222656"/>
              <a:gd name="connsiteY7" fmla="*/ 5220986 h 5952556"/>
              <a:gd name="connsiteX8" fmla="*/ 4139567 w 5222656"/>
              <a:gd name="connsiteY8" fmla="*/ 5272919 h 5952556"/>
              <a:gd name="connsiteX9" fmla="*/ 2246378 w 5222656"/>
              <a:gd name="connsiteY9" fmla="*/ 5952556 h 5952556"/>
              <a:gd name="connsiteX10" fmla="*/ 141832 w 5222656"/>
              <a:gd name="connsiteY10" fmla="*/ 5080825 h 5952556"/>
              <a:gd name="connsiteX11" fmla="*/ 0 w 5222656"/>
              <a:gd name="connsiteY11" fmla="*/ 4924770 h 5952556"/>
              <a:gd name="connsiteX12" fmla="*/ 0 w 5222656"/>
              <a:gd name="connsiteY12" fmla="*/ 1027786 h 5952556"/>
              <a:gd name="connsiteX13" fmla="*/ 141832 w 5222656"/>
              <a:gd name="connsiteY13" fmla="*/ 871732 h 5952556"/>
              <a:gd name="connsiteX14" fmla="*/ 2246378 w 5222656"/>
              <a:gd name="connsiteY14" fmla="*/ 0 h 595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22656" h="5952556">
                <a:moveTo>
                  <a:pt x="2246378" y="0"/>
                </a:moveTo>
                <a:cubicBezTo>
                  <a:pt x="3890131" y="0"/>
                  <a:pt x="5222656" y="1332525"/>
                  <a:pt x="5222656" y="2976278"/>
                </a:cubicBezTo>
                <a:cubicBezTo>
                  <a:pt x="5222656" y="3079012"/>
                  <a:pt x="5217451" y="3180531"/>
                  <a:pt x="5207290" y="3280585"/>
                </a:cubicBezTo>
                <a:lnTo>
                  <a:pt x="5207074" y="3282001"/>
                </a:lnTo>
                <a:lnTo>
                  <a:pt x="5116757" y="3286562"/>
                </a:lnTo>
                <a:cubicBezTo>
                  <a:pt x="4484485" y="3350772"/>
                  <a:pt x="3991087" y="3884746"/>
                  <a:pt x="3991087" y="4533959"/>
                </a:cubicBezTo>
                <a:cubicBezTo>
                  <a:pt x="3991087" y="4750364"/>
                  <a:pt x="4045909" y="4953964"/>
                  <a:pt x="4142422" y="5131628"/>
                </a:cubicBezTo>
                <a:lnTo>
                  <a:pt x="4196708" y="5220986"/>
                </a:lnTo>
                <a:lnTo>
                  <a:pt x="4139567" y="5272919"/>
                </a:lnTo>
                <a:cubicBezTo>
                  <a:pt x="3625091" y="5697503"/>
                  <a:pt x="2965520" y="5952556"/>
                  <a:pt x="2246378" y="5952556"/>
                </a:cubicBezTo>
                <a:cubicBezTo>
                  <a:pt x="1424502" y="5952556"/>
                  <a:pt x="680432" y="5619425"/>
                  <a:pt x="141832" y="5080825"/>
                </a:cubicBezTo>
                <a:lnTo>
                  <a:pt x="0" y="4924770"/>
                </a:lnTo>
                <a:lnTo>
                  <a:pt x="0" y="1027786"/>
                </a:lnTo>
                <a:lnTo>
                  <a:pt x="141832" y="871732"/>
                </a:lnTo>
                <a:cubicBezTo>
                  <a:pt x="680432" y="333131"/>
                  <a:pt x="1424502" y="0"/>
                  <a:pt x="2246378" y="0"/>
                </a:cubicBezTo>
                <a:close/>
              </a:path>
            </a:pathLst>
          </a:custGeom>
        </p:spPr>
        <p:txBody>
          <a:bodyPr wrap="square">
            <a:noAutofit/>
          </a:bodyPr>
          <a:lstStyle>
            <a:lvl1pPr>
              <a:defRPr>
                <a:latin typeface="Calibri" panose="020F0502020204030204" pitchFamily="34" charset="0"/>
                <a:cs typeface="Calibri" panose="020F0502020204030204" pitchFamily="34" charset="0"/>
              </a:defRPr>
            </a:lvl1pPr>
          </a:lstStyle>
          <a:p>
            <a:endParaRPr lang="en-US"/>
          </a:p>
        </p:txBody>
      </p:sp>
      <p:sp>
        <p:nvSpPr>
          <p:cNvPr id="11" name="Text Placeholder 32">
            <a:extLst>
              <a:ext uri="{FF2B5EF4-FFF2-40B4-BE49-F238E27FC236}">
                <a16:creationId xmlns:a16="http://schemas.microsoft.com/office/drawing/2014/main" id="{47D1D7D5-31CC-5B35-1A7E-E1BC6F336665}"/>
              </a:ext>
            </a:extLst>
          </p:cNvPr>
          <p:cNvSpPr>
            <a:spLocks noGrp="1"/>
          </p:cNvSpPr>
          <p:nvPr>
            <p:ph type="body" sz="quarter" idx="34" hasCustomPrompt="1"/>
          </p:nvPr>
        </p:nvSpPr>
        <p:spPr>
          <a:xfrm>
            <a:off x="4007559" y="4646645"/>
            <a:ext cx="2507741" cy="1026368"/>
          </a:xfrm>
        </p:spPr>
        <p:txBody>
          <a:bodyPr>
            <a:noAutofit/>
          </a:bodyPr>
          <a:lstStyle>
            <a:lvl1pPr marL="0" indent="0" algn="ctr">
              <a:lnSpc>
                <a:spcPts val="244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a:t>
            </a:r>
          </a:p>
          <a:p>
            <a:pPr lvl="0"/>
            <a:r>
              <a:rPr lang="en-GB" dirty="0"/>
              <a:t>Heading</a:t>
            </a:r>
            <a:endParaRPr lang="en-US" dirty="0"/>
          </a:p>
        </p:txBody>
      </p:sp>
      <p:sp>
        <p:nvSpPr>
          <p:cNvPr id="2" name="Text Placeholder 17">
            <a:extLst>
              <a:ext uri="{FF2B5EF4-FFF2-40B4-BE49-F238E27FC236}">
                <a16:creationId xmlns:a16="http://schemas.microsoft.com/office/drawing/2014/main" id="{176ABB01-6B13-85DB-6659-283DA3D75CE1}"/>
              </a:ext>
            </a:extLst>
          </p:cNvPr>
          <p:cNvSpPr>
            <a:spLocks noGrp="1"/>
          </p:cNvSpPr>
          <p:nvPr>
            <p:ph type="body" sz="quarter" idx="18" hasCustomPrompt="1"/>
          </p:nvPr>
        </p:nvSpPr>
        <p:spPr>
          <a:xfrm>
            <a:off x="6650836" y="1894114"/>
            <a:ext cx="4918863"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67A4C1C3-9082-6380-547B-29511FA0DC47}"/>
              </a:ext>
            </a:extLst>
          </p:cNvPr>
          <p:cNvSpPr>
            <a:spLocks noGrp="1"/>
          </p:cNvSpPr>
          <p:nvPr>
            <p:ph type="body" sz="quarter" idx="16" hasCustomPrompt="1"/>
          </p:nvPr>
        </p:nvSpPr>
        <p:spPr>
          <a:xfrm>
            <a:off x="6629890" y="731711"/>
            <a:ext cx="4918863"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2495051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Photo Slide 03">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59A28266-57DC-9653-A55F-21D1EE419AF2}"/>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3" name="Picture Placeholder 22">
            <a:extLst>
              <a:ext uri="{FF2B5EF4-FFF2-40B4-BE49-F238E27FC236}">
                <a16:creationId xmlns:a16="http://schemas.microsoft.com/office/drawing/2014/main" id="{14101369-0684-787F-8D77-2682B6045B2E}"/>
              </a:ext>
            </a:extLst>
          </p:cNvPr>
          <p:cNvSpPr>
            <a:spLocks noGrp="1"/>
          </p:cNvSpPr>
          <p:nvPr>
            <p:ph type="pic" sz="quarter" idx="53"/>
          </p:nvPr>
        </p:nvSpPr>
        <p:spPr>
          <a:xfrm>
            <a:off x="8937352" y="857250"/>
            <a:ext cx="3254648" cy="5143500"/>
          </a:xfrm>
          <a:custGeom>
            <a:avLst/>
            <a:gdLst>
              <a:gd name="connsiteX0" fmla="*/ 2292623 w 3254648"/>
              <a:gd name="connsiteY0" fmla="*/ 0 h 5143500"/>
              <a:gd name="connsiteX1" fmla="*/ 3057383 w 3254648"/>
              <a:gd name="connsiteY1" fmla="*/ 115621 h 5143500"/>
              <a:gd name="connsiteX2" fmla="*/ 3254648 w 3254648"/>
              <a:gd name="connsiteY2" fmla="*/ 187821 h 5143500"/>
              <a:gd name="connsiteX3" fmla="*/ 3254648 w 3254648"/>
              <a:gd name="connsiteY3" fmla="*/ 4955679 h 5143500"/>
              <a:gd name="connsiteX4" fmla="*/ 3057383 w 3254648"/>
              <a:gd name="connsiteY4" fmla="*/ 5027879 h 5143500"/>
              <a:gd name="connsiteX5" fmla="*/ 2292623 w 3254648"/>
              <a:gd name="connsiteY5" fmla="*/ 5143500 h 5143500"/>
              <a:gd name="connsiteX6" fmla="*/ 31270 w 3254648"/>
              <a:gd name="connsiteY6" fmla="*/ 3797599 h 5143500"/>
              <a:gd name="connsiteX7" fmla="*/ 27939 w 3254648"/>
              <a:gd name="connsiteY7" fmla="*/ 3790685 h 5143500"/>
              <a:gd name="connsiteX8" fmla="*/ 126078 w 3254648"/>
              <a:gd name="connsiteY8" fmla="*/ 3659445 h 5143500"/>
              <a:gd name="connsiteX9" fmla="*/ 444438 w 3254648"/>
              <a:gd name="connsiteY9" fmla="*/ 2617206 h 5143500"/>
              <a:gd name="connsiteX10" fmla="*/ 18767 w 3254648"/>
              <a:gd name="connsiteY10" fmla="*/ 1431462 h 5143500"/>
              <a:gd name="connsiteX11" fmla="*/ 0 w 3254648"/>
              <a:gd name="connsiteY11" fmla="*/ 1410813 h 5143500"/>
              <a:gd name="connsiteX12" fmla="*/ 31270 w 3254648"/>
              <a:gd name="connsiteY12" fmla="*/ 1345902 h 5143500"/>
              <a:gd name="connsiteX13" fmla="*/ 2292623 w 3254648"/>
              <a:gd name="connsiteY13"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54648" h="5143500">
                <a:moveTo>
                  <a:pt x="2292623" y="0"/>
                </a:moveTo>
                <a:cubicBezTo>
                  <a:pt x="2558936" y="0"/>
                  <a:pt x="2815795" y="40479"/>
                  <a:pt x="3057383" y="115621"/>
                </a:cubicBezTo>
                <a:lnTo>
                  <a:pt x="3254648" y="187821"/>
                </a:lnTo>
                <a:lnTo>
                  <a:pt x="3254648" y="4955679"/>
                </a:lnTo>
                <a:lnTo>
                  <a:pt x="3057383" y="5027879"/>
                </a:lnTo>
                <a:cubicBezTo>
                  <a:pt x="2815795" y="5103021"/>
                  <a:pt x="2558936" y="5143500"/>
                  <a:pt x="2292623" y="5143500"/>
                </a:cubicBezTo>
                <a:cubicBezTo>
                  <a:pt x="1316141" y="5143500"/>
                  <a:pt x="466768" y="4599278"/>
                  <a:pt x="31270" y="3797599"/>
                </a:cubicBezTo>
                <a:lnTo>
                  <a:pt x="27939" y="3790685"/>
                </a:lnTo>
                <a:lnTo>
                  <a:pt x="126078" y="3659445"/>
                </a:lnTo>
                <a:cubicBezTo>
                  <a:pt x="327074" y="3361932"/>
                  <a:pt x="444438" y="3003275"/>
                  <a:pt x="444438" y="2617206"/>
                </a:cubicBezTo>
                <a:cubicBezTo>
                  <a:pt x="444438" y="2166792"/>
                  <a:pt x="284693" y="1753689"/>
                  <a:pt x="18767" y="1431462"/>
                </a:cubicBezTo>
                <a:lnTo>
                  <a:pt x="0" y="1410813"/>
                </a:lnTo>
                <a:lnTo>
                  <a:pt x="31270" y="1345902"/>
                </a:lnTo>
                <a:cubicBezTo>
                  <a:pt x="466768" y="544222"/>
                  <a:pt x="1316141" y="0"/>
                  <a:pt x="2292623" y="0"/>
                </a:cubicBezTo>
                <a:close/>
              </a:path>
            </a:pathLst>
          </a:custGeom>
        </p:spPr>
        <p:txBody>
          <a:bodyPr wrap="square">
            <a:noAutofit/>
          </a:bodyPr>
          <a:lstStyle/>
          <a:p>
            <a:endParaRPr lang="en-GB"/>
          </a:p>
        </p:txBody>
      </p:sp>
      <p:sp>
        <p:nvSpPr>
          <p:cNvPr id="2" name="Text Placeholder 17">
            <a:extLst>
              <a:ext uri="{FF2B5EF4-FFF2-40B4-BE49-F238E27FC236}">
                <a16:creationId xmlns:a16="http://schemas.microsoft.com/office/drawing/2014/main" id="{7EBB6C66-E14A-2A9A-13AB-A49C063DA269}"/>
              </a:ext>
            </a:extLst>
          </p:cNvPr>
          <p:cNvSpPr>
            <a:spLocks noGrp="1"/>
          </p:cNvSpPr>
          <p:nvPr>
            <p:ph type="body" sz="quarter" idx="18" hasCustomPrompt="1"/>
          </p:nvPr>
        </p:nvSpPr>
        <p:spPr>
          <a:xfrm>
            <a:off x="734714" y="1583871"/>
            <a:ext cx="4918863"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856A43F0-13F0-F08B-7C78-F2BF218655C4}"/>
              </a:ext>
            </a:extLst>
          </p:cNvPr>
          <p:cNvSpPr>
            <a:spLocks noGrp="1"/>
          </p:cNvSpPr>
          <p:nvPr>
            <p:ph type="body" sz="quarter" idx="16" hasCustomPrompt="1"/>
          </p:nvPr>
        </p:nvSpPr>
        <p:spPr>
          <a:xfrm>
            <a:off x="713768" y="421468"/>
            <a:ext cx="4918863"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21" name="Oval 20">
            <a:extLst>
              <a:ext uri="{FF2B5EF4-FFF2-40B4-BE49-F238E27FC236}">
                <a16:creationId xmlns:a16="http://schemas.microsoft.com/office/drawing/2014/main" id="{BAA76F5B-60FD-A8BF-E3D9-D8BBFFC6140C}"/>
              </a:ext>
            </a:extLst>
          </p:cNvPr>
          <p:cNvSpPr/>
          <p:nvPr userDrawn="1"/>
        </p:nvSpPr>
        <p:spPr>
          <a:xfrm>
            <a:off x="7447085" y="2206869"/>
            <a:ext cx="2507295" cy="2588656"/>
          </a:xfrm>
          <a:prstGeom prst="ellipse">
            <a:avLst/>
          </a:prstGeom>
          <a:gradFill>
            <a:gsLst>
              <a:gs pos="4000">
                <a:srgbClr val="8A4199"/>
              </a:gs>
              <a:gs pos="34000">
                <a:srgbClr val="8A4199"/>
              </a:gs>
              <a:gs pos="80000">
                <a:srgbClr val="754483"/>
              </a:gs>
            </a:gsLst>
            <a:path path="circle">
              <a:fillToRect l="50000" t="50000" r="50000" b="50000"/>
            </a:path>
          </a:gradFill>
          <a:ln>
            <a:noFill/>
          </a:ln>
          <a:effectLst>
            <a:innerShdw blurRad="480429" dist="127865" dir="978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09556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630" y="1762164"/>
            <a:ext cx="5383370" cy="360687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495859"/>
            <a:ext cx="5383817" cy="1093364"/>
          </a:xfrm>
        </p:spPr>
        <p:txBody>
          <a:bodyPr>
            <a:normAutofit/>
          </a:bodyPr>
          <a:lstStyle>
            <a:lvl1pPr marL="0" indent="0" algn="l">
              <a:buNone/>
              <a:defRPr sz="3600" b="1" i="0">
                <a:solidFill>
                  <a:srgbClr val="8A4199"/>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166099"/>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339039"/>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cxnSp>
        <p:nvCxnSpPr>
          <p:cNvPr id="2" name="Straight Connector 1">
            <a:extLst>
              <a:ext uri="{FF2B5EF4-FFF2-40B4-BE49-F238E27FC236}">
                <a16:creationId xmlns:a16="http://schemas.microsoft.com/office/drawing/2014/main" id="{2D1728B9-A95B-A8AC-9F16-A0BF5267CCE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9170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807" y="280050"/>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00948" y="1208396"/>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17">
            <a:extLst>
              <a:ext uri="{FF2B5EF4-FFF2-40B4-BE49-F238E27FC236}">
                <a16:creationId xmlns:a16="http://schemas.microsoft.com/office/drawing/2014/main" id="{EDE7CB19-C67B-87F6-9BA8-CEC7E480B17A}"/>
              </a:ext>
            </a:extLst>
          </p:cNvPr>
          <p:cNvSpPr>
            <a:spLocks noGrp="1"/>
          </p:cNvSpPr>
          <p:nvPr>
            <p:ph type="body" sz="quarter" idx="18" hasCustomPrompt="1"/>
          </p:nvPr>
        </p:nvSpPr>
        <p:spPr>
          <a:xfrm>
            <a:off x="712630" y="1762164"/>
            <a:ext cx="7312170" cy="360687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D47A62FF-E417-42B9-8BE7-2880B9646E20}"/>
              </a:ext>
            </a:extLst>
          </p:cNvPr>
          <p:cNvSpPr>
            <a:spLocks noGrp="1"/>
          </p:cNvSpPr>
          <p:nvPr>
            <p:ph type="body" sz="quarter" idx="16" hasCustomPrompt="1"/>
          </p:nvPr>
        </p:nvSpPr>
        <p:spPr>
          <a:xfrm>
            <a:off x="712183" y="495859"/>
            <a:ext cx="7312777" cy="1093364"/>
          </a:xfrm>
        </p:spPr>
        <p:txBody>
          <a:bodyPr>
            <a:normAutofit/>
          </a:bodyPr>
          <a:lstStyle>
            <a:lvl1pPr marL="0" indent="0" algn="l">
              <a:buNone/>
              <a:defRPr sz="3600" b="1" i="0">
                <a:solidFill>
                  <a:srgbClr val="8A4199"/>
                </a:solidFill>
                <a:latin typeface="+mn-lt"/>
              </a:defRPr>
            </a:lvl1pPr>
          </a:lstStyle>
          <a:p>
            <a:pPr lvl="0"/>
            <a:r>
              <a:rPr lang="en-US" dirty="0"/>
              <a:t>Phone Preview</a:t>
            </a:r>
          </a:p>
        </p:txBody>
      </p:sp>
      <p:cxnSp>
        <p:nvCxnSpPr>
          <p:cNvPr id="5" name="Straight Connector 4">
            <a:extLst>
              <a:ext uri="{FF2B5EF4-FFF2-40B4-BE49-F238E27FC236}">
                <a16:creationId xmlns:a16="http://schemas.microsoft.com/office/drawing/2014/main" id="{8211BB37-A32E-D87B-61A7-3FF008AA7466}"/>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2020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 Slide - Purple">
    <p:spTree>
      <p:nvGrpSpPr>
        <p:cNvPr id="1" name=""/>
        <p:cNvGrpSpPr/>
        <p:nvPr/>
      </p:nvGrpSpPr>
      <p:grpSpPr>
        <a:xfrm>
          <a:off x="0" y="0"/>
          <a:ext cx="0" cy="0"/>
          <a:chOff x="0" y="0"/>
          <a:chExt cx="0" cy="0"/>
        </a:xfrm>
      </p:grpSpPr>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53693"/>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3693"/>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A41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
        <p:nvSpPr>
          <p:cNvPr id="2" name="Text Placeholder 25">
            <a:extLst>
              <a:ext uri="{FF2B5EF4-FFF2-40B4-BE49-F238E27FC236}">
                <a16:creationId xmlns:a16="http://schemas.microsoft.com/office/drawing/2014/main" id="{CBBD1234-A458-B75F-9A54-AE5D2C6EB959}"/>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20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8D67C512-3AAF-2D11-E70B-979F4BD2305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595959"/>
                </a:solidFill>
                <a:latin typeface="+mn-lt"/>
              </a:defRPr>
            </a:lvl1pPr>
          </a:lstStyle>
          <a:p>
            <a:pPr lvl="0"/>
            <a:r>
              <a:rPr lang="en-US" dirty="0"/>
              <a:t>BULLET POINT SLIDE</a:t>
            </a:r>
          </a:p>
        </p:txBody>
      </p:sp>
      <p:grpSp>
        <p:nvGrpSpPr>
          <p:cNvPr id="4" name="Group 3">
            <a:extLst>
              <a:ext uri="{FF2B5EF4-FFF2-40B4-BE49-F238E27FC236}">
                <a16:creationId xmlns:a16="http://schemas.microsoft.com/office/drawing/2014/main" id="{15F7AFA1-FF6C-370C-0997-94FF0A6A6432}"/>
              </a:ext>
            </a:extLst>
          </p:cNvPr>
          <p:cNvGrpSpPr/>
          <p:nvPr userDrawn="1"/>
        </p:nvGrpSpPr>
        <p:grpSpPr>
          <a:xfrm rot="16200000">
            <a:off x="-2874794" y="3366914"/>
            <a:ext cx="6554616" cy="427556"/>
            <a:chOff x="246763" y="5103257"/>
            <a:chExt cx="6554616" cy="427556"/>
          </a:xfrm>
        </p:grpSpPr>
        <p:sp>
          <p:nvSpPr>
            <p:cNvPr id="5" name="Text Box 5">
              <a:extLst>
                <a:ext uri="{FF2B5EF4-FFF2-40B4-BE49-F238E27FC236}">
                  <a16:creationId xmlns:a16="http://schemas.microsoft.com/office/drawing/2014/main" id="{59073B07-F9ED-2CF1-C9A0-C7957A389397}"/>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F23D278F-232C-77BD-5F0B-A9AE267878FD}"/>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A1B2878C-876B-045C-9622-29CB414D020B}"/>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33592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4A3059-041D-AFC8-E471-FCDAC0BD5A29}"/>
              </a:ext>
            </a:extLst>
          </p:cNvPr>
          <p:cNvSpPr/>
          <p:nvPr userDrawn="1"/>
        </p:nvSpPr>
        <p:spPr>
          <a:xfrm>
            <a:off x="0" y="6334297"/>
            <a:ext cx="12192000" cy="5237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a:extLst>
              <a:ext uri="{FF2B5EF4-FFF2-40B4-BE49-F238E27FC236}">
                <a16:creationId xmlns:a16="http://schemas.microsoft.com/office/drawing/2014/main" id="{207C95BB-D43D-DBEC-43A5-4F55375D0566}"/>
              </a:ext>
            </a:extLst>
          </p:cNvPr>
          <p:cNvSpPr/>
          <p:nvPr userDrawn="1"/>
        </p:nvSpPr>
        <p:spPr>
          <a:xfrm>
            <a:off x="-8050" y="-908165"/>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9000">
                <a:srgbClr val="754483"/>
              </a:gs>
              <a:gs pos="28000">
                <a:srgbClr val="8A4199"/>
              </a:gs>
              <a:gs pos="53000">
                <a:srgbClr val="8A4199"/>
              </a:gs>
              <a:gs pos="79000">
                <a:srgbClr val="754483"/>
              </a:gs>
            </a:gsLst>
            <a:lin ang="10800000" scaled="1"/>
          </a:gra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5">
            <a:extLst>
              <a:ext uri="{FF2B5EF4-FFF2-40B4-BE49-F238E27FC236}">
                <a16:creationId xmlns:a16="http://schemas.microsoft.com/office/drawing/2014/main" id="{8E868C18-651A-DB15-258A-A5662D203449}"/>
              </a:ext>
            </a:extLst>
          </p:cNvPr>
          <p:cNvGrpSpPr/>
          <p:nvPr userDrawn="1"/>
        </p:nvGrpSpPr>
        <p:grpSpPr>
          <a:xfrm>
            <a:off x="240633" y="3102390"/>
            <a:ext cx="3148393" cy="998012"/>
            <a:chOff x="2464177" y="4939099"/>
            <a:chExt cx="2638924" cy="836515"/>
          </a:xfrm>
        </p:grpSpPr>
        <p:sp>
          <p:nvSpPr>
            <p:cNvPr id="9" name="Freeform 8">
              <a:extLst>
                <a:ext uri="{FF2B5EF4-FFF2-40B4-BE49-F238E27FC236}">
                  <a16:creationId xmlns:a16="http://schemas.microsoft.com/office/drawing/2014/main" id="{42176D80-4699-3C71-CC41-4A153E45A403}"/>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C4DB0B3-4FA9-F395-E9A9-C38AA82A4A1C}"/>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D4FDFEF6-E9EE-A975-CAA4-5D40F7FCAAA7}"/>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4A620D-6618-366C-40B6-FF284F14872D}"/>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A56B0091-3598-2ED9-A2CC-D1C3337397C6}"/>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27D4025-FC26-905E-FC02-3F2B7B6F1142}"/>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A74E75BF-24C4-4074-1889-C455A587D7CC}"/>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8CE05C86-0E90-7D5E-4EA9-0BBC7E8301ED}"/>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71CD100-BB6D-6F0B-5ED9-1D0A5F5C47E5}"/>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5">
              <a:extLst>
                <a:ext uri="{FF2B5EF4-FFF2-40B4-BE49-F238E27FC236}">
                  <a16:creationId xmlns:a16="http://schemas.microsoft.com/office/drawing/2014/main" id="{6CD7AD0E-600D-82F7-0BD2-BF4CC465F4DE}"/>
                </a:ext>
              </a:extLst>
            </p:cNvPr>
            <p:cNvGrpSpPr/>
            <p:nvPr/>
          </p:nvGrpSpPr>
          <p:grpSpPr>
            <a:xfrm>
              <a:off x="4243740" y="5657885"/>
              <a:ext cx="823237" cy="104309"/>
              <a:chOff x="4243740" y="5657885"/>
              <a:chExt cx="823237" cy="104309"/>
            </a:xfrm>
            <a:solidFill>
              <a:srgbClr val="8A4199"/>
            </a:solidFill>
          </p:grpSpPr>
          <p:sp>
            <p:nvSpPr>
              <p:cNvPr id="19" name="Freeform 18">
                <a:extLst>
                  <a:ext uri="{FF2B5EF4-FFF2-40B4-BE49-F238E27FC236}">
                    <a16:creationId xmlns:a16="http://schemas.microsoft.com/office/drawing/2014/main" id="{DC18C6D0-5481-3996-D0DA-2F400877DB1A}"/>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C615F012-D36B-764A-01F6-BA08B1298A0B}"/>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A77DD30-CBC3-8464-C8D1-10CF154A1F61}"/>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A68219A7-D26A-25C8-D9DB-A1469188F4B9}"/>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B5CF3D-DA6F-A828-3ED1-9F56983B0BD4}"/>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9714B489-ADC0-91C0-EF79-A85B1F7AAE1A}"/>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9B4BA5AD-0790-BE6E-EF84-256AD9FDA450}"/>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EE39B67C-99D6-08CB-4CB4-994E881DCEEC}"/>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2E91EF9E-45CE-A81F-315E-BECBE759B7B8}"/>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87E3765-94DE-02EB-46D8-65CF34D1679E}"/>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6EA4116A-6CD0-610F-23CB-7621733D8C42}"/>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C453ADC5-C5CB-0FB7-87F6-02A236BAF347}"/>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3C957B57-E3AA-4018-474B-C2EDEBA4C722}"/>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2D914C34-82EC-9A74-FEF5-64480B93EA8C}"/>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5FE87BCC-CEB5-7CFD-DF97-5CCF77BD186D}"/>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598E0878-C5FF-112A-A1EF-E5984421072A}"/>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5" name="Oval 34">
            <a:extLst>
              <a:ext uri="{FF2B5EF4-FFF2-40B4-BE49-F238E27FC236}">
                <a16:creationId xmlns:a16="http://schemas.microsoft.com/office/drawing/2014/main" id="{D5C0C3D1-5629-71A1-60FC-C25463254D60}"/>
              </a:ext>
            </a:extLst>
          </p:cNvPr>
          <p:cNvSpPr/>
          <p:nvPr userDrawn="1"/>
        </p:nvSpPr>
        <p:spPr>
          <a:xfrm>
            <a:off x="4873315" y="145919"/>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7" name="Picture 36">
            <a:extLst>
              <a:ext uri="{FF2B5EF4-FFF2-40B4-BE49-F238E27FC236}">
                <a16:creationId xmlns:a16="http://schemas.microsoft.com/office/drawing/2014/main" id="{6F2BEA89-B953-567E-1B8C-CA055F3E2F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700384" y="5884447"/>
            <a:ext cx="2021756" cy="464267"/>
          </a:xfrm>
          <a:prstGeom prst="rect">
            <a:avLst/>
          </a:prstGeom>
          <a:ln>
            <a:noFill/>
          </a:ln>
          <a:extLst>
            <a:ext uri="{53640926-AAD7-44D8-BBD7-CCE9431645EC}">
              <a14:shadowObscured xmlns:a14="http://schemas.microsoft.com/office/drawing/2010/main"/>
            </a:ext>
          </a:extLst>
        </p:spPr>
      </p:pic>
      <p:cxnSp>
        <p:nvCxnSpPr>
          <p:cNvPr id="41" name="Straight Connector 40">
            <a:extLst>
              <a:ext uri="{FF2B5EF4-FFF2-40B4-BE49-F238E27FC236}">
                <a16:creationId xmlns:a16="http://schemas.microsoft.com/office/drawing/2014/main" id="{5EF2F973-67EF-8855-450E-3E3AF11568BE}"/>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D55088BB-59D4-E97B-6656-BD531C8E39C0}"/>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43" name="Text Placeholder 23">
            <a:extLst>
              <a:ext uri="{FF2B5EF4-FFF2-40B4-BE49-F238E27FC236}">
                <a16:creationId xmlns:a16="http://schemas.microsoft.com/office/drawing/2014/main" id="{0095534A-1F9E-BFD3-F960-75D40177A9D6}"/>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2" name="Text Placeholder 23">
            <a:extLst>
              <a:ext uri="{FF2B5EF4-FFF2-40B4-BE49-F238E27FC236}">
                <a16:creationId xmlns:a16="http://schemas.microsoft.com/office/drawing/2014/main" id="{5DEC1AD0-B0F9-FC88-698C-9936B357FD86}"/>
              </a:ext>
            </a:extLst>
          </p:cNvPr>
          <p:cNvSpPr>
            <a:spLocks noGrp="1"/>
          </p:cNvSpPr>
          <p:nvPr>
            <p:ph type="body" sz="quarter" idx="15" hasCustomPrompt="1"/>
          </p:nvPr>
        </p:nvSpPr>
        <p:spPr>
          <a:xfrm>
            <a:off x="6819185" y="3571222"/>
            <a:ext cx="5278651" cy="697353"/>
          </a:xfrm>
        </p:spPr>
        <p:txBody>
          <a:bodyPr>
            <a:noAutofit/>
          </a:bodyPr>
          <a:lstStyle>
            <a:lvl1pPr marL="0" indent="0" algn="l">
              <a:buNone/>
              <a:defRPr sz="5400" b="1" baseline="0">
                <a:solidFill>
                  <a:srgbClr val="8A4199"/>
                </a:solidFill>
                <a:latin typeface="+mn-lt"/>
              </a:defRPr>
            </a:lvl1pPr>
          </a:lstStyle>
          <a:p>
            <a:pPr lvl="0"/>
            <a:r>
              <a:rPr lang="en-US" dirty="0"/>
              <a:t>POWERPIONT</a:t>
            </a:r>
          </a:p>
        </p:txBody>
      </p:sp>
      <p:sp>
        <p:nvSpPr>
          <p:cNvPr id="3" name="Text Placeholder 23">
            <a:extLst>
              <a:ext uri="{FF2B5EF4-FFF2-40B4-BE49-F238E27FC236}">
                <a16:creationId xmlns:a16="http://schemas.microsoft.com/office/drawing/2014/main" id="{C43D492D-B5D6-71C9-447D-6DEDF48BD66D}"/>
              </a:ext>
            </a:extLst>
          </p:cNvPr>
          <p:cNvSpPr>
            <a:spLocks noGrp="1"/>
          </p:cNvSpPr>
          <p:nvPr>
            <p:ph type="body" sz="quarter" idx="19" hasCustomPrompt="1"/>
          </p:nvPr>
        </p:nvSpPr>
        <p:spPr>
          <a:xfrm>
            <a:off x="6819185" y="2952699"/>
            <a:ext cx="5278651" cy="697353"/>
          </a:xfrm>
        </p:spPr>
        <p:txBody>
          <a:bodyPr>
            <a:normAutofit/>
          </a:bodyPr>
          <a:lstStyle>
            <a:lvl1pPr marL="0" indent="0" algn="l">
              <a:buNone/>
              <a:defRPr sz="3600" b="0" i="0">
                <a:solidFill>
                  <a:srgbClr val="8A4199"/>
                </a:solidFill>
                <a:latin typeface="+mn-lt"/>
              </a:defRPr>
            </a:lvl1pPr>
          </a:lstStyle>
          <a:p>
            <a:pPr lvl="0"/>
            <a:r>
              <a:rPr lang="en-US" dirty="0"/>
              <a:t>Cover Design 2</a:t>
            </a:r>
          </a:p>
        </p:txBody>
      </p:sp>
      <p:sp>
        <p:nvSpPr>
          <p:cNvPr id="4" name="Rectangle 3">
            <a:extLst>
              <a:ext uri="{FF2B5EF4-FFF2-40B4-BE49-F238E27FC236}">
                <a16:creationId xmlns:a16="http://schemas.microsoft.com/office/drawing/2014/main" id="{C471625C-340A-202C-C297-6AA7A2046DF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99BEA6-09E7-39FC-81D1-DCDB6057A6BC}"/>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6217470"/>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 Slide - Blue">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BAFBE11C-3EBF-7F4F-ACD8-08642D47695A}"/>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20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5FAF9C27-18D9-AD43-845C-FEBCE6E43C34}"/>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14B4CB"/>
                </a:solidFill>
                <a:latin typeface="+mn-lt"/>
              </a:defRPr>
            </a:lvl1pPr>
          </a:lstStyle>
          <a:p>
            <a:pPr lvl="0"/>
            <a:r>
              <a:rPr lang="en-US" dirty="0"/>
              <a:t>TITLE</a:t>
            </a:r>
          </a:p>
        </p:txBody>
      </p:sp>
      <p:cxnSp>
        <p:nvCxnSpPr>
          <p:cNvPr id="12" name="Straight Connector 11">
            <a:extLst>
              <a:ext uri="{FF2B5EF4-FFF2-40B4-BE49-F238E27FC236}">
                <a16:creationId xmlns:a16="http://schemas.microsoft.com/office/drawing/2014/main" id="{3B33DF89-C0EE-2340-B9C4-761FDF4F19E5}"/>
              </a:ext>
            </a:extLst>
          </p:cNvPr>
          <p:cNvCxnSpPr>
            <a:cxnSpLocks/>
          </p:cNvCxnSpPr>
          <p:nvPr userDrawn="1"/>
        </p:nvCxnSpPr>
        <p:spPr>
          <a:xfrm>
            <a:off x="5346936" y="-25722"/>
            <a:ext cx="0" cy="6853558"/>
          </a:xfrm>
          <a:prstGeom prst="line">
            <a:avLst/>
          </a:prstGeom>
          <a:ln w="12700">
            <a:solidFill>
              <a:srgbClr val="14B4CB"/>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8883E062-A23E-8642-AAC6-BE54A9640067}"/>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595959"/>
                </a:solidFill>
                <a:latin typeface="+mn-lt"/>
              </a:defRPr>
            </a:lvl1pPr>
          </a:lstStyle>
          <a:p>
            <a:pPr lvl="0"/>
            <a:r>
              <a:rPr lang="en-US" dirty="0"/>
              <a:t>BULLET POINT SLIDE</a:t>
            </a:r>
          </a:p>
        </p:txBody>
      </p:sp>
      <p:sp>
        <p:nvSpPr>
          <p:cNvPr id="15" name="Oval 14">
            <a:extLst>
              <a:ext uri="{FF2B5EF4-FFF2-40B4-BE49-F238E27FC236}">
                <a16:creationId xmlns:a16="http://schemas.microsoft.com/office/drawing/2014/main" id="{1C265F06-5AC2-0D4D-9A1F-E9CE7B2FF5C1}"/>
              </a:ext>
            </a:extLst>
          </p:cNvPr>
          <p:cNvSpPr/>
          <p:nvPr userDrawn="1"/>
        </p:nvSpPr>
        <p:spPr>
          <a:xfrm>
            <a:off x="4783395" y="415207"/>
            <a:ext cx="1154422" cy="1154422"/>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4CA0907F-2B4F-BE45-B7FE-B7E2CD14E3C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5" name="Group 4">
            <a:extLst>
              <a:ext uri="{FF2B5EF4-FFF2-40B4-BE49-F238E27FC236}">
                <a16:creationId xmlns:a16="http://schemas.microsoft.com/office/drawing/2014/main" id="{9AD6A888-DBA2-A953-0114-6FE578B212B5}"/>
              </a:ext>
            </a:extLst>
          </p:cNvPr>
          <p:cNvGrpSpPr/>
          <p:nvPr userDrawn="1"/>
        </p:nvGrpSpPr>
        <p:grpSpPr>
          <a:xfrm rot="16200000">
            <a:off x="-2874794" y="3366914"/>
            <a:ext cx="6554616" cy="427556"/>
            <a:chOff x="246763" y="5103257"/>
            <a:chExt cx="6554616" cy="427556"/>
          </a:xfrm>
        </p:grpSpPr>
        <p:sp>
          <p:nvSpPr>
            <p:cNvPr id="2" name="Text Box 5">
              <a:extLst>
                <a:ext uri="{FF2B5EF4-FFF2-40B4-BE49-F238E27FC236}">
                  <a16:creationId xmlns:a16="http://schemas.microsoft.com/office/drawing/2014/main" id="{10373C73-068A-1EBF-4FD9-C14A292B3EA4}"/>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FEDCE7F-AF67-765F-84CB-AEF12946197A}"/>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 name="Freeform 3">
              <a:extLst>
                <a:ext uri="{FF2B5EF4-FFF2-40B4-BE49-F238E27FC236}">
                  <a16:creationId xmlns:a16="http://schemas.microsoft.com/office/drawing/2014/main" id="{7F615206-B02F-B4C5-E34A-7163E003A553}"/>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3830447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597B6C-5B5B-BA43-97C8-D35C5BE41FDE}"/>
              </a:ext>
            </a:extLst>
          </p:cNvPr>
          <p:cNvSpPr/>
          <p:nvPr userDrawn="1"/>
        </p:nvSpPr>
        <p:spPr>
          <a:xfrm>
            <a:off x="0" y="6120882"/>
            <a:ext cx="12192000" cy="737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Freeform 1">
            <a:extLst>
              <a:ext uri="{FF2B5EF4-FFF2-40B4-BE49-F238E27FC236}">
                <a16:creationId xmlns:a16="http://schemas.microsoft.com/office/drawing/2014/main" id="{DE57DFCA-99F0-AB6F-931A-93409EC63497}"/>
              </a:ext>
            </a:extLst>
          </p:cNvPr>
          <p:cNvSpPr/>
          <p:nvPr userDrawn="1"/>
        </p:nvSpPr>
        <p:spPr>
          <a:xfrm flipH="1">
            <a:off x="5823197" y="-363432"/>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 name="Graphic 5">
            <a:extLst>
              <a:ext uri="{FF2B5EF4-FFF2-40B4-BE49-F238E27FC236}">
                <a16:creationId xmlns:a16="http://schemas.microsoft.com/office/drawing/2014/main" id="{849CEA61-CD45-2A02-F34F-0C9764A18AF6}"/>
              </a:ext>
            </a:extLst>
          </p:cNvPr>
          <p:cNvGrpSpPr/>
          <p:nvPr userDrawn="1"/>
        </p:nvGrpSpPr>
        <p:grpSpPr>
          <a:xfrm>
            <a:off x="8805395" y="3468716"/>
            <a:ext cx="3148393" cy="998012"/>
            <a:chOff x="2464177" y="4939099"/>
            <a:chExt cx="2638924" cy="836515"/>
          </a:xfrm>
        </p:grpSpPr>
        <p:sp>
          <p:nvSpPr>
            <p:cNvPr id="5" name="Freeform 4">
              <a:extLst>
                <a:ext uri="{FF2B5EF4-FFF2-40B4-BE49-F238E27FC236}">
                  <a16:creationId xmlns:a16="http://schemas.microsoft.com/office/drawing/2014/main" id="{12240948-CE5C-D488-A27D-A6B590E57538}"/>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B732FB2B-0D0D-3270-8CD9-5F7ECBE84132}"/>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A9C9DBED-5992-F6D3-6237-AAAC959FC119}"/>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5E195F77-29F7-8BD5-2CD5-60E4E8D3F622}"/>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3466D576-6214-AFD2-7CA3-91A885106100}"/>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48B94B0-FEFC-9E40-07DB-4FCCEF8AC71F}"/>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A0D3087-7CE6-9D58-AC58-F05E8E5DA736}"/>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407D944F-72AC-4808-AF2F-E43EA0717FB6}"/>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C64FC794-C540-AF8B-87A0-BF2A43C09D9B}"/>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 name="Graphic 5">
              <a:extLst>
                <a:ext uri="{FF2B5EF4-FFF2-40B4-BE49-F238E27FC236}">
                  <a16:creationId xmlns:a16="http://schemas.microsoft.com/office/drawing/2014/main" id="{0228A2E7-24B5-B969-D89B-5CAEA86C210F}"/>
                </a:ext>
              </a:extLst>
            </p:cNvPr>
            <p:cNvGrpSpPr/>
            <p:nvPr/>
          </p:nvGrpSpPr>
          <p:grpSpPr>
            <a:xfrm>
              <a:off x="4243740" y="5657885"/>
              <a:ext cx="823237" cy="104309"/>
              <a:chOff x="4243740" y="5657885"/>
              <a:chExt cx="823237" cy="104309"/>
            </a:xfrm>
            <a:solidFill>
              <a:srgbClr val="8A4199"/>
            </a:solidFill>
          </p:grpSpPr>
          <p:sp>
            <p:nvSpPr>
              <p:cNvPr id="15" name="Freeform 14">
                <a:extLst>
                  <a:ext uri="{FF2B5EF4-FFF2-40B4-BE49-F238E27FC236}">
                    <a16:creationId xmlns:a16="http://schemas.microsoft.com/office/drawing/2014/main" id="{4CCA36BF-2CDE-8ABD-C1E1-C32941AB9648}"/>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7FD6E979-53AF-2EB6-21DC-CEE36E41615C}"/>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442D4556-0F08-0BC3-0C61-711AC71C52FD}"/>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4E152C9-4DAC-7AA1-272E-23B8180AFACE}"/>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7510FB4-B904-9A7F-B271-A5F9FE32F2F3}"/>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9D01A59-09CD-65B9-B856-FAE29085FB3E}"/>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3EB9CEA-3FFF-0F3E-0D2F-929D3321B49F}"/>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E931D88D-A52D-40C5-FE6E-5DE2F5A75FF8}"/>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5AC56A8-1609-C487-546A-1846DC21347F}"/>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40D1EF0B-80CD-3A50-D950-C07CE7D7502A}"/>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14048DF-02D1-04DD-1CD1-D0932273DDB4}"/>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D3D80C44-2A21-250C-F155-15EB297AA531}"/>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49FD9454-3DAD-C826-D34E-E53F8DDC318E}"/>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9881BA79-8615-7624-6FC4-B5379DF8877B}"/>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43865B5-BBEA-35C3-247A-A4C3B0D881A3}"/>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1A97836A-C501-0DF7-7DC3-A1325E79C337}"/>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1" name="Oval 30">
            <a:extLst>
              <a:ext uri="{FF2B5EF4-FFF2-40B4-BE49-F238E27FC236}">
                <a16:creationId xmlns:a16="http://schemas.microsoft.com/office/drawing/2014/main" id="{84446C73-F0AE-AA5A-C234-701CFA51034D}"/>
              </a:ext>
            </a:extLst>
          </p:cNvPr>
          <p:cNvSpPr/>
          <p:nvPr userDrawn="1"/>
        </p:nvSpPr>
        <p:spPr>
          <a:xfrm>
            <a:off x="6095999" y="550944"/>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DECAB7D1-FDC3-CB5A-17C4-DBB8BB6B827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0B39855-A659-76E9-D36B-FB216F1B2F6B}"/>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Straight Connector 67">
            <a:extLst>
              <a:ext uri="{FF2B5EF4-FFF2-40B4-BE49-F238E27FC236}">
                <a16:creationId xmlns:a16="http://schemas.microsoft.com/office/drawing/2014/main" id="{DB312392-F2DE-FF86-10FD-048856C96A79}"/>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CB9C67B8-D7A5-78FD-460E-342615F8FB1D}"/>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70" name="Text Placeholder 23">
            <a:extLst>
              <a:ext uri="{FF2B5EF4-FFF2-40B4-BE49-F238E27FC236}">
                <a16:creationId xmlns:a16="http://schemas.microsoft.com/office/drawing/2014/main" id="{589894FA-A768-A862-6D6A-AD77B5767EB3}"/>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71" name="Text Placeholder 23">
            <a:extLst>
              <a:ext uri="{FF2B5EF4-FFF2-40B4-BE49-F238E27FC236}">
                <a16:creationId xmlns:a16="http://schemas.microsoft.com/office/drawing/2014/main" id="{015BEEF5-9002-C6AA-90A4-9BED837C25CE}"/>
              </a:ext>
            </a:extLst>
          </p:cNvPr>
          <p:cNvSpPr>
            <a:spLocks noGrp="1"/>
          </p:cNvSpPr>
          <p:nvPr>
            <p:ph type="body" sz="quarter" idx="19" hasCustomPrompt="1"/>
          </p:nvPr>
        </p:nvSpPr>
        <p:spPr>
          <a:xfrm>
            <a:off x="642678" y="1620925"/>
            <a:ext cx="3195486" cy="731140"/>
          </a:xfrm>
        </p:spPr>
        <p:txBody>
          <a:bodyPr anchor="ctr">
            <a:normAutofit/>
          </a:bodyPr>
          <a:lstStyle>
            <a:lvl1pPr marL="0" indent="0" algn="l">
              <a:buNone/>
              <a:defRPr sz="2800" baseline="0">
                <a:solidFill>
                  <a:srgbClr val="595959"/>
                </a:solidFill>
                <a:latin typeface="+mn-lt"/>
              </a:defRPr>
            </a:lvl1pPr>
          </a:lstStyle>
          <a:p>
            <a:pPr lvl="0"/>
            <a:r>
              <a:rPr lang="en-US" dirty="0"/>
              <a:t>Any Questions?</a:t>
            </a:r>
          </a:p>
        </p:txBody>
      </p:sp>
      <p:sp>
        <p:nvSpPr>
          <p:cNvPr id="72" name="Text Placeholder 23">
            <a:extLst>
              <a:ext uri="{FF2B5EF4-FFF2-40B4-BE49-F238E27FC236}">
                <a16:creationId xmlns:a16="http://schemas.microsoft.com/office/drawing/2014/main" id="{5A7F40A7-D666-1F80-71E5-26C5E7537F1F}"/>
              </a:ext>
            </a:extLst>
          </p:cNvPr>
          <p:cNvSpPr>
            <a:spLocks noGrp="1"/>
          </p:cNvSpPr>
          <p:nvPr>
            <p:ph type="body" sz="quarter" idx="20" hasCustomPrompt="1"/>
          </p:nvPr>
        </p:nvSpPr>
        <p:spPr>
          <a:xfrm>
            <a:off x="642678" y="811349"/>
            <a:ext cx="3195485" cy="837258"/>
          </a:xfrm>
        </p:spPr>
        <p:txBody>
          <a:bodyPr anchor="ctr">
            <a:normAutofit/>
          </a:bodyPr>
          <a:lstStyle>
            <a:lvl1pPr marL="0" indent="0" algn="l">
              <a:buNone/>
              <a:defRPr sz="5000" baseline="0">
                <a:solidFill>
                  <a:srgbClr val="8A4199"/>
                </a:solidFill>
                <a:latin typeface="+mn-lt"/>
              </a:defRPr>
            </a:lvl1pPr>
          </a:lstStyle>
          <a:p>
            <a:pPr lvl="0"/>
            <a:r>
              <a:rPr lang="en-US" dirty="0"/>
              <a:t>Thank You</a:t>
            </a:r>
          </a:p>
        </p:txBody>
      </p:sp>
    </p:spTree>
    <p:extLst>
      <p:ext uri="{BB962C8B-B14F-4D97-AF65-F5344CB8AC3E}">
        <p14:creationId xmlns:p14="http://schemas.microsoft.com/office/powerpoint/2010/main" val="2384842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Contents">
  <p:cSld name="1_Contents">
    <p:spTree>
      <p:nvGrpSpPr>
        <p:cNvPr id="1" name="Shape 50"/>
        <p:cNvGrpSpPr/>
        <p:nvPr/>
      </p:nvGrpSpPr>
      <p:grpSpPr>
        <a:xfrm>
          <a:off x="0" y="0"/>
          <a:ext cx="0" cy="0"/>
          <a:chOff x="0" y="0"/>
          <a:chExt cx="0" cy="0"/>
        </a:xfrm>
      </p:grpSpPr>
      <p:sp>
        <p:nvSpPr>
          <p:cNvPr id="51" name="Google Shape;51;p53"/>
          <p:cNvSpPr txBox="1">
            <a:spLocks noGrp="1"/>
          </p:cNvSpPr>
          <p:nvPr>
            <p:ph type="body" idx="1"/>
          </p:nvPr>
        </p:nvSpPr>
        <p:spPr>
          <a:xfrm>
            <a:off x="3037143" y="133165"/>
            <a:ext cx="4746695"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6000"/>
              <a:buNone/>
              <a:defRPr sz="6000" b="0" i="0">
                <a:solidFill>
                  <a:srgbClr val="8A4199"/>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53"/>
          <p:cNvSpPr/>
          <p:nvPr/>
        </p:nvSpPr>
        <p:spPr>
          <a:xfrm rot="10800000">
            <a:off x="543" y="-19356"/>
            <a:ext cx="2390207" cy="6877355"/>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0">
                <a:srgbClr val="8A4199"/>
              </a:gs>
              <a:gs pos="28000">
                <a:srgbClr val="8A4199"/>
              </a:gs>
              <a:gs pos="83000">
                <a:srgbClr val="8A4199"/>
              </a:gs>
              <a:gs pos="100000">
                <a:srgbClr val="8A4199"/>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53"/>
          <p:cNvSpPr/>
          <p:nvPr/>
        </p:nvSpPr>
        <p:spPr>
          <a:xfrm>
            <a:off x="3704734" y="6412648"/>
            <a:ext cx="7547087" cy="33855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95959"/>
              </a:buClr>
              <a:buSzPts val="800"/>
              <a:buFont typeface="Calibri"/>
              <a:buNone/>
            </a:pPr>
            <a:r>
              <a:rPr lang="en-GB" sz="800" b="0" i="0">
                <a:solidFill>
                  <a:srgbClr val="5959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cxnSp>
        <p:nvCxnSpPr>
          <p:cNvPr id="54" name="Google Shape;54;p53"/>
          <p:cNvCxnSpPr/>
          <p:nvPr/>
        </p:nvCxnSpPr>
        <p:spPr>
          <a:xfrm>
            <a:off x="2405317" y="913449"/>
            <a:ext cx="9786141" cy="0"/>
          </a:xfrm>
          <a:prstGeom prst="straightConnector1">
            <a:avLst/>
          </a:prstGeom>
          <a:noFill/>
          <a:ln w="28575" cap="flat" cmpd="sng">
            <a:solidFill>
              <a:srgbClr val="14B4CB"/>
            </a:solidFill>
            <a:prstDash val="solid"/>
            <a:miter lim="800000"/>
            <a:headEnd type="none" w="sm" len="sm"/>
            <a:tailEnd type="none" w="sm" len="sm"/>
          </a:ln>
        </p:spPr>
      </p:cxnSp>
      <p:pic>
        <p:nvPicPr>
          <p:cNvPr id="55" name="Google Shape;55;p53"/>
          <p:cNvPicPr preferRelativeResize="0"/>
          <p:nvPr/>
        </p:nvPicPr>
        <p:blipFill rotWithShape="1">
          <a:blip r:embed="rId2">
            <a:alphaModFix/>
          </a:blip>
          <a:srcRect r="44449"/>
          <a:stretch/>
        </p:blipFill>
        <p:spPr>
          <a:xfrm>
            <a:off x="2134519" y="6428003"/>
            <a:ext cx="1381658" cy="317278"/>
          </a:xfrm>
          <a:prstGeom prst="rect">
            <a:avLst/>
          </a:prstGeom>
          <a:noFill/>
          <a:ln>
            <a:noFill/>
          </a:ln>
        </p:spPr>
      </p:pic>
      <p:sp>
        <p:nvSpPr>
          <p:cNvPr id="56" name="Google Shape;56;p53"/>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3"/>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53"/>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53"/>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53"/>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53"/>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53"/>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53"/>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53"/>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53"/>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6234746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01 Divider">
  <p:cSld name="1_01 Divider">
    <p:spTree>
      <p:nvGrpSpPr>
        <p:cNvPr id="1" name="Shape 118"/>
        <p:cNvGrpSpPr/>
        <p:nvPr/>
      </p:nvGrpSpPr>
      <p:grpSpPr>
        <a:xfrm>
          <a:off x="0" y="0"/>
          <a:ext cx="0" cy="0"/>
          <a:chOff x="0" y="0"/>
          <a:chExt cx="0" cy="0"/>
        </a:xfrm>
      </p:grpSpPr>
      <p:sp>
        <p:nvSpPr>
          <p:cNvPr id="119" name="Google Shape;119;p44"/>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 name="Google Shape;120;p44"/>
          <p:cNvSpPr>
            <a:spLocks noGrp="1"/>
          </p:cNvSpPr>
          <p:nvPr>
            <p:ph type="pic" idx="2"/>
          </p:nvPr>
        </p:nvSpPr>
        <p:spPr>
          <a:xfrm>
            <a:off x="7158600" y="287233"/>
            <a:ext cx="5033400" cy="5949282"/>
          </a:xfrm>
          <a:prstGeom prst="rect">
            <a:avLst/>
          </a:prstGeom>
          <a:noFill/>
          <a:ln>
            <a:noFill/>
          </a:ln>
        </p:spPr>
      </p:sp>
      <p:sp>
        <p:nvSpPr>
          <p:cNvPr id="121" name="Google Shape;121;p44"/>
          <p:cNvSpPr/>
          <p:nvPr/>
        </p:nvSpPr>
        <p:spPr>
          <a:xfrm>
            <a:off x="2127131" y="20050"/>
            <a:ext cx="45719" cy="2021021"/>
          </a:xfrm>
          <a:prstGeom prst="rect">
            <a:avLst/>
          </a:prstGeom>
          <a:solidFill>
            <a:srgbClr val="14B4CB"/>
          </a:solidFill>
          <a:ln w="12700" cap="flat" cmpd="sng">
            <a:solidFill>
              <a:srgbClr val="14B4C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44"/>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44"/>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60265215"/>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ext Slide 01">
  <p:cSld name="2_Text Slide 01">
    <p:spTree>
      <p:nvGrpSpPr>
        <p:cNvPr id="1" name="Shape 114"/>
        <p:cNvGrpSpPr/>
        <p:nvPr/>
      </p:nvGrpSpPr>
      <p:grpSpPr>
        <a:xfrm>
          <a:off x="0" y="0"/>
          <a:ext cx="0" cy="0"/>
          <a:chOff x="0" y="0"/>
          <a:chExt cx="0" cy="0"/>
        </a:xfrm>
      </p:grpSpPr>
      <p:cxnSp>
        <p:nvCxnSpPr>
          <p:cNvPr id="115" name="Google Shape;115;p43"/>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16" name="Google Shape;116;p43"/>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54566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7" name="Text Placeholder 32">
            <a:extLst>
              <a:ext uri="{FF2B5EF4-FFF2-40B4-BE49-F238E27FC236}">
                <a16:creationId xmlns:a16="http://schemas.microsoft.com/office/drawing/2014/main" id="{695E8704-830F-1FFD-4D3A-77675200DBEA}"/>
              </a:ext>
            </a:extLst>
          </p:cNvPr>
          <p:cNvSpPr>
            <a:spLocks noGrp="1"/>
          </p:cNvSpPr>
          <p:nvPr>
            <p:ph type="body" sz="quarter" idx="47" hasCustomPrompt="1"/>
          </p:nvPr>
        </p:nvSpPr>
        <p:spPr>
          <a:xfrm>
            <a:off x="3037143" y="133165"/>
            <a:ext cx="4746695" cy="1070954"/>
          </a:xfrm>
        </p:spPr>
        <p:txBody>
          <a:bodyPr>
            <a:noAutofit/>
          </a:bodyPr>
          <a:lstStyle>
            <a:lvl1pPr marL="0" indent="0" algn="l">
              <a:buNone/>
              <a:defRPr sz="6000" b="0" i="0">
                <a:solidFill>
                  <a:srgbClr val="8A419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18" name="Graphic 317">
            <a:extLst>
              <a:ext uri="{FF2B5EF4-FFF2-40B4-BE49-F238E27FC236}">
                <a16:creationId xmlns:a16="http://schemas.microsoft.com/office/drawing/2014/main" id="{093028DE-F05D-A2EB-B987-AC524CA8F099}"/>
              </a:ext>
            </a:extLst>
          </p:cNvPr>
          <p:cNvSpPr/>
          <p:nvPr userDrawn="1"/>
        </p:nvSpPr>
        <p:spPr>
          <a:xfrm rot="10800000">
            <a:off x="543" y="-19356"/>
            <a:ext cx="2390207" cy="6877355"/>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28000">
                <a:srgbClr val="8A4199"/>
              </a:gs>
              <a:gs pos="83000">
                <a:srgbClr val="8A4199"/>
              </a:gs>
            </a:gsLst>
            <a:lin ang="10800000" scaled="1"/>
          </a:grad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25D33C7B-6707-0F39-99C7-7BA294C86261}"/>
              </a:ext>
            </a:extLst>
          </p:cNvPr>
          <p:cNvSpPr/>
          <p:nvPr userDrawn="1"/>
        </p:nvSpPr>
        <p:spPr>
          <a:xfrm>
            <a:off x="3704734" y="6412648"/>
            <a:ext cx="7547087"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800" b="0" i="0" dirty="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cxnSp>
        <p:nvCxnSpPr>
          <p:cNvPr id="22" name="Straight Connector 21">
            <a:extLst>
              <a:ext uri="{FF2B5EF4-FFF2-40B4-BE49-F238E27FC236}">
                <a16:creationId xmlns:a16="http://schemas.microsoft.com/office/drawing/2014/main" id="{CDDFECA6-5823-6E16-6766-8CD4C1ACFDAC}"/>
              </a:ext>
            </a:extLst>
          </p:cNvPr>
          <p:cNvCxnSpPr>
            <a:cxnSpLocks/>
          </p:cNvCxnSpPr>
          <p:nvPr userDrawn="1"/>
        </p:nvCxnSpPr>
        <p:spPr>
          <a:xfrm>
            <a:off x="2405317" y="913449"/>
            <a:ext cx="9786141" cy="0"/>
          </a:xfrm>
          <a:prstGeom prst="line">
            <a:avLst/>
          </a:prstGeom>
          <a:ln w="28575">
            <a:solidFill>
              <a:srgbClr val="14B4CB"/>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3ABC50D7-F3A8-D595-1280-3D5D5F4B35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2134519" y="6428003"/>
            <a:ext cx="1381658" cy="317278"/>
          </a:xfrm>
          <a:prstGeom prst="rect">
            <a:avLst/>
          </a:prstGeom>
          <a:ln>
            <a:noFill/>
          </a:ln>
          <a:extLst>
            <a:ext uri="{53640926-AAD7-44D8-BBD7-CCE9431645EC}">
              <a14:shadowObscured xmlns:a14="http://schemas.microsoft.com/office/drawing/2010/main"/>
            </a:ext>
          </a:extLst>
        </p:spPr>
      </p:pic>
      <p:sp>
        <p:nvSpPr>
          <p:cNvPr id="4" name="Text Placeholder 25">
            <a:extLst>
              <a:ext uri="{FF2B5EF4-FFF2-40B4-BE49-F238E27FC236}">
                <a16:creationId xmlns:a16="http://schemas.microsoft.com/office/drawing/2014/main" id="{9F613535-7FB1-BA08-D3E2-79D2CEF7B6CE}"/>
              </a:ext>
            </a:extLst>
          </p:cNvPr>
          <p:cNvSpPr>
            <a:spLocks noGrp="1"/>
          </p:cNvSpPr>
          <p:nvPr>
            <p:ph type="body" sz="quarter" idx="50" hasCustomPrompt="1"/>
          </p:nvPr>
        </p:nvSpPr>
        <p:spPr>
          <a:xfrm>
            <a:off x="3158059" y="1723427"/>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0" name="Text Placeholder 25">
            <a:extLst>
              <a:ext uri="{FF2B5EF4-FFF2-40B4-BE49-F238E27FC236}">
                <a16:creationId xmlns:a16="http://schemas.microsoft.com/office/drawing/2014/main" id="{9AD2ACB0-D6D2-E440-9835-AE1B606060B4}"/>
              </a:ext>
            </a:extLst>
          </p:cNvPr>
          <p:cNvSpPr>
            <a:spLocks noGrp="1"/>
          </p:cNvSpPr>
          <p:nvPr>
            <p:ph type="body" sz="quarter" idx="51" hasCustomPrompt="1"/>
          </p:nvPr>
        </p:nvSpPr>
        <p:spPr>
          <a:xfrm>
            <a:off x="4122308" y="1666233"/>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235DFB39-9239-C54D-6272-C5DB3923D24A}"/>
              </a:ext>
            </a:extLst>
          </p:cNvPr>
          <p:cNvSpPr>
            <a:spLocks noGrp="1"/>
          </p:cNvSpPr>
          <p:nvPr>
            <p:ph type="body" sz="quarter" idx="52" hasCustomPrompt="1"/>
          </p:nvPr>
        </p:nvSpPr>
        <p:spPr>
          <a:xfrm>
            <a:off x="3158059" y="2477483"/>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5" name="Text Placeholder 25">
            <a:extLst>
              <a:ext uri="{FF2B5EF4-FFF2-40B4-BE49-F238E27FC236}">
                <a16:creationId xmlns:a16="http://schemas.microsoft.com/office/drawing/2014/main" id="{16D74A63-16B2-B870-4640-1B665B53F8BA}"/>
              </a:ext>
            </a:extLst>
          </p:cNvPr>
          <p:cNvSpPr>
            <a:spLocks noGrp="1"/>
          </p:cNvSpPr>
          <p:nvPr>
            <p:ph type="body" sz="quarter" idx="53" hasCustomPrompt="1"/>
          </p:nvPr>
        </p:nvSpPr>
        <p:spPr>
          <a:xfrm>
            <a:off x="4122308" y="2420289"/>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62CBD07F-A069-8E62-25A7-F3C9DA5C82A5}"/>
              </a:ext>
            </a:extLst>
          </p:cNvPr>
          <p:cNvSpPr>
            <a:spLocks noGrp="1"/>
          </p:cNvSpPr>
          <p:nvPr>
            <p:ph type="body" sz="quarter" idx="54" hasCustomPrompt="1"/>
          </p:nvPr>
        </p:nvSpPr>
        <p:spPr>
          <a:xfrm>
            <a:off x="3183475" y="3224938"/>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7" name="Text Placeholder 25">
            <a:extLst>
              <a:ext uri="{FF2B5EF4-FFF2-40B4-BE49-F238E27FC236}">
                <a16:creationId xmlns:a16="http://schemas.microsoft.com/office/drawing/2014/main" id="{85412CC6-CBC6-1A06-4794-5DFA19B93905}"/>
              </a:ext>
            </a:extLst>
          </p:cNvPr>
          <p:cNvSpPr>
            <a:spLocks noGrp="1"/>
          </p:cNvSpPr>
          <p:nvPr>
            <p:ph type="body" sz="quarter" idx="55" hasCustomPrompt="1"/>
          </p:nvPr>
        </p:nvSpPr>
        <p:spPr>
          <a:xfrm>
            <a:off x="4147724" y="3167744"/>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Text Placeholder 25">
            <a:extLst>
              <a:ext uri="{FF2B5EF4-FFF2-40B4-BE49-F238E27FC236}">
                <a16:creationId xmlns:a16="http://schemas.microsoft.com/office/drawing/2014/main" id="{C17D0BB7-8A8D-A5AA-B2BC-248234215F71}"/>
              </a:ext>
            </a:extLst>
          </p:cNvPr>
          <p:cNvSpPr>
            <a:spLocks noGrp="1"/>
          </p:cNvSpPr>
          <p:nvPr>
            <p:ph type="body" sz="quarter" idx="56" hasCustomPrompt="1"/>
          </p:nvPr>
        </p:nvSpPr>
        <p:spPr>
          <a:xfrm>
            <a:off x="3183475" y="3978994"/>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9" name="Text Placeholder 25">
            <a:extLst>
              <a:ext uri="{FF2B5EF4-FFF2-40B4-BE49-F238E27FC236}">
                <a16:creationId xmlns:a16="http://schemas.microsoft.com/office/drawing/2014/main" id="{5D0EF17C-9AF7-5A02-E248-5A095AF037C5}"/>
              </a:ext>
            </a:extLst>
          </p:cNvPr>
          <p:cNvSpPr>
            <a:spLocks noGrp="1"/>
          </p:cNvSpPr>
          <p:nvPr>
            <p:ph type="body" sz="quarter" idx="57" hasCustomPrompt="1"/>
          </p:nvPr>
        </p:nvSpPr>
        <p:spPr>
          <a:xfrm>
            <a:off x="4147724" y="3921800"/>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CD30B206-DC33-CEDB-541C-E304B263E72F}"/>
              </a:ext>
            </a:extLst>
          </p:cNvPr>
          <p:cNvSpPr>
            <a:spLocks noGrp="1"/>
          </p:cNvSpPr>
          <p:nvPr>
            <p:ph type="body" sz="quarter" idx="58" hasCustomPrompt="1"/>
          </p:nvPr>
        </p:nvSpPr>
        <p:spPr>
          <a:xfrm>
            <a:off x="3183475" y="4733050"/>
            <a:ext cx="745417" cy="635000"/>
          </a:xfrm>
          <a:noFill/>
        </p:spPr>
        <p:txBody>
          <a:bodyPr anchor="ctr">
            <a:noAutofit/>
          </a:bodyPr>
          <a:lstStyle>
            <a:lvl1pPr marL="0" indent="0" algn="ctr">
              <a:buNone/>
              <a:defRPr sz="3200" b="1" baseline="0">
                <a:solidFill>
                  <a:srgbClr val="14B4C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41" name="Text Placeholder 25">
            <a:extLst>
              <a:ext uri="{FF2B5EF4-FFF2-40B4-BE49-F238E27FC236}">
                <a16:creationId xmlns:a16="http://schemas.microsoft.com/office/drawing/2014/main" id="{2EFD7665-F43C-FA60-E441-809C8863F6F1}"/>
              </a:ext>
            </a:extLst>
          </p:cNvPr>
          <p:cNvSpPr>
            <a:spLocks noGrp="1"/>
          </p:cNvSpPr>
          <p:nvPr>
            <p:ph type="body" sz="quarter" idx="59" hasCustomPrompt="1"/>
          </p:nvPr>
        </p:nvSpPr>
        <p:spPr>
          <a:xfrm>
            <a:off x="4147724" y="4675856"/>
            <a:ext cx="7208644" cy="692194"/>
          </a:xfr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81490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1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1"/>
          </a:gra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14B4CB"/>
          </a:solidFill>
          <a:ln>
            <a:solidFill>
              <a:srgbClr val="14B4C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105086566"/>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2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8A4199"/>
          </a:solidFill>
          <a:ln>
            <a:solidFill>
              <a:srgbClr val="8A41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00297554"/>
      </p:ext>
    </p:extLst>
  </p:cSld>
  <p:clrMapOvr>
    <a:masterClrMapping/>
  </p:clrMapOvr>
  <p:extLst>
    <p:ext uri="{DCECCB84-F9BA-43D5-87BE-67443E8EF086}">
      <p15:sldGuideLst xmlns:p15="http://schemas.microsoft.com/office/powerpoint/2012/main">
        <p15:guide id="1" orient="horz"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Welcome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12055D8-E43B-A747-10D3-E718F27932D5}"/>
              </a:ext>
            </a:extLst>
          </p:cNvPr>
          <p:cNvSpPr/>
          <p:nvPr userDrawn="1"/>
        </p:nvSpPr>
        <p:spPr>
          <a:xfrm>
            <a:off x="-2" y="1532287"/>
            <a:ext cx="12192002" cy="4641046"/>
          </a:xfrm>
          <a:prstGeom prst="rect">
            <a:avLst/>
          </a:prstGeom>
          <a:solidFill>
            <a:srgbClr val="8A4199"/>
          </a:solidFill>
          <a:ln>
            <a:noFill/>
          </a:ln>
          <a:effectLst>
            <a:innerShdw blurRad="444396" dist="246360" dir="16200000">
              <a:prstClr val="black">
                <a:alpha val="28356"/>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81F0490C-FC10-4216-A788-095BC323CCCC}"/>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AC0E5B57-5FDD-C8C0-DE10-7811BCD9796A}"/>
              </a:ext>
            </a:extLst>
          </p:cNvPr>
          <p:cNvSpPr>
            <a:spLocks noGrp="1"/>
          </p:cNvSpPr>
          <p:nvPr>
            <p:ph type="body" sz="quarter" idx="18" hasCustomPrompt="1"/>
          </p:nvPr>
        </p:nvSpPr>
        <p:spPr>
          <a:xfrm>
            <a:off x="734714" y="1849605"/>
            <a:ext cx="10834986" cy="3763795"/>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23">
            <a:extLst>
              <a:ext uri="{FF2B5EF4-FFF2-40B4-BE49-F238E27FC236}">
                <a16:creationId xmlns:a16="http://schemas.microsoft.com/office/drawing/2014/main" id="{3D08D554-EAB3-B409-FF78-B0A91CD77F78}"/>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2547924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83CB4E1-BEF8-F910-1B77-91C1715382C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589C70C0-A161-0D27-A061-42223F4DF3CE}"/>
              </a:ext>
            </a:extLst>
          </p:cNvPr>
          <p:cNvSpPr>
            <a:spLocks noGrp="1"/>
          </p:cNvSpPr>
          <p:nvPr>
            <p:ph type="body" sz="quarter" idx="18" hasCustomPrompt="1"/>
          </p:nvPr>
        </p:nvSpPr>
        <p:spPr>
          <a:xfrm>
            <a:off x="734714" y="1583871"/>
            <a:ext cx="10834986"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049A357-EAF4-77D9-F418-AB37C34C1785}"/>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Tree>
    <p:extLst>
      <p:ext uri="{BB962C8B-B14F-4D97-AF65-F5344CB8AC3E}">
        <p14:creationId xmlns:p14="http://schemas.microsoft.com/office/powerpoint/2010/main" val="165186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Slide 0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83CB4E1-BEF8-F910-1B77-91C1715382C7}"/>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589C70C0-A161-0D27-A061-42223F4DF3CE}"/>
              </a:ext>
            </a:extLst>
          </p:cNvPr>
          <p:cNvSpPr>
            <a:spLocks noGrp="1"/>
          </p:cNvSpPr>
          <p:nvPr>
            <p:ph type="body" sz="quarter" idx="18" hasCustomPrompt="1"/>
          </p:nvPr>
        </p:nvSpPr>
        <p:spPr>
          <a:xfrm>
            <a:off x="634224" y="1600200"/>
            <a:ext cx="6289090" cy="4029530"/>
          </a:xfrm>
        </p:spPr>
        <p:txBody>
          <a:bodyPr>
            <a:normAutofit/>
          </a:bodyPr>
          <a:lstStyle>
            <a:lvl1pPr>
              <a:buNone/>
              <a:defRPr sz="22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049A357-EAF4-77D9-F418-AB37C34C1785}"/>
              </a:ext>
            </a:extLst>
          </p:cNvPr>
          <p:cNvSpPr>
            <a:spLocks noGrp="1"/>
          </p:cNvSpPr>
          <p:nvPr>
            <p:ph type="body" sz="quarter" idx="16" hasCustomPrompt="1"/>
          </p:nvPr>
        </p:nvSpPr>
        <p:spPr>
          <a:xfrm>
            <a:off x="713768" y="421468"/>
            <a:ext cx="6289089"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sp>
        <p:nvSpPr>
          <p:cNvPr id="4" name="Picture Placeholder 380">
            <a:extLst>
              <a:ext uri="{FF2B5EF4-FFF2-40B4-BE49-F238E27FC236}">
                <a16:creationId xmlns:a16="http://schemas.microsoft.com/office/drawing/2014/main" id="{30A6C9C8-EA3A-830B-4D9C-A61E6A6D0C9B}"/>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100420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44A75BF3-20FF-7870-6E90-7D139E264D85}"/>
              </a:ext>
            </a:extLst>
          </p:cNvPr>
          <p:cNvSpPr/>
          <p:nvPr userDrawn="1"/>
        </p:nvSpPr>
        <p:spPr>
          <a:xfrm>
            <a:off x="0" y="1244599"/>
            <a:ext cx="12191999" cy="5613401"/>
          </a:xfrm>
          <a:custGeom>
            <a:avLst/>
            <a:gdLst>
              <a:gd name="connsiteX0" fmla="*/ 3848738 w 12191999"/>
              <a:gd name="connsiteY0" fmla="*/ 0 h 3896062"/>
              <a:gd name="connsiteX1" fmla="*/ 12165152 w 12191999"/>
              <a:gd name="connsiteY1" fmla="*/ 1851673 h 3896062"/>
              <a:gd name="connsiteX2" fmla="*/ 12191999 w 12191999"/>
              <a:gd name="connsiteY2" fmla="*/ 1866097 h 3896062"/>
              <a:gd name="connsiteX3" fmla="*/ 12191999 w 12191999"/>
              <a:gd name="connsiteY3" fmla="*/ 3896062 h 3896062"/>
              <a:gd name="connsiteX4" fmla="*/ 0 w 12191999"/>
              <a:gd name="connsiteY4" fmla="*/ 3896062 h 3896062"/>
              <a:gd name="connsiteX5" fmla="*/ 0 w 12191999"/>
              <a:gd name="connsiteY5" fmla="*/ 3369225 h 3896062"/>
              <a:gd name="connsiteX6" fmla="*/ 2 w 12191999"/>
              <a:gd name="connsiteY6" fmla="*/ 3369225 h 3896062"/>
              <a:gd name="connsiteX7" fmla="*/ 2 w 12191999"/>
              <a:gd name="connsiteY7" fmla="*/ 357645 h 3896062"/>
              <a:gd name="connsiteX8" fmla="*/ 581207 w 12191999"/>
              <a:gd name="connsiteY8" fmla="*/ 255284 h 3896062"/>
              <a:gd name="connsiteX9" fmla="*/ 3848738 w 12191999"/>
              <a:gd name="connsiteY9" fmla="*/ 0 h 389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1999" h="3896062">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a:effectLst>
            <a:innerShdw blurRad="479984" dist="1143"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latin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B61C98BB-7AEE-0501-5B45-DF31C48CF901}"/>
              </a:ext>
            </a:extLst>
          </p:cNvPr>
          <p:cNvCxnSpPr>
            <a:cxnSpLocks/>
          </p:cNvCxnSpPr>
          <p:nvPr userDrawn="1"/>
        </p:nvCxnSpPr>
        <p:spPr>
          <a:xfrm flipH="1">
            <a:off x="-2" y="684666"/>
            <a:ext cx="634226" cy="1"/>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2" name="Text Placeholder 17">
            <a:extLst>
              <a:ext uri="{FF2B5EF4-FFF2-40B4-BE49-F238E27FC236}">
                <a16:creationId xmlns:a16="http://schemas.microsoft.com/office/drawing/2014/main" id="{97E159D6-683B-D265-96DB-A446ED9CEF51}"/>
              </a:ext>
            </a:extLst>
          </p:cNvPr>
          <p:cNvSpPr>
            <a:spLocks noGrp="1"/>
          </p:cNvSpPr>
          <p:nvPr>
            <p:ph type="body" sz="quarter" idx="18" hasCustomPrompt="1"/>
          </p:nvPr>
        </p:nvSpPr>
        <p:spPr>
          <a:xfrm>
            <a:off x="713768" y="2449285"/>
            <a:ext cx="7756143" cy="3755572"/>
          </a:xfrm>
        </p:spPr>
        <p:txBody>
          <a:bodyPr>
            <a:normAutofit/>
          </a:bodyPr>
          <a:lstStyle>
            <a:lvl1pPr>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1B56ADC5-6340-737C-B121-46F069D56967}"/>
              </a:ext>
            </a:extLst>
          </p:cNvPr>
          <p:cNvSpPr>
            <a:spLocks noGrp="1"/>
          </p:cNvSpPr>
          <p:nvPr>
            <p:ph type="body" sz="quarter" idx="16" hasCustomPrompt="1"/>
          </p:nvPr>
        </p:nvSpPr>
        <p:spPr>
          <a:xfrm>
            <a:off x="713768" y="421468"/>
            <a:ext cx="10834985" cy="580518"/>
          </a:xfrm>
        </p:spPr>
        <p:txBody>
          <a:bodyPr>
            <a:normAutofit/>
          </a:bodyPr>
          <a:lstStyle>
            <a:lvl1pPr marL="0" indent="0" algn="l">
              <a:buNone/>
              <a:defRPr sz="3600" b="1" i="0">
                <a:solidFill>
                  <a:srgbClr val="8A4199"/>
                </a:solidFill>
                <a:latin typeface="+mn-lt"/>
              </a:defRPr>
            </a:lvl1pPr>
          </a:lstStyle>
          <a:p>
            <a:pPr lvl="0"/>
            <a:r>
              <a:rPr lang="en-US" dirty="0"/>
              <a:t>Heading</a:t>
            </a:r>
          </a:p>
        </p:txBody>
      </p:sp>
      <p:grpSp>
        <p:nvGrpSpPr>
          <p:cNvPr id="4" name="Group 3">
            <a:extLst>
              <a:ext uri="{FF2B5EF4-FFF2-40B4-BE49-F238E27FC236}">
                <a16:creationId xmlns:a16="http://schemas.microsoft.com/office/drawing/2014/main" id="{C30D24A9-8C6D-9EA4-FAD3-9D3E094AF0F0}"/>
              </a:ext>
            </a:extLst>
          </p:cNvPr>
          <p:cNvGrpSpPr/>
          <p:nvPr userDrawn="1"/>
        </p:nvGrpSpPr>
        <p:grpSpPr>
          <a:xfrm rot="16200000">
            <a:off x="8485223" y="3378512"/>
            <a:ext cx="6554616" cy="427556"/>
            <a:chOff x="246763" y="5103257"/>
            <a:chExt cx="6554616" cy="427556"/>
          </a:xfrm>
        </p:grpSpPr>
        <p:sp>
          <p:nvSpPr>
            <p:cNvPr id="6" name="Text Box 5">
              <a:extLst>
                <a:ext uri="{FF2B5EF4-FFF2-40B4-BE49-F238E27FC236}">
                  <a16:creationId xmlns:a16="http://schemas.microsoft.com/office/drawing/2014/main" id="{4EDA188C-3F33-5B58-9059-C49552D7A1FA}"/>
                </a:ext>
              </a:extLst>
            </p:cNvPr>
            <p:cNvSpPr txBox="1"/>
            <p:nvPr userDrawn="1"/>
          </p:nvSpPr>
          <p:spPr>
            <a:xfrm>
              <a:off x="4041107" y="5103257"/>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FE3BB22E-1389-D587-E727-AA66C9A0F6CB}"/>
                </a:ext>
              </a:extLst>
            </p:cNvPr>
            <p:cNvCxnSpPr>
              <a:cxnSpLocks/>
            </p:cNvCxnSpPr>
            <p:nvPr userDrawn="1"/>
          </p:nvCxnSpPr>
          <p:spPr>
            <a:xfrm rot="5400000" flipV="1">
              <a:off x="2143935" y="3430450"/>
              <a:ext cx="0" cy="3794344"/>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8" name="Freeform 7">
              <a:extLst>
                <a:ext uri="{FF2B5EF4-FFF2-40B4-BE49-F238E27FC236}">
                  <a16:creationId xmlns:a16="http://schemas.microsoft.com/office/drawing/2014/main" id="{07210F1A-8750-C808-2B35-99F897F28351}"/>
                </a:ext>
              </a:extLst>
            </p:cNvPr>
            <p:cNvSpPr/>
            <p:nvPr userDrawn="1"/>
          </p:nvSpPr>
          <p:spPr>
            <a:xfrm rot="18900000">
              <a:off x="730160" y="5340899"/>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33024453"/>
      </p:ext>
    </p:extLst>
  </p:cSld>
  <p:clrMapOvr>
    <a:masterClrMapping/>
  </p:clrMapOvr>
  <p:extLst>
    <p:ext uri="{DCECCB84-F9BA-43D5-87BE-67443E8EF086}">
      <p15:sldGuideLst xmlns:p15="http://schemas.microsoft.com/office/powerpoint/2012/main">
        <p15:guide id="1" orient="horz" pos="43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763035-E42E-03DF-7C0A-30709BFBCE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709AF09-B5BF-EDBC-85C0-DC282DB09B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Box 5">
            <a:extLst>
              <a:ext uri="{FF2B5EF4-FFF2-40B4-BE49-F238E27FC236}">
                <a16:creationId xmlns:a16="http://schemas.microsoft.com/office/drawing/2014/main" id="{B447BE99-B93E-944D-5CCF-2F9907A512A8}"/>
              </a:ext>
            </a:extLst>
          </p:cNvPr>
          <p:cNvSpPr txBox="1"/>
          <p:nvPr userDrawn="1"/>
        </p:nvSpPr>
        <p:spPr>
          <a:xfrm>
            <a:off x="9055571" y="6311900"/>
            <a:ext cx="2760272" cy="42755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balance digital work-life</a:t>
            </a:r>
            <a:endParaRPr lang="en-IE" sz="1200" b="0" i="0" spc="300" dirty="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6D2ED25F-9217-5415-367C-B083A61CDA96}"/>
              </a:ext>
            </a:extLst>
          </p:cNvPr>
          <p:cNvCxnSpPr>
            <a:cxnSpLocks/>
          </p:cNvCxnSpPr>
          <p:nvPr userDrawn="1"/>
        </p:nvCxnSpPr>
        <p:spPr>
          <a:xfrm>
            <a:off x="0" y="6552265"/>
            <a:ext cx="9029700"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10" name="Freeform 9">
            <a:extLst>
              <a:ext uri="{FF2B5EF4-FFF2-40B4-BE49-F238E27FC236}">
                <a16:creationId xmlns:a16="http://schemas.microsoft.com/office/drawing/2014/main" id="{D393B3ED-E7DC-A496-627F-037A629D238F}"/>
              </a:ext>
            </a:extLst>
          </p:cNvPr>
          <p:cNvSpPr/>
          <p:nvPr userDrawn="1"/>
        </p:nvSpPr>
        <p:spPr>
          <a:xfrm rot="18900000">
            <a:off x="493081" y="6565542"/>
            <a:ext cx="115023" cy="11473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0662384"/>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50" r:id="rId3"/>
    <p:sldLayoutId id="2147483662" r:id="rId4"/>
    <p:sldLayoutId id="2147483651" r:id="rId5"/>
    <p:sldLayoutId id="2147483653" r:id="rId6"/>
    <p:sldLayoutId id="2147483654" r:id="rId7"/>
    <p:sldLayoutId id="2147483671" r:id="rId8"/>
    <p:sldLayoutId id="2147483655" r:id="rId9"/>
    <p:sldLayoutId id="2147483656" r:id="rId10"/>
    <p:sldLayoutId id="2147483667" r:id="rId11"/>
    <p:sldLayoutId id="2147483668" r:id="rId12"/>
    <p:sldLayoutId id="2147483669" r:id="rId13"/>
    <p:sldLayoutId id="2147483670" r:id="rId14"/>
    <p:sldLayoutId id="2147483658" r:id="rId15"/>
    <p:sldLayoutId id="2147483659" r:id="rId16"/>
    <p:sldLayoutId id="2147483663" r:id="rId17"/>
    <p:sldLayoutId id="2147483664" r:id="rId18"/>
    <p:sldLayoutId id="2147483665" r:id="rId19"/>
    <p:sldLayoutId id="2147483666" r:id="rId20"/>
    <p:sldLayoutId id="2147483660" r:id="rId21"/>
    <p:sldLayoutId id="2147483672" r:id="rId22"/>
    <p:sldLayoutId id="2147483673" r:id="rId23"/>
    <p:sldLayoutId id="2147483674"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uk.indeed.com/career-advice/career-development/work-life-imbalance" TargetMode="External"/><Relationship Id="rId7" Type="http://schemas.openxmlformats.org/officeDocument/2006/relationships/hyperlink" Target="https://www.ilo.org/budapest/what-we-do/projects/declared-work-ukraine/WCMS_811860/lang--en/index.htm#:~:text=This%20new%20strategy%20focuses%20on,for%20possible%20future%20health%20threats" TargetMode="External"/><Relationship Id="rId2" Type="http://schemas.openxmlformats.org/officeDocument/2006/relationships/hyperlink" Target="https://work.chron.com/effects-work-life-imbalance-5967.html" TargetMode="External"/><Relationship Id="rId1" Type="http://schemas.openxmlformats.org/officeDocument/2006/relationships/slideLayout" Target="../slideLayouts/slideLayout6.xml"/><Relationship Id="rId6" Type="http://schemas.openxmlformats.org/officeDocument/2006/relationships/hyperlink" Target="https://fmpglobal.com/blog/business-benefits-good-work-life-balance/" TargetMode="External"/><Relationship Id="rId5" Type="http://schemas.openxmlformats.org/officeDocument/2006/relationships/hyperlink" Target="https://www.nibusinessinfo.co.uk/content/advantages-improved-work-life-balance#:~:text=Work%2Dlife%20balance%20advantages%3A%20employees&amp;text=increased%20productivity,or%20family%20life%20is%20important" TargetMode="External"/><Relationship Id="rId4" Type="http://schemas.openxmlformats.org/officeDocument/2006/relationships/hyperlink" Target="https://op.europa.eu/webpub/empl/european-pillar-of-social-rights/en/"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hyperlink" Target="https://eur-lex.europa.eu/legal-content/EN/TXT/PDF/?uri=CELEX:52022DC0442" TargetMode="External"/><Relationship Id="rId2" Type="http://schemas.openxmlformats.org/officeDocument/2006/relationships/image" Target="../media/image13.jp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swedbank.com/work-with-us/compensation-and-benefits.html" TargetMode="Externa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slide" Target="slide12.xml"/><Relationship Id="rId7" Type="http://schemas.openxmlformats.org/officeDocument/2006/relationships/slide" Target="slide50.xml"/><Relationship Id="rId2" Type="http://schemas.openxmlformats.org/officeDocument/2006/relationships/slide" Target="slide4.xml"/><Relationship Id="rId1" Type="http://schemas.openxmlformats.org/officeDocument/2006/relationships/slideLayout" Target="../slideLayouts/slideLayout3.xml"/><Relationship Id="rId6" Type="http://schemas.openxmlformats.org/officeDocument/2006/relationships/slide" Target="slide39.xml"/><Relationship Id="rId5" Type="http://schemas.openxmlformats.org/officeDocument/2006/relationships/slide" Target="slide31.xml"/><Relationship Id="rId4" Type="http://schemas.openxmlformats.org/officeDocument/2006/relationships/slide" Target="slide20.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pumble.com/blog/work-life-boundaries/" TargetMode="Externa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hyperlink" Target="https://www.aerotek.com/en/insights/work-life-balance-time-management-skills-that-work" TargetMode="External"/><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www.hercjobs.org/4-tips-for-identifying-an-employers-work-life-balance/#:~:text=The%20human%20resources%20website%20is,places%20value%20on%20their%20employees." TargetMode="External"/><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2.deloitte.com/uk/en/pages/about-deloitte-uk/articles/the-green-room-podcast-episode.html?episode=35&amp;gclid=CjwKCAjwm4ukBhAuEiwA0zQxk_egYDDC-cNmMkqt9Tpk0ZoXKSawlC4k5K8bG2eOBofJPk6C6OGwxxoCUioQAvD_BwE#/the-green-room-podcast-how-do-we-create-work-thats-good.html" TargetMode="Externa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8" Type="http://schemas.openxmlformats.org/officeDocument/2006/relationships/hyperlink" Target="https://work.chron.com/effects-work-life-imbalance-5967.html" TargetMode="External"/><Relationship Id="rId3" Type="http://schemas.openxmlformats.org/officeDocument/2006/relationships/hyperlink" Target="https://www.worklifemother.com/post/how-to-set-healthy-boundaries-as-a-working-parent-that-really-work" TargetMode="External"/><Relationship Id="rId7" Type="http://schemas.openxmlformats.org/officeDocument/2006/relationships/hyperlink" Target="https://emeritus.org/blog/how-time-management-can-help-strike-a-work-life-balance/" TargetMode="External"/><Relationship Id="rId2" Type="http://schemas.openxmlformats.org/officeDocument/2006/relationships/hyperlink" Target="https://www.forbes.com/sites/forbescoachescouncil/2021/02/01/16-ways-to-achieve-work-life-balance-by-setting-better-boundaries/" TargetMode="External"/><Relationship Id="rId1" Type="http://schemas.openxmlformats.org/officeDocument/2006/relationships/slideLayout" Target="../slideLayouts/slideLayout6.xml"/><Relationship Id="rId6" Type="http://schemas.openxmlformats.org/officeDocument/2006/relationships/hyperlink" Target="https://www.europarl.europa.eu/news/en/press-room/20210114IPR95618/right-to-disconnect-should-be-an-eu-wide-fundamental-right-meps-say" TargetMode="External"/><Relationship Id="rId5" Type="http://schemas.openxmlformats.org/officeDocument/2006/relationships/hyperlink" Target="https://op.europa.eu/webpub/empl/european-pillar-of-social-rights/en/" TargetMode="External"/><Relationship Id="rId10" Type="http://schemas.openxmlformats.org/officeDocument/2006/relationships/hyperlink" Target="https://ca.indeed.com/career-advice/career-development/why-work-life-balance-is-important" TargetMode="External"/><Relationship Id="rId4" Type="http://schemas.openxmlformats.org/officeDocument/2006/relationships/hyperlink" Target="https://www.ncbi.nlm.nih.gov/pmc/articles/PMC8892814/" TargetMode="External"/><Relationship Id="rId9" Type="http://schemas.openxmlformats.org/officeDocument/2006/relationships/hyperlink" Target="https://www.medicalnewstoday.com/articles/313755#:~:text=Damaging%20effects%20include%20a%20higher,than%20those%20working%20standard%20hours"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hyperlink" Target="https://www.vodafone.com/news/inclusion/vodafone-supports-families-with-new-global-policy-offering-16-weeks-paid-parental-leave-to-all-employees#:~:text=In%20March%202015%2C%20Vodafone%20pioneered,after%20their%20return%20to%20work." TargetMode="External"/><Relationship Id="rId2" Type="http://schemas.openxmlformats.org/officeDocument/2006/relationships/image" Target="../media/image26.jp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joneschase.com/2021/06/employers-responsibility-for-work-life-balance/" TargetMode="External"/><Relationship Id="rId7" Type="http://schemas.openxmlformats.org/officeDocument/2006/relationships/hyperlink" Target="https://www.vodafone.com/news/inclusion/vodafone-supports-families-with-new-global-policy-offering-16-weeks-paid-parental-leave-to-all-employees" TargetMode="External"/><Relationship Id="rId2" Type="http://schemas.openxmlformats.org/officeDocument/2006/relationships/hyperlink" Target="https://www.fastcompany.com/90720956/who-is-responsible-for-protecting-work-life-balance-it-depends-who-you-ask" TargetMode="External"/><Relationship Id="rId1" Type="http://schemas.openxmlformats.org/officeDocument/2006/relationships/slideLayout" Target="../slideLayouts/slideLayout6.xml"/><Relationship Id="rId6" Type="http://schemas.openxmlformats.org/officeDocument/2006/relationships/hyperlink" Target="https://apps.who.int/iris/bitstream/handle/10665/43966/9789241597104_eng_Part1.pdf;jsessionid=09B83CC5F04B42FD38AFE3B6FB26C5F3?sequence=1" TargetMode="External"/><Relationship Id="rId5" Type="http://schemas.openxmlformats.org/officeDocument/2006/relationships/hyperlink" Target="https://ca.indeed.com/career-advice/career-development/why-work-life-balance-is-important" TargetMode="External"/><Relationship Id="rId4" Type="http://schemas.openxmlformats.org/officeDocument/2006/relationships/hyperlink" Target="https://osha.europa.eu/en/legislation/directives/the-osh-framework-directive/1"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hyperlink" Target="https://www.forbes.com/sites/forbeshumanresourcescouncil/2020/05/18/16-tips-for-leaders-managing-their-first-remote-team/?sh=34f6684b5a68" TargetMode="External"/><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hyperlink" Target="https://friday.app/p/best-software-remote-teams" TargetMode="Externa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atlassian.com/blog/teamwork/virtual-team-building-activities-remote-teams" TargetMode="Externa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s://www.indeed.com/career-advice/career-development/remote-team-communication" TargetMode="External"/><Relationship Id="rId2" Type="http://schemas.openxmlformats.org/officeDocument/2006/relationships/hyperlink" Target="https://www.happeo.com/blog/8-reasons-why-your-company-needs-remote-work#:~:text=Remote%20work%20improves%20work%2Dlife,their%20personal%20and%20professional%20lives"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onlinegrad.syracuse.edu/blog/how-to-identify-and-address-employee-burnout/" TargetMode="Externa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5997FEC-E963-B507-548A-A75B0EF5B3A6}"/>
              </a:ext>
            </a:extLst>
          </p:cNvPr>
          <p:cNvSpPr>
            <a:spLocks noGrp="1"/>
          </p:cNvSpPr>
          <p:nvPr>
            <p:ph type="body" sz="quarter" idx="18"/>
          </p:nvPr>
        </p:nvSpPr>
        <p:spPr/>
        <p:txBody>
          <a:bodyPr>
            <a:normAutofit/>
          </a:bodyPr>
          <a:lstStyle/>
          <a:p>
            <a:r>
              <a:rPr lang="en-GB"/>
              <a:t>www.</a:t>
            </a:r>
            <a:r>
              <a:rPr lang="en-GB" b="1"/>
              <a:t>balance</a:t>
            </a:r>
            <a:r>
              <a:rPr lang="en-GB"/>
              <a:t>.eu</a:t>
            </a:r>
          </a:p>
          <a:p>
            <a:endParaRPr lang="en-GB"/>
          </a:p>
        </p:txBody>
      </p:sp>
      <p:sp>
        <p:nvSpPr>
          <p:cNvPr id="4" name="Text Placeholder 3">
            <a:extLst>
              <a:ext uri="{FF2B5EF4-FFF2-40B4-BE49-F238E27FC236}">
                <a16:creationId xmlns:a16="http://schemas.microsoft.com/office/drawing/2014/main" id="{EFA79B15-E03D-E884-83B3-7CB5286B5AB1}"/>
              </a:ext>
            </a:extLst>
          </p:cNvPr>
          <p:cNvSpPr>
            <a:spLocks noGrp="1"/>
          </p:cNvSpPr>
          <p:nvPr>
            <p:ph type="body" sz="quarter" idx="15"/>
          </p:nvPr>
        </p:nvSpPr>
        <p:spPr>
          <a:xfrm>
            <a:off x="6737542" y="2343767"/>
            <a:ext cx="5278651" cy="697353"/>
          </a:xfrm>
        </p:spPr>
        <p:txBody>
          <a:bodyPr/>
          <a:lstStyle/>
          <a:p>
            <a:r>
              <a:rPr lang="en-US" b="1" dirty="0"/>
              <a:t>Managing a remote team and work-life balance</a:t>
            </a:r>
            <a:endParaRPr lang="en-GB" dirty="0"/>
          </a:p>
        </p:txBody>
      </p:sp>
      <p:sp>
        <p:nvSpPr>
          <p:cNvPr id="5" name="Text Placeholder 4">
            <a:extLst>
              <a:ext uri="{FF2B5EF4-FFF2-40B4-BE49-F238E27FC236}">
                <a16:creationId xmlns:a16="http://schemas.microsoft.com/office/drawing/2014/main" id="{728E6971-B424-031D-208D-ED19A4A1F114}"/>
              </a:ext>
            </a:extLst>
          </p:cNvPr>
          <p:cNvSpPr>
            <a:spLocks noGrp="1"/>
          </p:cNvSpPr>
          <p:nvPr>
            <p:ph type="body" sz="quarter" idx="19"/>
          </p:nvPr>
        </p:nvSpPr>
        <p:spPr>
          <a:xfrm>
            <a:off x="6737542" y="1826028"/>
            <a:ext cx="5278651" cy="697353"/>
          </a:xfrm>
        </p:spPr>
        <p:txBody>
          <a:bodyPr/>
          <a:lstStyle/>
          <a:p>
            <a:r>
              <a:rPr lang="en-GB" dirty="0">
                <a:solidFill>
                  <a:srgbClr val="14B4CB"/>
                </a:solidFill>
              </a:rPr>
              <a:t>MODULE 1</a:t>
            </a:r>
          </a:p>
        </p:txBody>
      </p:sp>
    </p:spTree>
    <p:extLst>
      <p:ext uri="{BB962C8B-B14F-4D97-AF65-F5344CB8AC3E}">
        <p14:creationId xmlns:p14="http://schemas.microsoft.com/office/powerpoint/2010/main" val="293976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4F65DF-7B0D-0B1C-0C55-C5EC15970A00}"/>
              </a:ext>
            </a:extLst>
          </p:cNvPr>
          <p:cNvSpPr>
            <a:spLocks noGrp="1"/>
          </p:cNvSpPr>
          <p:nvPr>
            <p:ph type="body" sz="quarter" idx="18"/>
          </p:nvPr>
        </p:nvSpPr>
        <p:spPr/>
        <p:txBody>
          <a:bodyPr/>
          <a:lstStyle/>
          <a:p>
            <a:pPr marL="0" indent="0"/>
            <a:r>
              <a:rPr lang="en-GB" dirty="0"/>
              <a:t>1. To personalize our understanding of work-life balance, consider the women in your organization or your personal life. </a:t>
            </a:r>
          </a:p>
          <a:p>
            <a:pPr marL="342900" indent="-342900">
              <a:buFont typeface="Arial" panose="020B0604020202020204" pitchFamily="34" charset="0"/>
              <a:buChar char="•"/>
            </a:pPr>
            <a:r>
              <a:rPr lang="en-GB" dirty="0"/>
              <a:t>What specific challenges do they encounter in maintaining a healthy work-life balance? Note down your observations and thoughts. We will use these reflections to spark a discussion and derive collective insights.</a:t>
            </a:r>
          </a:p>
          <a:p>
            <a:pPr marL="0" indent="0"/>
            <a:r>
              <a:rPr lang="en-GB" dirty="0"/>
              <a:t>2. Instructions: </a:t>
            </a:r>
          </a:p>
          <a:p>
            <a:pPr marL="342900" indent="-342900">
              <a:buFont typeface="Arial" panose="020B0604020202020204" pitchFamily="34" charset="0"/>
              <a:buChar char="•"/>
            </a:pPr>
            <a:r>
              <a:rPr lang="en-GB" dirty="0"/>
              <a:t>Allow participants a few minutes to jot down their thoughts. </a:t>
            </a:r>
          </a:p>
          <a:p>
            <a:pPr marL="342900" indent="-342900">
              <a:buFont typeface="Arial" panose="020B0604020202020204" pitchFamily="34" charset="0"/>
              <a:buChar char="•"/>
            </a:pPr>
            <a:r>
              <a:rPr lang="en-GB" dirty="0"/>
              <a:t>Then encourage open sharing and discussion, prompting everyone to participate actively. </a:t>
            </a:r>
          </a:p>
          <a:p>
            <a:pPr marL="342900" indent="-342900">
              <a:buFont typeface="Arial" panose="020B0604020202020204" pitchFamily="34" charset="0"/>
              <a:buChar char="•"/>
            </a:pPr>
            <a:r>
              <a:rPr lang="en-GB" dirty="0"/>
              <a:t>This activity serves as a bridge, connecting theoretical concepts with real-life scenarios and fostering a deeper understanding of the issue.</a:t>
            </a:r>
          </a:p>
        </p:txBody>
      </p:sp>
      <p:sp>
        <p:nvSpPr>
          <p:cNvPr id="2" name="Text Placeholder 1">
            <a:extLst>
              <a:ext uri="{FF2B5EF4-FFF2-40B4-BE49-F238E27FC236}">
                <a16:creationId xmlns:a16="http://schemas.microsoft.com/office/drawing/2014/main" id="{F1D1D2B1-DC81-2440-BDDC-DC485C1AF4F9}"/>
              </a:ext>
            </a:extLst>
          </p:cNvPr>
          <p:cNvSpPr>
            <a:spLocks noGrp="1"/>
          </p:cNvSpPr>
          <p:nvPr>
            <p:ph type="body" sz="quarter" idx="16"/>
          </p:nvPr>
        </p:nvSpPr>
        <p:spPr/>
        <p:txBody>
          <a:bodyPr>
            <a:normAutofit/>
          </a:bodyPr>
          <a:lstStyle/>
          <a:p>
            <a:r>
              <a:rPr lang="en-GB" sz="2200" b="1" dirty="0">
                <a:effectLst/>
                <a:latin typeface="Calibri" panose="020F0502020204030204" pitchFamily="34" charset="0"/>
                <a:ea typeface="Corbel" panose="020B0503020204020204" pitchFamily="34" charset="0"/>
                <a:cs typeface="Calibri" panose="020F0502020204030204" pitchFamily="34" charset="0"/>
              </a:rPr>
              <a:t>Activity - Reflecting on Work-Life Balance Challenges</a:t>
            </a:r>
            <a:endParaRPr lang="en-GB"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00680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734714" y="1849605"/>
            <a:ext cx="10834986" cy="4027320"/>
          </a:xfrm>
        </p:spPr>
        <p:txBody>
          <a:bodyPr>
            <a:normAutofit fontScale="55000" lnSpcReduction="20000"/>
          </a:bodyPr>
          <a:lstStyle/>
          <a:p>
            <a:pPr marL="342900" indent="-342900">
              <a:buFont typeface="Wingdings" panose="05000000000000000000" pitchFamily="2" charset="2"/>
              <a:buChar char="§"/>
            </a:pPr>
            <a:r>
              <a:rPr lang="en-GB" sz="2600" dirty="0"/>
              <a:t>Chron: The Effects of Work &amp; Life Imbalance</a:t>
            </a:r>
          </a:p>
          <a:p>
            <a:pPr marL="0" indent="0"/>
            <a:r>
              <a:rPr lang="en-GB" sz="2600" dirty="0">
                <a:hlinkClick r:id="rId2">
                  <a:extLst>
                    <a:ext uri="{A12FA001-AC4F-418D-AE19-62706E023703}">
                      <ahyp:hlinkClr xmlns:ahyp="http://schemas.microsoft.com/office/drawing/2018/hyperlinkcolor" val="tx"/>
                    </a:ext>
                  </a:extLst>
                </a:hlinkClick>
              </a:rPr>
              <a:t>https://work.chron.com/effects-work-life-imbalance-5967.html</a:t>
            </a:r>
            <a:r>
              <a:rPr lang="en-GB" sz="2600" dirty="0"/>
              <a:t> </a:t>
            </a:r>
          </a:p>
          <a:p>
            <a:pPr marL="342900" indent="-342900">
              <a:buFont typeface="Wingdings" panose="05000000000000000000" pitchFamily="2" charset="2"/>
              <a:buChar char="§"/>
            </a:pPr>
            <a:r>
              <a:rPr lang="en-GB" sz="2600" dirty="0"/>
              <a:t>Indeed: Work-life imbalance: what it means and its effect</a:t>
            </a:r>
          </a:p>
          <a:p>
            <a:pPr marL="0" indent="0"/>
            <a:r>
              <a:rPr lang="en-GB" sz="2600" dirty="0">
                <a:hlinkClick r:id="rId3">
                  <a:extLst>
                    <a:ext uri="{A12FA001-AC4F-418D-AE19-62706E023703}">
                      <ahyp:hlinkClr xmlns:ahyp="http://schemas.microsoft.com/office/drawing/2018/hyperlinkcolor" val="tx"/>
                    </a:ext>
                  </a:extLst>
                </a:hlinkClick>
              </a:rPr>
              <a:t>https://uk.indeed.com/career-advice/career-development/work-life-imbalance</a:t>
            </a:r>
            <a:r>
              <a:rPr lang="en-GB" sz="2600" dirty="0"/>
              <a:t> </a:t>
            </a:r>
          </a:p>
          <a:p>
            <a:pPr marL="342900" indent="-342900">
              <a:buFont typeface="Wingdings" panose="05000000000000000000" pitchFamily="2" charset="2"/>
              <a:buChar char="§"/>
            </a:pPr>
            <a:r>
              <a:rPr lang="en-GB" sz="2600" dirty="0"/>
              <a:t>The European Pillar of Social Rights Action Plan</a:t>
            </a:r>
          </a:p>
          <a:p>
            <a:pPr marL="0" indent="0"/>
            <a:r>
              <a:rPr lang="en-GB" sz="2600" dirty="0">
                <a:hlinkClick r:id="rId4">
                  <a:extLst>
                    <a:ext uri="{A12FA001-AC4F-418D-AE19-62706E023703}">
                      <ahyp:hlinkClr xmlns:ahyp="http://schemas.microsoft.com/office/drawing/2018/hyperlinkcolor" val="tx"/>
                    </a:ext>
                  </a:extLst>
                </a:hlinkClick>
              </a:rPr>
              <a:t>https://op.europa.eu/webpub/empl/european-pillar-of-social-rights/en/</a:t>
            </a:r>
            <a:r>
              <a:rPr lang="en-GB" sz="2600" dirty="0"/>
              <a:t> </a:t>
            </a:r>
          </a:p>
          <a:p>
            <a:pPr marL="342900" indent="-342900">
              <a:buFont typeface="Wingdings" panose="05000000000000000000" pitchFamily="2" charset="2"/>
              <a:buChar char="§"/>
            </a:pPr>
            <a:r>
              <a:rPr lang="en-GB" sz="2600" dirty="0"/>
              <a:t>Promote healthy work-life balance in your business</a:t>
            </a:r>
          </a:p>
          <a:p>
            <a:pPr marL="0" indent="0"/>
            <a:r>
              <a:rPr lang="en-GB" sz="2600" dirty="0">
                <a:hlinkClick r:id="rId5">
                  <a:extLst>
                    <a:ext uri="{A12FA001-AC4F-418D-AE19-62706E023703}">
                      <ahyp:hlinkClr xmlns:ahyp="http://schemas.microsoft.com/office/drawing/2018/hyperlinkcolor" val="tx"/>
                    </a:ext>
                  </a:extLst>
                </a:hlinkClick>
              </a:rPr>
              <a:t>https://www.nibusinessinfo.co.uk/content/advantages-improved-work-life-balance#:~:text=Work%2Dlife%20balance%20advantages%3A%20employees&amp;text=increased%20productivity,or%20family%20life%20is%20important</a:t>
            </a:r>
            <a:r>
              <a:rPr lang="en-GB" sz="2600" dirty="0"/>
              <a:t>  </a:t>
            </a:r>
          </a:p>
          <a:p>
            <a:pPr marL="342900" indent="-342900">
              <a:buFont typeface="Wingdings" panose="05000000000000000000" pitchFamily="2" charset="2"/>
              <a:buChar char="§"/>
            </a:pPr>
            <a:r>
              <a:rPr lang="en-GB" sz="2600" dirty="0"/>
              <a:t>7 Benefits of a Work Life Balance for Employers &amp; Employees </a:t>
            </a:r>
          </a:p>
          <a:p>
            <a:pPr marL="0" indent="0"/>
            <a:r>
              <a:rPr lang="en-GB" sz="2600" dirty="0">
                <a:hlinkClick r:id="rId6">
                  <a:extLst>
                    <a:ext uri="{A12FA001-AC4F-418D-AE19-62706E023703}">
                      <ahyp:hlinkClr xmlns:ahyp="http://schemas.microsoft.com/office/drawing/2018/hyperlinkcolor" val="tx"/>
                    </a:ext>
                  </a:extLst>
                </a:hlinkClick>
              </a:rPr>
              <a:t>https://fmpglobal.com/blog/business-benefits-good-work-life-balance/</a:t>
            </a:r>
            <a:r>
              <a:rPr lang="en-GB" sz="2600" dirty="0"/>
              <a:t> </a:t>
            </a:r>
          </a:p>
          <a:p>
            <a:pPr marL="342900" indent="-342900">
              <a:buFont typeface="Wingdings" panose="05000000000000000000" pitchFamily="2" charset="2"/>
              <a:buChar char="§"/>
            </a:pPr>
            <a:r>
              <a:rPr lang="en-GB" sz="2600" dirty="0"/>
              <a:t>EU strategic framework on health and safety at work 2021-2027</a:t>
            </a:r>
          </a:p>
          <a:p>
            <a:pPr marL="0" indent="0"/>
            <a:r>
              <a:rPr lang="en-GB" sz="2600" dirty="0">
                <a:hlinkClick r:id="rId7">
                  <a:extLst>
                    <a:ext uri="{A12FA001-AC4F-418D-AE19-62706E023703}">
                      <ahyp:hlinkClr xmlns:ahyp="http://schemas.microsoft.com/office/drawing/2018/hyperlinkcolor" val="tx"/>
                    </a:ext>
                  </a:extLst>
                </a:hlinkClick>
              </a:rPr>
              <a:t>https://www.ilo.org/budapest/what-we-do/projects/declared-work-ukraine/WCMS_811860/lang--en/index.htm#:~:text=This%20new%20strategy%20focuses%20on,for%20possible%20future%20health%20threats</a:t>
            </a:r>
            <a:r>
              <a:rPr lang="en-GB" sz="2600" dirty="0"/>
              <a:t>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n-GB" dirty="0"/>
              <a:t>References for Unit 1</a:t>
            </a:r>
          </a:p>
        </p:txBody>
      </p:sp>
    </p:spTree>
    <p:extLst>
      <p:ext uri="{BB962C8B-B14F-4D97-AF65-F5344CB8AC3E}">
        <p14:creationId xmlns:p14="http://schemas.microsoft.com/office/powerpoint/2010/main" val="475773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lnSpcReduction="10000"/>
          </a:bodyPr>
          <a:lstStyle/>
          <a:p>
            <a:r>
              <a:rPr lang="en-GB" sz="3200" b="1" i="0" dirty="0">
                <a:effectLst/>
                <a:latin typeface="Söhne"/>
              </a:rPr>
              <a:t>Organisational Role in Promoting Work-Life Balance</a:t>
            </a:r>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02</a:t>
            </a:r>
          </a:p>
        </p:txBody>
      </p:sp>
    </p:spTree>
    <p:extLst>
      <p:ext uri="{BB962C8B-B14F-4D97-AF65-F5344CB8AC3E}">
        <p14:creationId xmlns:p14="http://schemas.microsoft.com/office/powerpoint/2010/main" val="1726908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8266858-9A23-8DB6-23AA-04F5DFDF32C8}"/>
              </a:ext>
            </a:extLst>
          </p:cNvPr>
          <p:cNvPicPr>
            <a:picLocks noGrp="1" noChangeAspect="1"/>
          </p:cNvPicPr>
          <p:nvPr>
            <p:ph type="pic" sz="quarter" idx="53"/>
          </p:nvPr>
        </p:nvPicPr>
        <p:blipFill>
          <a:blip r:embed="rId2"/>
          <a:srcRect l="28881" r="28881"/>
          <a:stretch>
            <a:fillRect/>
          </a:stretch>
        </p:blipFill>
        <p:spPr/>
      </p:pic>
      <p:sp>
        <p:nvSpPr>
          <p:cNvPr id="3" name="Text Placeholder 2">
            <a:extLst>
              <a:ext uri="{FF2B5EF4-FFF2-40B4-BE49-F238E27FC236}">
                <a16:creationId xmlns:a16="http://schemas.microsoft.com/office/drawing/2014/main" id="{1FE2060C-AA7F-C486-8636-8891BFCB112C}"/>
              </a:ext>
            </a:extLst>
          </p:cNvPr>
          <p:cNvSpPr>
            <a:spLocks noGrp="1"/>
          </p:cNvSpPr>
          <p:nvPr>
            <p:ph type="body" sz="quarter" idx="18"/>
          </p:nvPr>
        </p:nvSpPr>
        <p:spPr>
          <a:xfrm>
            <a:off x="734713" y="1583871"/>
            <a:ext cx="6285211" cy="4029530"/>
          </a:xfrm>
        </p:spPr>
        <p:txBody>
          <a:bodyPr>
            <a:normAutofit fontScale="85000" lnSpcReduction="20000"/>
          </a:bodyPr>
          <a:lstStyle/>
          <a:p>
            <a:pPr marL="342900" indent="-342900" algn="just">
              <a:lnSpc>
                <a:spcPct val="110000"/>
              </a:lnSpc>
              <a:buFont typeface="Arial" panose="020B0604020202020204" pitchFamily="34" charset="0"/>
              <a:buChar char="•"/>
            </a:pPr>
            <a:r>
              <a:rPr lang="en-GB" dirty="0"/>
              <a:t>Corporate culture plays a critical role in shaping work-life balance within an organisation. </a:t>
            </a:r>
          </a:p>
          <a:p>
            <a:pPr marL="342900" indent="-342900" algn="just">
              <a:lnSpc>
                <a:spcPct val="110000"/>
              </a:lnSpc>
              <a:buFont typeface="Arial" panose="020B0604020202020204" pitchFamily="34" charset="0"/>
              <a:buChar char="•"/>
            </a:pPr>
            <a:r>
              <a:rPr lang="en-GB" dirty="0"/>
              <a:t>A culture that encourages long working hours and values employees based on their time spent in the office rather than their productivity can contribute to a poor work-life balance. </a:t>
            </a:r>
          </a:p>
          <a:p>
            <a:pPr marL="342900" indent="-342900" algn="just">
              <a:lnSpc>
                <a:spcPct val="110000"/>
              </a:lnSpc>
              <a:buFont typeface="Arial" panose="020B0604020202020204" pitchFamily="34" charset="0"/>
              <a:buChar char="•"/>
            </a:pPr>
            <a:r>
              <a:rPr lang="en-GB" dirty="0"/>
              <a:t>On the other hand, a culture that promotes flexibility, values employee wellbeing, and respects personal time can facilitate a healthy work-life balance. </a:t>
            </a:r>
          </a:p>
          <a:p>
            <a:pPr marL="342900" indent="-342900" algn="just">
              <a:lnSpc>
                <a:spcPct val="110000"/>
              </a:lnSpc>
              <a:buFont typeface="Arial" panose="020B0604020202020204" pitchFamily="34" charset="0"/>
              <a:buChar char="•"/>
            </a:pPr>
            <a:r>
              <a:rPr lang="en-GB" dirty="0"/>
              <a:t>The EU's New Strategic Framework on Health and Safety at Work 2021–2027 underscores the importance of healthy work environments and cultures that promote work-life balance.</a:t>
            </a:r>
          </a:p>
          <a:p>
            <a:endParaRPr lang="en-GB" dirty="0"/>
          </a:p>
        </p:txBody>
      </p:sp>
      <p:sp>
        <p:nvSpPr>
          <p:cNvPr id="4" name="Text Placeholder 3">
            <a:extLst>
              <a:ext uri="{FF2B5EF4-FFF2-40B4-BE49-F238E27FC236}">
                <a16:creationId xmlns:a16="http://schemas.microsoft.com/office/drawing/2014/main" id="{68E0FEC7-2C58-0FF7-8C34-E0DA0030F10D}"/>
              </a:ext>
            </a:extLst>
          </p:cNvPr>
          <p:cNvSpPr>
            <a:spLocks noGrp="1"/>
          </p:cNvSpPr>
          <p:nvPr>
            <p:ph type="body" sz="quarter" idx="16"/>
          </p:nvPr>
        </p:nvSpPr>
        <p:spPr>
          <a:xfrm>
            <a:off x="713768" y="314326"/>
            <a:ext cx="5563207" cy="857250"/>
          </a:xfrm>
        </p:spPr>
        <p:txBody>
          <a:bodyPr>
            <a:normAutofit fontScale="92500" lnSpcReduction="20000"/>
          </a:bodyPr>
          <a:lstStyle/>
          <a:p>
            <a:r>
              <a:rPr lang="en-GB" sz="3600" dirty="0">
                <a:effectLst/>
                <a:ea typeface="Corbel" panose="020B0503020204020204" pitchFamily="34" charset="0"/>
                <a:cs typeface="Times New Roman" panose="02020603050405020304" pitchFamily="18" charset="0"/>
              </a:rPr>
              <a:t>The Impact of Corporate Culture on Work-Life Balance</a:t>
            </a:r>
            <a:endParaRPr lang="en-US" sz="6000" dirty="0"/>
          </a:p>
          <a:p>
            <a:endParaRPr lang="en-GB" dirty="0"/>
          </a:p>
        </p:txBody>
      </p:sp>
    </p:spTree>
    <p:extLst>
      <p:ext uri="{BB962C8B-B14F-4D97-AF65-F5344CB8AC3E}">
        <p14:creationId xmlns:p14="http://schemas.microsoft.com/office/powerpoint/2010/main" val="4125288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D36E3E-0D4A-4927-20A5-C294AC4BD4C0}"/>
              </a:ext>
            </a:extLst>
          </p:cNvPr>
          <p:cNvSpPr>
            <a:spLocks noGrp="1"/>
          </p:cNvSpPr>
          <p:nvPr>
            <p:ph type="body" sz="quarter" idx="18"/>
          </p:nvPr>
        </p:nvSpPr>
        <p:spPr>
          <a:xfrm>
            <a:off x="586599" y="1414235"/>
            <a:ext cx="6289090" cy="4029530"/>
          </a:xfrm>
        </p:spPr>
        <p:txBody>
          <a:bodyPr>
            <a:normAutofit lnSpcReduction="10000"/>
          </a:bodyPr>
          <a:lstStyle/>
          <a:p>
            <a:pPr marL="342900" indent="-342900" algn="just">
              <a:buFont typeface="Arial" panose="020B0604020202020204" pitchFamily="34" charset="0"/>
              <a:buChar char="•"/>
            </a:pPr>
            <a:r>
              <a:rPr lang="en-GB" dirty="0"/>
              <a:t>Supporting work-life balance within an organisation can yield significant benefits. </a:t>
            </a:r>
          </a:p>
          <a:p>
            <a:pPr marL="342900" indent="-342900" algn="just">
              <a:buFont typeface="Arial" panose="020B0604020202020204" pitchFamily="34" charset="0"/>
              <a:buChar char="•"/>
            </a:pPr>
            <a:r>
              <a:rPr lang="en-GB" dirty="0"/>
              <a:t>These include improved employee morale, increased productivity, reduced absenteeism, and lower staff turnover rates. </a:t>
            </a:r>
          </a:p>
          <a:p>
            <a:pPr marL="342900" indent="-342900" algn="just">
              <a:buFont typeface="Arial" panose="020B0604020202020204" pitchFamily="34" charset="0"/>
              <a:buChar char="•"/>
            </a:pPr>
            <a:r>
              <a:rPr lang="en-GB" dirty="0"/>
              <a:t>It can also enhance the organisation's reputation, making it a more attractive workplace for current and potential employees. </a:t>
            </a:r>
          </a:p>
          <a:p>
            <a:pPr marL="342900" indent="-342900" algn="just">
              <a:buFont typeface="Arial" panose="020B0604020202020204" pitchFamily="34" charset="0"/>
              <a:buChar char="•"/>
            </a:pPr>
            <a:r>
              <a:rPr lang="en-GB" dirty="0"/>
              <a:t>The European Pillar of Social Rights recognises the organisational benefits of supporting work-life balance and encourages businesses to develop family-friendly policies.</a:t>
            </a:r>
          </a:p>
        </p:txBody>
      </p:sp>
      <p:sp>
        <p:nvSpPr>
          <p:cNvPr id="3" name="Text Placeholder 2">
            <a:extLst>
              <a:ext uri="{FF2B5EF4-FFF2-40B4-BE49-F238E27FC236}">
                <a16:creationId xmlns:a16="http://schemas.microsoft.com/office/drawing/2014/main" id="{B7AA19F1-254A-42CC-6B88-0779FA209D62}"/>
              </a:ext>
            </a:extLst>
          </p:cNvPr>
          <p:cNvSpPr>
            <a:spLocks noGrp="1"/>
          </p:cNvSpPr>
          <p:nvPr>
            <p:ph type="body" sz="quarter" idx="16"/>
          </p:nvPr>
        </p:nvSpPr>
        <p:spPr>
          <a:xfrm>
            <a:off x="869511" y="543458"/>
            <a:ext cx="6889572" cy="790042"/>
          </a:xfrm>
        </p:spPr>
        <p:txBody>
          <a:bodyPr>
            <a:normAutofit/>
          </a:bodyPr>
          <a:lstStyle/>
          <a:p>
            <a:r>
              <a:rPr lang="en-GB" sz="2400" dirty="0"/>
              <a:t>The Organisational Benefits of Supporting Work-Life Balance</a:t>
            </a:r>
          </a:p>
        </p:txBody>
      </p:sp>
      <p:pic>
        <p:nvPicPr>
          <p:cNvPr id="7" name="Picture Placeholder 6">
            <a:extLst>
              <a:ext uri="{FF2B5EF4-FFF2-40B4-BE49-F238E27FC236}">
                <a16:creationId xmlns:a16="http://schemas.microsoft.com/office/drawing/2014/main" id="{BB7A1884-08CC-601C-627E-F74474CF8226}"/>
              </a:ext>
            </a:extLst>
          </p:cNvPr>
          <p:cNvPicPr>
            <a:picLocks noGrp="1" noChangeAspect="1"/>
          </p:cNvPicPr>
          <p:nvPr>
            <p:ph type="pic" sz="quarter" idx="15"/>
          </p:nvPr>
        </p:nvPicPr>
        <p:blipFill>
          <a:blip r:embed="rId2"/>
          <a:srcRect l="21798" r="21798"/>
          <a:stretch>
            <a:fillRect/>
          </a:stretch>
        </p:blipFill>
        <p:spPr/>
      </p:pic>
    </p:spTree>
    <p:extLst>
      <p:ext uri="{BB962C8B-B14F-4D97-AF65-F5344CB8AC3E}">
        <p14:creationId xmlns:p14="http://schemas.microsoft.com/office/powerpoint/2010/main" val="1399163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5243BB-1854-66C3-B7BD-B33DA0C5B164}"/>
              </a:ext>
            </a:extLst>
          </p:cNvPr>
          <p:cNvPicPr>
            <a:picLocks noGrp="1" noChangeAspect="1"/>
          </p:cNvPicPr>
          <p:nvPr>
            <p:ph type="pic" sz="quarter" idx="33"/>
          </p:nvPr>
        </p:nvPicPr>
        <p:blipFill rotWithShape="1">
          <a:blip r:embed="rId2"/>
          <a:srcRect t="57" b="57"/>
          <a:stretch/>
        </p:blipFill>
        <p:spPr/>
      </p:pic>
      <p:sp>
        <p:nvSpPr>
          <p:cNvPr id="5" name="Text Placeholder 4">
            <a:extLst>
              <a:ext uri="{FF2B5EF4-FFF2-40B4-BE49-F238E27FC236}">
                <a16:creationId xmlns:a16="http://schemas.microsoft.com/office/drawing/2014/main" id="{9C1405FD-CA3F-3997-6E58-3607D4D1FE61}"/>
              </a:ext>
            </a:extLst>
          </p:cNvPr>
          <p:cNvSpPr>
            <a:spLocks noGrp="1"/>
          </p:cNvSpPr>
          <p:nvPr>
            <p:ph type="body" sz="quarter" idx="34"/>
          </p:nvPr>
        </p:nvSpPr>
        <p:spPr/>
        <p:txBody>
          <a:bodyPr/>
          <a:lstStyle/>
          <a:p>
            <a:r>
              <a:rPr lang="en-GB"/>
              <a:t>WELCOME TO BALANCE</a:t>
            </a:r>
          </a:p>
        </p:txBody>
      </p:sp>
      <p:sp>
        <p:nvSpPr>
          <p:cNvPr id="3" name="Text Placeholder 2">
            <a:extLst>
              <a:ext uri="{FF2B5EF4-FFF2-40B4-BE49-F238E27FC236}">
                <a16:creationId xmlns:a16="http://schemas.microsoft.com/office/drawing/2014/main" id="{0731DDB5-45BE-2564-A3CE-482D54109C49}"/>
              </a:ext>
            </a:extLst>
          </p:cNvPr>
          <p:cNvSpPr>
            <a:spLocks noGrp="1"/>
          </p:cNvSpPr>
          <p:nvPr>
            <p:ph type="body" sz="quarter" idx="18"/>
          </p:nvPr>
        </p:nvSpPr>
        <p:spPr>
          <a:xfrm>
            <a:off x="6629889" y="1643483"/>
            <a:ext cx="4918863" cy="4029530"/>
          </a:xfrm>
        </p:spPr>
        <p:txBody>
          <a:bodyPr>
            <a:normAutofit fontScale="92500"/>
          </a:bodyPr>
          <a:lstStyle/>
          <a:p>
            <a:pPr marL="342900" indent="-342900" algn="just">
              <a:buFont typeface="Arial" panose="020B0604020202020204" pitchFamily="34" charset="0"/>
              <a:buChar char="•"/>
            </a:pPr>
            <a:r>
              <a:rPr lang="en-GB" dirty="0"/>
              <a:t>Leadership plays a </a:t>
            </a:r>
            <a:r>
              <a:rPr lang="en-GB" b="1" dirty="0"/>
              <a:t>crucial role </a:t>
            </a:r>
            <a:r>
              <a:rPr lang="en-GB" dirty="0"/>
              <a:t>in promoting work-life balance. Leaders can set the tone by modelling healthy work-life balance behaviours and supporting policies that encourage work-life balance, such as flexible working hours, remote work opportunities, and family leave policies. </a:t>
            </a:r>
          </a:p>
          <a:p>
            <a:pPr marL="342900" indent="-342900" algn="just">
              <a:buFont typeface="Arial" panose="020B0604020202020204" pitchFamily="34" charset="0"/>
              <a:buChar char="•"/>
            </a:pPr>
            <a:r>
              <a:rPr lang="en-GB" dirty="0"/>
              <a:t>The European Framework for Psychosocial Risk Management (PRIMA-EF) emphasises the importance of supportive leadership in mitigating psychosocial risks and fostering a balanced work environment.</a:t>
            </a:r>
          </a:p>
        </p:txBody>
      </p:sp>
      <p:sp>
        <p:nvSpPr>
          <p:cNvPr id="2" name="Text Placeholder 1">
            <a:extLst>
              <a:ext uri="{FF2B5EF4-FFF2-40B4-BE49-F238E27FC236}">
                <a16:creationId xmlns:a16="http://schemas.microsoft.com/office/drawing/2014/main" id="{0762B96C-EEC1-ECE4-5F7C-6023F5B8C016}"/>
              </a:ext>
            </a:extLst>
          </p:cNvPr>
          <p:cNvSpPr>
            <a:spLocks noGrp="1"/>
          </p:cNvSpPr>
          <p:nvPr>
            <p:ph type="body" sz="quarter" idx="16"/>
          </p:nvPr>
        </p:nvSpPr>
        <p:spPr>
          <a:xfrm>
            <a:off x="6629890" y="731710"/>
            <a:ext cx="4918863" cy="937291"/>
          </a:xfrm>
        </p:spPr>
        <p:txBody>
          <a:bodyPr>
            <a:normAutofit/>
          </a:bodyPr>
          <a:lstStyle/>
          <a:p>
            <a:r>
              <a:rPr lang="en-GB" sz="2400" b="1" dirty="0">
                <a:effectLst/>
                <a:ea typeface="Corbel" panose="020B0503020204020204" pitchFamily="34" charset="0"/>
                <a:cs typeface="Times New Roman" panose="02020603050405020304" pitchFamily="18" charset="0"/>
              </a:rPr>
              <a:t>Role of Leadership in Fostering Work-Life Balance</a:t>
            </a:r>
            <a:endParaRPr lang="en-GB" sz="4400" dirty="0"/>
          </a:p>
        </p:txBody>
      </p:sp>
    </p:spTree>
    <p:extLst>
      <p:ext uri="{BB962C8B-B14F-4D97-AF65-F5344CB8AC3E}">
        <p14:creationId xmlns:p14="http://schemas.microsoft.com/office/powerpoint/2010/main" val="934416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F7332CD-919E-DDD2-A688-F8D429BA214F}"/>
              </a:ext>
            </a:extLst>
          </p:cNvPr>
          <p:cNvPicPr>
            <a:picLocks noGrp="1" noChangeAspect="1"/>
          </p:cNvPicPr>
          <p:nvPr>
            <p:ph type="pic" sz="quarter" idx="53"/>
          </p:nvPr>
        </p:nvPicPr>
        <p:blipFill>
          <a:blip r:embed="rId2"/>
          <a:srcRect l="28909" r="28909"/>
          <a:stretch>
            <a:fillRect/>
          </a:stretch>
        </p:blipFill>
        <p:spPr/>
      </p:pic>
      <p:sp>
        <p:nvSpPr>
          <p:cNvPr id="3" name="Text Placeholder 2">
            <a:extLst>
              <a:ext uri="{FF2B5EF4-FFF2-40B4-BE49-F238E27FC236}">
                <a16:creationId xmlns:a16="http://schemas.microsoft.com/office/drawing/2014/main" id="{8FE126F6-17FD-7AF7-80B8-F3E662A1603F}"/>
              </a:ext>
            </a:extLst>
          </p:cNvPr>
          <p:cNvSpPr>
            <a:spLocks noGrp="1"/>
          </p:cNvSpPr>
          <p:nvPr>
            <p:ph type="body" sz="quarter" idx="18"/>
          </p:nvPr>
        </p:nvSpPr>
        <p:spPr>
          <a:xfrm>
            <a:off x="734714" y="1583871"/>
            <a:ext cx="6237586" cy="4029530"/>
          </a:xfrm>
        </p:spPr>
        <p:txBody>
          <a:bodyPr>
            <a:normAutofit/>
          </a:bodyPr>
          <a:lstStyle/>
          <a:p>
            <a:pPr marL="342900" indent="-342900" algn="just">
              <a:buFont typeface="Arial" panose="020B0604020202020204" pitchFamily="34" charset="0"/>
              <a:buChar char="•"/>
            </a:pPr>
            <a:r>
              <a:rPr lang="en-GB" dirty="0"/>
              <a:t>Providing support for childcare is a powerful method of alleviating stress and improving work-life balance. This can involve providing direct access to childcare facilities, providing subsidies, or offering flexible schedules that accommodate childcare needs. </a:t>
            </a:r>
          </a:p>
          <a:p>
            <a:pPr marL="342900" indent="-342900" algn="just">
              <a:buFont typeface="Arial" panose="020B0604020202020204" pitchFamily="34" charset="0"/>
              <a:buChar char="•"/>
            </a:pPr>
            <a:r>
              <a:rPr lang="en-GB" dirty="0"/>
              <a:t>The </a:t>
            </a:r>
            <a:r>
              <a:rPr lang="en-GB" b="1" dirty="0">
                <a:solidFill>
                  <a:srgbClr val="8A4199"/>
                </a:solidFill>
              </a:rPr>
              <a:t>revised </a:t>
            </a:r>
            <a:r>
              <a:rPr lang="en-GB" b="1" dirty="0">
                <a:solidFill>
                  <a:srgbClr val="8A4199"/>
                </a:solidFill>
                <a:hlinkClick r:id="rId3">
                  <a:extLst>
                    <a:ext uri="{A12FA001-AC4F-418D-AE19-62706E023703}">
                      <ahyp:hlinkClr xmlns:ahyp="http://schemas.microsoft.com/office/drawing/2018/hyperlinkcolor" val="tx"/>
                    </a:ext>
                  </a:extLst>
                </a:hlinkClick>
              </a:rPr>
              <a:t>Barcelona objectives </a:t>
            </a:r>
            <a:r>
              <a:rPr lang="en-GB" dirty="0"/>
              <a:t>set by the EU encourage member states to provide adequate childcare to improve work-life balance, emphasizing that such support is essential to ensure gender equality in the workforce.</a:t>
            </a:r>
          </a:p>
        </p:txBody>
      </p:sp>
      <p:sp>
        <p:nvSpPr>
          <p:cNvPr id="4" name="Text Placeholder 3">
            <a:extLst>
              <a:ext uri="{FF2B5EF4-FFF2-40B4-BE49-F238E27FC236}">
                <a16:creationId xmlns:a16="http://schemas.microsoft.com/office/drawing/2014/main" id="{2D9947E0-5BB2-7F85-930A-852B7949E7F9}"/>
              </a:ext>
            </a:extLst>
          </p:cNvPr>
          <p:cNvSpPr>
            <a:spLocks noGrp="1"/>
          </p:cNvSpPr>
          <p:nvPr>
            <p:ph type="body" sz="quarter" idx="16"/>
          </p:nvPr>
        </p:nvSpPr>
        <p:spPr/>
        <p:txBody>
          <a:bodyPr>
            <a:normAutofit fontScale="92500"/>
          </a:bodyPr>
          <a:lstStyle/>
          <a:p>
            <a:r>
              <a:rPr lang="en-GB" dirty="0"/>
              <a:t>Role of Childcare Support</a:t>
            </a:r>
          </a:p>
        </p:txBody>
      </p:sp>
    </p:spTree>
    <p:extLst>
      <p:ext uri="{BB962C8B-B14F-4D97-AF65-F5344CB8AC3E}">
        <p14:creationId xmlns:p14="http://schemas.microsoft.com/office/powerpoint/2010/main" val="3601448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3EF955-897B-FF6C-FAEA-E3424A716B21}"/>
              </a:ext>
            </a:extLst>
          </p:cNvPr>
          <p:cNvSpPr>
            <a:spLocks noGrp="1"/>
          </p:cNvSpPr>
          <p:nvPr>
            <p:ph type="body" sz="quarter" idx="18"/>
          </p:nvPr>
        </p:nvSpPr>
        <p:spPr/>
        <p:txBody>
          <a:bodyPr>
            <a:normAutofit fontScale="92500"/>
          </a:bodyPr>
          <a:lstStyle/>
          <a:p>
            <a:pPr marL="342900" indent="-342900" algn="just">
              <a:buFont typeface="Arial" panose="020B0604020202020204" pitchFamily="34" charset="0"/>
              <a:buChar char="•"/>
            </a:pPr>
            <a:r>
              <a:rPr lang="en-GB" dirty="0"/>
              <a:t>Let's look at the case of </a:t>
            </a:r>
            <a:r>
              <a:rPr lang="en-GB" b="1" dirty="0">
                <a:solidFill>
                  <a:srgbClr val="8A4199"/>
                </a:solidFill>
                <a:hlinkClick r:id="rId2">
                  <a:extLst>
                    <a:ext uri="{A12FA001-AC4F-418D-AE19-62706E023703}">
                      <ahyp:hlinkClr xmlns:ahyp="http://schemas.microsoft.com/office/drawing/2018/hyperlinkcolor" val="tx"/>
                    </a:ext>
                  </a:extLst>
                </a:hlinkClick>
              </a:rPr>
              <a:t>Swedbank HERE</a:t>
            </a:r>
            <a:r>
              <a:rPr lang="en-GB" dirty="0"/>
              <a:t>, a Swedish company. They have implemented a variety of family-friendly policies, including flexible working hours and remote work options. These policies have been lauded for promoting a healthier work-life balance.</a:t>
            </a:r>
          </a:p>
          <a:p>
            <a:pPr marL="342900" indent="-342900" algn="just">
              <a:buFont typeface="Arial" panose="020B0604020202020204" pitchFamily="34" charset="0"/>
              <a:buChar char="•"/>
            </a:pPr>
            <a:r>
              <a:rPr lang="en-GB" dirty="0"/>
              <a:t>Reflect on the impacts of these policies. Discuss their potential effects, strengths, and weaknesses with your group. How could such policies be implemented or improved in your workplace? Reflect on these questions individually or discuss in groups.</a:t>
            </a:r>
          </a:p>
        </p:txBody>
      </p:sp>
      <p:sp>
        <p:nvSpPr>
          <p:cNvPr id="3" name="Text Placeholder 2">
            <a:extLst>
              <a:ext uri="{FF2B5EF4-FFF2-40B4-BE49-F238E27FC236}">
                <a16:creationId xmlns:a16="http://schemas.microsoft.com/office/drawing/2014/main" id="{BB57A0F6-F65F-7555-CBA0-4F67E5FC7423}"/>
              </a:ext>
            </a:extLst>
          </p:cNvPr>
          <p:cNvSpPr>
            <a:spLocks noGrp="1"/>
          </p:cNvSpPr>
          <p:nvPr>
            <p:ph type="body" sz="quarter" idx="16"/>
          </p:nvPr>
        </p:nvSpPr>
        <p:spPr/>
        <p:txBody>
          <a:bodyPr>
            <a:normAutofit fontScale="77500" lnSpcReduction="20000"/>
          </a:bodyPr>
          <a:lstStyle/>
          <a:p>
            <a:r>
              <a:rPr lang="en-GB" dirty="0"/>
              <a:t>Activity - Discussion or Case Study on Effective Workplace Policies</a:t>
            </a:r>
          </a:p>
        </p:txBody>
      </p:sp>
      <p:pic>
        <p:nvPicPr>
          <p:cNvPr id="10" name="Picture Placeholder 9">
            <a:extLst>
              <a:ext uri="{FF2B5EF4-FFF2-40B4-BE49-F238E27FC236}">
                <a16:creationId xmlns:a16="http://schemas.microsoft.com/office/drawing/2014/main" id="{7EB81312-4B22-AA4B-B1B3-B4E5DD1D6F44}"/>
              </a:ext>
            </a:extLst>
          </p:cNvPr>
          <p:cNvPicPr>
            <a:picLocks noGrp="1" noChangeAspect="1"/>
          </p:cNvPicPr>
          <p:nvPr>
            <p:ph type="pic" sz="quarter" idx="10"/>
          </p:nvPr>
        </p:nvPicPr>
        <p:blipFill rotWithShape="1">
          <a:blip r:embed="rId3"/>
          <a:srcRect l="16495" r="16495"/>
          <a:stretch/>
        </p:blipFill>
        <p:spPr/>
      </p:pic>
    </p:spTree>
    <p:extLst>
      <p:ext uri="{BB962C8B-B14F-4D97-AF65-F5344CB8AC3E}">
        <p14:creationId xmlns:p14="http://schemas.microsoft.com/office/powerpoint/2010/main" val="498685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6DF505-28CA-FB2D-D2C8-28B6DAABCE39}"/>
              </a:ext>
            </a:extLst>
          </p:cNvPr>
          <p:cNvSpPr>
            <a:spLocks noGrp="1"/>
          </p:cNvSpPr>
          <p:nvPr>
            <p:ph type="body" sz="quarter" idx="18"/>
          </p:nvPr>
        </p:nvSpPr>
        <p:spPr/>
        <p:txBody>
          <a:bodyPr>
            <a:normAutofit/>
          </a:bodyPr>
          <a:lstStyle/>
          <a:p>
            <a:pPr marL="0" indent="0"/>
            <a:r>
              <a:rPr lang="en-GB" dirty="0"/>
              <a:t>Objective: To help participants identify organisational practices that promote work-life balance.</a:t>
            </a:r>
          </a:p>
          <a:p>
            <a:pPr marL="0" indent="0"/>
            <a:r>
              <a:rPr lang="en-GB" b="1" dirty="0"/>
              <a:t>Instructions:</a:t>
            </a:r>
          </a:p>
          <a:p>
            <a:pPr marL="457200" indent="-457200">
              <a:buFont typeface="+mj-lt"/>
              <a:buAutoNum type="arabicPeriod"/>
            </a:pPr>
            <a:r>
              <a:rPr lang="en-GB" dirty="0"/>
              <a:t>Divide participants into small groups.</a:t>
            </a:r>
          </a:p>
          <a:p>
            <a:pPr marL="457200" indent="-457200">
              <a:buFont typeface="+mj-lt"/>
              <a:buAutoNum type="arabicPeriod"/>
            </a:pPr>
            <a:r>
              <a:rPr lang="en-GB" dirty="0"/>
              <a:t>Ask each group to discuss and list practices that an organisation can adopt to promote work-life balance.</a:t>
            </a:r>
          </a:p>
          <a:p>
            <a:pPr marL="457200" indent="-457200">
              <a:buFont typeface="+mj-lt"/>
              <a:buAutoNum type="arabicPeriod"/>
            </a:pPr>
            <a:r>
              <a:rPr lang="en-GB" dirty="0"/>
              <a:t>Have each group present their findings to the rest of the class for further discussion. Consider comparing these findings to strategies recommended in the EU's New Strategic Framework on Health and Safety at Work.</a:t>
            </a:r>
          </a:p>
        </p:txBody>
      </p:sp>
      <p:sp>
        <p:nvSpPr>
          <p:cNvPr id="2" name="Text Placeholder 1">
            <a:extLst>
              <a:ext uri="{FF2B5EF4-FFF2-40B4-BE49-F238E27FC236}">
                <a16:creationId xmlns:a16="http://schemas.microsoft.com/office/drawing/2014/main" id="{B00323D8-D149-A2E5-7CD5-872A6D2A0ACB}"/>
              </a:ext>
            </a:extLst>
          </p:cNvPr>
          <p:cNvSpPr>
            <a:spLocks noGrp="1"/>
          </p:cNvSpPr>
          <p:nvPr>
            <p:ph type="body" sz="quarter" idx="16"/>
          </p:nvPr>
        </p:nvSpPr>
        <p:spPr>
          <a:xfrm>
            <a:off x="900199" y="456978"/>
            <a:ext cx="10834985" cy="580518"/>
          </a:xfrm>
        </p:spPr>
        <p:txBody>
          <a:bodyPr>
            <a:normAutofit fontScale="92500" lnSpcReduction="20000"/>
          </a:bodyPr>
          <a:lstStyle/>
          <a:p>
            <a:r>
              <a:rPr lang="en-GB" sz="2400" b="1" dirty="0">
                <a:effectLst/>
                <a:ea typeface="Corbel" panose="020B0503020204020204" pitchFamily="34" charset="0"/>
                <a:cs typeface="Times New Roman" panose="02020603050405020304" pitchFamily="18" charset="0"/>
              </a:rPr>
              <a:t>ACTIVITY- Group Discussion: Identifying Practices that Encourage Work-Life Balance in an Organisation</a:t>
            </a:r>
            <a:endParaRPr lang="en-GB" sz="4400" dirty="0"/>
          </a:p>
        </p:txBody>
      </p:sp>
    </p:spTree>
    <p:extLst>
      <p:ext uri="{BB962C8B-B14F-4D97-AF65-F5344CB8AC3E}">
        <p14:creationId xmlns:p14="http://schemas.microsoft.com/office/powerpoint/2010/main" val="3986485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429914" y="1666262"/>
            <a:ext cx="10834986" cy="4770270"/>
          </a:xfrm>
        </p:spPr>
        <p:txBody>
          <a:bodyPr>
            <a:normAutofit fontScale="32500" lnSpcReduction="20000"/>
          </a:bodyPr>
          <a:lstStyle/>
          <a:p>
            <a:pPr marL="342900" indent="-342900">
              <a:buFont typeface="Wingdings" panose="05000000000000000000" pitchFamily="2" charset="2"/>
              <a:buChar char="§"/>
            </a:pPr>
            <a:r>
              <a:rPr lang="en-GB" sz="4000" dirty="0"/>
              <a:t>Summer 2018, The Effect of Organizational Culture on Work-Life Balance, Elinor S. </a:t>
            </a:r>
            <a:r>
              <a:rPr lang="en-GB" sz="4000" dirty="0" err="1"/>
              <a:t>Groner</a:t>
            </a:r>
            <a:r>
              <a:rPr lang="en-GB" sz="4000" dirty="0"/>
              <a:t>, Gettysburg College</a:t>
            </a:r>
          </a:p>
          <a:p>
            <a:pPr marL="0" indent="0"/>
            <a:r>
              <a:rPr lang="en-GB" sz="4000" dirty="0"/>
              <a:t>https://cupola.gettysburg.edu/cgi/viewcontent.cgi?article=1721&amp;context=student_scholarship#:~:text=Organizations%20which%20have%20policies%20and,the%20overall%20balance%20will%20decrease.</a:t>
            </a:r>
          </a:p>
          <a:p>
            <a:pPr marL="342900" indent="-342900">
              <a:buFont typeface="Wingdings" panose="05000000000000000000" pitchFamily="2" charset="2"/>
              <a:buChar char="§"/>
            </a:pPr>
            <a:r>
              <a:rPr lang="en-GB" sz="4000" dirty="0"/>
              <a:t>Gender Equality in Academia and Research - GEAR tool </a:t>
            </a:r>
          </a:p>
          <a:p>
            <a:pPr marL="0" indent="0"/>
            <a:r>
              <a:rPr lang="en-GB" sz="4000" dirty="0"/>
              <a:t>https://eige.europa.eu/gender-mainstreaming/toolkits/gear/work-life-balance-and-organisational-culture?language_content_entity=en</a:t>
            </a:r>
          </a:p>
          <a:p>
            <a:pPr marL="342900" indent="-342900">
              <a:buFont typeface="Wingdings" panose="05000000000000000000" pitchFamily="2" charset="2"/>
              <a:buChar char="§"/>
            </a:pPr>
            <a:r>
              <a:rPr lang="en-GB" sz="4000" dirty="0"/>
              <a:t>How to Create a Culture that Supports Work-Life Balance</a:t>
            </a:r>
          </a:p>
          <a:p>
            <a:pPr marL="0" indent="0"/>
            <a:r>
              <a:rPr lang="en-GB" sz="4000" dirty="0"/>
              <a:t>https://succeedsmart.com/blog/how-to-create-a-culture-that-supports-work-life-balance </a:t>
            </a:r>
          </a:p>
          <a:p>
            <a:pPr marL="342900" indent="-342900">
              <a:buFont typeface="Wingdings" panose="05000000000000000000" pitchFamily="2" charset="2"/>
              <a:buChar char="§"/>
            </a:pPr>
            <a:r>
              <a:rPr lang="en-GB" sz="4000" dirty="0"/>
              <a:t>EU strategic framework on health and safety at work 2021-2027</a:t>
            </a:r>
          </a:p>
          <a:p>
            <a:pPr marL="0" indent="0"/>
            <a:r>
              <a:rPr lang="en-GB" sz="4000" dirty="0"/>
              <a:t>https://www.ilo.org/budapest/what-we-do/projects/declared-work-ukraine/WCMS_811860/lang--en/index.htm#:~:text=This%20new%20strategy%20focuses%20on,for%20possible%20future%20health%20threats </a:t>
            </a:r>
          </a:p>
          <a:p>
            <a:pPr marL="342900" indent="-342900">
              <a:buFont typeface="Wingdings" panose="05000000000000000000" pitchFamily="2" charset="2"/>
              <a:buChar char="§"/>
            </a:pPr>
            <a:r>
              <a:rPr lang="en-GB" sz="4000" dirty="0"/>
              <a:t>The European Pillar of Social Rights and the ‘New Start’ initiative on Work/Life balance: why are they relevant for </a:t>
            </a:r>
            <a:r>
              <a:rPr lang="en-GB" sz="4000" dirty="0" err="1"/>
              <a:t>Eurocarers</a:t>
            </a:r>
            <a:r>
              <a:rPr lang="en-GB" sz="4000" dirty="0"/>
              <a:t>?</a:t>
            </a:r>
          </a:p>
          <a:p>
            <a:pPr marL="0" indent="0"/>
            <a:r>
              <a:rPr lang="en-GB" sz="4000" dirty="0"/>
              <a:t>https://eurocarers.org/wp-content/uploads/2022/02/TheEuropeanPillarofSocialRights-Update-14-June-2017.pdf </a:t>
            </a:r>
          </a:p>
          <a:p>
            <a:pPr marL="342900" indent="-342900">
              <a:buFont typeface="Wingdings" panose="05000000000000000000" pitchFamily="2" charset="2"/>
              <a:buChar char="§"/>
            </a:pPr>
            <a:r>
              <a:rPr lang="en-GB" sz="4000" dirty="0"/>
              <a:t>The Role of Leadership in Creating and Maintaining a Positive Work-life Balance </a:t>
            </a:r>
          </a:p>
          <a:p>
            <a:pPr marL="0" indent="0"/>
            <a:r>
              <a:rPr lang="en-GB" sz="4000" dirty="0"/>
              <a:t>https://www.tutorialspoint.com/the-role-of-leadership-in-creating-and-maintaining-a-positive-work-life-balance </a:t>
            </a:r>
          </a:p>
          <a:p>
            <a:pPr marL="342900" indent="-342900">
              <a:buFont typeface="Wingdings" panose="05000000000000000000" pitchFamily="2" charset="2"/>
              <a:buChar char="§"/>
            </a:pPr>
            <a:r>
              <a:rPr lang="en-GB" sz="4000" dirty="0"/>
              <a:t>European Framework for Psychosocial Risk Management (PRIMA-EF)</a:t>
            </a:r>
          </a:p>
          <a:p>
            <a:pPr marL="0" indent="0"/>
            <a:r>
              <a:rPr lang="en-GB" sz="4000" dirty="0"/>
              <a:t>https://apps.who.int/iris/bitstream/handle/10665/43966/9789241597104_eng_Part1.pdf;jsessionid=09B83CC5F04B42FD38AFE3B6FB26C5F3?sequence=1 </a:t>
            </a:r>
          </a:p>
          <a:p>
            <a:pPr marL="342900" indent="-342900">
              <a:buFont typeface="Wingdings" panose="05000000000000000000" pitchFamily="2" charset="2"/>
              <a:buChar char="§"/>
            </a:pPr>
            <a:r>
              <a:rPr lang="en-GB" sz="4000" dirty="0"/>
              <a:t>Knowing your rights for work-life balance</a:t>
            </a:r>
          </a:p>
          <a:p>
            <a:pPr marL="0" indent="0"/>
            <a:r>
              <a:rPr lang="en-GB" sz="4000" dirty="0"/>
              <a:t>https://workingfamilies.org.uk/news-events/blogs/knowing-your-rights-for-work-life-balance/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n-GB" dirty="0"/>
              <a:t>References for Unit 2</a:t>
            </a:r>
          </a:p>
        </p:txBody>
      </p:sp>
    </p:spTree>
    <p:extLst>
      <p:ext uri="{BB962C8B-B14F-4D97-AF65-F5344CB8AC3E}">
        <p14:creationId xmlns:p14="http://schemas.microsoft.com/office/powerpoint/2010/main" val="952657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2B96CE78-B8D6-5F61-6352-C8664C9A0E9E}"/>
              </a:ext>
            </a:extLst>
          </p:cNvPr>
          <p:cNvSpPr>
            <a:spLocks noGrp="1"/>
          </p:cNvSpPr>
          <p:nvPr>
            <p:ph type="body" sz="quarter" idx="47"/>
          </p:nvPr>
        </p:nvSpPr>
        <p:spPr>
          <a:xfrm>
            <a:off x="2850548" y="102860"/>
            <a:ext cx="7678646" cy="1070954"/>
          </a:xfrm>
        </p:spPr>
        <p:txBody>
          <a:bodyPr/>
          <a:lstStyle/>
          <a:p>
            <a:r>
              <a:rPr lang="en-GB" dirty="0"/>
              <a:t>TABLE OF CONTENTS</a:t>
            </a:r>
          </a:p>
        </p:txBody>
      </p:sp>
      <p:sp>
        <p:nvSpPr>
          <p:cNvPr id="2" name="Text Placeholder 1">
            <a:extLst>
              <a:ext uri="{FF2B5EF4-FFF2-40B4-BE49-F238E27FC236}">
                <a16:creationId xmlns:a16="http://schemas.microsoft.com/office/drawing/2014/main" id="{33E8BCE1-F81A-B08E-0B49-9CC2DA23718B}"/>
              </a:ext>
            </a:extLst>
          </p:cNvPr>
          <p:cNvSpPr>
            <a:spLocks noGrp="1"/>
          </p:cNvSpPr>
          <p:nvPr>
            <p:ph type="body" sz="quarter" idx="50"/>
          </p:nvPr>
        </p:nvSpPr>
        <p:spPr/>
        <p:txBody>
          <a:bodyPr>
            <a:normAutofit/>
          </a:bodyPr>
          <a:lstStyle/>
          <a:p>
            <a:r>
              <a:rPr lang="en-GB"/>
              <a:t>01</a:t>
            </a:r>
          </a:p>
        </p:txBody>
      </p:sp>
      <p:sp>
        <p:nvSpPr>
          <p:cNvPr id="12" name="Text Placeholder 11">
            <a:extLst>
              <a:ext uri="{FF2B5EF4-FFF2-40B4-BE49-F238E27FC236}">
                <a16:creationId xmlns:a16="http://schemas.microsoft.com/office/drawing/2014/main" id="{98B3D976-C2C0-98AB-577C-9A005B02A982}"/>
              </a:ext>
            </a:extLst>
          </p:cNvPr>
          <p:cNvSpPr>
            <a:spLocks noGrp="1"/>
          </p:cNvSpPr>
          <p:nvPr>
            <p:ph type="body" sz="quarter" idx="51"/>
          </p:nvPr>
        </p:nvSpPr>
        <p:spPr/>
        <p:txBody>
          <a:bodyPr>
            <a:normAutofit/>
          </a:bodyPr>
          <a:lstStyle/>
          <a:p>
            <a:r>
              <a:rPr lang="en-GB" dirty="0">
                <a:hlinkClick r:id="rId2" action="ppaction://hlinksldjump"/>
              </a:rPr>
              <a:t>Unit 1: Introduction to Work-Life Balance</a:t>
            </a:r>
            <a:endParaRPr lang="en-GB" dirty="0"/>
          </a:p>
        </p:txBody>
      </p:sp>
      <p:sp>
        <p:nvSpPr>
          <p:cNvPr id="3" name="Text Placeholder 2">
            <a:extLst>
              <a:ext uri="{FF2B5EF4-FFF2-40B4-BE49-F238E27FC236}">
                <a16:creationId xmlns:a16="http://schemas.microsoft.com/office/drawing/2014/main" id="{8DC06369-563B-377E-4FAC-D3280D0AB389}"/>
              </a:ext>
            </a:extLst>
          </p:cNvPr>
          <p:cNvSpPr>
            <a:spLocks noGrp="1"/>
          </p:cNvSpPr>
          <p:nvPr>
            <p:ph type="body" sz="quarter" idx="52"/>
          </p:nvPr>
        </p:nvSpPr>
        <p:spPr/>
        <p:txBody>
          <a:bodyPr>
            <a:normAutofit/>
          </a:bodyPr>
          <a:lstStyle/>
          <a:p>
            <a:r>
              <a:rPr lang="en-GB"/>
              <a:t>02</a:t>
            </a:r>
          </a:p>
        </p:txBody>
      </p:sp>
      <p:sp>
        <p:nvSpPr>
          <p:cNvPr id="4" name="Text Placeholder 3">
            <a:extLst>
              <a:ext uri="{FF2B5EF4-FFF2-40B4-BE49-F238E27FC236}">
                <a16:creationId xmlns:a16="http://schemas.microsoft.com/office/drawing/2014/main" id="{77EB4F98-535E-813A-1744-B529C3C87728}"/>
              </a:ext>
            </a:extLst>
          </p:cNvPr>
          <p:cNvSpPr>
            <a:spLocks noGrp="1"/>
          </p:cNvSpPr>
          <p:nvPr>
            <p:ph type="body" sz="quarter" idx="53"/>
          </p:nvPr>
        </p:nvSpPr>
        <p:spPr/>
        <p:txBody>
          <a:bodyPr>
            <a:normAutofit/>
          </a:bodyPr>
          <a:lstStyle/>
          <a:p>
            <a:r>
              <a:rPr lang="en-GB" dirty="0">
                <a:hlinkClick r:id="rId3" action="ppaction://hlinksldjump"/>
              </a:rPr>
              <a:t>Unit 2: Organisational Role in Promoting Work-Life Balance</a:t>
            </a:r>
            <a:endParaRPr lang="en-GB" dirty="0"/>
          </a:p>
        </p:txBody>
      </p:sp>
      <p:sp>
        <p:nvSpPr>
          <p:cNvPr id="5" name="Text Placeholder 4">
            <a:extLst>
              <a:ext uri="{FF2B5EF4-FFF2-40B4-BE49-F238E27FC236}">
                <a16:creationId xmlns:a16="http://schemas.microsoft.com/office/drawing/2014/main" id="{B79DCAD7-65D6-252E-2A87-12548A40BC2A}"/>
              </a:ext>
            </a:extLst>
          </p:cNvPr>
          <p:cNvSpPr>
            <a:spLocks noGrp="1"/>
          </p:cNvSpPr>
          <p:nvPr>
            <p:ph type="body" sz="quarter" idx="54"/>
          </p:nvPr>
        </p:nvSpPr>
        <p:spPr/>
        <p:txBody>
          <a:bodyPr>
            <a:normAutofit/>
          </a:bodyPr>
          <a:lstStyle/>
          <a:p>
            <a:r>
              <a:rPr lang="en-GB"/>
              <a:t>03</a:t>
            </a:r>
          </a:p>
        </p:txBody>
      </p:sp>
      <p:sp>
        <p:nvSpPr>
          <p:cNvPr id="7" name="Text Placeholder 6">
            <a:extLst>
              <a:ext uri="{FF2B5EF4-FFF2-40B4-BE49-F238E27FC236}">
                <a16:creationId xmlns:a16="http://schemas.microsoft.com/office/drawing/2014/main" id="{7EB8111C-6AC2-C39C-C85D-34C0A8264149}"/>
              </a:ext>
            </a:extLst>
          </p:cNvPr>
          <p:cNvSpPr>
            <a:spLocks noGrp="1"/>
          </p:cNvSpPr>
          <p:nvPr>
            <p:ph type="body" sz="quarter" idx="55"/>
          </p:nvPr>
        </p:nvSpPr>
        <p:spPr/>
        <p:txBody>
          <a:bodyPr>
            <a:normAutofit/>
          </a:bodyPr>
          <a:lstStyle/>
          <a:p>
            <a:r>
              <a:rPr lang="en-GB" dirty="0">
                <a:hlinkClick r:id="rId4" action="ppaction://hlinksldjump"/>
              </a:rPr>
              <a:t>Unit 3: Strategies for Achieving Work-Life Balance</a:t>
            </a:r>
            <a:endParaRPr lang="en-GB" dirty="0"/>
          </a:p>
        </p:txBody>
      </p:sp>
      <p:sp>
        <p:nvSpPr>
          <p:cNvPr id="6" name="Text Placeholder 5">
            <a:extLst>
              <a:ext uri="{FF2B5EF4-FFF2-40B4-BE49-F238E27FC236}">
                <a16:creationId xmlns:a16="http://schemas.microsoft.com/office/drawing/2014/main" id="{6A526560-9F55-F467-17E1-4532984B8C9E}"/>
              </a:ext>
            </a:extLst>
          </p:cNvPr>
          <p:cNvSpPr>
            <a:spLocks noGrp="1"/>
          </p:cNvSpPr>
          <p:nvPr>
            <p:ph type="body" sz="quarter" idx="56"/>
          </p:nvPr>
        </p:nvSpPr>
        <p:spPr/>
        <p:txBody>
          <a:bodyPr>
            <a:normAutofit/>
          </a:bodyPr>
          <a:lstStyle/>
          <a:p>
            <a:r>
              <a:rPr lang="en-GB"/>
              <a:t>04</a:t>
            </a:r>
          </a:p>
        </p:txBody>
      </p:sp>
      <p:sp>
        <p:nvSpPr>
          <p:cNvPr id="8" name="Text Placeholder 7">
            <a:extLst>
              <a:ext uri="{FF2B5EF4-FFF2-40B4-BE49-F238E27FC236}">
                <a16:creationId xmlns:a16="http://schemas.microsoft.com/office/drawing/2014/main" id="{2A3E251E-7E06-AD26-85F4-468E24317233}"/>
              </a:ext>
            </a:extLst>
          </p:cNvPr>
          <p:cNvSpPr>
            <a:spLocks noGrp="1"/>
          </p:cNvSpPr>
          <p:nvPr>
            <p:ph type="body" sz="quarter" idx="57"/>
          </p:nvPr>
        </p:nvSpPr>
        <p:spPr/>
        <p:txBody>
          <a:bodyPr>
            <a:normAutofit lnSpcReduction="10000"/>
          </a:bodyPr>
          <a:lstStyle/>
          <a:p>
            <a:r>
              <a:rPr lang="en-GB" dirty="0">
                <a:hlinkClick r:id="rId5" action="ppaction://hlinksldjump"/>
              </a:rPr>
              <a:t>Unit 4: Organisational Responsibilities towards Work-Life Balance</a:t>
            </a:r>
            <a:endParaRPr lang="en-GB" dirty="0"/>
          </a:p>
        </p:txBody>
      </p:sp>
      <p:sp>
        <p:nvSpPr>
          <p:cNvPr id="9" name="Text Placeholder 8">
            <a:extLst>
              <a:ext uri="{FF2B5EF4-FFF2-40B4-BE49-F238E27FC236}">
                <a16:creationId xmlns:a16="http://schemas.microsoft.com/office/drawing/2014/main" id="{59232324-ABCE-6B32-73D9-5459AD91DB8A}"/>
              </a:ext>
            </a:extLst>
          </p:cNvPr>
          <p:cNvSpPr>
            <a:spLocks noGrp="1"/>
          </p:cNvSpPr>
          <p:nvPr>
            <p:ph type="body" sz="quarter" idx="58"/>
          </p:nvPr>
        </p:nvSpPr>
        <p:spPr/>
        <p:txBody>
          <a:bodyPr>
            <a:normAutofit/>
          </a:bodyPr>
          <a:lstStyle/>
          <a:p>
            <a:r>
              <a:rPr lang="en-GB" dirty="0"/>
              <a:t>05</a:t>
            </a:r>
          </a:p>
        </p:txBody>
      </p:sp>
      <p:sp>
        <p:nvSpPr>
          <p:cNvPr id="10" name="Text Placeholder 9">
            <a:extLst>
              <a:ext uri="{FF2B5EF4-FFF2-40B4-BE49-F238E27FC236}">
                <a16:creationId xmlns:a16="http://schemas.microsoft.com/office/drawing/2014/main" id="{C6285844-7141-7D08-5B04-59EF2F027CA1}"/>
              </a:ext>
            </a:extLst>
          </p:cNvPr>
          <p:cNvSpPr>
            <a:spLocks noGrp="1"/>
          </p:cNvSpPr>
          <p:nvPr>
            <p:ph type="body" sz="quarter" idx="59"/>
          </p:nvPr>
        </p:nvSpPr>
        <p:spPr>
          <a:xfrm>
            <a:off x="4147724" y="4690900"/>
            <a:ext cx="7208644" cy="692194"/>
          </a:xfrm>
        </p:spPr>
        <p:txBody>
          <a:bodyPr>
            <a:normAutofit lnSpcReduction="10000"/>
          </a:bodyPr>
          <a:lstStyle/>
          <a:p>
            <a:r>
              <a:rPr lang="en-GB" dirty="0">
                <a:hlinkClick r:id="rId6" action="ppaction://hlinksldjump"/>
              </a:rPr>
              <a:t>Unit 5: Managing Remote Teams and Ensuring Effective Communication</a:t>
            </a:r>
            <a:endParaRPr lang="en-GB" dirty="0"/>
          </a:p>
        </p:txBody>
      </p:sp>
      <p:sp>
        <p:nvSpPr>
          <p:cNvPr id="13" name="Text Placeholder 8">
            <a:extLst>
              <a:ext uri="{FF2B5EF4-FFF2-40B4-BE49-F238E27FC236}">
                <a16:creationId xmlns:a16="http://schemas.microsoft.com/office/drawing/2014/main" id="{2173C994-7DCF-7861-3456-74324659354E}"/>
              </a:ext>
            </a:extLst>
          </p:cNvPr>
          <p:cNvSpPr txBox="1">
            <a:spLocks/>
          </p:cNvSpPr>
          <p:nvPr/>
        </p:nvSpPr>
        <p:spPr>
          <a:xfrm>
            <a:off x="3183475" y="5487106"/>
            <a:ext cx="745417" cy="635000"/>
          </a:xfrm>
          <a:prstGeom prst="rect">
            <a:avLst/>
          </a:prstGeom>
          <a:noFill/>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14B4C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06</a:t>
            </a:r>
          </a:p>
        </p:txBody>
      </p:sp>
      <p:sp>
        <p:nvSpPr>
          <p:cNvPr id="14" name="Text Placeholder 9">
            <a:extLst>
              <a:ext uri="{FF2B5EF4-FFF2-40B4-BE49-F238E27FC236}">
                <a16:creationId xmlns:a16="http://schemas.microsoft.com/office/drawing/2014/main" id="{EDF3C85F-F95A-8BF3-2B51-73B51265D8C6}"/>
              </a:ext>
            </a:extLst>
          </p:cNvPr>
          <p:cNvSpPr txBox="1">
            <a:spLocks/>
          </p:cNvSpPr>
          <p:nvPr/>
        </p:nvSpPr>
        <p:spPr>
          <a:xfrm>
            <a:off x="4122308" y="5487106"/>
            <a:ext cx="7208644" cy="692194"/>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hlinkClick r:id="rId7" action="ppaction://hlinksldjump"/>
              </a:rPr>
              <a:t>Self Assessment</a:t>
            </a:r>
            <a:endParaRPr lang="en-GB" dirty="0"/>
          </a:p>
        </p:txBody>
      </p:sp>
    </p:spTree>
    <p:extLst>
      <p:ext uri="{BB962C8B-B14F-4D97-AF65-F5344CB8AC3E}">
        <p14:creationId xmlns:p14="http://schemas.microsoft.com/office/powerpoint/2010/main" val="392564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40282" y="463915"/>
            <a:ext cx="4394873" cy="1366423"/>
          </a:xfrm>
        </p:spPr>
        <p:txBody>
          <a:bodyPr>
            <a:normAutofit/>
          </a:bodyPr>
          <a:lstStyle/>
          <a:p>
            <a:r>
              <a:rPr lang="en-GB" sz="3200" b="1" dirty="0"/>
              <a:t>Strategies for Achieving Work-Life Balance</a:t>
            </a:r>
            <a:endParaRPr lang="en-GB" sz="66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03</a:t>
            </a:r>
          </a:p>
        </p:txBody>
      </p:sp>
    </p:spTree>
    <p:extLst>
      <p:ext uri="{BB962C8B-B14F-4D97-AF65-F5344CB8AC3E}">
        <p14:creationId xmlns:p14="http://schemas.microsoft.com/office/powerpoint/2010/main" val="839127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240E315-7A2F-69A2-2009-6D1DB15E2BC7}"/>
              </a:ext>
            </a:extLst>
          </p:cNvPr>
          <p:cNvPicPr>
            <a:picLocks noGrp="1" noChangeAspect="1"/>
          </p:cNvPicPr>
          <p:nvPr>
            <p:ph type="pic" sz="quarter" idx="33"/>
          </p:nvPr>
        </p:nvPicPr>
        <p:blipFill>
          <a:blip r:embed="rId2"/>
          <a:srcRect l="14036" r="14036"/>
          <a:stretch>
            <a:fillRect/>
          </a:stretch>
        </p:blipFill>
        <p:spPr/>
      </p:pic>
      <p:sp>
        <p:nvSpPr>
          <p:cNvPr id="4" name="Text Placeholder 3">
            <a:extLst>
              <a:ext uri="{FF2B5EF4-FFF2-40B4-BE49-F238E27FC236}">
                <a16:creationId xmlns:a16="http://schemas.microsoft.com/office/drawing/2014/main" id="{E3DEBDD6-2533-1117-545C-5BEA4937C037}"/>
              </a:ext>
            </a:extLst>
          </p:cNvPr>
          <p:cNvSpPr>
            <a:spLocks noGrp="1"/>
          </p:cNvSpPr>
          <p:nvPr>
            <p:ph type="body" sz="quarter" idx="18"/>
          </p:nvPr>
        </p:nvSpPr>
        <p:spPr>
          <a:xfrm>
            <a:off x="6285392" y="1207454"/>
            <a:ext cx="5328927" cy="5650546"/>
          </a:xfrm>
        </p:spPr>
        <p:txBody>
          <a:bodyPr>
            <a:normAutofit lnSpcReduction="10000"/>
          </a:bodyPr>
          <a:lstStyle/>
          <a:p>
            <a:pPr marL="342900" indent="-342900" algn="just">
              <a:buFont typeface="Arial" panose="020B0604020202020204" pitchFamily="34" charset="0"/>
              <a:buChar char="•"/>
            </a:pPr>
            <a:r>
              <a:rPr lang="en-GB" sz="2000" dirty="0"/>
              <a:t>Creating a distinct separation between work and personal life is crucial for maintaining a healthy work-life balance. </a:t>
            </a:r>
          </a:p>
          <a:p>
            <a:pPr marL="342900" indent="-342900" algn="just">
              <a:buFont typeface="Arial" panose="020B0604020202020204" pitchFamily="34" charset="0"/>
              <a:buChar char="•"/>
            </a:pPr>
            <a:r>
              <a:rPr lang="en-GB" sz="2000" dirty="0"/>
              <a:t>This might include designating specific work hours, creating a separate workspace at home, and limiting work-related communications during non-work hours. </a:t>
            </a:r>
          </a:p>
          <a:p>
            <a:pPr marL="342900" indent="-342900" algn="just">
              <a:buFont typeface="Arial" panose="020B0604020202020204" pitchFamily="34" charset="0"/>
              <a:buChar char="•"/>
            </a:pPr>
            <a:r>
              <a:rPr lang="en-GB" sz="2000" dirty="0"/>
              <a:t>For women, who often juggle multiple roles including caregiving responsibilities, setting boundaries can be particularly important. </a:t>
            </a:r>
          </a:p>
          <a:p>
            <a:pPr marL="342900" indent="-342900" algn="just">
              <a:buFont typeface="Arial" panose="020B0604020202020204" pitchFamily="34" charset="0"/>
              <a:buChar char="•"/>
            </a:pPr>
            <a:r>
              <a:rPr lang="en-GB" sz="2000" dirty="0"/>
              <a:t>The European Pillar of Social Rights acknowledges the unique challenges faced by women in achieving work-life balance and promotes policies that support the establishment of such boundaries. The 'right to disconnect' or 'right to be unavailable' has gained traction in several EU countries, recognizing the importance of separating work and personal time.</a:t>
            </a:r>
          </a:p>
        </p:txBody>
      </p:sp>
      <p:sp>
        <p:nvSpPr>
          <p:cNvPr id="5" name="Text Placeholder 4">
            <a:extLst>
              <a:ext uri="{FF2B5EF4-FFF2-40B4-BE49-F238E27FC236}">
                <a16:creationId xmlns:a16="http://schemas.microsoft.com/office/drawing/2014/main" id="{D273A783-0D94-C7AC-F620-9DB34217AC73}"/>
              </a:ext>
            </a:extLst>
          </p:cNvPr>
          <p:cNvSpPr>
            <a:spLocks noGrp="1"/>
          </p:cNvSpPr>
          <p:nvPr>
            <p:ph type="body" sz="quarter" idx="16"/>
          </p:nvPr>
        </p:nvSpPr>
        <p:spPr>
          <a:xfrm>
            <a:off x="6285392" y="296322"/>
            <a:ext cx="5024760" cy="870778"/>
          </a:xfrm>
        </p:spPr>
        <p:txBody>
          <a:bodyPr>
            <a:normAutofit/>
          </a:bodyPr>
          <a:lstStyle/>
          <a:p>
            <a:r>
              <a:rPr lang="en-GB" sz="2400" dirty="0"/>
              <a:t>Setting Boundaries between Work and Personal Life?</a:t>
            </a:r>
          </a:p>
        </p:txBody>
      </p:sp>
    </p:spTree>
    <p:extLst>
      <p:ext uri="{BB962C8B-B14F-4D97-AF65-F5344CB8AC3E}">
        <p14:creationId xmlns:p14="http://schemas.microsoft.com/office/powerpoint/2010/main" val="2405927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645031-6FAF-938F-4EEC-6FBCAFD6A320}"/>
              </a:ext>
            </a:extLst>
          </p:cNvPr>
          <p:cNvSpPr>
            <a:spLocks noGrp="1"/>
          </p:cNvSpPr>
          <p:nvPr>
            <p:ph type="body" sz="quarter" idx="18"/>
          </p:nvPr>
        </p:nvSpPr>
        <p:spPr>
          <a:xfrm>
            <a:off x="712630" y="2257464"/>
            <a:ext cx="5383370" cy="3606870"/>
          </a:xfrm>
        </p:spPr>
        <p:txBody>
          <a:bodyPr>
            <a:normAutofit/>
          </a:bodyPr>
          <a:lstStyle/>
          <a:p>
            <a:pPr marL="0" indent="0"/>
            <a:r>
              <a:rPr lang="en-GB" sz="3200" dirty="0"/>
              <a:t>8 Tips on creating healthy work boundaries</a:t>
            </a:r>
          </a:p>
          <a:p>
            <a:pPr marL="0" indent="0"/>
            <a:r>
              <a:rPr lang="en-GB" sz="3200" dirty="0"/>
              <a:t>Click link </a:t>
            </a:r>
            <a:r>
              <a:rPr lang="en-GB" sz="3200" b="1" dirty="0">
                <a:solidFill>
                  <a:srgbClr val="8A4199"/>
                </a:solidFill>
                <a:hlinkClick r:id="rId2">
                  <a:extLst>
                    <a:ext uri="{A12FA001-AC4F-418D-AE19-62706E023703}">
                      <ahyp:hlinkClr xmlns:ahyp="http://schemas.microsoft.com/office/drawing/2018/hyperlinkcolor" val="tx"/>
                    </a:ext>
                  </a:extLst>
                </a:hlinkClick>
              </a:rPr>
              <a:t>HERE</a:t>
            </a:r>
            <a:r>
              <a:rPr lang="en-GB" sz="3200" b="1" dirty="0">
                <a:solidFill>
                  <a:srgbClr val="8A4199"/>
                </a:solidFill>
              </a:rPr>
              <a:t> </a:t>
            </a:r>
            <a:r>
              <a:rPr lang="en-GB" sz="3200" dirty="0"/>
              <a:t>to follow their steps on creating a better work place balance!</a:t>
            </a:r>
          </a:p>
        </p:txBody>
      </p:sp>
      <p:sp>
        <p:nvSpPr>
          <p:cNvPr id="3" name="Text Placeholder 2">
            <a:extLst>
              <a:ext uri="{FF2B5EF4-FFF2-40B4-BE49-F238E27FC236}">
                <a16:creationId xmlns:a16="http://schemas.microsoft.com/office/drawing/2014/main" id="{389AA263-E197-98F5-A5A9-70363C3C17EA}"/>
              </a:ext>
            </a:extLst>
          </p:cNvPr>
          <p:cNvSpPr>
            <a:spLocks noGrp="1"/>
          </p:cNvSpPr>
          <p:nvPr>
            <p:ph type="body" sz="quarter" idx="16"/>
          </p:nvPr>
        </p:nvSpPr>
        <p:spPr/>
        <p:txBody>
          <a:bodyPr/>
          <a:lstStyle/>
          <a:p>
            <a:r>
              <a:rPr lang="en-GB" dirty="0"/>
              <a:t>Activity: How to set work-life boundaries</a:t>
            </a:r>
          </a:p>
        </p:txBody>
      </p:sp>
      <p:pic>
        <p:nvPicPr>
          <p:cNvPr id="6" name="Picture Placeholder 5">
            <a:extLst>
              <a:ext uri="{FF2B5EF4-FFF2-40B4-BE49-F238E27FC236}">
                <a16:creationId xmlns:a16="http://schemas.microsoft.com/office/drawing/2014/main" id="{13982D8B-6410-B830-BDD5-E6A640BB7D4B}"/>
              </a:ext>
            </a:extLst>
          </p:cNvPr>
          <p:cNvPicPr>
            <a:picLocks noGrp="1" noChangeAspect="1"/>
          </p:cNvPicPr>
          <p:nvPr>
            <p:ph type="pic" sz="quarter" idx="10"/>
          </p:nvPr>
        </p:nvPicPr>
        <p:blipFill rotWithShape="1">
          <a:blip r:embed="rId3"/>
          <a:srcRect l="21652" r="21652"/>
          <a:stretch/>
        </p:blipFill>
        <p:spPr/>
      </p:pic>
    </p:spTree>
    <p:extLst>
      <p:ext uri="{BB962C8B-B14F-4D97-AF65-F5344CB8AC3E}">
        <p14:creationId xmlns:p14="http://schemas.microsoft.com/office/powerpoint/2010/main" val="4273407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FA4BEE-2A2B-8780-F17C-A72B56F724EA}"/>
              </a:ext>
            </a:extLst>
          </p:cNvPr>
          <p:cNvSpPr>
            <a:spLocks noGrp="1"/>
          </p:cNvSpPr>
          <p:nvPr>
            <p:ph type="body" sz="quarter" idx="18"/>
          </p:nvPr>
        </p:nvSpPr>
        <p:spPr>
          <a:xfrm>
            <a:off x="607591" y="1414235"/>
            <a:ext cx="6289090" cy="4029530"/>
          </a:xfrm>
        </p:spPr>
        <p:txBody>
          <a:bodyPr>
            <a:normAutofit/>
          </a:bodyPr>
          <a:lstStyle/>
          <a:p>
            <a:pPr marL="0" indent="0"/>
            <a:r>
              <a:rPr lang="en-GB" dirty="0"/>
              <a:t>Effective time management is a critical strategy for achieving work-life balance. Techniques may include prioritising tasks, setting realistic goals, using productivity tools, and delegating responsibilities. </a:t>
            </a:r>
          </a:p>
          <a:p>
            <a:pPr marL="0" indent="0"/>
            <a:r>
              <a:rPr lang="en-GB" dirty="0"/>
              <a:t>For women employees who frequently undertake multiple roles at work and at home, mastering time management techniques can prove particularly beneficial. </a:t>
            </a:r>
          </a:p>
          <a:p>
            <a:pPr marL="0" indent="0"/>
            <a:r>
              <a:rPr lang="en-GB" dirty="0"/>
              <a:t>The EU's New Strategic Framework on Health and Safety at Work highlights the importance of effective time management as a part of work organisation and psychosocial risk prevention.</a:t>
            </a:r>
          </a:p>
        </p:txBody>
      </p:sp>
      <p:sp>
        <p:nvSpPr>
          <p:cNvPr id="3" name="Text Placeholder 2">
            <a:extLst>
              <a:ext uri="{FF2B5EF4-FFF2-40B4-BE49-F238E27FC236}">
                <a16:creationId xmlns:a16="http://schemas.microsoft.com/office/drawing/2014/main" id="{021A2C47-9C09-66BC-14D9-9ABD4E3615FD}"/>
              </a:ext>
            </a:extLst>
          </p:cNvPr>
          <p:cNvSpPr>
            <a:spLocks noGrp="1"/>
          </p:cNvSpPr>
          <p:nvPr>
            <p:ph type="body" sz="quarter" idx="16"/>
          </p:nvPr>
        </p:nvSpPr>
        <p:spPr/>
        <p:txBody>
          <a:bodyPr>
            <a:normAutofit lnSpcReduction="10000"/>
          </a:bodyPr>
          <a:lstStyle/>
          <a:p>
            <a:r>
              <a:rPr lang="en-GB" dirty="0"/>
              <a:t>Time Management Techniques</a:t>
            </a:r>
          </a:p>
        </p:txBody>
      </p:sp>
      <p:pic>
        <p:nvPicPr>
          <p:cNvPr id="6" name="Picture Placeholder 5">
            <a:extLst>
              <a:ext uri="{FF2B5EF4-FFF2-40B4-BE49-F238E27FC236}">
                <a16:creationId xmlns:a16="http://schemas.microsoft.com/office/drawing/2014/main" id="{7E2007BE-88B3-07C0-7A4C-43231D7EF75A}"/>
              </a:ext>
            </a:extLst>
          </p:cNvPr>
          <p:cNvPicPr>
            <a:picLocks noGrp="1" noChangeAspect="1"/>
          </p:cNvPicPr>
          <p:nvPr>
            <p:ph type="pic" sz="quarter" idx="15"/>
          </p:nvPr>
        </p:nvPicPr>
        <p:blipFill>
          <a:blip r:embed="rId2"/>
          <a:srcRect l="21798" r="21798"/>
          <a:stretch>
            <a:fillRect/>
          </a:stretch>
        </p:blipFill>
        <p:spPr/>
      </p:pic>
    </p:spTree>
    <p:extLst>
      <p:ext uri="{BB962C8B-B14F-4D97-AF65-F5344CB8AC3E}">
        <p14:creationId xmlns:p14="http://schemas.microsoft.com/office/powerpoint/2010/main" val="5791572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840E296-6932-9FAC-90C4-7172A262C0A2}"/>
              </a:ext>
            </a:extLst>
          </p:cNvPr>
          <p:cNvPicPr>
            <a:picLocks noGrp="1" noChangeAspect="1"/>
          </p:cNvPicPr>
          <p:nvPr>
            <p:ph type="pic" sz="quarter" idx="10"/>
          </p:nvPr>
        </p:nvPicPr>
        <p:blipFill rotWithShape="1">
          <a:blip r:embed="rId2"/>
          <a:srcRect l="37007" r="37007"/>
          <a:stretch/>
        </p:blipFill>
        <p:spPr/>
      </p:pic>
      <p:sp>
        <p:nvSpPr>
          <p:cNvPr id="3" name="Text Placeholder 2">
            <a:extLst>
              <a:ext uri="{FF2B5EF4-FFF2-40B4-BE49-F238E27FC236}">
                <a16:creationId xmlns:a16="http://schemas.microsoft.com/office/drawing/2014/main" id="{E50EECA5-EECD-ED4D-6076-6209B32910C4}"/>
              </a:ext>
            </a:extLst>
          </p:cNvPr>
          <p:cNvSpPr>
            <a:spLocks noGrp="1"/>
          </p:cNvSpPr>
          <p:nvPr>
            <p:ph type="body" sz="quarter" idx="18"/>
          </p:nvPr>
        </p:nvSpPr>
        <p:spPr>
          <a:xfrm>
            <a:off x="712486" y="2000289"/>
            <a:ext cx="7312170" cy="3606870"/>
          </a:xfrm>
        </p:spPr>
        <p:txBody>
          <a:bodyPr>
            <a:normAutofit/>
          </a:bodyPr>
          <a:lstStyle/>
          <a:p>
            <a:pPr marL="0" indent="0"/>
            <a:r>
              <a:rPr lang="en-GB" sz="3200" dirty="0"/>
              <a:t>Here are some time-tested tips for managing your time.</a:t>
            </a:r>
          </a:p>
          <a:p>
            <a:pPr marL="0" indent="0"/>
            <a:endParaRPr lang="en-GB" sz="3200" dirty="0"/>
          </a:p>
          <a:p>
            <a:pPr marL="0" indent="0"/>
            <a:r>
              <a:rPr lang="en-GB" sz="3200" dirty="0"/>
              <a:t>Click </a:t>
            </a:r>
            <a:r>
              <a:rPr lang="en-GB" sz="3200" b="1" dirty="0">
                <a:solidFill>
                  <a:srgbClr val="8A4199"/>
                </a:solidFill>
                <a:hlinkClick r:id="rId3">
                  <a:extLst>
                    <a:ext uri="{A12FA001-AC4F-418D-AE19-62706E023703}">
                      <ahyp:hlinkClr xmlns:ahyp="http://schemas.microsoft.com/office/drawing/2018/hyperlinkcolor" val="tx"/>
                    </a:ext>
                  </a:extLst>
                </a:hlinkClick>
              </a:rPr>
              <a:t>HERE</a:t>
            </a:r>
            <a:r>
              <a:rPr lang="en-GB" sz="3200" dirty="0"/>
              <a:t> to read and begin implementing some steps today</a:t>
            </a:r>
          </a:p>
        </p:txBody>
      </p:sp>
      <p:sp>
        <p:nvSpPr>
          <p:cNvPr id="4" name="Text Placeholder 3">
            <a:extLst>
              <a:ext uri="{FF2B5EF4-FFF2-40B4-BE49-F238E27FC236}">
                <a16:creationId xmlns:a16="http://schemas.microsoft.com/office/drawing/2014/main" id="{B8E0D4E1-9074-EA9D-85E2-D999485D2036}"/>
              </a:ext>
            </a:extLst>
          </p:cNvPr>
          <p:cNvSpPr>
            <a:spLocks noGrp="1"/>
          </p:cNvSpPr>
          <p:nvPr>
            <p:ph type="body" sz="quarter" idx="16"/>
          </p:nvPr>
        </p:nvSpPr>
        <p:spPr/>
        <p:txBody>
          <a:bodyPr/>
          <a:lstStyle/>
          <a:p>
            <a:r>
              <a:rPr lang="en-GB" dirty="0"/>
              <a:t>Activity: Time Management Skills That Work</a:t>
            </a:r>
          </a:p>
        </p:txBody>
      </p:sp>
    </p:spTree>
    <p:extLst>
      <p:ext uri="{BB962C8B-B14F-4D97-AF65-F5344CB8AC3E}">
        <p14:creationId xmlns:p14="http://schemas.microsoft.com/office/powerpoint/2010/main" val="1109814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FD1E5-D577-6F58-5B59-908344A0497F}"/>
              </a:ext>
            </a:extLst>
          </p:cNvPr>
          <p:cNvSpPr>
            <a:spLocks noGrp="1"/>
          </p:cNvSpPr>
          <p:nvPr>
            <p:ph type="body" sz="quarter" idx="18"/>
          </p:nvPr>
        </p:nvSpPr>
        <p:spPr/>
        <p:txBody>
          <a:bodyPr/>
          <a:lstStyle/>
          <a:p>
            <a:pPr marL="342900" indent="-342900">
              <a:buFont typeface="Arial" panose="020B0604020202020204" pitchFamily="34" charset="0"/>
              <a:buChar char="•"/>
            </a:pPr>
            <a:r>
              <a:rPr lang="en-GB" dirty="0"/>
              <a:t>Stress management and self-care practices are also vital for maintaining work-life balance and overall wellbeing. </a:t>
            </a:r>
          </a:p>
          <a:p>
            <a:pPr marL="342900" indent="-342900">
              <a:buFont typeface="Arial" panose="020B0604020202020204" pitchFamily="34" charset="0"/>
              <a:buChar char="•"/>
            </a:pPr>
            <a:r>
              <a:rPr lang="en-GB" dirty="0"/>
              <a:t>Regular exercise, a balanced diet, adequate sleep, mindfulness practices, and recreational activities can help manage stress levels. </a:t>
            </a:r>
          </a:p>
          <a:p>
            <a:pPr marL="342900" indent="-342900">
              <a:buFont typeface="Arial" panose="020B0604020202020204" pitchFamily="34" charset="0"/>
              <a:buChar char="•"/>
            </a:pPr>
            <a:r>
              <a:rPr lang="en-GB" dirty="0"/>
              <a:t>For women, who according to EU-OSHA reports often experience work-related stress more frequently, these practices can be particularly crucial.</a:t>
            </a:r>
          </a:p>
        </p:txBody>
      </p:sp>
      <p:sp>
        <p:nvSpPr>
          <p:cNvPr id="3" name="Text Placeholder 2">
            <a:extLst>
              <a:ext uri="{FF2B5EF4-FFF2-40B4-BE49-F238E27FC236}">
                <a16:creationId xmlns:a16="http://schemas.microsoft.com/office/drawing/2014/main" id="{CD8760E2-7B69-8F15-7CA5-173F69590E55}"/>
              </a:ext>
            </a:extLst>
          </p:cNvPr>
          <p:cNvSpPr>
            <a:spLocks noGrp="1"/>
          </p:cNvSpPr>
          <p:nvPr>
            <p:ph type="body" sz="quarter" idx="16"/>
          </p:nvPr>
        </p:nvSpPr>
        <p:spPr/>
        <p:txBody>
          <a:bodyPr>
            <a:normAutofit lnSpcReduction="10000"/>
          </a:bodyPr>
          <a:lstStyle/>
          <a:p>
            <a:r>
              <a:rPr lang="en-GB" dirty="0"/>
              <a:t>Stress Management and Self-Care Practices</a:t>
            </a:r>
          </a:p>
        </p:txBody>
      </p:sp>
    </p:spTree>
    <p:extLst>
      <p:ext uri="{BB962C8B-B14F-4D97-AF65-F5344CB8AC3E}">
        <p14:creationId xmlns:p14="http://schemas.microsoft.com/office/powerpoint/2010/main" val="2820713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8280BB2-5921-869F-E140-15AB0D854171}"/>
              </a:ext>
            </a:extLst>
          </p:cNvPr>
          <p:cNvPicPr>
            <a:picLocks noGrp="1" noChangeAspect="1"/>
          </p:cNvPicPr>
          <p:nvPr>
            <p:ph type="pic" sz="quarter" idx="10"/>
          </p:nvPr>
        </p:nvPicPr>
        <p:blipFill>
          <a:blip r:embed="rId2"/>
          <a:srcRect l="30980" r="30980"/>
          <a:stretch>
            <a:fillRect/>
          </a:stretch>
        </p:blipFill>
        <p:spPr/>
      </p:pic>
      <p:sp>
        <p:nvSpPr>
          <p:cNvPr id="3" name="Text Placeholder 2">
            <a:extLst>
              <a:ext uri="{FF2B5EF4-FFF2-40B4-BE49-F238E27FC236}">
                <a16:creationId xmlns:a16="http://schemas.microsoft.com/office/drawing/2014/main" id="{2612299D-1BD8-88AC-9949-E7180BF382D5}"/>
              </a:ext>
            </a:extLst>
          </p:cNvPr>
          <p:cNvSpPr>
            <a:spLocks noGrp="1"/>
          </p:cNvSpPr>
          <p:nvPr>
            <p:ph type="body" sz="quarter" idx="18"/>
          </p:nvPr>
        </p:nvSpPr>
        <p:spPr/>
        <p:txBody>
          <a:bodyPr/>
          <a:lstStyle/>
          <a:p>
            <a:pPr marL="342900" indent="-342900">
              <a:buFont typeface="Arial" panose="020B0604020202020204" pitchFamily="34" charset="0"/>
              <a:buChar char="•"/>
            </a:pPr>
            <a:r>
              <a:rPr lang="en-GB" dirty="0"/>
              <a:t>Companies often have policies in place that can assist employees in achieving work-life balance. These may include flexible working hours, telecommuting, and family leave policies. It's important to be aware of and make use of these policies. </a:t>
            </a:r>
          </a:p>
          <a:p>
            <a:pPr marL="342900" indent="-342900">
              <a:buFont typeface="Arial" panose="020B0604020202020204" pitchFamily="34" charset="0"/>
              <a:buChar char="•"/>
            </a:pPr>
            <a:r>
              <a:rPr lang="en-GB" dirty="0"/>
              <a:t>The EU's New Strategic Framework on Health and Safety at Work 2014-2020 encourages organizations to promote such policies for the well-being of their employees.</a:t>
            </a:r>
          </a:p>
          <a:p>
            <a:pPr marL="342900" indent="-342900">
              <a:buFont typeface="Arial" panose="020B0604020202020204" pitchFamily="34" charset="0"/>
              <a:buChar char="•"/>
            </a:pPr>
            <a:r>
              <a:rPr lang="en-GB" dirty="0"/>
              <a:t>In this article it presents </a:t>
            </a:r>
            <a:r>
              <a:rPr lang="en-GB" b="1" dirty="0">
                <a:solidFill>
                  <a:srgbClr val="8A4199"/>
                </a:solidFill>
                <a:hlinkClick r:id="rId3">
                  <a:extLst>
                    <a:ext uri="{A12FA001-AC4F-418D-AE19-62706E023703}">
                      <ahyp:hlinkClr xmlns:ahyp="http://schemas.microsoft.com/office/drawing/2018/hyperlinkcolor" val="tx"/>
                    </a:ext>
                  </a:extLst>
                </a:hlinkClick>
              </a:rPr>
              <a:t>4 Tips for Identifying an Employer’s Work-Life Balance</a:t>
            </a:r>
            <a:endParaRPr lang="en-GB" b="1" dirty="0">
              <a:solidFill>
                <a:srgbClr val="8A4199"/>
              </a:solidFill>
            </a:endParaRPr>
          </a:p>
        </p:txBody>
      </p:sp>
      <p:sp>
        <p:nvSpPr>
          <p:cNvPr id="4" name="Text Placeholder 3">
            <a:extLst>
              <a:ext uri="{FF2B5EF4-FFF2-40B4-BE49-F238E27FC236}">
                <a16:creationId xmlns:a16="http://schemas.microsoft.com/office/drawing/2014/main" id="{899E29F4-30CF-B40D-58D4-CDDA82380D3B}"/>
              </a:ext>
            </a:extLst>
          </p:cNvPr>
          <p:cNvSpPr>
            <a:spLocks noGrp="1"/>
          </p:cNvSpPr>
          <p:nvPr>
            <p:ph type="body" sz="quarter" idx="16"/>
          </p:nvPr>
        </p:nvSpPr>
        <p:spPr/>
        <p:txBody>
          <a:bodyPr/>
          <a:lstStyle/>
          <a:p>
            <a:r>
              <a:rPr lang="en-GB" dirty="0"/>
              <a:t>Leveraging Company Policies and Resources</a:t>
            </a:r>
          </a:p>
        </p:txBody>
      </p:sp>
    </p:spTree>
    <p:extLst>
      <p:ext uri="{BB962C8B-B14F-4D97-AF65-F5344CB8AC3E}">
        <p14:creationId xmlns:p14="http://schemas.microsoft.com/office/powerpoint/2010/main" val="2255915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0FEB20-80BE-5422-9800-A228870CCD33}"/>
              </a:ext>
            </a:extLst>
          </p:cNvPr>
          <p:cNvSpPr>
            <a:spLocks noGrp="1"/>
          </p:cNvSpPr>
          <p:nvPr>
            <p:ph type="body" sz="quarter" idx="18"/>
          </p:nvPr>
        </p:nvSpPr>
        <p:spPr/>
        <p:txBody>
          <a:bodyPr>
            <a:normAutofit lnSpcReduction="10000"/>
          </a:bodyPr>
          <a:lstStyle/>
          <a:p>
            <a:pPr marL="342900" indent="-342900" algn="just">
              <a:buFont typeface="Arial" panose="020B0604020202020204" pitchFamily="34" charset="0"/>
              <a:buChar char="•"/>
            </a:pPr>
            <a:r>
              <a:rPr lang="en-GB" dirty="0"/>
              <a:t>We have so many questions. What’s working life like right now for people? What are the small things that are working well? What are others struggling with?</a:t>
            </a:r>
          </a:p>
          <a:p>
            <a:pPr marL="342900" indent="-342900" algn="just">
              <a:buFont typeface="Arial" panose="020B0604020202020204" pitchFamily="34" charset="0"/>
              <a:buChar char="•"/>
            </a:pPr>
            <a:r>
              <a:rPr lang="en-GB" dirty="0"/>
              <a:t>Looking forward, how do we make hybrid working work? Can we create work that’s actually good for our wellbeing? What are the big things employers need to think about? Could we really have the best of both worlds?</a:t>
            </a:r>
          </a:p>
          <a:p>
            <a:pPr marL="342900" indent="-342900" algn="just">
              <a:buFont typeface="Arial" panose="020B0604020202020204" pitchFamily="34" charset="0"/>
              <a:buChar char="•"/>
            </a:pPr>
            <a:r>
              <a:rPr lang="en-GB" b="1" dirty="0">
                <a:solidFill>
                  <a:srgbClr val="8A4199"/>
                </a:solidFill>
              </a:rPr>
              <a:t>Listen </a:t>
            </a:r>
            <a:r>
              <a:rPr lang="en-GB" b="1" dirty="0">
                <a:solidFill>
                  <a:srgbClr val="8A4199"/>
                </a:solidFill>
                <a:hlinkClick r:id="rId2">
                  <a:extLst>
                    <a:ext uri="{A12FA001-AC4F-418D-AE19-62706E023703}">
                      <ahyp:hlinkClr xmlns:ahyp="http://schemas.microsoft.com/office/drawing/2018/hyperlinkcolor" val="tx"/>
                    </a:ext>
                  </a:extLst>
                </a:hlinkClick>
              </a:rPr>
              <a:t>HERE!</a:t>
            </a:r>
            <a:endParaRPr lang="en-GB" b="1" dirty="0">
              <a:solidFill>
                <a:srgbClr val="8A4199"/>
              </a:solidFill>
            </a:endParaRPr>
          </a:p>
          <a:p>
            <a:endParaRPr lang="en-GB" dirty="0"/>
          </a:p>
        </p:txBody>
      </p:sp>
      <p:sp>
        <p:nvSpPr>
          <p:cNvPr id="3" name="Text Placeholder 2">
            <a:extLst>
              <a:ext uri="{FF2B5EF4-FFF2-40B4-BE49-F238E27FC236}">
                <a16:creationId xmlns:a16="http://schemas.microsoft.com/office/drawing/2014/main" id="{C4F46F3D-3DB9-7BA2-ED90-7973841A0A52}"/>
              </a:ext>
            </a:extLst>
          </p:cNvPr>
          <p:cNvSpPr>
            <a:spLocks noGrp="1"/>
          </p:cNvSpPr>
          <p:nvPr>
            <p:ph type="body" sz="quarter" idx="16"/>
          </p:nvPr>
        </p:nvSpPr>
        <p:spPr/>
        <p:txBody>
          <a:bodyPr>
            <a:normAutofit fontScale="85000" lnSpcReduction="20000"/>
          </a:bodyPr>
          <a:lstStyle/>
          <a:p>
            <a:r>
              <a:rPr lang="en-GB" dirty="0"/>
              <a:t>PODCAST: Deloitte: How do we create work that’s good for our wellbeing? </a:t>
            </a:r>
          </a:p>
          <a:p>
            <a:endParaRPr lang="en-GB" dirty="0"/>
          </a:p>
        </p:txBody>
      </p:sp>
      <p:pic>
        <p:nvPicPr>
          <p:cNvPr id="6" name="Picture Placeholder 5">
            <a:extLst>
              <a:ext uri="{FF2B5EF4-FFF2-40B4-BE49-F238E27FC236}">
                <a16:creationId xmlns:a16="http://schemas.microsoft.com/office/drawing/2014/main" id="{D64BDD37-C515-B53C-C586-EB2700308C5D}"/>
              </a:ext>
            </a:extLst>
          </p:cNvPr>
          <p:cNvPicPr>
            <a:picLocks noGrp="1" noChangeAspect="1"/>
          </p:cNvPicPr>
          <p:nvPr>
            <p:ph type="pic" sz="quarter" idx="10"/>
          </p:nvPr>
        </p:nvPicPr>
        <p:blipFill rotWithShape="1">
          <a:blip r:embed="rId3"/>
          <a:srcRect l="19180" r="19180"/>
          <a:stretch/>
        </p:blipFill>
        <p:spPr/>
      </p:pic>
    </p:spTree>
    <p:extLst>
      <p:ext uri="{BB962C8B-B14F-4D97-AF65-F5344CB8AC3E}">
        <p14:creationId xmlns:p14="http://schemas.microsoft.com/office/powerpoint/2010/main" val="13329521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3B6129-2E6E-D12D-FED9-484E3101019F}"/>
              </a:ext>
            </a:extLst>
          </p:cNvPr>
          <p:cNvSpPr>
            <a:spLocks noGrp="1"/>
          </p:cNvSpPr>
          <p:nvPr>
            <p:ph type="body" sz="quarter" idx="18"/>
          </p:nvPr>
        </p:nvSpPr>
        <p:spPr/>
        <p:txBody>
          <a:bodyPr>
            <a:normAutofit fontScale="92500"/>
          </a:bodyPr>
          <a:lstStyle/>
          <a:p>
            <a:pPr marL="342900" indent="-342900">
              <a:buFont typeface="Arial" panose="020B0604020202020204" pitchFamily="34" charset="0"/>
              <a:buChar char="•"/>
            </a:pPr>
            <a:r>
              <a:rPr lang="en-GB" dirty="0"/>
              <a:t>Objective: To enable participants to develop their own personal plan for achieving a better work-life balance.</a:t>
            </a:r>
          </a:p>
          <a:p>
            <a:endParaRPr lang="en-GB" dirty="0"/>
          </a:p>
          <a:p>
            <a:r>
              <a:rPr lang="en-GB" b="1" dirty="0"/>
              <a:t>Instructions:</a:t>
            </a:r>
          </a:p>
          <a:p>
            <a:endParaRPr lang="en-GB" dirty="0"/>
          </a:p>
          <a:p>
            <a:pPr marL="457200" indent="-457200">
              <a:buFont typeface="+mj-lt"/>
              <a:buAutoNum type="arabicPeriod"/>
            </a:pPr>
            <a:r>
              <a:rPr lang="en-GB" dirty="0"/>
              <a:t>Ask each participant to reflect on their current work-life balance, the boundaries they have in place, their time management skills, and their stress management techniques.</a:t>
            </a:r>
          </a:p>
          <a:p>
            <a:pPr marL="457200" indent="-457200">
              <a:buFont typeface="+mj-lt"/>
              <a:buAutoNum type="arabicPeriod"/>
            </a:pPr>
            <a:r>
              <a:rPr lang="en-GB" dirty="0"/>
              <a:t>Have participants draft a personal work-life balance plan that includes strategies for setting boundaries, managing their time more effectively, and managing stress.</a:t>
            </a:r>
          </a:p>
          <a:p>
            <a:pPr marL="457200" indent="-457200">
              <a:buFont typeface="+mj-lt"/>
              <a:buAutoNum type="arabicPeriod"/>
            </a:pPr>
            <a:r>
              <a:rPr lang="en-GB" dirty="0"/>
              <a:t>Encourage participants, particularly women, to consider any unique challenges they face and how they might address these in their plans, drawing on the strategies discussed in this unit.</a:t>
            </a:r>
          </a:p>
        </p:txBody>
      </p:sp>
      <p:sp>
        <p:nvSpPr>
          <p:cNvPr id="3" name="Text Placeholder 2">
            <a:extLst>
              <a:ext uri="{FF2B5EF4-FFF2-40B4-BE49-F238E27FC236}">
                <a16:creationId xmlns:a16="http://schemas.microsoft.com/office/drawing/2014/main" id="{0D9C3860-DCFE-FDD1-2C95-57B6E710FF30}"/>
              </a:ext>
            </a:extLst>
          </p:cNvPr>
          <p:cNvSpPr>
            <a:spLocks noGrp="1"/>
          </p:cNvSpPr>
          <p:nvPr>
            <p:ph type="body" sz="quarter" idx="16"/>
          </p:nvPr>
        </p:nvSpPr>
        <p:spPr/>
        <p:txBody>
          <a:bodyPr>
            <a:normAutofit fontScale="77500" lnSpcReduction="20000"/>
          </a:bodyPr>
          <a:lstStyle/>
          <a:p>
            <a:r>
              <a:rPr lang="en-GB" dirty="0"/>
              <a:t>Activities: Personal Project: Crafting a Personal Work-Life Balance Plan</a:t>
            </a:r>
          </a:p>
        </p:txBody>
      </p:sp>
    </p:spTree>
    <p:extLst>
      <p:ext uri="{BB962C8B-B14F-4D97-AF65-F5344CB8AC3E}">
        <p14:creationId xmlns:p14="http://schemas.microsoft.com/office/powerpoint/2010/main" val="3903898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3B6129-2E6E-D12D-FED9-484E3101019F}"/>
              </a:ext>
            </a:extLst>
          </p:cNvPr>
          <p:cNvSpPr>
            <a:spLocks noGrp="1"/>
          </p:cNvSpPr>
          <p:nvPr>
            <p:ph type="body" sz="quarter" idx="18"/>
          </p:nvPr>
        </p:nvSpPr>
        <p:spPr/>
        <p:txBody>
          <a:bodyPr>
            <a:normAutofit lnSpcReduction="10000"/>
          </a:bodyPr>
          <a:lstStyle/>
          <a:p>
            <a:pPr marL="0" indent="0"/>
            <a:r>
              <a:rPr lang="en-GB" b="1" dirty="0"/>
              <a:t>Objective: </a:t>
            </a:r>
            <a:r>
              <a:rPr lang="en-GB" dirty="0"/>
              <a:t>To provide participants with a practical understanding of how to implement boundaries and time management techniques.</a:t>
            </a:r>
          </a:p>
          <a:p>
            <a:pPr marL="342900" indent="-342900">
              <a:buFont typeface="Arial" panose="020B0604020202020204" pitchFamily="34" charset="0"/>
              <a:buChar char="•"/>
            </a:pPr>
            <a:endParaRPr lang="en-GB" dirty="0"/>
          </a:p>
          <a:p>
            <a:pPr marL="0" indent="0"/>
            <a:r>
              <a:rPr lang="en-GB" b="1" dirty="0"/>
              <a:t>Instructions: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Divide participants into pairs or small groups and assign each a scenario that requires setting boundaries or implementing time management techniques at work.</a:t>
            </a:r>
          </a:p>
          <a:p>
            <a:pPr marL="342900" indent="-342900">
              <a:buFont typeface="Arial" panose="020B0604020202020204" pitchFamily="34" charset="0"/>
              <a:buChar char="•"/>
            </a:pPr>
            <a:r>
              <a:rPr lang="en-GB" dirty="0"/>
              <a:t>Ask each group to role play their scenario, demonstrating both an ineffective and an effective way of handling the situation.</a:t>
            </a:r>
          </a:p>
          <a:p>
            <a:pPr marL="342900" indent="-342900">
              <a:buFont typeface="Arial" panose="020B0604020202020204" pitchFamily="34" charset="0"/>
              <a:buChar char="•"/>
            </a:pPr>
            <a:r>
              <a:rPr lang="en-GB" dirty="0"/>
              <a:t>Facilitate a group discussion on each scenario, drawing parallels to strategies outlined in the EU's health and safety at work frameworks.</a:t>
            </a:r>
          </a:p>
        </p:txBody>
      </p:sp>
      <p:sp>
        <p:nvSpPr>
          <p:cNvPr id="3" name="Text Placeholder 2">
            <a:extLst>
              <a:ext uri="{FF2B5EF4-FFF2-40B4-BE49-F238E27FC236}">
                <a16:creationId xmlns:a16="http://schemas.microsoft.com/office/drawing/2014/main" id="{0D9C3860-DCFE-FDD1-2C95-57B6E710FF30}"/>
              </a:ext>
            </a:extLst>
          </p:cNvPr>
          <p:cNvSpPr>
            <a:spLocks noGrp="1"/>
          </p:cNvSpPr>
          <p:nvPr>
            <p:ph type="body" sz="quarter" idx="16"/>
          </p:nvPr>
        </p:nvSpPr>
        <p:spPr/>
        <p:txBody>
          <a:bodyPr>
            <a:normAutofit fontScale="62500" lnSpcReduction="20000"/>
          </a:bodyPr>
          <a:lstStyle/>
          <a:p>
            <a:r>
              <a:rPr lang="en-GB" dirty="0"/>
              <a:t>Activities: Role Play: Implementing Boundaries and Time Management Techniques</a:t>
            </a:r>
          </a:p>
        </p:txBody>
      </p:sp>
    </p:spTree>
    <p:extLst>
      <p:ext uri="{BB962C8B-B14F-4D97-AF65-F5344CB8AC3E}">
        <p14:creationId xmlns:p14="http://schemas.microsoft.com/office/powerpoint/2010/main" val="3822210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
          <p:cNvSpPr txBox="1">
            <a:spLocks noGrp="1"/>
          </p:cNvSpPr>
          <p:nvPr>
            <p:ph type="body" idx="1"/>
          </p:nvPr>
        </p:nvSpPr>
        <p:spPr>
          <a:xfrm>
            <a:off x="2850548" y="102860"/>
            <a:ext cx="7678646"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GB"/>
              <a:t>LEARNING OBJECTIVES</a:t>
            </a:r>
            <a:endParaRPr/>
          </a:p>
        </p:txBody>
      </p:sp>
      <p:sp>
        <p:nvSpPr>
          <p:cNvPr id="257" name="Google Shape;257;p3"/>
          <p:cNvSpPr txBox="1">
            <a:spLocks noGrp="1"/>
          </p:cNvSpPr>
          <p:nvPr>
            <p:ph type="body" idx="2"/>
          </p:nvPr>
        </p:nvSpPr>
        <p:spPr>
          <a:xfrm>
            <a:off x="3196085" y="136526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01</a:t>
            </a:r>
            <a:endParaRPr dirty="0"/>
          </a:p>
        </p:txBody>
      </p:sp>
      <p:sp>
        <p:nvSpPr>
          <p:cNvPr id="258" name="Google Shape;258;p3"/>
          <p:cNvSpPr txBox="1">
            <a:spLocks noGrp="1"/>
          </p:cNvSpPr>
          <p:nvPr>
            <p:ph type="body" idx="3"/>
          </p:nvPr>
        </p:nvSpPr>
        <p:spPr>
          <a:xfrm>
            <a:off x="4122309" y="1450954"/>
            <a:ext cx="7428990" cy="69219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GB" sz="1600" dirty="0"/>
              <a:t>Define work-life balance, identify signs of imbalance, and understand its importance and implications for personal well-being and professional productivity.</a:t>
            </a:r>
            <a:endParaRPr sz="1600" dirty="0"/>
          </a:p>
        </p:txBody>
      </p:sp>
      <p:sp>
        <p:nvSpPr>
          <p:cNvPr id="259" name="Google Shape;259;p3"/>
          <p:cNvSpPr txBox="1">
            <a:spLocks noGrp="1"/>
          </p:cNvSpPr>
          <p:nvPr>
            <p:ph type="body" idx="4"/>
          </p:nvPr>
        </p:nvSpPr>
        <p:spPr>
          <a:xfrm>
            <a:off x="3196085" y="2252107"/>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02</a:t>
            </a:r>
            <a:endParaRPr dirty="0"/>
          </a:p>
        </p:txBody>
      </p:sp>
      <p:sp>
        <p:nvSpPr>
          <p:cNvPr id="260" name="Google Shape;260;p3"/>
          <p:cNvSpPr txBox="1">
            <a:spLocks noGrp="1"/>
          </p:cNvSpPr>
          <p:nvPr>
            <p:ph type="body" idx="5"/>
          </p:nvPr>
        </p:nvSpPr>
        <p:spPr>
          <a:xfrm>
            <a:off x="4122308" y="2322339"/>
            <a:ext cx="7208644" cy="69219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GB" sz="1600" dirty="0"/>
              <a:t>Understand the organisational role, including the influence of corporate culture and leadership, in promoting work-life balance, and be able to identify beneficial practices that foster balance.</a:t>
            </a:r>
            <a:endParaRPr sz="1600" dirty="0"/>
          </a:p>
        </p:txBody>
      </p:sp>
      <p:sp>
        <p:nvSpPr>
          <p:cNvPr id="261" name="Google Shape;261;p3"/>
          <p:cNvSpPr txBox="1">
            <a:spLocks noGrp="1"/>
          </p:cNvSpPr>
          <p:nvPr>
            <p:ph type="body" idx="6"/>
          </p:nvPr>
        </p:nvSpPr>
        <p:spPr>
          <a:xfrm>
            <a:off x="3196085" y="3112096"/>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03</a:t>
            </a:r>
            <a:endParaRPr dirty="0"/>
          </a:p>
        </p:txBody>
      </p:sp>
      <p:sp>
        <p:nvSpPr>
          <p:cNvPr id="262" name="Google Shape;262;p3"/>
          <p:cNvSpPr txBox="1">
            <a:spLocks noGrp="1"/>
          </p:cNvSpPr>
          <p:nvPr>
            <p:ph type="body" idx="7"/>
          </p:nvPr>
        </p:nvSpPr>
        <p:spPr>
          <a:xfrm>
            <a:off x="4147724" y="3134054"/>
            <a:ext cx="7208644" cy="69219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GB" sz="1600" dirty="0"/>
              <a:t>Implement effective strategies for achieving work-life balance, including setting personal boundaries, managing time, and practising stress management and self-care</a:t>
            </a:r>
            <a:endParaRPr sz="1600" dirty="0"/>
          </a:p>
        </p:txBody>
      </p:sp>
      <p:sp>
        <p:nvSpPr>
          <p:cNvPr id="263" name="Google Shape;263;p3"/>
          <p:cNvSpPr txBox="1">
            <a:spLocks noGrp="1"/>
          </p:cNvSpPr>
          <p:nvPr>
            <p:ph type="body" idx="8"/>
          </p:nvPr>
        </p:nvSpPr>
        <p:spPr>
          <a:xfrm>
            <a:off x="3196085" y="390852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04</a:t>
            </a:r>
            <a:endParaRPr dirty="0"/>
          </a:p>
        </p:txBody>
      </p:sp>
      <p:sp>
        <p:nvSpPr>
          <p:cNvPr id="264" name="Google Shape;264;p3"/>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GB" sz="1600" dirty="0"/>
              <a:t>Recognize the legal and ethical responsibilities of organisations in promoting work-life balance, including establishing supportive policies and promoting mental health.</a:t>
            </a:r>
            <a:endParaRPr sz="1600" dirty="0"/>
          </a:p>
        </p:txBody>
      </p:sp>
      <p:sp>
        <p:nvSpPr>
          <p:cNvPr id="265" name="Google Shape;265;p3"/>
          <p:cNvSpPr txBox="1">
            <a:spLocks noGrp="1"/>
          </p:cNvSpPr>
          <p:nvPr>
            <p:ph type="body" idx="13"/>
          </p:nvPr>
        </p:nvSpPr>
        <p:spPr>
          <a:xfrm>
            <a:off x="3196084" y="4613994"/>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05</a:t>
            </a:r>
            <a:endParaRPr dirty="0"/>
          </a:p>
        </p:txBody>
      </p:sp>
      <p:sp>
        <p:nvSpPr>
          <p:cNvPr id="266" name="Google Shape;266;p3"/>
          <p:cNvSpPr txBox="1">
            <a:spLocks noGrp="1"/>
          </p:cNvSpPr>
          <p:nvPr>
            <p:ph type="body" idx="14"/>
          </p:nvPr>
        </p:nvSpPr>
        <p:spPr>
          <a:xfrm>
            <a:off x="4147724" y="4745835"/>
            <a:ext cx="7208644" cy="69219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GB" sz="1600" dirty="0"/>
              <a:t>Understand the unique dynamics, challenges, and communication strategies of managing remote teams, with a special focus on ensuring work-life balance in remote work settings.</a:t>
            </a:r>
            <a:endParaRPr sz="1600" dirty="0"/>
          </a:p>
        </p:txBody>
      </p:sp>
      <p:sp>
        <p:nvSpPr>
          <p:cNvPr id="2" name="Google Shape;266;p3">
            <a:extLst>
              <a:ext uri="{FF2B5EF4-FFF2-40B4-BE49-F238E27FC236}">
                <a16:creationId xmlns:a16="http://schemas.microsoft.com/office/drawing/2014/main" id="{2C68D618-C1FD-0B24-A4ED-C44DA7ED5CEB}"/>
              </a:ext>
            </a:extLst>
          </p:cNvPr>
          <p:cNvSpPr txBox="1">
            <a:spLocks/>
          </p:cNvSpPr>
          <p:nvPr/>
        </p:nvSpPr>
        <p:spPr>
          <a:xfrm>
            <a:off x="4147724" y="5569871"/>
            <a:ext cx="7208644" cy="69219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sz="1600" dirty="0"/>
              <a:t>Analyse and reflect on their own responsibilities, the impact of organisational culture, and practical applications of work-life balance strategies through engaging activities, case studies, and discussions.</a:t>
            </a:r>
          </a:p>
        </p:txBody>
      </p:sp>
      <p:sp>
        <p:nvSpPr>
          <p:cNvPr id="3" name="Google Shape;265;p3">
            <a:extLst>
              <a:ext uri="{FF2B5EF4-FFF2-40B4-BE49-F238E27FC236}">
                <a16:creationId xmlns:a16="http://schemas.microsoft.com/office/drawing/2014/main" id="{F9586981-0F49-31AA-48AC-3BE652A6ACBF}"/>
              </a:ext>
            </a:extLst>
          </p:cNvPr>
          <p:cNvSpPr txBox="1">
            <a:spLocks/>
          </p:cNvSpPr>
          <p:nvPr/>
        </p:nvSpPr>
        <p:spPr>
          <a:xfrm>
            <a:off x="3196085" y="5487106"/>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t>06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429914" y="1666262"/>
            <a:ext cx="10834986" cy="4770270"/>
          </a:xfrm>
        </p:spPr>
        <p:txBody>
          <a:bodyPr>
            <a:normAutofit/>
          </a:bodyPr>
          <a:lstStyle/>
          <a:p>
            <a:pPr marL="342900" lvl="0" indent="-342900">
              <a:lnSpc>
                <a:spcPct val="115000"/>
              </a:lnSpc>
              <a:spcBef>
                <a:spcPts val="500"/>
              </a:spcBef>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16 Ways To Achieve Work-Life Balance By Setting Better Boundaries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2"/>
              </a:rPr>
              <a:t>https://www.forbes.com/sites/forbescoachescouncil/2021/02/01/16-ways-to-achieve-work-life-balance-by-setting-better-boundaries/</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How to set healthy boundaries as a working parent that really wor</a:t>
            </a:r>
            <a:r>
              <a:rPr lang="en-GB" sz="1200" kern="100" dirty="0">
                <a:latin typeface="Calibri" panose="020F0502020204030204" pitchFamily="34" charset="0"/>
                <a:ea typeface="Corbel" panose="020B0503020204020204" pitchFamily="34" charset="0"/>
                <a:cs typeface="Calibri" panose="020F0502020204030204" pitchFamily="34" charset="0"/>
              </a:rPr>
              <a:t>k: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3"/>
              </a:rPr>
              <a:t>https://www.worklifemother.com/post/how-to-set-healthy-boundaries-as-a-working-parent-that-really-work</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Implementing the work-life balance directive in times of COVID-19: new prospects for post-pandemic workplaces in the European Union? Sabrina </a:t>
            </a:r>
            <a:r>
              <a:rPr lang="en-GB" sz="1200" kern="100" dirty="0" err="1">
                <a:effectLst/>
                <a:latin typeface="Calibri" panose="020F0502020204030204" pitchFamily="34" charset="0"/>
                <a:ea typeface="Corbel" panose="020B0503020204020204" pitchFamily="34" charset="0"/>
                <a:cs typeface="Calibri" panose="020F0502020204030204" pitchFamily="34" charset="0"/>
              </a:rPr>
              <a:t>D’Andreacorresponding</a:t>
            </a:r>
            <a:r>
              <a:rPr lang="en-GB" sz="1200" kern="100" dirty="0">
                <a:latin typeface="Calibri" panose="020F0502020204030204" pitchFamily="34" charset="0"/>
                <a:ea typeface="Corbel" panose="020B0503020204020204" pitchFamily="34" charset="0"/>
                <a:cs typeface="Calibri" panose="020F0502020204030204" pitchFamily="34" charset="0"/>
              </a:rPr>
              <a:t>: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4"/>
              </a:rPr>
              <a:t>https://www.ncbi.nlm.nih.gov/pmc/articles/PMC8892814/</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The European Pillar of Social Rights Action Plan: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5"/>
              </a:rPr>
              <a:t>https://op.europa.eu/webpub/empl/european-pillar-of-social-rights/en/</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‘Right to disconnect’ should be an EU-wide fundamental right, MEPs say: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6"/>
              </a:rPr>
              <a:t>https://www.europarl.europa.eu/news/en/press-room/20210114IPR95618/right-to-disconnect-should-be-an-eu-wide-fundamental-right-meps-say</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How Time Management Can Help Strike a Work-Life Balance: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7"/>
              </a:rPr>
              <a:t>https://emeritus.org/blog/how-time-management-can-help-strike-a-work-life-balance/</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The Effects of Work &amp; Life Imbalance: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8"/>
              </a:rPr>
              <a:t>https://work.chron.com/effects-work-life-imbalance-5967.html</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Poor work-life balance leads to poor health later in life: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9"/>
              </a:rPr>
              <a:t>https://www.medicalnewstoday.com/articles/313755#:~:text=Damaging%20effects%20include%20a%20higher,than%20those%20working%20standard%20hours</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pPr marL="342900" lvl="0" indent="-342900">
              <a:lnSpc>
                <a:spcPct val="115000"/>
              </a:lnSpc>
              <a:buFont typeface="Symbol" panose="05050102010706020507" pitchFamily="18" charset="2"/>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Why Work-Life Balance Is Important (With Benefits and Steps): </a:t>
            </a: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10"/>
              </a:rPr>
              <a:t>https://ca.indeed.com/career-advice/career-development/why-work-life-balance-is-important</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n-GB" dirty="0"/>
              <a:t>References for Unit 3</a:t>
            </a:r>
          </a:p>
        </p:txBody>
      </p:sp>
    </p:spTree>
    <p:extLst>
      <p:ext uri="{BB962C8B-B14F-4D97-AF65-F5344CB8AC3E}">
        <p14:creationId xmlns:p14="http://schemas.microsoft.com/office/powerpoint/2010/main" val="24609837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61" r="2176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40282" y="463915"/>
            <a:ext cx="4394873" cy="1366423"/>
          </a:xfrm>
        </p:spPr>
        <p:txBody>
          <a:bodyPr>
            <a:normAutofit/>
          </a:bodyPr>
          <a:lstStyle/>
          <a:p>
            <a:r>
              <a:rPr lang="en-GB" sz="2800" b="1" dirty="0"/>
              <a:t>Organisational Responsibilities towards Work-Life Balance</a:t>
            </a:r>
            <a:endParaRPr lang="en-GB" sz="80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04</a:t>
            </a:r>
          </a:p>
        </p:txBody>
      </p:sp>
    </p:spTree>
    <p:extLst>
      <p:ext uri="{BB962C8B-B14F-4D97-AF65-F5344CB8AC3E}">
        <p14:creationId xmlns:p14="http://schemas.microsoft.com/office/powerpoint/2010/main" val="3359299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711ABC1-2E69-53D2-ADD2-DF11295CFDB0}"/>
              </a:ext>
            </a:extLst>
          </p:cNvPr>
          <p:cNvPicPr>
            <a:picLocks noGrp="1" noChangeAspect="1"/>
          </p:cNvPicPr>
          <p:nvPr>
            <p:ph type="pic" sz="quarter" idx="33"/>
          </p:nvPr>
        </p:nvPicPr>
        <p:blipFill>
          <a:blip r:embed="rId2"/>
          <a:srcRect l="20756" r="20756"/>
          <a:stretch>
            <a:fillRect/>
          </a:stretch>
        </p:blipFill>
        <p:spPr/>
      </p:pic>
      <p:sp>
        <p:nvSpPr>
          <p:cNvPr id="3" name="Text Placeholder 2">
            <a:extLst>
              <a:ext uri="{FF2B5EF4-FFF2-40B4-BE49-F238E27FC236}">
                <a16:creationId xmlns:a16="http://schemas.microsoft.com/office/drawing/2014/main" id="{29208D4D-85DC-E2E6-B5F3-B0920E112067}"/>
              </a:ext>
            </a:extLst>
          </p:cNvPr>
          <p:cNvSpPr>
            <a:spLocks noGrp="1"/>
          </p:cNvSpPr>
          <p:nvPr>
            <p:ph type="body" sz="quarter" idx="34"/>
          </p:nvPr>
        </p:nvSpPr>
        <p:spPr/>
        <p:txBody>
          <a:bodyPr/>
          <a:lstStyle/>
          <a:p>
            <a:endParaRPr lang="en-GB"/>
          </a:p>
        </p:txBody>
      </p:sp>
      <p:sp>
        <p:nvSpPr>
          <p:cNvPr id="4" name="Text Placeholder 3">
            <a:extLst>
              <a:ext uri="{FF2B5EF4-FFF2-40B4-BE49-F238E27FC236}">
                <a16:creationId xmlns:a16="http://schemas.microsoft.com/office/drawing/2014/main" id="{E6B50A43-4BA6-F7C3-62FF-BB7A1B3166B5}"/>
              </a:ext>
            </a:extLst>
          </p:cNvPr>
          <p:cNvSpPr>
            <a:spLocks noGrp="1"/>
          </p:cNvSpPr>
          <p:nvPr>
            <p:ph type="body" sz="quarter" idx="18"/>
          </p:nvPr>
        </p:nvSpPr>
        <p:spPr/>
        <p:txBody>
          <a:bodyPr>
            <a:normAutofit fontScale="92500" lnSpcReduction="10000"/>
          </a:bodyPr>
          <a:lstStyle/>
          <a:p>
            <a:pPr marL="342900" indent="-342900" algn="just">
              <a:buFont typeface="Arial" panose="020B0604020202020204" pitchFamily="34" charset="0"/>
              <a:buChar char="•"/>
            </a:pPr>
            <a:r>
              <a:rPr lang="en-GB" dirty="0"/>
              <a:t>Organisations have legal responsibilities to ensure a safe and healthy work environment, which includes fostering a positive work-life balance. </a:t>
            </a:r>
          </a:p>
          <a:p>
            <a:pPr marL="342900" indent="-342900" algn="just">
              <a:buFont typeface="Arial" panose="020B0604020202020204" pitchFamily="34" charset="0"/>
              <a:buChar char="•"/>
            </a:pPr>
            <a:r>
              <a:rPr lang="en-GB" dirty="0"/>
              <a:t>The European Framework Directive on Safety and Health at Work (Directive 89/391 EEC) stipulates that employers have a duty to ensure workers' safety and health in all work-related aspects. </a:t>
            </a:r>
          </a:p>
          <a:p>
            <a:pPr marL="342900" indent="-342900" algn="just">
              <a:buFont typeface="Arial" panose="020B0604020202020204" pitchFamily="34" charset="0"/>
              <a:buChar char="•"/>
            </a:pPr>
            <a:r>
              <a:rPr lang="en-GB" dirty="0"/>
              <a:t>Ethical considerations also come into play, as organisations have a moral responsibility to support employees' wellbeing and personal needs, which includes respecting their time outside of work.</a:t>
            </a:r>
          </a:p>
          <a:p>
            <a:endParaRPr lang="en-GB" dirty="0"/>
          </a:p>
        </p:txBody>
      </p:sp>
      <p:sp>
        <p:nvSpPr>
          <p:cNvPr id="5" name="Text Placeholder 4">
            <a:extLst>
              <a:ext uri="{FF2B5EF4-FFF2-40B4-BE49-F238E27FC236}">
                <a16:creationId xmlns:a16="http://schemas.microsoft.com/office/drawing/2014/main" id="{3282E79A-5FE4-B8EC-8CB4-7BECD9249E59}"/>
              </a:ext>
            </a:extLst>
          </p:cNvPr>
          <p:cNvSpPr>
            <a:spLocks noGrp="1"/>
          </p:cNvSpPr>
          <p:nvPr>
            <p:ph type="body" sz="quarter" idx="16"/>
          </p:nvPr>
        </p:nvSpPr>
        <p:spPr>
          <a:xfrm>
            <a:off x="6629890" y="377764"/>
            <a:ext cx="5222656" cy="1246849"/>
          </a:xfrm>
        </p:spPr>
        <p:txBody>
          <a:bodyPr>
            <a:normAutofit fontScale="92500" lnSpcReduction="20000"/>
          </a:bodyPr>
          <a:lstStyle/>
          <a:p>
            <a:r>
              <a:rPr lang="en-GB" dirty="0"/>
              <a:t>Understanding Legal Responsibilities and Ethical Considerations</a:t>
            </a:r>
          </a:p>
          <a:p>
            <a:endParaRPr lang="en-GB" dirty="0"/>
          </a:p>
        </p:txBody>
      </p:sp>
    </p:spTree>
    <p:extLst>
      <p:ext uri="{BB962C8B-B14F-4D97-AF65-F5344CB8AC3E}">
        <p14:creationId xmlns:p14="http://schemas.microsoft.com/office/powerpoint/2010/main" val="3024470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51C0EA-61FB-B9C0-03D8-B2200EF9B416}"/>
              </a:ext>
            </a:extLst>
          </p:cNvPr>
          <p:cNvSpPr>
            <a:spLocks noGrp="1"/>
          </p:cNvSpPr>
          <p:nvPr>
            <p:ph type="body" sz="quarter" idx="18"/>
          </p:nvPr>
        </p:nvSpPr>
        <p:spPr>
          <a:xfrm>
            <a:off x="429999" y="1562099"/>
            <a:ext cx="6728601" cy="4486275"/>
          </a:xfrm>
        </p:spPr>
        <p:txBody>
          <a:bodyPr>
            <a:normAutofit/>
          </a:bodyPr>
          <a:lstStyle/>
          <a:p>
            <a:pPr marL="342900" indent="-342900">
              <a:buFont typeface="Arial" panose="020B0604020202020204" pitchFamily="34" charset="0"/>
              <a:buChar char="•"/>
            </a:pPr>
            <a:r>
              <a:rPr lang="en-GB" dirty="0"/>
              <a:t>Establishing policies that promote work-life balance can significantly impact an organisation's culture and its employees' wellbeing. </a:t>
            </a:r>
          </a:p>
          <a:p>
            <a:pPr marL="342900" indent="-342900">
              <a:buFont typeface="Arial" panose="020B0604020202020204" pitchFamily="34" charset="0"/>
              <a:buChar char="•"/>
            </a:pPr>
            <a:r>
              <a:rPr lang="en-GB" dirty="0"/>
              <a:t>Such policies might include flexible working hours, remote work options, family leave policies, and guidelines to prevent after-hours work-related communications. </a:t>
            </a:r>
          </a:p>
          <a:p>
            <a:pPr marL="342900" indent="-342900">
              <a:buFont typeface="Arial" panose="020B0604020202020204" pitchFamily="34" charset="0"/>
              <a:buChar char="•"/>
            </a:pPr>
            <a:r>
              <a:rPr lang="en-GB" dirty="0"/>
              <a:t>According to the European Pillar of Social Rights, promoting work-life balance is essential for supporting gender equality and fostering inclusive growth, urging organisations to consider these policies.</a:t>
            </a:r>
          </a:p>
        </p:txBody>
      </p:sp>
      <p:sp>
        <p:nvSpPr>
          <p:cNvPr id="3" name="Text Placeholder 2">
            <a:extLst>
              <a:ext uri="{FF2B5EF4-FFF2-40B4-BE49-F238E27FC236}">
                <a16:creationId xmlns:a16="http://schemas.microsoft.com/office/drawing/2014/main" id="{099658E9-AB74-C01A-8E5D-AAE61A45B2B4}"/>
              </a:ext>
            </a:extLst>
          </p:cNvPr>
          <p:cNvSpPr>
            <a:spLocks noGrp="1"/>
          </p:cNvSpPr>
          <p:nvPr>
            <p:ph type="body" sz="quarter" idx="16"/>
          </p:nvPr>
        </p:nvSpPr>
        <p:spPr>
          <a:xfrm>
            <a:off x="713768" y="421468"/>
            <a:ext cx="6972907" cy="873932"/>
          </a:xfrm>
        </p:spPr>
        <p:txBody>
          <a:bodyPr>
            <a:normAutofit fontScale="92500" lnSpcReduction="20000"/>
          </a:bodyPr>
          <a:lstStyle/>
          <a:p>
            <a:r>
              <a:rPr lang="en-GB" dirty="0"/>
              <a:t>Establishing Policies that Promote Work-Life Balance</a:t>
            </a:r>
          </a:p>
        </p:txBody>
      </p:sp>
      <p:pic>
        <p:nvPicPr>
          <p:cNvPr id="6" name="Picture Placeholder 5">
            <a:extLst>
              <a:ext uri="{FF2B5EF4-FFF2-40B4-BE49-F238E27FC236}">
                <a16:creationId xmlns:a16="http://schemas.microsoft.com/office/drawing/2014/main" id="{4E3E1D75-9D66-F13C-E790-D875934045B4}"/>
              </a:ext>
            </a:extLst>
          </p:cNvPr>
          <p:cNvPicPr>
            <a:picLocks noGrp="1" noChangeAspect="1"/>
          </p:cNvPicPr>
          <p:nvPr>
            <p:ph type="pic" sz="quarter" idx="15"/>
          </p:nvPr>
        </p:nvPicPr>
        <p:blipFill>
          <a:blip r:embed="rId2"/>
          <a:srcRect l="24249" r="24249"/>
          <a:stretch>
            <a:fillRect/>
          </a:stretch>
        </p:blipFill>
        <p:spPr/>
      </p:pic>
    </p:spTree>
    <p:extLst>
      <p:ext uri="{BB962C8B-B14F-4D97-AF65-F5344CB8AC3E}">
        <p14:creationId xmlns:p14="http://schemas.microsoft.com/office/powerpoint/2010/main" val="4232328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B50ED63-2EE8-BE37-A64B-4E11CBE7D8B3}"/>
              </a:ext>
            </a:extLst>
          </p:cNvPr>
          <p:cNvPicPr>
            <a:picLocks noGrp="1" noChangeAspect="1"/>
          </p:cNvPicPr>
          <p:nvPr>
            <p:ph type="pic" sz="quarter" idx="53"/>
          </p:nvPr>
        </p:nvPicPr>
        <p:blipFill>
          <a:blip r:embed="rId2"/>
          <a:srcRect l="28909" r="28909"/>
          <a:stretch>
            <a:fillRect/>
          </a:stretch>
        </p:blipFill>
        <p:spPr/>
      </p:pic>
      <p:sp>
        <p:nvSpPr>
          <p:cNvPr id="3" name="Text Placeholder 2">
            <a:extLst>
              <a:ext uri="{FF2B5EF4-FFF2-40B4-BE49-F238E27FC236}">
                <a16:creationId xmlns:a16="http://schemas.microsoft.com/office/drawing/2014/main" id="{5642F5B9-1D90-8A17-160B-694E33FD5EA9}"/>
              </a:ext>
            </a:extLst>
          </p:cNvPr>
          <p:cNvSpPr>
            <a:spLocks noGrp="1"/>
          </p:cNvSpPr>
          <p:nvPr>
            <p:ph type="body" sz="quarter" idx="18"/>
          </p:nvPr>
        </p:nvSpPr>
        <p:spPr>
          <a:xfrm>
            <a:off x="734714" y="1583871"/>
            <a:ext cx="6237586" cy="4029530"/>
          </a:xfrm>
        </p:spPr>
        <p:txBody>
          <a:bodyPr/>
          <a:lstStyle/>
          <a:p>
            <a:pPr marL="342900" indent="-342900">
              <a:buFont typeface="Arial" panose="020B0604020202020204" pitchFamily="34" charset="0"/>
              <a:buChar char="•"/>
            </a:pPr>
            <a:r>
              <a:rPr lang="en-GB" dirty="0"/>
              <a:t>Workplaces play a pivotal role in promoting wellness and mental health. </a:t>
            </a:r>
          </a:p>
          <a:p>
            <a:pPr marL="342900" indent="-342900">
              <a:buFont typeface="Arial" panose="020B0604020202020204" pitchFamily="34" charset="0"/>
              <a:buChar char="•"/>
            </a:pPr>
            <a:r>
              <a:rPr lang="en-GB" dirty="0"/>
              <a:t>This can involve implementing wellness programs, offering mental health resources, providing training on stress management, and creating an open dialogue about mental health. </a:t>
            </a:r>
          </a:p>
          <a:p>
            <a:pPr marL="342900" indent="-342900">
              <a:buFont typeface="Arial" panose="020B0604020202020204" pitchFamily="34" charset="0"/>
              <a:buChar char="•"/>
            </a:pPr>
            <a:r>
              <a:rPr lang="en-GB" dirty="0"/>
              <a:t>The European Framework for Psychosocial Risk Management (PRIMA-EF) highlights the importance of proactive psychosocial risk management and promoting wellness in the workplace to foster a healthy work environment.</a:t>
            </a:r>
          </a:p>
        </p:txBody>
      </p:sp>
      <p:sp>
        <p:nvSpPr>
          <p:cNvPr id="4" name="Text Placeholder 3">
            <a:extLst>
              <a:ext uri="{FF2B5EF4-FFF2-40B4-BE49-F238E27FC236}">
                <a16:creationId xmlns:a16="http://schemas.microsoft.com/office/drawing/2014/main" id="{CFD98C5E-FC55-D5C7-C4A4-480BCF69E6AF}"/>
              </a:ext>
            </a:extLst>
          </p:cNvPr>
          <p:cNvSpPr>
            <a:spLocks noGrp="1"/>
          </p:cNvSpPr>
          <p:nvPr>
            <p:ph type="body" sz="quarter" idx="16"/>
          </p:nvPr>
        </p:nvSpPr>
        <p:spPr>
          <a:xfrm>
            <a:off x="713768" y="421468"/>
            <a:ext cx="6134707" cy="1007282"/>
          </a:xfrm>
        </p:spPr>
        <p:txBody>
          <a:bodyPr>
            <a:normAutofit fontScale="92500"/>
          </a:bodyPr>
          <a:lstStyle/>
          <a:p>
            <a:r>
              <a:rPr lang="en-GB" dirty="0"/>
              <a:t>Promoting Wellness and Mental Health in the Workplace</a:t>
            </a:r>
          </a:p>
        </p:txBody>
      </p:sp>
    </p:spTree>
    <p:extLst>
      <p:ext uri="{BB962C8B-B14F-4D97-AF65-F5344CB8AC3E}">
        <p14:creationId xmlns:p14="http://schemas.microsoft.com/office/powerpoint/2010/main" val="21806620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86565C7-F88D-F509-0DA5-ED5C2149FC2C}"/>
              </a:ext>
            </a:extLst>
          </p:cNvPr>
          <p:cNvPicPr>
            <a:picLocks noGrp="1" noChangeAspect="1"/>
          </p:cNvPicPr>
          <p:nvPr>
            <p:ph type="pic" sz="quarter" idx="53"/>
          </p:nvPr>
        </p:nvPicPr>
        <p:blipFill>
          <a:blip r:embed="rId2"/>
          <a:srcRect l="26273" r="26273"/>
          <a:stretch>
            <a:fillRect/>
          </a:stretch>
        </p:blipFill>
        <p:spPr/>
      </p:pic>
      <p:sp>
        <p:nvSpPr>
          <p:cNvPr id="3" name="Text Placeholder 2">
            <a:extLst>
              <a:ext uri="{FF2B5EF4-FFF2-40B4-BE49-F238E27FC236}">
                <a16:creationId xmlns:a16="http://schemas.microsoft.com/office/drawing/2014/main" id="{9C28BFCB-81E7-2158-82F1-18C269A97170}"/>
              </a:ext>
            </a:extLst>
          </p:cNvPr>
          <p:cNvSpPr>
            <a:spLocks noGrp="1"/>
          </p:cNvSpPr>
          <p:nvPr>
            <p:ph type="body" sz="quarter" idx="18"/>
          </p:nvPr>
        </p:nvSpPr>
        <p:spPr>
          <a:xfrm>
            <a:off x="734714" y="1583871"/>
            <a:ext cx="6085186" cy="4029530"/>
          </a:xfrm>
        </p:spPr>
        <p:txBody>
          <a:bodyPr/>
          <a:lstStyle/>
          <a:p>
            <a:pPr marL="342900" indent="-342900">
              <a:buFont typeface="Arial" panose="020B0604020202020204" pitchFamily="34" charset="0"/>
              <a:buChar char="•"/>
            </a:pPr>
            <a:r>
              <a:rPr lang="en-GB" dirty="0"/>
              <a:t>Organizations can adopt numerous strategies to support women. These include options for flexible working hours, work-from-home alternatives, on-site childcare, and employee assistance programs. </a:t>
            </a:r>
          </a:p>
          <a:p>
            <a:pPr marL="342900" indent="-342900">
              <a:buFont typeface="Arial" panose="020B0604020202020204" pitchFamily="34" charset="0"/>
              <a:buChar char="•"/>
            </a:pPr>
            <a:r>
              <a:rPr lang="en-GB" dirty="0"/>
              <a:t>For instance, </a:t>
            </a:r>
            <a:r>
              <a:rPr lang="en-GB" dirty="0">
                <a:hlinkClick r:id="rId3"/>
              </a:rPr>
              <a:t>Vodafone's</a:t>
            </a:r>
            <a:r>
              <a:rPr lang="en-GB" dirty="0"/>
              <a:t> 2015 global maternity policy offers 16 weeks of fully paid maternity leave and reduced work hours on full pay for the first six months post-return.</a:t>
            </a:r>
          </a:p>
        </p:txBody>
      </p:sp>
      <p:sp>
        <p:nvSpPr>
          <p:cNvPr id="4" name="Text Placeholder 3">
            <a:extLst>
              <a:ext uri="{FF2B5EF4-FFF2-40B4-BE49-F238E27FC236}">
                <a16:creationId xmlns:a16="http://schemas.microsoft.com/office/drawing/2014/main" id="{EA2AD53F-1309-9578-D66D-2455004B8CF5}"/>
              </a:ext>
            </a:extLst>
          </p:cNvPr>
          <p:cNvSpPr>
            <a:spLocks noGrp="1"/>
          </p:cNvSpPr>
          <p:nvPr>
            <p:ph type="body" sz="quarter" idx="16"/>
          </p:nvPr>
        </p:nvSpPr>
        <p:spPr>
          <a:xfrm>
            <a:off x="713768" y="421467"/>
            <a:ext cx="5220307" cy="823131"/>
          </a:xfrm>
        </p:spPr>
        <p:txBody>
          <a:bodyPr>
            <a:normAutofit fontScale="85000" lnSpcReduction="20000"/>
          </a:bodyPr>
          <a:lstStyle/>
          <a:p>
            <a:r>
              <a:rPr lang="en-GB" dirty="0"/>
              <a:t>Flexible Working Hours, Childcare Support, and Beyond</a:t>
            </a:r>
          </a:p>
        </p:txBody>
      </p:sp>
    </p:spTree>
    <p:extLst>
      <p:ext uri="{BB962C8B-B14F-4D97-AF65-F5344CB8AC3E}">
        <p14:creationId xmlns:p14="http://schemas.microsoft.com/office/powerpoint/2010/main" val="20005680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C874A1-F495-ABC6-E479-C2DD833C5692}"/>
              </a:ext>
            </a:extLst>
          </p:cNvPr>
          <p:cNvSpPr>
            <a:spLocks noGrp="1"/>
          </p:cNvSpPr>
          <p:nvPr>
            <p:ph type="body" sz="quarter" idx="18"/>
          </p:nvPr>
        </p:nvSpPr>
        <p:spPr>
          <a:xfrm>
            <a:off x="713767" y="1240971"/>
            <a:ext cx="10834986" cy="4616904"/>
          </a:xfrm>
        </p:spPr>
        <p:txBody>
          <a:bodyPr>
            <a:normAutofit/>
          </a:bodyPr>
          <a:lstStyle/>
          <a:p>
            <a:pPr marL="0" indent="0"/>
            <a:r>
              <a:rPr lang="en-GB" b="1" dirty="0"/>
              <a:t>Objective: </a:t>
            </a:r>
            <a:r>
              <a:rPr lang="en-GB" dirty="0"/>
              <a:t>To give participants a practical understanding of creating policies that promote work-life balance.</a:t>
            </a:r>
          </a:p>
          <a:p>
            <a:pPr marL="0" indent="0"/>
            <a:r>
              <a:rPr lang="en-GB" b="1" dirty="0"/>
              <a:t>Instructions:</a:t>
            </a:r>
          </a:p>
          <a:p>
            <a:pPr marL="342900" indent="-342900">
              <a:buFont typeface="Arial" panose="020B0604020202020204" pitchFamily="34" charset="0"/>
              <a:buChar char="•"/>
            </a:pPr>
            <a:r>
              <a:rPr lang="en-GB" dirty="0"/>
              <a:t>Divide participants into small groups.</a:t>
            </a:r>
          </a:p>
          <a:p>
            <a:pPr marL="342900" indent="-342900">
              <a:buFont typeface="Arial" panose="020B0604020202020204" pitchFamily="34" charset="0"/>
              <a:buChar char="•"/>
            </a:pPr>
            <a:r>
              <a:rPr lang="en-GB" dirty="0"/>
              <a:t>Assign each group the task of designing a work-life balance policy for a hypothetical organisation, considering factors such as flexible working hours, remote work, and family leave.</a:t>
            </a:r>
          </a:p>
          <a:p>
            <a:pPr marL="342900" indent="-342900">
              <a:buFont typeface="Arial" panose="020B0604020202020204" pitchFamily="34" charset="0"/>
              <a:buChar char="•"/>
            </a:pPr>
            <a:r>
              <a:rPr lang="en-GB" dirty="0"/>
              <a:t>Have each group present their policy to the class, explaining their rationale behind each element of the policy.</a:t>
            </a:r>
          </a:p>
          <a:p>
            <a:pPr marL="342900" indent="-342900">
              <a:buFont typeface="Arial" panose="020B0604020202020204" pitchFamily="34" charset="0"/>
              <a:buChar char="•"/>
            </a:pPr>
            <a:r>
              <a:rPr lang="en-GB" dirty="0"/>
              <a:t>Facilitate a class-wide discussion comparing these policies to the recommendations within the European Pillar of Social Rights and the EU's New Strategic Framework on Health and Safety at Work.</a:t>
            </a:r>
          </a:p>
          <a:p>
            <a:pPr marL="0" indent="0"/>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3" name="Text Placeholder 2">
            <a:extLst>
              <a:ext uri="{FF2B5EF4-FFF2-40B4-BE49-F238E27FC236}">
                <a16:creationId xmlns:a16="http://schemas.microsoft.com/office/drawing/2014/main" id="{F017BFE4-F0A9-8F0E-BEDA-15FB8E4622C1}"/>
              </a:ext>
            </a:extLst>
          </p:cNvPr>
          <p:cNvSpPr>
            <a:spLocks noGrp="1"/>
          </p:cNvSpPr>
          <p:nvPr>
            <p:ph type="body" sz="quarter" idx="16"/>
          </p:nvPr>
        </p:nvSpPr>
        <p:spPr/>
        <p:txBody>
          <a:bodyPr>
            <a:normAutofit fontScale="85000" lnSpcReduction="10000"/>
          </a:bodyPr>
          <a:lstStyle/>
          <a:p>
            <a:r>
              <a:rPr lang="en-GB" dirty="0"/>
              <a:t>Activity - Group Exercise: Designing a Work-Life Balance Policy</a:t>
            </a:r>
          </a:p>
        </p:txBody>
      </p:sp>
    </p:spTree>
    <p:extLst>
      <p:ext uri="{BB962C8B-B14F-4D97-AF65-F5344CB8AC3E}">
        <p14:creationId xmlns:p14="http://schemas.microsoft.com/office/powerpoint/2010/main" val="38623383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C874A1-F495-ABC6-E479-C2DD833C5692}"/>
              </a:ext>
            </a:extLst>
          </p:cNvPr>
          <p:cNvSpPr>
            <a:spLocks noGrp="1"/>
          </p:cNvSpPr>
          <p:nvPr>
            <p:ph type="body" sz="quarter" idx="18"/>
          </p:nvPr>
        </p:nvSpPr>
        <p:spPr>
          <a:xfrm>
            <a:off x="713767" y="1240971"/>
            <a:ext cx="10834986" cy="4616904"/>
          </a:xfrm>
        </p:spPr>
        <p:txBody>
          <a:bodyPr>
            <a:normAutofit/>
          </a:bodyPr>
          <a:lstStyle/>
          <a:p>
            <a:pPr marL="0" indent="0"/>
            <a:r>
              <a:rPr lang="en-GB" b="1" dirty="0"/>
              <a:t>Objective: </a:t>
            </a:r>
            <a:r>
              <a:rPr lang="en-GB" dirty="0"/>
              <a:t>To provide participants with an understanding of how organisations can address mental health concerns effectively.</a:t>
            </a:r>
          </a:p>
          <a:p>
            <a:pPr marL="0" indent="0"/>
            <a:endParaRPr lang="en-GB" dirty="0"/>
          </a:p>
          <a:p>
            <a:pPr marL="0" indent="0"/>
            <a:r>
              <a:rPr lang="en-GB" b="1" dirty="0"/>
              <a:t>Instructions:</a:t>
            </a:r>
          </a:p>
          <a:p>
            <a:pPr marL="342900" indent="-342900">
              <a:buFont typeface="Arial" panose="020B0604020202020204" pitchFamily="34" charset="0"/>
              <a:buChar char="•"/>
            </a:pPr>
            <a:r>
              <a:rPr lang="en-GB" dirty="0"/>
              <a:t>Provide each participant with a case study detailing an organisation's response to emerging mental health concerns within their workforce.</a:t>
            </a:r>
          </a:p>
          <a:p>
            <a:pPr marL="342900" indent="-342900">
              <a:buFont typeface="Arial" panose="020B0604020202020204" pitchFamily="34" charset="0"/>
              <a:buChar char="•"/>
            </a:pPr>
            <a:r>
              <a:rPr lang="en-GB" dirty="0"/>
              <a:t>Ask participants to analyse the case study, focusing on the actions taken by the organisation, their effectiveness, and any areas for improvement.</a:t>
            </a:r>
          </a:p>
          <a:p>
            <a:pPr marL="342900" indent="-342900">
              <a:buFont typeface="Arial" panose="020B0604020202020204" pitchFamily="34" charset="0"/>
              <a:buChar char="•"/>
            </a:pPr>
            <a:r>
              <a:rPr lang="en-GB" dirty="0"/>
              <a:t>Facilitate a class-wide discussion on the case study, encouraging participants to reflect on how similar strategies might be implemented in their own workplaces following guidelines such as those provided in the PRIMA-EF</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3" name="Text Placeholder 2">
            <a:extLst>
              <a:ext uri="{FF2B5EF4-FFF2-40B4-BE49-F238E27FC236}">
                <a16:creationId xmlns:a16="http://schemas.microsoft.com/office/drawing/2014/main" id="{F017BFE4-F0A9-8F0E-BEDA-15FB8E4622C1}"/>
              </a:ext>
            </a:extLst>
          </p:cNvPr>
          <p:cNvSpPr>
            <a:spLocks noGrp="1"/>
          </p:cNvSpPr>
          <p:nvPr>
            <p:ph type="body" sz="quarter" idx="16"/>
          </p:nvPr>
        </p:nvSpPr>
        <p:spPr/>
        <p:txBody>
          <a:bodyPr>
            <a:normAutofit fontScale="85000" lnSpcReduction="10000"/>
          </a:bodyPr>
          <a:lstStyle/>
          <a:p>
            <a:r>
              <a:rPr lang="en-GB" dirty="0"/>
              <a:t>Case Study: Organisational Response to Mental Health Concerns</a:t>
            </a:r>
          </a:p>
        </p:txBody>
      </p:sp>
    </p:spTree>
    <p:extLst>
      <p:ext uri="{BB962C8B-B14F-4D97-AF65-F5344CB8AC3E}">
        <p14:creationId xmlns:p14="http://schemas.microsoft.com/office/powerpoint/2010/main" val="14358143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391814" y="1666262"/>
            <a:ext cx="10834986" cy="4770270"/>
          </a:xfrm>
        </p:spPr>
        <p:txBody>
          <a:bodyPr>
            <a:normAutofit/>
          </a:bodyPr>
          <a:lstStyle/>
          <a:p>
            <a:pPr marL="342900" lvl="0" indent="-342900">
              <a:lnSpc>
                <a:spcPct val="115000"/>
              </a:lnSpc>
              <a:spcBef>
                <a:spcPts val="500"/>
              </a:spcBef>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Who is responsible for protecting work-life balance? It depends who you ask </a:t>
            </a:r>
            <a:r>
              <a:rPr lang="en-GB" sz="1500" u="sng" kern="100" dirty="0">
                <a:solidFill>
                  <a:srgbClr val="F49100"/>
                </a:solidFill>
                <a:effectLst/>
                <a:ea typeface="Corbel" panose="020B0503020204020204" pitchFamily="34" charset="0"/>
                <a:cs typeface="Times New Roman" panose="02020603050405020304" pitchFamily="18" charset="0"/>
                <a:hlinkClick r:id="rId2"/>
              </a:rPr>
              <a:t>https://www.fastcompany.com/90720956/who-is-responsible-for-protecting-work-life-balance-it-depends-who-you-ask</a:t>
            </a:r>
            <a:r>
              <a:rPr lang="en-GB" sz="1500" kern="100" dirty="0">
                <a:effectLst/>
                <a:ea typeface="Corbel" panose="020B0503020204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Is It An Employer’s Responsibility To Ensure Employees Have A Good Work Life Balance? </a:t>
            </a:r>
            <a:r>
              <a:rPr lang="en-GB" sz="1500" u="sng" kern="100" dirty="0">
                <a:solidFill>
                  <a:srgbClr val="F49100"/>
                </a:solidFill>
                <a:effectLst/>
                <a:ea typeface="Corbel" panose="020B0503020204020204" pitchFamily="34" charset="0"/>
                <a:cs typeface="Times New Roman" panose="02020603050405020304" pitchFamily="18" charset="0"/>
                <a:hlinkClick r:id="rId3"/>
              </a:rPr>
              <a:t>https://joneschase.com/2021/06/employers-responsibility-for-work-life-balance/</a:t>
            </a:r>
            <a:r>
              <a:rPr lang="en-GB" sz="1500" kern="100" dirty="0">
                <a:effectLst/>
                <a:ea typeface="Corbel" panose="020B0503020204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Directive 89/391/EEC - OSH "Framework Directive</a:t>
            </a:r>
            <a:r>
              <a:rPr lang="en-GB" sz="1500" kern="100" dirty="0">
                <a:effectLst/>
                <a:ea typeface="Corbel" panose="020B0503020204020204" pitchFamily="34" charset="0"/>
                <a:cs typeface="Times New Roman" panose="02020603050405020304" pitchFamily="18" charset="0"/>
                <a:hlinkClick r:id="rId4"/>
              </a:rPr>
              <a:t>“</a:t>
            </a:r>
            <a:r>
              <a:rPr lang="en-GB" sz="1500" kern="100" dirty="0">
                <a:effectLst/>
                <a:ea typeface="Corbel" panose="020B0503020204020204" pitchFamily="34" charset="0"/>
                <a:cs typeface="Times New Roman" panose="02020603050405020304" pitchFamily="18" charset="0"/>
              </a:rPr>
              <a:t> </a:t>
            </a:r>
            <a:r>
              <a:rPr lang="en-GB" sz="1500" u="sng" kern="100" dirty="0">
                <a:solidFill>
                  <a:srgbClr val="F49100"/>
                </a:solidFill>
                <a:effectLst/>
                <a:ea typeface="Corbel" panose="020B0503020204020204" pitchFamily="34" charset="0"/>
                <a:cs typeface="Times New Roman" panose="02020603050405020304" pitchFamily="18" charset="0"/>
                <a:hlinkClick r:id="rId4"/>
              </a:rPr>
              <a:t>https://osha.europa.eu/en/legislation/directives/the-osh-framework-directive/1</a:t>
            </a:r>
            <a:endParaRPr lang="en-GB" sz="1500" kern="100" dirty="0">
              <a:effectLst/>
              <a:ea typeface="Corbel" panose="020B0503020204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Why Work-Life Balance Is Important (With Benefits and Steps) </a:t>
            </a:r>
            <a:r>
              <a:rPr lang="en-GB" sz="1500" u="sng" kern="100" dirty="0">
                <a:solidFill>
                  <a:srgbClr val="F49100"/>
                </a:solidFill>
                <a:effectLst/>
                <a:ea typeface="Corbel" panose="020B0503020204020204" pitchFamily="34" charset="0"/>
                <a:cs typeface="Times New Roman" panose="02020603050405020304" pitchFamily="18" charset="0"/>
                <a:hlinkClick r:id="rId5"/>
              </a:rPr>
              <a:t>https://ca.indeed.com/career-advice/career-development/why-work-life-balance-is-important</a:t>
            </a:r>
            <a:r>
              <a:rPr lang="en-GB" sz="1500" kern="100" dirty="0">
                <a:effectLst/>
                <a:ea typeface="Corbel" panose="020B0503020204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European Framework for Psychosocial Risk Management (PRIMA-EF) </a:t>
            </a:r>
            <a:r>
              <a:rPr lang="en-GB" sz="1500" u="sng" kern="100" dirty="0">
                <a:solidFill>
                  <a:srgbClr val="F49100"/>
                </a:solidFill>
                <a:effectLst/>
                <a:ea typeface="Corbel" panose="020B0503020204020204" pitchFamily="34" charset="0"/>
                <a:cs typeface="Times New Roman" panose="02020603050405020304" pitchFamily="18" charset="0"/>
                <a:hlinkClick r:id="rId6"/>
              </a:rPr>
              <a:t>https://apps.who.int/iris/bitstream/handle/10665/43966/9789241597104_eng_Part1.pdf;jsessionid=09B83CC5F04B42FD38AFE3B6FB26C5F3?sequence=1</a:t>
            </a:r>
            <a:r>
              <a:rPr lang="en-GB" sz="1500" kern="100" dirty="0">
                <a:effectLst/>
                <a:ea typeface="Corbel" panose="020B0503020204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r>
              <a:rPr lang="en-GB" sz="1500" kern="100" dirty="0">
                <a:effectLst/>
                <a:ea typeface="Corbel" panose="020B0503020204020204" pitchFamily="34" charset="0"/>
                <a:cs typeface="Times New Roman" panose="02020603050405020304" pitchFamily="18" charset="0"/>
              </a:rPr>
              <a:t>Vodafone offers 16 weeks paid parental leave to all employees </a:t>
            </a:r>
            <a:r>
              <a:rPr lang="en-GB" sz="1500" u="sng" kern="100" dirty="0">
                <a:solidFill>
                  <a:srgbClr val="F49100"/>
                </a:solidFill>
                <a:effectLst/>
                <a:ea typeface="Corbel" panose="020B0503020204020204" pitchFamily="34" charset="0"/>
                <a:cs typeface="Times New Roman" panose="02020603050405020304" pitchFamily="18" charset="0"/>
                <a:hlinkClick r:id="rId7"/>
              </a:rPr>
              <a:t>https://www.vodafone.com/news/inclusion/vodafone-supports-families-with-new-global-policy-offering-16-weeks-paid-parental-leave-to-all-employees</a:t>
            </a:r>
            <a:r>
              <a:rPr lang="en-GB" sz="1500" kern="100" dirty="0">
                <a:effectLst/>
                <a:ea typeface="Corbel" panose="020B0503020204020204" pitchFamily="34" charset="0"/>
                <a:cs typeface="Times New Roman" panose="02020603050405020304" pitchFamily="18" charset="0"/>
              </a:rPr>
              <a:t>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n-GB" dirty="0"/>
              <a:t>References for Unit 4</a:t>
            </a:r>
          </a:p>
        </p:txBody>
      </p:sp>
    </p:spTree>
    <p:extLst>
      <p:ext uri="{BB962C8B-B14F-4D97-AF65-F5344CB8AC3E}">
        <p14:creationId xmlns:p14="http://schemas.microsoft.com/office/powerpoint/2010/main" val="273375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t="10601" b="1060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40282" y="463915"/>
            <a:ext cx="4394873" cy="1366423"/>
          </a:xfrm>
        </p:spPr>
        <p:txBody>
          <a:bodyPr>
            <a:normAutofit lnSpcReduction="10000"/>
          </a:bodyPr>
          <a:lstStyle/>
          <a:p>
            <a:r>
              <a:rPr lang="en-GB" sz="3200" b="1" dirty="0"/>
              <a:t>Managing Remote Teams and Ensuring Effective Communication</a:t>
            </a:r>
            <a:endParaRPr lang="en-GB" sz="138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05</a:t>
            </a:r>
          </a:p>
        </p:txBody>
      </p:sp>
    </p:spTree>
    <p:extLst>
      <p:ext uri="{BB962C8B-B14F-4D97-AF65-F5344CB8AC3E}">
        <p14:creationId xmlns:p14="http://schemas.microsoft.com/office/powerpoint/2010/main" val="4216662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62833" y="602335"/>
            <a:ext cx="3791493" cy="1366423"/>
          </a:xfrm>
        </p:spPr>
        <p:txBody>
          <a:bodyPr>
            <a:normAutofit/>
          </a:bodyPr>
          <a:lstStyle/>
          <a:p>
            <a:r>
              <a:rPr lang="en-GB" sz="2400" b="1" dirty="0"/>
              <a:t>Introduction to Work-Life Balance</a:t>
            </a:r>
            <a:endParaRPr lang="en-GB"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lstStyle/>
          <a:p>
            <a:r>
              <a:rPr lang="en-GB" dirty="0"/>
              <a:t>01</a:t>
            </a:r>
          </a:p>
        </p:txBody>
      </p:sp>
    </p:spTree>
    <p:extLst>
      <p:ext uri="{BB962C8B-B14F-4D97-AF65-F5344CB8AC3E}">
        <p14:creationId xmlns:p14="http://schemas.microsoft.com/office/powerpoint/2010/main" val="20746216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085E1-D1D4-2CB2-ED59-E949530D860C}"/>
              </a:ext>
            </a:extLst>
          </p:cNvPr>
          <p:cNvSpPr>
            <a:spLocks noGrp="1"/>
          </p:cNvSpPr>
          <p:nvPr>
            <p:ph type="body" sz="quarter" idx="18"/>
          </p:nvPr>
        </p:nvSpPr>
        <p:spPr>
          <a:xfrm>
            <a:off x="634224" y="1600199"/>
            <a:ext cx="6289090" cy="4636315"/>
          </a:xfrm>
        </p:spPr>
        <p:txBody>
          <a:bodyPr>
            <a:normAutofit lnSpcReduction="10000"/>
          </a:bodyPr>
          <a:lstStyle/>
          <a:p>
            <a:pPr marL="342900" indent="-342900" algn="just">
              <a:buFont typeface="Arial" panose="020B0604020202020204" pitchFamily="34" charset="0"/>
              <a:buChar char="•"/>
            </a:pPr>
            <a:r>
              <a:rPr lang="en-GB" dirty="0"/>
              <a:t>In the wake of technological advancements and changing work patterns, remote teams have become a significant aspect of today's work environment. </a:t>
            </a:r>
          </a:p>
          <a:p>
            <a:pPr marL="342900" indent="-342900" algn="just">
              <a:buFont typeface="Arial" panose="020B0604020202020204" pitchFamily="34" charset="0"/>
              <a:buChar char="•"/>
            </a:pPr>
            <a:r>
              <a:rPr lang="en-GB" dirty="0"/>
              <a:t>They enable businesses to source talent from a wider pool and offer employees greater flexibility and autonomy. </a:t>
            </a:r>
          </a:p>
          <a:p>
            <a:pPr marL="342900" indent="-342900" algn="just">
              <a:buFont typeface="Arial" panose="020B0604020202020204" pitchFamily="34" charset="0"/>
              <a:buChar char="•"/>
            </a:pPr>
            <a:r>
              <a:rPr lang="en-GB" dirty="0"/>
              <a:t>However, managing remote teams requires a distinct set of skills and strategies, particularly concerning communication and maintaining work-life balance. </a:t>
            </a:r>
          </a:p>
          <a:p>
            <a:pPr marL="342900" indent="-342900" algn="just">
              <a:buFont typeface="Arial" panose="020B0604020202020204" pitchFamily="34" charset="0"/>
              <a:buChar char="•"/>
            </a:pPr>
            <a:r>
              <a:rPr lang="en-GB" dirty="0"/>
              <a:t>The European Pillar of Social Rights emphasizes the importance of adapting to changing work environments and promoting work-life balance, even in remote work contexts.</a:t>
            </a:r>
          </a:p>
        </p:txBody>
      </p:sp>
      <p:sp>
        <p:nvSpPr>
          <p:cNvPr id="3" name="Text Placeholder 2">
            <a:extLst>
              <a:ext uri="{FF2B5EF4-FFF2-40B4-BE49-F238E27FC236}">
                <a16:creationId xmlns:a16="http://schemas.microsoft.com/office/drawing/2014/main" id="{3ECB9D71-AB56-C80C-5B13-9679F50B96EE}"/>
              </a:ext>
            </a:extLst>
          </p:cNvPr>
          <p:cNvSpPr>
            <a:spLocks noGrp="1"/>
          </p:cNvSpPr>
          <p:nvPr>
            <p:ph type="body" sz="quarter" idx="16"/>
          </p:nvPr>
        </p:nvSpPr>
        <p:spPr>
          <a:xfrm>
            <a:off x="713768" y="421468"/>
            <a:ext cx="6649057" cy="806802"/>
          </a:xfrm>
        </p:spPr>
        <p:txBody>
          <a:bodyPr>
            <a:normAutofit fontScale="85000" lnSpcReduction="20000"/>
          </a:bodyPr>
          <a:lstStyle/>
          <a:p>
            <a:r>
              <a:rPr lang="en-GB" dirty="0"/>
              <a:t>Importance of Remote Teams in Today’s Work Environment</a:t>
            </a:r>
          </a:p>
        </p:txBody>
      </p:sp>
      <p:pic>
        <p:nvPicPr>
          <p:cNvPr id="6" name="Picture Placeholder 5">
            <a:extLst>
              <a:ext uri="{FF2B5EF4-FFF2-40B4-BE49-F238E27FC236}">
                <a16:creationId xmlns:a16="http://schemas.microsoft.com/office/drawing/2014/main" id="{ED849318-4AA4-1B8A-E898-A4E1BC638870}"/>
              </a:ext>
            </a:extLst>
          </p:cNvPr>
          <p:cNvPicPr>
            <a:picLocks noGrp="1" noChangeAspect="1"/>
          </p:cNvPicPr>
          <p:nvPr>
            <p:ph type="pic" sz="quarter" idx="15"/>
          </p:nvPr>
        </p:nvPicPr>
        <p:blipFill>
          <a:blip r:embed="rId2"/>
          <a:srcRect l="21795" r="21795"/>
          <a:stretch>
            <a:fillRect/>
          </a:stretch>
        </p:blipFill>
        <p:spPr/>
      </p:pic>
    </p:spTree>
    <p:extLst>
      <p:ext uri="{BB962C8B-B14F-4D97-AF65-F5344CB8AC3E}">
        <p14:creationId xmlns:p14="http://schemas.microsoft.com/office/powerpoint/2010/main" val="34767427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43D264-08AD-22E4-7728-31B24DF70B45}"/>
              </a:ext>
            </a:extLst>
          </p:cNvPr>
          <p:cNvSpPr>
            <a:spLocks noGrp="1"/>
          </p:cNvSpPr>
          <p:nvPr>
            <p:ph type="body" sz="quarter" idx="18"/>
          </p:nvPr>
        </p:nvSpPr>
        <p:spPr>
          <a:xfrm>
            <a:off x="713768" y="2449284"/>
            <a:ext cx="9077932" cy="4313465"/>
          </a:xfrm>
        </p:spPr>
        <p:txBody>
          <a:bodyPr/>
          <a:lstStyle/>
          <a:p>
            <a:pPr marL="342900" indent="-342900">
              <a:buFont typeface="Arial" panose="020B0604020202020204" pitchFamily="34" charset="0"/>
              <a:buChar char="•"/>
            </a:pPr>
            <a:r>
              <a:rPr lang="en-GB" dirty="0"/>
              <a:t>Key principles for building and leading a remote team include clear communication, trust-building, fostering a sense of community, and setting clear expectations. </a:t>
            </a:r>
          </a:p>
          <a:p>
            <a:pPr marL="342900" indent="-342900">
              <a:buFont typeface="Arial" panose="020B0604020202020204" pitchFamily="34" charset="0"/>
              <a:buChar char="•"/>
            </a:pPr>
            <a:r>
              <a:rPr lang="en-GB" dirty="0"/>
              <a:t>Remote leaders should be skilled in digital tools, show empathy, and be adaptable to various situations. </a:t>
            </a:r>
          </a:p>
          <a:p>
            <a:pPr marL="342900" indent="-342900">
              <a:buFont typeface="Arial" panose="020B0604020202020204" pitchFamily="34" charset="0"/>
              <a:buChar char="•"/>
            </a:pPr>
            <a:r>
              <a:rPr lang="en-GB" dirty="0"/>
              <a:t>Strategies may include regular check-ins, promoting collaboration, and acknowledging accomplishments. </a:t>
            </a:r>
          </a:p>
          <a:p>
            <a:pPr marL="342900" indent="-342900">
              <a:buFont typeface="Arial" panose="020B0604020202020204" pitchFamily="34" charset="0"/>
              <a:buChar char="•"/>
            </a:pPr>
            <a:r>
              <a:rPr lang="en-GB" dirty="0"/>
              <a:t>The EU’s OSHA Framework highlights the importance of adapting leadership styles to changing work structures, including remote teams.</a:t>
            </a:r>
          </a:p>
        </p:txBody>
      </p:sp>
      <p:sp>
        <p:nvSpPr>
          <p:cNvPr id="3" name="Text Placeholder 2">
            <a:extLst>
              <a:ext uri="{FF2B5EF4-FFF2-40B4-BE49-F238E27FC236}">
                <a16:creationId xmlns:a16="http://schemas.microsoft.com/office/drawing/2014/main" id="{24B81318-82AB-37DC-0993-74BCD78FD941}"/>
              </a:ext>
            </a:extLst>
          </p:cNvPr>
          <p:cNvSpPr>
            <a:spLocks noGrp="1"/>
          </p:cNvSpPr>
          <p:nvPr>
            <p:ph type="body" sz="quarter" idx="16"/>
          </p:nvPr>
        </p:nvSpPr>
        <p:spPr/>
        <p:txBody>
          <a:bodyPr>
            <a:normAutofit fontScale="77500" lnSpcReduction="20000"/>
          </a:bodyPr>
          <a:lstStyle/>
          <a:p>
            <a:r>
              <a:rPr lang="en-GB" dirty="0"/>
              <a:t>Building and Leading a Remote Team: Key Principles and Strategies</a:t>
            </a:r>
          </a:p>
        </p:txBody>
      </p:sp>
    </p:spTree>
    <p:extLst>
      <p:ext uri="{BB962C8B-B14F-4D97-AF65-F5344CB8AC3E}">
        <p14:creationId xmlns:p14="http://schemas.microsoft.com/office/powerpoint/2010/main" val="3287941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370E666-B16E-7B67-1516-922ACF18C39E}"/>
              </a:ext>
            </a:extLst>
          </p:cNvPr>
          <p:cNvPicPr>
            <a:picLocks noGrp="1" noChangeAspect="1"/>
          </p:cNvPicPr>
          <p:nvPr>
            <p:ph type="pic" sz="quarter" idx="10"/>
          </p:nvPr>
        </p:nvPicPr>
        <p:blipFill rotWithShape="1">
          <a:blip r:embed="rId2"/>
          <a:srcRect l="17492" r="17492"/>
          <a:stretch/>
        </p:blipFill>
        <p:spPr/>
      </p:pic>
      <p:sp>
        <p:nvSpPr>
          <p:cNvPr id="3" name="Text Placeholder 2">
            <a:extLst>
              <a:ext uri="{FF2B5EF4-FFF2-40B4-BE49-F238E27FC236}">
                <a16:creationId xmlns:a16="http://schemas.microsoft.com/office/drawing/2014/main" id="{97F7BEFF-825A-8721-1F58-A21E077AB23C}"/>
              </a:ext>
            </a:extLst>
          </p:cNvPr>
          <p:cNvSpPr>
            <a:spLocks noGrp="1"/>
          </p:cNvSpPr>
          <p:nvPr>
            <p:ph type="body" sz="quarter" idx="18"/>
          </p:nvPr>
        </p:nvSpPr>
        <p:spPr>
          <a:xfrm>
            <a:off x="712790" y="2162214"/>
            <a:ext cx="7312170" cy="3606870"/>
          </a:xfrm>
        </p:spPr>
        <p:txBody>
          <a:bodyPr>
            <a:normAutofit/>
          </a:bodyPr>
          <a:lstStyle/>
          <a:p>
            <a:pPr marL="0" indent="0"/>
            <a:r>
              <a:rPr lang="en-GB" sz="3200" b="1" dirty="0">
                <a:solidFill>
                  <a:srgbClr val="8A4199"/>
                </a:solidFill>
                <a:hlinkClick r:id="rId3">
                  <a:extLst>
                    <a:ext uri="{A12FA001-AC4F-418D-AE19-62706E023703}">
                      <ahyp:hlinkClr xmlns:ahyp="http://schemas.microsoft.com/office/drawing/2018/hyperlinkcolor" val="tx"/>
                    </a:ext>
                  </a:extLst>
                </a:hlinkClick>
              </a:rPr>
              <a:t>Here</a:t>
            </a:r>
            <a:r>
              <a:rPr lang="en-GB" sz="3200" dirty="0">
                <a:solidFill>
                  <a:srgbClr val="8A4199"/>
                </a:solidFill>
                <a:hlinkClick r:id="rId3">
                  <a:extLst>
                    <a:ext uri="{A12FA001-AC4F-418D-AE19-62706E023703}">
                      <ahyp:hlinkClr xmlns:ahyp="http://schemas.microsoft.com/office/drawing/2018/hyperlinkcolor" val="tx"/>
                    </a:ext>
                  </a:extLst>
                </a:hlinkClick>
              </a:rPr>
              <a:t>, 16 experts from Forbes Human Resources Council offer their best advice </a:t>
            </a:r>
            <a:r>
              <a:rPr lang="en-GB" sz="3200" dirty="0"/>
              <a:t>on how first-time remote managers can remain relevant while overseeing a remote team.</a:t>
            </a:r>
          </a:p>
        </p:txBody>
      </p:sp>
      <p:sp>
        <p:nvSpPr>
          <p:cNvPr id="4" name="Text Placeholder 3">
            <a:extLst>
              <a:ext uri="{FF2B5EF4-FFF2-40B4-BE49-F238E27FC236}">
                <a16:creationId xmlns:a16="http://schemas.microsoft.com/office/drawing/2014/main" id="{C20DC9BB-1C02-5992-FECB-D4E26452CF15}"/>
              </a:ext>
            </a:extLst>
          </p:cNvPr>
          <p:cNvSpPr>
            <a:spLocks noGrp="1"/>
          </p:cNvSpPr>
          <p:nvPr>
            <p:ph type="body" sz="quarter" idx="16"/>
          </p:nvPr>
        </p:nvSpPr>
        <p:spPr/>
        <p:txBody>
          <a:bodyPr/>
          <a:lstStyle/>
          <a:p>
            <a:r>
              <a:rPr lang="en-GB" dirty="0"/>
              <a:t>Activity: 16 Tips For Leaders Managing Their First Remote Team</a:t>
            </a:r>
          </a:p>
        </p:txBody>
      </p:sp>
    </p:spTree>
    <p:extLst>
      <p:ext uri="{BB962C8B-B14F-4D97-AF65-F5344CB8AC3E}">
        <p14:creationId xmlns:p14="http://schemas.microsoft.com/office/powerpoint/2010/main" val="4654050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3CBB68-DE19-364F-105E-C35054AB1E6B}"/>
              </a:ext>
            </a:extLst>
          </p:cNvPr>
          <p:cNvSpPr>
            <a:spLocks noGrp="1"/>
          </p:cNvSpPr>
          <p:nvPr>
            <p:ph type="body" sz="quarter" idx="18"/>
          </p:nvPr>
        </p:nvSpPr>
        <p:spPr>
          <a:xfrm>
            <a:off x="396099" y="1304924"/>
            <a:ext cx="6606758" cy="5326836"/>
          </a:xfrm>
        </p:spPr>
        <p:txBody>
          <a:bodyPr>
            <a:normAutofit lnSpcReduction="10000"/>
          </a:bodyPr>
          <a:lstStyle/>
          <a:p>
            <a:pPr marL="342900" indent="-342900" algn="just">
              <a:buFont typeface="Arial" panose="020B0604020202020204" pitchFamily="34" charset="0"/>
              <a:buChar char="•"/>
            </a:pPr>
            <a:r>
              <a:rPr lang="en-GB" dirty="0"/>
              <a:t>Effective communication within remote teams can be facilitated through a variety of digital tools, including email, video conferencing, instant messaging, and project management software. </a:t>
            </a:r>
          </a:p>
          <a:p>
            <a:pPr marL="342900" indent="-342900" algn="just">
              <a:buFont typeface="Arial" panose="020B0604020202020204" pitchFamily="34" charset="0"/>
              <a:buChar char="•"/>
            </a:pPr>
            <a:r>
              <a:rPr lang="en-GB" dirty="0"/>
              <a:t>When you work in the same location, it's much easier to pick up on a variety of cues (body language, facial expressions, etc), but the benefits of being remote outweigh many of the downsides.</a:t>
            </a:r>
          </a:p>
          <a:p>
            <a:pPr marL="342900" indent="-342900" algn="just">
              <a:buFont typeface="Arial" panose="020B0604020202020204" pitchFamily="34" charset="0"/>
              <a:buChar char="•"/>
            </a:pPr>
            <a:r>
              <a:rPr lang="en-GB" dirty="0"/>
              <a:t>Fortunately, over the past few years, there's been an increase in the number of tools for remote teams for the ever-increasing number of remote-first or fully remote companies. These work apps help your remote team be as productive as possible and improve remote team collaboration, even if you're remote a few days a week. </a:t>
            </a:r>
            <a:r>
              <a:rPr lang="en-GB" b="1" dirty="0">
                <a:solidFill>
                  <a:srgbClr val="8A4199"/>
                </a:solidFill>
              </a:rPr>
              <a:t>Click </a:t>
            </a:r>
            <a:r>
              <a:rPr lang="en-GB" b="1" dirty="0">
                <a:solidFill>
                  <a:srgbClr val="8A4199"/>
                </a:solidFill>
                <a:hlinkClick r:id="rId2"/>
              </a:rPr>
              <a:t>HERE</a:t>
            </a:r>
            <a:r>
              <a:rPr lang="en-GB" b="1" dirty="0">
                <a:solidFill>
                  <a:srgbClr val="8A4199"/>
                </a:solidFill>
              </a:rPr>
              <a:t> to review the </a:t>
            </a:r>
            <a:r>
              <a:rPr lang="en-GB" b="1" dirty="0">
                <a:solidFill>
                  <a:srgbClr val="8A4199"/>
                </a:solidFill>
                <a:hlinkClick r:id="rId2">
                  <a:extLst>
                    <a:ext uri="{A12FA001-AC4F-418D-AE19-62706E023703}">
                      <ahyp:hlinkClr xmlns:ahyp="http://schemas.microsoft.com/office/drawing/2018/hyperlinkcolor" val="tx"/>
                    </a:ext>
                  </a:extLst>
                </a:hlinkClick>
              </a:rPr>
              <a:t>“25 Best Remote Work Software for Teams (2023 Edition)”</a:t>
            </a:r>
            <a:endParaRPr lang="en-GB" b="1" dirty="0">
              <a:solidFill>
                <a:srgbClr val="8A4199"/>
              </a:solidFill>
            </a:endParaRPr>
          </a:p>
          <a:p>
            <a:endParaRPr lang="en-GB" dirty="0"/>
          </a:p>
        </p:txBody>
      </p:sp>
      <p:sp>
        <p:nvSpPr>
          <p:cNvPr id="3" name="Text Placeholder 2">
            <a:extLst>
              <a:ext uri="{FF2B5EF4-FFF2-40B4-BE49-F238E27FC236}">
                <a16:creationId xmlns:a16="http://schemas.microsoft.com/office/drawing/2014/main" id="{E24CC294-39DA-46EC-8893-250ADA7B5F18}"/>
              </a:ext>
            </a:extLst>
          </p:cNvPr>
          <p:cNvSpPr>
            <a:spLocks noGrp="1"/>
          </p:cNvSpPr>
          <p:nvPr>
            <p:ph type="body" sz="quarter" idx="16"/>
          </p:nvPr>
        </p:nvSpPr>
        <p:spPr>
          <a:xfrm>
            <a:off x="713768" y="421467"/>
            <a:ext cx="6289089" cy="883457"/>
          </a:xfrm>
        </p:spPr>
        <p:txBody>
          <a:bodyPr>
            <a:normAutofit fontScale="77500" lnSpcReduction="20000"/>
          </a:bodyPr>
          <a:lstStyle/>
          <a:p>
            <a:r>
              <a:rPr lang="en-GB" dirty="0"/>
              <a:t>Communication within Remote Teams: Tools, Techniques and Best Practices</a:t>
            </a:r>
          </a:p>
          <a:p>
            <a:endParaRPr lang="en-GB" dirty="0"/>
          </a:p>
        </p:txBody>
      </p:sp>
      <p:pic>
        <p:nvPicPr>
          <p:cNvPr id="6" name="Picture Placeholder 5">
            <a:extLst>
              <a:ext uri="{FF2B5EF4-FFF2-40B4-BE49-F238E27FC236}">
                <a16:creationId xmlns:a16="http://schemas.microsoft.com/office/drawing/2014/main" id="{5349F9B5-0165-5D2E-EB4A-C872714A9309}"/>
              </a:ext>
            </a:extLst>
          </p:cNvPr>
          <p:cNvPicPr>
            <a:picLocks noGrp="1" noChangeAspect="1"/>
          </p:cNvPicPr>
          <p:nvPr>
            <p:ph type="pic" sz="quarter" idx="15"/>
          </p:nvPr>
        </p:nvPicPr>
        <p:blipFill>
          <a:blip r:embed="rId3"/>
          <a:srcRect l="21798" r="21798"/>
          <a:stretch>
            <a:fillRect/>
          </a:stretch>
        </p:blipFill>
        <p:spPr/>
      </p:pic>
    </p:spTree>
    <p:extLst>
      <p:ext uri="{BB962C8B-B14F-4D97-AF65-F5344CB8AC3E}">
        <p14:creationId xmlns:p14="http://schemas.microsoft.com/office/powerpoint/2010/main" val="14576591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FA026A-66BF-A4F4-8526-BD062C05F1C4}"/>
              </a:ext>
            </a:extLst>
          </p:cNvPr>
          <p:cNvSpPr>
            <a:spLocks noGrp="1"/>
          </p:cNvSpPr>
          <p:nvPr>
            <p:ph type="body" sz="quarter" idx="18"/>
          </p:nvPr>
        </p:nvSpPr>
        <p:spPr/>
        <p:txBody>
          <a:bodyPr numCol="2"/>
          <a:lstStyle/>
          <a:p>
            <a:pPr marL="342900" indent="-342900">
              <a:buFont typeface="Arial" panose="020B0604020202020204" pitchFamily="34" charset="0"/>
              <a:buChar char="•"/>
            </a:pPr>
            <a:r>
              <a:rPr lang="en-GB" dirty="0"/>
              <a:t>Challenges of remote team management include communication issues, feelings of isolation among team members, and difficulty in monitoring performance. To overcome these, organisations can implement clear communication protocols, create opportunities for social interaction, and focus on outcomes rather than activity.</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EU's New Strategic Framework on Health and Safety at Work emphasizes the importance of addressing such challenges to ensure the mental well-being of remote workers.</a:t>
            </a:r>
          </a:p>
          <a:p>
            <a:pPr marL="0" indent="0"/>
            <a:endParaRPr lang="en-GB" dirty="0"/>
          </a:p>
        </p:txBody>
      </p:sp>
      <p:sp>
        <p:nvSpPr>
          <p:cNvPr id="3" name="Text Placeholder 2">
            <a:extLst>
              <a:ext uri="{FF2B5EF4-FFF2-40B4-BE49-F238E27FC236}">
                <a16:creationId xmlns:a16="http://schemas.microsoft.com/office/drawing/2014/main" id="{1E3150AB-A207-BBF3-BFF5-BACEBA4F2E8D}"/>
              </a:ext>
            </a:extLst>
          </p:cNvPr>
          <p:cNvSpPr>
            <a:spLocks noGrp="1"/>
          </p:cNvSpPr>
          <p:nvPr>
            <p:ph type="body" sz="quarter" idx="16"/>
          </p:nvPr>
        </p:nvSpPr>
        <p:spPr/>
        <p:txBody>
          <a:bodyPr>
            <a:normAutofit fontScale="70000" lnSpcReduction="20000"/>
          </a:bodyPr>
          <a:lstStyle/>
          <a:p>
            <a:r>
              <a:rPr lang="en-GB" dirty="0"/>
              <a:t>Overcoming Challenges and Common Pitfalls of Remote Team Management</a:t>
            </a:r>
          </a:p>
        </p:txBody>
      </p:sp>
    </p:spTree>
    <p:extLst>
      <p:ext uri="{BB962C8B-B14F-4D97-AF65-F5344CB8AC3E}">
        <p14:creationId xmlns:p14="http://schemas.microsoft.com/office/powerpoint/2010/main" val="15284110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7F4D8D-5C9E-5FD1-61AD-63A7E87FF557}"/>
              </a:ext>
            </a:extLst>
          </p:cNvPr>
          <p:cNvSpPr>
            <a:spLocks noGrp="1"/>
          </p:cNvSpPr>
          <p:nvPr>
            <p:ph type="body" sz="quarter" idx="18"/>
          </p:nvPr>
        </p:nvSpPr>
        <p:spPr>
          <a:xfrm>
            <a:off x="569755" y="1485379"/>
            <a:ext cx="5383370" cy="4876762"/>
          </a:xfrm>
        </p:spPr>
        <p:txBody>
          <a:bodyPr>
            <a:normAutofit/>
          </a:bodyPr>
          <a:lstStyle/>
          <a:p>
            <a:pPr marL="0" indent="0" algn="just"/>
            <a:r>
              <a:rPr lang="en-GB" dirty="0"/>
              <a:t>Choose what’s right for your team based on these categories:</a:t>
            </a:r>
          </a:p>
          <a:p>
            <a:pPr marL="342900" indent="-342900" algn="just">
              <a:buFont typeface="Wingdings" panose="05000000000000000000" pitchFamily="2" charset="2"/>
              <a:buChar char="v"/>
            </a:pPr>
            <a:r>
              <a:rPr lang="en-GB" dirty="0"/>
              <a:t>Real-time vs. asynchronous – Do you need to do this simultaneously, or can each person participate at whatever time works best for them?</a:t>
            </a:r>
          </a:p>
          <a:p>
            <a:pPr marL="342900" indent="-342900" algn="just">
              <a:buFont typeface="Wingdings" panose="05000000000000000000" pitchFamily="2" charset="2"/>
              <a:buChar char="v"/>
            </a:pPr>
            <a:r>
              <a:rPr lang="en-GB" dirty="0"/>
              <a:t>Practical vs. just for fun – Is the activity intentionally unproductive (which is not necessarily a bad thing), or does it serve the dual purpose of building social bonds and improving the way you work in a more tangible way?</a:t>
            </a:r>
          </a:p>
          <a:p>
            <a:pPr marL="0" indent="0" algn="just"/>
            <a:r>
              <a:rPr lang="en-GB" dirty="0"/>
              <a:t>Click </a:t>
            </a:r>
            <a:r>
              <a:rPr lang="en-GB" b="1" dirty="0">
                <a:solidFill>
                  <a:srgbClr val="8A4199"/>
                </a:solidFill>
                <a:hlinkClick r:id="rId2"/>
              </a:rPr>
              <a:t>HERE</a:t>
            </a:r>
            <a:r>
              <a:rPr lang="en-GB" dirty="0"/>
              <a:t> to try out one of the </a:t>
            </a:r>
            <a:r>
              <a:rPr lang="en-GB" b="1" dirty="0">
                <a:solidFill>
                  <a:srgbClr val="8A4199"/>
                </a:solidFill>
              </a:rPr>
              <a:t>18 ideas for virtual team games and activities</a:t>
            </a:r>
          </a:p>
        </p:txBody>
      </p:sp>
      <p:sp>
        <p:nvSpPr>
          <p:cNvPr id="3" name="Text Placeholder 2">
            <a:extLst>
              <a:ext uri="{FF2B5EF4-FFF2-40B4-BE49-F238E27FC236}">
                <a16:creationId xmlns:a16="http://schemas.microsoft.com/office/drawing/2014/main" id="{30B97012-5EBF-2472-1BE8-A407F92AD9F5}"/>
              </a:ext>
            </a:extLst>
          </p:cNvPr>
          <p:cNvSpPr>
            <a:spLocks noGrp="1"/>
          </p:cNvSpPr>
          <p:nvPr>
            <p:ph type="body" sz="quarter" idx="16"/>
          </p:nvPr>
        </p:nvSpPr>
        <p:spPr/>
        <p:txBody>
          <a:bodyPr>
            <a:normAutofit fontScale="77500" lnSpcReduction="20000"/>
          </a:bodyPr>
          <a:lstStyle/>
          <a:p>
            <a:r>
              <a:rPr lang="en-GB" dirty="0"/>
              <a:t>ACTIVITY: Fun remote team building activities for any occasion</a:t>
            </a:r>
          </a:p>
        </p:txBody>
      </p:sp>
      <p:pic>
        <p:nvPicPr>
          <p:cNvPr id="6" name="Picture Placeholder 5">
            <a:extLst>
              <a:ext uri="{FF2B5EF4-FFF2-40B4-BE49-F238E27FC236}">
                <a16:creationId xmlns:a16="http://schemas.microsoft.com/office/drawing/2014/main" id="{1EFD4265-44FE-F53A-F4E1-5347B2EF5042}"/>
              </a:ext>
            </a:extLst>
          </p:cNvPr>
          <p:cNvPicPr>
            <a:picLocks noGrp="1" noChangeAspect="1"/>
          </p:cNvPicPr>
          <p:nvPr>
            <p:ph type="pic" sz="quarter" idx="10"/>
          </p:nvPr>
        </p:nvPicPr>
        <p:blipFill rotWithShape="1">
          <a:blip r:embed="rId3"/>
          <a:srcRect l="19341" r="19341"/>
          <a:stretch/>
        </p:blipFill>
        <p:spPr/>
      </p:pic>
    </p:spTree>
    <p:extLst>
      <p:ext uri="{BB962C8B-B14F-4D97-AF65-F5344CB8AC3E}">
        <p14:creationId xmlns:p14="http://schemas.microsoft.com/office/powerpoint/2010/main" val="9551777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B47776-97BC-7E79-00D4-68408C144A78}"/>
              </a:ext>
            </a:extLst>
          </p:cNvPr>
          <p:cNvSpPr>
            <a:spLocks noGrp="1"/>
          </p:cNvSpPr>
          <p:nvPr>
            <p:ph type="body" sz="quarter" idx="18"/>
          </p:nvPr>
        </p:nvSpPr>
        <p:spPr>
          <a:xfrm>
            <a:off x="713768" y="2136321"/>
            <a:ext cx="10834986" cy="4029530"/>
          </a:xfrm>
        </p:spPr>
        <p:txBody>
          <a:bodyPr/>
          <a:lstStyle/>
          <a:p>
            <a:pPr marL="342900" indent="-342900">
              <a:buFont typeface="Arial" panose="020B0604020202020204" pitchFamily="34" charset="0"/>
              <a:buChar char="•"/>
            </a:pPr>
            <a:r>
              <a:rPr lang="en-GB" dirty="0"/>
              <a:t>Objective: To facilitate sharing and learning from personal experiences related to remote work.</a:t>
            </a:r>
          </a:p>
          <a:p>
            <a:r>
              <a:rPr lang="en-GB" b="1" dirty="0"/>
              <a:t>Instructions:</a:t>
            </a:r>
          </a:p>
          <a:p>
            <a:endParaRPr lang="en-GB" dirty="0"/>
          </a:p>
          <a:p>
            <a:pPr marL="457200" indent="-457200">
              <a:buFont typeface="+mj-lt"/>
              <a:buAutoNum type="arabicPeriod"/>
            </a:pPr>
            <a:r>
              <a:rPr lang="en-GB" dirty="0"/>
              <a:t>Divide participants into small groups.</a:t>
            </a:r>
          </a:p>
          <a:p>
            <a:pPr marL="457200" indent="-457200">
              <a:buFont typeface="+mj-lt"/>
              <a:buAutoNum type="arabicPeriod"/>
            </a:pPr>
            <a:r>
              <a:rPr lang="en-GB" dirty="0"/>
              <a:t>Ask each group to share their experiences and challenges encountered in remote work, and to discuss potential solutions.</a:t>
            </a:r>
          </a:p>
          <a:p>
            <a:pPr marL="457200" indent="-457200">
              <a:buFont typeface="+mj-lt"/>
              <a:buAutoNum type="arabicPeriod"/>
            </a:pPr>
            <a:r>
              <a:rPr lang="en-GB" dirty="0"/>
              <a:t>Facilitate a class-wide discussion on these experiences, relating them to the content of this unit and EU's strategies and frameworks</a:t>
            </a:r>
          </a:p>
        </p:txBody>
      </p:sp>
      <p:sp>
        <p:nvSpPr>
          <p:cNvPr id="3" name="Text Placeholder 2">
            <a:extLst>
              <a:ext uri="{FF2B5EF4-FFF2-40B4-BE49-F238E27FC236}">
                <a16:creationId xmlns:a16="http://schemas.microsoft.com/office/drawing/2014/main" id="{0ACFE181-72BF-5BA8-F6C7-8475A1DFCFE3}"/>
              </a:ext>
            </a:extLst>
          </p:cNvPr>
          <p:cNvSpPr>
            <a:spLocks noGrp="1"/>
          </p:cNvSpPr>
          <p:nvPr>
            <p:ph type="body" sz="quarter" idx="16"/>
          </p:nvPr>
        </p:nvSpPr>
        <p:spPr>
          <a:xfrm>
            <a:off x="713768" y="421468"/>
            <a:ext cx="10834985" cy="1093008"/>
          </a:xfrm>
        </p:spPr>
        <p:txBody>
          <a:bodyPr>
            <a:normAutofit/>
          </a:bodyPr>
          <a:lstStyle/>
          <a:p>
            <a:r>
              <a:rPr lang="en-GB" dirty="0"/>
              <a:t>Activities: Group Discussion: Sharing Personal Experiences and Challenges of Remote Work</a:t>
            </a:r>
          </a:p>
        </p:txBody>
      </p:sp>
    </p:spTree>
    <p:extLst>
      <p:ext uri="{BB962C8B-B14F-4D97-AF65-F5344CB8AC3E}">
        <p14:creationId xmlns:p14="http://schemas.microsoft.com/office/powerpoint/2010/main" val="32079913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42DFED-8C43-E320-6D0F-4D5945823F5F}"/>
              </a:ext>
            </a:extLst>
          </p:cNvPr>
          <p:cNvSpPr>
            <a:spLocks noGrp="1"/>
          </p:cNvSpPr>
          <p:nvPr>
            <p:ph type="body" sz="quarter" idx="18"/>
          </p:nvPr>
        </p:nvSpPr>
        <p:spPr/>
        <p:txBody>
          <a:bodyPr/>
          <a:lstStyle/>
          <a:p>
            <a:r>
              <a:rPr lang="en-GB" b="1" dirty="0"/>
              <a:t>Objective: </a:t>
            </a:r>
            <a:r>
              <a:rPr lang="en-GB" dirty="0"/>
              <a:t>To provide participants with real-life examples of successful remote teams.</a:t>
            </a:r>
          </a:p>
          <a:p>
            <a:endParaRPr lang="en-GB" dirty="0"/>
          </a:p>
          <a:p>
            <a:r>
              <a:rPr lang="en-GB" b="1" dirty="0"/>
              <a:t>Instructions:</a:t>
            </a:r>
          </a:p>
          <a:p>
            <a:endParaRPr lang="en-GB" dirty="0"/>
          </a:p>
          <a:p>
            <a:pPr marL="342900" indent="-342900">
              <a:buFont typeface="Arial" panose="020B0604020202020204" pitchFamily="34" charset="0"/>
              <a:buChar char="•"/>
            </a:pPr>
            <a:r>
              <a:rPr lang="en-GB" dirty="0"/>
              <a:t>Provide each participant with a case study of a successful remote team. (e.g. Consider Telefónica Germany, recipient of the 2020 German Award for Work-Life Balance. )</a:t>
            </a:r>
          </a:p>
          <a:p>
            <a:pPr marL="342900" indent="-342900">
              <a:buFont typeface="Arial" panose="020B0604020202020204" pitchFamily="34" charset="0"/>
              <a:buChar char="•"/>
            </a:pPr>
            <a:r>
              <a:rPr lang="en-GB" dirty="0"/>
              <a:t>Ask participants to analyse the strategies and practices used by these teams.</a:t>
            </a:r>
          </a:p>
          <a:p>
            <a:pPr marL="342900" indent="-342900">
              <a:buFont typeface="Arial" panose="020B0604020202020204" pitchFamily="34" charset="0"/>
              <a:buChar char="•"/>
            </a:pPr>
            <a:r>
              <a:rPr lang="en-GB" dirty="0"/>
              <a:t>Facilitate a class-wide discussion on the case study, encouraging participants to consider how similar strategies might be applied in their own context</a:t>
            </a:r>
          </a:p>
        </p:txBody>
      </p:sp>
      <p:sp>
        <p:nvSpPr>
          <p:cNvPr id="3" name="Text Placeholder 2">
            <a:extLst>
              <a:ext uri="{FF2B5EF4-FFF2-40B4-BE49-F238E27FC236}">
                <a16:creationId xmlns:a16="http://schemas.microsoft.com/office/drawing/2014/main" id="{849D224E-9432-6F1B-4659-4694C46B2058}"/>
              </a:ext>
            </a:extLst>
          </p:cNvPr>
          <p:cNvSpPr>
            <a:spLocks noGrp="1"/>
          </p:cNvSpPr>
          <p:nvPr>
            <p:ph type="body" sz="quarter" idx="16"/>
          </p:nvPr>
        </p:nvSpPr>
        <p:spPr/>
        <p:txBody>
          <a:bodyPr>
            <a:normAutofit fontScale="92500"/>
          </a:bodyPr>
          <a:lstStyle/>
          <a:p>
            <a:r>
              <a:rPr lang="en-GB" dirty="0"/>
              <a:t>Case Study: Successful Remote Teams and their Strategies</a:t>
            </a:r>
          </a:p>
        </p:txBody>
      </p:sp>
    </p:spTree>
    <p:extLst>
      <p:ext uri="{BB962C8B-B14F-4D97-AF65-F5344CB8AC3E}">
        <p14:creationId xmlns:p14="http://schemas.microsoft.com/office/powerpoint/2010/main" val="3314024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9C307F-4ADC-4C46-9705-8CD585EBE03B}"/>
              </a:ext>
            </a:extLst>
          </p:cNvPr>
          <p:cNvSpPr>
            <a:spLocks noGrp="1"/>
          </p:cNvSpPr>
          <p:nvPr>
            <p:ph type="body" sz="quarter" idx="18"/>
          </p:nvPr>
        </p:nvSpPr>
        <p:spPr/>
        <p:txBody>
          <a:bodyPr/>
          <a:lstStyle/>
          <a:p>
            <a:r>
              <a:rPr lang="en-GB" b="1" dirty="0"/>
              <a:t>Objective: </a:t>
            </a:r>
            <a:r>
              <a:rPr lang="en-GB" dirty="0"/>
              <a:t>To familiarise participants with using a remote communication tool effectively.</a:t>
            </a:r>
          </a:p>
          <a:p>
            <a:endParaRPr lang="en-GB" dirty="0"/>
          </a:p>
          <a:p>
            <a:r>
              <a:rPr lang="en-GB" b="1" dirty="0"/>
              <a:t>Instructions:</a:t>
            </a:r>
          </a:p>
          <a:p>
            <a:endParaRPr lang="en-GB" dirty="0"/>
          </a:p>
          <a:p>
            <a:pPr marL="342900" indent="-342900">
              <a:buFont typeface="Arial" panose="020B0604020202020204" pitchFamily="34" charset="0"/>
              <a:buChar char="•"/>
            </a:pPr>
            <a:r>
              <a:rPr lang="en-GB" dirty="0"/>
              <a:t>Select a popular remote communication tool (like Slack, Microsoft Teams, or Zoom).</a:t>
            </a:r>
          </a:p>
          <a:p>
            <a:pPr marL="342900" indent="-342900">
              <a:buFont typeface="Arial" panose="020B0604020202020204" pitchFamily="34" charset="0"/>
              <a:buChar char="•"/>
            </a:pPr>
            <a:r>
              <a:rPr lang="en-GB" dirty="0"/>
              <a:t>Ask participants to complete a task using this tool, such as sending a message, setting up a meeting, or sharing a document.</a:t>
            </a:r>
          </a:p>
          <a:p>
            <a:pPr marL="342900" indent="-342900">
              <a:buFont typeface="Arial" panose="020B0604020202020204" pitchFamily="34" charset="0"/>
              <a:buChar char="•"/>
            </a:pPr>
            <a:r>
              <a:rPr lang="en-GB" dirty="0"/>
              <a:t>Facilitate a discussion on the experience, including any challenges faced and how these can be mitigated in a real-world</a:t>
            </a:r>
          </a:p>
        </p:txBody>
      </p:sp>
      <p:sp>
        <p:nvSpPr>
          <p:cNvPr id="3" name="Text Placeholder 2">
            <a:extLst>
              <a:ext uri="{FF2B5EF4-FFF2-40B4-BE49-F238E27FC236}">
                <a16:creationId xmlns:a16="http://schemas.microsoft.com/office/drawing/2014/main" id="{A290D422-76CD-FE46-EC2F-821F5B1AA1A9}"/>
              </a:ext>
            </a:extLst>
          </p:cNvPr>
          <p:cNvSpPr>
            <a:spLocks noGrp="1"/>
          </p:cNvSpPr>
          <p:nvPr>
            <p:ph type="body" sz="quarter" idx="16"/>
          </p:nvPr>
        </p:nvSpPr>
        <p:spPr/>
        <p:txBody>
          <a:bodyPr>
            <a:normAutofit lnSpcReduction="10000"/>
          </a:bodyPr>
          <a:lstStyle/>
          <a:p>
            <a:r>
              <a:rPr lang="en-GB" dirty="0"/>
              <a:t>Practical Task: Using a Remote Communication Tool</a:t>
            </a:r>
          </a:p>
        </p:txBody>
      </p:sp>
    </p:spTree>
    <p:extLst>
      <p:ext uri="{BB962C8B-B14F-4D97-AF65-F5344CB8AC3E}">
        <p14:creationId xmlns:p14="http://schemas.microsoft.com/office/powerpoint/2010/main" val="4113769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5305DC-35B8-B4DB-4855-3364E05680A5}"/>
              </a:ext>
            </a:extLst>
          </p:cNvPr>
          <p:cNvSpPr>
            <a:spLocks noGrp="1"/>
          </p:cNvSpPr>
          <p:nvPr>
            <p:ph type="body" sz="quarter" idx="18"/>
          </p:nvPr>
        </p:nvSpPr>
        <p:spPr>
          <a:xfrm>
            <a:off x="391814" y="1666262"/>
            <a:ext cx="10834986" cy="4770270"/>
          </a:xfrm>
        </p:spPr>
        <p:txBody>
          <a:bodyPr>
            <a:normAutofit/>
          </a:bodyPr>
          <a:lstStyle/>
          <a:p>
            <a:pPr marL="285750" indent="-285750">
              <a:lnSpc>
                <a:spcPct val="115000"/>
              </a:lnSpc>
              <a:spcBef>
                <a:spcPts val="500"/>
              </a:spcBef>
              <a:spcAft>
                <a:spcPts val="1000"/>
              </a:spcAft>
              <a:buFont typeface="Arial" panose="020B0604020202020204" pitchFamily="34" charset="0"/>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8 reasons why remote work is still important</a:t>
            </a:r>
          </a:p>
          <a:p>
            <a:pPr marL="0" indent="0">
              <a:lnSpc>
                <a:spcPct val="115000"/>
              </a:lnSpc>
              <a:spcBef>
                <a:spcPts val="500"/>
              </a:spcBef>
              <a:spcAft>
                <a:spcPts val="1000"/>
              </a:spcAft>
            </a:pP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2"/>
              </a:rPr>
              <a:t>https://www.happeo.com/blog/8-reasons-why-your-company-needs-remote-work#:~:text=Remote%20work%20improves%20work%2Dlife,their%20personal%20and%20professional%20lives</a:t>
            </a:r>
            <a:r>
              <a:rPr lang="en-GB" sz="1200" kern="100" dirty="0">
                <a:effectLst/>
                <a:latin typeface="Calibri" panose="020F0502020204030204" pitchFamily="34" charset="0"/>
                <a:ea typeface="Corbel" panose="020B0503020204020204" pitchFamily="34" charset="0"/>
                <a:cs typeface="Calibri" panose="020F0502020204030204" pitchFamily="34" charset="0"/>
              </a:rPr>
              <a:t>.</a:t>
            </a:r>
          </a:p>
          <a:p>
            <a:pPr marL="285750" indent="-285750">
              <a:lnSpc>
                <a:spcPct val="115000"/>
              </a:lnSpc>
              <a:spcBef>
                <a:spcPts val="500"/>
              </a:spcBef>
              <a:spcAft>
                <a:spcPts val="1000"/>
              </a:spcAft>
              <a:buFont typeface="Arial" panose="020B0604020202020204" pitchFamily="34" charset="0"/>
              <a:buChar char="•"/>
            </a:pPr>
            <a:r>
              <a:rPr lang="en-GB" sz="1200" kern="100" dirty="0">
                <a:effectLst/>
                <a:latin typeface="Calibri" panose="020F0502020204030204" pitchFamily="34" charset="0"/>
                <a:ea typeface="Corbel" panose="020B0503020204020204" pitchFamily="34" charset="0"/>
                <a:cs typeface="Calibri" panose="020F0502020204030204" pitchFamily="34" charset="0"/>
              </a:rPr>
              <a:t>11 Methods of Effective Remote Team Communication</a:t>
            </a:r>
          </a:p>
          <a:p>
            <a:pPr marL="0" indent="0">
              <a:lnSpc>
                <a:spcPct val="115000"/>
              </a:lnSpc>
              <a:spcBef>
                <a:spcPts val="500"/>
              </a:spcBef>
              <a:spcAft>
                <a:spcPts val="1000"/>
              </a:spcAft>
            </a:pPr>
            <a:r>
              <a:rPr lang="en-GB" sz="1200" u="sng" kern="100" dirty="0">
                <a:solidFill>
                  <a:srgbClr val="F49100"/>
                </a:solidFill>
                <a:effectLst/>
                <a:latin typeface="Calibri" panose="020F0502020204030204" pitchFamily="34" charset="0"/>
                <a:ea typeface="Corbel" panose="020B0503020204020204" pitchFamily="34" charset="0"/>
                <a:cs typeface="Calibri" panose="020F0502020204030204" pitchFamily="34" charset="0"/>
                <a:hlinkClick r:id="rId3"/>
              </a:rPr>
              <a:t>https://www.indeed.com/career-advice/career-development/remote-team-communication</a:t>
            </a:r>
            <a:r>
              <a:rPr lang="en-GB" sz="1200" kern="100" dirty="0">
                <a:effectLst/>
                <a:latin typeface="Calibri" panose="020F0502020204030204" pitchFamily="34" charset="0"/>
                <a:ea typeface="Corbel" panose="020B0503020204020204" pitchFamily="34" charset="0"/>
                <a:cs typeface="Calibri" panose="020F0502020204030204" pitchFamily="34" charset="0"/>
              </a:rPr>
              <a:t> </a:t>
            </a:r>
          </a:p>
          <a:p>
            <a:endParaRPr lang="en-GB" dirty="0"/>
          </a:p>
        </p:txBody>
      </p:sp>
      <p:sp>
        <p:nvSpPr>
          <p:cNvPr id="3" name="Text Placeholder 2">
            <a:extLst>
              <a:ext uri="{FF2B5EF4-FFF2-40B4-BE49-F238E27FC236}">
                <a16:creationId xmlns:a16="http://schemas.microsoft.com/office/drawing/2014/main" id="{3A00E9A8-C9B1-44CD-70E3-59BBDF701ABB}"/>
              </a:ext>
            </a:extLst>
          </p:cNvPr>
          <p:cNvSpPr>
            <a:spLocks noGrp="1"/>
          </p:cNvSpPr>
          <p:nvPr>
            <p:ph type="body" sz="quarter" idx="16"/>
          </p:nvPr>
        </p:nvSpPr>
        <p:spPr/>
        <p:txBody>
          <a:bodyPr>
            <a:normAutofit lnSpcReduction="10000"/>
          </a:bodyPr>
          <a:lstStyle/>
          <a:p>
            <a:r>
              <a:rPr lang="en-GB" dirty="0"/>
              <a:t>References for Unit 4</a:t>
            </a:r>
          </a:p>
        </p:txBody>
      </p:sp>
    </p:spTree>
    <p:extLst>
      <p:ext uri="{BB962C8B-B14F-4D97-AF65-F5344CB8AC3E}">
        <p14:creationId xmlns:p14="http://schemas.microsoft.com/office/powerpoint/2010/main" val="2971959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9AB9AF-58D4-1479-0994-6AF469B4B810}"/>
              </a:ext>
            </a:extLst>
          </p:cNvPr>
          <p:cNvSpPr>
            <a:spLocks noGrp="1"/>
          </p:cNvSpPr>
          <p:nvPr>
            <p:ph type="body" sz="quarter" idx="18"/>
          </p:nvPr>
        </p:nvSpPr>
        <p:spPr/>
        <p:txBody>
          <a:bodyPr>
            <a:normAutofit fontScale="85000" lnSpcReduction="20000"/>
          </a:bodyPr>
          <a:lstStyle/>
          <a:p>
            <a:pPr marL="342900" indent="-342900">
              <a:lnSpc>
                <a:spcPct val="110000"/>
              </a:lnSpc>
              <a:buFont typeface="Arial" panose="020B0604020202020204" pitchFamily="34" charset="0"/>
              <a:buChar char="•"/>
            </a:pPr>
            <a:r>
              <a:rPr lang="en-GB" dirty="0"/>
              <a:t>Work-life balance refers to the harmonious distribution of time, energy, and attention between professional activities and other essential aspects of life, including personal interests, family, and social interactions. </a:t>
            </a:r>
          </a:p>
          <a:p>
            <a:pPr marL="342900" indent="-342900">
              <a:lnSpc>
                <a:spcPct val="110000"/>
              </a:lnSpc>
              <a:buFont typeface="Arial" panose="020B0604020202020204" pitchFamily="34" charset="0"/>
              <a:buChar char="•"/>
            </a:pPr>
            <a:r>
              <a:rPr lang="en-GB" dirty="0"/>
              <a:t>According to the European Agency for Safety and Health at Work (EU-OSHA), achieving a satisfactory work-life balance is vital to individuals' wellbeing and satisfaction, and it also significantly impacts productivity and morale in professional environments. </a:t>
            </a:r>
          </a:p>
          <a:p>
            <a:pPr marL="342900" indent="-342900">
              <a:lnSpc>
                <a:spcPct val="110000"/>
              </a:lnSpc>
              <a:buFont typeface="Arial" panose="020B0604020202020204" pitchFamily="34" charset="0"/>
              <a:buChar char="•"/>
            </a:pPr>
            <a:r>
              <a:rPr lang="en-GB" dirty="0"/>
              <a:t>A balanced approach to work and personal life allows individuals to meet their professional obligations without jeopardising their health and personal lives, thereby enhancing personal satisfaction and professional effectiveness.</a:t>
            </a:r>
            <a:endParaRPr lang="en-US" dirty="0"/>
          </a:p>
          <a:p>
            <a:endParaRPr lang="en-GB" dirty="0"/>
          </a:p>
        </p:txBody>
      </p:sp>
      <p:sp>
        <p:nvSpPr>
          <p:cNvPr id="3" name="Text Placeholder 2">
            <a:extLst>
              <a:ext uri="{FF2B5EF4-FFF2-40B4-BE49-F238E27FC236}">
                <a16:creationId xmlns:a16="http://schemas.microsoft.com/office/drawing/2014/main" id="{EE706E32-1CFA-5762-5C84-0338BE735C88}"/>
              </a:ext>
            </a:extLst>
          </p:cNvPr>
          <p:cNvSpPr>
            <a:spLocks noGrp="1"/>
          </p:cNvSpPr>
          <p:nvPr>
            <p:ph type="body" sz="quarter" idx="16"/>
          </p:nvPr>
        </p:nvSpPr>
        <p:spPr/>
        <p:txBody>
          <a:bodyPr>
            <a:normAutofit fontScale="62500" lnSpcReduction="20000"/>
          </a:bodyPr>
          <a:lstStyle/>
          <a:p>
            <a:r>
              <a:rPr lang="en-GB" dirty="0"/>
              <a:t>Definition and Importance of Work-Life Balance</a:t>
            </a:r>
          </a:p>
          <a:p>
            <a:endParaRPr lang="en-GB" dirty="0"/>
          </a:p>
        </p:txBody>
      </p:sp>
      <p:pic>
        <p:nvPicPr>
          <p:cNvPr id="6" name="Picture Placeholder 5">
            <a:extLst>
              <a:ext uri="{FF2B5EF4-FFF2-40B4-BE49-F238E27FC236}">
                <a16:creationId xmlns:a16="http://schemas.microsoft.com/office/drawing/2014/main" id="{8F06222A-8263-57BE-ECD1-34BCF41C0A27}"/>
              </a:ext>
            </a:extLst>
          </p:cNvPr>
          <p:cNvPicPr>
            <a:picLocks noGrp="1" noChangeAspect="1"/>
          </p:cNvPicPr>
          <p:nvPr>
            <p:ph type="pic" sz="quarter" idx="15"/>
          </p:nvPr>
        </p:nvPicPr>
        <p:blipFill>
          <a:blip r:embed="rId2"/>
          <a:srcRect t="10601" b="10601"/>
          <a:stretch>
            <a:fillRect/>
          </a:stretch>
        </p:blipFill>
        <p:spPr/>
      </p:pic>
    </p:spTree>
    <p:extLst>
      <p:ext uri="{BB962C8B-B14F-4D97-AF65-F5344CB8AC3E}">
        <p14:creationId xmlns:p14="http://schemas.microsoft.com/office/powerpoint/2010/main" val="5457221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0" name="Google Shape;330;p13"/>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31" name="Google Shape;331;p13"/>
          <p:cNvSpPr txBox="1">
            <a:spLocks noGrp="1"/>
          </p:cNvSpPr>
          <p:nvPr>
            <p:ph type="body" idx="1"/>
          </p:nvPr>
        </p:nvSpPr>
        <p:spPr>
          <a:xfrm>
            <a:off x="2280537" y="708835"/>
            <a:ext cx="5336415"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GB" sz="3600" dirty="0"/>
              <a:t>Self assessment</a:t>
            </a:r>
          </a:p>
        </p:txBody>
      </p:sp>
      <p:sp>
        <p:nvSpPr>
          <p:cNvPr id="332" name="Google Shape;332;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05</a:t>
            </a:r>
            <a:endParaRPr dirty="0"/>
          </a:p>
        </p:txBody>
      </p:sp>
    </p:spTree>
    <p:extLst>
      <p:ext uri="{BB962C8B-B14F-4D97-AF65-F5344CB8AC3E}">
        <p14:creationId xmlns:p14="http://schemas.microsoft.com/office/powerpoint/2010/main" val="27234594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6"/>
          <p:cNvSpPr txBox="1">
            <a:spLocks noGrp="1"/>
          </p:cNvSpPr>
          <p:nvPr>
            <p:ph type="body" idx="1"/>
          </p:nvPr>
        </p:nvSpPr>
        <p:spPr>
          <a:xfrm>
            <a:off x="734714" y="1583870"/>
            <a:ext cx="10834986" cy="4337535"/>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595959"/>
              </a:buClr>
              <a:buSzPts val="2200"/>
            </a:pPr>
            <a:r>
              <a:rPr lang="en-US" dirty="0"/>
              <a:t>QUESTION 1: </a:t>
            </a:r>
            <a:r>
              <a:rPr lang="en-GB" dirty="0">
                <a:effectLst/>
                <a:latin typeface="Calibri" panose="020F0502020204030204" pitchFamily="34" charset="0"/>
                <a:ea typeface="Calibri" panose="020F0502020204030204" pitchFamily="34" charset="0"/>
                <a:cs typeface="Times New Roman" panose="02020603050405020304" pitchFamily="18" charset="0"/>
              </a:rPr>
              <a:t>What is the definition of work-life balance?</a:t>
            </a: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a) Prioritizing professional activities over personal interests.</a:t>
            </a:r>
          </a:p>
          <a:p>
            <a:pPr marL="0" lvl="0" indent="0" algn="l" rtl="0">
              <a:lnSpc>
                <a:spcPct val="90000"/>
              </a:lnSpc>
              <a:spcBef>
                <a:spcPts val="0"/>
              </a:spcBef>
              <a:spcAft>
                <a:spcPts val="0"/>
              </a:spcAft>
              <a:buClr>
                <a:srgbClr val="595959"/>
              </a:buClr>
              <a:buSzPts val="2200"/>
            </a:pPr>
            <a:r>
              <a:rPr lang="en-GB" sz="2200" dirty="0">
                <a:solidFill>
                  <a:srgbClr val="00B050"/>
                </a:solidFill>
                <a:latin typeface="Calibri"/>
                <a:ea typeface="Calibri"/>
                <a:cs typeface="Calibri"/>
                <a:sym typeface="Calibri"/>
              </a:rPr>
              <a:t>b) The harmonious distribution of time, energy, and attention between professional activities and other essential aspects of life.</a:t>
            </a: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c) Ignoring personal interests for the sake of professional obligations.</a:t>
            </a: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d) Working tirelessly to increase productivity and morale in professional environments.</a:t>
            </a:r>
          </a:p>
          <a:p>
            <a:pPr marL="0" lvl="0" indent="0" algn="l" rtl="0">
              <a:lnSpc>
                <a:spcPct val="90000"/>
              </a:lnSpc>
              <a:spcBef>
                <a:spcPts val="0"/>
              </a:spcBef>
              <a:spcAft>
                <a:spcPts val="0"/>
              </a:spcAft>
              <a:buClr>
                <a:srgbClr val="595959"/>
              </a:buClr>
              <a:buSzPts val="2200"/>
            </a:pPr>
            <a:endParaRPr sz="2200" dirty="0">
              <a:latin typeface="Calibri"/>
              <a:ea typeface="Calibri"/>
              <a:cs typeface="Calibri"/>
              <a:sym typeface="Calibri"/>
            </a:endParaRPr>
          </a:p>
          <a:p>
            <a:pPr marL="0" indent="0">
              <a:spcBef>
                <a:spcPts val="0"/>
              </a:spcBef>
            </a:pPr>
            <a:r>
              <a:rPr lang="en-US" dirty="0"/>
              <a:t>QUESTION 2 : </a:t>
            </a:r>
            <a:r>
              <a:rPr lang="en-GB" dirty="0"/>
              <a:t>According to the European Agency for Safety and Health at Work (EU-OSHA), why is achieving a satisfactory work-life balance important?</a:t>
            </a:r>
          </a:p>
          <a:p>
            <a:pPr marL="0" indent="0">
              <a:spcBef>
                <a:spcPts val="0"/>
              </a:spcBef>
            </a:pPr>
            <a:r>
              <a:rPr lang="en-GB" sz="2200" dirty="0">
                <a:solidFill>
                  <a:srgbClr val="00B050"/>
                </a:solidFill>
                <a:latin typeface="Calibri"/>
                <a:ea typeface="Calibri"/>
                <a:cs typeface="Calibri"/>
              </a:rPr>
              <a:t>a) It enhances individuals' wellbeing and satisfaction, and impacts productivity and morale in professional environments.</a:t>
            </a:r>
          </a:p>
          <a:p>
            <a:pPr marL="0" indent="0">
              <a:spcBef>
                <a:spcPts val="0"/>
              </a:spcBef>
            </a:pPr>
            <a:r>
              <a:rPr lang="en-GB" sz="2200" dirty="0">
                <a:latin typeface="Calibri"/>
                <a:ea typeface="Calibri"/>
                <a:cs typeface="Calibri"/>
              </a:rPr>
              <a:t>b) It increases the number of hours worked, leading to higher productivity.</a:t>
            </a:r>
          </a:p>
          <a:p>
            <a:pPr marL="0" indent="0">
              <a:spcBef>
                <a:spcPts val="0"/>
              </a:spcBef>
            </a:pPr>
            <a:r>
              <a:rPr lang="en-GB" sz="2200" dirty="0">
                <a:latin typeface="Calibri"/>
                <a:ea typeface="Calibri"/>
                <a:cs typeface="Calibri"/>
              </a:rPr>
              <a:t>c) It diminishes the importance of personal and social interactions.</a:t>
            </a:r>
          </a:p>
          <a:p>
            <a:pPr marL="0" indent="0">
              <a:spcBef>
                <a:spcPts val="0"/>
              </a:spcBef>
            </a:pPr>
            <a:r>
              <a:rPr lang="en-GB" sz="2200" dirty="0">
                <a:latin typeface="Calibri"/>
                <a:ea typeface="Calibri"/>
                <a:cs typeface="Calibri"/>
              </a:rPr>
              <a:t>d) It encourages workers to put more effort into their professional activities at the expense of their personal lives.</a:t>
            </a:r>
            <a:endParaRPr sz="2200" dirty="0">
              <a:latin typeface="Calibri"/>
              <a:ea typeface="Calibri"/>
              <a:cs typeface="Calibri"/>
            </a:endParaRPr>
          </a:p>
        </p:txBody>
      </p:sp>
      <p:sp>
        <p:nvSpPr>
          <p:cNvPr id="420" name="Google Shape;420;p2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SELF- ASSESSMENT 1/4</a:t>
            </a:r>
            <a:endParaRPr dirty="0"/>
          </a:p>
          <a:p>
            <a:pPr marL="0" lvl="0" indent="0" algn="l" rtl="0">
              <a:lnSpc>
                <a:spcPct val="90000"/>
              </a:lnSpc>
              <a:spcBef>
                <a:spcPts val="1000"/>
              </a:spcBef>
              <a:spcAft>
                <a:spcPts val="0"/>
              </a:spcAft>
              <a:buClr>
                <a:srgbClr val="8A4199"/>
              </a:buClr>
              <a:buSzPts val="3600"/>
              <a:buNone/>
            </a:pP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6"/>
          <p:cNvSpPr txBox="1">
            <a:spLocks noGrp="1"/>
          </p:cNvSpPr>
          <p:nvPr>
            <p:ph type="body" idx="1"/>
          </p:nvPr>
        </p:nvSpPr>
        <p:spPr>
          <a:xfrm>
            <a:off x="734714" y="1583870"/>
            <a:ext cx="10834986" cy="433753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959"/>
              </a:buClr>
              <a:buSzPts val="2200"/>
            </a:pPr>
            <a:r>
              <a:rPr lang="en-US" dirty="0"/>
              <a:t>QUESTION 3: </a:t>
            </a:r>
            <a:r>
              <a:rPr lang="en-GB" dirty="0">
                <a:effectLst/>
                <a:latin typeface="Calibri" panose="020F0502020204030204" pitchFamily="34" charset="0"/>
                <a:ea typeface="Calibri" panose="020F0502020204030204" pitchFamily="34" charset="0"/>
                <a:cs typeface="Times New Roman" panose="02020603050405020304" pitchFamily="18" charset="0"/>
              </a:rPr>
              <a:t>How does a balanced approach to work and personal life benefit individuals?</a:t>
            </a: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a) It increases the likelihood of job burnout due to overwork.</a:t>
            </a: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b) It diminishes their effectiveness at work due to divided attention.</a:t>
            </a:r>
          </a:p>
          <a:p>
            <a:pPr marL="0" lvl="0" indent="0" algn="l" rtl="0">
              <a:lnSpc>
                <a:spcPct val="90000"/>
              </a:lnSpc>
              <a:spcBef>
                <a:spcPts val="0"/>
              </a:spcBef>
              <a:spcAft>
                <a:spcPts val="0"/>
              </a:spcAft>
              <a:buClr>
                <a:srgbClr val="595959"/>
              </a:buClr>
              <a:buSzPts val="2200"/>
            </a:pPr>
            <a:r>
              <a:rPr lang="en-GB" sz="2200" dirty="0">
                <a:solidFill>
                  <a:srgbClr val="00B050"/>
                </a:solidFill>
                <a:latin typeface="Calibri"/>
                <a:ea typeface="Calibri"/>
                <a:cs typeface="Calibri"/>
                <a:sym typeface="Calibri"/>
              </a:rPr>
              <a:t>c) It allows individuals to meet their professional obligations without jeopardising their health and personal lives, thereby enhancing personal satisfaction and professional effectiveness.</a:t>
            </a: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d) It encourages neglect of personal interests for the sake of work.</a:t>
            </a:r>
          </a:p>
          <a:p>
            <a:pPr marL="0" lvl="0" indent="0" algn="l" rtl="0">
              <a:lnSpc>
                <a:spcPct val="90000"/>
              </a:lnSpc>
              <a:spcBef>
                <a:spcPts val="0"/>
              </a:spcBef>
              <a:spcAft>
                <a:spcPts val="0"/>
              </a:spcAft>
              <a:buClr>
                <a:srgbClr val="595959"/>
              </a:buClr>
              <a:buSzPts val="2200"/>
            </a:pPr>
            <a:endParaRPr sz="2200" dirty="0">
              <a:latin typeface="Calibri"/>
              <a:ea typeface="Calibri"/>
              <a:cs typeface="Calibri"/>
              <a:sym typeface="Calibri"/>
            </a:endParaRPr>
          </a:p>
          <a:p>
            <a:pPr marL="0" indent="0">
              <a:spcBef>
                <a:spcPts val="0"/>
              </a:spcBef>
            </a:pPr>
            <a:r>
              <a:rPr lang="en-US" dirty="0"/>
              <a:t>QUESTION 4 : </a:t>
            </a:r>
            <a:r>
              <a:rPr lang="en-GB" dirty="0"/>
              <a:t>Preserving a healthy work-life balance contributes to improved health, alleviates stress levels, enhances job satisfaction, and reduces employee absenteeism. According to the EU Strategy on Health and Safety at Work 2021-2027, facilitating work-life balance is a fundamental aspect of improving occupational safety and health.</a:t>
            </a:r>
          </a:p>
          <a:p>
            <a:pPr indent="-457200">
              <a:spcBef>
                <a:spcPts val="0"/>
              </a:spcBef>
              <a:buAutoNum type="alphaLcParenR"/>
            </a:pPr>
            <a:r>
              <a:rPr lang="en-GB" sz="2200" dirty="0">
                <a:solidFill>
                  <a:srgbClr val="00B050"/>
                </a:solidFill>
                <a:latin typeface="Calibri"/>
                <a:ea typeface="Calibri"/>
                <a:cs typeface="Calibri"/>
              </a:rPr>
              <a:t>True</a:t>
            </a:r>
          </a:p>
          <a:p>
            <a:pPr indent="-457200">
              <a:spcBef>
                <a:spcPts val="0"/>
              </a:spcBef>
              <a:buAutoNum type="alphaLcParenR"/>
            </a:pPr>
            <a:r>
              <a:rPr lang="en-GB" dirty="0"/>
              <a:t>False</a:t>
            </a:r>
            <a:endParaRPr sz="2200" dirty="0">
              <a:latin typeface="Calibri"/>
              <a:ea typeface="Calibri"/>
              <a:cs typeface="Calibri"/>
            </a:endParaRPr>
          </a:p>
        </p:txBody>
      </p:sp>
      <p:sp>
        <p:nvSpPr>
          <p:cNvPr id="420" name="Google Shape;420;p2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SELF- ASSESSMENT 2/4</a:t>
            </a:r>
            <a:endParaRPr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3772102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6"/>
          <p:cNvSpPr txBox="1">
            <a:spLocks noGrp="1"/>
          </p:cNvSpPr>
          <p:nvPr>
            <p:ph type="body" idx="1"/>
          </p:nvPr>
        </p:nvSpPr>
        <p:spPr>
          <a:xfrm>
            <a:off x="734714" y="1583870"/>
            <a:ext cx="10834986" cy="4337535"/>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595959"/>
              </a:buClr>
              <a:buSzPts val="2200"/>
            </a:pPr>
            <a:r>
              <a:rPr lang="en-US" dirty="0"/>
              <a:t>QUESTION 5: </a:t>
            </a:r>
            <a:r>
              <a:rPr lang="en-GB" dirty="0">
                <a:effectLst/>
                <a:latin typeface="Calibri" panose="020F0502020204030204" pitchFamily="34" charset="0"/>
                <a:ea typeface="Calibri" panose="020F0502020204030204" pitchFamily="34" charset="0"/>
                <a:cs typeface="Times New Roman" panose="02020603050405020304" pitchFamily="18" charset="0"/>
              </a:rPr>
              <a:t>How does corporate culture impact work-life balance within an organisation</a:t>
            </a: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a) It does not play any role in shaping the work-life balance of employees.</a:t>
            </a: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b) A culture that encourages long working hours and values employees based on their time spent in the office can facilitate a healthy work-life balance.</a:t>
            </a: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c) A culture that promotes flexibility, values employee wellbeing, and respects personal time can contribute to a poor work-life balance.</a:t>
            </a:r>
          </a:p>
          <a:p>
            <a:pPr marL="0" lvl="0" indent="0" algn="l" rtl="0">
              <a:lnSpc>
                <a:spcPct val="90000"/>
              </a:lnSpc>
              <a:spcBef>
                <a:spcPts val="0"/>
              </a:spcBef>
              <a:spcAft>
                <a:spcPts val="0"/>
              </a:spcAft>
              <a:buClr>
                <a:srgbClr val="595959"/>
              </a:buClr>
              <a:buSzPts val="2200"/>
            </a:pPr>
            <a:r>
              <a:rPr lang="en-GB" sz="2200" dirty="0">
                <a:solidFill>
                  <a:srgbClr val="00B050"/>
                </a:solidFill>
                <a:latin typeface="Calibri"/>
                <a:ea typeface="Calibri"/>
                <a:cs typeface="Calibri"/>
                <a:sym typeface="Calibri"/>
              </a:rPr>
              <a:t>d) A culture that promotes flexibility, values employee wellbeing, and respects personal time can facilitate a healthy work-life balance.</a:t>
            </a:r>
          </a:p>
          <a:p>
            <a:pPr marL="0" lvl="0" indent="0" algn="l" rtl="0">
              <a:lnSpc>
                <a:spcPct val="90000"/>
              </a:lnSpc>
              <a:spcBef>
                <a:spcPts val="0"/>
              </a:spcBef>
              <a:spcAft>
                <a:spcPts val="0"/>
              </a:spcAft>
              <a:buClr>
                <a:srgbClr val="595959"/>
              </a:buClr>
              <a:buSzPts val="2200"/>
            </a:pPr>
            <a:endParaRPr sz="2200" dirty="0">
              <a:latin typeface="Calibri"/>
              <a:ea typeface="Calibri"/>
              <a:cs typeface="Calibri"/>
              <a:sym typeface="Calibri"/>
            </a:endParaRPr>
          </a:p>
          <a:p>
            <a:pPr marL="0" indent="0">
              <a:spcBef>
                <a:spcPts val="0"/>
              </a:spcBef>
            </a:pPr>
            <a:r>
              <a:rPr lang="en-US" dirty="0"/>
              <a:t>QUESTION 6:</a:t>
            </a:r>
            <a:r>
              <a:rPr lang="en-GB" dirty="0"/>
              <a:t>What role does childcare support play in improving work-life balance?</a:t>
            </a:r>
            <a:endParaRPr lang="en-GB" sz="2200" dirty="0">
              <a:solidFill>
                <a:srgbClr val="00B050"/>
              </a:solidFill>
              <a:latin typeface="Calibri"/>
              <a:ea typeface="Calibri"/>
              <a:cs typeface="Calibri"/>
            </a:endParaRPr>
          </a:p>
          <a:p>
            <a:pPr marL="0" indent="0">
              <a:spcBef>
                <a:spcPts val="0"/>
              </a:spcBef>
            </a:pPr>
            <a:r>
              <a:rPr lang="en-GB" dirty="0"/>
              <a:t>a) Providing childcare support has no significant impact on work-life balance.</a:t>
            </a:r>
          </a:p>
          <a:p>
            <a:pPr marL="0" indent="0">
              <a:spcBef>
                <a:spcPts val="0"/>
              </a:spcBef>
            </a:pPr>
            <a:r>
              <a:rPr lang="en-GB" dirty="0">
                <a:solidFill>
                  <a:srgbClr val="00B050"/>
                </a:solidFill>
              </a:rPr>
              <a:t>b) Childcare support involves providing direct access to childcare facilities, providing subsidies, or offering flexible schedules that accommodate childcare needs, thus alleviating stress and improving work-life balance.</a:t>
            </a:r>
          </a:p>
          <a:p>
            <a:pPr marL="0" indent="0">
              <a:spcBef>
                <a:spcPts val="0"/>
              </a:spcBef>
            </a:pPr>
            <a:r>
              <a:rPr lang="en-GB" dirty="0"/>
              <a:t>c) Childcare support leads to higher stress levels and disrupts work-life balance.</a:t>
            </a:r>
          </a:p>
          <a:p>
            <a:pPr marL="0" indent="0">
              <a:spcBef>
                <a:spcPts val="0"/>
              </a:spcBef>
            </a:pPr>
            <a:r>
              <a:rPr lang="en-GB" dirty="0"/>
              <a:t>d) Childcare support decreases gender equality in the workforce.</a:t>
            </a:r>
            <a:endParaRPr sz="2200" dirty="0">
              <a:latin typeface="Calibri"/>
              <a:ea typeface="Calibri"/>
              <a:cs typeface="Calibri"/>
            </a:endParaRPr>
          </a:p>
        </p:txBody>
      </p:sp>
      <p:sp>
        <p:nvSpPr>
          <p:cNvPr id="420" name="Google Shape;420;p2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SELF- ASSESSMENT 3/4</a:t>
            </a:r>
            <a:endParaRPr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29772398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6"/>
          <p:cNvSpPr txBox="1">
            <a:spLocks noGrp="1"/>
          </p:cNvSpPr>
          <p:nvPr>
            <p:ph type="body" idx="1"/>
          </p:nvPr>
        </p:nvSpPr>
        <p:spPr>
          <a:xfrm>
            <a:off x="734714" y="1583870"/>
            <a:ext cx="10834986" cy="4337535"/>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595959"/>
              </a:buClr>
              <a:buSzPts val="2200"/>
            </a:pPr>
            <a:r>
              <a:rPr lang="en-US" dirty="0"/>
              <a:t>QUESTION 7: </a:t>
            </a:r>
            <a:r>
              <a:rPr lang="en-GB" dirty="0">
                <a:effectLst/>
                <a:latin typeface="Calibri" panose="020F0502020204030204" pitchFamily="34" charset="0"/>
                <a:ea typeface="Calibri" panose="020F0502020204030204" pitchFamily="34" charset="0"/>
                <a:cs typeface="Times New Roman" panose="02020603050405020304" pitchFamily="18" charset="0"/>
              </a:rPr>
              <a:t>What is the significance of remote teams in today's work environment, and what challenges do they present?</a:t>
            </a: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a) Remote teams limit the talent pool and reduce employee flexibility and autonomy.</a:t>
            </a:r>
          </a:p>
          <a:p>
            <a:pPr marL="0" lvl="0" indent="0" algn="l" rtl="0">
              <a:lnSpc>
                <a:spcPct val="90000"/>
              </a:lnSpc>
              <a:spcBef>
                <a:spcPts val="0"/>
              </a:spcBef>
              <a:spcAft>
                <a:spcPts val="0"/>
              </a:spcAft>
              <a:buClr>
                <a:srgbClr val="595959"/>
              </a:buClr>
              <a:buSzPts val="2200"/>
            </a:pPr>
            <a:r>
              <a:rPr lang="en-GB" sz="2200" dirty="0">
                <a:solidFill>
                  <a:srgbClr val="00B050"/>
                </a:solidFill>
                <a:latin typeface="Calibri"/>
                <a:ea typeface="Calibri"/>
                <a:cs typeface="Calibri"/>
                <a:sym typeface="Calibri"/>
              </a:rPr>
              <a:t>b) Remote teams enable businesses to source talent from a wider pool and offer employees greater flexibility and autonomy, but require unique skills and strategies for managing communication and work-life balance.</a:t>
            </a: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c) Remote teams have no significant impact on the work environment.</a:t>
            </a:r>
          </a:p>
          <a:p>
            <a:pPr marL="0" lvl="0" indent="0" algn="l" rtl="0">
              <a:lnSpc>
                <a:spcPct val="90000"/>
              </a:lnSpc>
              <a:spcBef>
                <a:spcPts val="0"/>
              </a:spcBef>
              <a:spcAft>
                <a:spcPts val="0"/>
              </a:spcAft>
              <a:buClr>
                <a:srgbClr val="595959"/>
              </a:buClr>
              <a:buSzPts val="2200"/>
            </a:pPr>
            <a:r>
              <a:rPr lang="en-GB" sz="2200" dirty="0">
                <a:latin typeface="Calibri"/>
                <a:ea typeface="Calibri"/>
                <a:cs typeface="Calibri"/>
                <a:sym typeface="Calibri"/>
              </a:rPr>
              <a:t>d) Managing remote teams does not require any distinct set of skills and strategies.</a:t>
            </a:r>
          </a:p>
          <a:p>
            <a:pPr marL="0" lvl="0" indent="0" algn="l" rtl="0">
              <a:lnSpc>
                <a:spcPct val="90000"/>
              </a:lnSpc>
              <a:spcBef>
                <a:spcPts val="0"/>
              </a:spcBef>
              <a:spcAft>
                <a:spcPts val="0"/>
              </a:spcAft>
              <a:buClr>
                <a:srgbClr val="595959"/>
              </a:buClr>
              <a:buSzPts val="2200"/>
            </a:pPr>
            <a:endParaRPr sz="2200" dirty="0">
              <a:latin typeface="Calibri"/>
              <a:ea typeface="Calibri"/>
              <a:cs typeface="Calibri"/>
              <a:sym typeface="Calibri"/>
            </a:endParaRPr>
          </a:p>
          <a:p>
            <a:pPr marL="0" indent="0">
              <a:spcBef>
                <a:spcPts val="0"/>
              </a:spcBef>
            </a:pPr>
            <a:r>
              <a:rPr lang="en-US" dirty="0"/>
              <a:t>QUESTION 8:</a:t>
            </a:r>
            <a:r>
              <a:rPr lang="en-GB" dirty="0"/>
              <a:t>What are some key principles and strategies for building and leading a remote team?</a:t>
            </a:r>
          </a:p>
          <a:p>
            <a:pPr marL="0" indent="0">
              <a:spcBef>
                <a:spcPts val="0"/>
              </a:spcBef>
            </a:pPr>
            <a:r>
              <a:rPr lang="en-GB" dirty="0"/>
              <a:t>a) Avoiding communication, building mistrust, isolating team members, and setting vague expectations.</a:t>
            </a:r>
          </a:p>
          <a:p>
            <a:pPr marL="0" indent="0">
              <a:spcBef>
                <a:spcPts val="0"/>
              </a:spcBef>
            </a:pPr>
            <a:r>
              <a:rPr lang="en-GB" dirty="0">
                <a:solidFill>
                  <a:srgbClr val="00B050"/>
                </a:solidFill>
              </a:rPr>
              <a:t>b) Clear communication, trust-building, fostering a sense of community, setting clear expectations, regular check-ins, promoting collaboration, and acknowledging accomplishments.</a:t>
            </a:r>
          </a:p>
          <a:p>
            <a:pPr marL="0" indent="0">
              <a:spcBef>
                <a:spcPts val="0"/>
              </a:spcBef>
            </a:pPr>
            <a:r>
              <a:rPr lang="en-GB" dirty="0"/>
              <a:t>c) Disregarding digital tools, showing apathy, and being rigid in various situations.</a:t>
            </a:r>
          </a:p>
          <a:p>
            <a:pPr marL="0" indent="0">
              <a:spcBef>
                <a:spcPts val="0"/>
              </a:spcBef>
            </a:pPr>
            <a:r>
              <a:rPr lang="en-GB" dirty="0"/>
              <a:t>d) Discouraging collaboration and ignoring accomplishments.</a:t>
            </a:r>
            <a:endParaRPr sz="2200" dirty="0">
              <a:latin typeface="Calibri"/>
              <a:ea typeface="Calibri"/>
              <a:cs typeface="Calibri"/>
            </a:endParaRPr>
          </a:p>
        </p:txBody>
      </p:sp>
      <p:sp>
        <p:nvSpPr>
          <p:cNvPr id="420" name="Google Shape;420;p2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SELF- ASSESSMENT 4/4</a:t>
            </a:r>
            <a:endParaRPr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18402998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9B0154-4E77-493D-0CBB-8939CF84CB58}"/>
              </a:ext>
            </a:extLst>
          </p:cNvPr>
          <p:cNvSpPr>
            <a:spLocks noGrp="1"/>
          </p:cNvSpPr>
          <p:nvPr>
            <p:ph type="body" sz="quarter" idx="18"/>
          </p:nvPr>
        </p:nvSpPr>
        <p:spPr/>
        <p:txBody>
          <a:bodyPr/>
          <a:lstStyle/>
          <a:p>
            <a:endParaRPr lang="en-GB"/>
          </a:p>
        </p:txBody>
      </p:sp>
      <p:sp>
        <p:nvSpPr>
          <p:cNvPr id="3" name="Text Placeholder 2">
            <a:extLst>
              <a:ext uri="{FF2B5EF4-FFF2-40B4-BE49-F238E27FC236}">
                <a16:creationId xmlns:a16="http://schemas.microsoft.com/office/drawing/2014/main" id="{6973F1BB-4524-19DD-5281-FE7B8B640D18}"/>
              </a:ext>
            </a:extLst>
          </p:cNvPr>
          <p:cNvSpPr>
            <a:spLocks noGrp="1"/>
          </p:cNvSpPr>
          <p:nvPr>
            <p:ph type="body" sz="quarter" idx="19"/>
          </p:nvPr>
        </p:nvSpPr>
        <p:spPr>
          <a:xfrm>
            <a:off x="642678" y="1648607"/>
            <a:ext cx="3938200" cy="1521770"/>
          </a:xfrm>
        </p:spPr>
        <p:txBody>
          <a:bodyPr>
            <a:normAutofit fontScale="47500" lnSpcReduction="20000"/>
          </a:bodyPr>
          <a:lstStyle/>
          <a:p>
            <a:r>
              <a:rPr lang="en-GB" sz="5500" b="1" dirty="0">
                <a:solidFill>
                  <a:srgbClr val="8A4199"/>
                </a:solidFill>
              </a:rPr>
              <a:t>Understanding Responsibilities and Laws: Organisational, Supervisory, and Individual Perspectives</a:t>
            </a:r>
          </a:p>
          <a:p>
            <a:endParaRPr lang="en-GB" dirty="0"/>
          </a:p>
        </p:txBody>
      </p:sp>
      <p:sp>
        <p:nvSpPr>
          <p:cNvPr id="4" name="Text Placeholder 3">
            <a:extLst>
              <a:ext uri="{FF2B5EF4-FFF2-40B4-BE49-F238E27FC236}">
                <a16:creationId xmlns:a16="http://schemas.microsoft.com/office/drawing/2014/main" id="{D5A1AD69-1725-FB91-8BE1-FB7773351A4F}"/>
              </a:ext>
            </a:extLst>
          </p:cNvPr>
          <p:cNvSpPr>
            <a:spLocks noGrp="1"/>
          </p:cNvSpPr>
          <p:nvPr>
            <p:ph type="body" sz="quarter" idx="20"/>
          </p:nvPr>
        </p:nvSpPr>
        <p:spPr/>
        <p:txBody>
          <a:bodyPr>
            <a:normAutofit fontScale="70000" lnSpcReduction="20000"/>
          </a:bodyPr>
          <a:lstStyle/>
          <a:p>
            <a:r>
              <a:rPr lang="en-GB" dirty="0"/>
              <a:t>Go to Module 2:</a:t>
            </a:r>
          </a:p>
        </p:txBody>
      </p:sp>
    </p:spTree>
    <p:extLst>
      <p:ext uri="{BB962C8B-B14F-4D97-AF65-F5344CB8AC3E}">
        <p14:creationId xmlns:p14="http://schemas.microsoft.com/office/powerpoint/2010/main" val="4140243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5243BB-1854-66C3-B7BD-B33DA0C5B164}"/>
              </a:ext>
            </a:extLst>
          </p:cNvPr>
          <p:cNvPicPr>
            <a:picLocks noGrp="1" noChangeAspect="1"/>
          </p:cNvPicPr>
          <p:nvPr>
            <p:ph type="pic" sz="quarter" idx="33"/>
          </p:nvPr>
        </p:nvPicPr>
        <p:blipFill rotWithShape="1">
          <a:blip r:embed="rId2"/>
          <a:srcRect t="57" b="57"/>
          <a:stretch/>
        </p:blipFill>
        <p:spPr/>
      </p:pic>
      <p:sp>
        <p:nvSpPr>
          <p:cNvPr id="3" name="Text Placeholder 2">
            <a:extLst>
              <a:ext uri="{FF2B5EF4-FFF2-40B4-BE49-F238E27FC236}">
                <a16:creationId xmlns:a16="http://schemas.microsoft.com/office/drawing/2014/main" id="{0731DDB5-45BE-2564-A3CE-482D54109C49}"/>
              </a:ext>
            </a:extLst>
          </p:cNvPr>
          <p:cNvSpPr>
            <a:spLocks noGrp="1"/>
          </p:cNvSpPr>
          <p:nvPr>
            <p:ph type="body" sz="quarter" idx="18"/>
          </p:nvPr>
        </p:nvSpPr>
        <p:spPr>
          <a:xfrm>
            <a:off x="6650836" y="1100831"/>
            <a:ext cx="5222656" cy="4822813"/>
          </a:xfrm>
        </p:spPr>
        <p:txBody>
          <a:bodyPr>
            <a:normAutofit fontScale="92500" lnSpcReduction="10000"/>
          </a:bodyPr>
          <a:lstStyle/>
          <a:p>
            <a:pPr marL="342900" indent="-342900" algn="just">
              <a:buFont typeface="Arial" panose="020B0604020202020204" pitchFamily="34" charset="0"/>
              <a:buChar char="•"/>
            </a:pPr>
            <a:r>
              <a:rPr lang="en-GB" dirty="0"/>
              <a:t>Recognising the signs of poor work-life balance is essential for preventative measures and interventions. </a:t>
            </a:r>
          </a:p>
          <a:p>
            <a:pPr marL="342900" indent="-342900" algn="just">
              <a:buFont typeface="Arial" panose="020B0604020202020204" pitchFamily="34" charset="0"/>
              <a:buChar char="•"/>
            </a:pPr>
            <a:r>
              <a:rPr lang="en-GB" dirty="0"/>
              <a:t>Some of these indicators may include persistent fatigue, decreased productivity, increased stress levels, inability to disconnect from work during leisure time, neglect of personal and family obligations, recurring health problems such as headaches or frequent illness, and general feelings of dissatisfaction and discontentment. Mental health can be significantly impacted, potentially leading to conditions such as anxiety and depression. </a:t>
            </a:r>
          </a:p>
          <a:p>
            <a:pPr marL="342900" indent="-342900" algn="just">
              <a:buFont typeface="Arial" panose="020B0604020202020204" pitchFamily="34" charset="0"/>
              <a:buChar char="•"/>
            </a:pPr>
            <a:r>
              <a:rPr lang="en-GB" dirty="0"/>
              <a:t>The European Framework for Psychosocial Risk Management (PRIMA-EF) emphasises the importance of awareness and early detection of these symptoms.</a:t>
            </a:r>
          </a:p>
        </p:txBody>
      </p:sp>
      <p:sp>
        <p:nvSpPr>
          <p:cNvPr id="2" name="Text Placeholder 1">
            <a:extLst>
              <a:ext uri="{FF2B5EF4-FFF2-40B4-BE49-F238E27FC236}">
                <a16:creationId xmlns:a16="http://schemas.microsoft.com/office/drawing/2014/main" id="{0762B96C-EEC1-ECE4-5F7C-6023F5B8C016}"/>
              </a:ext>
            </a:extLst>
          </p:cNvPr>
          <p:cNvSpPr>
            <a:spLocks noGrp="1"/>
          </p:cNvSpPr>
          <p:nvPr>
            <p:ph type="body" sz="quarter" idx="16"/>
          </p:nvPr>
        </p:nvSpPr>
        <p:spPr>
          <a:xfrm>
            <a:off x="6763100" y="377765"/>
            <a:ext cx="4998128" cy="474492"/>
          </a:xfrm>
        </p:spPr>
        <p:txBody>
          <a:bodyPr>
            <a:normAutofit/>
          </a:bodyPr>
          <a:lstStyle/>
          <a:p>
            <a:r>
              <a:rPr lang="en-GB" sz="2400" dirty="0">
                <a:effectLst/>
                <a:ea typeface="Corbel" panose="020B0503020204020204" pitchFamily="34" charset="0"/>
                <a:cs typeface="Times New Roman" panose="02020603050405020304" pitchFamily="18" charset="0"/>
              </a:rPr>
              <a:t>Signs of Poor Work-Life Balance</a:t>
            </a:r>
            <a:endParaRPr lang="en-GB" sz="4000" dirty="0"/>
          </a:p>
        </p:txBody>
      </p:sp>
      <p:sp>
        <p:nvSpPr>
          <p:cNvPr id="6" name="Text Placeholder 5">
            <a:extLst>
              <a:ext uri="{FF2B5EF4-FFF2-40B4-BE49-F238E27FC236}">
                <a16:creationId xmlns:a16="http://schemas.microsoft.com/office/drawing/2014/main" id="{06B01A6F-16FA-8843-1D64-A5A19C029F02}"/>
              </a:ext>
            </a:extLst>
          </p:cNvPr>
          <p:cNvSpPr>
            <a:spLocks noGrp="1"/>
          </p:cNvSpPr>
          <p:nvPr>
            <p:ph type="body" sz="quarter" idx="34"/>
          </p:nvPr>
        </p:nvSpPr>
        <p:spPr/>
        <p:txBody>
          <a:bodyPr/>
          <a:lstStyle/>
          <a:p>
            <a:endParaRPr lang="en-GB"/>
          </a:p>
        </p:txBody>
      </p:sp>
    </p:spTree>
    <p:extLst>
      <p:ext uri="{BB962C8B-B14F-4D97-AF65-F5344CB8AC3E}">
        <p14:creationId xmlns:p14="http://schemas.microsoft.com/office/powerpoint/2010/main" val="854064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A065CDEB-BCFA-2E58-F5FF-0A50B241D841}"/>
              </a:ext>
            </a:extLst>
          </p:cNvPr>
          <p:cNvSpPr>
            <a:spLocks noGrp="1"/>
          </p:cNvSpPr>
          <p:nvPr>
            <p:ph type="body" sz="quarter" idx="18"/>
          </p:nvPr>
        </p:nvSpPr>
        <p:spPr>
          <a:xfrm>
            <a:off x="333720" y="1219886"/>
            <a:ext cx="6626373" cy="4852662"/>
          </a:xfrm>
        </p:spPr>
        <p:txBody>
          <a:bodyPr>
            <a:normAutofit/>
          </a:bodyPr>
          <a:lstStyle/>
          <a:p>
            <a:pPr marL="342900" indent="-342900" algn="just">
              <a:buFont typeface="Arial" panose="020B0604020202020204" pitchFamily="34" charset="0"/>
              <a:buChar char="•"/>
            </a:pPr>
            <a:r>
              <a:rPr lang="en-GB" sz="1800" dirty="0"/>
              <a:t>An imbalance between work and personal life can yield significant repercussions for both individuals and organisations. On a personal level, individuals may experience burnout, a state of chronic physical and emotional exhaustion typically accompanied by feelings of cynicism and reduced accomplishment. Stress-related health conditions such as sleep disorders, cardiovascular diseases, and mental health issues may also develop.</a:t>
            </a:r>
          </a:p>
          <a:p>
            <a:pPr marL="342900" indent="-342900" algn="just">
              <a:buFont typeface="Arial" panose="020B0604020202020204" pitchFamily="34" charset="0"/>
              <a:buChar char="•"/>
            </a:pPr>
            <a:endParaRPr lang="en-GB" sz="1800" dirty="0"/>
          </a:p>
          <a:p>
            <a:pPr marL="342900" indent="-342900" algn="just">
              <a:buFont typeface="Arial" panose="020B0604020202020204" pitchFamily="34" charset="0"/>
              <a:buChar char="•"/>
            </a:pPr>
            <a:r>
              <a:rPr lang="en-GB" sz="1800" dirty="0"/>
              <a:t>From an organisational perspective, poor work-life balance among employees can result in heightened absenteeism, decreased productivity, increased turnover rates, and a decline in work quality. Moreover, it can adversely affect the organisation's reputation, thus posing challenges in attracting and retaining skilled employees. The European Pillar of Social Rights underscores the importance of addressing these issues to foster a healthy work environment.</a:t>
            </a:r>
          </a:p>
        </p:txBody>
      </p:sp>
      <p:sp>
        <p:nvSpPr>
          <p:cNvPr id="8" name="Text Placeholder 7">
            <a:extLst>
              <a:ext uri="{FF2B5EF4-FFF2-40B4-BE49-F238E27FC236}">
                <a16:creationId xmlns:a16="http://schemas.microsoft.com/office/drawing/2014/main" id="{130B87C0-B504-68B3-B91C-4C2D76E19B08}"/>
              </a:ext>
            </a:extLst>
          </p:cNvPr>
          <p:cNvSpPr>
            <a:spLocks noGrp="1"/>
          </p:cNvSpPr>
          <p:nvPr>
            <p:ph type="body" sz="quarter" idx="16"/>
          </p:nvPr>
        </p:nvSpPr>
        <p:spPr>
          <a:xfrm>
            <a:off x="713768" y="421467"/>
            <a:ext cx="6415001" cy="887565"/>
          </a:xfrm>
        </p:spPr>
        <p:txBody>
          <a:bodyPr>
            <a:normAutofit/>
          </a:bodyPr>
          <a:lstStyle/>
          <a:p>
            <a:r>
              <a:rPr lang="en-GB" sz="2200" dirty="0">
                <a:effectLst/>
                <a:ea typeface="Corbel" panose="020B0503020204020204" pitchFamily="34" charset="0"/>
                <a:cs typeface="Times New Roman" panose="02020603050405020304" pitchFamily="18" charset="0"/>
              </a:rPr>
              <a:t>Consequences of a Lack of Work-Life Balance</a:t>
            </a:r>
            <a:endParaRPr lang="en-GB" sz="2200" dirty="0"/>
          </a:p>
        </p:txBody>
      </p:sp>
      <p:pic>
        <p:nvPicPr>
          <p:cNvPr id="11" name="Picture Placeholder 10">
            <a:extLst>
              <a:ext uri="{FF2B5EF4-FFF2-40B4-BE49-F238E27FC236}">
                <a16:creationId xmlns:a16="http://schemas.microsoft.com/office/drawing/2014/main" id="{765C4931-2C0A-E9A6-EE36-3F519DBE70C1}"/>
              </a:ext>
            </a:extLst>
          </p:cNvPr>
          <p:cNvPicPr>
            <a:picLocks noGrp="1" noChangeAspect="1"/>
          </p:cNvPicPr>
          <p:nvPr>
            <p:ph type="pic" sz="quarter" idx="53"/>
          </p:nvPr>
        </p:nvPicPr>
        <p:blipFill>
          <a:blip r:embed="rId2"/>
          <a:srcRect l="30282" r="30282"/>
          <a:stretch>
            <a:fillRect/>
          </a:stretch>
        </p:blipFill>
        <p:spPr/>
      </p:pic>
    </p:spTree>
    <p:extLst>
      <p:ext uri="{BB962C8B-B14F-4D97-AF65-F5344CB8AC3E}">
        <p14:creationId xmlns:p14="http://schemas.microsoft.com/office/powerpoint/2010/main" val="1286631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208EF8-8BE1-1B27-0366-E98176F40B04}"/>
              </a:ext>
            </a:extLst>
          </p:cNvPr>
          <p:cNvSpPr>
            <a:spLocks noGrp="1"/>
          </p:cNvSpPr>
          <p:nvPr>
            <p:ph type="body" sz="quarter" idx="18"/>
          </p:nvPr>
        </p:nvSpPr>
        <p:spPr>
          <a:xfrm>
            <a:off x="712183" y="2414590"/>
            <a:ext cx="5383370" cy="1762086"/>
          </a:xfrm>
        </p:spPr>
        <p:txBody>
          <a:bodyPr/>
          <a:lstStyle/>
          <a:p>
            <a:pPr marL="0" indent="0"/>
            <a:r>
              <a:rPr lang="en-GB" sz="3200" dirty="0"/>
              <a:t>Job burnout: Click</a:t>
            </a:r>
            <a:r>
              <a:rPr lang="en-GB" sz="3200" b="1" dirty="0">
                <a:solidFill>
                  <a:srgbClr val="8A4199"/>
                </a:solidFill>
              </a:rPr>
              <a:t> </a:t>
            </a:r>
            <a:r>
              <a:rPr lang="en-GB" sz="3200" b="1" dirty="0">
                <a:solidFill>
                  <a:srgbClr val="8A4199"/>
                </a:solidFill>
                <a:hlinkClick r:id="rId2">
                  <a:extLst>
                    <a:ext uri="{A12FA001-AC4F-418D-AE19-62706E023703}">
                      <ahyp:hlinkClr xmlns:ahyp="http://schemas.microsoft.com/office/drawing/2018/hyperlinkcolor" val="tx"/>
                    </a:ext>
                  </a:extLst>
                </a:hlinkClick>
              </a:rPr>
              <a:t>HERE</a:t>
            </a:r>
            <a:r>
              <a:rPr lang="en-GB" sz="3200" b="1" dirty="0">
                <a:solidFill>
                  <a:srgbClr val="8A4199"/>
                </a:solidFill>
              </a:rPr>
              <a:t> </a:t>
            </a:r>
            <a:r>
              <a:rPr lang="en-GB" sz="3200" dirty="0"/>
              <a:t>to learn how to spot it and take action!</a:t>
            </a:r>
          </a:p>
          <a:p>
            <a:endParaRPr lang="en-GB" dirty="0"/>
          </a:p>
        </p:txBody>
      </p:sp>
      <p:sp>
        <p:nvSpPr>
          <p:cNvPr id="3" name="Text Placeholder 2">
            <a:extLst>
              <a:ext uri="{FF2B5EF4-FFF2-40B4-BE49-F238E27FC236}">
                <a16:creationId xmlns:a16="http://schemas.microsoft.com/office/drawing/2014/main" id="{312898A6-E00D-641D-41F6-4C85F903BF51}"/>
              </a:ext>
            </a:extLst>
          </p:cNvPr>
          <p:cNvSpPr>
            <a:spLocks noGrp="1"/>
          </p:cNvSpPr>
          <p:nvPr>
            <p:ph type="body" sz="quarter" idx="16"/>
          </p:nvPr>
        </p:nvSpPr>
        <p:spPr/>
        <p:txBody>
          <a:bodyPr/>
          <a:lstStyle/>
          <a:p>
            <a:r>
              <a:rPr lang="en-GB" dirty="0"/>
              <a:t>Signs of work life imbalance to watch out for</a:t>
            </a:r>
          </a:p>
        </p:txBody>
      </p:sp>
      <p:pic>
        <p:nvPicPr>
          <p:cNvPr id="12" name="Picture Placeholder 11">
            <a:extLst>
              <a:ext uri="{FF2B5EF4-FFF2-40B4-BE49-F238E27FC236}">
                <a16:creationId xmlns:a16="http://schemas.microsoft.com/office/drawing/2014/main" id="{28571F6C-748A-FCCF-EEAF-9157AB6D9AAC}"/>
              </a:ext>
            </a:extLst>
          </p:cNvPr>
          <p:cNvPicPr>
            <a:picLocks noGrp="1" noChangeAspect="1"/>
          </p:cNvPicPr>
          <p:nvPr>
            <p:ph type="pic" sz="quarter" idx="10"/>
          </p:nvPr>
        </p:nvPicPr>
        <p:blipFill rotWithShape="1">
          <a:blip r:embed="rId3"/>
          <a:srcRect l="18845" r="18845"/>
          <a:stretch/>
        </p:blipFill>
        <p:spPr/>
      </p:pic>
    </p:spTree>
    <p:extLst>
      <p:ext uri="{BB962C8B-B14F-4D97-AF65-F5344CB8AC3E}">
        <p14:creationId xmlns:p14="http://schemas.microsoft.com/office/powerpoint/2010/main" val="2713881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2B5862-C2BD-7B91-48BE-ED48589C2A6B}"/>
              </a:ext>
            </a:extLst>
          </p:cNvPr>
          <p:cNvSpPr>
            <a:spLocks noGrp="1"/>
          </p:cNvSpPr>
          <p:nvPr>
            <p:ph type="body" sz="quarter" idx="18"/>
          </p:nvPr>
        </p:nvSpPr>
        <p:spPr>
          <a:xfrm>
            <a:off x="713768" y="1136196"/>
            <a:ext cx="10834986" cy="5016954"/>
          </a:xfrm>
        </p:spPr>
        <p:txBody>
          <a:bodyPr numCol="2">
            <a:normAutofit/>
          </a:bodyPr>
          <a:lstStyle/>
          <a:p>
            <a:pPr marL="342900" indent="-342900">
              <a:buFont typeface="Arial" panose="020B0604020202020204" pitchFamily="34" charset="0"/>
              <a:buChar char="•"/>
            </a:pPr>
            <a:r>
              <a:rPr lang="en-GB" dirty="0"/>
              <a:t>Preserving a healthy work-life balance confers numerous advantages. Personally, it can contribute to improved health, provide more time for personal interests and relationships, alleviate stress levels, and boost overall life satisfaction. It enables individuals to nurture their physical, emotional, and mental wellbeing, thereby enhancing their quality of life.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Professionally, employees who maintain a favourable work-life balance tend to exhibit heightened job satisfaction, improved productivity, and reduced stress and burnout levels. They display greater engagement in their work, which can result in superior work quality. For organisations, fostering a sound work-life balance can enhance employee retention, diminish absenteeism, bolster the company's reputation, and ultimately foster a healthier, more productive work environment. </a:t>
            </a:r>
          </a:p>
          <a:p>
            <a:pPr marL="342900" indent="-342900">
              <a:buFont typeface="Arial" panose="020B0604020202020204" pitchFamily="34" charset="0"/>
              <a:buChar char="•"/>
            </a:pPr>
            <a:r>
              <a:rPr lang="en-GB" dirty="0"/>
              <a:t>According to the EU Strategy on Health and Safety at Work 2021-2027, facilitating work-life balance is a fundamental aspect of improving occupational safety and health.</a:t>
            </a:r>
          </a:p>
          <a:p>
            <a:endParaRPr lang="en-GB" dirty="0"/>
          </a:p>
        </p:txBody>
      </p:sp>
      <p:sp>
        <p:nvSpPr>
          <p:cNvPr id="3" name="Text Placeholder 2">
            <a:extLst>
              <a:ext uri="{FF2B5EF4-FFF2-40B4-BE49-F238E27FC236}">
                <a16:creationId xmlns:a16="http://schemas.microsoft.com/office/drawing/2014/main" id="{DA9C12DD-68CC-04AB-BD74-15291173D385}"/>
              </a:ext>
            </a:extLst>
          </p:cNvPr>
          <p:cNvSpPr>
            <a:spLocks noGrp="1"/>
          </p:cNvSpPr>
          <p:nvPr>
            <p:ph type="body" sz="quarter" idx="16"/>
          </p:nvPr>
        </p:nvSpPr>
        <p:spPr/>
        <p:txBody>
          <a:bodyPr>
            <a:normAutofit fontScale="85000" lnSpcReduction="10000"/>
          </a:bodyPr>
          <a:lstStyle/>
          <a:p>
            <a:r>
              <a:rPr lang="en-GB" sz="3600" dirty="0"/>
              <a:t>Personal and Professional Benefits of Good Work-Life Balance</a:t>
            </a:r>
          </a:p>
          <a:p>
            <a:endParaRPr lang="en-GB" dirty="0"/>
          </a:p>
        </p:txBody>
      </p:sp>
    </p:spTree>
    <p:extLst>
      <p:ext uri="{BB962C8B-B14F-4D97-AF65-F5344CB8AC3E}">
        <p14:creationId xmlns:p14="http://schemas.microsoft.com/office/powerpoint/2010/main" val="18740495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1396</TotalTime>
  <Words>5229</Words>
  <Application>Microsoft Office PowerPoint</Application>
  <PresentationFormat>Widescreen</PresentationFormat>
  <Paragraphs>316</Paragraphs>
  <Slides>55</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55</vt:i4>
      </vt:variant>
    </vt:vector>
  </HeadingPairs>
  <TitlesOfParts>
    <vt:vector size="64" baseType="lpstr">
      <vt:lpstr>Arial</vt:lpstr>
      <vt:lpstr>Calibri</vt:lpstr>
      <vt:lpstr>Calibri Light</vt:lpstr>
      <vt:lpstr>Montserrat</vt:lpstr>
      <vt:lpstr>Montserrat Light</vt:lpstr>
      <vt:lpstr>Söhne</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aine hamill</cp:lastModifiedBy>
  <cp:revision>67</cp:revision>
  <dcterms:created xsi:type="dcterms:W3CDTF">2022-08-04T07:13:02Z</dcterms:created>
  <dcterms:modified xsi:type="dcterms:W3CDTF">2023-08-03T07:55:47Z</dcterms:modified>
</cp:coreProperties>
</file>