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356" r:id="rId3"/>
    <p:sldId id="258" r:id="rId4"/>
    <p:sldId id="341" r:id="rId5"/>
    <p:sldId id="360" r:id="rId6"/>
    <p:sldId id="259" r:id="rId7"/>
    <p:sldId id="260" r:id="rId8"/>
    <p:sldId id="359" r:id="rId9"/>
    <p:sldId id="361" r:id="rId10"/>
    <p:sldId id="300" r:id="rId11"/>
    <p:sldId id="369" r:id="rId12"/>
    <p:sldId id="342" r:id="rId13"/>
    <p:sldId id="362" r:id="rId14"/>
    <p:sldId id="302" r:id="rId15"/>
    <p:sldId id="292" r:id="rId16"/>
    <p:sldId id="353" r:id="rId17"/>
    <p:sldId id="354" r:id="rId18"/>
    <p:sldId id="303" r:id="rId19"/>
    <p:sldId id="370" r:id="rId20"/>
    <p:sldId id="375" r:id="rId21"/>
    <p:sldId id="310" r:id="rId22"/>
    <p:sldId id="357" r:id="rId23"/>
    <p:sldId id="311" r:id="rId24"/>
    <p:sldId id="358" r:id="rId25"/>
    <p:sldId id="312" r:id="rId26"/>
    <p:sldId id="355" r:id="rId27"/>
    <p:sldId id="365" r:id="rId28"/>
    <p:sldId id="343" r:id="rId29"/>
    <p:sldId id="344" r:id="rId30"/>
    <p:sldId id="371" r:id="rId31"/>
    <p:sldId id="376" r:id="rId32"/>
    <p:sldId id="363" r:id="rId33"/>
    <p:sldId id="316" r:id="rId34"/>
    <p:sldId id="345" r:id="rId35"/>
    <p:sldId id="347" r:id="rId36"/>
    <p:sldId id="318" r:id="rId37"/>
    <p:sldId id="346" r:id="rId38"/>
    <p:sldId id="372" r:id="rId39"/>
    <p:sldId id="377" r:id="rId40"/>
    <p:sldId id="320" r:id="rId41"/>
    <p:sldId id="321" r:id="rId42"/>
    <p:sldId id="366" r:id="rId43"/>
    <p:sldId id="367" r:id="rId44"/>
    <p:sldId id="349" r:id="rId45"/>
    <p:sldId id="368" r:id="rId46"/>
    <p:sldId id="350" r:id="rId47"/>
    <p:sldId id="351" r:id="rId48"/>
    <p:sldId id="352" r:id="rId49"/>
    <p:sldId id="373" r:id="rId50"/>
    <p:sldId id="378" r:id="rId51"/>
    <p:sldId id="281" r:id="rId52"/>
    <p:sldId id="379" r:id="rId53"/>
    <p:sldId id="380" r:id="rId54"/>
    <p:sldId id="381" r:id="rId55"/>
    <p:sldId id="374" r:id="rId56"/>
  </p:sldIdLst>
  <p:sldSz cx="12192000" cy="6858000"/>
  <p:notesSz cx="6858000" cy="9144000"/>
  <p:defaultTextStyle>
    <a:defPPr>
      <a:defRPr lang="en-L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8A4199"/>
    <a:srgbClr val="14B4CB"/>
    <a:srgbClr val="ECECEC"/>
    <a:srgbClr val="40B8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96281"/>
  </p:normalViewPr>
  <p:slideViewPr>
    <p:cSldViewPr snapToGrid="0" showGuides="1">
      <p:cViewPr varScale="1">
        <p:scale>
          <a:sx n="67" d="100"/>
          <a:sy n="67" d="100"/>
        </p:scale>
        <p:origin x="632" y="5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629980-17A3-4759-9CCE-CBED516940FC}" type="datetimeFigureOut">
              <a:rPr lang="en-GB" smtClean="0"/>
              <a:t>03/08/2023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5134F-C055-45FF-AD21-620168A1C9B3}" type="slidenum">
              <a:rPr lang="en-GB" smtClean="0"/>
              <a:t>‹#›</a:t>
            </a:fld>
            <a:endParaRPr lang="en-GB"/>
          </a:p>
        </p:txBody>
      </p:sp>
    </p:spTree>
    <p:extLst>
      <p:ext uri="{BB962C8B-B14F-4D97-AF65-F5344CB8AC3E}">
        <p14:creationId xmlns:p14="http://schemas.microsoft.com/office/powerpoint/2010/main" val="341065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0389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023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7510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2851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85FE04-BFF6-B6EC-3C62-4073CF99C8E5}"/>
              </a:ext>
            </a:extLst>
          </p:cNvPr>
          <p:cNvSpPr/>
          <p:nvPr userDrawn="1"/>
        </p:nvSpPr>
        <p:spPr>
          <a:xfrm>
            <a:off x="0" y="0"/>
            <a:ext cx="12192000" cy="6858001"/>
          </a:xfrm>
          <a:prstGeom prst="rect">
            <a:avLst/>
          </a:prstGeom>
          <a:solidFill>
            <a:srgbClr val="14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731F697-B9FA-0F6E-7173-426C9D38A33A}"/>
              </a:ext>
            </a:extLst>
          </p:cNvPr>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BALANCE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4" name="Rectangle 3">
            <a:extLst>
              <a:ext uri="{FF2B5EF4-FFF2-40B4-BE49-F238E27FC236}">
                <a16:creationId xmlns:a16="http://schemas.microsoft.com/office/drawing/2014/main" id="{38C9A1A1-7030-A957-EC8F-F9D5CA33C1FF}"/>
              </a:ext>
            </a:extLst>
          </p:cNvPr>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22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5" name="Rectangle 4">
            <a:extLst>
              <a:ext uri="{FF2B5EF4-FFF2-40B4-BE49-F238E27FC236}">
                <a16:creationId xmlns:a16="http://schemas.microsoft.com/office/drawing/2014/main" id="{13822BE3-D499-A5B4-86A5-31AEBB7CCC42}"/>
              </a:ext>
            </a:extLst>
          </p:cNvPr>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BALANCE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36" name="Straight Connector 35">
            <a:extLst>
              <a:ext uri="{FF2B5EF4-FFF2-40B4-BE49-F238E27FC236}">
                <a16:creationId xmlns:a16="http://schemas.microsoft.com/office/drawing/2014/main" id="{A39FF33A-8CAB-9CD4-A1CF-796BBF83AC54}"/>
              </a:ext>
            </a:extLst>
          </p:cNvPr>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78560F-0E17-490F-EB60-F7DDEB518658}"/>
              </a:ext>
            </a:extLst>
          </p:cNvPr>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FE88495F-4B7F-7326-98F4-F8EA9AF73A89}"/>
              </a:ext>
            </a:extLst>
          </p:cNvPr>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45" name="Straight Connector 44">
            <a:extLst>
              <a:ext uri="{FF2B5EF4-FFF2-40B4-BE49-F238E27FC236}">
                <a16:creationId xmlns:a16="http://schemas.microsoft.com/office/drawing/2014/main" id="{89B5FE18-0409-FD9D-D822-36AEF5B999E6}"/>
              </a:ext>
            </a:extLst>
          </p:cNvPr>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30864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0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7587C5-0B66-A077-9524-C6FBC184CA8E}"/>
              </a:ext>
            </a:extLst>
          </p:cNvPr>
          <p:cNvSpPr/>
          <p:nvPr userDrawn="1"/>
        </p:nvSpPr>
        <p:spPr>
          <a:xfrm>
            <a:off x="4454" y="3627004"/>
            <a:ext cx="12191999" cy="3230996"/>
          </a:xfrm>
          <a:prstGeom prst="rect">
            <a:avLst/>
          </a:prstGeom>
          <a:solidFill>
            <a:srgbClr val="8A4199"/>
          </a:solidFill>
          <a:ln>
            <a:noFill/>
          </a:ln>
          <a:effectLst>
            <a:innerShdw blurRad="479984" dist="1143"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2E9E031-6506-03C9-1D6F-46426A4E9B20}"/>
              </a:ext>
            </a:extLst>
          </p:cNvPr>
          <p:cNvSpPr/>
          <p:nvPr userDrawn="1"/>
        </p:nvSpPr>
        <p:spPr>
          <a:xfrm rot="10800000">
            <a:off x="10471272" y="3884474"/>
            <a:ext cx="1090269" cy="789251"/>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12B4CB"/>
          </a:solidFill>
          <a:ln w="448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9D51FD4D-808B-3397-4B26-446714A2489B}"/>
              </a:ext>
            </a:extLst>
          </p:cNvPr>
          <p:cNvSpPr/>
          <p:nvPr userDrawn="1"/>
        </p:nvSpPr>
        <p:spPr>
          <a:xfrm>
            <a:off x="634224" y="5415270"/>
            <a:ext cx="1090269" cy="789251"/>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12B4CB"/>
          </a:solidFill>
          <a:ln w="448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D9695B56-F751-A0D8-B221-FF7530D25982}"/>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661F60B8-D13B-412C-47F1-0CD17CAF0CEF}"/>
              </a:ext>
            </a:extLst>
          </p:cNvPr>
          <p:cNvSpPr txBox="1">
            <a:spLocks/>
          </p:cNvSpPr>
          <p:nvPr userDrawn="1"/>
        </p:nvSpPr>
        <p:spPr>
          <a:xfrm>
            <a:off x="11548753" y="6368426"/>
            <a:ext cx="410610" cy="465822"/>
          </a:xfrm>
          <a:prstGeom prst="rect">
            <a:avLst/>
          </a:prstGeom>
        </p:spPr>
        <p:txBody>
          <a:bodyPr vert="horz" lIns="91440" tIns="45720" rIns="91440" bIns="45720" rtlCol="0" anchor="ctr"/>
          <a:lstStyle>
            <a:defPPr>
              <a:defRPr lang="en-LB"/>
            </a:defPPr>
            <a:lvl1pPr marL="0" algn="r" defTabSz="914400" rtl="0" eaLnBrk="1" latinLnBrk="0" hangingPunct="1">
              <a:defRPr sz="900" b="0" i="0" kern="120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2079F2-58AF-ED44-82D7-E04B2F6FD686}" type="slidenum">
              <a:rPr lang="en-US" smtClean="0"/>
              <a:pPr/>
              <a:t>‹#›</a:t>
            </a:fld>
            <a:endParaRPr lang="en-US" dirty="0"/>
          </a:p>
        </p:txBody>
      </p:sp>
      <p:sp>
        <p:nvSpPr>
          <p:cNvPr id="2" name="Text Placeholder 17">
            <a:extLst>
              <a:ext uri="{FF2B5EF4-FFF2-40B4-BE49-F238E27FC236}">
                <a16:creationId xmlns:a16="http://schemas.microsoft.com/office/drawing/2014/main" id="{A0B9F833-14EF-CD34-0961-AE432B87D8FD}"/>
              </a:ext>
            </a:extLst>
          </p:cNvPr>
          <p:cNvSpPr>
            <a:spLocks noGrp="1"/>
          </p:cNvSpPr>
          <p:nvPr>
            <p:ph type="body" sz="quarter" idx="18" hasCustomPrompt="1"/>
          </p:nvPr>
        </p:nvSpPr>
        <p:spPr>
          <a:xfrm>
            <a:off x="734714" y="1442730"/>
            <a:ext cx="10834986" cy="1894908"/>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D3736009-EB2E-4EC5-A69A-C241BEFD50D3}"/>
              </a:ext>
            </a:extLst>
          </p:cNvPr>
          <p:cNvSpPr>
            <a:spLocks noGrp="1"/>
          </p:cNvSpPr>
          <p:nvPr>
            <p:ph type="body" sz="quarter" idx="19" hasCustomPrompt="1"/>
          </p:nvPr>
        </p:nvSpPr>
        <p:spPr>
          <a:xfrm>
            <a:off x="713768" y="421468"/>
            <a:ext cx="10834985"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9D1D0975-2336-61FB-8EED-DEE35A41CA04}"/>
              </a:ext>
            </a:extLst>
          </p:cNvPr>
          <p:cNvSpPr>
            <a:spLocks noGrp="1"/>
          </p:cNvSpPr>
          <p:nvPr>
            <p:ph type="body" sz="quarter" idx="16" hasCustomPrompt="1"/>
          </p:nvPr>
        </p:nvSpPr>
        <p:spPr>
          <a:xfrm>
            <a:off x="487896" y="4132101"/>
            <a:ext cx="11013542" cy="1350107"/>
          </a:xfrm>
        </p:spPr>
        <p:txBody>
          <a:bodyPr anchor="ctr">
            <a:normAutofit/>
          </a:bodyPr>
          <a:lstStyle>
            <a:lvl1pPr marL="0" indent="0" algn="ctr">
              <a:buNone/>
              <a:defRPr sz="300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Tree>
    <p:extLst>
      <p:ext uri="{BB962C8B-B14F-4D97-AF65-F5344CB8AC3E}">
        <p14:creationId xmlns:p14="http://schemas.microsoft.com/office/powerpoint/2010/main" val="4087544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arge Photo Slide - Prupl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8A4199"/>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normAutofit/>
          </a:bodyPr>
          <a:lstStyle>
            <a:lvl1pPr>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4124835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arge Photo Slide - Blu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14B4CB"/>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2506760"/>
          </a:xfrm>
        </p:spPr>
        <p:txBody>
          <a:bodyPr>
            <a:normAutofit/>
          </a:bodyPr>
          <a:lstStyle>
            <a:lvl1pPr>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4072617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Slide - Purpl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8A4199"/>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83F29440-5949-7B42-BAEF-86044EDB0709}"/>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4" name="Text Box 5">
            <a:extLst>
              <a:ext uri="{FF2B5EF4-FFF2-40B4-BE49-F238E27FC236}">
                <a16:creationId xmlns:a16="http://schemas.microsoft.com/office/drawing/2014/main" id="{402693F4-3273-94E0-F15E-3B0BE7AFC952}"/>
              </a:ext>
            </a:extLst>
          </p:cNvPr>
          <p:cNvSpPr txBox="1"/>
          <p:nvPr userDrawn="1"/>
        </p:nvSpPr>
        <p:spPr>
          <a:xfrm>
            <a:off x="0" y="6286500"/>
            <a:ext cx="12191999" cy="4529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255111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e Slide - Blu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14B4CB"/>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Text Box 5">
            <a:extLst>
              <a:ext uri="{FF2B5EF4-FFF2-40B4-BE49-F238E27FC236}">
                <a16:creationId xmlns:a16="http://schemas.microsoft.com/office/drawing/2014/main" id="{68B99D86-6520-AE4C-30A7-C03085861ACB}"/>
              </a:ext>
            </a:extLst>
          </p:cNvPr>
          <p:cNvSpPr txBox="1"/>
          <p:nvPr userDrawn="1"/>
        </p:nvSpPr>
        <p:spPr>
          <a:xfrm>
            <a:off x="0" y="6286500"/>
            <a:ext cx="12191999" cy="4529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743758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Photo Slide 02">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DE86A4FB-29E1-490B-F52E-112DE0B4ABA6}"/>
              </a:ext>
            </a:extLst>
          </p:cNvPr>
          <p:cNvSpPr/>
          <p:nvPr userDrawn="1"/>
        </p:nvSpPr>
        <p:spPr>
          <a:xfrm>
            <a:off x="4007560" y="3657853"/>
            <a:ext cx="2507741" cy="2507741"/>
          </a:xfrm>
          <a:prstGeom prst="ellipse">
            <a:avLst/>
          </a:prstGeom>
          <a:solidFill>
            <a:srgbClr val="12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Picture Placeholder 14">
            <a:extLst>
              <a:ext uri="{FF2B5EF4-FFF2-40B4-BE49-F238E27FC236}">
                <a16:creationId xmlns:a16="http://schemas.microsoft.com/office/drawing/2014/main" id="{99411512-8901-6E6C-C91F-D6D7D3094DE4}"/>
              </a:ext>
            </a:extLst>
          </p:cNvPr>
          <p:cNvSpPr>
            <a:spLocks noGrp="1"/>
          </p:cNvSpPr>
          <p:nvPr>
            <p:ph type="pic" sz="quarter" idx="33"/>
          </p:nvPr>
        </p:nvSpPr>
        <p:spPr>
          <a:xfrm>
            <a:off x="16472" y="377764"/>
            <a:ext cx="5222656" cy="5952556"/>
          </a:xfrm>
          <a:custGeom>
            <a:avLst/>
            <a:gdLst>
              <a:gd name="connsiteX0" fmla="*/ 2246378 w 5222656"/>
              <a:gd name="connsiteY0" fmla="*/ 0 h 5952556"/>
              <a:gd name="connsiteX1" fmla="*/ 5222656 w 5222656"/>
              <a:gd name="connsiteY1" fmla="*/ 2976278 h 5952556"/>
              <a:gd name="connsiteX2" fmla="*/ 5207290 w 5222656"/>
              <a:gd name="connsiteY2" fmla="*/ 3280585 h 5952556"/>
              <a:gd name="connsiteX3" fmla="*/ 5207074 w 5222656"/>
              <a:gd name="connsiteY3" fmla="*/ 3282001 h 5952556"/>
              <a:gd name="connsiteX4" fmla="*/ 5116757 w 5222656"/>
              <a:gd name="connsiteY4" fmla="*/ 3286562 h 5952556"/>
              <a:gd name="connsiteX5" fmla="*/ 3991087 w 5222656"/>
              <a:gd name="connsiteY5" fmla="*/ 4533959 h 5952556"/>
              <a:gd name="connsiteX6" fmla="*/ 4142422 w 5222656"/>
              <a:gd name="connsiteY6" fmla="*/ 5131628 h 5952556"/>
              <a:gd name="connsiteX7" fmla="*/ 4196708 w 5222656"/>
              <a:gd name="connsiteY7" fmla="*/ 5220986 h 5952556"/>
              <a:gd name="connsiteX8" fmla="*/ 4139567 w 5222656"/>
              <a:gd name="connsiteY8" fmla="*/ 5272919 h 5952556"/>
              <a:gd name="connsiteX9" fmla="*/ 2246378 w 5222656"/>
              <a:gd name="connsiteY9" fmla="*/ 5952556 h 5952556"/>
              <a:gd name="connsiteX10" fmla="*/ 141832 w 5222656"/>
              <a:gd name="connsiteY10" fmla="*/ 5080825 h 5952556"/>
              <a:gd name="connsiteX11" fmla="*/ 0 w 5222656"/>
              <a:gd name="connsiteY11" fmla="*/ 4924770 h 5952556"/>
              <a:gd name="connsiteX12" fmla="*/ 0 w 5222656"/>
              <a:gd name="connsiteY12" fmla="*/ 1027786 h 5952556"/>
              <a:gd name="connsiteX13" fmla="*/ 141832 w 5222656"/>
              <a:gd name="connsiteY13" fmla="*/ 871732 h 5952556"/>
              <a:gd name="connsiteX14" fmla="*/ 2246378 w 5222656"/>
              <a:gd name="connsiteY14"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22656" h="5952556">
                <a:moveTo>
                  <a:pt x="2246378" y="0"/>
                </a:moveTo>
                <a:cubicBezTo>
                  <a:pt x="3890131" y="0"/>
                  <a:pt x="5222656" y="1332525"/>
                  <a:pt x="5222656" y="2976278"/>
                </a:cubicBezTo>
                <a:cubicBezTo>
                  <a:pt x="5222656" y="3079012"/>
                  <a:pt x="5217451" y="3180531"/>
                  <a:pt x="5207290" y="3280585"/>
                </a:cubicBezTo>
                <a:lnTo>
                  <a:pt x="5207074" y="3282001"/>
                </a:lnTo>
                <a:lnTo>
                  <a:pt x="5116757" y="3286562"/>
                </a:lnTo>
                <a:cubicBezTo>
                  <a:pt x="4484485" y="3350772"/>
                  <a:pt x="3991087" y="3884746"/>
                  <a:pt x="3991087" y="4533959"/>
                </a:cubicBezTo>
                <a:cubicBezTo>
                  <a:pt x="3991087" y="4750364"/>
                  <a:pt x="4045909" y="4953964"/>
                  <a:pt x="4142422" y="5131628"/>
                </a:cubicBezTo>
                <a:lnTo>
                  <a:pt x="4196708" y="5220986"/>
                </a:lnTo>
                <a:lnTo>
                  <a:pt x="4139567" y="5272919"/>
                </a:lnTo>
                <a:cubicBezTo>
                  <a:pt x="3625091" y="5697503"/>
                  <a:pt x="2965520"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p:spPr>
        <p:txBody>
          <a:bodyPr wrap="square">
            <a:noAutofit/>
          </a:bodyPr>
          <a:lstStyle>
            <a:lvl1pPr>
              <a:defRPr>
                <a:latin typeface="Calibri" panose="020F0502020204030204" pitchFamily="34" charset="0"/>
                <a:cs typeface="Calibri" panose="020F0502020204030204" pitchFamily="34" charset="0"/>
              </a:defRPr>
            </a:lvl1pPr>
          </a:lstStyle>
          <a:p>
            <a:endParaRPr lang="en-US"/>
          </a:p>
        </p:txBody>
      </p:sp>
      <p:sp>
        <p:nvSpPr>
          <p:cNvPr id="11" name="Text Placeholder 32">
            <a:extLst>
              <a:ext uri="{FF2B5EF4-FFF2-40B4-BE49-F238E27FC236}">
                <a16:creationId xmlns:a16="http://schemas.microsoft.com/office/drawing/2014/main" id="{47D1D7D5-31CC-5B35-1A7E-E1BC6F336665}"/>
              </a:ext>
            </a:extLst>
          </p:cNvPr>
          <p:cNvSpPr>
            <a:spLocks noGrp="1"/>
          </p:cNvSpPr>
          <p:nvPr>
            <p:ph type="body" sz="quarter" idx="34" hasCustomPrompt="1"/>
          </p:nvPr>
        </p:nvSpPr>
        <p:spPr>
          <a:xfrm>
            <a:off x="4007559" y="4646645"/>
            <a:ext cx="2507741" cy="1026368"/>
          </a:xfrm>
        </p:spPr>
        <p:txBody>
          <a:bodyPr>
            <a:noAutofit/>
          </a:bodyPr>
          <a:lstStyle>
            <a:lvl1pPr marL="0" indent="0" algn="ctr">
              <a:lnSpc>
                <a:spcPts val="244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a:t>
            </a:r>
          </a:p>
          <a:p>
            <a:pPr lvl="0"/>
            <a:r>
              <a:rPr lang="en-GB" dirty="0"/>
              <a:t>Heading</a:t>
            </a:r>
            <a:endParaRPr lang="en-US" dirty="0"/>
          </a:p>
        </p:txBody>
      </p:sp>
      <p:sp>
        <p:nvSpPr>
          <p:cNvPr id="2" name="Text Placeholder 17">
            <a:extLst>
              <a:ext uri="{FF2B5EF4-FFF2-40B4-BE49-F238E27FC236}">
                <a16:creationId xmlns:a16="http://schemas.microsoft.com/office/drawing/2014/main" id="{176ABB01-6B13-85DB-6659-283DA3D75CE1}"/>
              </a:ext>
            </a:extLst>
          </p:cNvPr>
          <p:cNvSpPr>
            <a:spLocks noGrp="1"/>
          </p:cNvSpPr>
          <p:nvPr>
            <p:ph type="body" sz="quarter" idx="18" hasCustomPrompt="1"/>
          </p:nvPr>
        </p:nvSpPr>
        <p:spPr>
          <a:xfrm>
            <a:off x="6650836" y="1894114"/>
            <a:ext cx="4918863" cy="402953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67A4C1C3-9082-6380-547B-29511FA0DC47}"/>
              </a:ext>
            </a:extLst>
          </p:cNvPr>
          <p:cNvSpPr>
            <a:spLocks noGrp="1"/>
          </p:cNvSpPr>
          <p:nvPr>
            <p:ph type="body" sz="quarter" idx="16" hasCustomPrompt="1"/>
          </p:nvPr>
        </p:nvSpPr>
        <p:spPr>
          <a:xfrm>
            <a:off x="6629890" y="731711"/>
            <a:ext cx="4918863"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Tree>
    <p:extLst>
      <p:ext uri="{BB962C8B-B14F-4D97-AF65-F5344CB8AC3E}">
        <p14:creationId xmlns:p14="http://schemas.microsoft.com/office/powerpoint/2010/main" val="2495051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Photo Slide 03">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9A28266-57DC-9653-A55F-21D1EE419AF2}"/>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23" name="Picture Placeholder 22">
            <a:extLst>
              <a:ext uri="{FF2B5EF4-FFF2-40B4-BE49-F238E27FC236}">
                <a16:creationId xmlns:a16="http://schemas.microsoft.com/office/drawing/2014/main" id="{14101369-0684-787F-8D77-2682B6045B2E}"/>
              </a:ext>
            </a:extLst>
          </p:cNvPr>
          <p:cNvSpPr>
            <a:spLocks noGrp="1"/>
          </p:cNvSpPr>
          <p:nvPr>
            <p:ph type="pic" sz="quarter" idx="53"/>
          </p:nvPr>
        </p:nvSpPr>
        <p:spPr>
          <a:xfrm>
            <a:off x="8937352" y="857250"/>
            <a:ext cx="3254648" cy="5143500"/>
          </a:xfrm>
          <a:custGeom>
            <a:avLst/>
            <a:gdLst>
              <a:gd name="connsiteX0" fmla="*/ 2292623 w 3254648"/>
              <a:gd name="connsiteY0" fmla="*/ 0 h 5143500"/>
              <a:gd name="connsiteX1" fmla="*/ 3057383 w 3254648"/>
              <a:gd name="connsiteY1" fmla="*/ 115621 h 5143500"/>
              <a:gd name="connsiteX2" fmla="*/ 3254648 w 3254648"/>
              <a:gd name="connsiteY2" fmla="*/ 187821 h 5143500"/>
              <a:gd name="connsiteX3" fmla="*/ 3254648 w 3254648"/>
              <a:gd name="connsiteY3" fmla="*/ 4955679 h 5143500"/>
              <a:gd name="connsiteX4" fmla="*/ 3057383 w 3254648"/>
              <a:gd name="connsiteY4" fmla="*/ 5027879 h 5143500"/>
              <a:gd name="connsiteX5" fmla="*/ 2292623 w 3254648"/>
              <a:gd name="connsiteY5" fmla="*/ 5143500 h 5143500"/>
              <a:gd name="connsiteX6" fmla="*/ 31270 w 3254648"/>
              <a:gd name="connsiteY6" fmla="*/ 3797599 h 5143500"/>
              <a:gd name="connsiteX7" fmla="*/ 27939 w 3254648"/>
              <a:gd name="connsiteY7" fmla="*/ 3790685 h 5143500"/>
              <a:gd name="connsiteX8" fmla="*/ 126078 w 3254648"/>
              <a:gd name="connsiteY8" fmla="*/ 3659445 h 5143500"/>
              <a:gd name="connsiteX9" fmla="*/ 444438 w 3254648"/>
              <a:gd name="connsiteY9" fmla="*/ 2617206 h 5143500"/>
              <a:gd name="connsiteX10" fmla="*/ 18767 w 3254648"/>
              <a:gd name="connsiteY10" fmla="*/ 1431462 h 5143500"/>
              <a:gd name="connsiteX11" fmla="*/ 0 w 3254648"/>
              <a:gd name="connsiteY11" fmla="*/ 1410813 h 5143500"/>
              <a:gd name="connsiteX12" fmla="*/ 31270 w 3254648"/>
              <a:gd name="connsiteY12" fmla="*/ 1345902 h 5143500"/>
              <a:gd name="connsiteX13" fmla="*/ 2292623 w 3254648"/>
              <a:gd name="connsiteY13"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54648" h="5143500">
                <a:moveTo>
                  <a:pt x="2292623" y="0"/>
                </a:moveTo>
                <a:cubicBezTo>
                  <a:pt x="2558936" y="0"/>
                  <a:pt x="2815795" y="40479"/>
                  <a:pt x="3057383" y="115621"/>
                </a:cubicBezTo>
                <a:lnTo>
                  <a:pt x="3254648" y="187821"/>
                </a:lnTo>
                <a:lnTo>
                  <a:pt x="3254648" y="4955679"/>
                </a:lnTo>
                <a:lnTo>
                  <a:pt x="3057383" y="5027879"/>
                </a:lnTo>
                <a:cubicBezTo>
                  <a:pt x="2815795" y="5103021"/>
                  <a:pt x="2558936" y="5143500"/>
                  <a:pt x="2292623" y="5143500"/>
                </a:cubicBezTo>
                <a:cubicBezTo>
                  <a:pt x="1316141" y="5143500"/>
                  <a:pt x="466768" y="4599278"/>
                  <a:pt x="31270" y="3797599"/>
                </a:cubicBezTo>
                <a:lnTo>
                  <a:pt x="27939" y="3790685"/>
                </a:lnTo>
                <a:lnTo>
                  <a:pt x="126078" y="3659445"/>
                </a:lnTo>
                <a:cubicBezTo>
                  <a:pt x="327074" y="3361932"/>
                  <a:pt x="444438" y="3003275"/>
                  <a:pt x="444438" y="2617206"/>
                </a:cubicBezTo>
                <a:cubicBezTo>
                  <a:pt x="444438" y="2166792"/>
                  <a:pt x="284693" y="1753689"/>
                  <a:pt x="18767" y="1431462"/>
                </a:cubicBezTo>
                <a:lnTo>
                  <a:pt x="0" y="1410813"/>
                </a:lnTo>
                <a:lnTo>
                  <a:pt x="31270" y="1345902"/>
                </a:lnTo>
                <a:cubicBezTo>
                  <a:pt x="466768" y="544222"/>
                  <a:pt x="1316141" y="0"/>
                  <a:pt x="2292623" y="0"/>
                </a:cubicBezTo>
                <a:close/>
              </a:path>
            </a:pathLst>
          </a:custGeom>
        </p:spPr>
        <p:txBody>
          <a:bodyPr wrap="square">
            <a:noAutofit/>
          </a:bodyPr>
          <a:lstStyle/>
          <a:p>
            <a:endParaRPr lang="en-GB"/>
          </a:p>
        </p:txBody>
      </p:sp>
      <p:sp>
        <p:nvSpPr>
          <p:cNvPr id="2" name="Text Placeholder 17">
            <a:extLst>
              <a:ext uri="{FF2B5EF4-FFF2-40B4-BE49-F238E27FC236}">
                <a16:creationId xmlns:a16="http://schemas.microsoft.com/office/drawing/2014/main" id="{7EBB6C66-E14A-2A9A-13AB-A49C063DA269}"/>
              </a:ext>
            </a:extLst>
          </p:cNvPr>
          <p:cNvSpPr>
            <a:spLocks noGrp="1"/>
          </p:cNvSpPr>
          <p:nvPr>
            <p:ph type="body" sz="quarter" idx="18" hasCustomPrompt="1"/>
          </p:nvPr>
        </p:nvSpPr>
        <p:spPr>
          <a:xfrm>
            <a:off x="734714" y="1583871"/>
            <a:ext cx="4918863" cy="402953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856A43F0-13F0-F08B-7C78-F2BF218655C4}"/>
              </a:ext>
            </a:extLst>
          </p:cNvPr>
          <p:cNvSpPr>
            <a:spLocks noGrp="1"/>
          </p:cNvSpPr>
          <p:nvPr>
            <p:ph type="body" sz="quarter" idx="16" hasCustomPrompt="1"/>
          </p:nvPr>
        </p:nvSpPr>
        <p:spPr>
          <a:xfrm>
            <a:off x="713768" y="421468"/>
            <a:ext cx="4918863"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
        <p:nvSpPr>
          <p:cNvPr id="21" name="Oval 20">
            <a:extLst>
              <a:ext uri="{FF2B5EF4-FFF2-40B4-BE49-F238E27FC236}">
                <a16:creationId xmlns:a16="http://schemas.microsoft.com/office/drawing/2014/main" id="{BAA76F5B-60FD-A8BF-E3D9-D8BBFFC6140C}"/>
              </a:ext>
            </a:extLst>
          </p:cNvPr>
          <p:cNvSpPr/>
          <p:nvPr userDrawn="1"/>
        </p:nvSpPr>
        <p:spPr>
          <a:xfrm>
            <a:off x="7447085" y="2206869"/>
            <a:ext cx="2507295" cy="2588656"/>
          </a:xfrm>
          <a:prstGeom prst="ellipse">
            <a:avLst/>
          </a:prstGeom>
          <a:gradFill>
            <a:gsLst>
              <a:gs pos="4000">
                <a:srgbClr val="8A4199"/>
              </a:gs>
              <a:gs pos="34000">
                <a:srgbClr val="8A4199"/>
              </a:gs>
              <a:gs pos="80000">
                <a:srgbClr val="754483"/>
              </a:gs>
            </a:gsLst>
            <a:path path="circle">
              <a:fillToRect l="50000" t="50000" r="50000" b="50000"/>
            </a:path>
          </a:gradFill>
          <a:ln>
            <a:noFill/>
          </a:ln>
          <a:effectLst>
            <a:innerShdw blurRad="480429" dist="127865" dir="978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0955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630" y="1762164"/>
            <a:ext cx="5383370" cy="360687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495859"/>
            <a:ext cx="5383817" cy="1093364"/>
          </a:xfrm>
        </p:spPr>
        <p:txBody>
          <a:bodyPr>
            <a:normAutofit/>
          </a:bodyPr>
          <a:lstStyle>
            <a:lvl1pPr marL="0" indent="0" algn="l">
              <a:buNone/>
              <a:defRPr sz="3600" b="1" i="0">
                <a:solidFill>
                  <a:srgbClr val="8A4199"/>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166099"/>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339039"/>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cxnSp>
        <p:nvCxnSpPr>
          <p:cNvPr id="2" name="Straight Connector 1">
            <a:extLst>
              <a:ext uri="{FF2B5EF4-FFF2-40B4-BE49-F238E27FC236}">
                <a16:creationId xmlns:a16="http://schemas.microsoft.com/office/drawing/2014/main" id="{2D1728B9-A95B-A8AC-9F16-A0BF5267CCE7}"/>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170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BB6A3E-405E-6C40-9213-3778C0CC379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807" y="280050"/>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00948" y="1208396"/>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 name="Text Placeholder 17">
            <a:extLst>
              <a:ext uri="{FF2B5EF4-FFF2-40B4-BE49-F238E27FC236}">
                <a16:creationId xmlns:a16="http://schemas.microsoft.com/office/drawing/2014/main" id="{EDE7CB19-C67B-87F6-9BA8-CEC7E480B17A}"/>
              </a:ext>
            </a:extLst>
          </p:cNvPr>
          <p:cNvSpPr>
            <a:spLocks noGrp="1"/>
          </p:cNvSpPr>
          <p:nvPr>
            <p:ph type="body" sz="quarter" idx="18" hasCustomPrompt="1"/>
          </p:nvPr>
        </p:nvSpPr>
        <p:spPr>
          <a:xfrm>
            <a:off x="712630" y="1762164"/>
            <a:ext cx="7312170" cy="360687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D47A62FF-E417-42B9-8BE7-2880B9646E20}"/>
              </a:ext>
            </a:extLst>
          </p:cNvPr>
          <p:cNvSpPr>
            <a:spLocks noGrp="1"/>
          </p:cNvSpPr>
          <p:nvPr>
            <p:ph type="body" sz="quarter" idx="16" hasCustomPrompt="1"/>
          </p:nvPr>
        </p:nvSpPr>
        <p:spPr>
          <a:xfrm>
            <a:off x="712183" y="495859"/>
            <a:ext cx="7312777" cy="1093364"/>
          </a:xfrm>
        </p:spPr>
        <p:txBody>
          <a:bodyPr>
            <a:normAutofit/>
          </a:bodyPr>
          <a:lstStyle>
            <a:lvl1pPr marL="0" indent="0" algn="l">
              <a:buNone/>
              <a:defRPr sz="3600" b="1" i="0">
                <a:solidFill>
                  <a:srgbClr val="8A4199"/>
                </a:solidFill>
                <a:latin typeface="+mn-lt"/>
              </a:defRPr>
            </a:lvl1pPr>
          </a:lstStyle>
          <a:p>
            <a:pPr lvl="0"/>
            <a:r>
              <a:rPr lang="en-US" dirty="0"/>
              <a:t>Phone Preview</a:t>
            </a:r>
          </a:p>
        </p:txBody>
      </p:sp>
      <p:cxnSp>
        <p:nvCxnSpPr>
          <p:cNvPr id="5" name="Straight Connector 4">
            <a:extLst>
              <a:ext uri="{FF2B5EF4-FFF2-40B4-BE49-F238E27FC236}">
                <a16:creationId xmlns:a16="http://schemas.microsoft.com/office/drawing/2014/main" id="{8211BB37-A32E-D87B-61A7-3FF008AA7466}"/>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020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ullet Slide - Purple">
    <p:spTree>
      <p:nvGrpSpPr>
        <p:cNvPr id="1" name=""/>
        <p:cNvGrpSpPr/>
        <p:nvPr/>
      </p:nvGrpSpPr>
      <p:grpSpPr>
        <a:xfrm>
          <a:off x="0" y="0"/>
          <a:ext cx="0" cy="0"/>
          <a:chOff x="0" y="0"/>
          <a:chExt cx="0" cy="0"/>
        </a:xfrm>
      </p:grpSpPr>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85369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853693"/>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8A4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2" name="Text Placeholder 25">
            <a:extLst>
              <a:ext uri="{FF2B5EF4-FFF2-40B4-BE49-F238E27FC236}">
                <a16:creationId xmlns:a16="http://schemas.microsoft.com/office/drawing/2014/main" id="{CBBD1234-A458-B75F-9A54-AE5D2C6EB959}"/>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20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Text Placeholder 23">
            <a:extLst>
              <a:ext uri="{FF2B5EF4-FFF2-40B4-BE49-F238E27FC236}">
                <a16:creationId xmlns:a16="http://schemas.microsoft.com/office/drawing/2014/main" id="{8D67C512-3AAF-2D11-E70B-979F4BD23052}"/>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595959"/>
                </a:solidFill>
                <a:latin typeface="+mn-lt"/>
              </a:defRPr>
            </a:lvl1pPr>
          </a:lstStyle>
          <a:p>
            <a:pPr lvl="0"/>
            <a:r>
              <a:rPr lang="en-US" dirty="0"/>
              <a:t>BULLET POINT SLIDE</a:t>
            </a:r>
          </a:p>
        </p:txBody>
      </p:sp>
      <p:grpSp>
        <p:nvGrpSpPr>
          <p:cNvPr id="4" name="Group 3">
            <a:extLst>
              <a:ext uri="{FF2B5EF4-FFF2-40B4-BE49-F238E27FC236}">
                <a16:creationId xmlns:a16="http://schemas.microsoft.com/office/drawing/2014/main" id="{15F7AFA1-FF6C-370C-0997-94FF0A6A6432}"/>
              </a:ext>
            </a:extLst>
          </p:cNvPr>
          <p:cNvGrpSpPr/>
          <p:nvPr userDrawn="1"/>
        </p:nvGrpSpPr>
        <p:grpSpPr>
          <a:xfrm rot="16200000">
            <a:off x="-2874794" y="3366914"/>
            <a:ext cx="6554616" cy="427556"/>
            <a:chOff x="246763" y="5103257"/>
            <a:chExt cx="6554616" cy="427556"/>
          </a:xfrm>
        </p:grpSpPr>
        <p:sp>
          <p:nvSpPr>
            <p:cNvPr id="5" name="Text Box 5">
              <a:extLst>
                <a:ext uri="{FF2B5EF4-FFF2-40B4-BE49-F238E27FC236}">
                  <a16:creationId xmlns:a16="http://schemas.microsoft.com/office/drawing/2014/main" id="{59073B07-F9ED-2CF1-C9A0-C7957A389397}"/>
                </a:ext>
              </a:extLst>
            </p:cNvPr>
            <p:cNvSpPr txBox="1"/>
            <p:nvPr userDrawn="1"/>
          </p:nvSpPr>
          <p:spPr>
            <a:xfrm>
              <a:off x="4041107" y="5103257"/>
              <a:ext cx="2760272" cy="4275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F23D278F-232C-77BD-5F0B-A9AE267878FD}"/>
                </a:ext>
              </a:extLst>
            </p:cNvPr>
            <p:cNvCxnSpPr>
              <a:cxnSpLocks/>
            </p:cNvCxnSpPr>
            <p:nvPr userDrawn="1"/>
          </p:nvCxnSpPr>
          <p:spPr>
            <a:xfrm rot="5400000" flipV="1">
              <a:off x="2143935" y="3430450"/>
              <a:ext cx="0" cy="3794344"/>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A1B2878C-876B-045C-9622-29CB414D020B}"/>
                </a:ext>
              </a:extLst>
            </p:cNvPr>
            <p:cNvSpPr/>
            <p:nvPr userDrawn="1"/>
          </p:nvSpPr>
          <p:spPr>
            <a:xfrm rot="18900000">
              <a:off x="730160" y="5340899"/>
              <a:ext cx="115023" cy="11473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33592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4A3059-041D-AFC8-E471-FCDAC0BD5A29}"/>
              </a:ext>
            </a:extLst>
          </p:cNvPr>
          <p:cNvSpPr/>
          <p:nvPr userDrawn="1"/>
        </p:nvSpPr>
        <p:spPr>
          <a:xfrm>
            <a:off x="0" y="6334297"/>
            <a:ext cx="12192000" cy="523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207C95BB-D43D-DBEC-43A5-4F55375D0566}"/>
              </a:ext>
            </a:extLst>
          </p:cNvPr>
          <p:cNvSpPr/>
          <p:nvPr userDrawn="1"/>
        </p:nvSpPr>
        <p:spPr>
          <a:xfrm>
            <a:off x="-8050" y="-908165"/>
            <a:ext cx="6401126" cy="8997069"/>
          </a:xfrm>
          <a:custGeom>
            <a:avLst/>
            <a:gdLst>
              <a:gd name="connsiteX0" fmla="*/ 0 w 7560000"/>
              <a:gd name="connsiteY0" fmla="*/ 0 h 10692000"/>
              <a:gd name="connsiteX1" fmla="*/ 4534049 w 7560000"/>
              <a:gd name="connsiteY1" fmla="*/ 0 h 10692000"/>
              <a:gd name="connsiteX2" fmla="*/ 4778336 w 7560000"/>
              <a:gd name="connsiteY2" fmla="*/ 140498 h 10692000"/>
              <a:gd name="connsiteX3" fmla="*/ 7530091 w 7560000"/>
              <a:gd name="connsiteY3" fmla="*/ 4257929 h 10692000"/>
              <a:gd name="connsiteX4" fmla="*/ 7560000 w 7560000"/>
              <a:gd name="connsiteY4" fmla="*/ 4493400 h 10692000"/>
              <a:gd name="connsiteX5" fmla="*/ 7560000 w 7560000"/>
              <a:gd name="connsiteY5" fmla="*/ 5806626 h 10692000"/>
              <a:gd name="connsiteX6" fmla="*/ 7530091 w 7560000"/>
              <a:gd name="connsiteY6" fmla="*/ 6042097 h 10692000"/>
              <a:gd name="connsiteX7" fmla="*/ 3755316 w 7560000"/>
              <a:gd name="connsiteY7" fmla="*/ 10652081 h 10692000"/>
              <a:gd name="connsiteX8" fmla="*/ 3637366 w 7560000"/>
              <a:gd name="connsiteY8" fmla="*/ 10692000 h 10692000"/>
              <a:gd name="connsiteX9" fmla="*/ 0 w 7560000"/>
              <a:gd name="connsiteY9" fmla="*/ 10692000 h 10692000"/>
              <a:gd name="connsiteX10" fmla="*/ 0 w 7560000"/>
              <a:gd name="connsiteY10" fmla="*/ 7088352 h 10692000"/>
              <a:gd name="connsiteX11" fmla="*/ 83132 w 7560000"/>
              <a:gd name="connsiteY11" fmla="*/ 7163912 h 10692000"/>
              <a:gd name="connsiteX12" fmla="*/ 1741839 w 7560000"/>
              <a:gd name="connsiteY12" fmla="*/ 7760465 h 10692000"/>
              <a:gd name="connsiteX13" fmla="*/ 4351508 w 7560000"/>
              <a:gd name="connsiteY13" fmla="*/ 5150013 h 10692000"/>
              <a:gd name="connsiteX14" fmla="*/ 1741839 w 7560000"/>
              <a:gd name="connsiteY14" fmla="*/ 2539564 h 10692000"/>
              <a:gd name="connsiteX15" fmla="*/ 82431 w 7560000"/>
              <a:gd name="connsiteY15" fmla="*/ 3136663 h 10692000"/>
              <a:gd name="connsiteX16" fmla="*/ 0 w 7560000"/>
              <a:gd name="connsiteY16" fmla="*/ 3211653 h 10692000"/>
              <a:gd name="connsiteX0" fmla="*/ 0 w 7598016"/>
              <a:gd name="connsiteY0" fmla="*/ 0 h 10692000"/>
              <a:gd name="connsiteX1" fmla="*/ 4534049 w 7598016"/>
              <a:gd name="connsiteY1" fmla="*/ 0 h 10692000"/>
              <a:gd name="connsiteX2" fmla="*/ 4778336 w 7598016"/>
              <a:gd name="connsiteY2" fmla="*/ 140498 h 10692000"/>
              <a:gd name="connsiteX3" fmla="*/ 7530091 w 7598016"/>
              <a:gd name="connsiteY3" fmla="*/ 4257929 h 10692000"/>
              <a:gd name="connsiteX4" fmla="*/ 7560000 w 7598016"/>
              <a:gd name="connsiteY4" fmla="*/ 4493400 h 10692000"/>
              <a:gd name="connsiteX5" fmla="*/ 7560000 w 7598016"/>
              <a:gd name="connsiteY5" fmla="*/ 5806626 h 10692000"/>
              <a:gd name="connsiteX6" fmla="*/ 7530091 w 7598016"/>
              <a:gd name="connsiteY6" fmla="*/ 6042097 h 10692000"/>
              <a:gd name="connsiteX7" fmla="*/ 3755316 w 7598016"/>
              <a:gd name="connsiteY7" fmla="*/ 10652081 h 10692000"/>
              <a:gd name="connsiteX8" fmla="*/ 3637366 w 7598016"/>
              <a:gd name="connsiteY8" fmla="*/ 10692000 h 10692000"/>
              <a:gd name="connsiteX9" fmla="*/ 0 w 7598016"/>
              <a:gd name="connsiteY9" fmla="*/ 10692000 h 10692000"/>
              <a:gd name="connsiteX10" fmla="*/ 0 w 7598016"/>
              <a:gd name="connsiteY10" fmla="*/ 7088352 h 10692000"/>
              <a:gd name="connsiteX11" fmla="*/ 83132 w 7598016"/>
              <a:gd name="connsiteY11" fmla="*/ 7163912 h 10692000"/>
              <a:gd name="connsiteX12" fmla="*/ 1741839 w 7598016"/>
              <a:gd name="connsiteY12" fmla="*/ 7760465 h 10692000"/>
              <a:gd name="connsiteX13" fmla="*/ 4351508 w 7598016"/>
              <a:gd name="connsiteY13" fmla="*/ 5150013 h 10692000"/>
              <a:gd name="connsiteX14" fmla="*/ 1741839 w 7598016"/>
              <a:gd name="connsiteY14" fmla="*/ 2539564 h 10692000"/>
              <a:gd name="connsiteX15" fmla="*/ 82431 w 7598016"/>
              <a:gd name="connsiteY15" fmla="*/ 3136663 h 10692000"/>
              <a:gd name="connsiteX16" fmla="*/ 0 w 7598016"/>
              <a:gd name="connsiteY16" fmla="*/ 3211653 h 10692000"/>
              <a:gd name="connsiteX17" fmla="*/ 0 w 7598016"/>
              <a:gd name="connsiteY17" fmla="*/ 0 h 10692000"/>
              <a:gd name="connsiteX0" fmla="*/ 0 w 7618928"/>
              <a:gd name="connsiteY0" fmla="*/ 0 h 10692000"/>
              <a:gd name="connsiteX1" fmla="*/ 4534049 w 7618928"/>
              <a:gd name="connsiteY1" fmla="*/ 0 h 10692000"/>
              <a:gd name="connsiteX2" fmla="*/ 4778336 w 7618928"/>
              <a:gd name="connsiteY2" fmla="*/ 140498 h 10692000"/>
              <a:gd name="connsiteX3" fmla="*/ 7530091 w 7618928"/>
              <a:gd name="connsiteY3" fmla="*/ 4257929 h 10692000"/>
              <a:gd name="connsiteX4" fmla="*/ 7560000 w 7618928"/>
              <a:gd name="connsiteY4" fmla="*/ 4493400 h 10692000"/>
              <a:gd name="connsiteX5" fmla="*/ 7560000 w 7618928"/>
              <a:gd name="connsiteY5" fmla="*/ 5806626 h 10692000"/>
              <a:gd name="connsiteX6" fmla="*/ 7530091 w 7618928"/>
              <a:gd name="connsiteY6" fmla="*/ 6042097 h 10692000"/>
              <a:gd name="connsiteX7" fmla="*/ 3755316 w 7618928"/>
              <a:gd name="connsiteY7" fmla="*/ 10652081 h 10692000"/>
              <a:gd name="connsiteX8" fmla="*/ 3637366 w 7618928"/>
              <a:gd name="connsiteY8" fmla="*/ 10692000 h 10692000"/>
              <a:gd name="connsiteX9" fmla="*/ 0 w 7618928"/>
              <a:gd name="connsiteY9" fmla="*/ 10692000 h 10692000"/>
              <a:gd name="connsiteX10" fmla="*/ 0 w 7618928"/>
              <a:gd name="connsiteY10" fmla="*/ 7088352 h 10692000"/>
              <a:gd name="connsiteX11" fmla="*/ 83132 w 7618928"/>
              <a:gd name="connsiteY11" fmla="*/ 7163912 h 10692000"/>
              <a:gd name="connsiteX12" fmla="*/ 1741839 w 7618928"/>
              <a:gd name="connsiteY12" fmla="*/ 7760465 h 10692000"/>
              <a:gd name="connsiteX13" fmla="*/ 4351508 w 7618928"/>
              <a:gd name="connsiteY13" fmla="*/ 5150013 h 10692000"/>
              <a:gd name="connsiteX14" fmla="*/ 1741839 w 7618928"/>
              <a:gd name="connsiteY14" fmla="*/ 2539564 h 10692000"/>
              <a:gd name="connsiteX15" fmla="*/ 82431 w 7618928"/>
              <a:gd name="connsiteY15" fmla="*/ 3136663 h 10692000"/>
              <a:gd name="connsiteX16" fmla="*/ 0 w 7618928"/>
              <a:gd name="connsiteY16" fmla="*/ 3211653 h 10692000"/>
              <a:gd name="connsiteX17" fmla="*/ 0 w 7618928"/>
              <a:gd name="connsiteY17" fmla="*/ 0 h 10692000"/>
              <a:gd name="connsiteX0" fmla="*/ 0 w 7607015"/>
              <a:gd name="connsiteY0" fmla="*/ 0 h 10692000"/>
              <a:gd name="connsiteX1" fmla="*/ 4534049 w 7607015"/>
              <a:gd name="connsiteY1" fmla="*/ 0 h 10692000"/>
              <a:gd name="connsiteX2" fmla="*/ 4778336 w 7607015"/>
              <a:gd name="connsiteY2" fmla="*/ 140498 h 10692000"/>
              <a:gd name="connsiteX3" fmla="*/ 7530091 w 7607015"/>
              <a:gd name="connsiteY3" fmla="*/ 4257929 h 10692000"/>
              <a:gd name="connsiteX4" fmla="*/ 7560000 w 7607015"/>
              <a:gd name="connsiteY4" fmla="*/ 4493400 h 10692000"/>
              <a:gd name="connsiteX5" fmla="*/ 7560000 w 7607015"/>
              <a:gd name="connsiteY5" fmla="*/ 5806626 h 10692000"/>
              <a:gd name="connsiteX6" fmla="*/ 7530091 w 7607015"/>
              <a:gd name="connsiteY6" fmla="*/ 6042097 h 10692000"/>
              <a:gd name="connsiteX7" fmla="*/ 3755316 w 7607015"/>
              <a:gd name="connsiteY7" fmla="*/ 10652081 h 10692000"/>
              <a:gd name="connsiteX8" fmla="*/ 3637366 w 7607015"/>
              <a:gd name="connsiteY8" fmla="*/ 10692000 h 10692000"/>
              <a:gd name="connsiteX9" fmla="*/ 0 w 7607015"/>
              <a:gd name="connsiteY9" fmla="*/ 10692000 h 10692000"/>
              <a:gd name="connsiteX10" fmla="*/ 0 w 7607015"/>
              <a:gd name="connsiteY10" fmla="*/ 7088352 h 10692000"/>
              <a:gd name="connsiteX11" fmla="*/ 83132 w 7607015"/>
              <a:gd name="connsiteY11" fmla="*/ 7163912 h 10692000"/>
              <a:gd name="connsiteX12" fmla="*/ 1741839 w 7607015"/>
              <a:gd name="connsiteY12" fmla="*/ 7760465 h 10692000"/>
              <a:gd name="connsiteX13" fmla="*/ 4351508 w 7607015"/>
              <a:gd name="connsiteY13" fmla="*/ 5150013 h 10692000"/>
              <a:gd name="connsiteX14" fmla="*/ 1741839 w 7607015"/>
              <a:gd name="connsiteY14" fmla="*/ 2539564 h 10692000"/>
              <a:gd name="connsiteX15" fmla="*/ 82431 w 7607015"/>
              <a:gd name="connsiteY15" fmla="*/ 3136663 h 10692000"/>
              <a:gd name="connsiteX16" fmla="*/ 0 w 7607015"/>
              <a:gd name="connsiteY16" fmla="*/ 3211653 h 10692000"/>
              <a:gd name="connsiteX17" fmla="*/ 0 w 7607015"/>
              <a:gd name="connsiteY17" fmla="*/ 0 h 10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07015" h="10692000">
                <a:moveTo>
                  <a:pt x="0" y="0"/>
                </a:moveTo>
                <a:lnTo>
                  <a:pt x="4534049" y="0"/>
                </a:lnTo>
                <a:lnTo>
                  <a:pt x="4778336" y="140498"/>
                </a:lnTo>
                <a:cubicBezTo>
                  <a:pt x="6227115" y="1021023"/>
                  <a:pt x="7263538" y="2512707"/>
                  <a:pt x="7530091" y="4257929"/>
                </a:cubicBezTo>
                <a:lnTo>
                  <a:pt x="7560000" y="4493400"/>
                </a:lnTo>
                <a:cubicBezTo>
                  <a:pt x="7645536" y="5059446"/>
                  <a:pt x="7594914" y="5454710"/>
                  <a:pt x="7560000" y="5806626"/>
                </a:cubicBezTo>
                <a:lnTo>
                  <a:pt x="7530091" y="6042097"/>
                </a:lnTo>
                <a:cubicBezTo>
                  <a:pt x="7204303" y="8175148"/>
                  <a:pt x="5728465" y="9929455"/>
                  <a:pt x="3755316" y="10652081"/>
                </a:cubicBezTo>
                <a:lnTo>
                  <a:pt x="3637366" y="10692000"/>
                </a:lnTo>
                <a:lnTo>
                  <a:pt x="0" y="10692000"/>
                </a:lnTo>
                <a:lnTo>
                  <a:pt x="0" y="7088352"/>
                </a:lnTo>
                <a:lnTo>
                  <a:pt x="83132" y="7163912"/>
                </a:lnTo>
                <a:cubicBezTo>
                  <a:pt x="534475" y="7536493"/>
                  <a:pt x="1112633" y="7760465"/>
                  <a:pt x="1741839" y="7760465"/>
                </a:cubicBezTo>
                <a:cubicBezTo>
                  <a:pt x="3181714" y="7760465"/>
                  <a:pt x="4351508" y="6588635"/>
                  <a:pt x="4351508" y="5150013"/>
                </a:cubicBezTo>
                <a:cubicBezTo>
                  <a:pt x="4351508" y="3709706"/>
                  <a:pt x="3181714" y="2539564"/>
                  <a:pt x="1741839" y="2539564"/>
                </a:cubicBezTo>
                <a:cubicBezTo>
                  <a:pt x="1111894" y="2539564"/>
                  <a:pt x="533644" y="2763860"/>
                  <a:pt x="82431" y="3136663"/>
                </a:cubicBezTo>
                <a:lnTo>
                  <a:pt x="0" y="3211653"/>
                </a:lnTo>
                <a:lnTo>
                  <a:pt x="0" y="0"/>
                </a:lnTo>
                <a:close/>
              </a:path>
            </a:pathLst>
          </a:custGeom>
          <a:gradFill>
            <a:gsLst>
              <a:gs pos="9000">
                <a:srgbClr val="754483"/>
              </a:gs>
              <a:gs pos="28000">
                <a:srgbClr val="8A4199"/>
              </a:gs>
              <a:gs pos="53000">
                <a:srgbClr val="8A4199"/>
              </a:gs>
              <a:gs pos="79000">
                <a:srgbClr val="754483"/>
              </a:gs>
            </a:gsLst>
            <a:lin ang="10800000" scaled="1"/>
          </a:gradFill>
          <a:ln w="4610" cap="flat">
            <a:noFill/>
            <a:prstDash val="solid"/>
            <a:miter/>
          </a:ln>
          <a:effectLst>
            <a:innerShdw blurRad="498971" dist="662601" dir="18120000">
              <a:prstClr val="black">
                <a:alpha val="23444"/>
              </a:prstClr>
            </a:innerShdw>
          </a:effectLst>
        </p:spPr>
        <p:txBody>
          <a:bodyPr rtlCol="0" anchor="ctr"/>
          <a:lstStyle/>
          <a:p>
            <a:endParaRPr lang="en-US" dirty="0">
              <a:latin typeface="Calibri" panose="020F0502020204030204" pitchFamily="34" charset="0"/>
              <a:cs typeface="Calibri" panose="020F0502020204030204" pitchFamily="34" charset="0"/>
            </a:endParaRPr>
          </a:p>
        </p:txBody>
      </p:sp>
      <p:grpSp>
        <p:nvGrpSpPr>
          <p:cNvPr id="8" name="Graphic 5">
            <a:extLst>
              <a:ext uri="{FF2B5EF4-FFF2-40B4-BE49-F238E27FC236}">
                <a16:creationId xmlns:a16="http://schemas.microsoft.com/office/drawing/2014/main" id="{8E868C18-651A-DB15-258A-A5662D203449}"/>
              </a:ext>
            </a:extLst>
          </p:cNvPr>
          <p:cNvGrpSpPr/>
          <p:nvPr userDrawn="1"/>
        </p:nvGrpSpPr>
        <p:grpSpPr>
          <a:xfrm>
            <a:off x="240633" y="3102390"/>
            <a:ext cx="3148393" cy="998012"/>
            <a:chOff x="2464177" y="4939099"/>
            <a:chExt cx="2638924" cy="836515"/>
          </a:xfrm>
        </p:grpSpPr>
        <p:sp>
          <p:nvSpPr>
            <p:cNvPr id="9" name="Freeform 8">
              <a:extLst>
                <a:ext uri="{FF2B5EF4-FFF2-40B4-BE49-F238E27FC236}">
                  <a16:creationId xmlns:a16="http://schemas.microsoft.com/office/drawing/2014/main" id="{42176D80-4699-3C71-CC41-4A153E45A403}"/>
                </a:ext>
              </a:extLst>
            </p:cNvPr>
            <p:cNvSpPr/>
            <p:nvPr/>
          </p:nvSpPr>
          <p:spPr>
            <a:xfrm>
              <a:off x="2897660" y="5064270"/>
              <a:ext cx="412569" cy="415340"/>
            </a:xfrm>
            <a:custGeom>
              <a:avLst/>
              <a:gdLst>
                <a:gd name="connsiteX0" fmla="*/ 314656 w 412569"/>
                <a:gd name="connsiteY0" fmla="*/ 33189 h 415340"/>
                <a:gd name="connsiteX1" fmla="*/ 294693 w 412569"/>
                <a:gd name="connsiteY1" fmla="*/ 20862 h 415340"/>
                <a:gd name="connsiteX2" fmla="*/ 205334 w 412569"/>
                <a:gd name="connsiteY2" fmla="*/ 0 h 415340"/>
                <a:gd name="connsiteX3" fmla="*/ 59889 w 412569"/>
                <a:gd name="connsiteY3" fmla="*/ 60689 h 415340"/>
                <a:gd name="connsiteX4" fmla="*/ 0 w 412569"/>
                <a:gd name="connsiteY4" fmla="*/ 206722 h 415340"/>
                <a:gd name="connsiteX5" fmla="*/ 59889 w 412569"/>
                <a:gd name="connsiteY5" fmla="*/ 354652 h 415340"/>
                <a:gd name="connsiteX6" fmla="*/ 204384 w 412569"/>
                <a:gd name="connsiteY6" fmla="*/ 415341 h 415340"/>
                <a:gd name="connsiteX7" fmla="*/ 291841 w 412569"/>
                <a:gd name="connsiteY7" fmla="*/ 395427 h 415340"/>
                <a:gd name="connsiteX8" fmla="*/ 314656 w 412569"/>
                <a:gd name="connsiteY8" fmla="*/ 382151 h 415340"/>
                <a:gd name="connsiteX9" fmla="*/ 314656 w 412569"/>
                <a:gd name="connsiteY9" fmla="*/ 406806 h 415340"/>
                <a:gd name="connsiteX10" fmla="*/ 412570 w 412569"/>
                <a:gd name="connsiteY10" fmla="*/ 406806 h 415340"/>
                <a:gd name="connsiteX11" fmla="*/ 412570 w 412569"/>
                <a:gd name="connsiteY11" fmla="*/ 8534 h 415340"/>
                <a:gd name="connsiteX12" fmla="*/ 314656 w 412569"/>
                <a:gd name="connsiteY12" fmla="*/ 8534 h 415340"/>
                <a:gd name="connsiteX13" fmla="*/ 314656 w 412569"/>
                <a:gd name="connsiteY13" fmla="*/ 33189 h 415340"/>
                <a:gd name="connsiteX14" fmla="*/ 208186 w 412569"/>
                <a:gd name="connsiteY14" fmla="*/ 319566 h 415340"/>
                <a:gd name="connsiteX15" fmla="*/ 154951 w 412569"/>
                <a:gd name="connsiteY15" fmla="*/ 305342 h 415340"/>
                <a:gd name="connsiteX16" fmla="*/ 115025 w 412569"/>
                <a:gd name="connsiteY16" fmla="*/ 263618 h 415340"/>
                <a:gd name="connsiteX17" fmla="*/ 99815 w 412569"/>
                <a:gd name="connsiteY17" fmla="*/ 207670 h 415340"/>
                <a:gd name="connsiteX18" fmla="*/ 115025 w 412569"/>
                <a:gd name="connsiteY18" fmla="*/ 151723 h 415340"/>
                <a:gd name="connsiteX19" fmla="*/ 154951 w 412569"/>
                <a:gd name="connsiteY19" fmla="*/ 110947 h 415340"/>
                <a:gd name="connsiteX20" fmla="*/ 209137 w 412569"/>
                <a:gd name="connsiteY20" fmla="*/ 96723 h 415340"/>
                <a:gd name="connsiteX21" fmla="*/ 286137 w 412569"/>
                <a:gd name="connsiteY21" fmla="*/ 128964 h 415340"/>
                <a:gd name="connsiteX22" fmla="*/ 317508 w 412569"/>
                <a:gd name="connsiteY22" fmla="*/ 209567 h 415340"/>
                <a:gd name="connsiteX23" fmla="*/ 303248 w 412569"/>
                <a:gd name="connsiteY23" fmla="*/ 266463 h 415340"/>
                <a:gd name="connsiteX24" fmla="*/ 263322 w 412569"/>
                <a:gd name="connsiteY24" fmla="*/ 305342 h 415340"/>
                <a:gd name="connsiteX25" fmla="*/ 208186 w 412569"/>
                <a:gd name="connsiteY25" fmla="*/ 319566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2569" h="41534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3" y="101465"/>
                    <a:pt x="189174" y="96723"/>
                    <a:pt x="209137" y="96723"/>
                  </a:cubicBezTo>
                  <a:cubicBezTo>
                    <a:pt x="240507" y="96723"/>
                    <a:pt x="265223" y="107154"/>
                    <a:pt x="286137" y="128964"/>
                  </a:cubicBezTo>
                  <a:cubicBezTo>
                    <a:pt x="307051" y="150774"/>
                    <a:pt x="317508" y="177326"/>
                    <a:pt x="317508" y="209567"/>
                  </a:cubicBezTo>
                  <a:cubicBezTo>
                    <a:pt x="317508" y="231377"/>
                    <a:pt x="312754" y="249394"/>
                    <a:pt x="303248" y="266463"/>
                  </a:cubicBezTo>
                  <a:cubicBezTo>
                    <a:pt x="293742" y="282583"/>
                    <a:pt x="281384" y="295859"/>
                    <a:pt x="263322" y="305342"/>
                  </a:cubicBezTo>
                  <a:cubicBezTo>
                    <a:pt x="246211" y="314825"/>
                    <a:pt x="228149" y="319566"/>
                    <a:pt x="208186" y="31956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7C4DB0B3-4FA9-F395-E9A9-C38AA82A4A1C}"/>
                </a:ext>
              </a:extLst>
            </p:cNvPr>
            <p:cNvSpPr/>
            <p:nvPr/>
          </p:nvSpPr>
          <p:spPr>
            <a:xfrm>
              <a:off x="3342551" y="4940047"/>
              <a:ext cx="98864" cy="530081"/>
            </a:xfrm>
            <a:custGeom>
              <a:avLst/>
              <a:gdLst>
                <a:gd name="connsiteX0" fmla="*/ 0 w 98864"/>
                <a:gd name="connsiteY0" fmla="*/ 0 h 530081"/>
                <a:gd name="connsiteX1" fmla="*/ 98865 w 98864"/>
                <a:gd name="connsiteY1" fmla="*/ 0 h 530081"/>
                <a:gd name="connsiteX2" fmla="*/ 98865 w 98864"/>
                <a:gd name="connsiteY2" fmla="*/ 530081 h 530081"/>
                <a:gd name="connsiteX3" fmla="*/ 0 w 98864"/>
                <a:gd name="connsiteY3" fmla="*/ 530081 h 530081"/>
              </a:gdLst>
              <a:ahLst/>
              <a:cxnLst>
                <a:cxn ang="0">
                  <a:pos x="connsiteX0" y="connsiteY0"/>
                </a:cxn>
                <a:cxn ang="0">
                  <a:pos x="connsiteX1" y="connsiteY1"/>
                </a:cxn>
                <a:cxn ang="0">
                  <a:pos x="connsiteX2" y="connsiteY2"/>
                </a:cxn>
                <a:cxn ang="0">
                  <a:pos x="connsiteX3" y="connsiteY3"/>
                </a:cxn>
              </a:cxnLst>
              <a:rect l="l" t="t" r="r" b="b"/>
              <a:pathLst>
                <a:path w="98864" h="530081">
                  <a:moveTo>
                    <a:pt x="0" y="0"/>
                  </a:moveTo>
                  <a:lnTo>
                    <a:pt x="98865" y="0"/>
                  </a:lnTo>
                  <a:lnTo>
                    <a:pt x="98865" y="530081"/>
                  </a:lnTo>
                  <a:lnTo>
                    <a:pt x="0" y="530081"/>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D4FDFEF6-E9EE-A975-CAA4-5D40F7FCAAA7}"/>
                </a:ext>
              </a:extLst>
            </p:cNvPr>
            <p:cNvSpPr/>
            <p:nvPr/>
          </p:nvSpPr>
          <p:spPr>
            <a:xfrm>
              <a:off x="3457576" y="5064270"/>
              <a:ext cx="412569" cy="415340"/>
            </a:xfrm>
            <a:custGeom>
              <a:avLst/>
              <a:gdLst>
                <a:gd name="connsiteX0" fmla="*/ 314656 w 412569"/>
                <a:gd name="connsiteY0" fmla="*/ 33189 h 415340"/>
                <a:gd name="connsiteX1" fmla="*/ 294693 w 412569"/>
                <a:gd name="connsiteY1" fmla="*/ 20862 h 415340"/>
                <a:gd name="connsiteX2" fmla="*/ 205334 w 412569"/>
                <a:gd name="connsiteY2" fmla="*/ 0 h 415340"/>
                <a:gd name="connsiteX3" fmla="*/ 59889 w 412569"/>
                <a:gd name="connsiteY3" fmla="*/ 60689 h 415340"/>
                <a:gd name="connsiteX4" fmla="*/ 0 w 412569"/>
                <a:gd name="connsiteY4" fmla="*/ 206722 h 415340"/>
                <a:gd name="connsiteX5" fmla="*/ 59889 w 412569"/>
                <a:gd name="connsiteY5" fmla="*/ 354652 h 415340"/>
                <a:gd name="connsiteX6" fmla="*/ 204384 w 412569"/>
                <a:gd name="connsiteY6" fmla="*/ 415341 h 415340"/>
                <a:gd name="connsiteX7" fmla="*/ 291841 w 412569"/>
                <a:gd name="connsiteY7" fmla="*/ 395427 h 415340"/>
                <a:gd name="connsiteX8" fmla="*/ 314656 w 412569"/>
                <a:gd name="connsiteY8" fmla="*/ 382151 h 415340"/>
                <a:gd name="connsiteX9" fmla="*/ 314656 w 412569"/>
                <a:gd name="connsiteY9" fmla="*/ 406806 h 415340"/>
                <a:gd name="connsiteX10" fmla="*/ 412570 w 412569"/>
                <a:gd name="connsiteY10" fmla="*/ 406806 h 415340"/>
                <a:gd name="connsiteX11" fmla="*/ 412570 w 412569"/>
                <a:gd name="connsiteY11" fmla="*/ 8534 h 415340"/>
                <a:gd name="connsiteX12" fmla="*/ 314656 w 412569"/>
                <a:gd name="connsiteY12" fmla="*/ 8534 h 415340"/>
                <a:gd name="connsiteX13" fmla="*/ 314656 w 412569"/>
                <a:gd name="connsiteY13" fmla="*/ 33189 h 415340"/>
                <a:gd name="connsiteX14" fmla="*/ 208186 w 412569"/>
                <a:gd name="connsiteY14" fmla="*/ 319566 h 415340"/>
                <a:gd name="connsiteX15" fmla="*/ 154951 w 412569"/>
                <a:gd name="connsiteY15" fmla="*/ 305342 h 415340"/>
                <a:gd name="connsiteX16" fmla="*/ 115025 w 412569"/>
                <a:gd name="connsiteY16" fmla="*/ 263618 h 415340"/>
                <a:gd name="connsiteX17" fmla="*/ 99815 w 412569"/>
                <a:gd name="connsiteY17" fmla="*/ 207670 h 415340"/>
                <a:gd name="connsiteX18" fmla="*/ 115025 w 412569"/>
                <a:gd name="connsiteY18" fmla="*/ 151723 h 415340"/>
                <a:gd name="connsiteX19" fmla="*/ 154951 w 412569"/>
                <a:gd name="connsiteY19" fmla="*/ 110947 h 415340"/>
                <a:gd name="connsiteX20" fmla="*/ 209137 w 412569"/>
                <a:gd name="connsiteY20" fmla="*/ 96723 h 415340"/>
                <a:gd name="connsiteX21" fmla="*/ 286137 w 412569"/>
                <a:gd name="connsiteY21" fmla="*/ 128964 h 415340"/>
                <a:gd name="connsiteX22" fmla="*/ 317507 w 412569"/>
                <a:gd name="connsiteY22" fmla="*/ 209567 h 415340"/>
                <a:gd name="connsiteX23" fmla="*/ 303248 w 412569"/>
                <a:gd name="connsiteY23" fmla="*/ 266463 h 415340"/>
                <a:gd name="connsiteX24" fmla="*/ 263322 w 412569"/>
                <a:gd name="connsiteY24" fmla="*/ 305342 h 415340"/>
                <a:gd name="connsiteX25" fmla="*/ 208186 w 412569"/>
                <a:gd name="connsiteY25" fmla="*/ 319566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2569" h="41534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2" y="101465"/>
                    <a:pt x="189174" y="96723"/>
                    <a:pt x="209137" y="96723"/>
                  </a:cubicBezTo>
                  <a:cubicBezTo>
                    <a:pt x="240507" y="96723"/>
                    <a:pt x="265223" y="107154"/>
                    <a:pt x="286137" y="128964"/>
                  </a:cubicBezTo>
                  <a:cubicBezTo>
                    <a:pt x="307051" y="150774"/>
                    <a:pt x="317507" y="177326"/>
                    <a:pt x="317507" y="209567"/>
                  </a:cubicBezTo>
                  <a:cubicBezTo>
                    <a:pt x="317507" y="231377"/>
                    <a:pt x="312754" y="249394"/>
                    <a:pt x="303248" y="266463"/>
                  </a:cubicBezTo>
                  <a:cubicBezTo>
                    <a:pt x="293742" y="282583"/>
                    <a:pt x="281384" y="295859"/>
                    <a:pt x="263322" y="305342"/>
                  </a:cubicBezTo>
                  <a:cubicBezTo>
                    <a:pt x="246211" y="314825"/>
                    <a:pt x="227198" y="319566"/>
                    <a:pt x="208186" y="31956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9D4A620D-6618-366C-40B6-FF284F14872D}"/>
                </a:ext>
              </a:extLst>
            </p:cNvPr>
            <p:cNvSpPr/>
            <p:nvPr/>
          </p:nvSpPr>
          <p:spPr>
            <a:xfrm>
              <a:off x="3909121" y="5064270"/>
              <a:ext cx="354581" cy="406806"/>
            </a:xfrm>
            <a:custGeom>
              <a:avLst/>
              <a:gdLst>
                <a:gd name="connsiteX0" fmla="*/ 284236 w 354581"/>
                <a:gd name="connsiteY0" fmla="*/ 23707 h 406806"/>
                <a:gd name="connsiteX1" fmla="*/ 200581 w 354581"/>
                <a:gd name="connsiteY1" fmla="*/ 0 h 406806"/>
                <a:gd name="connsiteX2" fmla="*/ 116926 w 354581"/>
                <a:gd name="connsiteY2" fmla="*/ 20862 h 406806"/>
                <a:gd name="connsiteX3" fmla="*/ 98865 w 354581"/>
                <a:gd name="connsiteY3" fmla="*/ 32241 h 406806"/>
                <a:gd name="connsiteX4" fmla="*/ 98865 w 354581"/>
                <a:gd name="connsiteY4" fmla="*/ 8534 h 406806"/>
                <a:gd name="connsiteX5" fmla="*/ 0 w 354581"/>
                <a:gd name="connsiteY5" fmla="*/ 8534 h 406806"/>
                <a:gd name="connsiteX6" fmla="*/ 0 w 354581"/>
                <a:gd name="connsiteY6" fmla="*/ 406806 h 406806"/>
                <a:gd name="connsiteX7" fmla="*/ 98865 w 354581"/>
                <a:gd name="connsiteY7" fmla="*/ 406806 h 406806"/>
                <a:gd name="connsiteX8" fmla="*/ 98865 w 354581"/>
                <a:gd name="connsiteY8" fmla="*/ 253187 h 406806"/>
                <a:gd name="connsiteX9" fmla="*/ 104568 w 354581"/>
                <a:gd name="connsiteY9" fmla="*/ 166895 h 406806"/>
                <a:gd name="connsiteX10" fmla="*/ 137840 w 354581"/>
                <a:gd name="connsiteY10" fmla="*/ 115689 h 406806"/>
                <a:gd name="connsiteX11" fmla="*/ 192025 w 354581"/>
                <a:gd name="connsiteY11" fmla="*/ 95775 h 406806"/>
                <a:gd name="connsiteX12" fmla="*/ 231952 w 354581"/>
                <a:gd name="connsiteY12" fmla="*/ 107154 h 406806"/>
                <a:gd name="connsiteX13" fmla="*/ 251915 w 354581"/>
                <a:gd name="connsiteY13" fmla="*/ 143188 h 406806"/>
                <a:gd name="connsiteX14" fmla="*/ 255717 w 354581"/>
                <a:gd name="connsiteY14" fmla="*/ 216205 h 406806"/>
                <a:gd name="connsiteX15" fmla="*/ 255717 w 354581"/>
                <a:gd name="connsiteY15" fmla="*/ 406806 h 406806"/>
                <a:gd name="connsiteX16" fmla="*/ 354582 w 354581"/>
                <a:gd name="connsiteY16" fmla="*/ 406806 h 406806"/>
                <a:gd name="connsiteX17" fmla="*/ 354582 w 354581"/>
                <a:gd name="connsiteY17" fmla="*/ 201981 h 406806"/>
                <a:gd name="connsiteX18" fmla="*/ 338421 w 354581"/>
                <a:gd name="connsiteY18" fmla="*/ 88189 h 406806"/>
                <a:gd name="connsiteX19" fmla="*/ 284236 w 354581"/>
                <a:gd name="connsiteY19" fmla="*/ 23707 h 40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81" h="406806">
                  <a:moveTo>
                    <a:pt x="284236" y="23707"/>
                  </a:moveTo>
                  <a:cubicBezTo>
                    <a:pt x="259520" y="7586"/>
                    <a:pt x="231952" y="0"/>
                    <a:pt x="200581" y="0"/>
                  </a:cubicBezTo>
                  <a:cubicBezTo>
                    <a:pt x="171112" y="0"/>
                    <a:pt x="142593" y="6638"/>
                    <a:pt x="116926" y="20862"/>
                  </a:cubicBezTo>
                  <a:cubicBezTo>
                    <a:pt x="110272" y="24655"/>
                    <a:pt x="104568" y="28448"/>
                    <a:pt x="98865" y="32241"/>
                  </a:cubicBezTo>
                  <a:lnTo>
                    <a:pt x="98865" y="8534"/>
                  </a:lnTo>
                  <a:lnTo>
                    <a:pt x="0" y="8534"/>
                  </a:lnTo>
                  <a:lnTo>
                    <a:pt x="0" y="406806"/>
                  </a:lnTo>
                  <a:lnTo>
                    <a:pt x="98865" y="406806"/>
                  </a:lnTo>
                  <a:lnTo>
                    <a:pt x="98865" y="253187"/>
                  </a:lnTo>
                  <a:cubicBezTo>
                    <a:pt x="98865" y="200084"/>
                    <a:pt x="101716" y="176378"/>
                    <a:pt x="104568" y="166895"/>
                  </a:cubicBezTo>
                  <a:cubicBezTo>
                    <a:pt x="110272" y="146033"/>
                    <a:pt x="120729" y="128964"/>
                    <a:pt x="137840" y="115689"/>
                  </a:cubicBezTo>
                  <a:cubicBezTo>
                    <a:pt x="154001" y="102413"/>
                    <a:pt x="172062" y="95775"/>
                    <a:pt x="192025" y="95775"/>
                  </a:cubicBezTo>
                  <a:cubicBezTo>
                    <a:pt x="209137" y="95775"/>
                    <a:pt x="222445" y="99568"/>
                    <a:pt x="231952" y="107154"/>
                  </a:cubicBezTo>
                  <a:cubicBezTo>
                    <a:pt x="241458" y="114740"/>
                    <a:pt x="248112" y="126119"/>
                    <a:pt x="251915" y="143188"/>
                  </a:cubicBezTo>
                  <a:cubicBezTo>
                    <a:pt x="253816" y="149826"/>
                    <a:pt x="255717" y="166895"/>
                    <a:pt x="255717" y="216205"/>
                  </a:cubicBezTo>
                  <a:lnTo>
                    <a:pt x="255717" y="406806"/>
                  </a:lnTo>
                  <a:lnTo>
                    <a:pt x="354582" y="406806"/>
                  </a:lnTo>
                  <a:lnTo>
                    <a:pt x="354582" y="201981"/>
                  </a:lnTo>
                  <a:cubicBezTo>
                    <a:pt x="354582" y="150774"/>
                    <a:pt x="348878" y="113792"/>
                    <a:pt x="338421" y="88189"/>
                  </a:cubicBezTo>
                  <a:cubicBezTo>
                    <a:pt x="326063" y="60689"/>
                    <a:pt x="308001" y="38879"/>
                    <a:pt x="284236" y="2370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A56B0091-3598-2ED9-A2CC-D1C3337397C6}"/>
                </a:ext>
              </a:extLst>
            </p:cNvPr>
            <p:cNvSpPr/>
            <p:nvPr/>
          </p:nvSpPr>
          <p:spPr>
            <a:xfrm>
              <a:off x="4282715" y="5064270"/>
              <a:ext cx="414470" cy="415340"/>
            </a:xfrm>
            <a:custGeom>
              <a:avLst/>
              <a:gdLst>
                <a:gd name="connsiteX0" fmla="*/ 319409 w 414470"/>
                <a:gd name="connsiteY0" fmla="*/ 269308 h 415340"/>
                <a:gd name="connsiteX1" fmla="*/ 216742 w 414470"/>
                <a:gd name="connsiteY1" fmla="*/ 319566 h 415340"/>
                <a:gd name="connsiteX2" fmla="*/ 154951 w 414470"/>
                <a:gd name="connsiteY2" fmla="*/ 304394 h 415340"/>
                <a:gd name="connsiteX3" fmla="*/ 113124 w 414470"/>
                <a:gd name="connsiteY3" fmla="*/ 263618 h 415340"/>
                <a:gd name="connsiteX4" fmla="*/ 97914 w 414470"/>
                <a:gd name="connsiteY4" fmla="*/ 206722 h 415340"/>
                <a:gd name="connsiteX5" fmla="*/ 131186 w 414470"/>
                <a:gd name="connsiteY5" fmla="*/ 128016 h 415340"/>
                <a:gd name="connsiteX6" fmla="*/ 216742 w 414470"/>
                <a:gd name="connsiteY6" fmla="*/ 95775 h 415340"/>
                <a:gd name="connsiteX7" fmla="*/ 319409 w 414470"/>
                <a:gd name="connsiteY7" fmla="*/ 145085 h 415340"/>
                <a:gd name="connsiteX8" fmla="*/ 334619 w 414470"/>
                <a:gd name="connsiteY8" fmla="*/ 164998 h 415340"/>
                <a:gd name="connsiteX9" fmla="*/ 413520 w 414470"/>
                <a:gd name="connsiteY9" fmla="*/ 115689 h 415340"/>
                <a:gd name="connsiteX10" fmla="*/ 400212 w 414470"/>
                <a:gd name="connsiteY10" fmla="*/ 92930 h 415340"/>
                <a:gd name="connsiteX11" fmla="*/ 355532 w 414470"/>
                <a:gd name="connsiteY11" fmla="*/ 42672 h 415340"/>
                <a:gd name="connsiteX12" fmla="*/ 293742 w 414470"/>
                <a:gd name="connsiteY12" fmla="*/ 11379 h 415340"/>
                <a:gd name="connsiteX13" fmla="*/ 219594 w 414470"/>
                <a:gd name="connsiteY13" fmla="*/ 0 h 415340"/>
                <a:gd name="connsiteX14" fmla="*/ 108371 w 414470"/>
                <a:gd name="connsiteY14" fmla="*/ 27500 h 415340"/>
                <a:gd name="connsiteX15" fmla="*/ 28519 w 414470"/>
                <a:gd name="connsiteY15" fmla="*/ 104309 h 415340"/>
                <a:gd name="connsiteX16" fmla="*/ 0 w 414470"/>
                <a:gd name="connsiteY16" fmla="*/ 210515 h 415340"/>
                <a:gd name="connsiteX17" fmla="*/ 61790 w 414470"/>
                <a:gd name="connsiteY17" fmla="*/ 355600 h 415340"/>
                <a:gd name="connsiteX18" fmla="*/ 215791 w 414470"/>
                <a:gd name="connsiteY18" fmla="*/ 415341 h 415340"/>
                <a:gd name="connsiteX19" fmla="*/ 322261 w 414470"/>
                <a:gd name="connsiteY19" fmla="*/ 391634 h 415340"/>
                <a:gd name="connsiteX20" fmla="*/ 399261 w 414470"/>
                <a:gd name="connsiteY20" fmla="*/ 324307 h 415340"/>
                <a:gd name="connsiteX21" fmla="*/ 414471 w 414470"/>
                <a:gd name="connsiteY21" fmla="*/ 301549 h 415340"/>
                <a:gd name="connsiteX22" fmla="*/ 335570 w 414470"/>
                <a:gd name="connsiteY22" fmla="*/ 249394 h 415340"/>
                <a:gd name="connsiteX23" fmla="*/ 319409 w 414470"/>
                <a:gd name="connsiteY23" fmla="*/ 269308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4470" h="415340">
                  <a:moveTo>
                    <a:pt x="319409" y="269308"/>
                  </a:moveTo>
                  <a:cubicBezTo>
                    <a:pt x="292791" y="302497"/>
                    <a:pt x="259520" y="319566"/>
                    <a:pt x="216742" y="319566"/>
                  </a:cubicBezTo>
                  <a:cubicBezTo>
                    <a:pt x="193927" y="319566"/>
                    <a:pt x="173013" y="314825"/>
                    <a:pt x="154951" y="304394"/>
                  </a:cubicBezTo>
                  <a:cubicBezTo>
                    <a:pt x="136890" y="294911"/>
                    <a:pt x="123581" y="280687"/>
                    <a:pt x="113124" y="263618"/>
                  </a:cubicBezTo>
                  <a:cubicBezTo>
                    <a:pt x="102667" y="245601"/>
                    <a:pt x="97914" y="226636"/>
                    <a:pt x="97914" y="206722"/>
                  </a:cubicBezTo>
                  <a:cubicBezTo>
                    <a:pt x="97914" y="175429"/>
                    <a:pt x="108371" y="149826"/>
                    <a:pt x="131186" y="128016"/>
                  </a:cubicBezTo>
                  <a:cubicBezTo>
                    <a:pt x="154001" y="106206"/>
                    <a:pt x="181569" y="95775"/>
                    <a:pt x="216742" y="95775"/>
                  </a:cubicBezTo>
                  <a:cubicBezTo>
                    <a:pt x="260470" y="95775"/>
                    <a:pt x="293742" y="111895"/>
                    <a:pt x="319409" y="145085"/>
                  </a:cubicBezTo>
                  <a:lnTo>
                    <a:pt x="334619" y="164998"/>
                  </a:lnTo>
                  <a:lnTo>
                    <a:pt x="413520" y="115689"/>
                  </a:lnTo>
                  <a:lnTo>
                    <a:pt x="400212" y="92930"/>
                  </a:lnTo>
                  <a:cubicBezTo>
                    <a:pt x="387854" y="73017"/>
                    <a:pt x="372644" y="55948"/>
                    <a:pt x="355532" y="42672"/>
                  </a:cubicBezTo>
                  <a:cubicBezTo>
                    <a:pt x="338421" y="29396"/>
                    <a:pt x="317508" y="18965"/>
                    <a:pt x="293742" y="11379"/>
                  </a:cubicBezTo>
                  <a:cubicBezTo>
                    <a:pt x="269977" y="3793"/>
                    <a:pt x="245260" y="0"/>
                    <a:pt x="219594" y="0"/>
                  </a:cubicBezTo>
                  <a:cubicBezTo>
                    <a:pt x="178717" y="0"/>
                    <a:pt x="141643" y="9483"/>
                    <a:pt x="108371" y="27500"/>
                  </a:cubicBezTo>
                  <a:cubicBezTo>
                    <a:pt x="75099" y="45517"/>
                    <a:pt x="48482" y="72068"/>
                    <a:pt x="28519" y="104309"/>
                  </a:cubicBezTo>
                  <a:cubicBezTo>
                    <a:pt x="9506" y="136550"/>
                    <a:pt x="0" y="172585"/>
                    <a:pt x="0" y="210515"/>
                  </a:cubicBezTo>
                  <a:cubicBezTo>
                    <a:pt x="0" y="267411"/>
                    <a:pt x="20914" y="316721"/>
                    <a:pt x="61790" y="355600"/>
                  </a:cubicBezTo>
                  <a:cubicBezTo>
                    <a:pt x="102667" y="395427"/>
                    <a:pt x="154951" y="415341"/>
                    <a:pt x="215791" y="415341"/>
                  </a:cubicBezTo>
                  <a:cubicBezTo>
                    <a:pt x="255717" y="415341"/>
                    <a:pt x="290890" y="407755"/>
                    <a:pt x="322261" y="391634"/>
                  </a:cubicBezTo>
                  <a:cubicBezTo>
                    <a:pt x="354582" y="375514"/>
                    <a:pt x="380249" y="353703"/>
                    <a:pt x="399261" y="324307"/>
                  </a:cubicBezTo>
                  <a:lnTo>
                    <a:pt x="414471" y="301549"/>
                  </a:lnTo>
                  <a:lnTo>
                    <a:pt x="335570" y="249394"/>
                  </a:lnTo>
                  <a:lnTo>
                    <a:pt x="319409" y="269308"/>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E27D4025-FC26-905E-FC02-3F2B7B6F1142}"/>
                </a:ext>
              </a:extLst>
            </p:cNvPr>
            <p:cNvSpPr/>
            <p:nvPr/>
          </p:nvSpPr>
          <p:spPr>
            <a:xfrm rot="-2700000">
              <a:off x="3707889" y="5564999"/>
              <a:ext cx="174912" cy="17447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A74E75BF-24C4-4074-1889-C455A587D7CC}"/>
                </a:ext>
              </a:extLst>
            </p:cNvPr>
            <p:cNvSpPr/>
            <p:nvPr/>
          </p:nvSpPr>
          <p:spPr>
            <a:xfrm>
              <a:off x="4694334" y="5063322"/>
              <a:ext cx="408767" cy="416289"/>
            </a:xfrm>
            <a:custGeom>
              <a:avLst/>
              <a:gdLst>
                <a:gd name="connsiteX0" fmla="*/ 277581 w 408767"/>
                <a:gd name="connsiteY0" fmla="*/ 293963 h 416289"/>
                <a:gd name="connsiteX1" fmla="*/ 243359 w 408767"/>
                <a:gd name="connsiteY1" fmla="*/ 312928 h 416289"/>
                <a:gd name="connsiteX2" fmla="*/ 201532 w 408767"/>
                <a:gd name="connsiteY2" fmla="*/ 320514 h 416289"/>
                <a:gd name="connsiteX3" fmla="*/ 129284 w 408767"/>
                <a:gd name="connsiteY3" fmla="*/ 290170 h 416289"/>
                <a:gd name="connsiteX4" fmla="*/ 101716 w 408767"/>
                <a:gd name="connsiteY4" fmla="*/ 238015 h 416289"/>
                <a:gd name="connsiteX5" fmla="*/ 316557 w 408767"/>
                <a:gd name="connsiteY5" fmla="*/ 238015 h 416289"/>
                <a:gd name="connsiteX6" fmla="*/ 339372 w 408767"/>
                <a:gd name="connsiteY6" fmla="*/ 238015 h 416289"/>
                <a:gd name="connsiteX7" fmla="*/ 408767 w 408767"/>
                <a:gd name="connsiteY7" fmla="*/ 238015 h 416289"/>
                <a:gd name="connsiteX8" fmla="*/ 408767 w 408767"/>
                <a:gd name="connsiteY8" fmla="*/ 210515 h 416289"/>
                <a:gd name="connsiteX9" fmla="*/ 365039 w 408767"/>
                <a:gd name="connsiteY9" fmla="*/ 76810 h 416289"/>
                <a:gd name="connsiteX10" fmla="*/ 203433 w 408767"/>
                <a:gd name="connsiteY10" fmla="*/ 0 h 416289"/>
                <a:gd name="connsiteX11" fmla="*/ 45630 w 408767"/>
                <a:gd name="connsiteY11" fmla="*/ 75861 h 416289"/>
                <a:gd name="connsiteX12" fmla="*/ 0 w 408767"/>
                <a:gd name="connsiteY12" fmla="*/ 209567 h 416289"/>
                <a:gd name="connsiteX13" fmla="*/ 54185 w 408767"/>
                <a:gd name="connsiteY13" fmla="*/ 351807 h 416289"/>
                <a:gd name="connsiteX14" fmla="*/ 206285 w 408767"/>
                <a:gd name="connsiteY14" fmla="*/ 416289 h 416289"/>
                <a:gd name="connsiteX15" fmla="*/ 284236 w 408767"/>
                <a:gd name="connsiteY15" fmla="*/ 403013 h 416289"/>
                <a:gd name="connsiteX16" fmla="*/ 346977 w 408767"/>
                <a:gd name="connsiteY16" fmla="*/ 364134 h 416289"/>
                <a:gd name="connsiteX17" fmla="*/ 393557 w 408767"/>
                <a:gd name="connsiteY17" fmla="*/ 301549 h 416289"/>
                <a:gd name="connsiteX18" fmla="*/ 304199 w 408767"/>
                <a:gd name="connsiteY18" fmla="*/ 261722 h 416289"/>
                <a:gd name="connsiteX19" fmla="*/ 277581 w 408767"/>
                <a:gd name="connsiteY19" fmla="*/ 293963 h 416289"/>
                <a:gd name="connsiteX20" fmla="*/ 134988 w 408767"/>
                <a:gd name="connsiteY20" fmla="*/ 122326 h 416289"/>
                <a:gd name="connsiteX21" fmla="*/ 203433 w 408767"/>
                <a:gd name="connsiteY21" fmla="*/ 96723 h 416289"/>
                <a:gd name="connsiteX22" fmla="*/ 250964 w 408767"/>
                <a:gd name="connsiteY22" fmla="*/ 107154 h 416289"/>
                <a:gd name="connsiteX23" fmla="*/ 286137 w 408767"/>
                <a:gd name="connsiteY23" fmla="*/ 133706 h 416289"/>
                <a:gd name="connsiteX24" fmla="*/ 293742 w 408767"/>
                <a:gd name="connsiteY24" fmla="*/ 146033 h 416289"/>
                <a:gd name="connsiteX25" fmla="*/ 116926 w 408767"/>
                <a:gd name="connsiteY25" fmla="*/ 146033 h 416289"/>
                <a:gd name="connsiteX26" fmla="*/ 134988 w 408767"/>
                <a:gd name="connsiteY26" fmla="*/ 122326 h 41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8767" h="416289">
                  <a:moveTo>
                    <a:pt x="277581" y="293963"/>
                  </a:moveTo>
                  <a:cubicBezTo>
                    <a:pt x="268075" y="301549"/>
                    <a:pt x="257618" y="308187"/>
                    <a:pt x="243359" y="312928"/>
                  </a:cubicBezTo>
                  <a:cubicBezTo>
                    <a:pt x="230050" y="317669"/>
                    <a:pt x="215791" y="320514"/>
                    <a:pt x="201532" y="320514"/>
                  </a:cubicBezTo>
                  <a:cubicBezTo>
                    <a:pt x="173013" y="320514"/>
                    <a:pt x="149247" y="311031"/>
                    <a:pt x="129284" y="290170"/>
                  </a:cubicBezTo>
                  <a:cubicBezTo>
                    <a:pt x="115025" y="275946"/>
                    <a:pt x="106469" y="258877"/>
                    <a:pt x="101716" y="238015"/>
                  </a:cubicBezTo>
                  <a:lnTo>
                    <a:pt x="316557" y="238015"/>
                  </a:lnTo>
                  <a:lnTo>
                    <a:pt x="339372" y="238015"/>
                  </a:lnTo>
                  <a:lnTo>
                    <a:pt x="408767" y="238015"/>
                  </a:lnTo>
                  <a:lnTo>
                    <a:pt x="408767" y="210515"/>
                  </a:lnTo>
                  <a:cubicBezTo>
                    <a:pt x="408767" y="157412"/>
                    <a:pt x="393557" y="112844"/>
                    <a:pt x="365039" y="76810"/>
                  </a:cubicBezTo>
                  <a:cubicBezTo>
                    <a:pt x="325112" y="25603"/>
                    <a:pt x="269976" y="0"/>
                    <a:pt x="203433" y="0"/>
                  </a:cubicBezTo>
                  <a:cubicBezTo>
                    <a:pt x="137840" y="0"/>
                    <a:pt x="84605" y="25603"/>
                    <a:pt x="45630" y="75861"/>
                  </a:cubicBezTo>
                  <a:cubicBezTo>
                    <a:pt x="15210" y="114740"/>
                    <a:pt x="0" y="159309"/>
                    <a:pt x="0" y="209567"/>
                  </a:cubicBezTo>
                  <a:cubicBezTo>
                    <a:pt x="0" y="262670"/>
                    <a:pt x="18062" y="310083"/>
                    <a:pt x="54185" y="351807"/>
                  </a:cubicBezTo>
                  <a:cubicBezTo>
                    <a:pt x="91259" y="394479"/>
                    <a:pt x="142593" y="416289"/>
                    <a:pt x="206285" y="416289"/>
                  </a:cubicBezTo>
                  <a:cubicBezTo>
                    <a:pt x="234803" y="416289"/>
                    <a:pt x="261421" y="411548"/>
                    <a:pt x="284236" y="403013"/>
                  </a:cubicBezTo>
                  <a:cubicBezTo>
                    <a:pt x="307051" y="394479"/>
                    <a:pt x="328915" y="381203"/>
                    <a:pt x="346977" y="364134"/>
                  </a:cubicBezTo>
                  <a:cubicBezTo>
                    <a:pt x="365039" y="348014"/>
                    <a:pt x="380249" y="327152"/>
                    <a:pt x="393557" y="301549"/>
                  </a:cubicBezTo>
                  <a:lnTo>
                    <a:pt x="304199" y="261722"/>
                  </a:lnTo>
                  <a:cubicBezTo>
                    <a:pt x="291841" y="279739"/>
                    <a:pt x="282334" y="289221"/>
                    <a:pt x="277581" y="293963"/>
                  </a:cubicBezTo>
                  <a:close/>
                  <a:moveTo>
                    <a:pt x="134988" y="122326"/>
                  </a:moveTo>
                  <a:cubicBezTo>
                    <a:pt x="154000" y="105258"/>
                    <a:pt x="176815" y="96723"/>
                    <a:pt x="203433" y="96723"/>
                  </a:cubicBezTo>
                  <a:cubicBezTo>
                    <a:pt x="219593" y="96723"/>
                    <a:pt x="235754" y="100516"/>
                    <a:pt x="250964" y="107154"/>
                  </a:cubicBezTo>
                  <a:cubicBezTo>
                    <a:pt x="265223" y="113792"/>
                    <a:pt x="277581" y="123275"/>
                    <a:pt x="286137" y="133706"/>
                  </a:cubicBezTo>
                  <a:cubicBezTo>
                    <a:pt x="288989" y="137499"/>
                    <a:pt x="291841" y="141292"/>
                    <a:pt x="293742" y="146033"/>
                  </a:cubicBezTo>
                  <a:lnTo>
                    <a:pt x="116926" y="146033"/>
                  </a:lnTo>
                  <a:cubicBezTo>
                    <a:pt x="121679" y="136550"/>
                    <a:pt x="128334" y="128964"/>
                    <a:pt x="134988" y="12232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8CE05C86-0E90-7D5E-4EA9-0BBC7E8301ED}"/>
                </a:ext>
              </a:extLst>
            </p:cNvPr>
            <p:cNvSpPr/>
            <p:nvPr/>
          </p:nvSpPr>
          <p:spPr>
            <a:xfrm>
              <a:off x="2464177" y="4939099"/>
              <a:ext cx="429680" cy="539563"/>
            </a:xfrm>
            <a:custGeom>
              <a:avLst/>
              <a:gdLst>
                <a:gd name="connsiteX0" fmla="*/ 369792 w 429680"/>
                <a:gd name="connsiteY0" fmla="*/ 185860 h 539563"/>
                <a:gd name="connsiteX1" fmla="*/ 225297 w 429680"/>
                <a:gd name="connsiteY1" fmla="*/ 125171 h 539563"/>
                <a:gd name="connsiteX2" fmla="*/ 137840 w 429680"/>
                <a:gd name="connsiteY2" fmla="*/ 145085 h 539563"/>
                <a:gd name="connsiteX3" fmla="*/ 115025 w 429680"/>
                <a:gd name="connsiteY3" fmla="*/ 158361 h 539563"/>
                <a:gd name="connsiteX4" fmla="*/ 115025 w 429680"/>
                <a:gd name="connsiteY4" fmla="*/ 948 h 539563"/>
                <a:gd name="connsiteX5" fmla="*/ 69395 w 429680"/>
                <a:gd name="connsiteY5" fmla="*/ 948 h 539563"/>
                <a:gd name="connsiteX6" fmla="*/ 0 w 429680"/>
                <a:gd name="connsiteY6" fmla="*/ 0 h 539563"/>
                <a:gd name="connsiteX7" fmla="*/ 9506 w 429680"/>
                <a:gd name="connsiteY7" fmla="*/ 19914 h 539563"/>
                <a:gd name="connsiteX8" fmla="*/ 17111 w 429680"/>
                <a:gd name="connsiteY8" fmla="*/ 65430 h 539563"/>
                <a:gd name="connsiteX9" fmla="*/ 17111 w 429680"/>
                <a:gd name="connsiteY9" fmla="*/ 531029 h 539563"/>
                <a:gd name="connsiteX10" fmla="*/ 115976 w 429680"/>
                <a:gd name="connsiteY10" fmla="*/ 531029 h 539563"/>
                <a:gd name="connsiteX11" fmla="*/ 115976 w 429680"/>
                <a:gd name="connsiteY11" fmla="*/ 506374 h 539563"/>
                <a:gd name="connsiteX12" fmla="*/ 135939 w 429680"/>
                <a:gd name="connsiteY12" fmla="*/ 518702 h 539563"/>
                <a:gd name="connsiteX13" fmla="*/ 225297 w 429680"/>
                <a:gd name="connsiteY13" fmla="*/ 539564 h 539563"/>
                <a:gd name="connsiteX14" fmla="*/ 369792 w 429680"/>
                <a:gd name="connsiteY14" fmla="*/ 478875 h 539563"/>
                <a:gd name="connsiteX15" fmla="*/ 429681 w 429680"/>
                <a:gd name="connsiteY15" fmla="*/ 332842 h 539563"/>
                <a:gd name="connsiteX16" fmla="*/ 369792 w 429680"/>
                <a:gd name="connsiteY16" fmla="*/ 185860 h 539563"/>
                <a:gd name="connsiteX17" fmla="*/ 314656 w 429680"/>
                <a:gd name="connsiteY17" fmla="*/ 387841 h 539563"/>
                <a:gd name="connsiteX18" fmla="*/ 274730 w 429680"/>
                <a:gd name="connsiteY18" fmla="*/ 428617 h 539563"/>
                <a:gd name="connsiteX19" fmla="*/ 220544 w 429680"/>
                <a:gd name="connsiteY19" fmla="*/ 442841 h 539563"/>
                <a:gd name="connsiteX20" fmla="*/ 143544 w 429680"/>
                <a:gd name="connsiteY20" fmla="*/ 410600 h 539563"/>
                <a:gd name="connsiteX21" fmla="*/ 112173 w 429680"/>
                <a:gd name="connsiteY21" fmla="*/ 329997 h 539563"/>
                <a:gd name="connsiteX22" fmla="*/ 126433 w 429680"/>
                <a:gd name="connsiteY22" fmla="*/ 273101 h 539563"/>
                <a:gd name="connsiteX23" fmla="*/ 166359 w 429680"/>
                <a:gd name="connsiteY23" fmla="*/ 234222 h 539563"/>
                <a:gd name="connsiteX24" fmla="*/ 221495 w 429680"/>
                <a:gd name="connsiteY24" fmla="*/ 219050 h 539563"/>
                <a:gd name="connsiteX25" fmla="*/ 274730 w 429680"/>
                <a:gd name="connsiteY25" fmla="*/ 233274 h 539563"/>
                <a:gd name="connsiteX26" fmla="*/ 314656 w 429680"/>
                <a:gd name="connsiteY26" fmla="*/ 274997 h 539563"/>
                <a:gd name="connsiteX27" fmla="*/ 329866 w 429680"/>
                <a:gd name="connsiteY27" fmla="*/ 330945 h 539563"/>
                <a:gd name="connsiteX28" fmla="*/ 314656 w 429680"/>
                <a:gd name="connsiteY28" fmla="*/ 387841 h 53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9680" h="539563">
                  <a:moveTo>
                    <a:pt x="369792" y="185860"/>
                  </a:moveTo>
                  <a:cubicBezTo>
                    <a:pt x="329866" y="145085"/>
                    <a:pt x="281384" y="125171"/>
                    <a:pt x="225297" y="125171"/>
                  </a:cubicBezTo>
                  <a:cubicBezTo>
                    <a:pt x="193927" y="125171"/>
                    <a:pt x="164458" y="131809"/>
                    <a:pt x="137840" y="145085"/>
                  </a:cubicBezTo>
                  <a:cubicBezTo>
                    <a:pt x="130235" y="148878"/>
                    <a:pt x="122630" y="153619"/>
                    <a:pt x="115025" y="158361"/>
                  </a:cubicBezTo>
                  <a:lnTo>
                    <a:pt x="115025" y="948"/>
                  </a:lnTo>
                  <a:lnTo>
                    <a:pt x="69395" y="948"/>
                  </a:lnTo>
                  <a:cubicBezTo>
                    <a:pt x="951" y="948"/>
                    <a:pt x="0" y="0"/>
                    <a:pt x="0" y="0"/>
                  </a:cubicBezTo>
                  <a:cubicBezTo>
                    <a:pt x="0" y="0"/>
                    <a:pt x="2852" y="3793"/>
                    <a:pt x="9506" y="19914"/>
                  </a:cubicBezTo>
                  <a:cubicBezTo>
                    <a:pt x="14259" y="33189"/>
                    <a:pt x="16161" y="51206"/>
                    <a:pt x="17111" y="65430"/>
                  </a:cubicBezTo>
                  <a:lnTo>
                    <a:pt x="17111" y="531029"/>
                  </a:lnTo>
                  <a:lnTo>
                    <a:pt x="115976" y="531029"/>
                  </a:lnTo>
                  <a:lnTo>
                    <a:pt x="115976" y="506374"/>
                  </a:lnTo>
                  <a:cubicBezTo>
                    <a:pt x="122630" y="511116"/>
                    <a:pt x="129285" y="514909"/>
                    <a:pt x="135939" y="518702"/>
                  </a:cubicBezTo>
                  <a:cubicBezTo>
                    <a:pt x="162556" y="532926"/>
                    <a:pt x="192025" y="539564"/>
                    <a:pt x="225297" y="539564"/>
                  </a:cubicBezTo>
                  <a:cubicBezTo>
                    <a:pt x="281384" y="539564"/>
                    <a:pt x="329866" y="518702"/>
                    <a:pt x="369792" y="478875"/>
                  </a:cubicBezTo>
                  <a:cubicBezTo>
                    <a:pt x="409718" y="439048"/>
                    <a:pt x="429681" y="389738"/>
                    <a:pt x="429681" y="332842"/>
                  </a:cubicBezTo>
                  <a:cubicBezTo>
                    <a:pt x="429681" y="274997"/>
                    <a:pt x="409718" y="225688"/>
                    <a:pt x="369792" y="185860"/>
                  </a:cubicBezTo>
                  <a:close/>
                  <a:moveTo>
                    <a:pt x="314656" y="387841"/>
                  </a:moveTo>
                  <a:cubicBezTo>
                    <a:pt x="305149" y="405858"/>
                    <a:pt x="291841" y="419134"/>
                    <a:pt x="274730" y="428617"/>
                  </a:cubicBezTo>
                  <a:cubicBezTo>
                    <a:pt x="257618" y="438099"/>
                    <a:pt x="240507" y="442841"/>
                    <a:pt x="220544" y="442841"/>
                  </a:cubicBezTo>
                  <a:cubicBezTo>
                    <a:pt x="189174" y="442841"/>
                    <a:pt x="164458" y="432410"/>
                    <a:pt x="143544" y="410600"/>
                  </a:cubicBezTo>
                  <a:cubicBezTo>
                    <a:pt x="122630" y="388789"/>
                    <a:pt x="112173" y="362238"/>
                    <a:pt x="112173" y="329997"/>
                  </a:cubicBezTo>
                  <a:cubicBezTo>
                    <a:pt x="112173" y="308187"/>
                    <a:pt x="116926" y="290170"/>
                    <a:pt x="126433" y="273101"/>
                  </a:cubicBezTo>
                  <a:cubicBezTo>
                    <a:pt x="135939" y="256980"/>
                    <a:pt x="148297" y="243705"/>
                    <a:pt x="166359" y="234222"/>
                  </a:cubicBezTo>
                  <a:cubicBezTo>
                    <a:pt x="184421" y="223791"/>
                    <a:pt x="202482" y="219050"/>
                    <a:pt x="221495" y="219050"/>
                  </a:cubicBezTo>
                  <a:cubicBezTo>
                    <a:pt x="240507" y="219050"/>
                    <a:pt x="257618" y="223791"/>
                    <a:pt x="274730" y="233274"/>
                  </a:cubicBezTo>
                  <a:cubicBezTo>
                    <a:pt x="291841" y="242756"/>
                    <a:pt x="305149" y="256980"/>
                    <a:pt x="314656" y="274997"/>
                  </a:cubicBezTo>
                  <a:cubicBezTo>
                    <a:pt x="325113" y="293014"/>
                    <a:pt x="329866" y="311980"/>
                    <a:pt x="329866" y="330945"/>
                  </a:cubicBezTo>
                  <a:cubicBezTo>
                    <a:pt x="329866" y="351807"/>
                    <a:pt x="325113" y="369824"/>
                    <a:pt x="314656" y="38784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F71CD100-BB6D-6F0B-5ED9-1D0A5F5C47E5}"/>
                </a:ext>
              </a:extLst>
            </p:cNvPr>
            <p:cNvSpPr/>
            <p:nvPr/>
          </p:nvSpPr>
          <p:spPr>
            <a:xfrm>
              <a:off x="2464177" y="5526076"/>
              <a:ext cx="2638924" cy="37930"/>
            </a:xfrm>
            <a:custGeom>
              <a:avLst/>
              <a:gdLst>
                <a:gd name="connsiteX0" fmla="*/ 0 w 2638924"/>
                <a:gd name="connsiteY0" fmla="*/ 0 h 37930"/>
                <a:gd name="connsiteX1" fmla="*/ 2638925 w 2638924"/>
                <a:gd name="connsiteY1" fmla="*/ 0 h 37930"/>
                <a:gd name="connsiteX2" fmla="*/ 2638925 w 2638924"/>
                <a:gd name="connsiteY2" fmla="*/ 37931 h 37930"/>
                <a:gd name="connsiteX3" fmla="*/ 0 w 2638924"/>
                <a:gd name="connsiteY3" fmla="*/ 37931 h 37930"/>
              </a:gdLst>
              <a:ahLst/>
              <a:cxnLst>
                <a:cxn ang="0">
                  <a:pos x="connsiteX0" y="connsiteY0"/>
                </a:cxn>
                <a:cxn ang="0">
                  <a:pos x="connsiteX1" y="connsiteY1"/>
                </a:cxn>
                <a:cxn ang="0">
                  <a:pos x="connsiteX2" y="connsiteY2"/>
                </a:cxn>
                <a:cxn ang="0">
                  <a:pos x="connsiteX3" y="connsiteY3"/>
                </a:cxn>
              </a:cxnLst>
              <a:rect l="l" t="t" r="r" b="b"/>
              <a:pathLst>
                <a:path w="2638924" h="37930">
                  <a:moveTo>
                    <a:pt x="0" y="0"/>
                  </a:moveTo>
                  <a:lnTo>
                    <a:pt x="2638925" y="0"/>
                  </a:lnTo>
                  <a:lnTo>
                    <a:pt x="2638925" y="37931"/>
                  </a:lnTo>
                  <a:lnTo>
                    <a:pt x="0" y="37931"/>
                  </a:ln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8" name="Graphic 5">
              <a:extLst>
                <a:ext uri="{FF2B5EF4-FFF2-40B4-BE49-F238E27FC236}">
                  <a16:creationId xmlns:a16="http://schemas.microsoft.com/office/drawing/2014/main" id="{6CD7AD0E-600D-82F7-0BD2-BF4CC465F4DE}"/>
                </a:ext>
              </a:extLst>
            </p:cNvPr>
            <p:cNvGrpSpPr/>
            <p:nvPr/>
          </p:nvGrpSpPr>
          <p:grpSpPr>
            <a:xfrm>
              <a:off x="4243740" y="5657885"/>
              <a:ext cx="823237" cy="104309"/>
              <a:chOff x="4243740" y="5657885"/>
              <a:chExt cx="823237" cy="104309"/>
            </a:xfrm>
            <a:solidFill>
              <a:srgbClr val="8A4199"/>
            </a:solidFill>
          </p:grpSpPr>
          <p:sp>
            <p:nvSpPr>
              <p:cNvPr id="19" name="Freeform 18">
                <a:extLst>
                  <a:ext uri="{FF2B5EF4-FFF2-40B4-BE49-F238E27FC236}">
                    <a16:creationId xmlns:a16="http://schemas.microsoft.com/office/drawing/2014/main" id="{DC18C6D0-5481-3996-D0DA-2F400877DB1A}"/>
                  </a:ext>
                </a:extLst>
              </p:cNvPr>
              <p:cNvSpPr/>
              <p:nvPr/>
            </p:nvSpPr>
            <p:spPr>
              <a:xfrm>
                <a:off x="4243740" y="5657885"/>
                <a:ext cx="57037" cy="82499"/>
              </a:xfrm>
              <a:custGeom>
                <a:avLst/>
                <a:gdLst>
                  <a:gd name="connsiteX0" fmla="*/ 43728 w 57037"/>
                  <a:gd name="connsiteY0" fmla="*/ 73965 h 82499"/>
                  <a:gd name="connsiteX1" fmla="*/ 43728 w 57037"/>
                  <a:gd name="connsiteY1" fmla="*/ 72068 h 82499"/>
                  <a:gd name="connsiteX2" fmla="*/ 38025 w 57037"/>
                  <a:gd name="connsiteY2" fmla="*/ 77758 h 82499"/>
                  <a:gd name="connsiteX3" fmla="*/ 31371 w 57037"/>
                  <a:gd name="connsiteY3" fmla="*/ 80603 h 82499"/>
                  <a:gd name="connsiteX4" fmla="*/ 23766 w 57037"/>
                  <a:gd name="connsiteY4" fmla="*/ 81551 h 82499"/>
                  <a:gd name="connsiteX5" fmla="*/ 14259 w 57037"/>
                  <a:gd name="connsiteY5" fmla="*/ 79654 h 82499"/>
                  <a:gd name="connsiteX6" fmla="*/ 6654 w 57037"/>
                  <a:gd name="connsiteY6" fmla="*/ 73017 h 82499"/>
                  <a:gd name="connsiteX7" fmla="*/ 1901 w 57037"/>
                  <a:gd name="connsiteY7" fmla="*/ 63534 h 82499"/>
                  <a:gd name="connsiteX8" fmla="*/ 0 w 57037"/>
                  <a:gd name="connsiteY8" fmla="*/ 51206 h 82499"/>
                  <a:gd name="connsiteX9" fmla="*/ 6654 w 57037"/>
                  <a:gd name="connsiteY9" fmla="*/ 29396 h 82499"/>
                  <a:gd name="connsiteX10" fmla="*/ 24716 w 57037"/>
                  <a:gd name="connsiteY10" fmla="*/ 21810 h 82499"/>
                  <a:gd name="connsiteX11" fmla="*/ 35173 w 57037"/>
                  <a:gd name="connsiteY11" fmla="*/ 23707 h 82499"/>
                  <a:gd name="connsiteX12" fmla="*/ 43728 w 57037"/>
                  <a:gd name="connsiteY12" fmla="*/ 30345 h 82499"/>
                  <a:gd name="connsiteX13" fmla="*/ 43728 w 57037"/>
                  <a:gd name="connsiteY13" fmla="*/ 8534 h 82499"/>
                  <a:gd name="connsiteX14" fmla="*/ 45630 w 57037"/>
                  <a:gd name="connsiteY14" fmla="*/ 1897 h 82499"/>
                  <a:gd name="connsiteX15" fmla="*/ 50383 w 57037"/>
                  <a:gd name="connsiteY15" fmla="*/ 0 h 82499"/>
                  <a:gd name="connsiteX16" fmla="*/ 55136 w 57037"/>
                  <a:gd name="connsiteY16" fmla="*/ 1897 h 82499"/>
                  <a:gd name="connsiteX17" fmla="*/ 57037 w 57037"/>
                  <a:gd name="connsiteY17" fmla="*/ 8534 h 82499"/>
                  <a:gd name="connsiteX18" fmla="*/ 57037 w 57037"/>
                  <a:gd name="connsiteY18" fmla="*/ 73965 h 82499"/>
                  <a:gd name="connsiteX19" fmla="*/ 55136 w 57037"/>
                  <a:gd name="connsiteY19" fmla="*/ 80603 h 82499"/>
                  <a:gd name="connsiteX20" fmla="*/ 50383 w 57037"/>
                  <a:gd name="connsiteY20" fmla="*/ 82499 h 82499"/>
                  <a:gd name="connsiteX21" fmla="*/ 45630 w 57037"/>
                  <a:gd name="connsiteY21" fmla="*/ 80603 h 82499"/>
                  <a:gd name="connsiteX22" fmla="*/ 43728 w 57037"/>
                  <a:gd name="connsiteY22" fmla="*/ 73965 h 82499"/>
                  <a:gd name="connsiteX23" fmla="*/ 14259 w 57037"/>
                  <a:gd name="connsiteY23" fmla="*/ 52155 h 82499"/>
                  <a:gd name="connsiteX24" fmla="*/ 16161 w 57037"/>
                  <a:gd name="connsiteY24" fmla="*/ 62586 h 82499"/>
                  <a:gd name="connsiteX25" fmla="*/ 20914 w 57037"/>
                  <a:gd name="connsiteY25" fmla="*/ 69223 h 82499"/>
                  <a:gd name="connsiteX26" fmla="*/ 28519 w 57037"/>
                  <a:gd name="connsiteY26" fmla="*/ 71120 h 82499"/>
                  <a:gd name="connsiteX27" fmla="*/ 36124 w 57037"/>
                  <a:gd name="connsiteY27" fmla="*/ 69223 h 82499"/>
                  <a:gd name="connsiteX28" fmla="*/ 40877 w 57037"/>
                  <a:gd name="connsiteY28" fmla="*/ 62586 h 82499"/>
                  <a:gd name="connsiteX29" fmla="*/ 42778 w 57037"/>
                  <a:gd name="connsiteY29" fmla="*/ 52155 h 82499"/>
                  <a:gd name="connsiteX30" fmla="*/ 40877 w 57037"/>
                  <a:gd name="connsiteY30" fmla="*/ 41724 h 82499"/>
                  <a:gd name="connsiteX31" fmla="*/ 35173 w 57037"/>
                  <a:gd name="connsiteY31" fmla="*/ 35086 h 82499"/>
                  <a:gd name="connsiteX32" fmla="*/ 27568 w 57037"/>
                  <a:gd name="connsiteY32" fmla="*/ 33189 h 82499"/>
                  <a:gd name="connsiteX33" fmla="*/ 19963 w 57037"/>
                  <a:gd name="connsiteY33" fmla="*/ 35086 h 82499"/>
                  <a:gd name="connsiteX34" fmla="*/ 15210 w 57037"/>
                  <a:gd name="connsiteY34" fmla="*/ 41724 h 82499"/>
                  <a:gd name="connsiteX35" fmla="*/ 14259 w 57037"/>
                  <a:gd name="connsiteY35" fmla="*/ 52155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37" h="82499">
                    <a:moveTo>
                      <a:pt x="43728" y="73965"/>
                    </a:moveTo>
                    <a:lnTo>
                      <a:pt x="43728" y="72068"/>
                    </a:lnTo>
                    <a:cubicBezTo>
                      <a:pt x="41827" y="73965"/>
                      <a:pt x="39926" y="75861"/>
                      <a:pt x="38025" y="77758"/>
                    </a:cubicBezTo>
                    <a:cubicBezTo>
                      <a:pt x="36124" y="79654"/>
                      <a:pt x="34222" y="80603"/>
                      <a:pt x="31371" y="80603"/>
                    </a:cubicBezTo>
                    <a:cubicBezTo>
                      <a:pt x="29469" y="81551"/>
                      <a:pt x="26617" y="81551"/>
                      <a:pt x="23766" y="81551"/>
                    </a:cubicBezTo>
                    <a:cubicBezTo>
                      <a:pt x="19963" y="81551"/>
                      <a:pt x="17111" y="80603"/>
                      <a:pt x="14259" y="79654"/>
                    </a:cubicBezTo>
                    <a:cubicBezTo>
                      <a:pt x="11407" y="78706"/>
                      <a:pt x="8556" y="75861"/>
                      <a:pt x="6654" y="73017"/>
                    </a:cubicBezTo>
                    <a:cubicBezTo>
                      <a:pt x="4753" y="70172"/>
                      <a:pt x="2852" y="67327"/>
                      <a:pt x="1901" y="63534"/>
                    </a:cubicBezTo>
                    <a:cubicBezTo>
                      <a:pt x="951" y="59741"/>
                      <a:pt x="0" y="55948"/>
                      <a:pt x="0" y="51206"/>
                    </a:cubicBezTo>
                    <a:cubicBezTo>
                      <a:pt x="0" y="41724"/>
                      <a:pt x="1901" y="35086"/>
                      <a:pt x="6654" y="29396"/>
                    </a:cubicBezTo>
                    <a:cubicBezTo>
                      <a:pt x="11407" y="23707"/>
                      <a:pt x="17111" y="21810"/>
                      <a:pt x="24716" y="21810"/>
                    </a:cubicBezTo>
                    <a:cubicBezTo>
                      <a:pt x="29469" y="21810"/>
                      <a:pt x="32321" y="22758"/>
                      <a:pt x="35173" y="23707"/>
                    </a:cubicBezTo>
                    <a:cubicBezTo>
                      <a:pt x="38025" y="25603"/>
                      <a:pt x="40877" y="27500"/>
                      <a:pt x="43728" y="30345"/>
                    </a:cubicBezTo>
                    <a:lnTo>
                      <a:pt x="43728" y="8534"/>
                    </a:lnTo>
                    <a:cubicBezTo>
                      <a:pt x="43728" y="5690"/>
                      <a:pt x="44679" y="2845"/>
                      <a:pt x="45630" y="1897"/>
                    </a:cubicBezTo>
                    <a:cubicBezTo>
                      <a:pt x="46580" y="0"/>
                      <a:pt x="48482" y="0"/>
                      <a:pt x="50383" y="0"/>
                    </a:cubicBezTo>
                    <a:cubicBezTo>
                      <a:pt x="52284" y="0"/>
                      <a:pt x="54185" y="948"/>
                      <a:pt x="55136" y="1897"/>
                    </a:cubicBezTo>
                    <a:cubicBezTo>
                      <a:pt x="56087" y="3793"/>
                      <a:pt x="57037" y="5690"/>
                      <a:pt x="57037" y="8534"/>
                    </a:cubicBezTo>
                    <a:lnTo>
                      <a:pt x="57037" y="73965"/>
                    </a:lnTo>
                    <a:cubicBezTo>
                      <a:pt x="57037" y="76810"/>
                      <a:pt x="56087" y="78706"/>
                      <a:pt x="55136" y="80603"/>
                    </a:cubicBezTo>
                    <a:cubicBezTo>
                      <a:pt x="54185" y="81551"/>
                      <a:pt x="52284" y="82499"/>
                      <a:pt x="50383" y="82499"/>
                    </a:cubicBezTo>
                    <a:cubicBezTo>
                      <a:pt x="48482" y="82499"/>
                      <a:pt x="46580" y="81551"/>
                      <a:pt x="45630" y="80603"/>
                    </a:cubicBezTo>
                    <a:cubicBezTo>
                      <a:pt x="44679" y="78706"/>
                      <a:pt x="43728" y="76810"/>
                      <a:pt x="43728" y="73965"/>
                    </a:cubicBezTo>
                    <a:close/>
                    <a:moveTo>
                      <a:pt x="14259" y="52155"/>
                    </a:moveTo>
                    <a:cubicBezTo>
                      <a:pt x="14259" y="55948"/>
                      <a:pt x="15210" y="59741"/>
                      <a:pt x="16161" y="62586"/>
                    </a:cubicBezTo>
                    <a:cubicBezTo>
                      <a:pt x="17111" y="65430"/>
                      <a:pt x="19012" y="67327"/>
                      <a:pt x="20914" y="69223"/>
                    </a:cubicBezTo>
                    <a:cubicBezTo>
                      <a:pt x="22815" y="71120"/>
                      <a:pt x="25667" y="71120"/>
                      <a:pt x="28519" y="71120"/>
                    </a:cubicBezTo>
                    <a:cubicBezTo>
                      <a:pt x="31371" y="71120"/>
                      <a:pt x="33272" y="70172"/>
                      <a:pt x="36124" y="69223"/>
                    </a:cubicBezTo>
                    <a:cubicBezTo>
                      <a:pt x="38025" y="68275"/>
                      <a:pt x="39926" y="65430"/>
                      <a:pt x="40877" y="62586"/>
                    </a:cubicBezTo>
                    <a:cubicBezTo>
                      <a:pt x="41827" y="59741"/>
                      <a:pt x="42778" y="55948"/>
                      <a:pt x="42778" y="52155"/>
                    </a:cubicBezTo>
                    <a:cubicBezTo>
                      <a:pt x="42778" y="48362"/>
                      <a:pt x="41827" y="44569"/>
                      <a:pt x="40877" y="41724"/>
                    </a:cubicBezTo>
                    <a:cubicBezTo>
                      <a:pt x="39926" y="38879"/>
                      <a:pt x="38025" y="36982"/>
                      <a:pt x="35173" y="35086"/>
                    </a:cubicBezTo>
                    <a:cubicBezTo>
                      <a:pt x="33272" y="33189"/>
                      <a:pt x="30420" y="33189"/>
                      <a:pt x="27568" y="33189"/>
                    </a:cubicBezTo>
                    <a:cubicBezTo>
                      <a:pt x="24716" y="33189"/>
                      <a:pt x="22815" y="34138"/>
                      <a:pt x="19963" y="35086"/>
                    </a:cubicBezTo>
                    <a:cubicBezTo>
                      <a:pt x="17111" y="36034"/>
                      <a:pt x="16161" y="38879"/>
                      <a:pt x="15210" y="41724"/>
                    </a:cubicBezTo>
                    <a:cubicBezTo>
                      <a:pt x="15210" y="44569"/>
                      <a:pt x="14259" y="48362"/>
                      <a:pt x="14259" y="52155"/>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C615F012-D36B-764A-01F6-BA08B1298A0B}"/>
                  </a:ext>
                </a:extLst>
              </p:cNvPr>
              <p:cNvSpPr/>
              <p:nvPr/>
            </p:nvSpPr>
            <p:spPr>
              <a:xfrm>
                <a:off x="4315987" y="5658834"/>
                <a:ext cx="15209" cy="80602"/>
              </a:xfrm>
              <a:custGeom>
                <a:avLst/>
                <a:gdLst>
                  <a:gd name="connsiteX0" fmla="*/ 8556 w 15209"/>
                  <a:gd name="connsiteY0" fmla="*/ 14224 h 80602"/>
                  <a:gd name="connsiteX1" fmla="*/ 2852 w 15209"/>
                  <a:gd name="connsiteY1" fmla="*/ 12327 h 80602"/>
                  <a:gd name="connsiteX2" fmla="*/ 951 w 15209"/>
                  <a:gd name="connsiteY2" fmla="*/ 6638 h 80602"/>
                  <a:gd name="connsiteX3" fmla="*/ 2852 w 15209"/>
                  <a:gd name="connsiteY3" fmla="*/ 1897 h 80602"/>
                  <a:gd name="connsiteX4" fmla="*/ 8556 w 15209"/>
                  <a:gd name="connsiteY4" fmla="*/ 0 h 80602"/>
                  <a:gd name="connsiteX5" fmla="*/ 13309 w 15209"/>
                  <a:gd name="connsiteY5" fmla="*/ 1897 h 80602"/>
                  <a:gd name="connsiteX6" fmla="*/ 15210 w 15209"/>
                  <a:gd name="connsiteY6" fmla="*/ 7586 h 80602"/>
                  <a:gd name="connsiteX7" fmla="*/ 13309 w 15209"/>
                  <a:gd name="connsiteY7" fmla="*/ 13276 h 80602"/>
                  <a:gd name="connsiteX8" fmla="*/ 8556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8556" y="14224"/>
                    </a:moveTo>
                    <a:cubicBezTo>
                      <a:pt x="6654" y="14224"/>
                      <a:pt x="4753" y="13276"/>
                      <a:pt x="2852" y="12327"/>
                    </a:cubicBezTo>
                    <a:cubicBezTo>
                      <a:pt x="951" y="11379"/>
                      <a:pt x="951" y="9483"/>
                      <a:pt x="951" y="6638"/>
                    </a:cubicBezTo>
                    <a:cubicBezTo>
                      <a:pt x="951" y="4741"/>
                      <a:pt x="1901" y="2845"/>
                      <a:pt x="2852" y="1897"/>
                    </a:cubicBezTo>
                    <a:cubicBezTo>
                      <a:pt x="4753" y="948"/>
                      <a:pt x="5704" y="0"/>
                      <a:pt x="8556" y="0"/>
                    </a:cubicBezTo>
                    <a:cubicBezTo>
                      <a:pt x="10457" y="0"/>
                      <a:pt x="12358" y="948"/>
                      <a:pt x="13309" y="1897"/>
                    </a:cubicBezTo>
                    <a:cubicBezTo>
                      <a:pt x="15210" y="2845"/>
                      <a:pt x="15210" y="4741"/>
                      <a:pt x="15210" y="7586"/>
                    </a:cubicBezTo>
                    <a:cubicBezTo>
                      <a:pt x="15210" y="9483"/>
                      <a:pt x="14259" y="11379"/>
                      <a:pt x="13309" y="13276"/>
                    </a:cubicBezTo>
                    <a:cubicBezTo>
                      <a:pt x="11408" y="13276"/>
                      <a:pt x="10457" y="14224"/>
                      <a:pt x="8556"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A77DD30-CBC3-8464-C8D1-10CF154A1F61}"/>
                  </a:ext>
                </a:extLst>
              </p:cNvPr>
              <p:cNvSpPr/>
              <p:nvPr/>
            </p:nvSpPr>
            <p:spPr>
              <a:xfrm>
                <a:off x="4343555" y="5679695"/>
                <a:ext cx="57987" cy="82499"/>
              </a:xfrm>
              <a:custGeom>
                <a:avLst/>
                <a:gdLst>
                  <a:gd name="connsiteX0" fmla="*/ 57988 w 57987"/>
                  <a:gd name="connsiteY0" fmla="*/ 11379 h 82499"/>
                  <a:gd name="connsiteX1" fmla="*/ 57988 w 57987"/>
                  <a:gd name="connsiteY1" fmla="*/ 54999 h 82499"/>
                  <a:gd name="connsiteX2" fmla="*/ 56087 w 57987"/>
                  <a:gd name="connsiteY2" fmla="*/ 67327 h 82499"/>
                  <a:gd name="connsiteX3" fmla="*/ 51333 w 57987"/>
                  <a:gd name="connsiteY3" fmla="*/ 75861 h 82499"/>
                  <a:gd name="connsiteX4" fmla="*/ 41827 w 57987"/>
                  <a:gd name="connsiteY4" fmla="*/ 80603 h 82499"/>
                  <a:gd name="connsiteX5" fmla="*/ 27568 w 57987"/>
                  <a:gd name="connsiteY5" fmla="*/ 82499 h 82499"/>
                  <a:gd name="connsiteX6" fmla="*/ 13309 w 57987"/>
                  <a:gd name="connsiteY6" fmla="*/ 80603 h 82499"/>
                  <a:gd name="connsiteX7" fmla="*/ 3802 w 57987"/>
                  <a:gd name="connsiteY7" fmla="*/ 74913 h 82499"/>
                  <a:gd name="connsiteX8" fmla="*/ 951 w 57987"/>
                  <a:gd name="connsiteY8" fmla="*/ 68275 h 82499"/>
                  <a:gd name="connsiteX9" fmla="*/ 2852 w 57987"/>
                  <a:gd name="connsiteY9" fmla="*/ 63534 h 82499"/>
                  <a:gd name="connsiteX10" fmla="*/ 7605 w 57987"/>
                  <a:gd name="connsiteY10" fmla="*/ 61637 h 82499"/>
                  <a:gd name="connsiteX11" fmla="*/ 13309 w 57987"/>
                  <a:gd name="connsiteY11" fmla="*/ 64482 h 82499"/>
                  <a:gd name="connsiteX12" fmla="*/ 16161 w 57987"/>
                  <a:gd name="connsiteY12" fmla="*/ 67327 h 82499"/>
                  <a:gd name="connsiteX13" fmla="*/ 19012 w 57987"/>
                  <a:gd name="connsiteY13" fmla="*/ 70172 h 82499"/>
                  <a:gd name="connsiteX14" fmla="*/ 22815 w 57987"/>
                  <a:gd name="connsiteY14" fmla="*/ 72068 h 82499"/>
                  <a:gd name="connsiteX15" fmla="*/ 27568 w 57987"/>
                  <a:gd name="connsiteY15" fmla="*/ 73017 h 82499"/>
                  <a:gd name="connsiteX16" fmla="*/ 36124 w 57987"/>
                  <a:gd name="connsiteY16" fmla="*/ 71120 h 82499"/>
                  <a:gd name="connsiteX17" fmla="*/ 40877 w 57987"/>
                  <a:gd name="connsiteY17" fmla="*/ 66379 h 82499"/>
                  <a:gd name="connsiteX18" fmla="*/ 42778 w 57987"/>
                  <a:gd name="connsiteY18" fmla="*/ 59741 h 82499"/>
                  <a:gd name="connsiteX19" fmla="*/ 42778 w 57987"/>
                  <a:gd name="connsiteY19" fmla="*/ 49310 h 82499"/>
                  <a:gd name="connsiteX20" fmla="*/ 35173 w 57987"/>
                  <a:gd name="connsiteY20" fmla="*/ 56896 h 82499"/>
                  <a:gd name="connsiteX21" fmla="*/ 24716 w 57987"/>
                  <a:gd name="connsiteY21" fmla="*/ 59741 h 82499"/>
                  <a:gd name="connsiteX22" fmla="*/ 11407 w 57987"/>
                  <a:gd name="connsiteY22" fmla="*/ 55948 h 82499"/>
                  <a:gd name="connsiteX23" fmla="*/ 2852 w 57987"/>
                  <a:gd name="connsiteY23" fmla="*/ 45517 h 82499"/>
                  <a:gd name="connsiteX24" fmla="*/ 0 w 57987"/>
                  <a:gd name="connsiteY24" fmla="*/ 29396 h 82499"/>
                  <a:gd name="connsiteX25" fmla="*/ 1901 w 57987"/>
                  <a:gd name="connsiteY25" fmla="*/ 17069 h 82499"/>
                  <a:gd name="connsiteX26" fmla="*/ 6654 w 57987"/>
                  <a:gd name="connsiteY26" fmla="*/ 7586 h 82499"/>
                  <a:gd name="connsiteX27" fmla="*/ 14259 w 57987"/>
                  <a:gd name="connsiteY27" fmla="*/ 1897 h 82499"/>
                  <a:gd name="connsiteX28" fmla="*/ 23766 w 57987"/>
                  <a:gd name="connsiteY28" fmla="*/ 0 h 82499"/>
                  <a:gd name="connsiteX29" fmla="*/ 35173 w 57987"/>
                  <a:gd name="connsiteY29" fmla="*/ 2845 h 82499"/>
                  <a:gd name="connsiteX30" fmla="*/ 43728 w 57987"/>
                  <a:gd name="connsiteY30" fmla="*/ 10431 h 82499"/>
                  <a:gd name="connsiteX31" fmla="*/ 43728 w 57987"/>
                  <a:gd name="connsiteY31" fmla="*/ 8534 h 82499"/>
                  <a:gd name="connsiteX32" fmla="*/ 45630 w 57987"/>
                  <a:gd name="connsiteY32" fmla="*/ 2845 h 82499"/>
                  <a:gd name="connsiteX33" fmla="*/ 50383 w 57987"/>
                  <a:gd name="connsiteY33" fmla="*/ 948 h 82499"/>
                  <a:gd name="connsiteX34" fmla="*/ 56087 w 57987"/>
                  <a:gd name="connsiteY34" fmla="*/ 3793 h 82499"/>
                  <a:gd name="connsiteX35" fmla="*/ 57988 w 57987"/>
                  <a:gd name="connsiteY35" fmla="*/ 11379 h 82499"/>
                  <a:gd name="connsiteX36" fmla="*/ 15210 w 57987"/>
                  <a:gd name="connsiteY36" fmla="*/ 30345 h 82499"/>
                  <a:gd name="connsiteX37" fmla="*/ 19012 w 57987"/>
                  <a:gd name="connsiteY37" fmla="*/ 43620 h 82499"/>
                  <a:gd name="connsiteX38" fmla="*/ 29469 w 57987"/>
                  <a:gd name="connsiteY38" fmla="*/ 48362 h 82499"/>
                  <a:gd name="connsiteX39" fmla="*/ 36124 w 57987"/>
                  <a:gd name="connsiteY39" fmla="*/ 46465 h 82499"/>
                  <a:gd name="connsiteX40" fmla="*/ 41827 w 57987"/>
                  <a:gd name="connsiteY40" fmla="*/ 40775 h 82499"/>
                  <a:gd name="connsiteX41" fmla="*/ 43728 w 57987"/>
                  <a:gd name="connsiteY41" fmla="*/ 31293 h 82499"/>
                  <a:gd name="connsiteX42" fmla="*/ 39926 w 57987"/>
                  <a:gd name="connsiteY42" fmla="*/ 17069 h 82499"/>
                  <a:gd name="connsiteX43" fmla="*/ 29469 w 57987"/>
                  <a:gd name="connsiteY43" fmla="*/ 12327 h 82499"/>
                  <a:gd name="connsiteX44" fmla="*/ 19012 w 57987"/>
                  <a:gd name="connsiteY44" fmla="*/ 17069 h 82499"/>
                  <a:gd name="connsiteX45" fmla="*/ 15210 w 57987"/>
                  <a:gd name="connsiteY45" fmla="*/ 30345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987" h="82499">
                    <a:moveTo>
                      <a:pt x="57988" y="11379"/>
                    </a:moveTo>
                    <a:lnTo>
                      <a:pt x="57988" y="54999"/>
                    </a:lnTo>
                    <a:cubicBezTo>
                      <a:pt x="57988" y="59741"/>
                      <a:pt x="57037" y="64482"/>
                      <a:pt x="56087" y="67327"/>
                    </a:cubicBezTo>
                    <a:cubicBezTo>
                      <a:pt x="55136" y="71120"/>
                      <a:pt x="53235" y="73965"/>
                      <a:pt x="51333" y="75861"/>
                    </a:cubicBezTo>
                    <a:cubicBezTo>
                      <a:pt x="49432" y="77758"/>
                      <a:pt x="45630" y="79654"/>
                      <a:pt x="41827" y="80603"/>
                    </a:cubicBezTo>
                    <a:cubicBezTo>
                      <a:pt x="38025" y="81551"/>
                      <a:pt x="33272" y="82499"/>
                      <a:pt x="27568" y="82499"/>
                    </a:cubicBezTo>
                    <a:cubicBezTo>
                      <a:pt x="22815" y="82499"/>
                      <a:pt x="18062" y="81551"/>
                      <a:pt x="13309" y="80603"/>
                    </a:cubicBezTo>
                    <a:cubicBezTo>
                      <a:pt x="9506" y="78706"/>
                      <a:pt x="5704" y="77758"/>
                      <a:pt x="3802" y="74913"/>
                    </a:cubicBezTo>
                    <a:cubicBezTo>
                      <a:pt x="1901" y="73017"/>
                      <a:pt x="951" y="70172"/>
                      <a:pt x="951" y="68275"/>
                    </a:cubicBezTo>
                    <a:cubicBezTo>
                      <a:pt x="951" y="66379"/>
                      <a:pt x="1901" y="65430"/>
                      <a:pt x="2852" y="63534"/>
                    </a:cubicBezTo>
                    <a:cubicBezTo>
                      <a:pt x="3802" y="62586"/>
                      <a:pt x="5704" y="61637"/>
                      <a:pt x="7605" y="61637"/>
                    </a:cubicBezTo>
                    <a:cubicBezTo>
                      <a:pt x="9506" y="61637"/>
                      <a:pt x="11407" y="62586"/>
                      <a:pt x="13309" y="64482"/>
                    </a:cubicBezTo>
                    <a:cubicBezTo>
                      <a:pt x="14259" y="65430"/>
                      <a:pt x="15210" y="66379"/>
                      <a:pt x="16161" y="67327"/>
                    </a:cubicBezTo>
                    <a:cubicBezTo>
                      <a:pt x="17111" y="68275"/>
                      <a:pt x="18062" y="69223"/>
                      <a:pt x="19012" y="70172"/>
                    </a:cubicBezTo>
                    <a:cubicBezTo>
                      <a:pt x="19963" y="71120"/>
                      <a:pt x="20914" y="71120"/>
                      <a:pt x="22815" y="72068"/>
                    </a:cubicBezTo>
                    <a:cubicBezTo>
                      <a:pt x="24716" y="73017"/>
                      <a:pt x="25667" y="73017"/>
                      <a:pt x="27568" y="73017"/>
                    </a:cubicBezTo>
                    <a:cubicBezTo>
                      <a:pt x="31371" y="73017"/>
                      <a:pt x="34222" y="72068"/>
                      <a:pt x="36124" y="71120"/>
                    </a:cubicBezTo>
                    <a:cubicBezTo>
                      <a:pt x="38025" y="70172"/>
                      <a:pt x="39926" y="68275"/>
                      <a:pt x="40877" y="66379"/>
                    </a:cubicBezTo>
                    <a:cubicBezTo>
                      <a:pt x="41827" y="64482"/>
                      <a:pt x="41827" y="62586"/>
                      <a:pt x="42778" y="59741"/>
                    </a:cubicBezTo>
                    <a:cubicBezTo>
                      <a:pt x="42778" y="57844"/>
                      <a:pt x="42778" y="54051"/>
                      <a:pt x="42778" y="49310"/>
                    </a:cubicBezTo>
                    <a:cubicBezTo>
                      <a:pt x="40877" y="52155"/>
                      <a:pt x="38025" y="54999"/>
                      <a:pt x="35173" y="56896"/>
                    </a:cubicBezTo>
                    <a:cubicBezTo>
                      <a:pt x="32321" y="58793"/>
                      <a:pt x="28519" y="59741"/>
                      <a:pt x="24716" y="59741"/>
                    </a:cubicBezTo>
                    <a:cubicBezTo>
                      <a:pt x="19963" y="59741"/>
                      <a:pt x="15210" y="58793"/>
                      <a:pt x="11407" y="55948"/>
                    </a:cubicBezTo>
                    <a:cubicBezTo>
                      <a:pt x="7605" y="53103"/>
                      <a:pt x="4753" y="50258"/>
                      <a:pt x="2852" y="45517"/>
                    </a:cubicBezTo>
                    <a:cubicBezTo>
                      <a:pt x="951" y="40775"/>
                      <a:pt x="0" y="36034"/>
                      <a:pt x="0" y="29396"/>
                    </a:cubicBezTo>
                    <a:cubicBezTo>
                      <a:pt x="0" y="24655"/>
                      <a:pt x="951" y="20862"/>
                      <a:pt x="1901" y="17069"/>
                    </a:cubicBezTo>
                    <a:cubicBezTo>
                      <a:pt x="2852" y="13276"/>
                      <a:pt x="4753" y="10431"/>
                      <a:pt x="6654" y="7586"/>
                    </a:cubicBezTo>
                    <a:cubicBezTo>
                      <a:pt x="8556" y="4741"/>
                      <a:pt x="11407" y="2845"/>
                      <a:pt x="14259" y="1897"/>
                    </a:cubicBezTo>
                    <a:cubicBezTo>
                      <a:pt x="17111" y="948"/>
                      <a:pt x="20914" y="0"/>
                      <a:pt x="23766" y="0"/>
                    </a:cubicBezTo>
                    <a:cubicBezTo>
                      <a:pt x="27568" y="0"/>
                      <a:pt x="31371" y="948"/>
                      <a:pt x="35173" y="2845"/>
                    </a:cubicBezTo>
                    <a:cubicBezTo>
                      <a:pt x="38025" y="4741"/>
                      <a:pt x="40877" y="6638"/>
                      <a:pt x="43728" y="10431"/>
                    </a:cubicBezTo>
                    <a:lnTo>
                      <a:pt x="43728" y="8534"/>
                    </a:lnTo>
                    <a:cubicBezTo>
                      <a:pt x="43728" y="5690"/>
                      <a:pt x="44679" y="3793"/>
                      <a:pt x="45630" y="2845"/>
                    </a:cubicBezTo>
                    <a:cubicBezTo>
                      <a:pt x="46580" y="1897"/>
                      <a:pt x="48482" y="948"/>
                      <a:pt x="50383" y="948"/>
                    </a:cubicBezTo>
                    <a:cubicBezTo>
                      <a:pt x="53235" y="948"/>
                      <a:pt x="55136" y="1897"/>
                      <a:pt x="56087" y="3793"/>
                    </a:cubicBezTo>
                    <a:cubicBezTo>
                      <a:pt x="57988" y="4741"/>
                      <a:pt x="57988" y="7586"/>
                      <a:pt x="57988" y="11379"/>
                    </a:cubicBezTo>
                    <a:close/>
                    <a:moveTo>
                      <a:pt x="15210" y="30345"/>
                    </a:moveTo>
                    <a:cubicBezTo>
                      <a:pt x="15210" y="36034"/>
                      <a:pt x="16161" y="40775"/>
                      <a:pt x="19012" y="43620"/>
                    </a:cubicBezTo>
                    <a:cubicBezTo>
                      <a:pt x="21864" y="46465"/>
                      <a:pt x="24716" y="48362"/>
                      <a:pt x="29469" y="48362"/>
                    </a:cubicBezTo>
                    <a:cubicBezTo>
                      <a:pt x="32321" y="48362"/>
                      <a:pt x="34222" y="47413"/>
                      <a:pt x="36124" y="46465"/>
                    </a:cubicBezTo>
                    <a:cubicBezTo>
                      <a:pt x="38025" y="45517"/>
                      <a:pt x="39926" y="42672"/>
                      <a:pt x="41827" y="40775"/>
                    </a:cubicBezTo>
                    <a:cubicBezTo>
                      <a:pt x="42778" y="37931"/>
                      <a:pt x="43728" y="35086"/>
                      <a:pt x="43728" y="31293"/>
                    </a:cubicBezTo>
                    <a:cubicBezTo>
                      <a:pt x="43728" y="25603"/>
                      <a:pt x="42778" y="20862"/>
                      <a:pt x="39926" y="17069"/>
                    </a:cubicBezTo>
                    <a:cubicBezTo>
                      <a:pt x="37074" y="13276"/>
                      <a:pt x="33272" y="12327"/>
                      <a:pt x="29469" y="12327"/>
                    </a:cubicBezTo>
                    <a:cubicBezTo>
                      <a:pt x="25667" y="12327"/>
                      <a:pt x="21864" y="14224"/>
                      <a:pt x="19012" y="17069"/>
                    </a:cubicBezTo>
                    <a:cubicBezTo>
                      <a:pt x="16161" y="18965"/>
                      <a:pt x="15210" y="23707"/>
                      <a:pt x="15210" y="30345"/>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A68219A7-D26A-25C8-D9DB-A1469188F4B9}"/>
                  </a:ext>
                </a:extLst>
              </p:cNvPr>
              <p:cNvSpPr/>
              <p:nvPr/>
            </p:nvSpPr>
            <p:spPr>
              <a:xfrm>
                <a:off x="4416753" y="5658834"/>
                <a:ext cx="15209" cy="80602"/>
              </a:xfrm>
              <a:custGeom>
                <a:avLst/>
                <a:gdLst>
                  <a:gd name="connsiteX0" fmla="*/ 7605 w 15209"/>
                  <a:gd name="connsiteY0" fmla="*/ 14224 h 80602"/>
                  <a:gd name="connsiteX1" fmla="*/ 1901 w 15209"/>
                  <a:gd name="connsiteY1" fmla="*/ 12327 h 80602"/>
                  <a:gd name="connsiteX2" fmla="*/ 0 w 15209"/>
                  <a:gd name="connsiteY2" fmla="*/ 6638 h 80602"/>
                  <a:gd name="connsiteX3" fmla="*/ 1901 w 15209"/>
                  <a:gd name="connsiteY3" fmla="*/ 1897 h 80602"/>
                  <a:gd name="connsiteX4" fmla="*/ 7605 w 15209"/>
                  <a:gd name="connsiteY4" fmla="*/ 0 h 80602"/>
                  <a:gd name="connsiteX5" fmla="*/ 12358 w 15209"/>
                  <a:gd name="connsiteY5" fmla="*/ 1897 h 80602"/>
                  <a:gd name="connsiteX6" fmla="*/ 14259 w 15209"/>
                  <a:gd name="connsiteY6" fmla="*/ 7586 h 80602"/>
                  <a:gd name="connsiteX7" fmla="*/ 12358 w 15209"/>
                  <a:gd name="connsiteY7" fmla="*/ 13276 h 80602"/>
                  <a:gd name="connsiteX8" fmla="*/ 7605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7605" y="14224"/>
                    </a:moveTo>
                    <a:cubicBezTo>
                      <a:pt x="5704" y="14224"/>
                      <a:pt x="3802" y="13276"/>
                      <a:pt x="1901" y="12327"/>
                    </a:cubicBezTo>
                    <a:cubicBezTo>
                      <a:pt x="0" y="11379"/>
                      <a:pt x="0" y="9483"/>
                      <a:pt x="0" y="6638"/>
                    </a:cubicBezTo>
                    <a:cubicBezTo>
                      <a:pt x="0" y="4741"/>
                      <a:pt x="951" y="2845"/>
                      <a:pt x="1901" y="1897"/>
                    </a:cubicBezTo>
                    <a:cubicBezTo>
                      <a:pt x="3802" y="948"/>
                      <a:pt x="4753" y="0"/>
                      <a:pt x="7605" y="0"/>
                    </a:cubicBezTo>
                    <a:cubicBezTo>
                      <a:pt x="9506" y="0"/>
                      <a:pt x="11407" y="948"/>
                      <a:pt x="12358" y="1897"/>
                    </a:cubicBezTo>
                    <a:cubicBezTo>
                      <a:pt x="14259" y="2845"/>
                      <a:pt x="14259" y="4741"/>
                      <a:pt x="14259" y="7586"/>
                    </a:cubicBezTo>
                    <a:cubicBezTo>
                      <a:pt x="14259" y="9483"/>
                      <a:pt x="13309" y="11379"/>
                      <a:pt x="12358" y="13276"/>
                    </a:cubicBezTo>
                    <a:cubicBezTo>
                      <a:pt x="11407" y="13276"/>
                      <a:pt x="9506" y="14224"/>
                      <a:pt x="7605" y="14224"/>
                    </a:cubicBezTo>
                    <a:close/>
                    <a:moveTo>
                      <a:pt x="15210" y="29396"/>
                    </a:moveTo>
                    <a:lnTo>
                      <a:pt x="15210" y="72068"/>
                    </a:lnTo>
                    <a:cubicBezTo>
                      <a:pt x="15210" y="74913"/>
                      <a:pt x="14259" y="77758"/>
                      <a:pt x="13309" y="78706"/>
                    </a:cubicBezTo>
                    <a:cubicBezTo>
                      <a:pt x="11407" y="80603"/>
                      <a:pt x="10457" y="80603"/>
                      <a:pt x="7605" y="80603"/>
                    </a:cubicBezTo>
                    <a:cubicBezTo>
                      <a:pt x="5704" y="80603"/>
                      <a:pt x="3802" y="79654"/>
                      <a:pt x="1901" y="78706"/>
                    </a:cubicBezTo>
                    <a:cubicBezTo>
                      <a:pt x="0" y="77758"/>
                      <a:pt x="0" y="74913"/>
                      <a:pt x="0" y="72068"/>
                    </a:cubicBezTo>
                    <a:lnTo>
                      <a:pt x="0" y="29396"/>
                    </a:lnTo>
                    <a:cubicBezTo>
                      <a:pt x="0" y="26551"/>
                      <a:pt x="951" y="24655"/>
                      <a:pt x="1901" y="22758"/>
                    </a:cubicBezTo>
                    <a:cubicBezTo>
                      <a:pt x="2852" y="20862"/>
                      <a:pt x="4753" y="20862"/>
                      <a:pt x="7605" y="20862"/>
                    </a:cubicBezTo>
                    <a:cubicBezTo>
                      <a:pt x="9506" y="20862"/>
                      <a:pt x="11407" y="21810"/>
                      <a:pt x="13309" y="22758"/>
                    </a:cubicBezTo>
                    <a:cubicBezTo>
                      <a:pt x="14259" y="24655"/>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BCB5CF3D-DA6F-A828-3ED1-9F56983B0BD4}"/>
                  </a:ext>
                </a:extLst>
              </p:cNvPr>
              <p:cNvSpPr/>
              <p:nvPr/>
            </p:nvSpPr>
            <p:spPr>
              <a:xfrm>
                <a:off x="4441469" y="5659782"/>
                <a:ext cx="39926" cy="82499"/>
              </a:xfrm>
              <a:custGeom>
                <a:avLst/>
                <a:gdLst>
                  <a:gd name="connsiteX0" fmla="*/ 6654 w 39926"/>
                  <a:gd name="connsiteY0" fmla="*/ 21810 h 82499"/>
                  <a:gd name="connsiteX1" fmla="*/ 8556 w 39926"/>
                  <a:gd name="connsiteY1" fmla="*/ 21810 h 82499"/>
                  <a:gd name="connsiteX2" fmla="*/ 8556 w 39926"/>
                  <a:gd name="connsiteY2" fmla="*/ 13276 h 82499"/>
                  <a:gd name="connsiteX3" fmla="*/ 8556 w 39926"/>
                  <a:gd name="connsiteY3" fmla="*/ 7586 h 82499"/>
                  <a:gd name="connsiteX4" fmla="*/ 9506 w 39926"/>
                  <a:gd name="connsiteY4" fmla="*/ 3793 h 82499"/>
                  <a:gd name="connsiteX5" fmla="*/ 12358 w 39926"/>
                  <a:gd name="connsiteY5" fmla="*/ 948 h 82499"/>
                  <a:gd name="connsiteX6" fmla="*/ 16161 w 39926"/>
                  <a:gd name="connsiteY6" fmla="*/ 0 h 82499"/>
                  <a:gd name="connsiteX7" fmla="*/ 20914 w 39926"/>
                  <a:gd name="connsiteY7" fmla="*/ 1897 h 82499"/>
                  <a:gd name="connsiteX8" fmla="*/ 22815 w 39926"/>
                  <a:gd name="connsiteY8" fmla="*/ 5690 h 82499"/>
                  <a:gd name="connsiteX9" fmla="*/ 22815 w 39926"/>
                  <a:gd name="connsiteY9" fmla="*/ 11379 h 82499"/>
                  <a:gd name="connsiteX10" fmla="*/ 22815 w 39926"/>
                  <a:gd name="connsiteY10" fmla="*/ 21810 h 82499"/>
                  <a:gd name="connsiteX11" fmla="*/ 28519 w 39926"/>
                  <a:gd name="connsiteY11" fmla="*/ 21810 h 82499"/>
                  <a:gd name="connsiteX12" fmla="*/ 33272 w 39926"/>
                  <a:gd name="connsiteY12" fmla="*/ 23707 h 82499"/>
                  <a:gd name="connsiteX13" fmla="*/ 35173 w 39926"/>
                  <a:gd name="connsiteY13" fmla="*/ 27500 h 82499"/>
                  <a:gd name="connsiteX14" fmla="*/ 33272 w 39926"/>
                  <a:gd name="connsiteY14" fmla="*/ 31293 h 82499"/>
                  <a:gd name="connsiteX15" fmla="*/ 26617 w 39926"/>
                  <a:gd name="connsiteY15" fmla="*/ 32241 h 82499"/>
                  <a:gd name="connsiteX16" fmla="*/ 22815 w 39926"/>
                  <a:gd name="connsiteY16" fmla="*/ 32241 h 82499"/>
                  <a:gd name="connsiteX17" fmla="*/ 22815 w 39926"/>
                  <a:gd name="connsiteY17" fmla="*/ 59741 h 82499"/>
                  <a:gd name="connsiteX18" fmla="*/ 22815 w 39926"/>
                  <a:gd name="connsiteY18" fmla="*/ 65430 h 82499"/>
                  <a:gd name="connsiteX19" fmla="*/ 23766 w 39926"/>
                  <a:gd name="connsiteY19" fmla="*/ 68275 h 82499"/>
                  <a:gd name="connsiteX20" fmla="*/ 27568 w 39926"/>
                  <a:gd name="connsiteY20" fmla="*/ 69223 h 82499"/>
                  <a:gd name="connsiteX21" fmla="*/ 31370 w 39926"/>
                  <a:gd name="connsiteY21" fmla="*/ 69223 h 82499"/>
                  <a:gd name="connsiteX22" fmla="*/ 35173 w 39926"/>
                  <a:gd name="connsiteY22" fmla="*/ 69223 h 82499"/>
                  <a:gd name="connsiteX23" fmla="*/ 38025 w 39926"/>
                  <a:gd name="connsiteY23" fmla="*/ 71120 h 82499"/>
                  <a:gd name="connsiteX24" fmla="*/ 39926 w 39926"/>
                  <a:gd name="connsiteY24" fmla="*/ 74913 h 82499"/>
                  <a:gd name="connsiteX25" fmla="*/ 36123 w 39926"/>
                  <a:gd name="connsiteY25" fmla="*/ 80603 h 82499"/>
                  <a:gd name="connsiteX26" fmla="*/ 24716 w 39926"/>
                  <a:gd name="connsiteY26" fmla="*/ 82499 h 82499"/>
                  <a:gd name="connsiteX27" fmla="*/ 14259 w 39926"/>
                  <a:gd name="connsiteY27" fmla="*/ 80603 h 82499"/>
                  <a:gd name="connsiteX28" fmla="*/ 9506 w 39926"/>
                  <a:gd name="connsiteY28" fmla="*/ 73965 h 82499"/>
                  <a:gd name="connsiteX29" fmla="*/ 8556 w 39926"/>
                  <a:gd name="connsiteY29" fmla="*/ 62586 h 82499"/>
                  <a:gd name="connsiteX30" fmla="*/ 8556 w 39926"/>
                  <a:gd name="connsiteY30" fmla="*/ 34138 h 82499"/>
                  <a:gd name="connsiteX31" fmla="*/ 6654 w 39926"/>
                  <a:gd name="connsiteY31" fmla="*/ 34138 h 82499"/>
                  <a:gd name="connsiteX32" fmla="*/ 1901 w 39926"/>
                  <a:gd name="connsiteY32" fmla="*/ 32241 h 82499"/>
                  <a:gd name="connsiteX33" fmla="*/ 0 w 39926"/>
                  <a:gd name="connsiteY33" fmla="*/ 28448 h 82499"/>
                  <a:gd name="connsiteX34" fmla="*/ 1901 w 39926"/>
                  <a:gd name="connsiteY34" fmla="*/ 24655 h 82499"/>
                  <a:gd name="connsiteX35" fmla="*/ 6654 w 39926"/>
                  <a:gd name="connsiteY35" fmla="*/ 21810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926" h="82499">
                    <a:moveTo>
                      <a:pt x="6654" y="21810"/>
                    </a:moveTo>
                    <a:lnTo>
                      <a:pt x="8556" y="21810"/>
                    </a:lnTo>
                    <a:lnTo>
                      <a:pt x="8556" y="13276"/>
                    </a:lnTo>
                    <a:cubicBezTo>
                      <a:pt x="8556" y="10431"/>
                      <a:pt x="8556" y="8534"/>
                      <a:pt x="8556" y="7586"/>
                    </a:cubicBezTo>
                    <a:cubicBezTo>
                      <a:pt x="8556" y="6638"/>
                      <a:pt x="9506" y="4741"/>
                      <a:pt x="9506" y="3793"/>
                    </a:cubicBezTo>
                    <a:cubicBezTo>
                      <a:pt x="10457" y="2845"/>
                      <a:pt x="10457" y="1897"/>
                      <a:pt x="12358" y="948"/>
                    </a:cubicBezTo>
                    <a:cubicBezTo>
                      <a:pt x="14259" y="0"/>
                      <a:pt x="14259" y="0"/>
                      <a:pt x="16161" y="0"/>
                    </a:cubicBezTo>
                    <a:cubicBezTo>
                      <a:pt x="18062" y="0"/>
                      <a:pt x="19963" y="948"/>
                      <a:pt x="20914" y="1897"/>
                    </a:cubicBezTo>
                    <a:cubicBezTo>
                      <a:pt x="21864" y="2845"/>
                      <a:pt x="22815" y="3793"/>
                      <a:pt x="22815" y="5690"/>
                    </a:cubicBezTo>
                    <a:cubicBezTo>
                      <a:pt x="22815" y="6638"/>
                      <a:pt x="22815" y="8534"/>
                      <a:pt x="22815" y="11379"/>
                    </a:cubicBezTo>
                    <a:lnTo>
                      <a:pt x="22815" y="21810"/>
                    </a:lnTo>
                    <a:lnTo>
                      <a:pt x="28519" y="21810"/>
                    </a:lnTo>
                    <a:cubicBezTo>
                      <a:pt x="30420" y="21810"/>
                      <a:pt x="32321" y="22758"/>
                      <a:pt x="33272" y="23707"/>
                    </a:cubicBezTo>
                    <a:cubicBezTo>
                      <a:pt x="34222" y="24655"/>
                      <a:pt x="35173" y="25603"/>
                      <a:pt x="35173" y="27500"/>
                    </a:cubicBezTo>
                    <a:cubicBezTo>
                      <a:pt x="35173" y="29396"/>
                      <a:pt x="34222" y="31293"/>
                      <a:pt x="33272" y="31293"/>
                    </a:cubicBezTo>
                    <a:cubicBezTo>
                      <a:pt x="32321" y="31293"/>
                      <a:pt x="29469" y="32241"/>
                      <a:pt x="26617" y="32241"/>
                    </a:cubicBezTo>
                    <a:lnTo>
                      <a:pt x="22815" y="32241"/>
                    </a:lnTo>
                    <a:lnTo>
                      <a:pt x="22815" y="59741"/>
                    </a:lnTo>
                    <a:cubicBezTo>
                      <a:pt x="22815" y="61637"/>
                      <a:pt x="22815" y="63534"/>
                      <a:pt x="22815" y="65430"/>
                    </a:cubicBezTo>
                    <a:cubicBezTo>
                      <a:pt x="22815" y="66379"/>
                      <a:pt x="23766" y="67327"/>
                      <a:pt x="23766" y="68275"/>
                    </a:cubicBezTo>
                    <a:cubicBezTo>
                      <a:pt x="24716" y="69223"/>
                      <a:pt x="25667" y="69223"/>
                      <a:pt x="27568" y="69223"/>
                    </a:cubicBezTo>
                    <a:cubicBezTo>
                      <a:pt x="28519" y="69223"/>
                      <a:pt x="29469" y="69223"/>
                      <a:pt x="31370" y="69223"/>
                    </a:cubicBezTo>
                    <a:cubicBezTo>
                      <a:pt x="33272" y="69223"/>
                      <a:pt x="34222" y="69223"/>
                      <a:pt x="35173" y="69223"/>
                    </a:cubicBezTo>
                    <a:cubicBezTo>
                      <a:pt x="36123" y="69223"/>
                      <a:pt x="37074" y="70172"/>
                      <a:pt x="38025" y="71120"/>
                    </a:cubicBezTo>
                    <a:cubicBezTo>
                      <a:pt x="38975" y="72068"/>
                      <a:pt x="39926" y="73017"/>
                      <a:pt x="39926" y="74913"/>
                    </a:cubicBezTo>
                    <a:cubicBezTo>
                      <a:pt x="39926" y="77758"/>
                      <a:pt x="38975" y="78706"/>
                      <a:pt x="36123" y="80603"/>
                    </a:cubicBezTo>
                    <a:cubicBezTo>
                      <a:pt x="33272" y="81551"/>
                      <a:pt x="29469" y="82499"/>
                      <a:pt x="24716" y="82499"/>
                    </a:cubicBezTo>
                    <a:cubicBezTo>
                      <a:pt x="19963" y="82499"/>
                      <a:pt x="16161" y="81551"/>
                      <a:pt x="14259" y="80603"/>
                    </a:cubicBezTo>
                    <a:cubicBezTo>
                      <a:pt x="12358" y="79654"/>
                      <a:pt x="10457" y="76810"/>
                      <a:pt x="9506" y="73965"/>
                    </a:cubicBezTo>
                    <a:cubicBezTo>
                      <a:pt x="8556" y="71120"/>
                      <a:pt x="8556" y="67327"/>
                      <a:pt x="8556" y="62586"/>
                    </a:cubicBezTo>
                    <a:lnTo>
                      <a:pt x="8556" y="34138"/>
                    </a:lnTo>
                    <a:lnTo>
                      <a:pt x="6654" y="34138"/>
                    </a:lnTo>
                    <a:cubicBezTo>
                      <a:pt x="4753" y="34138"/>
                      <a:pt x="2852" y="33189"/>
                      <a:pt x="1901" y="32241"/>
                    </a:cubicBezTo>
                    <a:cubicBezTo>
                      <a:pt x="951" y="31293"/>
                      <a:pt x="0" y="30345"/>
                      <a:pt x="0" y="28448"/>
                    </a:cubicBezTo>
                    <a:cubicBezTo>
                      <a:pt x="0" y="26551"/>
                      <a:pt x="951" y="25603"/>
                      <a:pt x="1901" y="24655"/>
                    </a:cubicBezTo>
                    <a:cubicBezTo>
                      <a:pt x="2852" y="23707"/>
                      <a:pt x="4753" y="21810"/>
                      <a:pt x="6654" y="21810"/>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9714B489-ADC0-91C0-EF79-A85B1F7AAE1A}"/>
                  </a:ext>
                </a:extLst>
              </p:cNvPr>
              <p:cNvSpPr/>
              <p:nvPr/>
            </p:nvSpPr>
            <p:spPr>
              <a:xfrm>
                <a:off x="4484247" y="5680644"/>
                <a:ext cx="54185" cy="59740"/>
              </a:xfrm>
              <a:custGeom>
                <a:avLst/>
                <a:gdLst>
                  <a:gd name="connsiteX0" fmla="*/ 40877 w 54185"/>
                  <a:gd name="connsiteY0" fmla="*/ 51206 h 59740"/>
                  <a:gd name="connsiteX1" fmla="*/ 30420 w 54185"/>
                  <a:gd name="connsiteY1" fmla="*/ 57844 h 59740"/>
                  <a:gd name="connsiteX2" fmla="*/ 19012 w 54185"/>
                  <a:gd name="connsiteY2" fmla="*/ 59741 h 59740"/>
                  <a:gd name="connsiteX3" fmla="*/ 8556 w 54185"/>
                  <a:gd name="connsiteY3" fmla="*/ 57844 h 59740"/>
                  <a:gd name="connsiteX4" fmla="*/ 1901 w 54185"/>
                  <a:gd name="connsiteY4" fmla="*/ 52155 h 59740"/>
                  <a:gd name="connsiteX5" fmla="*/ 0 w 54185"/>
                  <a:gd name="connsiteY5" fmla="*/ 43620 h 59740"/>
                  <a:gd name="connsiteX6" fmla="*/ 3802 w 54185"/>
                  <a:gd name="connsiteY6" fmla="*/ 33189 h 59740"/>
                  <a:gd name="connsiteX7" fmla="*/ 14259 w 54185"/>
                  <a:gd name="connsiteY7" fmla="*/ 27500 h 59740"/>
                  <a:gd name="connsiteX8" fmla="*/ 20914 w 54185"/>
                  <a:gd name="connsiteY8" fmla="*/ 25603 h 59740"/>
                  <a:gd name="connsiteX9" fmla="*/ 30420 w 54185"/>
                  <a:gd name="connsiteY9" fmla="*/ 23707 h 59740"/>
                  <a:gd name="connsiteX10" fmla="*/ 38975 w 54185"/>
                  <a:gd name="connsiteY10" fmla="*/ 21810 h 59740"/>
                  <a:gd name="connsiteX11" fmla="*/ 37074 w 54185"/>
                  <a:gd name="connsiteY11" fmla="*/ 13276 h 59740"/>
                  <a:gd name="connsiteX12" fmla="*/ 28519 w 54185"/>
                  <a:gd name="connsiteY12" fmla="*/ 10431 h 59740"/>
                  <a:gd name="connsiteX13" fmla="*/ 19963 w 54185"/>
                  <a:gd name="connsiteY13" fmla="*/ 12327 h 59740"/>
                  <a:gd name="connsiteX14" fmla="*/ 15210 w 54185"/>
                  <a:gd name="connsiteY14" fmla="*/ 17069 h 59740"/>
                  <a:gd name="connsiteX15" fmla="*/ 12358 w 54185"/>
                  <a:gd name="connsiteY15" fmla="*/ 20862 h 59740"/>
                  <a:gd name="connsiteX16" fmla="*/ 8556 w 54185"/>
                  <a:gd name="connsiteY16" fmla="*/ 21810 h 59740"/>
                  <a:gd name="connsiteX17" fmla="*/ 3802 w 54185"/>
                  <a:gd name="connsiteY17" fmla="*/ 19914 h 59740"/>
                  <a:gd name="connsiteX18" fmla="*/ 1901 w 54185"/>
                  <a:gd name="connsiteY18" fmla="*/ 16121 h 59740"/>
                  <a:gd name="connsiteX19" fmla="*/ 4753 w 54185"/>
                  <a:gd name="connsiteY19" fmla="*/ 8534 h 59740"/>
                  <a:gd name="connsiteX20" fmla="*/ 13309 w 54185"/>
                  <a:gd name="connsiteY20" fmla="*/ 2845 h 59740"/>
                  <a:gd name="connsiteX21" fmla="*/ 27568 w 54185"/>
                  <a:gd name="connsiteY21" fmla="*/ 0 h 59740"/>
                  <a:gd name="connsiteX22" fmla="*/ 42778 w 54185"/>
                  <a:gd name="connsiteY22" fmla="*/ 1897 h 59740"/>
                  <a:gd name="connsiteX23" fmla="*/ 50383 w 54185"/>
                  <a:gd name="connsiteY23" fmla="*/ 9483 h 59740"/>
                  <a:gd name="connsiteX24" fmla="*/ 52284 w 54185"/>
                  <a:gd name="connsiteY24" fmla="*/ 22758 h 59740"/>
                  <a:gd name="connsiteX25" fmla="*/ 52284 w 54185"/>
                  <a:gd name="connsiteY25" fmla="*/ 31293 h 59740"/>
                  <a:gd name="connsiteX26" fmla="*/ 52284 w 54185"/>
                  <a:gd name="connsiteY26" fmla="*/ 39827 h 59740"/>
                  <a:gd name="connsiteX27" fmla="*/ 53235 w 54185"/>
                  <a:gd name="connsiteY27" fmla="*/ 48362 h 59740"/>
                  <a:gd name="connsiteX28" fmla="*/ 54185 w 54185"/>
                  <a:gd name="connsiteY28" fmla="*/ 54051 h 59740"/>
                  <a:gd name="connsiteX29" fmla="*/ 52284 w 54185"/>
                  <a:gd name="connsiteY29" fmla="*/ 57844 h 59740"/>
                  <a:gd name="connsiteX30" fmla="*/ 47531 w 54185"/>
                  <a:gd name="connsiteY30" fmla="*/ 59741 h 59740"/>
                  <a:gd name="connsiteX31" fmla="*/ 42778 w 54185"/>
                  <a:gd name="connsiteY31" fmla="*/ 57844 h 59740"/>
                  <a:gd name="connsiteX32" fmla="*/ 40877 w 54185"/>
                  <a:gd name="connsiteY32" fmla="*/ 51206 h 59740"/>
                  <a:gd name="connsiteX33" fmla="*/ 38975 w 54185"/>
                  <a:gd name="connsiteY33" fmla="*/ 30345 h 59740"/>
                  <a:gd name="connsiteX34" fmla="*/ 29469 w 54185"/>
                  <a:gd name="connsiteY34" fmla="*/ 33189 h 59740"/>
                  <a:gd name="connsiteX35" fmla="*/ 20914 w 54185"/>
                  <a:gd name="connsiteY35" fmla="*/ 35086 h 59740"/>
                  <a:gd name="connsiteX36" fmla="*/ 16161 w 54185"/>
                  <a:gd name="connsiteY36" fmla="*/ 37931 h 59740"/>
                  <a:gd name="connsiteX37" fmla="*/ 14259 w 54185"/>
                  <a:gd name="connsiteY37" fmla="*/ 42672 h 59740"/>
                  <a:gd name="connsiteX38" fmla="*/ 17111 w 54185"/>
                  <a:gd name="connsiteY38" fmla="*/ 48362 h 59740"/>
                  <a:gd name="connsiteX39" fmla="*/ 23766 w 54185"/>
                  <a:gd name="connsiteY39" fmla="*/ 51206 h 59740"/>
                  <a:gd name="connsiteX40" fmla="*/ 32321 w 54185"/>
                  <a:gd name="connsiteY40" fmla="*/ 49310 h 59740"/>
                  <a:gd name="connsiteX41" fmla="*/ 38025 w 54185"/>
                  <a:gd name="connsiteY41" fmla="*/ 44569 h 59740"/>
                  <a:gd name="connsiteX42" fmla="*/ 39926 w 54185"/>
                  <a:gd name="connsiteY42" fmla="*/ 33189 h 59740"/>
                  <a:gd name="connsiteX43" fmla="*/ 39926 w 54185"/>
                  <a:gd name="connsiteY43" fmla="*/ 30345 h 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4185" h="59740">
                    <a:moveTo>
                      <a:pt x="40877" y="51206"/>
                    </a:moveTo>
                    <a:cubicBezTo>
                      <a:pt x="37074" y="54051"/>
                      <a:pt x="34222" y="55948"/>
                      <a:pt x="30420" y="57844"/>
                    </a:cubicBezTo>
                    <a:cubicBezTo>
                      <a:pt x="26617" y="58793"/>
                      <a:pt x="22815" y="59741"/>
                      <a:pt x="19012" y="59741"/>
                    </a:cubicBezTo>
                    <a:cubicBezTo>
                      <a:pt x="15210" y="59741"/>
                      <a:pt x="11407" y="58793"/>
                      <a:pt x="8556" y="57844"/>
                    </a:cubicBezTo>
                    <a:cubicBezTo>
                      <a:pt x="5704" y="55948"/>
                      <a:pt x="3802" y="54051"/>
                      <a:pt x="1901" y="52155"/>
                    </a:cubicBezTo>
                    <a:cubicBezTo>
                      <a:pt x="0" y="50258"/>
                      <a:pt x="0" y="46465"/>
                      <a:pt x="0" y="43620"/>
                    </a:cubicBezTo>
                    <a:cubicBezTo>
                      <a:pt x="0" y="39827"/>
                      <a:pt x="951" y="36034"/>
                      <a:pt x="3802" y="33189"/>
                    </a:cubicBezTo>
                    <a:cubicBezTo>
                      <a:pt x="6654" y="30345"/>
                      <a:pt x="9506" y="28448"/>
                      <a:pt x="14259" y="27500"/>
                    </a:cubicBezTo>
                    <a:cubicBezTo>
                      <a:pt x="15210" y="27500"/>
                      <a:pt x="17111" y="26551"/>
                      <a:pt x="20914" y="25603"/>
                    </a:cubicBezTo>
                    <a:cubicBezTo>
                      <a:pt x="24716" y="24655"/>
                      <a:pt x="27568" y="23707"/>
                      <a:pt x="30420" y="23707"/>
                    </a:cubicBezTo>
                    <a:cubicBezTo>
                      <a:pt x="33272" y="22758"/>
                      <a:pt x="36123" y="22758"/>
                      <a:pt x="38975" y="21810"/>
                    </a:cubicBezTo>
                    <a:cubicBezTo>
                      <a:pt x="38975" y="18017"/>
                      <a:pt x="38025" y="15172"/>
                      <a:pt x="37074" y="13276"/>
                    </a:cubicBezTo>
                    <a:cubicBezTo>
                      <a:pt x="36123" y="11379"/>
                      <a:pt x="32321" y="10431"/>
                      <a:pt x="28519" y="10431"/>
                    </a:cubicBezTo>
                    <a:cubicBezTo>
                      <a:pt x="24716" y="10431"/>
                      <a:pt x="21864" y="11379"/>
                      <a:pt x="19963" y="12327"/>
                    </a:cubicBezTo>
                    <a:cubicBezTo>
                      <a:pt x="18062" y="13276"/>
                      <a:pt x="16161" y="15172"/>
                      <a:pt x="15210" y="17069"/>
                    </a:cubicBezTo>
                    <a:cubicBezTo>
                      <a:pt x="14259" y="18965"/>
                      <a:pt x="13309" y="20862"/>
                      <a:pt x="12358" y="20862"/>
                    </a:cubicBezTo>
                    <a:cubicBezTo>
                      <a:pt x="11407" y="21810"/>
                      <a:pt x="10457" y="21810"/>
                      <a:pt x="8556" y="21810"/>
                    </a:cubicBezTo>
                    <a:cubicBezTo>
                      <a:pt x="6654" y="21810"/>
                      <a:pt x="5704" y="20862"/>
                      <a:pt x="3802" y="19914"/>
                    </a:cubicBezTo>
                    <a:cubicBezTo>
                      <a:pt x="2852" y="18965"/>
                      <a:pt x="1901" y="17069"/>
                      <a:pt x="1901" y="16121"/>
                    </a:cubicBezTo>
                    <a:cubicBezTo>
                      <a:pt x="1901" y="13276"/>
                      <a:pt x="2852" y="11379"/>
                      <a:pt x="4753" y="8534"/>
                    </a:cubicBezTo>
                    <a:cubicBezTo>
                      <a:pt x="6654" y="5690"/>
                      <a:pt x="9506" y="3793"/>
                      <a:pt x="13309" y="2845"/>
                    </a:cubicBezTo>
                    <a:cubicBezTo>
                      <a:pt x="17111" y="1897"/>
                      <a:pt x="21864" y="0"/>
                      <a:pt x="27568" y="0"/>
                    </a:cubicBezTo>
                    <a:cubicBezTo>
                      <a:pt x="34222" y="0"/>
                      <a:pt x="38975" y="948"/>
                      <a:pt x="42778" y="1897"/>
                    </a:cubicBezTo>
                    <a:cubicBezTo>
                      <a:pt x="46580" y="3793"/>
                      <a:pt x="49432" y="5690"/>
                      <a:pt x="50383" y="9483"/>
                    </a:cubicBezTo>
                    <a:cubicBezTo>
                      <a:pt x="52284" y="13276"/>
                      <a:pt x="52284" y="17069"/>
                      <a:pt x="52284" y="22758"/>
                    </a:cubicBezTo>
                    <a:cubicBezTo>
                      <a:pt x="52284" y="26551"/>
                      <a:pt x="52284" y="29396"/>
                      <a:pt x="52284" y="31293"/>
                    </a:cubicBezTo>
                    <a:cubicBezTo>
                      <a:pt x="52284" y="34138"/>
                      <a:pt x="52284" y="36034"/>
                      <a:pt x="52284" y="39827"/>
                    </a:cubicBezTo>
                    <a:cubicBezTo>
                      <a:pt x="52284" y="42672"/>
                      <a:pt x="52284" y="45517"/>
                      <a:pt x="53235" y="48362"/>
                    </a:cubicBezTo>
                    <a:cubicBezTo>
                      <a:pt x="54185" y="51206"/>
                      <a:pt x="54185" y="53103"/>
                      <a:pt x="54185" y="54051"/>
                    </a:cubicBezTo>
                    <a:cubicBezTo>
                      <a:pt x="54185" y="55948"/>
                      <a:pt x="53235" y="56896"/>
                      <a:pt x="52284" y="57844"/>
                    </a:cubicBezTo>
                    <a:cubicBezTo>
                      <a:pt x="50383" y="58793"/>
                      <a:pt x="49432" y="59741"/>
                      <a:pt x="47531" y="59741"/>
                    </a:cubicBezTo>
                    <a:cubicBezTo>
                      <a:pt x="45630" y="59741"/>
                      <a:pt x="44679" y="58793"/>
                      <a:pt x="42778" y="57844"/>
                    </a:cubicBezTo>
                    <a:cubicBezTo>
                      <a:pt x="43728" y="55948"/>
                      <a:pt x="41827" y="54051"/>
                      <a:pt x="40877" y="51206"/>
                    </a:cubicBezTo>
                    <a:close/>
                    <a:moveTo>
                      <a:pt x="38975" y="30345"/>
                    </a:moveTo>
                    <a:cubicBezTo>
                      <a:pt x="37074" y="31293"/>
                      <a:pt x="33272" y="32241"/>
                      <a:pt x="29469" y="33189"/>
                    </a:cubicBezTo>
                    <a:cubicBezTo>
                      <a:pt x="25667" y="34138"/>
                      <a:pt x="22815" y="35086"/>
                      <a:pt x="20914" y="35086"/>
                    </a:cubicBezTo>
                    <a:cubicBezTo>
                      <a:pt x="19012" y="35086"/>
                      <a:pt x="18062" y="36034"/>
                      <a:pt x="16161" y="37931"/>
                    </a:cubicBezTo>
                    <a:cubicBezTo>
                      <a:pt x="14259" y="39827"/>
                      <a:pt x="14259" y="40775"/>
                      <a:pt x="14259" y="42672"/>
                    </a:cubicBezTo>
                    <a:cubicBezTo>
                      <a:pt x="14259" y="44569"/>
                      <a:pt x="15210" y="46465"/>
                      <a:pt x="17111" y="48362"/>
                    </a:cubicBezTo>
                    <a:cubicBezTo>
                      <a:pt x="19012" y="50258"/>
                      <a:pt x="20914" y="51206"/>
                      <a:pt x="23766" y="51206"/>
                    </a:cubicBezTo>
                    <a:cubicBezTo>
                      <a:pt x="26617" y="51206"/>
                      <a:pt x="29469" y="50258"/>
                      <a:pt x="32321" y="49310"/>
                    </a:cubicBezTo>
                    <a:cubicBezTo>
                      <a:pt x="35173" y="48362"/>
                      <a:pt x="37074" y="46465"/>
                      <a:pt x="38025" y="44569"/>
                    </a:cubicBezTo>
                    <a:cubicBezTo>
                      <a:pt x="38975" y="42672"/>
                      <a:pt x="39926" y="38879"/>
                      <a:pt x="39926" y="33189"/>
                    </a:cubicBezTo>
                    <a:lnTo>
                      <a:pt x="39926" y="30345"/>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9B4BA5AD-0790-BE6E-EF84-256AD9FDA450}"/>
                  </a:ext>
                </a:extLst>
              </p:cNvPr>
              <p:cNvSpPr/>
              <p:nvPr/>
            </p:nvSpPr>
            <p:spPr>
              <a:xfrm>
                <a:off x="4553642" y="5658834"/>
                <a:ext cx="15209" cy="81550"/>
              </a:xfrm>
              <a:custGeom>
                <a:avLst/>
                <a:gdLst>
                  <a:gd name="connsiteX0" fmla="*/ 0 w 15209"/>
                  <a:gd name="connsiteY0" fmla="*/ 73017 h 81550"/>
                  <a:gd name="connsiteX1" fmla="*/ 0 w 15209"/>
                  <a:gd name="connsiteY1" fmla="*/ 8534 h 81550"/>
                  <a:gd name="connsiteX2" fmla="*/ 1901 w 15209"/>
                  <a:gd name="connsiteY2" fmla="*/ 1897 h 81550"/>
                  <a:gd name="connsiteX3" fmla="*/ 7605 w 15209"/>
                  <a:gd name="connsiteY3" fmla="*/ 0 h 81550"/>
                  <a:gd name="connsiteX4" fmla="*/ 13309 w 15209"/>
                  <a:gd name="connsiteY4" fmla="*/ 1897 h 81550"/>
                  <a:gd name="connsiteX5" fmla="*/ 15210 w 15209"/>
                  <a:gd name="connsiteY5" fmla="*/ 8534 h 81550"/>
                  <a:gd name="connsiteX6" fmla="*/ 15210 w 15209"/>
                  <a:gd name="connsiteY6" fmla="*/ 73017 h 81550"/>
                  <a:gd name="connsiteX7" fmla="*/ 13309 w 15209"/>
                  <a:gd name="connsiteY7" fmla="*/ 79654 h 81550"/>
                  <a:gd name="connsiteX8" fmla="*/ 7605 w 15209"/>
                  <a:gd name="connsiteY8" fmla="*/ 81551 h 81550"/>
                  <a:gd name="connsiteX9" fmla="*/ 1901 w 15209"/>
                  <a:gd name="connsiteY9" fmla="*/ 79654 h 81550"/>
                  <a:gd name="connsiteX10" fmla="*/ 0 w 15209"/>
                  <a:gd name="connsiteY10" fmla="*/ 73017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09" h="81550">
                    <a:moveTo>
                      <a:pt x="0" y="73017"/>
                    </a:moveTo>
                    <a:lnTo>
                      <a:pt x="0" y="8534"/>
                    </a:lnTo>
                    <a:cubicBezTo>
                      <a:pt x="0" y="5690"/>
                      <a:pt x="951" y="2845"/>
                      <a:pt x="1901" y="1897"/>
                    </a:cubicBezTo>
                    <a:cubicBezTo>
                      <a:pt x="2852" y="948"/>
                      <a:pt x="4753" y="0"/>
                      <a:pt x="7605" y="0"/>
                    </a:cubicBezTo>
                    <a:cubicBezTo>
                      <a:pt x="9506" y="0"/>
                      <a:pt x="11408"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3" y="80603"/>
                      <a:pt x="1901" y="79654"/>
                    </a:cubicBezTo>
                    <a:cubicBezTo>
                      <a:pt x="0" y="78706"/>
                      <a:pt x="0" y="75861"/>
                      <a:pt x="0" y="7301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EE39B67C-99D6-08CB-4CB4-994E881DCEEC}"/>
                  </a:ext>
                </a:extLst>
              </p:cNvPr>
              <p:cNvSpPr/>
              <p:nvPr/>
            </p:nvSpPr>
            <p:spPr>
              <a:xfrm>
                <a:off x="4604025" y="5678747"/>
                <a:ext cx="86506" cy="63533"/>
              </a:xfrm>
              <a:custGeom>
                <a:avLst/>
                <a:gdLst>
                  <a:gd name="connsiteX0" fmla="*/ 17111 w 86506"/>
                  <a:gd name="connsiteY0" fmla="*/ 10431 h 63533"/>
                  <a:gd name="connsiteX1" fmla="*/ 26617 w 86506"/>
                  <a:gd name="connsiteY1" fmla="*/ 43620 h 63533"/>
                  <a:gd name="connsiteX2" fmla="*/ 35173 w 86506"/>
                  <a:gd name="connsiteY2" fmla="*/ 12327 h 63533"/>
                  <a:gd name="connsiteX3" fmla="*/ 37074 w 86506"/>
                  <a:gd name="connsiteY3" fmla="*/ 5690 h 63533"/>
                  <a:gd name="connsiteX4" fmla="*/ 39926 w 86506"/>
                  <a:gd name="connsiteY4" fmla="*/ 1897 h 63533"/>
                  <a:gd name="connsiteX5" fmla="*/ 44679 w 86506"/>
                  <a:gd name="connsiteY5" fmla="*/ 0 h 63533"/>
                  <a:gd name="connsiteX6" fmla="*/ 49432 w 86506"/>
                  <a:gd name="connsiteY6" fmla="*/ 1897 h 63533"/>
                  <a:gd name="connsiteX7" fmla="*/ 52284 w 86506"/>
                  <a:gd name="connsiteY7" fmla="*/ 5690 h 63533"/>
                  <a:gd name="connsiteX8" fmla="*/ 54185 w 86506"/>
                  <a:gd name="connsiteY8" fmla="*/ 12327 h 63533"/>
                  <a:gd name="connsiteX9" fmla="*/ 62741 w 86506"/>
                  <a:gd name="connsiteY9" fmla="*/ 43620 h 63533"/>
                  <a:gd name="connsiteX10" fmla="*/ 72247 w 86506"/>
                  <a:gd name="connsiteY10" fmla="*/ 10431 h 63533"/>
                  <a:gd name="connsiteX11" fmla="*/ 74148 w 86506"/>
                  <a:gd name="connsiteY11" fmla="*/ 5690 h 63533"/>
                  <a:gd name="connsiteX12" fmla="*/ 76050 w 86506"/>
                  <a:gd name="connsiteY12" fmla="*/ 2845 h 63533"/>
                  <a:gd name="connsiteX13" fmla="*/ 79852 w 86506"/>
                  <a:gd name="connsiteY13" fmla="*/ 1897 h 63533"/>
                  <a:gd name="connsiteX14" fmla="*/ 84605 w 86506"/>
                  <a:gd name="connsiteY14" fmla="*/ 3793 h 63533"/>
                  <a:gd name="connsiteX15" fmla="*/ 86506 w 86506"/>
                  <a:gd name="connsiteY15" fmla="*/ 8534 h 63533"/>
                  <a:gd name="connsiteX16" fmla="*/ 84605 w 86506"/>
                  <a:gd name="connsiteY16" fmla="*/ 15172 h 63533"/>
                  <a:gd name="connsiteX17" fmla="*/ 72247 w 86506"/>
                  <a:gd name="connsiteY17" fmla="*/ 51206 h 63533"/>
                  <a:gd name="connsiteX18" fmla="*/ 69395 w 86506"/>
                  <a:gd name="connsiteY18" fmla="*/ 57844 h 63533"/>
                  <a:gd name="connsiteX19" fmla="*/ 66544 w 86506"/>
                  <a:gd name="connsiteY19" fmla="*/ 61637 h 63533"/>
                  <a:gd name="connsiteX20" fmla="*/ 61791 w 86506"/>
                  <a:gd name="connsiteY20" fmla="*/ 63534 h 63533"/>
                  <a:gd name="connsiteX21" fmla="*/ 56087 w 86506"/>
                  <a:gd name="connsiteY21" fmla="*/ 61637 h 63533"/>
                  <a:gd name="connsiteX22" fmla="*/ 53235 w 86506"/>
                  <a:gd name="connsiteY22" fmla="*/ 57844 h 63533"/>
                  <a:gd name="connsiteX23" fmla="*/ 51334 w 86506"/>
                  <a:gd name="connsiteY23" fmla="*/ 51206 h 63533"/>
                  <a:gd name="connsiteX24" fmla="*/ 42778 w 86506"/>
                  <a:gd name="connsiteY24" fmla="*/ 21810 h 63533"/>
                  <a:gd name="connsiteX25" fmla="*/ 34222 w 86506"/>
                  <a:gd name="connsiteY25" fmla="*/ 51206 h 63533"/>
                  <a:gd name="connsiteX26" fmla="*/ 30420 w 86506"/>
                  <a:gd name="connsiteY26" fmla="*/ 60689 h 63533"/>
                  <a:gd name="connsiteX27" fmla="*/ 23766 w 86506"/>
                  <a:gd name="connsiteY27" fmla="*/ 63534 h 63533"/>
                  <a:gd name="connsiteX28" fmla="*/ 19963 w 86506"/>
                  <a:gd name="connsiteY28" fmla="*/ 62586 h 63533"/>
                  <a:gd name="connsiteX29" fmla="*/ 17111 w 86506"/>
                  <a:gd name="connsiteY29" fmla="*/ 59741 h 63533"/>
                  <a:gd name="connsiteX30" fmla="*/ 15210 w 86506"/>
                  <a:gd name="connsiteY30" fmla="*/ 55948 h 63533"/>
                  <a:gd name="connsiteX31" fmla="*/ 14259 w 86506"/>
                  <a:gd name="connsiteY31" fmla="*/ 52155 h 63533"/>
                  <a:gd name="connsiteX32" fmla="*/ 1901 w 86506"/>
                  <a:gd name="connsiteY32" fmla="*/ 16121 h 63533"/>
                  <a:gd name="connsiteX33" fmla="*/ 0 w 86506"/>
                  <a:gd name="connsiteY33" fmla="*/ 9483 h 63533"/>
                  <a:gd name="connsiteX34" fmla="*/ 1901 w 86506"/>
                  <a:gd name="connsiteY34" fmla="*/ 4741 h 63533"/>
                  <a:gd name="connsiteX35" fmla="*/ 6654 w 86506"/>
                  <a:gd name="connsiteY35" fmla="*/ 2845 h 63533"/>
                  <a:gd name="connsiteX36" fmla="*/ 11407 w 86506"/>
                  <a:gd name="connsiteY36" fmla="*/ 4741 h 63533"/>
                  <a:gd name="connsiteX37" fmla="*/ 17111 w 86506"/>
                  <a:gd name="connsiteY37" fmla="*/ 10431 h 6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6" h="63533">
                    <a:moveTo>
                      <a:pt x="17111" y="10431"/>
                    </a:moveTo>
                    <a:lnTo>
                      <a:pt x="26617" y="43620"/>
                    </a:lnTo>
                    <a:lnTo>
                      <a:pt x="35173" y="12327"/>
                    </a:lnTo>
                    <a:cubicBezTo>
                      <a:pt x="36124" y="9483"/>
                      <a:pt x="37074" y="6638"/>
                      <a:pt x="37074" y="5690"/>
                    </a:cubicBezTo>
                    <a:cubicBezTo>
                      <a:pt x="37074" y="4741"/>
                      <a:pt x="38025" y="3793"/>
                      <a:pt x="39926" y="1897"/>
                    </a:cubicBezTo>
                    <a:cubicBezTo>
                      <a:pt x="40877" y="948"/>
                      <a:pt x="42778" y="0"/>
                      <a:pt x="44679" y="0"/>
                    </a:cubicBezTo>
                    <a:cubicBezTo>
                      <a:pt x="46581" y="0"/>
                      <a:pt x="48482" y="948"/>
                      <a:pt x="49432" y="1897"/>
                    </a:cubicBezTo>
                    <a:cubicBezTo>
                      <a:pt x="50383" y="2845"/>
                      <a:pt x="51334" y="3793"/>
                      <a:pt x="52284" y="5690"/>
                    </a:cubicBezTo>
                    <a:cubicBezTo>
                      <a:pt x="53235" y="6638"/>
                      <a:pt x="53235" y="9483"/>
                      <a:pt x="54185" y="12327"/>
                    </a:cubicBezTo>
                    <a:lnTo>
                      <a:pt x="62741" y="43620"/>
                    </a:lnTo>
                    <a:lnTo>
                      <a:pt x="72247" y="10431"/>
                    </a:lnTo>
                    <a:cubicBezTo>
                      <a:pt x="73198" y="7586"/>
                      <a:pt x="73198" y="6638"/>
                      <a:pt x="74148" y="5690"/>
                    </a:cubicBezTo>
                    <a:cubicBezTo>
                      <a:pt x="74148" y="4741"/>
                      <a:pt x="75099" y="3793"/>
                      <a:pt x="76050" y="2845"/>
                    </a:cubicBezTo>
                    <a:cubicBezTo>
                      <a:pt x="77000" y="1897"/>
                      <a:pt x="77951" y="1897"/>
                      <a:pt x="79852" y="1897"/>
                    </a:cubicBezTo>
                    <a:cubicBezTo>
                      <a:pt x="81753" y="1897"/>
                      <a:pt x="83655" y="2845"/>
                      <a:pt x="84605" y="3793"/>
                    </a:cubicBezTo>
                    <a:cubicBezTo>
                      <a:pt x="85556" y="4741"/>
                      <a:pt x="86506" y="6638"/>
                      <a:pt x="86506" y="8534"/>
                    </a:cubicBezTo>
                    <a:cubicBezTo>
                      <a:pt x="86506" y="10431"/>
                      <a:pt x="85556" y="12327"/>
                      <a:pt x="84605" y="15172"/>
                    </a:cubicBezTo>
                    <a:lnTo>
                      <a:pt x="72247" y="51206"/>
                    </a:lnTo>
                    <a:cubicBezTo>
                      <a:pt x="71297" y="54051"/>
                      <a:pt x="70346" y="55948"/>
                      <a:pt x="69395" y="57844"/>
                    </a:cubicBezTo>
                    <a:cubicBezTo>
                      <a:pt x="68445" y="58793"/>
                      <a:pt x="67494" y="60689"/>
                      <a:pt x="66544" y="61637"/>
                    </a:cubicBezTo>
                    <a:cubicBezTo>
                      <a:pt x="65593" y="62586"/>
                      <a:pt x="63692" y="63534"/>
                      <a:pt x="61791" y="63534"/>
                    </a:cubicBezTo>
                    <a:cubicBezTo>
                      <a:pt x="59889" y="63534"/>
                      <a:pt x="57988" y="62586"/>
                      <a:pt x="56087" y="61637"/>
                    </a:cubicBezTo>
                    <a:cubicBezTo>
                      <a:pt x="55136" y="60689"/>
                      <a:pt x="54185" y="58793"/>
                      <a:pt x="53235" y="57844"/>
                    </a:cubicBezTo>
                    <a:cubicBezTo>
                      <a:pt x="52284" y="55948"/>
                      <a:pt x="52284" y="54051"/>
                      <a:pt x="51334" y="51206"/>
                    </a:cubicBezTo>
                    <a:lnTo>
                      <a:pt x="42778" y="21810"/>
                    </a:lnTo>
                    <a:lnTo>
                      <a:pt x="34222" y="51206"/>
                    </a:lnTo>
                    <a:cubicBezTo>
                      <a:pt x="33272" y="54999"/>
                      <a:pt x="32321" y="57844"/>
                      <a:pt x="30420" y="60689"/>
                    </a:cubicBezTo>
                    <a:cubicBezTo>
                      <a:pt x="29469" y="62586"/>
                      <a:pt x="26617" y="63534"/>
                      <a:pt x="23766" y="63534"/>
                    </a:cubicBezTo>
                    <a:cubicBezTo>
                      <a:pt x="21864" y="63534"/>
                      <a:pt x="20914" y="63534"/>
                      <a:pt x="19963" y="62586"/>
                    </a:cubicBezTo>
                    <a:cubicBezTo>
                      <a:pt x="19013" y="61637"/>
                      <a:pt x="18062" y="60689"/>
                      <a:pt x="17111" y="59741"/>
                    </a:cubicBezTo>
                    <a:cubicBezTo>
                      <a:pt x="16161" y="58793"/>
                      <a:pt x="15210" y="56896"/>
                      <a:pt x="15210" y="55948"/>
                    </a:cubicBezTo>
                    <a:cubicBezTo>
                      <a:pt x="14259" y="54051"/>
                      <a:pt x="14259" y="53103"/>
                      <a:pt x="14259" y="52155"/>
                    </a:cubicBezTo>
                    <a:lnTo>
                      <a:pt x="1901" y="16121"/>
                    </a:lnTo>
                    <a:cubicBezTo>
                      <a:pt x="951" y="12327"/>
                      <a:pt x="0" y="10431"/>
                      <a:pt x="0" y="9483"/>
                    </a:cubicBezTo>
                    <a:cubicBezTo>
                      <a:pt x="0" y="7586"/>
                      <a:pt x="951" y="6638"/>
                      <a:pt x="1901" y="4741"/>
                    </a:cubicBezTo>
                    <a:cubicBezTo>
                      <a:pt x="2852" y="3793"/>
                      <a:pt x="4753" y="2845"/>
                      <a:pt x="6654" y="2845"/>
                    </a:cubicBezTo>
                    <a:cubicBezTo>
                      <a:pt x="9506" y="2845"/>
                      <a:pt x="10457" y="3793"/>
                      <a:pt x="11407" y="4741"/>
                    </a:cubicBezTo>
                    <a:cubicBezTo>
                      <a:pt x="15210" y="4741"/>
                      <a:pt x="16161" y="6638"/>
                      <a:pt x="17111" y="1043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2E91EF9E-45CE-A81F-315E-BECBE759B7B8}"/>
                  </a:ext>
                </a:extLst>
              </p:cNvPr>
              <p:cNvSpPr/>
              <p:nvPr/>
            </p:nvSpPr>
            <p:spPr>
              <a:xfrm>
                <a:off x="4698137" y="5680644"/>
                <a:ext cx="58938" cy="59740"/>
              </a:xfrm>
              <a:custGeom>
                <a:avLst/>
                <a:gdLst>
                  <a:gd name="connsiteX0" fmla="*/ 58938 w 58938"/>
                  <a:gd name="connsiteY0" fmla="*/ 29396 h 59740"/>
                  <a:gd name="connsiteX1" fmla="*/ 57037 w 58938"/>
                  <a:gd name="connsiteY1" fmla="*/ 41724 h 59740"/>
                  <a:gd name="connsiteX2" fmla="*/ 51333 w 58938"/>
                  <a:gd name="connsiteY2" fmla="*/ 51206 h 59740"/>
                  <a:gd name="connsiteX3" fmla="*/ 41827 w 58938"/>
                  <a:gd name="connsiteY3" fmla="*/ 57844 h 59740"/>
                  <a:gd name="connsiteX4" fmla="*/ 29469 w 58938"/>
                  <a:gd name="connsiteY4" fmla="*/ 59741 h 59740"/>
                  <a:gd name="connsiteX5" fmla="*/ 17111 w 58938"/>
                  <a:gd name="connsiteY5" fmla="*/ 57844 h 59740"/>
                  <a:gd name="connsiteX6" fmla="*/ 7605 w 58938"/>
                  <a:gd name="connsiteY6" fmla="*/ 51206 h 59740"/>
                  <a:gd name="connsiteX7" fmla="*/ 1901 w 58938"/>
                  <a:gd name="connsiteY7" fmla="*/ 41724 h 59740"/>
                  <a:gd name="connsiteX8" fmla="*/ 0 w 58938"/>
                  <a:gd name="connsiteY8" fmla="*/ 29396 h 59740"/>
                  <a:gd name="connsiteX9" fmla="*/ 1901 w 58938"/>
                  <a:gd name="connsiteY9" fmla="*/ 17069 h 59740"/>
                  <a:gd name="connsiteX10" fmla="*/ 7605 w 58938"/>
                  <a:gd name="connsiteY10" fmla="*/ 7586 h 59740"/>
                  <a:gd name="connsiteX11" fmla="*/ 17111 w 58938"/>
                  <a:gd name="connsiteY11" fmla="*/ 1897 h 59740"/>
                  <a:gd name="connsiteX12" fmla="*/ 29469 w 58938"/>
                  <a:gd name="connsiteY12" fmla="*/ 0 h 59740"/>
                  <a:gd name="connsiteX13" fmla="*/ 41827 w 58938"/>
                  <a:gd name="connsiteY13" fmla="*/ 1897 h 59740"/>
                  <a:gd name="connsiteX14" fmla="*/ 51333 w 58938"/>
                  <a:gd name="connsiteY14" fmla="*/ 8534 h 59740"/>
                  <a:gd name="connsiteX15" fmla="*/ 57037 w 58938"/>
                  <a:gd name="connsiteY15" fmla="*/ 18017 h 59740"/>
                  <a:gd name="connsiteX16" fmla="*/ 58938 w 58938"/>
                  <a:gd name="connsiteY16" fmla="*/ 29396 h 59740"/>
                  <a:gd name="connsiteX17" fmla="*/ 43729 w 58938"/>
                  <a:gd name="connsiteY17" fmla="*/ 29396 h 59740"/>
                  <a:gd name="connsiteX18" fmla="*/ 39926 w 58938"/>
                  <a:gd name="connsiteY18" fmla="*/ 15172 h 59740"/>
                  <a:gd name="connsiteX19" fmla="*/ 29469 w 58938"/>
                  <a:gd name="connsiteY19" fmla="*/ 10431 h 59740"/>
                  <a:gd name="connsiteX20" fmla="*/ 21864 w 58938"/>
                  <a:gd name="connsiteY20" fmla="*/ 12327 h 59740"/>
                  <a:gd name="connsiteX21" fmla="*/ 17111 w 58938"/>
                  <a:gd name="connsiteY21" fmla="*/ 18965 h 59740"/>
                  <a:gd name="connsiteX22" fmla="*/ 15210 w 58938"/>
                  <a:gd name="connsiteY22" fmla="*/ 29396 h 59740"/>
                  <a:gd name="connsiteX23" fmla="*/ 17111 w 58938"/>
                  <a:gd name="connsiteY23" fmla="*/ 39827 h 59740"/>
                  <a:gd name="connsiteX24" fmla="*/ 21864 w 58938"/>
                  <a:gd name="connsiteY24" fmla="*/ 46465 h 59740"/>
                  <a:gd name="connsiteX25" fmla="*/ 29469 w 58938"/>
                  <a:gd name="connsiteY25" fmla="*/ 48362 h 59740"/>
                  <a:gd name="connsiteX26" fmla="*/ 39926 w 58938"/>
                  <a:gd name="connsiteY26" fmla="*/ 43620 h 59740"/>
                  <a:gd name="connsiteX27" fmla="*/ 43729 w 58938"/>
                  <a:gd name="connsiteY27" fmla="*/ 29396 h 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938" h="59740">
                    <a:moveTo>
                      <a:pt x="58938" y="29396"/>
                    </a:moveTo>
                    <a:cubicBezTo>
                      <a:pt x="58938" y="34138"/>
                      <a:pt x="57988" y="37931"/>
                      <a:pt x="57037" y="41724"/>
                    </a:cubicBezTo>
                    <a:cubicBezTo>
                      <a:pt x="56087" y="45517"/>
                      <a:pt x="53235" y="48362"/>
                      <a:pt x="51333" y="51206"/>
                    </a:cubicBezTo>
                    <a:cubicBezTo>
                      <a:pt x="49432" y="54051"/>
                      <a:pt x="45630" y="55948"/>
                      <a:pt x="41827" y="57844"/>
                    </a:cubicBezTo>
                    <a:cubicBezTo>
                      <a:pt x="38025" y="59741"/>
                      <a:pt x="34222" y="59741"/>
                      <a:pt x="29469" y="59741"/>
                    </a:cubicBezTo>
                    <a:cubicBezTo>
                      <a:pt x="24716" y="59741"/>
                      <a:pt x="20913" y="58793"/>
                      <a:pt x="17111" y="57844"/>
                    </a:cubicBezTo>
                    <a:cubicBezTo>
                      <a:pt x="13309" y="55948"/>
                      <a:pt x="10457" y="54051"/>
                      <a:pt x="7605" y="51206"/>
                    </a:cubicBezTo>
                    <a:cubicBezTo>
                      <a:pt x="4753" y="48362"/>
                      <a:pt x="2852" y="45517"/>
                      <a:pt x="1901" y="41724"/>
                    </a:cubicBezTo>
                    <a:cubicBezTo>
                      <a:pt x="951" y="37931"/>
                      <a:pt x="0" y="34138"/>
                      <a:pt x="0" y="29396"/>
                    </a:cubicBezTo>
                    <a:cubicBezTo>
                      <a:pt x="0" y="24655"/>
                      <a:pt x="951" y="20862"/>
                      <a:pt x="1901" y="17069"/>
                    </a:cubicBezTo>
                    <a:cubicBezTo>
                      <a:pt x="2852" y="13276"/>
                      <a:pt x="5704" y="10431"/>
                      <a:pt x="7605" y="7586"/>
                    </a:cubicBezTo>
                    <a:cubicBezTo>
                      <a:pt x="9506" y="4741"/>
                      <a:pt x="13309" y="2845"/>
                      <a:pt x="17111" y="1897"/>
                    </a:cubicBezTo>
                    <a:cubicBezTo>
                      <a:pt x="20913" y="0"/>
                      <a:pt x="24716" y="0"/>
                      <a:pt x="29469" y="0"/>
                    </a:cubicBezTo>
                    <a:cubicBezTo>
                      <a:pt x="34222" y="0"/>
                      <a:pt x="38025" y="948"/>
                      <a:pt x="41827" y="1897"/>
                    </a:cubicBezTo>
                    <a:cubicBezTo>
                      <a:pt x="45630" y="2845"/>
                      <a:pt x="48482" y="5690"/>
                      <a:pt x="51333" y="8534"/>
                    </a:cubicBezTo>
                    <a:cubicBezTo>
                      <a:pt x="54185" y="11379"/>
                      <a:pt x="56087" y="14224"/>
                      <a:pt x="57037" y="18017"/>
                    </a:cubicBezTo>
                    <a:cubicBezTo>
                      <a:pt x="58938" y="20862"/>
                      <a:pt x="58938" y="24655"/>
                      <a:pt x="58938" y="29396"/>
                    </a:cubicBezTo>
                    <a:close/>
                    <a:moveTo>
                      <a:pt x="43729" y="29396"/>
                    </a:moveTo>
                    <a:cubicBezTo>
                      <a:pt x="43729" y="23707"/>
                      <a:pt x="42778" y="18965"/>
                      <a:pt x="39926" y="15172"/>
                    </a:cubicBezTo>
                    <a:cubicBezTo>
                      <a:pt x="37074" y="11379"/>
                      <a:pt x="33272" y="10431"/>
                      <a:pt x="29469" y="10431"/>
                    </a:cubicBezTo>
                    <a:cubicBezTo>
                      <a:pt x="26617" y="10431"/>
                      <a:pt x="23766" y="11379"/>
                      <a:pt x="21864" y="12327"/>
                    </a:cubicBezTo>
                    <a:cubicBezTo>
                      <a:pt x="19963" y="14224"/>
                      <a:pt x="18062" y="16121"/>
                      <a:pt x="17111" y="18965"/>
                    </a:cubicBezTo>
                    <a:cubicBezTo>
                      <a:pt x="16160" y="21810"/>
                      <a:pt x="15210" y="25603"/>
                      <a:pt x="15210" y="29396"/>
                    </a:cubicBezTo>
                    <a:cubicBezTo>
                      <a:pt x="15210" y="33189"/>
                      <a:pt x="16160" y="36982"/>
                      <a:pt x="17111" y="39827"/>
                    </a:cubicBezTo>
                    <a:cubicBezTo>
                      <a:pt x="18062" y="42672"/>
                      <a:pt x="19963" y="44569"/>
                      <a:pt x="21864" y="46465"/>
                    </a:cubicBezTo>
                    <a:cubicBezTo>
                      <a:pt x="23766" y="48362"/>
                      <a:pt x="26617" y="48362"/>
                      <a:pt x="29469" y="48362"/>
                    </a:cubicBezTo>
                    <a:cubicBezTo>
                      <a:pt x="34222" y="48362"/>
                      <a:pt x="38025" y="46465"/>
                      <a:pt x="39926" y="43620"/>
                    </a:cubicBezTo>
                    <a:cubicBezTo>
                      <a:pt x="42778" y="39827"/>
                      <a:pt x="43729" y="35086"/>
                      <a:pt x="43729"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87E3765-94DE-02EB-46D8-65CF34D1679E}"/>
                  </a:ext>
                </a:extLst>
              </p:cNvPr>
              <p:cNvSpPr/>
              <p:nvPr/>
            </p:nvSpPr>
            <p:spPr>
              <a:xfrm>
                <a:off x="4768483" y="5678747"/>
                <a:ext cx="42777" cy="60689"/>
              </a:xfrm>
              <a:custGeom>
                <a:avLst/>
                <a:gdLst>
                  <a:gd name="connsiteX0" fmla="*/ 15210 w 42777"/>
                  <a:gd name="connsiteY0" fmla="*/ 39827 h 60689"/>
                  <a:gd name="connsiteX1" fmla="*/ 15210 w 42777"/>
                  <a:gd name="connsiteY1" fmla="*/ 52155 h 60689"/>
                  <a:gd name="connsiteX2" fmla="*/ 13309 w 42777"/>
                  <a:gd name="connsiteY2" fmla="*/ 58793 h 60689"/>
                  <a:gd name="connsiteX3" fmla="*/ 7605 w 42777"/>
                  <a:gd name="connsiteY3" fmla="*/ 60689 h 60689"/>
                  <a:gd name="connsiteX4" fmla="*/ 1901 w 42777"/>
                  <a:gd name="connsiteY4" fmla="*/ 58793 h 60689"/>
                  <a:gd name="connsiteX5" fmla="*/ 0 w 42777"/>
                  <a:gd name="connsiteY5" fmla="*/ 52155 h 60689"/>
                  <a:gd name="connsiteX6" fmla="*/ 0 w 42777"/>
                  <a:gd name="connsiteY6" fmla="*/ 10431 h 60689"/>
                  <a:gd name="connsiteX7" fmla="*/ 7605 w 42777"/>
                  <a:gd name="connsiteY7" fmla="*/ 0 h 60689"/>
                  <a:gd name="connsiteX8" fmla="*/ 13309 w 42777"/>
                  <a:gd name="connsiteY8" fmla="*/ 1897 h 60689"/>
                  <a:gd name="connsiteX9" fmla="*/ 15210 w 42777"/>
                  <a:gd name="connsiteY9" fmla="*/ 8534 h 60689"/>
                  <a:gd name="connsiteX10" fmla="*/ 20914 w 42777"/>
                  <a:gd name="connsiteY10" fmla="*/ 1897 h 60689"/>
                  <a:gd name="connsiteX11" fmla="*/ 28519 w 42777"/>
                  <a:gd name="connsiteY11" fmla="*/ 0 h 60689"/>
                  <a:gd name="connsiteX12" fmla="*/ 38025 w 42777"/>
                  <a:gd name="connsiteY12" fmla="*/ 1897 h 60689"/>
                  <a:gd name="connsiteX13" fmla="*/ 42778 w 42777"/>
                  <a:gd name="connsiteY13" fmla="*/ 8534 h 60689"/>
                  <a:gd name="connsiteX14" fmla="*/ 40877 w 42777"/>
                  <a:gd name="connsiteY14" fmla="*/ 13276 h 60689"/>
                  <a:gd name="connsiteX15" fmla="*/ 37074 w 42777"/>
                  <a:gd name="connsiteY15" fmla="*/ 15172 h 60689"/>
                  <a:gd name="connsiteX16" fmla="*/ 33272 w 42777"/>
                  <a:gd name="connsiteY16" fmla="*/ 14224 h 60689"/>
                  <a:gd name="connsiteX17" fmla="*/ 27568 w 42777"/>
                  <a:gd name="connsiteY17" fmla="*/ 13276 h 60689"/>
                  <a:gd name="connsiteX18" fmla="*/ 21864 w 42777"/>
                  <a:gd name="connsiteY18" fmla="*/ 15172 h 60689"/>
                  <a:gd name="connsiteX19" fmla="*/ 19012 w 42777"/>
                  <a:gd name="connsiteY19" fmla="*/ 19914 h 60689"/>
                  <a:gd name="connsiteX20" fmla="*/ 17111 w 42777"/>
                  <a:gd name="connsiteY20" fmla="*/ 27500 h 60689"/>
                  <a:gd name="connsiteX21" fmla="*/ 15210 w 42777"/>
                  <a:gd name="connsiteY21" fmla="*/ 39827 h 6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77" h="60689">
                    <a:moveTo>
                      <a:pt x="15210" y="39827"/>
                    </a:moveTo>
                    <a:lnTo>
                      <a:pt x="15210" y="52155"/>
                    </a:lnTo>
                    <a:cubicBezTo>
                      <a:pt x="15210" y="54999"/>
                      <a:pt x="14259" y="57844"/>
                      <a:pt x="13309" y="58793"/>
                    </a:cubicBezTo>
                    <a:cubicBezTo>
                      <a:pt x="12358" y="59741"/>
                      <a:pt x="10457" y="60689"/>
                      <a:pt x="7605" y="60689"/>
                    </a:cubicBezTo>
                    <a:cubicBezTo>
                      <a:pt x="5704" y="60689"/>
                      <a:pt x="3802" y="59741"/>
                      <a:pt x="1901" y="58793"/>
                    </a:cubicBezTo>
                    <a:cubicBezTo>
                      <a:pt x="951" y="56896"/>
                      <a:pt x="0" y="54999"/>
                      <a:pt x="0" y="52155"/>
                    </a:cubicBezTo>
                    <a:lnTo>
                      <a:pt x="0" y="10431"/>
                    </a:lnTo>
                    <a:cubicBezTo>
                      <a:pt x="0" y="3793"/>
                      <a:pt x="2852" y="0"/>
                      <a:pt x="7605" y="0"/>
                    </a:cubicBezTo>
                    <a:cubicBezTo>
                      <a:pt x="10457" y="0"/>
                      <a:pt x="11408" y="948"/>
                      <a:pt x="13309" y="1897"/>
                    </a:cubicBezTo>
                    <a:cubicBezTo>
                      <a:pt x="14259" y="3793"/>
                      <a:pt x="15210" y="5690"/>
                      <a:pt x="15210" y="8534"/>
                    </a:cubicBezTo>
                    <a:cubicBezTo>
                      <a:pt x="17111" y="5690"/>
                      <a:pt x="19012" y="2845"/>
                      <a:pt x="20914" y="1897"/>
                    </a:cubicBezTo>
                    <a:cubicBezTo>
                      <a:pt x="22815" y="948"/>
                      <a:pt x="25667" y="0"/>
                      <a:pt x="28519" y="0"/>
                    </a:cubicBezTo>
                    <a:cubicBezTo>
                      <a:pt x="31370" y="0"/>
                      <a:pt x="35173" y="948"/>
                      <a:pt x="38025" y="1897"/>
                    </a:cubicBezTo>
                    <a:cubicBezTo>
                      <a:pt x="40877" y="2845"/>
                      <a:pt x="42778" y="5690"/>
                      <a:pt x="42778" y="8534"/>
                    </a:cubicBezTo>
                    <a:cubicBezTo>
                      <a:pt x="42778" y="10431"/>
                      <a:pt x="41827" y="11379"/>
                      <a:pt x="40877" y="13276"/>
                    </a:cubicBezTo>
                    <a:cubicBezTo>
                      <a:pt x="39926" y="14224"/>
                      <a:pt x="38025" y="15172"/>
                      <a:pt x="37074" y="15172"/>
                    </a:cubicBezTo>
                    <a:cubicBezTo>
                      <a:pt x="36123" y="15172"/>
                      <a:pt x="35173" y="15172"/>
                      <a:pt x="33272" y="14224"/>
                    </a:cubicBezTo>
                    <a:cubicBezTo>
                      <a:pt x="31370" y="13276"/>
                      <a:pt x="29469" y="13276"/>
                      <a:pt x="27568" y="13276"/>
                    </a:cubicBezTo>
                    <a:cubicBezTo>
                      <a:pt x="25667" y="13276"/>
                      <a:pt x="23766" y="14224"/>
                      <a:pt x="21864" y="15172"/>
                    </a:cubicBezTo>
                    <a:cubicBezTo>
                      <a:pt x="20914" y="16121"/>
                      <a:pt x="19012" y="18017"/>
                      <a:pt x="19012" y="19914"/>
                    </a:cubicBezTo>
                    <a:cubicBezTo>
                      <a:pt x="18062" y="21810"/>
                      <a:pt x="18062" y="24655"/>
                      <a:pt x="17111" y="27500"/>
                    </a:cubicBezTo>
                    <a:cubicBezTo>
                      <a:pt x="15210" y="32241"/>
                      <a:pt x="15210" y="36034"/>
                      <a:pt x="15210" y="3982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6EA4116A-6CD0-610F-23CB-7621733D8C42}"/>
                  </a:ext>
                </a:extLst>
              </p:cNvPr>
              <p:cNvSpPr/>
              <p:nvPr/>
            </p:nvSpPr>
            <p:spPr>
              <a:xfrm>
                <a:off x="4816014" y="5657885"/>
                <a:ext cx="53234" cy="81550"/>
              </a:xfrm>
              <a:custGeom>
                <a:avLst/>
                <a:gdLst>
                  <a:gd name="connsiteX0" fmla="*/ 36123 w 53234"/>
                  <a:gd name="connsiteY0" fmla="*/ 75861 h 81550"/>
                  <a:gd name="connsiteX1" fmla="*/ 22815 w 53234"/>
                  <a:gd name="connsiteY1" fmla="*/ 54051 h 81550"/>
                  <a:gd name="connsiteX2" fmla="*/ 14259 w 53234"/>
                  <a:gd name="connsiteY2" fmla="*/ 61637 h 81550"/>
                  <a:gd name="connsiteX3" fmla="*/ 14259 w 53234"/>
                  <a:gd name="connsiteY3" fmla="*/ 73017 h 81550"/>
                  <a:gd name="connsiteX4" fmla="*/ 12358 w 53234"/>
                  <a:gd name="connsiteY4" fmla="*/ 79654 h 81550"/>
                  <a:gd name="connsiteX5" fmla="*/ 7605 w 53234"/>
                  <a:gd name="connsiteY5" fmla="*/ 81551 h 81550"/>
                  <a:gd name="connsiteX6" fmla="*/ 1901 w 53234"/>
                  <a:gd name="connsiteY6" fmla="*/ 79654 h 81550"/>
                  <a:gd name="connsiteX7" fmla="*/ 0 w 53234"/>
                  <a:gd name="connsiteY7" fmla="*/ 73017 h 81550"/>
                  <a:gd name="connsiteX8" fmla="*/ 0 w 53234"/>
                  <a:gd name="connsiteY8" fmla="*/ 10431 h 81550"/>
                  <a:gd name="connsiteX9" fmla="*/ 1901 w 53234"/>
                  <a:gd name="connsiteY9" fmla="*/ 2845 h 81550"/>
                  <a:gd name="connsiteX10" fmla="*/ 7605 w 53234"/>
                  <a:gd name="connsiteY10" fmla="*/ 0 h 81550"/>
                  <a:gd name="connsiteX11" fmla="*/ 13309 w 53234"/>
                  <a:gd name="connsiteY11" fmla="*/ 1897 h 81550"/>
                  <a:gd name="connsiteX12" fmla="*/ 15210 w 53234"/>
                  <a:gd name="connsiteY12" fmla="*/ 8534 h 81550"/>
                  <a:gd name="connsiteX13" fmla="*/ 15210 w 53234"/>
                  <a:gd name="connsiteY13" fmla="*/ 44569 h 81550"/>
                  <a:gd name="connsiteX14" fmla="*/ 32321 w 53234"/>
                  <a:gd name="connsiteY14" fmla="*/ 26551 h 81550"/>
                  <a:gd name="connsiteX15" fmla="*/ 37074 w 53234"/>
                  <a:gd name="connsiteY15" fmla="*/ 21810 h 81550"/>
                  <a:gd name="connsiteX16" fmla="*/ 40877 w 53234"/>
                  <a:gd name="connsiteY16" fmla="*/ 20862 h 81550"/>
                  <a:gd name="connsiteX17" fmla="*/ 45630 w 53234"/>
                  <a:gd name="connsiteY17" fmla="*/ 22758 h 81550"/>
                  <a:gd name="connsiteX18" fmla="*/ 47531 w 53234"/>
                  <a:gd name="connsiteY18" fmla="*/ 27500 h 81550"/>
                  <a:gd name="connsiteX19" fmla="*/ 41827 w 53234"/>
                  <a:gd name="connsiteY19" fmla="*/ 36034 h 81550"/>
                  <a:gd name="connsiteX20" fmla="*/ 34222 w 53234"/>
                  <a:gd name="connsiteY20" fmla="*/ 43620 h 81550"/>
                  <a:gd name="connsiteX21" fmla="*/ 49432 w 53234"/>
                  <a:gd name="connsiteY21" fmla="*/ 67327 h 81550"/>
                  <a:gd name="connsiteX22" fmla="*/ 52284 w 53234"/>
                  <a:gd name="connsiteY22" fmla="*/ 71120 h 81550"/>
                  <a:gd name="connsiteX23" fmla="*/ 53235 w 53234"/>
                  <a:gd name="connsiteY23" fmla="*/ 73965 h 81550"/>
                  <a:gd name="connsiteX24" fmla="*/ 51333 w 53234"/>
                  <a:gd name="connsiteY24" fmla="*/ 79654 h 81550"/>
                  <a:gd name="connsiteX25" fmla="*/ 46580 w 53234"/>
                  <a:gd name="connsiteY25" fmla="*/ 81551 h 81550"/>
                  <a:gd name="connsiteX26" fmla="*/ 42778 w 53234"/>
                  <a:gd name="connsiteY26" fmla="*/ 79654 h 81550"/>
                  <a:gd name="connsiteX27" fmla="*/ 36123 w 53234"/>
                  <a:gd name="connsiteY27" fmla="*/ 75861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234" h="81550">
                    <a:moveTo>
                      <a:pt x="36123" y="75861"/>
                    </a:moveTo>
                    <a:lnTo>
                      <a:pt x="22815" y="54051"/>
                    </a:lnTo>
                    <a:lnTo>
                      <a:pt x="14259" y="61637"/>
                    </a:lnTo>
                    <a:lnTo>
                      <a:pt x="14259" y="73017"/>
                    </a:lnTo>
                    <a:cubicBezTo>
                      <a:pt x="14259" y="75861"/>
                      <a:pt x="13309" y="77758"/>
                      <a:pt x="12358" y="79654"/>
                    </a:cubicBezTo>
                    <a:cubicBezTo>
                      <a:pt x="11408" y="81551"/>
                      <a:pt x="9506" y="81551"/>
                      <a:pt x="7605" y="81551"/>
                    </a:cubicBezTo>
                    <a:cubicBezTo>
                      <a:pt x="5704" y="81551"/>
                      <a:pt x="3802" y="80603"/>
                      <a:pt x="1901" y="79654"/>
                    </a:cubicBezTo>
                    <a:cubicBezTo>
                      <a:pt x="0" y="78706"/>
                      <a:pt x="0" y="75861"/>
                      <a:pt x="0" y="73017"/>
                    </a:cubicBezTo>
                    <a:lnTo>
                      <a:pt x="0" y="10431"/>
                    </a:lnTo>
                    <a:cubicBezTo>
                      <a:pt x="0" y="7586"/>
                      <a:pt x="951" y="4741"/>
                      <a:pt x="1901" y="2845"/>
                    </a:cubicBezTo>
                    <a:cubicBezTo>
                      <a:pt x="2852" y="948"/>
                      <a:pt x="4753" y="0"/>
                      <a:pt x="7605" y="0"/>
                    </a:cubicBezTo>
                    <a:cubicBezTo>
                      <a:pt x="9506" y="0"/>
                      <a:pt x="11408" y="948"/>
                      <a:pt x="13309" y="1897"/>
                    </a:cubicBezTo>
                    <a:cubicBezTo>
                      <a:pt x="14259" y="3793"/>
                      <a:pt x="15210" y="5690"/>
                      <a:pt x="15210" y="8534"/>
                    </a:cubicBezTo>
                    <a:lnTo>
                      <a:pt x="15210" y="44569"/>
                    </a:lnTo>
                    <a:lnTo>
                      <a:pt x="32321" y="26551"/>
                    </a:lnTo>
                    <a:cubicBezTo>
                      <a:pt x="34222" y="24655"/>
                      <a:pt x="36123" y="22758"/>
                      <a:pt x="37074" y="21810"/>
                    </a:cubicBezTo>
                    <a:cubicBezTo>
                      <a:pt x="38025" y="20862"/>
                      <a:pt x="39926" y="20862"/>
                      <a:pt x="40877" y="20862"/>
                    </a:cubicBezTo>
                    <a:cubicBezTo>
                      <a:pt x="42778" y="20862"/>
                      <a:pt x="44679" y="21810"/>
                      <a:pt x="45630" y="22758"/>
                    </a:cubicBezTo>
                    <a:cubicBezTo>
                      <a:pt x="46580" y="23707"/>
                      <a:pt x="47531" y="25603"/>
                      <a:pt x="47531" y="27500"/>
                    </a:cubicBezTo>
                    <a:cubicBezTo>
                      <a:pt x="47531" y="29396"/>
                      <a:pt x="45630" y="32241"/>
                      <a:pt x="41827" y="36034"/>
                    </a:cubicBezTo>
                    <a:lnTo>
                      <a:pt x="34222" y="43620"/>
                    </a:lnTo>
                    <a:lnTo>
                      <a:pt x="49432" y="67327"/>
                    </a:lnTo>
                    <a:cubicBezTo>
                      <a:pt x="50383" y="69223"/>
                      <a:pt x="51333" y="70172"/>
                      <a:pt x="52284" y="71120"/>
                    </a:cubicBezTo>
                    <a:cubicBezTo>
                      <a:pt x="53235" y="72068"/>
                      <a:pt x="53235" y="73017"/>
                      <a:pt x="53235" y="73965"/>
                    </a:cubicBezTo>
                    <a:cubicBezTo>
                      <a:pt x="53235" y="75861"/>
                      <a:pt x="52284" y="77758"/>
                      <a:pt x="51333" y="79654"/>
                    </a:cubicBezTo>
                    <a:cubicBezTo>
                      <a:pt x="50383" y="80603"/>
                      <a:pt x="48482" y="81551"/>
                      <a:pt x="46580" y="81551"/>
                    </a:cubicBezTo>
                    <a:cubicBezTo>
                      <a:pt x="44679" y="81551"/>
                      <a:pt x="43729" y="80603"/>
                      <a:pt x="42778" y="79654"/>
                    </a:cubicBezTo>
                    <a:cubicBezTo>
                      <a:pt x="41827" y="78706"/>
                      <a:pt x="38025" y="78706"/>
                      <a:pt x="36123" y="7586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C453ADC5-C5CB-0FB7-87F6-02A236BAF347}"/>
                  </a:ext>
                </a:extLst>
              </p:cNvPr>
              <p:cNvSpPr/>
              <p:nvPr/>
            </p:nvSpPr>
            <p:spPr>
              <a:xfrm>
                <a:off x="4874952" y="5703402"/>
                <a:ext cx="32321" cy="13275"/>
              </a:xfrm>
              <a:custGeom>
                <a:avLst/>
                <a:gdLst>
                  <a:gd name="connsiteX0" fmla="*/ 24716 w 32321"/>
                  <a:gd name="connsiteY0" fmla="*/ 13276 h 13275"/>
                  <a:gd name="connsiteX1" fmla="*/ 7605 w 32321"/>
                  <a:gd name="connsiteY1" fmla="*/ 13276 h 13275"/>
                  <a:gd name="connsiteX2" fmla="*/ 1901 w 32321"/>
                  <a:gd name="connsiteY2" fmla="*/ 11379 h 13275"/>
                  <a:gd name="connsiteX3" fmla="*/ 0 w 32321"/>
                  <a:gd name="connsiteY3" fmla="*/ 6638 h 13275"/>
                  <a:gd name="connsiteX4" fmla="*/ 1901 w 32321"/>
                  <a:gd name="connsiteY4" fmla="*/ 1897 h 13275"/>
                  <a:gd name="connsiteX5" fmla="*/ 7605 w 32321"/>
                  <a:gd name="connsiteY5" fmla="*/ 0 h 13275"/>
                  <a:gd name="connsiteX6" fmla="*/ 24716 w 32321"/>
                  <a:gd name="connsiteY6" fmla="*/ 0 h 13275"/>
                  <a:gd name="connsiteX7" fmla="*/ 30420 w 32321"/>
                  <a:gd name="connsiteY7" fmla="*/ 1897 h 13275"/>
                  <a:gd name="connsiteX8" fmla="*/ 32321 w 32321"/>
                  <a:gd name="connsiteY8" fmla="*/ 6638 h 13275"/>
                  <a:gd name="connsiteX9" fmla="*/ 30420 w 32321"/>
                  <a:gd name="connsiteY9" fmla="*/ 11379 h 13275"/>
                  <a:gd name="connsiteX10" fmla="*/ 24716 w 32321"/>
                  <a:gd name="connsiteY10" fmla="*/ 13276 h 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21" h="13275">
                    <a:moveTo>
                      <a:pt x="24716" y="13276"/>
                    </a:moveTo>
                    <a:lnTo>
                      <a:pt x="7605" y="13276"/>
                    </a:lnTo>
                    <a:cubicBezTo>
                      <a:pt x="4753" y="13276"/>
                      <a:pt x="2852" y="12327"/>
                      <a:pt x="1901" y="11379"/>
                    </a:cubicBezTo>
                    <a:cubicBezTo>
                      <a:pt x="950" y="10431"/>
                      <a:pt x="0" y="8534"/>
                      <a:pt x="0" y="6638"/>
                    </a:cubicBezTo>
                    <a:cubicBezTo>
                      <a:pt x="0" y="4741"/>
                      <a:pt x="950" y="2845"/>
                      <a:pt x="1901" y="1897"/>
                    </a:cubicBezTo>
                    <a:cubicBezTo>
                      <a:pt x="2852" y="948"/>
                      <a:pt x="5703" y="0"/>
                      <a:pt x="7605" y="0"/>
                    </a:cubicBezTo>
                    <a:lnTo>
                      <a:pt x="24716" y="0"/>
                    </a:lnTo>
                    <a:cubicBezTo>
                      <a:pt x="27568" y="0"/>
                      <a:pt x="29469" y="948"/>
                      <a:pt x="30420" y="1897"/>
                    </a:cubicBezTo>
                    <a:cubicBezTo>
                      <a:pt x="31370" y="2845"/>
                      <a:pt x="32321" y="4741"/>
                      <a:pt x="32321" y="6638"/>
                    </a:cubicBezTo>
                    <a:cubicBezTo>
                      <a:pt x="32321" y="8534"/>
                      <a:pt x="31370" y="10431"/>
                      <a:pt x="30420" y="11379"/>
                    </a:cubicBezTo>
                    <a:cubicBezTo>
                      <a:pt x="29469" y="12327"/>
                      <a:pt x="26617" y="13276"/>
                      <a:pt x="24716" y="1327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3C957B57-E3AA-4018-474B-C2EDEBA4C722}"/>
                  </a:ext>
                </a:extLst>
              </p:cNvPr>
              <p:cNvSpPr/>
              <p:nvPr/>
            </p:nvSpPr>
            <p:spPr>
              <a:xfrm>
                <a:off x="4916780" y="5658834"/>
                <a:ext cx="15209" cy="81550"/>
              </a:xfrm>
              <a:custGeom>
                <a:avLst/>
                <a:gdLst>
                  <a:gd name="connsiteX0" fmla="*/ 0 w 15209"/>
                  <a:gd name="connsiteY0" fmla="*/ 73017 h 81550"/>
                  <a:gd name="connsiteX1" fmla="*/ 0 w 15209"/>
                  <a:gd name="connsiteY1" fmla="*/ 8534 h 81550"/>
                  <a:gd name="connsiteX2" fmla="*/ 1901 w 15209"/>
                  <a:gd name="connsiteY2" fmla="*/ 1897 h 81550"/>
                  <a:gd name="connsiteX3" fmla="*/ 7605 w 15209"/>
                  <a:gd name="connsiteY3" fmla="*/ 0 h 81550"/>
                  <a:gd name="connsiteX4" fmla="*/ 13309 w 15209"/>
                  <a:gd name="connsiteY4" fmla="*/ 1897 h 81550"/>
                  <a:gd name="connsiteX5" fmla="*/ 15210 w 15209"/>
                  <a:gd name="connsiteY5" fmla="*/ 8534 h 81550"/>
                  <a:gd name="connsiteX6" fmla="*/ 15210 w 15209"/>
                  <a:gd name="connsiteY6" fmla="*/ 73017 h 81550"/>
                  <a:gd name="connsiteX7" fmla="*/ 13309 w 15209"/>
                  <a:gd name="connsiteY7" fmla="*/ 79654 h 81550"/>
                  <a:gd name="connsiteX8" fmla="*/ 7605 w 15209"/>
                  <a:gd name="connsiteY8" fmla="*/ 81551 h 81550"/>
                  <a:gd name="connsiteX9" fmla="*/ 1901 w 15209"/>
                  <a:gd name="connsiteY9" fmla="*/ 79654 h 81550"/>
                  <a:gd name="connsiteX10" fmla="*/ 0 w 15209"/>
                  <a:gd name="connsiteY10" fmla="*/ 73017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09" h="81550">
                    <a:moveTo>
                      <a:pt x="0" y="73017"/>
                    </a:moveTo>
                    <a:lnTo>
                      <a:pt x="0" y="8534"/>
                    </a:lnTo>
                    <a:cubicBezTo>
                      <a:pt x="0" y="5690"/>
                      <a:pt x="951" y="2845"/>
                      <a:pt x="1901" y="1897"/>
                    </a:cubicBezTo>
                    <a:cubicBezTo>
                      <a:pt x="2852" y="948"/>
                      <a:pt x="4753" y="0"/>
                      <a:pt x="7605" y="0"/>
                    </a:cubicBezTo>
                    <a:cubicBezTo>
                      <a:pt x="9506" y="0"/>
                      <a:pt x="11407"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2" y="80603"/>
                      <a:pt x="1901" y="79654"/>
                    </a:cubicBezTo>
                    <a:cubicBezTo>
                      <a:pt x="0" y="78706"/>
                      <a:pt x="0" y="75861"/>
                      <a:pt x="0" y="7301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2D914C34-82EC-9A74-FEF5-64480B93EA8C}"/>
                  </a:ext>
                </a:extLst>
              </p:cNvPr>
              <p:cNvSpPr/>
              <p:nvPr/>
            </p:nvSpPr>
            <p:spPr>
              <a:xfrm>
                <a:off x="4947199" y="5658834"/>
                <a:ext cx="15209" cy="80602"/>
              </a:xfrm>
              <a:custGeom>
                <a:avLst/>
                <a:gdLst>
                  <a:gd name="connsiteX0" fmla="*/ 7605 w 15209"/>
                  <a:gd name="connsiteY0" fmla="*/ 14224 h 80602"/>
                  <a:gd name="connsiteX1" fmla="*/ 1901 w 15209"/>
                  <a:gd name="connsiteY1" fmla="*/ 12327 h 80602"/>
                  <a:gd name="connsiteX2" fmla="*/ 0 w 15209"/>
                  <a:gd name="connsiteY2" fmla="*/ 6638 h 80602"/>
                  <a:gd name="connsiteX3" fmla="*/ 1901 w 15209"/>
                  <a:gd name="connsiteY3" fmla="*/ 1897 h 80602"/>
                  <a:gd name="connsiteX4" fmla="*/ 7605 w 15209"/>
                  <a:gd name="connsiteY4" fmla="*/ 0 h 80602"/>
                  <a:gd name="connsiteX5" fmla="*/ 12358 w 15209"/>
                  <a:gd name="connsiteY5" fmla="*/ 1897 h 80602"/>
                  <a:gd name="connsiteX6" fmla="*/ 14259 w 15209"/>
                  <a:gd name="connsiteY6" fmla="*/ 7586 h 80602"/>
                  <a:gd name="connsiteX7" fmla="*/ 12358 w 15209"/>
                  <a:gd name="connsiteY7" fmla="*/ 13276 h 80602"/>
                  <a:gd name="connsiteX8" fmla="*/ 7605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7605" y="14224"/>
                    </a:moveTo>
                    <a:cubicBezTo>
                      <a:pt x="5704" y="14224"/>
                      <a:pt x="3803" y="13276"/>
                      <a:pt x="1901" y="12327"/>
                    </a:cubicBezTo>
                    <a:cubicBezTo>
                      <a:pt x="0" y="11379"/>
                      <a:pt x="0" y="9483"/>
                      <a:pt x="0" y="6638"/>
                    </a:cubicBezTo>
                    <a:cubicBezTo>
                      <a:pt x="0" y="4741"/>
                      <a:pt x="951" y="2845"/>
                      <a:pt x="1901" y="1897"/>
                    </a:cubicBezTo>
                    <a:cubicBezTo>
                      <a:pt x="3803" y="948"/>
                      <a:pt x="4753" y="0"/>
                      <a:pt x="7605" y="0"/>
                    </a:cubicBezTo>
                    <a:cubicBezTo>
                      <a:pt x="9506" y="0"/>
                      <a:pt x="11408" y="948"/>
                      <a:pt x="12358" y="1897"/>
                    </a:cubicBezTo>
                    <a:cubicBezTo>
                      <a:pt x="14259" y="2845"/>
                      <a:pt x="14259" y="4741"/>
                      <a:pt x="14259" y="7586"/>
                    </a:cubicBezTo>
                    <a:cubicBezTo>
                      <a:pt x="14259" y="9483"/>
                      <a:pt x="13309" y="11379"/>
                      <a:pt x="12358" y="13276"/>
                    </a:cubicBezTo>
                    <a:cubicBezTo>
                      <a:pt x="11408" y="13276"/>
                      <a:pt x="9506" y="14224"/>
                      <a:pt x="7605"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5FE87BCC-CEB5-7CFD-DF97-5CCF77BD186D}"/>
                  </a:ext>
                </a:extLst>
              </p:cNvPr>
              <p:cNvSpPr/>
              <p:nvPr/>
            </p:nvSpPr>
            <p:spPr>
              <a:xfrm>
                <a:off x="4970252" y="5657885"/>
                <a:ext cx="42540" cy="84395"/>
              </a:xfrm>
              <a:custGeom>
                <a:avLst/>
                <a:gdLst>
                  <a:gd name="connsiteX0" fmla="*/ 6417 w 42540"/>
                  <a:gd name="connsiteY0" fmla="*/ 23707 h 84395"/>
                  <a:gd name="connsiteX1" fmla="*/ 10219 w 42540"/>
                  <a:gd name="connsiteY1" fmla="*/ 23707 h 84395"/>
                  <a:gd name="connsiteX2" fmla="*/ 10219 w 42540"/>
                  <a:gd name="connsiteY2" fmla="*/ 18965 h 84395"/>
                  <a:gd name="connsiteX3" fmla="*/ 12120 w 42540"/>
                  <a:gd name="connsiteY3" fmla="*/ 7586 h 84395"/>
                  <a:gd name="connsiteX4" fmla="*/ 17824 w 42540"/>
                  <a:gd name="connsiteY4" fmla="*/ 1897 h 84395"/>
                  <a:gd name="connsiteX5" fmla="*/ 29232 w 42540"/>
                  <a:gd name="connsiteY5" fmla="*/ 0 h 84395"/>
                  <a:gd name="connsiteX6" fmla="*/ 42540 w 42540"/>
                  <a:gd name="connsiteY6" fmla="*/ 6638 h 84395"/>
                  <a:gd name="connsiteX7" fmla="*/ 41590 w 42540"/>
                  <a:gd name="connsiteY7" fmla="*/ 10431 h 84395"/>
                  <a:gd name="connsiteX8" fmla="*/ 38738 w 42540"/>
                  <a:gd name="connsiteY8" fmla="*/ 12327 h 84395"/>
                  <a:gd name="connsiteX9" fmla="*/ 35886 w 42540"/>
                  <a:gd name="connsiteY9" fmla="*/ 12327 h 84395"/>
                  <a:gd name="connsiteX10" fmla="*/ 32084 w 42540"/>
                  <a:gd name="connsiteY10" fmla="*/ 12327 h 84395"/>
                  <a:gd name="connsiteX11" fmla="*/ 27330 w 42540"/>
                  <a:gd name="connsiteY11" fmla="*/ 15172 h 84395"/>
                  <a:gd name="connsiteX12" fmla="*/ 26380 w 42540"/>
                  <a:gd name="connsiteY12" fmla="*/ 21810 h 84395"/>
                  <a:gd name="connsiteX13" fmla="*/ 26380 w 42540"/>
                  <a:gd name="connsiteY13" fmla="*/ 25603 h 84395"/>
                  <a:gd name="connsiteX14" fmla="*/ 30182 w 42540"/>
                  <a:gd name="connsiteY14" fmla="*/ 25603 h 84395"/>
                  <a:gd name="connsiteX15" fmla="*/ 38738 w 42540"/>
                  <a:gd name="connsiteY15" fmla="*/ 30345 h 84395"/>
                  <a:gd name="connsiteX16" fmla="*/ 36837 w 42540"/>
                  <a:gd name="connsiteY16" fmla="*/ 35086 h 84395"/>
                  <a:gd name="connsiteX17" fmla="*/ 30182 w 42540"/>
                  <a:gd name="connsiteY17" fmla="*/ 36034 h 84395"/>
                  <a:gd name="connsiteX18" fmla="*/ 26380 w 42540"/>
                  <a:gd name="connsiteY18" fmla="*/ 36034 h 84395"/>
                  <a:gd name="connsiteX19" fmla="*/ 26380 w 42540"/>
                  <a:gd name="connsiteY19" fmla="*/ 75861 h 84395"/>
                  <a:gd name="connsiteX20" fmla="*/ 24478 w 42540"/>
                  <a:gd name="connsiteY20" fmla="*/ 82499 h 84395"/>
                  <a:gd name="connsiteX21" fmla="*/ 18775 w 42540"/>
                  <a:gd name="connsiteY21" fmla="*/ 84396 h 84395"/>
                  <a:gd name="connsiteX22" fmla="*/ 13071 w 42540"/>
                  <a:gd name="connsiteY22" fmla="*/ 82499 h 84395"/>
                  <a:gd name="connsiteX23" fmla="*/ 11170 w 42540"/>
                  <a:gd name="connsiteY23" fmla="*/ 75861 h 84395"/>
                  <a:gd name="connsiteX24" fmla="*/ 11170 w 42540"/>
                  <a:gd name="connsiteY24" fmla="*/ 36034 h 84395"/>
                  <a:gd name="connsiteX25" fmla="*/ 7367 w 42540"/>
                  <a:gd name="connsiteY25" fmla="*/ 36034 h 84395"/>
                  <a:gd name="connsiteX26" fmla="*/ 2614 w 42540"/>
                  <a:gd name="connsiteY26" fmla="*/ 34138 h 84395"/>
                  <a:gd name="connsiteX27" fmla="*/ 713 w 42540"/>
                  <a:gd name="connsiteY27" fmla="*/ 30345 h 84395"/>
                  <a:gd name="connsiteX28" fmla="*/ 6417 w 42540"/>
                  <a:gd name="connsiteY28" fmla="*/ 23707 h 8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540" h="84395">
                    <a:moveTo>
                      <a:pt x="6417" y="23707"/>
                    </a:moveTo>
                    <a:lnTo>
                      <a:pt x="10219" y="23707"/>
                    </a:lnTo>
                    <a:lnTo>
                      <a:pt x="10219" y="18965"/>
                    </a:lnTo>
                    <a:cubicBezTo>
                      <a:pt x="10219" y="14224"/>
                      <a:pt x="11170" y="10431"/>
                      <a:pt x="12120" y="7586"/>
                    </a:cubicBezTo>
                    <a:cubicBezTo>
                      <a:pt x="13071" y="4741"/>
                      <a:pt x="14972" y="2845"/>
                      <a:pt x="17824" y="1897"/>
                    </a:cubicBezTo>
                    <a:cubicBezTo>
                      <a:pt x="20676" y="948"/>
                      <a:pt x="24478" y="0"/>
                      <a:pt x="29232" y="0"/>
                    </a:cubicBezTo>
                    <a:cubicBezTo>
                      <a:pt x="37787" y="0"/>
                      <a:pt x="42540" y="1897"/>
                      <a:pt x="42540" y="6638"/>
                    </a:cubicBezTo>
                    <a:cubicBezTo>
                      <a:pt x="42540" y="7586"/>
                      <a:pt x="42540" y="9483"/>
                      <a:pt x="41590" y="10431"/>
                    </a:cubicBezTo>
                    <a:cubicBezTo>
                      <a:pt x="40639" y="11379"/>
                      <a:pt x="39688" y="12327"/>
                      <a:pt x="38738" y="12327"/>
                    </a:cubicBezTo>
                    <a:cubicBezTo>
                      <a:pt x="37787" y="12327"/>
                      <a:pt x="36837" y="12327"/>
                      <a:pt x="35886" y="12327"/>
                    </a:cubicBezTo>
                    <a:cubicBezTo>
                      <a:pt x="34935" y="12327"/>
                      <a:pt x="33034" y="12327"/>
                      <a:pt x="32084" y="12327"/>
                    </a:cubicBezTo>
                    <a:cubicBezTo>
                      <a:pt x="29232" y="12327"/>
                      <a:pt x="27330" y="13276"/>
                      <a:pt x="27330" y="15172"/>
                    </a:cubicBezTo>
                    <a:cubicBezTo>
                      <a:pt x="26380" y="17069"/>
                      <a:pt x="26380" y="18965"/>
                      <a:pt x="26380" y="21810"/>
                    </a:cubicBezTo>
                    <a:lnTo>
                      <a:pt x="26380" y="25603"/>
                    </a:lnTo>
                    <a:lnTo>
                      <a:pt x="30182" y="25603"/>
                    </a:lnTo>
                    <a:cubicBezTo>
                      <a:pt x="35886" y="25603"/>
                      <a:pt x="38738" y="27500"/>
                      <a:pt x="38738" y="30345"/>
                    </a:cubicBezTo>
                    <a:cubicBezTo>
                      <a:pt x="38738" y="33189"/>
                      <a:pt x="37787" y="34138"/>
                      <a:pt x="36837" y="35086"/>
                    </a:cubicBezTo>
                    <a:cubicBezTo>
                      <a:pt x="34935" y="36034"/>
                      <a:pt x="33034" y="36034"/>
                      <a:pt x="30182" y="36034"/>
                    </a:cubicBezTo>
                    <a:lnTo>
                      <a:pt x="26380" y="36034"/>
                    </a:lnTo>
                    <a:lnTo>
                      <a:pt x="26380" y="75861"/>
                    </a:lnTo>
                    <a:cubicBezTo>
                      <a:pt x="26380" y="78706"/>
                      <a:pt x="25429" y="80603"/>
                      <a:pt x="24478" y="82499"/>
                    </a:cubicBezTo>
                    <a:cubicBezTo>
                      <a:pt x="23528" y="84396"/>
                      <a:pt x="21627" y="84396"/>
                      <a:pt x="18775" y="84396"/>
                    </a:cubicBezTo>
                    <a:cubicBezTo>
                      <a:pt x="16874" y="84396"/>
                      <a:pt x="14972" y="83447"/>
                      <a:pt x="13071" y="82499"/>
                    </a:cubicBezTo>
                    <a:cubicBezTo>
                      <a:pt x="12120" y="80603"/>
                      <a:pt x="11170" y="78706"/>
                      <a:pt x="11170" y="75861"/>
                    </a:cubicBezTo>
                    <a:lnTo>
                      <a:pt x="11170" y="36034"/>
                    </a:lnTo>
                    <a:lnTo>
                      <a:pt x="7367" y="36034"/>
                    </a:lnTo>
                    <a:cubicBezTo>
                      <a:pt x="5466" y="36034"/>
                      <a:pt x="3565" y="35086"/>
                      <a:pt x="2614" y="34138"/>
                    </a:cubicBezTo>
                    <a:cubicBezTo>
                      <a:pt x="1664" y="33189"/>
                      <a:pt x="713" y="32241"/>
                      <a:pt x="713" y="30345"/>
                    </a:cubicBezTo>
                    <a:cubicBezTo>
                      <a:pt x="-1188" y="24655"/>
                      <a:pt x="713" y="23707"/>
                      <a:pt x="6417" y="2370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598E0878-C5FF-112A-A1EF-E5984421072A}"/>
                  </a:ext>
                </a:extLst>
              </p:cNvPr>
              <p:cNvSpPr/>
              <p:nvPr/>
            </p:nvSpPr>
            <p:spPr>
              <a:xfrm>
                <a:off x="5009940" y="5678747"/>
                <a:ext cx="57037" cy="60689"/>
              </a:xfrm>
              <a:custGeom>
                <a:avLst/>
                <a:gdLst>
                  <a:gd name="connsiteX0" fmla="*/ 44679 w 57037"/>
                  <a:gd name="connsiteY0" fmla="*/ 35086 h 60689"/>
                  <a:gd name="connsiteX1" fmla="*/ 15210 w 57037"/>
                  <a:gd name="connsiteY1" fmla="*/ 35086 h 60689"/>
                  <a:gd name="connsiteX2" fmla="*/ 17111 w 57037"/>
                  <a:gd name="connsiteY2" fmla="*/ 43620 h 60689"/>
                  <a:gd name="connsiteX3" fmla="*/ 22815 w 57037"/>
                  <a:gd name="connsiteY3" fmla="*/ 49310 h 60689"/>
                  <a:gd name="connsiteX4" fmla="*/ 30420 w 57037"/>
                  <a:gd name="connsiteY4" fmla="*/ 51206 h 60689"/>
                  <a:gd name="connsiteX5" fmla="*/ 35173 w 57037"/>
                  <a:gd name="connsiteY5" fmla="*/ 50258 h 60689"/>
                  <a:gd name="connsiteX6" fmla="*/ 39926 w 57037"/>
                  <a:gd name="connsiteY6" fmla="*/ 48362 h 60689"/>
                  <a:gd name="connsiteX7" fmla="*/ 43729 w 57037"/>
                  <a:gd name="connsiteY7" fmla="*/ 45517 h 60689"/>
                  <a:gd name="connsiteX8" fmla="*/ 48482 w 57037"/>
                  <a:gd name="connsiteY8" fmla="*/ 41724 h 60689"/>
                  <a:gd name="connsiteX9" fmla="*/ 51333 w 57037"/>
                  <a:gd name="connsiteY9" fmla="*/ 40775 h 60689"/>
                  <a:gd name="connsiteX10" fmla="*/ 55136 w 57037"/>
                  <a:gd name="connsiteY10" fmla="*/ 41724 h 60689"/>
                  <a:gd name="connsiteX11" fmla="*/ 56087 w 57037"/>
                  <a:gd name="connsiteY11" fmla="*/ 45517 h 60689"/>
                  <a:gd name="connsiteX12" fmla="*/ 54186 w 57037"/>
                  <a:gd name="connsiteY12" fmla="*/ 50258 h 60689"/>
                  <a:gd name="connsiteX13" fmla="*/ 49432 w 57037"/>
                  <a:gd name="connsiteY13" fmla="*/ 54999 h 60689"/>
                  <a:gd name="connsiteX14" fmla="*/ 41827 w 57037"/>
                  <a:gd name="connsiteY14" fmla="*/ 58793 h 60689"/>
                  <a:gd name="connsiteX15" fmla="*/ 30420 w 57037"/>
                  <a:gd name="connsiteY15" fmla="*/ 60689 h 60689"/>
                  <a:gd name="connsiteX16" fmla="*/ 7605 w 57037"/>
                  <a:gd name="connsiteY16" fmla="*/ 52155 h 60689"/>
                  <a:gd name="connsiteX17" fmla="*/ 0 w 57037"/>
                  <a:gd name="connsiteY17" fmla="*/ 30345 h 60689"/>
                  <a:gd name="connsiteX18" fmla="*/ 1901 w 57037"/>
                  <a:gd name="connsiteY18" fmla="*/ 18017 h 60689"/>
                  <a:gd name="connsiteX19" fmla="*/ 7605 w 57037"/>
                  <a:gd name="connsiteY19" fmla="*/ 8534 h 60689"/>
                  <a:gd name="connsiteX20" fmla="*/ 17111 w 57037"/>
                  <a:gd name="connsiteY20" fmla="*/ 1897 h 60689"/>
                  <a:gd name="connsiteX21" fmla="*/ 29469 w 57037"/>
                  <a:gd name="connsiteY21" fmla="*/ 0 h 60689"/>
                  <a:gd name="connsiteX22" fmla="*/ 44679 w 57037"/>
                  <a:gd name="connsiteY22" fmla="*/ 3793 h 60689"/>
                  <a:gd name="connsiteX23" fmla="*/ 54186 w 57037"/>
                  <a:gd name="connsiteY23" fmla="*/ 13276 h 60689"/>
                  <a:gd name="connsiteX24" fmla="*/ 57037 w 57037"/>
                  <a:gd name="connsiteY24" fmla="*/ 25603 h 60689"/>
                  <a:gd name="connsiteX25" fmla="*/ 54186 w 57037"/>
                  <a:gd name="connsiteY25" fmla="*/ 33189 h 60689"/>
                  <a:gd name="connsiteX26" fmla="*/ 44679 w 57037"/>
                  <a:gd name="connsiteY26" fmla="*/ 35086 h 60689"/>
                  <a:gd name="connsiteX27" fmla="*/ 16161 w 57037"/>
                  <a:gd name="connsiteY27" fmla="*/ 26551 h 60689"/>
                  <a:gd name="connsiteX28" fmla="*/ 42778 w 57037"/>
                  <a:gd name="connsiteY28" fmla="*/ 26551 h 60689"/>
                  <a:gd name="connsiteX29" fmla="*/ 38976 w 57037"/>
                  <a:gd name="connsiteY29" fmla="*/ 15172 h 60689"/>
                  <a:gd name="connsiteX30" fmla="*/ 29469 w 57037"/>
                  <a:gd name="connsiteY30" fmla="*/ 11379 h 60689"/>
                  <a:gd name="connsiteX31" fmla="*/ 19963 w 57037"/>
                  <a:gd name="connsiteY31" fmla="*/ 15172 h 60689"/>
                  <a:gd name="connsiteX32" fmla="*/ 16161 w 57037"/>
                  <a:gd name="connsiteY32" fmla="*/ 26551 h 6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037" h="60689">
                    <a:moveTo>
                      <a:pt x="44679" y="35086"/>
                    </a:moveTo>
                    <a:lnTo>
                      <a:pt x="15210" y="35086"/>
                    </a:lnTo>
                    <a:cubicBezTo>
                      <a:pt x="15210" y="38879"/>
                      <a:pt x="16161" y="41724"/>
                      <a:pt x="17111" y="43620"/>
                    </a:cubicBezTo>
                    <a:cubicBezTo>
                      <a:pt x="18062" y="46465"/>
                      <a:pt x="19963" y="48362"/>
                      <a:pt x="22815" y="49310"/>
                    </a:cubicBezTo>
                    <a:cubicBezTo>
                      <a:pt x="24716" y="50258"/>
                      <a:pt x="27568" y="51206"/>
                      <a:pt x="30420" y="51206"/>
                    </a:cubicBezTo>
                    <a:cubicBezTo>
                      <a:pt x="32321" y="51206"/>
                      <a:pt x="34222" y="51206"/>
                      <a:pt x="35173" y="50258"/>
                    </a:cubicBezTo>
                    <a:cubicBezTo>
                      <a:pt x="36124" y="49310"/>
                      <a:pt x="38025" y="49310"/>
                      <a:pt x="39926" y="48362"/>
                    </a:cubicBezTo>
                    <a:cubicBezTo>
                      <a:pt x="40877" y="47413"/>
                      <a:pt x="42778" y="46465"/>
                      <a:pt x="43729" y="45517"/>
                    </a:cubicBezTo>
                    <a:cubicBezTo>
                      <a:pt x="44679" y="44569"/>
                      <a:pt x="46580" y="42672"/>
                      <a:pt x="48482" y="41724"/>
                    </a:cubicBezTo>
                    <a:cubicBezTo>
                      <a:pt x="49432" y="40775"/>
                      <a:pt x="50383" y="40775"/>
                      <a:pt x="51333" y="40775"/>
                    </a:cubicBezTo>
                    <a:cubicBezTo>
                      <a:pt x="53235" y="40775"/>
                      <a:pt x="54186" y="40775"/>
                      <a:pt x="55136" y="41724"/>
                    </a:cubicBezTo>
                    <a:cubicBezTo>
                      <a:pt x="56087" y="42672"/>
                      <a:pt x="56087" y="43620"/>
                      <a:pt x="56087" y="45517"/>
                    </a:cubicBezTo>
                    <a:cubicBezTo>
                      <a:pt x="56087" y="46465"/>
                      <a:pt x="55136" y="48362"/>
                      <a:pt x="54186" y="50258"/>
                    </a:cubicBezTo>
                    <a:cubicBezTo>
                      <a:pt x="53235" y="52155"/>
                      <a:pt x="51333" y="54051"/>
                      <a:pt x="49432" y="54999"/>
                    </a:cubicBezTo>
                    <a:cubicBezTo>
                      <a:pt x="47531" y="56896"/>
                      <a:pt x="44679" y="57844"/>
                      <a:pt x="41827" y="58793"/>
                    </a:cubicBezTo>
                    <a:cubicBezTo>
                      <a:pt x="38976" y="59741"/>
                      <a:pt x="35173" y="60689"/>
                      <a:pt x="30420" y="60689"/>
                    </a:cubicBezTo>
                    <a:cubicBezTo>
                      <a:pt x="20914" y="60689"/>
                      <a:pt x="13309" y="57844"/>
                      <a:pt x="7605" y="52155"/>
                    </a:cubicBezTo>
                    <a:cubicBezTo>
                      <a:pt x="1901" y="46465"/>
                      <a:pt x="0" y="38879"/>
                      <a:pt x="0" y="30345"/>
                    </a:cubicBezTo>
                    <a:cubicBezTo>
                      <a:pt x="0" y="25603"/>
                      <a:pt x="951" y="21810"/>
                      <a:pt x="1901" y="18017"/>
                    </a:cubicBezTo>
                    <a:cubicBezTo>
                      <a:pt x="2852" y="14224"/>
                      <a:pt x="4753" y="11379"/>
                      <a:pt x="7605" y="8534"/>
                    </a:cubicBezTo>
                    <a:cubicBezTo>
                      <a:pt x="10457" y="5690"/>
                      <a:pt x="13309" y="3793"/>
                      <a:pt x="17111" y="1897"/>
                    </a:cubicBezTo>
                    <a:cubicBezTo>
                      <a:pt x="20914" y="0"/>
                      <a:pt x="24716" y="0"/>
                      <a:pt x="29469" y="0"/>
                    </a:cubicBezTo>
                    <a:cubicBezTo>
                      <a:pt x="35173" y="0"/>
                      <a:pt x="39926" y="948"/>
                      <a:pt x="44679" y="3793"/>
                    </a:cubicBezTo>
                    <a:cubicBezTo>
                      <a:pt x="48482" y="6638"/>
                      <a:pt x="52284" y="9483"/>
                      <a:pt x="54186" y="13276"/>
                    </a:cubicBezTo>
                    <a:cubicBezTo>
                      <a:pt x="56087" y="17069"/>
                      <a:pt x="57037" y="20862"/>
                      <a:pt x="57037" y="25603"/>
                    </a:cubicBezTo>
                    <a:cubicBezTo>
                      <a:pt x="57037" y="29396"/>
                      <a:pt x="56087" y="32241"/>
                      <a:pt x="54186" y="33189"/>
                    </a:cubicBezTo>
                    <a:cubicBezTo>
                      <a:pt x="52284" y="34138"/>
                      <a:pt x="49432" y="35086"/>
                      <a:pt x="44679" y="35086"/>
                    </a:cubicBezTo>
                    <a:close/>
                    <a:moveTo>
                      <a:pt x="16161" y="26551"/>
                    </a:moveTo>
                    <a:lnTo>
                      <a:pt x="42778" y="26551"/>
                    </a:lnTo>
                    <a:cubicBezTo>
                      <a:pt x="42778" y="21810"/>
                      <a:pt x="40877" y="18017"/>
                      <a:pt x="38976" y="15172"/>
                    </a:cubicBezTo>
                    <a:cubicBezTo>
                      <a:pt x="37074" y="12327"/>
                      <a:pt x="33272" y="11379"/>
                      <a:pt x="29469" y="11379"/>
                    </a:cubicBezTo>
                    <a:cubicBezTo>
                      <a:pt x="25667" y="11379"/>
                      <a:pt x="22815" y="12327"/>
                      <a:pt x="19963" y="15172"/>
                    </a:cubicBezTo>
                    <a:cubicBezTo>
                      <a:pt x="17111" y="18017"/>
                      <a:pt x="16161" y="21810"/>
                      <a:pt x="16161" y="2655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5" name="Oval 34">
            <a:extLst>
              <a:ext uri="{FF2B5EF4-FFF2-40B4-BE49-F238E27FC236}">
                <a16:creationId xmlns:a16="http://schemas.microsoft.com/office/drawing/2014/main" id="{D5C0C3D1-5629-71A1-60FC-C25463254D60}"/>
              </a:ext>
            </a:extLst>
          </p:cNvPr>
          <p:cNvSpPr/>
          <p:nvPr userDrawn="1"/>
        </p:nvSpPr>
        <p:spPr>
          <a:xfrm>
            <a:off x="4873315" y="145919"/>
            <a:ext cx="1310598" cy="1310598"/>
          </a:xfrm>
          <a:prstGeom prst="ellipse">
            <a:avLst/>
          </a:prstGeom>
          <a:solidFill>
            <a:srgbClr val="14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7" name="Picture 36">
            <a:extLst>
              <a:ext uri="{FF2B5EF4-FFF2-40B4-BE49-F238E27FC236}">
                <a16:creationId xmlns:a16="http://schemas.microsoft.com/office/drawing/2014/main" id="{6F2BEA89-B953-567E-1B8C-CA055F3E2F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9700384" y="5884447"/>
            <a:ext cx="2021756" cy="464267"/>
          </a:xfrm>
          <a:prstGeom prst="rect">
            <a:avLst/>
          </a:prstGeom>
          <a:ln>
            <a:noFill/>
          </a:ln>
          <a:extLst>
            <a:ext uri="{53640926-AAD7-44D8-BBD7-CCE9431645EC}">
              <a14:shadowObscured xmlns:a14="http://schemas.microsoft.com/office/drawing/2010/main"/>
            </a:ext>
          </a:extLst>
        </p:spPr>
      </p:pic>
      <p:cxnSp>
        <p:nvCxnSpPr>
          <p:cNvPr id="41" name="Straight Connector 40">
            <a:extLst>
              <a:ext uri="{FF2B5EF4-FFF2-40B4-BE49-F238E27FC236}">
                <a16:creationId xmlns:a16="http://schemas.microsoft.com/office/drawing/2014/main" id="{5EF2F973-67EF-8855-450E-3E3AF11568BE}"/>
              </a:ext>
            </a:extLst>
          </p:cNvPr>
          <p:cNvCxnSpPr>
            <a:cxnSpLocks/>
          </p:cNvCxnSpPr>
          <p:nvPr userDrawn="1"/>
        </p:nvCxnSpPr>
        <p:spPr>
          <a:xfrm>
            <a:off x="0" y="6136408"/>
            <a:ext cx="9222801" cy="0"/>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55088BB-59D4-E97B-6656-BD531C8E39C0}"/>
              </a:ext>
            </a:extLst>
          </p:cNvPr>
          <p:cNvSpPr/>
          <p:nvPr userDrawn="1"/>
        </p:nvSpPr>
        <p:spPr>
          <a:xfrm>
            <a:off x="5760669" y="5680930"/>
            <a:ext cx="3469856" cy="697353"/>
          </a:xfrm>
          <a:prstGeom prst="rect">
            <a:avLst/>
          </a:prstGeom>
          <a:solidFill>
            <a:srgbClr val="12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latin typeface="Calibri" panose="020F0502020204030204" pitchFamily="34" charset="0"/>
              <a:cs typeface="Calibri" panose="020F0502020204030204" pitchFamily="34" charset="0"/>
            </a:endParaRPr>
          </a:p>
        </p:txBody>
      </p:sp>
      <p:sp>
        <p:nvSpPr>
          <p:cNvPr id="43" name="Text Placeholder 23">
            <a:extLst>
              <a:ext uri="{FF2B5EF4-FFF2-40B4-BE49-F238E27FC236}">
                <a16:creationId xmlns:a16="http://schemas.microsoft.com/office/drawing/2014/main" id="{0095534A-1F9E-BFD3-F960-75D40177A9D6}"/>
              </a:ext>
            </a:extLst>
          </p:cNvPr>
          <p:cNvSpPr>
            <a:spLocks noGrp="1"/>
          </p:cNvSpPr>
          <p:nvPr>
            <p:ph type="body" sz="quarter" idx="18" hasCustomPrompt="1"/>
          </p:nvPr>
        </p:nvSpPr>
        <p:spPr>
          <a:xfrm>
            <a:off x="5760669" y="5759497"/>
            <a:ext cx="3469856" cy="589217"/>
          </a:xfrm>
        </p:spPr>
        <p:txBody>
          <a:bodyPr>
            <a:normAutofit/>
          </a:bodyPr>
          <a:lstStyle>
            <a:lvl1pPr marL="0" indent="0" algn="ctr">
              <a:buNone/>
              <a:defRPr sz="3200" b="0" i="0">
                <a:solidFill>
                  <a:schemeClr val="bg1"/>
                </a:solidFill>
                <a:latin typeface="Calibri" panose="020F0502020204030204" pitchFamily="34" charset="0"/>
                <a:cs typeface="Calibri" panose="020F0502020204030204" pitchFamily="34" charset="0"/>
              </a:defRPr>
            </a:lvl1pPr>
          </a:lstStyle>
          <a:p>
            <a:pPr lvl="0"/>
            <a:r>
              <a:rPr lang="en-US" dirty="0" err="1"/>
              <a:t>www.balance.eu</a:t>
            </a:r>
            <a:endParaRPr lang="en-US" dirty="0"/>
          </a:p>
        </p:txBody>
      </p:sp>
      <p:sp>
        <p:nvSpPr>
          <p:cNvPr id="2" name="Text Placeholder 23">
            <a:extLst>
              <a:ext uri="{FF2B5EF4-FFF2-40B4-BE49-F238E27FC236}">
                <a16:creationId xmlns:a16="http://schemas.microsoft.com/office/drawing/2014/main" id="{5DEC1AD0-B0F9-FC88-698C-9936B357FD86}"/>
              </a:ext>
            </a:extLst>
          </p:cNvPr>
          <p:cNvSpPr>
            <a:spLocks noGrp="1"/>
          </p:cNvSpPr>
          <p:nvPr>
            <p:ph type="body" sz="quarter" idx="15" hasCustomPrompt="1"/>
          </p:nvPr>
        </p:nvSpPr>
        <p:spPr>
          <a:xfrm>
            <a:off x="6819185" y="3571222"/>
            <a:ext cx="5278651" cy="697353"/>
          </a:xfrm>
        </p:spPr>
        <p:txBody>
          <a:bodyPr>
            <a:noAutofit/>
          </a:bodyPr>
          <a:lstStyle>
            <a:lvl1pPr marL="0" indent="0" algn="l">
              <a:buNone/>
              <a:defRPr sz="5400" b="1" baseline="0">
                <a:solidFill>
                  <a:srgbClr val="8A4199"/>
                </a:solidFill>
                <a:latin typeface="+mn-lt"/>
              </a:defRPr>
            </a:lvl1pPr>
          </a:lstStyle>
          <a:p>
            <a:pPr lvl="0"/>
            <a:r>
              <a:rPr lang="en-US" dirty="0"/>
              <a:t>POWERPIONT</a:t>
            </a:r>
          </a:p>
        </p:txBody>
      </p:sp>
      <p:sp>
        <p:nvSpPr>
          <p:cNvPr id="3" name="Text Placeholder 23">
            <a:extLst>
              <a:ext uri="{FF2B5EF4-FFF2-40B4-BE49-F238E27FC236}">
                <a16:creationId xmlns:a16="http://schemas.microsoft.com/office/drawing/2014/main" id="{C43D492D-B5D6-71C9-447D-6DEDF48BD66D}"/>
              </a:ext>
            </a:extLst>
          </p:cNvPr>
          <p:cNvSpPr>
            <a:spLocks noGrp="1"/>
          </p:cNvSpPr>
          <p:nvPr>
            <p:ph type="body" sz="quarter" idx="19" hasCustomPrompt="1"/>
          </p:nvPr>
        </p:nvSpPr>
        <p:spPr>
          <a:xfrm>
            <a:off x="6819185" y="2952699"/>
            <a:ext cx="5278651" cy="697353"/>
          </a:xfrm>
        </p:spPr>
        <p:txBody>
          <a:bodyPr>
            <a:normAutofit/>
          </a:bodyPr>
          <a:lstStyle>
            <a:lvl1pPr marL="0" indent="0" algn="l">
              <a:buNone/>
              <a:defRPr sz="3600" b="0" i="0">
                <a:solidFill>
                  <a:srgbClr val="8A4199"/>
                </a:solidFill>
                <a:latin typeface="+mn-lt"/>
              </a:defRPr>
            </a:lvl1pPr>
          </a:lstStyle>
          <a:p>
            <a:pPr lvl="0"/>
            <a:r>
              <a:rPr lang="en-US" dirty="0"/>
              <a:t>Cover Design 2</a:t>
            </a:r>
          </a:p>
        </p:txBody>
      </p:sp>
      <p:sp>
        <p:nvSpPr>
          <p:cNvPr id="4" name="Rectangle 3">
            <a:extLst>
              <a:ext uri="{FF2B5EF4-FFF2-40B4-BE49-F238E27FC236}">
                <a16:creationId xmlns:a16="http://schemas.microsoft.com/office/drawing/2014/main" id="{C471625C-340A-202C-C297-6AA7A2046DF1}"/>
              </a:ext>
            </a:extLst>
          </p:cNvPr>
          <p:cNvSpPr/>
          <p:nvPr userDrawn="1"/>
        </p:nvSpPr>
        <p:spPr>
          <a:xfrm>
            <a:off x="-382772" y="6858000"/>
            <a:ext cx="13545879" cy="17756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899BEA6-09E7-39FC-81D1-DCDB6057A6BC}"/>
              </a:ext>
            </a:extLst>
          </p:cNvPr>
          <p:cNvSpPr/>
          <p:nvPr userDrawn="1"/>
        </p:nvSpPr>
        <p:spPr>
          <a:xfrm>
            <a:off x="-676940" y="-1773478"/>
            <a:ext cx="13545879" cy="17756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621747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 Slide - Blue">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BAFBE11C-3EBF-7F4F-ACD8-08642D47695A}"/>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20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a:extLst>
              <a:ext uri="{FF2B5EF4-FFF2-40B4-BE49-F238E27FC236}">
                <a16:creationId xmlns:a16="http://schemas.microsoft.com/office/drawing/2014/main" id="{5FAF9C27-18D9-AD43-845C-FEBCE6E43C34}"/>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4B4CB"/>
                </a:solidFill>
                <a:latin typeface="+mn-lt"/>
              </a:defRPr>
            </a:lvl1pPr>
          </a:lstStyle>
          <a:p>
            <a:pPr lvl="0"/>
            <a:r>
              <a:rPr lang="en-US" dirty="0"/>
              <a:t>TITLE</a:t>
            </a:r>
          </a:p>
        </p:txBody>
      </p:sp>
      <p:cxnSp>
        <p:nvCxnSpPr>
          <p:cNvPr id="12" name="Straight Connector 11">
            <a:extLst>
              <a:ext uri="{FF2B5EF4-FFF2-40B4-BE49-F238E27FC236}">
                <a16:creationId xmlns:a16="http://schemas.microsoft.com/office/drawing/2014/main" id="{3B33DF89-C0EE-2340-B9C4-761FDF4F19E5}"/>
              </a:ext>
            </a:extLst>
          </p:cNvPr>
          <p:cNvCxnSpPr>
            <a:cxnSpLocks/>
          </p:cNvCxnSpPr>
          <p:nvPr userDrawn="1"/>
        </p:nvCxnSpPr>
        <p:spPr>
          <a:xfrm>
            <a:off x="5346936" y="-25722"/>
            <a:ext cx="0" cy="6853558"/>
          </a:xfrm>
          <a:prstGeom prst="line">
            <a:avLst/>
          </a:prstGeom>
          <a:ln w="12700">
            <a:solidFill>
              <a:srgbClr val="14B4CB"/>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8883E062-A23E-8642-AAC6-BE54A9640067}"/>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595959"/>
                </a:solidFill>
                <a:latin typeface="+mn-lt"/>
              </a:defRPr>
            </a:lvl1pPr>
          </a:lstStyle>
          <a:p>
            <a:pPr lvl="0"/>
            <a:r>
              <a:rPr lang="en-US" dirty="0"/>
              <a:t>BULLET POINT SLIDE</a:t>
            </a:r>
          </a:p>
        </p:txBody>
      </p:sp>
      <p:sp>
        <p:nvSpPr>
          <p:cNvPr id="15" name="Oval 14">
            <a:extLst>
              <a:ext uri="{FF2B5EF4-FFF2-40B4-BE49-F238E27FC236}">
                <a16:creationId xmlns:a16="http://schemas.microsoft.com/office/drawing/2014/main" id="{1C265F06-5AC2-0D4D-9A1F-E9CE7B2FF5C1}"/>
              </a:ext>
            </a:extLst>
          </p:cNvPr>
          <p:cNvSpPr/>
          <p:nvPr userDrawn="1"/>
        </p:nvSpPr>
        <p:spPr>
          <a:xfrm>
            <a:off x="4783395" y="415207"/>
            <a:ext cx="1154422" cy="1154422"/>
          </a:xfrm>
          <a:prstGeom prst="ellipse">
            <a:avLst/>
          </a:prstGeom>
          <a:solidFill>
            <a:srgbClr val="14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Text Placeholder 23">
            <a:extLst>
              <a:ext uri="{FF2B5EF4-FFF2-40B4-BE49-F238E27FC236}">
                <a16:creationId xmlns:a16="http://schemas.microsoft.com/office/drawing/2014/main" id="{4CA0907F-2B4F-BE45-B7FE-B7E2CD14E3C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grpSp>
        <p:nvGrpSpPr>
          <p:cNvPr id="5" name="Group 4">
            <a:extLst>
              <a:ext uri="{FF2B5EF4-FFF2-40B4-BE49-F238E27FC236}">
                <a16:creationId xmlns:a16="http://schemas.microsoft.com/office/drawing/2014/main" id="{9AD6A888-DBA2-A953-0114-6FE578B212B5}"/>
              </a:ext>
            </a:extLst>
          </p:cNvPr>
          <p:cNvGrpSpPr/>
          <p:nvPr userDrawn="1"/>
        </p:nvGrpSpPr>
        <p:grpSpPr>
          <a:xfrm rot="16200000">
            <a:off x="-2874794" y="3366914"/>
            <a:ext cx="6554616" cy="427556"/>
            <a:chOff x="246763" y="5103257"/>
            <a:chExt cx="6554616" cy="427556"/>
          </a:xfrm>
        </p:grpSpPr>
        <p:sp>
          <p:nvSpPr>
            <p:cNvPr id="2" name="Text Box 5">
              <a:extLst>
                <a:ext uri="{FF2B5EF4-FFF2-40B4-BE49-F238E27FC236}">
                  <a16:creationId xmlns:a16="http://schemas.microsoft.com/office/drawing/2014/main" id="{10373C73-068A-1EBF-4FD9-C14A292B3EA4}"/>
                </a:ext>
              </a:extLst>
            </p:cNvPr>
            <p:cNvSpPr txBox="1"/>
            <p:nvPr userDrawn="1"/>
          </p:nvSpPr>
          <p:spPr>
            <a:xfrm>
              <a:off x="4041107" y="5103257"/>
              <a:ext cx="2760272" cy="4275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FEDCE7F-AF67-765F-84CB-AEF12946197A}"/>
                </a:ext>
              </a:extLst>
            </p:cNvPr>
            <p:cNvCxnSpPr>
              <a:cxnSpLocks/>
            </p:cNvCxnSpPr>
            <p:nvPr userDrawn="1"/>
          </p:nvCxnSpPr>
          <p:spPr>
            <a:xfrm rot="5400000" flipV="1">
              <a:off x="2143935" y="3430450"/>
              <a:ext cx="0" cy="3794344"/>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7F615206-B02F-B4C5-E34A-7163E003A553}"/>
                </a:ext>
              </a:extLst>
            </p:cNvPr>
            <p:cNvSpPr/>
            <p:nvPr userDrawn="1"/>
          </p:nvSpPr>
          <p:spPr>
            <a:xfrm rot="18900000">
              <a:off x="730160" y="5340899"/>
              <a:ext cx="115023" cy="11473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83044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597B6C-5B5B-BA43-97C8-D35C5BE41FDE}"/>
              </a:ext>
            </a:extLst>
          </p:cNvPr>
          <p:cNvSpPr/>
          <p:nvPr userDrawn="1"/>
        </p:nvSpPr>
        <p:spPr>
          <a:xfrm>
            <a:off x="0" y="6120882"/>
            <a:ext cx="12192000" cy="737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1">
            <a:extLst>
              <a:ext uri="{FF2B5EF4-FFF2-40B4-BE49-F238E27FC236}">
                <a16:creationId xmlns:a16="http://schemas.microsoft.com/office/drawing/2014/main" id="{DE57DFCA-99F0-AB6F-931A-93409EC63497}"/>
              </a:ext>
            </a:extLst>
          </p:cNvPr>
          <p:cNvSpPr/>
          <p:nvPr userDrawn="1"/>
        </p:nvSpPr>
        <p:spPr>
          <a:xfrm flipH="1">
            <a:off x="5823197" y="-363432"/>
            <a:ext cx="6401126" cy="8997069"/>
          </a:xfrm>
          <a:custGeom>
            <a:avLst/>
            <a:gdLst>
              <a:gd name="connsiteX0" fmla="*/ 0 w 7560000"/>
              <a:gd name="connsiteY0" fmla="*/ 0 h 10692000"/>
              <a:gd name="connsiteX1" fmla="*/ 4534049 w 7560000"/>
              <a:gd name="connsiteY1" fmla="*/ 0 h 10692000"/>
              <a:gd name="connsiteX2" fmla="*/ 4778336 w 7560000"/>
              <a:gd name="connsiteY2" fmla="*/ 140498 h 10692000"/>
              <a:gd name="connsiteX3" fmla="*/ 7530091 w 7560000"/>
              <a:gd name="connsiteY3" fmla="*/ 4257929 h 10692000"/>
              <a:gd name="connsiteX4" fmla="*/ 7560000 w 7560000"/>
              <a:gd name="connsiteY4" fmla="*/ 4493400 h 10692000"/>
              <a:gd name="connsiteX5" fmla="*/ 7560000 w 7560000"/>
              <a:gd name="connsiteY5" fmla="*/ 5806626 h 10692000"/>
              <a:gd name="connsiteX6" fmla="*/ 7530091 w 7560000"/>
              <a:gd name="connsiteY6" fmla="*/ 6042097 h 10692000"/>
              <a:gd name="connsiteX7" fmla="*/ 3755316 w 7560000"/>
              <a:gd name="connsiteY7" fmla="*/ 10652081 h 10692000"/>
              <a:gd name="connsiteX8" fmla="*/ 3637366 w 7560000"/>
              <a:gd name="connsiteY8" fmla="*/ 10692000 h 10692000"/>
              <a:gd name="connsiteX9" fmla="*/ 0 w 7560000"/>
              <a:gd name="connsiteY9" fmla="*/ 10692000 h 10692000"/>
              <a:gd name="connsiteX10" fmla="*/ 0 w 7560000"/>
              <a:gd name="connsiteY10" fmla="*/ 7088352 h 10692000"/>
              <a:gd name="connsiteX11" fmla="*/ 83132 w 7560000"/>
              <a:gd name="connsiteY11" fmla="*/ 7163912 h 10692000"/>
              <a:gd name="connsiteX12" fmla="*/ 1741839 w 7560000"/>
              <a:gd name="connsiteY12" fmla="*/ 7760465 h 10692000"/>
              <a:gd name="connsiteX13" fmla="*/ 4351508 w 7560000"/>
              <a:gd name="connsiteY13" fmla="*/ 5150013 h 10692000"/>
              <a:gd name="connsiteX14" fmla="*/ 1741839 w 7560000"/>
              <a:gd name="connsiteY14" fmla="*/ 2539564 h 10692000"/>
              <a:gd name="connsiteX15" fmla="*/ 82431 w 7560000"/>
              <a:gd name="connsiteY15" fmla="*/ 3136663 h 10692000"/>
              <a:gd name="connsiteX16" fmla="*/ 0 w 7560000"/>
              <a:gd name="connsiteY16" fmla="*/ 3211653 h 10692000"/>
              <a:gd name="connsiteX0" fmla="*/ 0 w 7598016"/>
              <a:gd name="connsiteY0" fmla="*/ 0 h 10692000"/>
              <a:gd name="connsiteX1" fmla="*/ 4534049 w 7598016"/>
              <a:gd name="connsiteY1" fmla="*/ 0 h 10692000"/>
              <a:gd name="connsiteX2" fmla="*/ 4778336 w 7598016"/>
              <a:gd name="connsiteY2" fmla="*/ 140498 h 10692000"/>
              <a:gd name="connsiteX3" fmla="*/ 7530091 w 7598016"/>
              <a:gd name="connsiteY3" fmla="*/ 4257929 h 10692000"/>
              <a:gd name="connsiteX4" fmla="*/ 7560000 w 7598016"/>
              <a:gd name="connsiteY4" fmla="*/ 4493400 h 10692000"/>
              <a:gd name="connsiteX5" fmla="*/ 7560000 w 7598016"/>
              <a:gd name="connsiteY5" fmla="*/ 5806626 h 10692000"/>
              <a:gd name="connsiteX6" fmla="*/ 7530091 w 7598016"/>
              <a:gd name="connsiteY6" fmla="*/ 6042097 h 10692000"/>
              <a:gd name="connsiteX7" fmla="*/ 3755316 w 7598016"/>
              <a:gd name="connsiteY7" fmla="*/ 10652081 h 10692000"/>
              <a:gd name="connsiteX8" fmla="*/ 3637366 w 7598016"/>
              <a:gd name="connsiteY8" fmla="*/ 10692000 h 10692000"/>
              <a:gd name="connsiteX9" fmla="*/ 0 w 7598016"/>
              <a:gd name="connsiteY9" fmla="*/ 10692000 h 10692000"/>
              <a:gd name="connsiteX10" fmla="*/ 0 w 7598016"/>
              <a:gd name="connsiteY10" fmla="*/ 7088352 h 10692000"/>
              <a:gd name="connsiteX11" fmla="*/ 83132 w 7598016"/>
              <a:gd name="connsiteY11" fmla="*/ 7163912 h 10692000"/>
              <a:gd name="connsiteX12" fmla="*/ 1741839 w 7598016"/>
              <a:gd name="connsiteY12" fmla="*/ 7760465 h 10692000"/>
              <a:gd name="connsiteX13" fmla="*/ 4351508 w 7598016"/>
              <a:gd name="connsiteY13" fmla="*/ 5150013 h 10692000"/>
              <a:gd name="connsiteX14" fmla="*/ 1741839 w 7598016"/>
              <a:gd name="connsiteY14" fmla="*/ 2539564 h 10692000"/>
              <a:gd name="connsiteX15" fmla="*/ 82431 w 7598016"/>
              <a:gd name="connsiteY15" fmla="*/ 3136663 h 10692000"/>
              <a:gd name="connsiteX16" fmla="*/ 0 w 7598016"/>
              <a:gd name="connsiteY16" fmla="*/ 3211653 h 10692000"/>
              <a:gd name="connsiteX17" fmla="*/ 0 w 7598016"/>
              <a:gd name="connsiteY17" fmla="*/ 0 h 10692000"/>
              <a:gd name="connsiteX0" fmla="*/ 0 w 7618928"/>
              <a:gd name="connsiteY0" fmla="*/ 0 h 10692000"/>
              <a:gd name="connsiteX1" fmla="*/ 4534049 w 7618928"/>
              <a:gd name="connsiteY1" fmla="*/ 0 h 10692000"/>
              <a:gd name="connsiteX2" fmla="*/ 4778336 w 7618928"/>
              <a:gd name="connsiteY2" fmla="*/ 140498 h 10692000"/>
              <a:gd name="connsiteX3" fmla="*/ 7530091 w 7618928"/>
              <a:gd name="connsiteY3" fmla="*/ 4257929 h 10692000"/>
              <a:gd name="connsiteX4" fmla="*/ 7560000 w 7618928"/>
              <a:gd name="connsiteY4" fmla="*/ 4493400 h 10692000"/>
              <a:gd name="connsiteX5" fmla="*/ 7560000 w 7618928"/>
              <a:gd name="connsiteY5" fmla="*/ 5806626 h 10692000"/>
              <a:gd name="connsiteX6" fmla="*/ 7530091 w 7618928"/>
              <a:gd name="connsiteY6" fmla="*/ 6042097 h 10692000"/>
              <a:gd name="connsiteX7" fmla="*/ 3755316 w 7618928"/>
              <a:gd name="connsiteY7" fmla="*/ 10652081 h 10692000"/>
              <a:gd name="connsiteX8" fmla="*/ 3637366 w 7618928"/>
              <a:gd name="connsiteY8" fmla="*/ 10692000 h 10692000"/>
              <a:gd name="connsiteX9" fmla="*/ 0 w 7618928"/>
              <a:gd name="connsiteY9" fmla="*/ 10692000 h 10692000"/>
              <a:gd name="connsiteX10" fmla="*/ 0 w 7618928"/>
              <a:gd name="connsiteY10" fmla="*/ 7088352 h 10692000"/>
              <a:gd name="connsiteX11" fmla="*/ 83132 w 7618928"/>
              <a:gd name="connsiteY11" fmla="*/ 7163912 h 10692000"/>
              <a:gd name="connsiteX12" fmla="*/ 1741839 w 7618928"/>
              <a:gd name="connsiteY12" fmla="*/ 7760465 h 10692000"/>
              <a:gd name="connsiteX13" fmla="*/ 4351508 w 7618928"/>
              <a:gd name="connsiteY13" fmla="*/ 5150013 h 10692000"/>
              <a:gd name="connsiteX14" fmla="*/ 1741839 w 7618928"/>
              <a:gd name="connsiteY14" fmla="*/ 2539564 h 10692000"/>
              <a:gd name="connsiteX15" fmla="*/ 82431 w 7618928"/>
              <a:gd name="connsiteY15" fmla="*/ 3136663 h 10692000"/>
              <a:gd name="connsiteX16" fmla="*/ 0 w 7618928"/>
              <a:gd name="connsiteY16" fmla="*/ 3211653 h 10692000"/>
              <a:gd name="connsiteX17" fmla="*/ 0 w 7618928"/>
              <a:gd name="connsiteY17" fmla="*/ 0 h 10692000"/>
              <a:gd name="connsiteX0" fmla="*/ 0 w 7607015"/>
              <a:gd name="connsiteY0" fmla="*/ 0 h 10692000"/>
              <a:gd name="connsiteX1" fmla="*/ 4534049 w 7607015"/>
              <a:gd name="connsiteY1" fmla="*/ 0 h 10692000"/>
              <a:gd name="connsiteX2" fmla="*/ 4778336 w 7607015"/>
              <a:gd name="connsiteY2" fmla="*/ 140498 h 10692000"/>
              <a:gd name="connsiteX3" fmla="*/ 7530091 w 7607015"/>
              <a:gd name="connsiteY3" fmla="*/ 4257929 h 10692000"/>
              <a:gd name="connsiteX4" fmla="*/ 7560000 w 7607015"/>
              <a:gd name="connsiteY4" fmla="*/ 4493400 h 10692000"/>
              <a:gd name="connsiteX5" fmla="*/ 7560000 w 7607015"/>
              <a:gd name="connsiteY5" fmla="*/ 5806626 h 10692000"/>
              <a:gd name="connsiteX6" fmla="*/ 7530091 w 7607015"/>
              <a:gd name="connsiteY6" fmla="*/ 6042097 h 10692000"/>
              <a:gd name="connsiteX7" fmla="*/ 3755316 w 7607015"/>
              <a:gd name="connsiteY7" fmla="*/ 10652081 h 10692000"/>
              <a:gd name="connsiteX8" fmla="*/ 3637366 w 7607015"/>
              <a:gd name="connsiteY8" fmla="*/ 10692000 h 10692000"/>
              <a:gd name="connsiteX9" fmla="*/ 0 w 7607015"/>
              <a:gd name="connsiteY9" fmla="*/ 10692000 h 10692000"/>
              <a:gd name="connsiteX10" fmla="*/ 0 w 7607015"/>
              <a:gd name="connsiteY10" fmla="*/ 7088352 h 10692000"/>
              <a:gd name="connsiteX11" fmla="*/ 83132 w 7607015"/>
              <a:gd name="connsiteY11" fmla="*/ 7163912 h 10692000"/>
              <a:gd name="connsiteX12" fmla="*/ 1741839 w 7607015"/>
              <a:gd name="connsiteY12" fmla="*/ 7760465 h 10692000"/>
              <a:gd name="connsiteX13" fmla="*/ 4351508 w 7607015"/>
              <a:gd name="connsiteY13" fmla="*/ 5150013 h 10692000"/>
              <a:gd name="connsiteX14" fmla="*/ 1741839 w 7607015"/>
              <a:gd name="connsiteY14" fmla="*/ 2539564 h 10692000"/>
              <a:gd name="connsiteX15" fmla="*/ 82431 w 7607015"/>
              <a:gd name="connsiteY15" fmla="*/ 3136663 h 10692000"/>
              <a:gd name="connsiteX16" fmla="*/ 0 w 7607015"/>
              <a:gd name="connsiteY16" fmla="*/ 3211653 h 10692000"/>
              <a:gd name="connsiteX17" fmla="*/ 0 w 7607015"/>
              <a:gd name="connsiteY17" fmla="*/ 0 h 10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07015" h="10692000">
                <a:moveTo>
                  <a:pt x="0" y="0"/>
                </a:moveTo>
                <a:lnTo>
                  <a:pt x="4534049" y="0"/>
                </a:lnTo>
                <a:lnTo>
                  <a:pt x="4778336" y="140498"/>
                </a:lnTo>
                <a:cubicBezTo>
                  <a:pt x="6227115" y="1021023"/>
                  <a:pt x="7263538" y="2512707"/>
                  <a:pt x="7530091" y="4257929"/>
                </a:cubicBezTo>
                <a:lnTo>
                  <a:pt x="7560000" y="4493400"/>
                </a:lnTo>
                <a:cubicBezTo>
                  <a:pt x="7645536" y="5059446"/>
                  <a:pt x="7594914" y="5454710"/>
                  <a:pt x="7560000" y="5806626"/>
                </a:cubicBezTo>
                <a:lnTo>
                  <a:pt x="7530091" y="6042097"/>
                </a:lnTo>
                <a:cubicBezTo>
                  <a:pt x="7204303" y="8175148"/>
                  <a:pt x="5728465" y="9929455"/>
                  <a:pt x="3755316" y="10652081"/>
                </a:cubicBezTo>
                <a:lnTo>
                  <a:pt x="3637366" y="10692000"/>
                </a:lnTo>
                <a:lnTo>
                  <a:pt x="0" y="10692000"/>
                </a:lnTo>
                <a:lnTo>
                  <a:pt x="0" y="7088352"/>
                </a:lnTo>
                <a:lnTo>
                  <a:pt x="83132" y="7163912"/>
                </a:lnTo>
                <a:cubicBezTo>
                  <a:pt x="534475" y="7536493"/>
                  <a:pt x="1112633" y="7760465"/>
                  <a:pt x="1741839" y="7760465"/>
                </a:cubicBezTo>
                <a:cubicBezTo>
                  <a:pt x="3181714" y="7760465"/>
                  <a:pt x="4351508" y="6588635"/>
                  <a:pt x="4351508" y="5150013"/>
                </a:cubicBezTo>
                <a:cubicBezTo>
                  <a:pt x="4351508" y="3709706"/>
                  <a:pt x="3181714" y="2539564"/>
                  <a:pt x="1741839" y="2539564"/>
                </a:cubicBezTo>
                <a:cubicBezTo>
                  <a:pt x="1111894" y="2539564"/>
                  <a:pt x="533644" y="2763860"/>
                  <a:pt x="82431" y="3136663"/>
                </a:cubicBezTo>
                <a:lnTo>
                  <a:pt x="0" y="3211653"/>
                </a:lnTo>
                <a:lnTo>
                  <a:pt x="0" y="0"/>
                </a:lnTo>
                <a:close/>
              </a:path>
            </a:pathLst>
          </a:custGeom>
          <a:solidFill>
            <a:srgbClr val="8A4199"/>
          </a:solidFill>
          <a:ln w="4610" cap="flat">
            <a:noFill/>
            <a:prstDash val="solid"/>
            <a:miter/>
          </a:ln>
          <a:effectLst>
            <a:innerShdw blurRad="498971" dist="662601" dir="18120000">
              <a:prstClr val="black">
                <a:alpha val="23444"/>
              </a:prstClr>
            </a:innerShdw>
          </a:effectLst>
        </p:spPr>
        <p:txBody>
          <a:bodyPr rtlCol="0" anchor="ctr"/>
          <a:lstStyle/>
          <a:p>
            <a:endParaRPr lang="en-US" dirty="0">
              <a:latin typeface="Calibri" panose="020F0502020204030204" pitchFamily="34" charset="0"/>
              <a:cs typeface="Calibri" panose="020F0502020204030204" pitchFamily="34" charset="0"/>
            </a:endParaRPr>
          </a:p>
        </p:txBody>
      </p:sp>
      <p:grpSp>
        <p:nvGrpSpPr>
          <p:cNvPr id="3" name="Graphic 5">
            <a:extLst>
              <a:ext uri="{FF2B5EF4-FFF2-40B4-BE49-F238E27FC236}">
                <a16:creationId xmlns:a16="http://schemas.microsoft.com/office/drawing/2014/main" id="{849CEA61-CD45-2A02-F34F-0C9764A18AF6}"/>
              </a:ext>
            </a:extLst>
          </p:cNvPr>
          <p:cNvGrpSpPr/>
          <p:nvPr userDrawn="1"/>
        </p:nvGrpSpPr>
        <p:grpSpPr>
          <a:xfrm>
            <a:off x="8805395" y="3468716"/>
            <a:ext cx="3148393" cy="998012"/>
            <a:chOff x="2464177" y="4939099"/>
            <a:chExt cx="2638924" cy="836515"/>
          </a:xfrm>
        </p:grpSpPr>
        <p:sp>
          <p:nvSpPr>
            <p:cNvPr id="5" name="Freeform 4">
              <a:extLst>
                <a:ext uri="{FF2B5EF4-FFF2-40B4-BE49-F238E27FC236}">
                  <a16:creationId xmlns:a16="http://schemas.microsoft.com/office/drawing/2014/main" id="{12240948-CE5C-D488-A27D-A6B590E57538}"/>
                </a:ext>
              </a:extLst>
            </p:cNvPr>
            <p:cNvSpPr/>
            <p:nvPr/>
          </p:nvSpPr>
          <p:spPr>
            <a:xfrm>
              <a:off x="2897660" y="5064270"/>
              <a:ext cx="412569" cy="415340"/>
            </a:xfrm>
            <a:custGeom>
              <a:avLst/>
              <a:gdLst>
                <a:gd name="connsiteX0" fmla="*/ 314656 w 412569"/>
                <a:gd name="connsiteY0" fmla="*/ 33189 h 415340"/>
                <a:gd name="connsiteX1" fmla="*/ 294693 w 412569"/>
                <a:gd name="connsiteY1" fmla="*/ 20862 h 415340"/>
                <a:gd name="connsiteX2" fmla="*/ 205334 w 412569"/>
                <a:gd name="connsiteY2" fmla="*/ 0 h 415340"/>
                <a:gd name="connsiteX3" fmla="*/ 59889 w 412569"/>
                <a:gd name="connsiteY3" fmla="*/ 60689 h 415340"/>
                <a:gd name="connsiteX4" fmla="*/ 0 w 412569"/>
                <a:gd name="connsiteY4" fmla="*/ 206722 h 415340"/>
                <a:gd name="connsiteX5" fmla="*/ 59889 w 412569"/>
                <a:gd name="connsiteY5" fmla="*/ 354652 h 415340"/>
                <a:gd name="connsiteX6" fmla="*/ 204384 w 412569"/>
                <a:gd name="connsiteY6" fmla="*/ 415341 h 415340"/>
                <a:gd name="connsiteX7" fmla="*/ 291841 w 412569"/>
                <a:gd name="connsiteY7" fmla="*/ 395427 h 415340"/>
                <a:gd name="connsiteX8" fmla="*/ 314656 w 412569"/>
                <a:gd name="connsiteY8" fmla="*/ 382151 h 415340"/>
                <a:gd name="connsiteX9" fmla="*/ 314656 w 412569"/>
                <a:gd name="connsiteY9" fmla="*/ 406806 h 415340"/>
                <a:gd name="connsiteX10" fmla="*/ 412570 w 412569"/>
                <a:gd name="connsiteY10" fmla="*/ 406806 h 415340"/>
                <a:gd name="connsiteX11" fmla="*/ 412570 w 412569"/>
                <a:gd name="connsiteY11" fmla="*/ 8534 h 415340"/>
                <a:gd name="connsiteX12" fmla="*/ 314656 w 412569"/>
                <a:gd name="connsiteY12" fmla="*/ 8534 h 415340"/>
                <a:gd name="connsiteX13" fmla="*/ 314656 w 412569"/>
                <a:gd name="connsiteY13" fmla="*/ 33189 h 415340"/>
                <a:gd name="connsiteX14" fmla="*/ 208186 w 412569"/>
                <a:gd name="connsiteY14" fmla="*/ 319566 h 415340"/>
                <a:gd name="connsiteX15" fmla="*/ 154951 w 412569"/>
                <a:gd name="connsiteY15" fmla="*/ 305342 h 415340"/>
                <a:gd name="connsiteX16" fmla="*/ 115025 w 412569"/>
                <a:gd name="connsiteY16" fmla="*/ 263618 h 415340"/>
                <a:gd name="connsiteX17" fmla="*/ 99815 w 412569"/>
                <a:gd name="connsiteY17" fmla="*/ 207670 h 415340"/>
                <a:gd name="connsiteX18" fmla="*/ 115025 w 412569"/>
                <a:gd name="connsiteY18" fmla="*/ 151723 h 415340"/>
                <a:gd name="connsiteX19" fmla="*/ 154951 w 412569"/>
                <a:gd name="connsiteY19" fmla="*/ 110947 h 415340"/>
                <a:gd name="connsiteX20" fmla="*/ 209137 w 412569"/>
                <a:gd name="connsiteY20" fmla="*/ 96723 h 415340"/>
                <a:gd name="connsiteX21" fmla="*/ 286137 w 412569"/>
                <a:gd name="connsiteY21" fmla="*/ 128964 h 415340"/>
                <a:gd name="connsiteX22" fmla="*/ 317508 w 412569"/>
                <a:gd name="connsiteY22" fmla="*/ 209567 h 415340"/>
                <a:gd name="connsiteX23" fmla="*/ 303248 w 412569"/>
                <a:gd name="connsiteY23" fmla="*/ 266463 h 415340"/>
                <a:gd name="connsiteX24" fmla="*/ 263322 w 412569"/>
                <a:gd name="connsiteY24" fmla="*/ 305342 h 415340"/>
                <a:gd name="connsiteX25" fmla="*/ 208186 w 412569"/>
                <a:gd name="connsiteY25" fmla="*/ 319566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2569" h="41534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3" y="101465"/>
                    <a:pt x="189174" y="96723"/>
                    <a:pt x="209137" y="96723"/>
                  </a:cubicBezTo>
                  <a:cubicBezTo>
                    <a:pt x="240507" y="96723"/>
                    <a:pt x="265223" y="107154"/>
                    <a:pt x="286137" y="128964"/>
                  </a:cubicBezTo>
                  <a:cubicBezTo>
                    <a:pt x="307051" y="150774"/>
                    <a:pt x="317508" y="177326"/>
                    <a:pt x="317508" y="209567"/>
                  </a:cubicBezTo>
                  <a:cubicBezTo>
                    <a:pt x="317508" y="231377"/>
                    <a:pt x="312754" y="249394"/>
                    <a:pt x="303248" y="266463"/>
                  </a:cubicBezTo>
                  <a:cubicBezTo>
                    <a:pt x="293742" y="282583"/>
                    <a:pt x="281384" y="295859"/>
                    <a:pt x="263322" y="305342"/>
                  </a:cubicBezTo>
                  <a:cubicBezTo>
                    <a:pt x="246211" y="314825"/>
                    <a:pt x="228149" y="319566"/>
                    <a:pt x="208186" y="31956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B732FB2B-0D0D-3270-8CD9-5F7ECBE84132}"/>
                </a:ext>
              </a:extLst>
            </p:cNvPr>
            <p:cNvSpPr/>
            <p:nvPr/>
          </p:nvSpPr>
          <p:spPr>
            <a:xfrm>
              <a:off x="3342551" y="4940047"/>
              <a:ext cx="98864" cy="530081"/>
            </a:xfrm>
            <a:custGeom>
              <a:avLst/>
              <a:gdLst>
                <a:gd name="connsiteX0" fmla="*/ 0 w 98864"/>
                <a:gd name="connsiteY0" fmla="*/ 0 h 530081"/>
                <a:gd name="connsiteX1" fmla="*/ 98865 w 98864"/>
                <a:gd name="connsiteY1" fmla="*/ 0 h 530081"/>
                <a:gd name="connsiteX2" fmla="*/ 98865 w 98864"/>
                <a:gd name="connsiteY2" fmla="*/ 530081 h 530081"/>
                <a:gd name="connsiteX3" fmla="*/ 0 w 98864"/>
                <a:gd name="connsiteY3" fmla="*/ 530081 h 530081"/>
              </a:gdLst>
              <a:ahLst/>
              <a:cxnLst>
                <a:cxn ang="0">
                  <a:pos x="connsiteX0" y="connsiteY0"/>
                </a:cxn>
                <a:cxn ang="0">
                  <a:pos x="connsiteX1" y="connsiteY1"/>
                </a:cxn>
                <a:cxn ang="0">
                  <a:pos x="connsiteX2" y="connsiteY2"/>
                </a:cxn>
                <a:cxn ang="0">
                  <a:pos x="connsiteX3" y="connsiteY3"/>
                </a:cxn>
              </a:cxnLst>
              <a:rect l="l" t="t" r="r" b="b"/>
              <a:pathLst>
                <a:path w="98864" h="530081">
                  <a:moveTo>
                    <a:pt x="0" y="0"/>
                  </a:moveTo>
                  <a:lnTo>
                    <a:pt x="98865" y="0"/>
                  </a:lnTo>
                  <a:lnTo>
                    <a:pt x="98865" y="530081"/>
                  </a:lnTo>
                  <a:lnTo>
                    <a:pt x="0" y="530081"/>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A9C9DBED-5992-F6D3-6237-AAAC959FC119}"/>
                </a:ext>
              </a:extLst>
            </p:cNvPr>
            <p:cNvSpPr/>
            <p:nvPr/>
          </p:nvSpPr>
          <p:spPr>
            <a:xfrm>
              <a:off x="3457576" y="5064270"/>
              <a:ext cx="412569" cy="415340"/>
            </a:xfrm>
            <a:custGeom>
              <a:avLst/>
              <a:gdLst>
                <a:gd name="connsiteX0" fmla="*/ 314656 w 412569"/>
                <a:gd name="connsiteY0" fmla="*/ 33189 h 415340"/>
                <a:gd name="connsiteX1" fmla="*/ 294693 w 412569"/>
                <a:gd name="connsiteY1" fmla="*/ 20862 h 415340"/>
                <a:gd name="connsiteX2" fmla="*/ 205334 w 412569"/>
                <a:gd name="connsiteY2" fmla="*/ 0 h 415340"/>
                <a:gd name="connsiteX3" fmla="*/ 59889 w 412569"/>
                <a:gd name="connsiteY3" fmla="*/ 60689 h 415340"/>
                <a:gd name="connsiteX4" fmla="*/ 0 w 412569"/>
                <a:gd name="connsiteY4" fmla="*/ 206722 h 415340"/>
                <a:gd name="connsiteX5" fmla="*/ 59889 w 412569"/>
                <a:gd name="connsiteY5" fmla="*/ 354652 h 415340"/>
                <a:gd name="connsiteX6" fmla="*/ 204384 w 412569"/>
                <a:gd name="connsiteY6" fmla="*/ 415341 h 415340"/>
                <a:gd name="connsiteX7" fmla="*/ 291841 w 412569"/>
                <a:gd name="connsiteY7" fmla="*/ 395427 h 415340"/>
                <a:gd name="connsiteX8" fmla="*/ 314656 w 412569"/>
                <a:gd name="connsiteY8" fmla="*/ 382151 h 415340"/>
                <a:gd name="connsiteX9" fmla="*/ 314656 w 412569"/>
                <a:gd name="connsiteY9" fmla="*/ 406806 h 415340"/>
                <a:gd name="connsiteX10" fmla="*/ 412570 w 412569"/>
                <a:gd name="connsiteY10" fmla="*/ 406806 h 415340"/>
                <a:gd name="connsiteX11" fmla="*/ 412570 w 412569"/>
                <a:gd name="connsiteY11" fmla="*/ 8534 h 415340"/>
                <a:gd name="connsiteX12" fmla="*/ 314656 w 412569"/>
                <a:gd name="connsiteY12" fmla="*/ 8534 h 415340"/>
                <a:gd name="connsiteX13" fmla="*/ 314656 w 412569"/>
                <a:gd name="connsiteY13" fmla="*/ 33189 h 415340"/>
                <a:gd name="connsiteX14" fmla="*/ 208186 w 412569"/>
                <a:gd name="connsiteY14" fmla="*/ 319566 h 415340"/>
                <a:gd name="connsiteX15" fmla="*/ 154951 w 412569"/>
                <a:gd name="connsiteY15" fmla="*/ 305342 h 415340"/>
                <a:gd name="connsiteX16" fmla="*/ 115025 w 412569"/>
                <a:gd name="connsiteY16" fmla="*/ 263618 h 415340"/>
                <a:gd name="connsiteX17" fmla="*/ 99815 w 412569"/>
                <a:gd name="connsiteY17" fmla="*/ 207670 h 415340"/>
                <a:gd name="connsiteX18" fmla="*/ 115025 w 412569"/>
                <a:gd name="connsiteY18" fmla="*/ 151723 h 415340"/>
                <a:gd name="connsiteX19" fmla="*/ 154951 w 412569"/>
                <a:gd name="connsiteY19" fmla="*/ 110947 h 415340"/>
                <a:gd name="connsiteX20" fmla="*/ 209137 w 412569"/>
                <a:gd name="connsiteY20" fmla="*/ 96723 h 415340"/>
                <a:gd name="connsiteX21" fmla="*/ 286137 w 412569"/>
                <a:gd name="connsiteY21" fmla="*/ 128964 h 415340"/>
                <a:gd name="connsiteX22" fmla="*/ 317507 w 412569"/>
                <a:gd name="connsiteY22" fmla="*/ 209567 h 415340"/>
                <a:gd name="connsiteX23" fmla="*/ 303248 w 412569"/>
                <a:gd name="connsiteY23" fmla="*/ 266463 h 415340"/>
                <a:gd name="connsiteX24" fmla="*/ 263322 w 412569"/>
                <a:gd name="connsiteY24" fmla="*/ 305342 h 415340"/>
                <a:gd name="connsiteX25" fmla="*/ 208186 w 412569"/>
                <a:gd name="connsiteY25" fmla="*/ 319566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2569" h="41534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2" y="101465"/>
                    <a:pt x="189174" y="96723"/>
                    <a:pt x="209137" y="96723"/>
                  </a:cubicBezTo>
                  <a:cubicBezTo>
                    <a:pt x="240507" y="96723"/>
                    <a:pt x="265223" y="107154"/>
                    <a:pt x="286137" y="128964"/>
                  </a:cubicBezTo>
                  <a:cubicBezTo>
                    <a:pt x="307051" y="150774"/>
                    <a:pt x="317507" y="177326"/>
                    <a:pt x="317507" y="209567"/>
                  </a:cubicBezTo>
                  <a:cubicBezTo>
                    <a:pt x="317507" y="231377"/>
                    <a:pt x="312754" y="249394"/>
                    <a:pt x="303248" y="266463"/>
                  </a:cubicBezTo>
                  <a:cubicBezTo>
                    <a:pt x="293742" y="282583"/>
                    <a:pt x="281384" y="295859"/>
                    <a:pt x="263322" y="305342"/>
                  </a:cubicBezTo>
                  <a:cubicBezTo>
                    <a:pt x="246211" y="314825"/>
                    <a:pt x="227198" y="319566"/>
                    <a:pt x="208186" y="31956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5E195F77-29F7-8BD5-2CD5-60E4E8D3F622}"/>
                </a:ext>
              </a:extLst>
            </p:cNvPr>
            <p:cNvSpPr/>
            <p:nvPr/>
          </p:nvSpPr>
          <p:spPr>
            <a:xfrm>
              <a:off x="3909121" y="5064270"/>
              <a:ext cx="354581" cy="406806"/>
            </a:xfrm>
            <a:custGeom>
              <a:avLst/>
              <a:gdLst>
                <a:gd name="connsiteX0" fmla="*/ 284236 w 354581"/>
                <a:gd name="connsiteY0" fmla="*/ 23707 h 406806"/>
                <a:gd name="connsiteX1" fmla="*/ 200581 w 354581"/>
                <a:gd name="connsiteY1" fmla="*/ 0 h 406806"/>
                <a:gd name="connsiteX2" fmla="*/ 116926 w 354581"/>
                <a:gd name="connsiteY2" fmla="*/ 20862 h 406806"/>
                <a:gd name="connsiteX3" fmla="*/ 98865 w 354581"/>
                <a:gd name="connsiteY3" fmla="*/ 32241 h 406806"/>
                <a:gd name="connsiteX4" fmla="*/ 98865 w 354581"/>
                <a:gd name="connsiteY4" fmla="*/ 8534 h 406806"/>
                <a:gd name="connsiteX5" fmla="*/ 0 w 354581"/>
                <a:gd name="connsiteY5" fmla="*/ 8534 h 406806"/>
                <a:gd name="connsiteX6" fmla="*/ 0 w 354581"/>
                <a:gd name="connsiteY6" fmla="*/ 406806 h 406806"/>
                <a:gd name="connsiteX7" fmla="*/ 98865 w 354581"/>
                <a:gd name="connsiteY7" fmla="*/ 406806 h 406806"/>
                <a:gd name="connsiteX8" fmla="*/ 98865 w 354581"/>
                <a:gd name="connsiteY8" fmla="*/ 253187 h 406806"/>
                <a:gd name="connsiteX9" fmla="*/ 104568 w 354581"/>
                <a:gd name="connsiteY9" fmla="*/ 166895 h 406806"/>
                <a:gd name="connsiteX10" fmla="*/ 137840 w 354581"/>
                <a:gd name="connsiteY10" fmla="*/ 115689 h 406806"/>
                <a:gd name="connsiteX11" fmla="*/ 192025 w 354581"/>
                <a:gd name="connsiteY11" fmla="*/ 95775 h 406806"/>
                <a:gd name="connsiteX12" fmla="*/ 231952 w 354581"/>
                <a:gd name="connsiteY12" fmla="*/ 107154 h 406806"/>
                <a:gd name="connsiteX13" fmla="*/ 251915 w 354581"/>
                <a:gd name="connsiteY13" fmla="*/ 143188 h 406806"/>
                <a:gd name="connsiteX14" fmla="*/ 255717 w 354581"/>
                <a:gd name="connsiteY14" fmla="*/ 216205 h 406806"/>
                <a:gd name="connsiteX15" fmla="*/ 255717 w 354581"/>
                <a:gd name="connsiteY15" fmla="*/ 406806 h 406806"/>
                <a:gd name="connsiteX16" fmla="*/ 354582 w 354581"/>
                <a:gd name="connsiteY16" fmla="*/ 406806 h 406806"/>
                <a:gd name="connsiteX17" fmla="*/ 354582 w 354581"/>
                <a:gd name="connsiteY17" fmla="*/ 201981 h 406806"/>
                <a:gd name="connsiteX18" fmla="*/ 338421 w 354581"/>
                <a:gd name="connsiteY18" fmla="*/ 88189 h 406806"/>
                <a:gd name="connsiteX19" fmla="*/ 284236 w 354581"/>
                <a:gd name="connsiteY19" fmla="*/ 23707 h 40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81" h="406806">
                  <a:moveTo>
                    <a:pt x="284236" y="23707"/>
                  </a:moveTo>
                  <a:cubicBezTo>
                    <a:pt x="259520" y="7586"/>
                    <a:pt x="231952" y="0"/>
                    <a:pt x="200581" y="0"/>
                  </a:cubicBezTo>
                  <a:cubicBezTo>
                    <a:pt x="171112" y="0"/>
                    <a:pt x="142593" y="6638"/>
                    <a:pt x="116926" y="20862"/>
                  </a:cubicBezTo>
                  <a:cubicBezTo>
                    <a:pt x="110272" y="24655"/>
                    <a:pt x="104568" y="28448"/>
                    <a:pt x="98865" y="32241"/>
                  </a:cubicBezTo>
                  <a:lnTo>
                    <a:pt x="98865" y="8534"/>
                  </a:lnTo>
                  <a:lnTo>
                    <a:pt x="0" y="8534"/>
                  </a:lnTo>
                  <a:lnTo>
                    <a:pt x="0" y="406806"/>
                  </a:lnTo>
                  <a:lnTo>
                    <a:pt x="98865" y="406806"/>
                  </a:lnTo>
                  <a:lnTo>
                    <a:pt x="98865" y="253187"/>
                  </a:lnTo>
                  <a:cubicBezTo>
                    <a:pt x="98865" y="200084"/>
                    <a:pt x="101716" y="176378"/>
                    <a:pt x="104568" y="166895"/>
                  </a:cubicBezTo>
                  <a:cubicBezTo>
                    <a:pt x="110272" y="146033"/>
                    <a:pt x="120729" y="128964"/>
                    <a:pt x="137840" y="115689"/>
                  </a:cubicBezTo>
                  <a:cubicBezTo>
                    <a:pt x="154001" y="102413"/>
                    <a:pt x="172062" y="95775"/>
                    <a:pt x="192025" y="95775"/>
                  </a:cubicBezTo>
                  <a:cubicBezTo>
                    <a:pt x="209137" y="95775"/>
                    <a:pt x="222445" y="99568"/>
                    <a:pt x="231952" y="107154"/>
                  </a:cubicBezTo>
                  <a:cubicBezTo>
                    <a:pt x="241458" y="114740"/>
                    <a:pt x="248112" y="126119"/>
                    <a:pt x="251915" y="143188"/>
                  </a:cubicBezTo>
                  <a:cubicBezTo>
                    <a:pt x="253816" y="149826"/>
                    <a:pt x="255717" y="166895"/>
                    <a:pt x="255717" y="216205"/>
                  </a:cubicBezTo>
                  <a:lnTo>
                    <a:pt x="255717" y="406806"/>
                  </a:lnTo>
                  <a:lnTo>
                    <a:pt x="354582" y="406806"/>
                  </a:lnTo>
                  <a:lnTo>
                    <a:pt x="354582" y="201981"/>
                  </a:lnTo>
                  <a:cubicBezTo>
                    <a:pt x="354582" y="150774"/>
                    <a:pt x="348878" y="113792"/>
                    <a:pt x="338421" y="88189"/>
                  </a:cubicBezTo>
                  <a:cubicBezTo>
                    <a:pt x="326063" y="60689"/>
                    <a:pt x="308001" y="38879"/>
                    <a:pt x="284236" y="2370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8">
              <a:extLst>
                <a:ext uri="{FF2B5EF4-FFF2-40B4-BE49-F238E27FC236}">
                  <a16:creationId xmlns:a16="http://schemas.microsoft.com/office/drawing/2014/main" id="{3466D576-6214-AFD2-7CA3-91A885106100}"/>
                </a:ext>
              </a:extLst>
            </p:cNvPr>
            <p:cNvSpPr/>
            <p:nvPr/>
          </p:nvSpPr>
          <p:spPr>
            <a:xfrm>
              <a:off x="4282715" y="5064270"/>
              <a:ext cx="414470" cy="415340"/>
            </a:xfrm>
            <a:custGeom>
              <a:avLst/>
              <a:gdLst>
                <a:gd name="connsiteX0" fmla="*/ 319409 w 414470"/>
                <a:gd name="connsiteY0" fmla="*/ 269308 h 415340"/>
                <a:gd name="connsiteX1" fmla="*/ 216742 w 414470"/>
                <a:gd name="connsiteY1" fmla="*/ 319566 h 415340"/>
                <a:gd name="connsiteX2" fmla="*/ 154951 w 414470"/>
                <a:gd name="connsiteY2" fmla="*/ 304394 h 415340"/>
                <a:gd name="connsiteX3" fmla="*/ 113124 w 414470"/>
                <a:gd name="connsiteY3" fmla="*/ 263618 h 415340"/>
                <a:gd name="connsiteX4" fmla="*/ 97914 w 414470"/>
                <a:gd name="connsiteY4" fmla="*/ 206722 h 415340"/>
                <a:gd name="connsiteX5" fmla="*/ 131186 w 414470"/>
                <a:gd name="connsiteY5" fmla="*/ 128016 h 415340"/>
                <a:gd name="connsiteX6" fmla="*/ 216742 w 414470"/>
                <a:gd name="connsiteY6" fmla="*/ 95775 h 415340"/>
                <a:gd name="connsiteX7" fmla="*/ 319409 w 414470"/>
                <a:gd name="connsiteY7" fmla="*/ 145085 h 415340"/>
                <a:gd name="connsiteX8" fmla="*/ 334619 w 414470"/>
                <a:gd name="connsiteY8" fmla="*/ 164998 h 415340"/>
                <a:gd name="connsiteX9" fmla="*/ 413520 w 414470"/>
                <a:gd name="connsiteY9" fmla="*/ 115689 h 415340"/>
                <a:gd name="connsiteX10" fmla="*/ 400212 w 414470"/>
                <a:gd name="connsiteY10" fmla="*/ 92930 h 415340"/>
                <a:gd name="connsiteX11" fmla="*/ 355532 w 414470"/>
                <a:gd name="connsiteY11" fmla="*/ 42672 h 415340"/>
                <a:gd name="connsiteX12" fmla="*/ 293742 w 414470"/>
                <a:gd name="connsiteY12" fmla="*/ 11379 h 415340"/>
                <a:gd name="connsiteX13" fmla="*/ 219594 w 414470"/>
                <a:gd name="connsiteY13" fmla="*/ 0 h 415340"/>
                <a:gd name="connsiteX14" fmla="*/ 108371 w 414470"/>
                <a:gd name="connsiteY14" fmla="*/ 27500 h 415340"/>
                <a:gd name="connsiteX15" fmla="*/ 28519 w 414470"/>
                <a:gd name="connsiteY15" fmla="*/ 104309 h 415340"/>
                <a:gd name="connsiteX16" fmla="*/ 0 w 414470"/>
                <a:gd name="connsiteY16" fmla="*/ 210515 h 415340"/>
                <a:gd name="connsiteX17" fmla="*/ 61790 w 414470"/>
                <a:gd name="connsiteY17" fmla="*/ 355600 h 415340"/>
                <a:gd name="connsiteX18" fmla="*/ 215791 w 414470"/>
                <a:gd name="connsiteY18" fmla="*/ 415341 h 415340"/>
                <a:gd name="connsiteX19" fmla="*/ 322261 w 414470"/>
                <a:gd name="connsiteY19" fmla="*/ 391634 h 415340"/>
                <a:gd name="connsiteX20" fmla="*/ 399261 w 414470"/>
                <a:gd name="connsiteY20" fmla="*/ 324307 h 415340"/>
                <a:gd name="connsiteX21" fmla="*/ 414471 w 414470"/>
                <a:gd name="connsiteY21" fmla="*/ 301549 h 415340"/>
                <a:gd name="connsiteX22" fmla="*/ 335570 w 414470"/>
                <a:gd name="connsiteY22" fmla="*/ 249394 h 415340"/>
                <a:gd name="connsiteX23" fmla="*/ 319409 w 414470"/>
                <a:gd name="connsiteY23" fmla="*/ 269308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4470" h="415340">
                  <a:moveTo>
                    <a:pt x="319409" y="269308"/>
                  </a:moveTo>
                  <a:cubicBezTo>
                    <a:pt x="292791" y="302497"/>
                    <a:pt x="259520" y="319566"/>
                    <a:pt x="216742" y="319566"/>
                  </a:cubicBezTo>
                  <a:cubicBezTo>
                    <a:pt x="193927" y="319566"/>
                    <a:pt x="173013" y="314825"/>
                    <a:pt x="154951" y="304394"/>
                  </a:cubicBezTo>
                  <a:cubicBezTo>
                    <a:pt x="136890" y="294911"/>
                    <a:pt x="123581" y="280687"/>
                    <a:pt x="113124" y="263618"/>
                  </a:cubicBezTo>
                  <a:cubicBezTo>
                    <a:pt x="102667" y="245601"/>
                    <a:pt x="97914" y="226636"/>
                    <a:pt x="97914" y="206722"/>
                  </a:cubicBezTo>
                  <a:cubicBezTo>
                    <a:pt x="97914" y="175429"/>
                    <a:pt x="108371" y="149826"/>
                    <a:pt x="131186" y="128016"/>
                  </a:cubicBezTo>
                  <a:cubicBezTo>
                    <a:pt x="154001" y="106206"/>
                    <a:pt x="181569" y="95775"/>
                    <a:pt x="216742" y="95775"/>
                  </a:cubicBezTo>
                  <a:cubicBezTo>
                    <a:pt x="260470" y="95775"/>
                    <a:pt x="293742" y="111895"/>
                    <a:pt x="319409" y="145085"/>
                  </a:cubicBezTo>
                  <a:lnTo>
                    <a:pt x="334619" y="164998"/>
                  </a:lnTo>
                  <a:lnTo>
                    <a:pt x="413520" y="115689"/>
                  </a:lnTo>
                  <a:lnTo>
                    <a:pt x="400212" y="92930"/>
                  </a:lnTo>
                  <a:cubicBezTo>
                    <a:pt x="387854" y="73017"/>
                    <a:pt x="372644" y="55948"/>
                    <a:pt x="355532" y="42672"/>
                  </a:cubicBezTo>
                  <a:cubicBezTo>
                    <a:pt x="338421" y="29396"/>
                    <a:pt x="317508" y="18965"/>
                    <a:pt x="293742" y="11379"/>
                  </a:cubicBezTo>
                  <a:cubicBezTo>
                    <a:pt x="269977" y="3793"/>
                    <a:pt x="245260" y="0"/>
                    <a:pt x="219594" y="0"/>
                  </a:cubicBezTo>
                  <a:cubicBezTo>
                    <a:pt x="178717" y="0"/>
                    <a:pt x="141643" y="9483"/>
                    <a:pt x="108371" y="27500"/>
                  </a:cubicBezTo>
                  <a:cubicBezTo>
                    <a:pt x="75099" y="45517"/>
                    <a:pt x="48482" y="72068"/>
                    <a:pt x="28519" y="104309"/>
                  </a:cubicBezTo>
                  <a:cubicBezTo>
                    <a:pt x="9506" y="136550"/>
                    <a:pt x="0" y="172585"/>
                    <a:pt x="0" y="210515"/>
                  </a:cubicBezTo>
                  <a:cubicBezTo>
                    <a:pt x="0" y="267411"/>
                    <a:pt x="20914" y="316721"/>
                    <a:pt x="61790" y="355600"/>
                  </a:cubicBezTo>
                  <a:cubicBezTo>
                    <a:pt x="102667" y="395427"/>
                    <a:pt x="154951" y="415341"/>
                    <a:pt x="215791" y="415341"/>
                  </a:cubicBezTo>
                  <a:cubicBezTo>
                    <a:pt x="255717" y="415341"/>
                    <a:pt x="290890" y="407755"/>
                    <a:pt x="322261" y="391634"/>
                  </a:cubicBezTo>
                  <a:cubicBezTo>
                    <a:pt x="354582" y="375514"/>
                    <a:pt x="380249" y="353703"/>
                    <a:pt x="399261" y="324307"/>
                  </a:cubicBezTo>
                  <a:lnTo>
                    <a:pt x="414471" y="301549"/>
                  </a:lnTo>
                  <a:lnTo>
                    <a:pt x="335570" y="249394"/>
                  </a:lnTo>
                  <a:lnTo>
                    <a:pt x="319409" y="269308"/>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748B94B0-FEFC-9E40-07DB-4FCCEF8AC71F}"/>
                </a:ext>
              </a:extLst>
            </p:cNvPr>
            <p:cNvSpPr/>
            <p:nvPr/>
          </p:nvSpPr>
          <p:spPr>
            <a:xfrm rot="-2700000">
              <a:off x="3707889" y="5564999"/>
              <a:ext cx="174912" cy="17447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A0D3087-7CE6-9D58-AC58-F05E8E5DA736}"/>
                </a:ext>
              </a:extLst>
            </p:cNvPr>
            <p:cNvSpPr/>
            <p:nvPr/>
          </p:nvSpPr>
          <p:spPr>
            <a:xfrm>
              <a:off x="4694334" y="5063322"/>
              <a:ext cx="408767" cy="416289"/>
            </a:xfrm>
            <a:custGeom>
              <a:avLst/>
              <a:gdLst>
                <a:gd name="connsiteX0" fmla="*/ 277581 w 408767"/>
                <a:gd name="connsiteY0" fmla="*/ 293963 h 416289"/>
                <a:gd name="connsiteX1" fmla="*/ 243359 w 408767"/>
                <a:gd name="connsiteY1" fmla="*/ 312928 h 416289"/>
                <a:gd name="connsiteX2" fmla="*/ 201532 w 408767"/>
                <a:gd name="connsiteY2" fmla="*/ 320514 h 416289"/>
                <a:gd name="connsiteX3" fmla="*/ 129284 w 408767"/>
                <a:gd name="connsiteY3" fmla="*/ 290170 h 416289"/>
                <a:gd name="connsiteX4" fmla="*/ 101716 w 408767"/>
                <a:gd name="connsiteY4" fmla="*/ 238015 h 416289"/>
                <a:gd name="connsiteX5" fmla="*/ 316557 w 408767"/>
                <a:gd name="connsiteY5" fmla="*/ 238015 h 416289"/>
                <a:gd name="connsiteX6" fmla="*/ 339372 w 408767"/>
                <a:gd name="connsiteY6" fmla="*/ 238015 h 416289"/>
                <a:gd name="connsiteX7" fmla="*/ 408767 w 408767"/>
                <a:gd name="connsiteY7" fmla="*/ 238015 h 416289"/>
                <a:gd name="connsiteX8" fmla="*/ 408767 w 408767"/>
                <a:gd name="connsiteY8" fmla="*/ 210515 h 416289"/>
                <a:gd name="connsiteX9" fmla="*/ 365039 w 408767"/>
                <a:gd name="connsiteY9" fmla="*/ 76810 h 416289"/>
                <a:gd name="connsiteX10" fmla="*/ 203433 w 408767"/>
                <a:gd name="connsiteY10" fmla="*/ 0 h 416289"/>
                <a:gd name="connsiteX11" fmla="*/ 45630 w 408767"/>
                <a:gd name="connsiteY11" fmla="*/ 75861 h 416289"/>
                <a:gd name="connsiteX12" fmla="*/ 0 w 408767"/>
                <a:gd name="connsiteY12" fmla="*/ 209567 h 416289"/>
                <a:gd name="connsiteX13" fmla="*/ 54185 w 408767"/>
                <a:gd name="connsiteY13" fmla="*/ 351807 h 416289"/>
                <a:gd name="connsiteX14" fmla="*/ 206285 w 408767"/>
                <a:gd name="connsiteY14" fmla="*/ 416289 h 416289"/>
                <a:gd name="connsiteX15" fmla="*/ 284236 w 408767"/>
                <a:gd name="connsiteY15" fmla="*/ 403013 h 416289"/>
                <a:gd name="connsiteX16" fmla="*/ 346977 w 408767"/>
                <a:gd name="connsiteY16" fmla="*/ 364134 h 416289"/>
                <a:gd name="connsiteX17" fmla="*/ 393557 w 408767"/>
                <a:gd name="connsiteY17" fmla="*/ 301549 h 416289"/>
                <a:gd name="connsiteX18" fmla="*/ 304199 w 408767"/>
                <a:gd name="connsiteY18" fmla="*/ 261722 h 416289"/>
                <a:gd name="connsiteX19" fmla="*/ 277581 w 408767"/>
                <a:gd name="connsiteY19" fmla="*/ 293963 h 416289"/>
                <a:gd name="connsiteX20" fmla="*/ 134988 w 408767"/>
                <a:gd name="connsiteY20" fmla="*/ 122326 h 416289"/>
                <a:gd name="connsiteX21" fmla="*/ 203433 w 408767"/>
                <a:gd name="connsiteY21" fmla="*/ 96723 h 416289"/>
                <a:gd name="connsiteX22" fmla="*/ 250964 w 408767"/>
                <a:gd name="connsiteY22" fmla="*/ 107154 h 416289"/>
                <a:gd name="connsiteX23" fmla="*/ 286137 w 408767"/>
                <a:gd name="connsiteY23" fmla="*/ 133706 h 416289"/>
                <a:gd name="connsiteX24" fmla="*/ 293742 w 408767"/>
                <a:gd name="connsiteY24" fmla="*/ 146033 h 416289"/>
                <a:gd name="connsiteX25" fmla="*/ 116926 w 408767"/>
                <a:gd name="connsiteY25" fmla="*/ 146033 h 416289"/>
                <a:gd name="connsiteX26" fmla="*/ 134988 w 408767"/>
                <a:gd name="connsiteY26" fmla="*/ 122326 h 41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8767" h="416289">
                  <a:moveTo>
                    <a:pt x="277581" y="293963"/>
                  </a:moveTo>
                  <a:cubicBezTo>
                    <a:pt x="268075" y="301549"/>
                    <a:pt x="257618" y="308187"/>
                    <a:pt x="243359" y="312928"/>
                  </a:cubicBezTo>
                  <a:cubicBezTo>
                    <a:pt x="230050" y="317669"/>
                    <a:pt x="215791" y="320514"/>
                    <a:pt x="201532" y="320514"/>
                  </a:cubicBezTo>
                  <a:cubicBezTo>
                    <a:pt x="173013" y="320514"/>
                    <a:pt x="149247" y="311031"/>
                    <a:pt x="129284" y="290170"/>
                  </a:cubicBezTo>
                  <a:cubicBezTo>
                    <a:pt x="115025" y="275946"/>
                    <a:pt x="106469" y="258877"/>
                    <a:pt x="101716" y="238015"/>
                  </a:cubicBezTo>
                  <a:lnTo>
                    <a:pt x="316557" y="238015"/>
                  </a:lnTo>
                  <a:lnTo>
                    <a:pt x="339372" y="238015"/>
                  </a:lnTo>
                  <a:lnTo>
                    <a:pt x="408767" y="238015"/>
                  </a:lnTo>
                  <a:lnTo>
                    <a:pt x="408767" y="210515"/>
                  </a:lnTo>
                  <a:cubicBezTo>
                    <a:pt x="408767" y="157412"/>
                    <a:pt x="393557" y="112844"/>
                    <a:pt x="365039" y="76810"/>
                  </a:cubicBezTo>
                  <a:cubicBezTo>
                    <a:pt x="325112" y="25603"/>
                    <a:pt x="269976" y="0"/>
                    <a:pt x="203433" y="0"/>
                  </a:cubicBezTo>
                  <a:cubicBezTo>
                    <a:pt x="137840" y="0"/>
                    <a:pt x="84605" y="25603"/>
                    <a:pt x="45630" y="75861"/>
                  </a:cubicBezTo>
                  <a:cubicBezTo>
                    <a:pt x="15210" y="114740"/>
                    <a:pt x="0" y="159309"/>
                    <a:pt x="0" y="209567"/>
                  </a:cubicBezTo>
                  <a:cubicBezTo>
                    <a:pt x="0" y="262670"/>
                    <a:pt x="18062" y="310083"/>
                    <a:pt x="54185" y="351807"/>
                  </a:cubicBezTo>
                  <a:cubicBezTo>
                    <a:pt x="91259" y="394479"/>
                    <a:pt x="142593" y="416289"/>
                    <a:pt x="206285" y="416289"/>
                  </a:cubicBezTo>
                  <a:cubicBezTo>
                    <a:pt x="234803" y="416289"/>
                    <a:pt x="261421" y="411548"/>
                    <a:pt x="284236" y="403013"/>
                  </a:cubicBezTo>
                  <a:cubicBezTo>
                    <a:pt x="307051" y="394479"/>
                    <a:pt x="328915" y="381203"/>
                    <a:pt x="346977" y="364134"/>
                  </a:cubicBezTo>
                  <a:cubicBezTo>
                    <a:pt x="365039" y="348014"/>
                    <a:pt x="380249" y="327152"/>
                    <a:pt x="393557" y="301549"/>
                  </a:cubicBezTo>
                  <a:lnTo>
                    <a:pt x="304199" y="261722"/>
                  </a:lnTo>
                  <a:cubicBezTo>
                    <a:pt x="291841" y="279739"/>
                    <a:pt x="282334" y="289221"/>
                    <a:pt x="277581" y="293963"/>
                  </a:cubicBezTo>
                  <a:close/>
                  <a:moveTo>
                    <a:pt x="134988" y="122326"/>
                  </a:moveTo>
                  <a:cubicBezTo>
                    <a:pt x="154000" y="105258"/>
                    <a:pt x="176815" y="96723"/>
                    <a:pt x="203433" y="96723"/>
                  </a:cubicBezTo>
                  <a:cubicBezTo>
                    <a:pt x="219593" y="96723"/>
                    <a:pt x="235754" y="100516"/>
                    <a:pt x="250964" y="107154"/>
                  </a:cubicBezTo>
                  <a:cubicBezTo>
                    <a:pt x="265223" y="113792"/>
                    <a:pt x="277581" y="123275"/>
                    <a:pt x="286137" y="133706"/>
                  </a:cubicBezTo>
                  <a:cubicBezTo>
                    <a:pt x="288989" y="137499"/>
                    <a:pt x="291841" y="141292"/>
                    <a:pt x="293742" y="146033"/>
                  </a:cubicBezTo>
                  <a:lnTo>
                    <a:pt x="116926" y="146033"/>
                  </a:lnTo>
                  <a:cubicBezTo>
                    <a:pt x="121679" y="136550"/>
                    <a:pt x="128334" y="128964"/>
                    <a:pt x="134988" y="12232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407D944F-72AC-4808-AF2F-E43EA0717FB6}"/>
                </a:ext>
              </a:extLst>
            </p:cNvPr>
            <p:cNvSpPr/>
            <p:nvPr/>
          </p:nvSpPr>
          <p:spPr>
            <a:xfrm>
              <a:off x="2464177" y="4939099"/>
              <a:ext cx="429680" cy="539563"/>
            </a:xfrm>
            <a:custGeom>
              <a:avLst/>
              <a:gdLst>
                <a:gd name="connsiteX0" fmla="*/ 369792 w 429680"/>
                <a:gd name="connsiteY0" fmla="*/ 185860 h 539563"/>
                <a:gd name="connsiteX1" fmla="*/ 225297 w 429680"/>
                <a:gd name="connsiteY1" fmla="*/ 125171 h 539563"/>
                <a:gd name="connsiteX2" fmla="*/ 137840 w 429680"/>
                <a:gd name="connsiteY2" fmla="*/ 145085 h 539563"/>
                <a:gd name="connsiteX3" fmla="*/ 115025 w 429680"/>
                <a:gd name="connsiteY3" fmla="*/ 158361 h 539563"/>
                <a:gd name="connsiteX4" fmla="*/ 115025 w 429680"/>
                <a:gd name="connsiteY4" fmla="*/ 948 h 539563"/>
                <a:gd name="connsiteX5" fmla="*/ 69395 w 429680"/>
                <a:gd name="connsiteY5" fmla="*/ 948 h 539563"/>
                <a:gd name="connsiteX6" fmla="*/ 0 w 429680"/>
                <a:gd name="connsiteY6" fmla="*/ 0 h 539563"/>
                <a:gd name="connsiteX7" fmla="*/ 9506 w 429680"/>
                <a:gd name="connsiteY7" fmla="*/ 19914 h 539563"/>
                <a:gd name="connsiteX8" fmla="*/ 17111 w 429680"/>
                <a:gd name="connsiteY8" fmla="*/ 65430 h 539563"/>
                <a:gd name="connsiteX9" fmla="*/ 17111 w 429680"/>
                <a:gd name="connsiteY9" fmla="*/ 531029 h 539563"/>
                <a:gd name="connsiteX10" fmla="*/ 115976 w 429680"/>
                <a:gd name="connsiteY10" fmla="*/ 531029 h 539563"/>
                <a:gd name="connsiteX11" fmla="*/ 115976 w 429680"/>
                <a:gd name="connsiteY11" fmla="*/ 506374 h 539563"/>
                <a:gd name="connsiteX12" fmla="*/ 135939 w 429680"/>
                <a:gd name="connsiteY12" fmla="*/ 518702 h 539563"/>
                <a:gd name="connsiteX13" fmla="*/ 225297 w 429680"/>
                <a:gd name="connsiteY13" fmla="*/ 539564 h 539563"/>
                <a:gd name="connsiteX14" fmla="*/ 369792 w 429680"/>
                <a:gd name="connsiteY14" fmla="*/ 478875 h 539563"/>
                <a:gd name="connsiteX15" fmla="*/ 429681 w 429680"/>
                <a:gd name="connsiteY15" fmla="*/ 332842 h 539563"/>
                <a:gd name="connsiteX16" fmla="*/ 369792 w 429680"/>
                <a:gd name="connsiteY16" fmla="*/ 185860 h 539563"/>
                <a:gd name="connsiteX17" fmla="*/ 314656 w 429680"/>
                <a:gd name="connsiteY17" fmla="*/ 387841 h 539563"/>
                <a:gd name="connsiteX18" fmla="*/ 274730 w 429680"/>
                <a:gd name="connsiteY18" fmla="*/ 428617 h 539563"/>
                <a:gd name="connsiteX19" fmla="*/ 220544 w 429680"/>
                <a:gd name="connsiteY19" fmla="*/ 442841 h 539563"/>
                <a:gd name="connsiteX20" fmla="*/ 143544 w 429680"/>
                <a:gd name="connsiteY20" fmla="*/ 410600 h 539563"/>
                <a:gd name="connsiteX21" fmla="*/ 112173 w 429680"/>
                <a:gd name="connsiteY21" fmla="*/ 329997 h 539563"/>
                <a:gd name="connsiteX22" fmla="*/ 126433 w 429680"/>
                <a:gd name="connsiteY22" fmla="*/ 273101 h 539563"/>
                <a:gd name="connsiteX23" fmla="*/ 166359 w 429680"/>
                <a:gd name="connsiteY23" fmla="*/ 234222 h 539563"/>
                <a:gd name="connsiteX24" fmla="*/ 221495 w 429680"/>
                <a:gd name="connsiteY24" fmla="*/ 219050 h 539563"/>
                <a:gd name="connsiteX25" fmla="*/ 274730 w 429680"/>
                <a:gd name="connsiteY25" fmla="*/ 233274 h 539563"/>
                <a:gd name="connsiteX26" fmla="*/ 314656 w 429680"/>
                <a:gd name="connsiteY26" fmla="*/ 274997 h 539563"/>
                <a:gd name="connsiteX27" fmla="*/ 329866 w 429680"/>
                <a:gd name="connsiteY27" fmla="*/ 330945 h 539563"/>
                <a:gd name="connsiteX28" fmla="*/ 314656 w 429680"/>
                <a:gd name="connsiteY28" fmla="*/ 387841 h 53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9680" h="539563">
                  <a:moveTo>
                    <a:pt x="369792" y="185860"/>
                  </a:moveTo>
                  <a:cubicBezTo>
                    <a:pt x="329866" y="145085"/>
                    <a:pt x="281384" y="125171"/>
                    <a:pt x="225297" y="125171"/>
                  </a:cubicBezTo>
                  <a:cubicBezTo>
                    <a:pt x="193927" y="125171"/>
                    <a:pt x="164458" y="131809"/>
                    <a:pt x="137840" y="145085"/>
                  </a:cubicBezTo>
                  <a:cubicBezTo>
                    <a:pt x="130235" y="148878"/>
                    <a:pt x="122630" y="153619"/>
                    <a:pt x="115025" y="158361"/>
                  </a:cubicBezTo>
                  <a:lnTo>
                    <a:pt x="115025" y="948"/>
                  </a:lnTo>
                  <a:lnTo>
                    <a:pt x="69395" y="948"/>
                  </a:lnTo>
                  <a:cubicBezTo>
                    <a:pt x="951" y="948"/>
                    <a:pt x="0" y="0"/>
                    <a:pt x="0" y="0"/>
                  </a:cubicBezTo>
                  <a:cubicBezTo>
                    <a:pt x="0" y="0"/>
                    <a:pt x="2852" y="3793"/>
                    <a:pt x="9506" y="19914"/>
                  </a:cubicBezTo>
                  <a:cubicBezTo>
                    <a:pt x="14259" y="33189"/>
                    <a:pt x="16161" y="51206"/>
                    <a:pt x="17111" y="65430"/>
                  </a:cubicBezTo>
                  <a:lnTo>
                    <a:pt x="17111" y="531029"/>
                  </a:lnTo>
                  <a:lnTo>
                    <a:pt x="115976" y="531029"/>
                  </a:lnTo>
                  <a:lnTo>
                    <a:pt x="115976" y="506374"/>
                  </a:lnTo>
                  <a:cubicBezTo>
                    <a:pt x="122630" y="511116"/>
                    <a:pt x="129285" y="514909"/>
                    <a:pt x="135939" y="518702"/>
                  </a:cubicBezTo>
                  <a:cubicBezTo>
                    <a:pt x="162556" y="532926"/>
                    <a:pt x="192025" y="539564"/>
                    <a:pt x="225297" y="539564"/>
                  </a:cubicBezTo>
                  <a:cubicBezTo>
                    <a:pt x="281384" y="539564"/>
                    <a:pt x="329866" y="518702"/>
                    <a:pt x="369792" y="478875"/>
                  </a:cubicBezTo>
                  <a:cubicBezTo>
                    <a:pt x="409718" y="439048"/>
                    <a:pt x="429681" y="389738"/>
                    <a:pt x="429681" y="332842"/>
                  </a:cubicBezTo>
                  <a:cubicBezTo>
                    <a:pt x="429681" y="274997"/>
                    <a:pt x="409718" y="225688"/>
                    <a:pt x="369792" y="185860"/>
                  </a:cubicBezTo>
                  <a:close/>
                  <a:moveTo>
                    <a:pt x="314656" y="387841"/>
                  </a:moveTo>
                  <a:cubicBezTo>
                    <a:pt x="305149" y="405858"/>
                    <a:pt x="291841" y="419134"/>
                    <a:pt x="274730" y="428617"/>
                  </a:cubicBezTo>
                  <a:cubicBezTo>
                    <a:pt x="257618" y="438099"/>
                    <a:pt x="240507" y="442841"/>
                    <a:pt x="220544" y="442841"/>
                  </a:cubicBezTo>
                  <a:cubicBezTo>
                    <a:pt x="189174" y="442841"/>
                    <a:pt x="164458" y="432410"/>
                    <a:pt x="143544" y="410600"/>
                  </a:cubicBezTo>
                  <a:cubicBezTo>
                    <a:pt x="122630" y="388789"/>
                    <a:pt x="112173" y="362238"/>
                    <a:pt x="112173" y="329997"/>
                  </a:cubicBezTo>
                  <a:cubicBezTo>
                    <a:pt x="112173" y="308187"/>
                    <a:pt x="116926" y="290170"/>
                    <a:pt x="126433" y="273101"/>
                  </a:cubicBezTo>
                  <a:cubicBezTo>
                    <a:pt x="135939" y="256980"/>
                    <a:pt x="148297" y="243705"/>
                    <a:pt x="166359" y="234222"/>
                  </a:cubicBezTo>
                  <a:cubicBezTo>
                    <a:pt x="184421" y="223791"/>
                    <a:pt x="202482" y="219050"/>
                    <a:pt x="221495" y="219050"/>
                  </a:cubicBezTo>
                  <a:cubicBezTo>
                    <a:pt x="240507" y="219050"/>
                    <a:pt x="257618" y="223791"/>
                    <a:pt x="274730" y="233274"/>
                  </a:cubicBezTo>
                  <a:cubicBezTo>
                    <a:pt x="291841" y="242756"/>
                    <a:pt x="305149" y="256980"/>
                    <a:pt x="314656" y="274997"/>
                  </a:cubicBezTo>
                  <a:cubicBezTo>
                    <a:pt x="325113" y="293014"/>
                    <a:pt x="329866" y="311980"/>
                    <a:pt x="329866" y="330945"/>
                  </a:cubicBezTo>
                  <a:cubicBezTo>
                    <a:pt x="329866" y="351807"/>
                    <a:pt x="325113" y="369824"/>
                    <a:pt x="314656" y="38784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C64FC794-C540-AF8B-87A0-BF2A43C09D9B}"/>
                </a:ext>
              </a:extLst>
            </p:cNvPr>
            <p:cNvSpPr/>
            <p:nvPr/>
          </p:nvSpPr>
          <p:spPr>
            <a:xfrm>
              <a:off x="2464177" y="5526076"/>
              <a:ext cx="2638924" cy="37930"/>
            </a:xfrm>
            <a:custGeom>
              <a:avLst/>
              <a:gdLst>
                <a:gd name="connsiteX0" fmla="*/ 0 w 2638924"/>
                <a:gd name="connsiteY0" fmla="*/ 0 h 37930"/>
                <a:gd name="connsiteX1" fmla="*/ 2638925 w 2638924"/>
                <a:gd name="connsiteY1" fmla="*/ 0 h 37930"/>
                <a:gd name="connsiteX2" fmla="*/ 2638925 w 2638924"/>
                <a:gd name="connsiteY2" fmla="*/ 37931 h 37930"/>
                <a:gd name="connsiteX3" fmla="*/ 0 w 2638924"/>
                <a:gd name="connsiteY3" fmla="*/ 37931 h 37930"/>
              </a:gdLst>
              <a:ahLst/>
              <a:cxnLst>
                <a:cxn ang="0">
                  <a:pos x="connsiteX0" y="connsiteY0"/>
                </a:cxn>
                <a:cxn ang="0">
                  <a:pos x="connsiteX1" y="connsiteY1"/>
                </a:cxn>
                <a:cxn ang="0">
                  <a:pos x="connsiteX2" y="connsiteY2"/>
                </a:cxn>
                <a:cxn ang="0">
                  <a:pos x="connsiteX3" y="connsiteY3"/>
                </a:cxn>
              </a:cxnLst>
              <a:rect l="l" t="t" r="r" b="b"/>
              <a:pathLst>
                <a:path w="2638924" h="37930">
                  <a:moveTo>
                    <a:pt x="0" y="0"/>
                  </a:moveTo>
                  <a:lnTo>
                    <a:pt x="2638925" y="0"/>
                  </a:lnTo>
                  <a:lnTo>
                    <a:pt x="2638925" y="37931"/>
                  </a:lnTo>
                  <a:lnTo>
                    <a:pt x="0" y="37931"/>
                  </a:ln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4" name="Graphic 5">
              <a:extLst>
                <a:ext uri="{FF2B5EF4-FFF2-40B4-BE49-F238E27FC236}">
                  <a16:creationId xmlns:a16="http://schemas.microsoft.com/office/drawing/2014/main" id="{0228A2E7-24B5-B969-D89B-5CAEA86C210F}"/>
                </a:ext>
              </a:extLst>
            </p:cNvPr>
            <p:cNvGrpSpPr/>
            <p:nvPr/>
          </p:nvGrpSpPr>
          <p:grpSpPr>
            <a:xfrm>
              <a:off x="4243740" y="5657885"/>
              <a:ext cx="823237" cy="104309"/>
              <a:chOff x="4243740" y="5657885"/>
              <a:chExt cx="823237" cy="104309"/>
            </a:xfrm>
            <a:solidFill>
              <a:srgbClr val="8A4199"/>
            </a:solidFill>
          </p:grpSpPr>
          <p:sp>
            <p:nvSpPr>
              <p:cNvPr id="15" name="Freeform 14">
                <a:extLst>
                  <a:ext uri="{FF2B5EF4-FFF2-40B4-BE49-F238E27FC236}">
                    <a16:creationId xmlns:a16="http://schemas.microsoft.com/office/drawing/2014/main" id="{4CCA36BF-2CDE-8ABD-C1E1-C32941AB9648}"/>
                  </a:ext>
                </a:extLst>
              </p:cNvPr>
              <p:cNvSpPr/>
              <p:nvPr/>
            </p:nvSpPr>
            <p:spPr>
              <a:xfrm>
                <a:off x="4243740" y="5657885"/>
                <a:ext cx="57037" cy="82499"/>
              </a:xfrm>
              <a:custGeom>
                <a:avLst/>
                <a:gdLst>
                  <a:gd name="connsiteX0" fmla="*/ 43728 w 57037"/>
                  <a:gd name="connsiteY0" fmla="*/ 73965 h 82499"/>
                  <a:gd name="connsiteX1" fmla="*/ 43728 w 57037"/>
                  <a:gd name="connsiteY1" fmla="*/ 72068 h 82499"/>
                  <a:gd name="connsiteX2" fmla="*/ 38025 w 57037"/>
                  <a:gd name="connsiteY2" fmla="*/ 77758 h 82499"/>
                  <a:gd name="connsiteX3" fmla="*/ 31371 w 57037"/>
                  <a:gd name="connsiteY3" fmla="*/ 80603 h 82499"/>
                  <a:gd name="connsiteX4" fmla="*/ 23766 w 57037"/>
                  <a:gd name="connsiteY4" fmla="*/ 81551 h 82499"/>
                  <a:gd name="connsiteX5" fmla="*/ 14259 w 57037"/>
                  <a:gd name="connsiteY5" fmla="*/ 79654 h 82499"/>
                  <a:gd name="connsiteX6" fmla="*/ 6654 w 57037"/>
                  <a:gd name="connsiteY6" fmla="*/ 73017 h 82499"/>
                  <a:gd name="connsiteX7" fmla="*/ 1901 w 57037"/>
                  <a:gd name="connsiteY7" fmla="*/ 63534 h 82499"/>
                  <a:gd name="connsiteX8" fmla="*/ 0 w 57037"/>
                  <a:gd name="connsiteY8" fmla="*/ 51206 h 82499"/>
                  <a:gd name="connsiteX9" fmla="*/ 6654 w 57037"/>
                  <a:gd name="connsiteY9" fmla="*/ 29396 h 82499"/>
                  <a:gd name="connsiteX10" fmla="*/ 24716 w 57037"/>
                  <a:gd name="connsiteY10" fmla="*/ 21810 h 82499"/>
                  <a:gd name="connsiteX11" fmla="*/ 35173 w 57037"/>
                  <a:gd name="connsiteY11" fmla="*/ 23707 h 82499"/>
                  <a:gd name="connsiteX12" fmla="*/ 43728 w 57037"/>
                  <a:gd name="connsiteY12" fmla="*/ 30345 h 82499"/>
                  <a:gd name="connsiteX13" fmla="*/ 43728 w 57037"/>
                  <a:gd name="connsiteY13" fmla="*/ 8534 h 82499"/>
                  <a:gd name="connsiteX14" fmla="*/ 45630 w 57037"/>
                  <a:gd name="connsiteY14" fmla="*/ 1897 h 82499"/>
                  <a:gd name="connsiteX15" fmla="*/ 50383 w 57037"/>
                  <a:gd name="connsiteY15" fmla="*/ 0 h 82499"/>
                  <a:gd name="connsiteX16" fmla="*/ 55136 w 57037"/>
                  <a:gd name="connsiteY16" fmla="*/ 1897 h 82499"/>
                  <a:gd name="connsiteX17" fmla="*/ 57037 w 57037"/>
                  <a:gd name="connsiteY17" fmla="*/ 8534 h 82499"/>
                  <a:gd name="connsiteX18" fmla="*/ 57037 w 57037"/>
                  <a:gd name="connsiteY18" fmla="*/ 73965 h 82499"/>
                  <a:gd name="connsiteX19" fmla="*/ 55136 w 57037"/>
                  <a:gd name="connsiteY19" fmla="*/ 80603 h 82499"/>
                  <a:gd name="connsiteX20" fmla="*/ 50383 w 57037"/>
                  <a:gd name="connsiteY20" fmla="*/ 82499 h 82499"/>
                  <a:gd name="connsiteX21" fmla="*/ 45630 w 57037"/>
                  <a:gd name="connsiteY21" fmla="*/ 80603 h 82499"/>
                  <a:gd name="connsiteX22" fmla="*/ 43728 w 57037"/>
                  <a:gd name="connsiteY22" fmla="*/ 73965 h 82499"/>
                  <a:gd name="connsiteX23" fmla="*/ 14259 w 57037"/>
                  <a:gd name="connsiteY23" fmla="*/ 52155 h 82499"/>
                  <a:gd name="connsiteX24" fmla="*/ 16161 w 57037"/>
                  <a:gd name="connsiteY24" fmla="*/ 62586 h 82499"/>
                  <a:gd name="connsiteX25" fmla="*/ 20914 w 57037"/>
                  <a:gd name="connsiteY25" fmla="*/ 69223 h 82499"/>
                  <a:gd name="connsiteX26" fmla="*/ 28519 w 57037"/>
                  <a:gd name="connsiteY26" fmla="*/ 71120 h 82499"/>
                  <a:gd name="connsiteX27" fmla="*/ 36124 w 57037"/>
                  <a:gd name="connsiteY27" fmla="*/ 69223 h 82499"/>
                  <a:gd name="connsiteX28" fmla="*/ 40877 w 57037"/>
                  <a:gd name="connsiteY28" fmla="*/ 62586 h 82499"/>
                  <a:gd name="connsiteX29" fmla="*/ 42778 w 57037"/>
                  <a:gd name="connsiteY29" fmla="*/ 52155 h 82499"/>
                  <a:gd name="connsiteX30" fmla="*/ 40877 w 57037"/>
                  <a:gd name="connsiteY30" fmla="*/ 41724 h 82499"/>
                  <a:gd name="connsiteX31" fmla="*/ 35173 w 57037"/>
                  <a:gd name="connsiteY31" fmla="*/ 35086 h 82499"/>
                  <a:gd name="connsiteX32" fmla="*/ 27568 w 57037"/>
                  <a:gd name="connsiteY32" fmla="*/ 33189 h 82499"/>
                  <a:gd name="connsiteX33" fmla="*/ 19963 w 57037"/>
                  <a:gd name="connsiteY33" fmla="*/ 35086 h 82499"/>
                  <a:gd name="connsiteX34" fmla="*/ 15210 w 57037"/>
                  <a:gd name="connsiteY34" fmla="*/ 41724 h 82499"/>
                  <a:gd name="connsiteX35" fmla="*/ 14259 w 57037"/>
                  <a:gd name="connsiteY35" fmla="*/ 52155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37" h="82499">
                    <a:moveTo>
                      <a:pt x="43728" y="73965"/>
                    </a:moveTo>
                    <a:lnTo>
                      <a:pt x="43728" y="72068"/>
                    </a:lnTo>
                    <a:cubicBezTo>
                      <a:pt x="41827" y="73965"/>
                      <a:pt x="39926" y="75861"/>
                      <a:pt x="38025" y="77758"/>
                    </a:cubicBezTo>
                    <a:cubicBezTo>
                      <a:pt x="36124" y="79654"/>
                      <a:pt x="34222" y="80603"/>
                      <a:pt x="31371" y="80603"/>
                    </a:cubicBezTo>
                    <a:cubicBezTo>
                      <a:pt x="29469" y="81551"/>
                      <a:pt x="26617" y="81551"/>
                      <a:pt x="23766" y="81551"/>
                    </a:cubicBezTo>
                    <a:cubicBezTo>
                      <a:pt x="19963" y="81551"/>
                      <a:pt x="17111" y="80603"/>
                      <a:pt x="14259" y="79654"/>
                    </a:cubicBezTo>
                    <a:cubicBezTo>
                      <a:pt x="11407" y="78706"/>
                      <a:pt x="8556" y="75861"/>
                      <a:pt x="6654" y="73017"/>
                    </a:cubicBezTo>
                    <a:cubicBezTo>
                      <a:pt x="4753" y="70172"/>
                      <a:pt x="2852" y="67327"/>
                      <a:pt x="1901" y="63534"/>
                    </a:cubicBezTo>
                    <a:cubicBezTo>
                      <a:pt x="951" y="59741"/>
                      <a:pt x="0" y="55948"/>
                      <a:pt x="0" y="51206"/>
                    </a:cubicBezTo>
                    <a:cubicBezTo>
                      <a:pt x="0" y="41724"/>
                      <a:pt x="1901" y="35086"/>
                      <a:pt x="6654" y="29396"/>
                    </a:cubicBezTo>
                    <a:cubicBezTo>
                      <a:pt x="11407" y="23707"/>
                      <a:pt x="17111" y="21810"/>
                      <a:pt x="24716" y="21810"/>
                    </a:cubicBezTo>
                    <a:cubicBezTo>
                      <a:pt x="29469" y="21810"/>
                      <a:pt x="32321" y="22758"/>
                      <a:pt x="35173" y="23707"/>
                    </a:cubicBezTo>
                    <a:cubicBezTo>
                      <a:pt x="38025" y="25603"/>
                      <a:pt x="40877" y="27500"/>
                      <a:pt x="43728" y="30345"/>
                    </a:cubicBezTo>
                    <a:lnTo>
                      <a:pt x="43728" y="8534"/>
                    </a:lnTo>
                    <a:cubicBezTo>
                      <a:pt x="43728" y="5690"/>
                      <a:pt x="44679" y="2845"/>
                      <a:pt x="45630" y="1897"/>
                    </a:cubicBezTo>
                    <a:cubicBezTo>
                      <a:pt x="46580" y="0"/>
                      <a:pt x="48482" y="0"/>
                      <a:pt x="50383" y="0"/>
                    </a:cubicBezTo>
                    <a:cubicBezTo>
                      <a:pt x="52284" y="0"/>
                      <a:pt x="54185" y="948"/>
                      <a:pt x="55136" y="1897"/>
                    </a:cubicBezTo>
                    <a:cubicBezTo>
                      <a:pt x="56087" y="3793"/>
                      <a:pt x="57037" y="5690"/>
                      <a:pt x="57037" y="8534"/>
                    </a:cubicBezTo>
                    <a:lnTo>
                      <a:pt x="57037" y="73965"/>
                    </a:lnTo>
                    <a:cubicBezTo>
                      <a:pt x="57037" y="76810"/>
                      <a:pt x="56087" y="78706"/>
                      <a:pt x="55136" y="80603"/>
                    </a:cubicBezTo>
                    <a:cubicBezTo>
                      <a:pt x="54185" y="81551"/>
                      <a:pt x="52284" y="82499"/>
                      <a:pt x="50383" y="82499"/>
                    </a:cubicBezTo>
                    <a:cubicBezTo>
                      <a:pt x="48482" y="82499"/>
                      <a:pt x="46580" y="81551"/>
                      <a:pt x="45630" y="80603"/>
                    </a:cubicBezTo>
                    <a:cubicBezTo>
                      <a:pt x="44679" y="78706"/>
                      <a:pt x="43728" y="76810"/>
                      <a:pt x="43728" y="73965"/>
                    </a:cubicBezTo>
                    <a:close/>
                    <a:moveTo>
                      <a:pt x="14259" y="52155"/>
                    </a:moveTo>
                    <a:cubicBezTo>
                      <a:pt x="14259" y="55948"/>
                      <a:pt x="15210" y="59741"/>
                      <a:pt x="16161" y="62586"/>
                    </a:cubicBezTo>
                    <a:cubicBezTo>
                      <a:pt x="17111" y="65430"/>
                      <a:pt x="19012" y="67327"/>
                      <a:pt x="20914" y="69223"/>
                    </a:cubicBezTo>
                    <a:cubicBezTo>
                      <a:pt x="22815" y="71120"/>
                      <a:pt x="25667" y="71120"/>
                      <a:pt x="28519" y="71120"/>
                    </a:cubicBezTo>
                    <a:cubicBezTo>
                      <a:pt x="31371" y="71120"/>
                      <a:pt x="33272" y="70172"/>
                      <a:pt x="36124" y="69223"/>
                    </a:cubicBezTo>
                    <a:cubicBezTo>
                      <a:pt x="38025" y="68275"/>
                      <a:pt x="39926" y="65430"/>
                      <a:pt x="40877" y="62586"/>
                    </a:cubicBezTo>
                    <a:cubicBezTo>
                      <a:pt x="41827" y="59741"/>
                      <a:pt x="42778" y="55948"/>
                      <a:pt x="42778" y="52155"/>
                    </a:cubicBezTo>
                    <a:cubicBezTo>
                      <a:pt x="42778" y="48362"/>
                      <a:pt x="41827" y="44569"/>
                      <a:pt x="40877" y="41724"/>
                    </a:cubicBezTo>
                    <a:cubicBezTo>
                      <a:pt x="39926" y="38879"/>
                      <a:pt x="38025" y="36982"/>
                      <a:pt x="35173" y="35086"/>
                    </a:cubicBezTo>
                    <a:cubicBezTo>
                      <a:pt x="33272" y="33189"/>
                      <a:pt x="30420" y="33189"/>
                      <a:pt x="27568" y="33189"/>
                    </a:cubicBezTo>
                    <a:cubicBezTo>
                      <a:pt x="24716" y="33189"/>
                      <a:pt x="22815" y="34138"/>
                      <a:pt x="19963" y="35086"/>
                    </a:cubicBezTo>
                    <a:cubicBezTo>
                      <a:pt x="17111" y="36034"/>
                      <a:pt x="16161" y="38879"/>
                      <a:pt x="15210" y="41724"/>
                    </a:cubicBezTo>
                    <a:cubicBezTo>
                      <a:pt x="15210" y="44569"/>
                      <a:pt x="14259" y="48362"/>
                      <a:pt x="14259" y="52155"/>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7FD6E979-53AF-2EB6-21DC-CEE36E41615C}"/>
                  </a:ext>
                </a:extLst>
              </p:cNvPr>
              <p:cNvSpPr/>
              <p:nvPr/>
            </p:nvSpPr>
            <p:spPr>
              <a:xfrm>
                <a:off x="4315987" y="5658834"/>
                <a:ext cx="15209" cy="80602"/>
              </a:xfrm>
              <a:custGeom>
                <a:avLst/>
                <a:gdLst>
                  <a:gd name="connsiteX0" fmla="*/ 8556 w 15209"/>
                  <a:gd name="connsiteY0" fmla="*/ 14224 h 80602"/>
                  <a:gd name="connsiteX1" fmla="*/ 2852 w 15209"/>
                  <a:gd name="connsiteY1" fmla="*/ 12327 h 80602"/>
                  <a:gd name="connsiteX2" fmla="*/ 951 w 15209"/>
                  <a:gd name="connsiteY2" fmla="*/ 6638 h 80602"/>
                  <a:gd name="connsiteX3" fmla="*/ 2852 w 15209"/>
                  <a:gd name="connsiteY3" fmla="*/ 1897 h 80602"/>
                  <a:gd name="connsiteX4" fmla="*/ 8556 w 15209"/>
                  <a:gd name="connsiteY4" fmla="*/ 0 h 80602"/>
                  <a:gd name="connsiteX5" fmla="*/ 13309 w 15209"/>
                  <a:gd name="connsiteY5" fmla="*/ 1897 h 80602"/>
                  <a:gd name="connsiteX6" fmla="*/ 15210 w 15209"/>
                  <a:gd name="connsiteY6" fmla="*/ 7586 h 80602"/>
                  <a:gd name="connsiteX7" fmla="*/ 13309 w 15209"/>
                  <a:gd name="connsiteY7" fmla="*/ 13276 h 80602"/>
                  <a:gd name="connsiteX8" fmla="*/ 8556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8556" y="14224"/>
                    </a:moveTo>
                    <a:cubicBezTo>
                      <a:pt x="6654" y="14224"/>
                      <a:pt x="4753" y="13276"/>
                      <a:pt x="2852" y="12327"/>
                    </a:cubicBezTo>
                    <a:cubicBezTo>
                      <a:pt x="951" y="11379"/>
                      <a:pt x="951" y="9483"/>
                      <a:pt x="951" y="6638"/>
                    </a:cubicBezTo>
                    <a:cubicBezTo>
                      <a:pt x="951" y="4741"/>
                      <a:pt x="1901" y="2845"/>
                      <a:pt x="2852" y="1897"/>
                    </a:cubicBezTo>
                    <a:cubicBezTo>
                      <a:pt x="4753" y="948"/>
                      <a:pt x="5704" y="0"/>
                      <a:pt x="8556" y="0"/>
                    </a:cubicBezTo>
                    <a:cubicBezTo>
                      <a:pt x="10457" y="0"/>
                      <a:pt x="12358" y="948"/>
                      <a:pt x="13309" y="1897"/>
                    </a:cubicBezTo>
                    <a:cubicBezTo>
                      <a:pt x="15210" y="2845"/>
                      <a:pt x="15210" y="4741"/>
                      <a:pt x="15210" y="7586"/>
                    </a:cubicBezTo>
                    <a:cubicBezTo>
                      <a:pt x="15210" y="9483"/>
                      <a:pt x="14259" y="11379"/>
                      <a:pt x="13309" y="13276"/>
                    </a:cubicBezTo>
                    <a:cubicBezTo>
                      <a:pt x="11408" y="13276"/>
                      <a:pt x="10457" y="14224"/>
                      <a:pt x="8556"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442D4556-0F08-0BC3-0C61-711AC71C52FD}"/>
                  </a:ext>
                </a:extLst>
              </p:cNvPr>
              <p:cNvSpPr/>
              <p:nvPr/>
            </p:nvSpPr>
            <p:spPr>
              <a:xfrm>
                <a:off x="4343555" y="5679695"/>
                <a:ext cx="57987" cy="82499"/>
              </a:xfrm>
              <a:custGeom>
                <a:avLst/>
                <a:gdLst>
                  <a:gd name="connsiteX0" fmla="*/ 57988 w 57987"/>
                  <a:gd name="connsiteY0" fmla="*/ 11379 h 82499"/>
                  <a:gd name="connsiteX1" fmla="*/ 57988 w 57987"/>
                  <a:gd name="connsiteY1" fmla="*/ 54999 h 82499"/>
                  <a:gd name="connsiteX2" fmla="*/ 56087 w 57987"/>
                  <a:gd name="connsiteY2" fmla="*/ 67327 h 82499"/>
                  <a:gd name="connsiteX3" fmla="*/ 51333 w 57987"/>
                  <a:gd name="connsiteY3" fmla="*/ 75861 h 82499"/>
                  <a:gd name="connsiteX4" fmla="*/ 41827 w 57987"/>
                  <a:gd name="connsiteY4" fmla="*/ 80603 h 82499"/>
                  <a:gd name="connsiteX5" fmla="*/ 27568 w 57987"/>
                  <a:gd name="connsiteY5" fmla="*/ 82499 h 82499"/>
                  <a:gd name="connsiteX6" fmla="*/ 13309 w 57987"/>
                  <a:gd name="connsiteY6" fmla="*/ 80603 h 82499"/>
                  <a:gd name="connsiteX7" fmla="*/ 3802 w 57987"/>
                  <a:gd name="connsiteY7" fmla="*/ 74913 h 82499"/>
                  <a:gd name="connsiteX8" fmla="*/ 951 w 57987"/>
                  <a:gd name="connsiteY8" fmla="*/ 68275 h 82499"/>
                  <a:gd name="connsiteX9" fmla="*/ 2852 w 57987"/>
                  <a:gd name="connsiteY9" fmla="*/ 63534 h 82499"/>
                  <a:gd name="connsiteX10" fmla="*/ 7605 w 57987"/>
                  <a:gd name="connsiteY10" fmla="*/ 61637 h 82499"/>
                  <a:gd name="connsiteX11" fmla="*/ 13309 w 57987"/>
                  <a:gd name="connsiteY11" fmla="*/ 64482 h 82499"/>
                  <a:gd name="connsiteX12" fmla="*/ 16161 w 57987"/>
                  <a:gd name="connsiteY12" fmla="*/ 67327 h 82499"/>
                  <a:gd name="connsiteX13" fmla="*/ 19012 w 57987"/>
                  <a:gd name="connsiteY13" fmla="*/ 70172 h 82499"/>
                  <a:gd name="connsiteX14" fmla="*/ 22815 w 57987"/>
                  <a:gd name="connsiteY14" fmla="*/ 72068 h 82499"/>
                  <a:gd name="connsiteX15" fmla="*/ 27568 w 57987"/>
                  <a:gd name="connsiteY15" fmla="*/ 73017 h 82499"/>
                  <a:gd name="connsiteX16" fmla="*/ 36124 w 57987"/>
                  <a:gd name="connsiteY16" fmla="*/ 71120 h 82499"/>
                  <a:gd name="connsiteX17" fmla="*/ 40877 w 57987"/>
                  <a:gd name="connsiteY17" fmla="*/ 66379 h 82499"/>
                  <a:gd name="connsiteX18" fmla="*/ 42778 w 57987"/>
                  <a:gd name="connsiteY18" fmla="*/ 59741 h 82499"/>
                  <a:gd name="connsiteX19" fmla="*/ 42778 w 57987"/>
                  <a:gd name="connsiteY19" fmla="*/ 49310 h 82499"/>
                  <a:gd name="connsiteX20" fmla="*/ 35173 w 57987"/>
                  <a:gd name="connsiteY20" fmla="*/ 56896 h 82499"/>
                  <a:gd name="connsiteX21" fmla="*/ 24716 w 57987"/>
                  <a:gd name="connsiteY21" fmla="*/ 59741 h 82499"/>
                  <a:gd name="connsiteX22" fmla="*/ 11407 w 57987"/>
                  <a:gd name="connsiteY22" fmla="*/ 55948 h 82499"/>
                  <a:gd name="connsiteX23" fmla="*/ 2852 w 57987"/>
                  <a:gd name="connsiteY23" fmla="*/ 45517 h 82499"/>
                  <a:gd name="connsiteX24" fmla="*/ 0 w 57987"/>
                  <a:gd name="connsiteY24" fmla="*/ 29396 h 82499"/>
                  <a:gd name="connsiteX25" fmla="*/ 1901 w 57987"/>
                  <a:gd name="connsiteY25" fmla="*/ 17069 h 82499"/>
                  <a:gd name="connsiteX26" fmla="*/ 6654 w 57987"/>
                  <a:gd name="connsiteY26" fmla="*/ 7586 h 82499"/>
                  <a:gd name="connsiteX27" fmla="*/ 14259 w 57987"/>
                  <a:gd name="connsiteY27" fmla="*/ 1897 h 82499"/>
                  <a:gd name="connsiteX28" fmla="*/ 23766 w 57987"/>
                  <a:gd name="connsiteY28" fmla="*/ 0 h 82499"/>
                  <a:gd name="connsiteX29" fmla="*/ 35173 w 57987"/>
                  <a:gd name="connsiteY29" fmla="*/ 2845 h 82499"/>
                  <a:gd name="connsiteX30" fmla="*/ 43728 w 57987"/>
                  <a:gd name="connsiteY30" fmla="*/ 10431 h 82499"/>
                  <a:gd name="connsiteX31" fmla="*/ 43728 w 57987"/>
                  <a:gd name="connsiteY31" fmla="*/ 8534 h 82499"/>
                  <a:gd name="connsiteX32" fmla="*/ 45630 w 57987"/>
                  <a:gd name="connsiteY32" fmla="*/ 2845 h 82499"/>
                  <a:gd name="connsiteX33" fmla="*/ 50383 w 57987"/>
                  <a:gd name="connsiteY33" fmla="*/ 948 h 82499"/>
                  <a:gd name="connsiteX34" fmla="*/ 56087 w 57987"/>
                  <a:gd name="connsiteY34" fmla="*/ 3793 h 82499"/>
                  <a:gd name="connsiteX35" fmla="*/ 57988 w 57987"/>
                  <a:gd name="connsiteY35" fmla="*/ 11379 h 82499"/>
                  <a:gd name="connsiteX36" fmla="*/ 15210 w 57987"/>
                  <a:gd name="connsiteY36" fmla="*/ 30345 h 82499"/>
                  <a:gd name="connsiteX37" fmla="*/ 19012 w 57987"/>
                  <a:gd name="connsiteY37" fmla="*/ 43620 h 82499"/>
                  <a:gd name="connsiteX38" fmla="*/ 29469 w 57987"/>
                  <a:gd name="connsiteY38" fmla="*/ 48362 h 82499"/>
                  <a:gd name="connsiteX39" fmla="*/ 36124 w 57987"/>
                  <a:gd name="connsiteY39" fmla="*/ 46465 h 82499"/>
                  <a:gd name="connsiteX40" fmla="*/ 41827 w 57987"/>
                  <a:gd name="connsiteY40" fmla="*/ 40775 h 82499"/>
                  <a:gd name="connsiteX41" fmla="*/ 43728 w 57987"/>
                  <a:gd name="connsiteY41" fmla="*/ 31293 h 82499"/>
                  <a:gd name="connsiteX42" fmla="*/ 39926 w 57987"/>
                  <a:gd name="connsiteY42" fmla="*/ 17069 h 82499"/>
                  <a:gd name="connsiteX43" fmla="*/ 29469 w 57987"/>
                  <a:gd name="connsiteY43" fmla="*/ 12327 h 82499"/>
                  <a:gd name="connsiteX44" fmla="*/ 19012 w 57987"/>
                  <a:gd name="connsiteY44" fmla="*/ 17069 h 82499"/>
                  <a:gd name="connsiteX45" fmla="*/ 15210 w 57987"/>
                  <a:gd name="connsiteY45" fmla="*/ 30345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987" h="82499">
                    <a:moveTo>
                      <a:pt x="57988" y="11379"/>
                    </a:moveTo>
                    <a:lnTo>
                      <a:pt x="57988" y="54999"/>
                    </a:lnTo>
                    <a:cubicBezTo>
                      <a:pt x="57988" y="59741"/>
                      <a:pt x="57037" y="64482"/>
                      <a:pt x="56087" y="67327"/>
                    </a:cubicBezTo>
                    <a:cubicBezTo>
                      <a:pt x="55136" y="71120"/>
                      <a:pt x="53235" y="73965"/>
                      <a:pt x="51333" y="75861"/>
                    </a:cubicBezTo>
                    <a:cubicBezTo>
                      <a:pt x="49432" y="77758"/>
                      <a:pt x="45630" y="79654"/>
                      <a:pt x="41827" y="80603"/>
                    </a:cubicBezTo>
                    <a:cubicBezTo>
                      <a:pt x="38025" y="81551"/>
                      <a:pt x="33272" y="82499"/>
                      <a:pt x="27568" y="82499"/>
                    </a:cubicBezTo>
                    <a:cubicBezTo>
                      <a:pt x="22815" y="82499"/>
                      <a:pt x="18062" y="81551"/>
                      <a:pt x="13309" y="80603"/>
                    </a:cubicBezTo>
                    <a:cubicBezTo>
                      <a:pt x="9506" y="78706"/>
                      <a:pt x="5704" y="77758"/>
                      <a:pt x="3802" y="74913"/>
                    </a:cubicBezTo>
                    <a:cubicBezTo>
                      <a:pt x="1901" y="73017"/>
                      <a:pt x="951" y="70172"/>
                      <a:pt x="951" y="68275"/>
                    </a:cubicBezTo>
                    <a:cubicBezTo>
                      <a:pt x="951" y="66379"/>
                      <a:pt x="1901" y="65430"/>
                      <a:pt x="2852" y="63534"/>
                    </a:cubicBezTo>
                    <a:cubicBezTo>
                      <a:pt x="3802" y="62586"/>
                      <a:pt x="5704" y="61637"/>
                      <a:pt x="7605" y="61637"/>
                    </a:cubicBezTo>
                    <a:cubicBezTo>
                      <a:pt x="9506" y="61637"/>
                      <a:pt x="11407" y="62586"/>
                      <a:pt x="13309" y="64482"/>
                    </a:cubicBezTo>
                    <a:cubicBezTo>
                      <a:pt x="14259" y="65430"/>
                      <a:pt x="15210" y="66379"/>
                      <a:pt x="16161" y="67327"/>
                    </a:cubicBezTo>
                    <a:cubicBezTo>
                      <a:pt x="17111" y="68275"/>
                      <a:pt x="18062" y="69223"/>
                      <a:pt x="19012" y="70172"/>
                    </a:cubicBezTo>
                    <a:cubicBezTo>
                      <a:pt x="19963" y="71120"/>
                      <a:pt x="20914" y="71120"/>
                      <a:pt x="22815" y="72068"/>
                    </a:cubicBezTo>
                    <a:cubicBezTo>
                      <a:pt x="24716" y="73017"/>
                      <a:pt x="25667" y="73017"/>
                      <a:pt x="27568" y="73017"/>
                    </a:cubicBezTo>
                    <a:cubicBezTo>
                      <a:pt x="31371" y="73017"/>
                      <a:pt x="34222" y="72068"/>
                      <a:pt x="36124" y="71120"/>
                    </a:cubicBezTo>
                    <a:cubicBezTo>
                      <a:pt x="38025" y="70172"/>
                      <a:pt x="39926" y="68275"/>
                      <a:pt x="40877" y="66379"/>
                    </a:cubicBezTo>
                    <a:cubicBezTo>
                      <a:pt x="41827" y="64482"/>
                      <a:pt x="41827" y="62586"/>
                      <a:pt x="42778" y="59741"/>
                    </a:cubicBezTo>
                    <a:cubicBezTo>
                      <a:pt x="42778" y="57844"/>
                      <a:pt x="42778" y="54051"/>
                      <a:pt x="42778" y="49310"/>
                    </a:cubicBezTo>
                    <a:cubicBezTo>
                      <a:pt x="40877" y="52155"/>
                      <a:pt x="38025" y="54999"/>
                      <a:pt x="35173" y="56896"/>
                    </a:cubicBezTo>
                    <a:cubicBezTo>
                      <a:pt x="32321" y="58793"/>
                      <a:pt x="28519" y="59741"/>
                      <a:pt x="24716" y="59741"/>
                    </a:cubicBezTo>
                    <a:cubicBezTo>
                      <a:pt x="19963" y="59741"/>
                      <a:pt x="15210" y="58793"/>
                      <a:pt x="11407" y="55948"/>
                    </a:cubicBezTo>
                    <a:cubicBezTo>
                      <a:pt x="7605" y="53103"/>
                      <a:pt x="4753" y="50258"/>
                      <a:pt x="2852" y="45517"/>
                    </a:cubicBezTo>
                    <a:cubicBezTo>
                      <a:pt x="951" y="40775"/>
                      <a:pt x="0" y="36034"/>
                      <a:pt x="0" y="29396"/>
                    </a:cubicBezTo>
                    <a:cubicBezTo>
                      <a:pt x="0" y="24655"/>
                      <a:pt x="951" y="20862"/>
                      <a:pt x="1901" y="17069"/>
                    </a:cubicBezTo>
                    <a:cubicBezTo>
                      <a:pt x="2852" y="13276"/>
                      <a:pt x="4753" y="10431"/>
                      <a:pt x="6654" y="7586"/>
                    </a:cubicBezTo>
                    <a:cubicBezTo>
                      <a:pt x="8556" y="4741"/>
                      <a:pt x="11407" y="2845"/>
                      <a:pt x="14259" y="1897"/>
                    </a:cubicBezTo>
                    <a:cubicBezTo>
                      <a:pt x="17111" y="948"/>
                      <a:pt x="20914" y="0"/>
                      <a:pt x="23766" y="0"/>
                    </a:cubicBezTo>
                    <a:cubicBezTo>
                      <a:pt x="27568" y="0"/>
                      <a:pt x="31371" y="948"/>
                      <a:pt x="35173" y="2845"/>
                    </a:cubicBezTo>
                    <a:cubicBezTo>
                      <a:pt x="38025" y="4741"/>
                      <a:pt x="40877" y="6638"/>
                      <a:pt x="43728" y="10431"/>
                    </a:cubicBezTo>
                    <a:lnTo>
                      <a:pt x="43728" y="8534"/>
                    </a:lnTo>
                    <a:cubicBezTo>
                      <a:pt x="43728" y="5690"/>
                      <a:pt x="44679" y="3793"/>
                      <a:pt x="45630" y="2845"/>
                    </a:cubicBezTo>
                    <a:cubicBezTo>
                      <a:pt x="46580" y="1897"/>
                      <a:pt x="48482" y="948"/>
                      <a:pt x="50383" y="948"/>
                    </a:cubicBezTo>
                    <a:cubicBezTo>
                      <a:pt x="53235" y="948"/>
                      <a:pt x="55136" y="1897"/>
                      <a:pt x="56087" y="3793"/>
                    </a:cubicBezTo>
                    <a:cubicBezTo>
                      <a:pt x="57988" y="4741"/>
                      <a:pt x="57988" y="7586"/>
                      <a:pt x="57988" y="11379"/>
                    </a:cubicBezTo>
                    <a:close/>
                    <a:moveTo>
                      <a:pt x="15210" y="30345"/>
                    </a:moveTo>
                    <a:cubicBezTo>
                      <a:pt x="15210" y="36034"/>
                      <a:pt x="16161" y="40775"/>
                      <a:pt x="19012" y="43620"/>
                    </a:cubicBezTo>
                    <a:cubicBezTo>
                      <a:pt x="21864" y="46465"/>
                      <a:pt x="24716" y="48362"/>
                      <a:pt x="29469" y="48362"/>
                    </a:cubicBezTo>
                    <a:cubicBezTo>
                      <a:pt x="32321" y="48362"/>
                      <a:pt x="34222" y="47413"/>
                      <a:pt x="36124" y="46465"/>
                    </a:cubicBezTo>
                    <a:cubicBezTo>
                      <a:pt x="38025" y="45517"/>
                      <a:pt x="39926" y="42672"/>
                      <a:pt x="41827" y="40775"/>
                    </a:cubicBezTo>
                    <a:cubicBezTo>
                      <a:pt x="42778" y="37931"/>
                      <a:pt x="43728" y="35086"/>
                      <a:pt x="43728" y="31293"/>
                    </a:cubicBezTo>
                    <a:cubicBezTo>
                      <a:pt x="43728" y="25603"/>
                      <a:pt x="42778" y="20862"/>
                      <a:pt x="39926" y="17069"/>
                    </a:cubicBezTo>
                    <a:cubicBezTo>
                      <a:pt x="37074" y="13276"/>
                      <a:pt x="33272" y="12327"/>
                      <a:pt x="29469" y="12327"/>
                    </a:cubicBezTo>
                    <a:cubicBezTo>
                      <a:pt x="25667" y="12327"/>
                      <a:pt x="21864" y="14224"/>
                      <a:pt x="19012" y="17069"/>
                    </a:cubicBezTo>
                    <a:cubicBezTo>
                      <a:pt x="16161" y="18965"/>
                      <a:pt x="15210" y="23707"/>
                      <a:pt x="15210" y="30345"/>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74E152C9-4DAC-7AA1-272E-23B8180AFACE}"/>
                  </a:ext>
                </a:extLst>
              </p:cNvPr>
              <p:cNvSpPr/>
              <p:nvPr/>
            </p:nvSpPr>
            <p:spPr>
              <a:xfrm>
                <a:off x="4416753" y="5658834"/>
                <a:ext cx="15209" cy="80602"/>
              </a:xfrm>
              <a:custGeom>
                <a:avLst/>
                <a:gdLst>
                  <a:gd name="connsiteX0" fmla="*/ 7605 w 15209"/>
                  <a:gd name="connsiteY0" fmla="*/ 14224 h 80602"/>
                  <a:gd name="connsiteX1" fmla="*/ 1901 w 15209"/>
                  <a:gd name="connsiteY1" fmla="*/ 12327 h 80602"/>
                  <a:gd name="connsiteX2" fmla="*/ 0 w 15209"/>
                  <a:gd name="connsiteY2" fmla="*/ 6638 h 80602"/>
                  <a:gd name="connsiteX3" fmla="*/ 1901 w 15209"/>
                  <a:gd name="connsiteY3" fmla="*/ 1897 h 80602"/>
                  <a:gd name="connsiteX4" fmla="*/ 7605 w 15209"/>
                  <a:gd name="connsiteY4" fmla="*/ 0 h 80602"/>
                  <a:gd name="connsiteX5" fmla="*/ 12358 w 15209"/>
                  <a:gd name="connsiteY5" fmla="*/ 1897 h 80602"/>
                  <a:gd name="connsiteX6" fmla="*/ 14259 w 15209"/>
                  <a:gd name="connsiteY6" fmla="*/ 7586 h 80602"/>
                  <a:gd name="connsiteX7" fmla="*/ 12358 w 15209"/>
                  <a:gd name="connsiteY7" fmla="*/ 13276 h 80602"/>
                  <a:gd name="connsiteX8" fmla="*/ 7605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7605" y="14224"/>
                    </a:moveTo>
                    <a:cubicBezTo>
                      <a:pt x="5704" y="14224"/>
                      <a:pt x="3802" y="13276"/>
                      <a:pt x="1901" y="12327"/>
                    </a:cubicBezTo>
                    <a:cubicBezTo>
                      <a:pt x="0" y="11379"/>
                      <a:pt x="0" y="9483"/>
                      <a:pt x="0" y="6638"/>
                    </a:cubicBezTo>
                    <a:cubicBezTo>
                      <a:pt x="0" y="4741"/>
                      <a:pt x="951" y="2845"/>
                      <a:pt x="1901" y="1897"/>
                    </a:cubicBezTo>
                    <a:cubicBezTo>
                      <a:pt x="3802" y="948"/>
                      <a:pt x="4753" y="0"/>
                      <a:pt x="7605" y="0"/>
                    </a:cubicBezTo>
                    <a:cubicBezTo>
                      <a:pt x="9506" y="0"/>
                      <a:pt x="11407" y="948"/>
                      <a:pt x="12358" y="1897"/>
                    </a:cubicBezTo>
                    <a:cubicBezTo>
                      <a:pt x="14259" y="2845"/>
                      <a:pt x="14259" y="4741"/>
                      <a:pt x="14259" y="7586"/>
                    </a:cubicBezTo>
                    <a:cubicBezTo>
                      <a:pt x="14259" y="9483"/>
                      <a:pt x="13309" y="11379"/>
                      <a:pt x="12358" y="13276"/>
                    </a:cubicBezTo>
                    <a:cubicBezTo>
                      <a:pt x="11407" y="13276"/>
                      <a:pt x="9506" y="14224"/>
                      <a:pt x="7605" y="14224"/>
                    </a:cubicBezTo>
                    <a:close/>
                    <a:moveTo>
                      <a:pt x="15210" y="29396"/>
                    </a:moveTo>
                    <a:lnTo>
                      <a:pt x="15210" y="72068"/>
                    </a:lnTo>
                    <a:cubicBezTo>
                      <a:pt x="15210" y="74913"/>
                      <a:pt x="14259" y="77758"/>
                      <a:pt x="13309" y="78706"/>
                    </a:cubicBezTo>
                    <a:cubicBezTo>
                      <a:pt x="11407" y="80603"/>
                      <a:pt x="10457" y="80603"/>
                      <a:pt x="7605" y="80603"/>
                    </a:cubicBezTo>
                    <a:cubicBezTo>
                      <a:pt x="5704" y="80603"/>
                      <a:pt x="3802" y="79654"/>
                      <a:pt x="1901" y="78706"/>
                    </a:cubicBezTo>
                    <a:cubicBezTo>
                      <a:pt x="0" y="77758"/>
                      <a:pt x="0" y="74913"/>
                      <a:pt x="0" y="72068"/>
                    </a:cubicBezTo>
                    <a:lnTo>
                      <a:pt x="0" y="29396"/>
                    </a:lnTo>
                    <a:cubicBezTo>
                      <a:pt x="0" y="26551"/>
                      <a:pt x="951" y="24655"/>
                      <a:pt x="1901" y="22758"/>
                    </a:cubicBezTo>
                    <a:cubicBezTo>
                      <a:pt x="2852" y="20862"/>
                      <a:pt x="4753" y="20862"/>
                      <a:pt x="7605" y="20862"/>
                    </a:cubicBezTo>
                    <a:cubicBezTo>
                      <a:pt x="9506" y="20862"/>
                      <a:pt x="11407" y="21810"/>
                      <a:pt x="13309" y="22758"/>
                    </a:cubicBezTo>
                    <a:cubicBezTo>
                      <a:pt x="14259" y="24655"/>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57510FB4-B904-9A7F-B271-A5F9FE32F2F3}"/>
                  </a:ext>
                </a:extLst>
              </p:cNvPr>
              <p:cNvSpPr/>
              <p:nvPr/>
            </p:nvSpPr>
            <p:spPr>
              <a:xfrm>
                <a:off x="4441469" y="5659782"/>
                <a:ext cx="39926" cy="82499"/>
              </a:xfrm>
              <a:custGeom>
                <a:avLst/>
                <a:gdLst>
                  <a:gd name="connsiteX0" fmla="*/ 6654 w 39926"/>
                  <a:gd name="connsiteY0" fmla="*/ 21810 h 82499"/>
                  <a:gd name="connsiteX1" fmla="*/ 8556 w 39926"/>
                  <a:gd name="connsiteY1" fmla="*/ 21810 h 82499"/>
                  <a:gd name="connsiteX2" fmla="*/ 8556 w 39926"/>
                  <a:gd name="connsiteY2" fmla="*/ 13276 h 82499"/>
                  <a:gd name="connsiteX3" fmla="*/ 8556 w 39926"/>
                  <a:gd name="connsiteY3" fmla="*/ 7586 h 82499"/>
                  <a:gd name="connsiteX4" fmla="*/ 9506 w 39926"/>
                  <a:gd name="connsiteY4" fmla="*/ 3793 h 82499"/>
                  <a:gd name="connsiteX5" fmla="*/ 12358 w 39926"/>
                  <a:gd name="connsiteY5" fmla="*/ 948 h 82499"/>
                  <a:gd name="connsiteX6" fmla="*/ 16161 w 39926"/>
                  <a:gd name="connsiteY6" fmla="*/ 0 h 82499"/>
                  <a:gd name="connsiteX7" fmla="*/ 20914 w 39926"/>
                  <a:gd name="connsiteY7" fmla="*/ 1897 h 82499"/>
                  <a:gd name="connsiteX8" fmla="*/ 22815 w 39926"/>
                  <a:gd name="connsiteY8" fmla="*/ 5690 h 82499"/>
                  <a:gd name="connsiteX9" fmla="*/ 22815 w 39926"/>
                  <a:gd name="connsiteY9" fmla="*/ 11379 h 82499"/>
                  <a:gd name="connsiteX10" fmla="*/ 22815 w 39926"/>
                  <a:gd name="connsiteY10" fmla="*/ 21810 h 82499"/>
                  <a:gd name="connsiteX11" fmla="*/ 28519 w 39926"/>
                  <a:gd name="connsiteY11" fmla="*/ 21810 h 82499"/>
                  <a:gd name="connsiteX12" fmla="*/ 33272 w 39926"/>
                  <a:gd name="connsiteY12" fmla="*/ 23707 h 82499"/>
                  <a:gd name="connsiteX13" fmla="*/ 35173 w 39926"/>
                  <a:gd name="connsiteY13" fmla="*/ 27500 h 82499"/>
                  <a:gd name="connsiteX14" fmla="*/ 33272 w 39926"/>
                  <a:gd name="connsiteY14" fmla="*/ 31293 h 82499"/>
                  <a:gd name="connsiteX15" fmla="*/ 26617 w 39926"/>
                  <a:gd name="connsiteY15" fmla="*/ 32241 h 82499"/>
                  <a:gd name="connsiteX16" fmla="*/ 22815 w 39926"/>
                  <a:gd name="connsiteY16" fmla="*/ 32241 h 82499"/>
                  <a:gd name="connsiteX17" fmla="*/ 22815 w 39926"/>
                  <a:gd name="connsiteY17" fmla="*/ 59741 h 82499"/>
                  <a:gd name="connsiteX18" fmla="*/ 22815 w 39926"/>
                  <a:gd name="connsiteY18" fmla="*/ 65430 h 82499"/>
                  <a:gd name="connsiteX19" fmla="*/ 23766 w 39926"/>
                  <a:gd name="connsiteY19" fmla="*/ 68275 h 82499"/>
                  <a:gd name="connsiteX20" fmla="*/ 27568 w 39926"/>
                  <a:gd name="connsiteY20" fmla="*/ 69223 h 82499"/>
                  <a:gd name="connsiteX21" fmla="*/ 31370 w 39926"/>
                  <a:gd name="connsiteY21" fmla="*/ 69223 h 82499"/>
                  <a:gd name="connsiteX22" fmla="*/ 35173 w 39926"/>
                  <a:gd name="connsiteY22" fmla="*/ 69223 h 82499"/>
                  <a:gd name="connsiteX23" fmla="*/ 38025 w 39926"/>
                  <a:gd name="connsiteY23" fmla="*/ 71120 h 82499"/>
                  <a:gd name="connsiteX24" fmla="*/ 39926 w 39926"/>
                  <a:gd name="connsiteY24" fmla="*/ 74913 h 82499"/>
                  <a:gd name="connsiteX25" fmla="*/ 36123 w 39926"/>
                  <a:gd name="connsiteY25" fmla="*/ 80603 h 82499"/>
                  <a:gd name="connsiteX26" fmla="*/ 24716 w 39926"/>
                  <a:gd name="connsiteY26" fmla="*/ 82499 h 82499"/>
                  <a:gd name="connsiteX27" fmla="*/ 14259 w 39926"/>
                  <a:gd name="connsiteY27" fmla="*/ 80603 h 82499"/>
                  <a:gd name="connsiteX28" fmla="*/ 9506 w 39926"/>
                  <a:gd name="connsiteY28" fmla="*/ 73965 h 82499"/>
                  <a:gd name="connsiteX29" fmla="*/ 8556 w 39926"/>
                  <a:gd name="connsiteY29" fmla="*/ 62586 h 82499"/>
                  <a:gd name="connsiteX30" fmla="*/ 8556 w 39926"/>
                  <a:gd name="connsiteY30" fmla="*/ 34138 h 82499"/>
                  <a:gd name="connsiteX31" fmla="*/ 6654 w 39926"/>
                  <a:gd name="connsiteY31" fmla="*/ 34138 h 82499"/>
                  <a:gd name="connsiteX32" fmla="*/ 1901 w 39926"/>
                  <a:gd name="connsiteY32" fmla="*/ 32241 h 82499"/>
                  <a:gd name="connsiteX33" fmla="*/ 0 w 39926"/>
                  <a:gd name="connsiteY33" fmla="*/ 28448 h 82499"/>
                  <a:gd name="connsiteX34" fmla="*/ 1901 w 39926"/>
                  <a:gd name="connsiteY34" fmla="*/ 24655 h 82499"/>
                  <a:gd name="connsiteX35" fmla="*/ 6654 w 39926"/>
                  <a:gd name="connsiteY35" fmla="*/ 21810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926" h="82499">
                    <a:moveTo>
                      <a:pt x="6654" y="21810"/>
                    </a:moveTo>
                    <a:lnTo>
                      <a:pt x="8556" y="21810"/>
                    </a:lnTo>
                    <a:lnTo>
                      <a:pt x="8556" y="13276"/>
                    </a:lnTo>
                    <a:cubicBezTo>
                      <a:pt x="8556" y="10431"/>
                      <a:pt x="8556" y="8534"/>
                      <a:pt x="8556" y="7586"/>
                    </a:cubicBezTo>
                    <a:cubicBezTo>
                      <a:pt x="8556" y="6638"/>
                      <a:pt x="9506" y="4741"/>
                      <a:pt x="9506" y="3793"/>
                    </a:cubicBezTo>
                    <a:cubicBezTo>
                      <a:pt x="10457" y="2845"/>
                      <a:pt x="10457" y="1897"/>
                      <a:pt x="12358" y="948"/>
                    </a:cubicBezTo>
                    <a:cubicBezTo>
                      <a:pt x="14259" y="0"/>
                      <a:pt x="14259" y="0"/>
                      <a:pt x="16161" y="0"/>
                    </a:cubicBezTo>
                    <a:cubicBezTo>
                      <a:pt x="18062" y="0"/>
                      <a:pt x="19963" y="948"/>
                      <a:pt x="20914" y="1897"/>
                    </a:cubicBezTo>
                    <a:cubicBezTo>
                      <a:pt x="21864" y="2845"/>
                      <a:pt x="22815" y="3793"/>
                      <a:pt x="22815" y="5690"/>
                    </a:cubicBezTo>
                    <a:cubicBezTo>
                      <a:pt x="22815" y="6638"/>
                      <a:pt x="22815" y="8534"/>
                      <a:pt x="22815" y="11379"/>
                    </a:cubicBezTo>
                    <a:lnTo>
                      <a:pt x="22815" y="21810"/>
                    </a:lnTo>
                    <a:lnTo>
                      <a:pt x="28519" y="21810"/>
                    </a:lnTo>
                    <a:cubicBezTo>
                      <a:pt x="30420" y="21810"/>
                      <a:pt x="32321" y="22758"/>
                      <a:pt x="33272" y="23707"/>
                    </a:cubicBezTo>
                    <a:cubicBezTo>
                      <a:pt x="34222" y="24655"/>
                      <a:pt x="35173" y="25603"/>
                      <a:pt x="35173" y="27500"/>
                    </a:cubicBezTo>
                    <a:cubicBezTo>
                      <a:pt x="35173" y="29396"/>
                      <a:pt x="34222" y="31293"/>
                      <a:pt x="33272" y="31293"/>
                    </a:cubicBezTo>
                    <a:cubicBezTo>
                      <a:pt x="32321" y="31293"/>
                      <a:pt x="29469" y="32241"/>
                      <a:pt x="26617" y="32241"/>
                    </a:cubicBezTo>
                    <a:lnTo>
                      <a:pt x="22815" y="32241"/>
                    </a:lnTo>
                    <a:lnTo>
                      <a:pt x="22815" y="59741"/>
                    </a:lnTo>
                    <a:cubicBezTo>
                      <a:pt x="22815" y="61637"/>
                      <a:pt x="22815" y="63534"/>
                      <a:pt x="22815" y="65430"/>
                    </a:cubicBezTo>
                    <a:cubicBezTo>
                      <a:pt x="22815" y="66379"/>
                      <a:pt x="23766" y="67327"/>
                      <a:pt x="23766" y="68275"/>
                    </a:cubicBezTo>
                    <a:cubicBezTo>
                      <a:pt x="24716" y="69223"/>
                      <a:pt x="25667" y="69223"/>
                      <a:pt x="27568" y="69223"/>
                    </a:cubicBezTo>
                    <a:cubicBezTo>
                      <a:pt x="28519" y="69223"/>
                      <a:pt x="29469" y="69223"/>
                      <a:pt x="31370" y="69223"/>
                    </a:cubicBezTo>
                    <a:cubicBezTo>
                      <a:pt x="33272" y="69223"/>
                      <a:pt x="34222" y="69223"/>
                      <a:pt x="35173" y="69223"/>
                    </a:cubicBezTo>
                    <a:cubicBezTo>
                      <a:pt x="36123" y="69223"/>
                      <a:pt x="37074" y="70172"/>
                      <a:pt x="38025" y="71120"/>
                    </a:cubicBezTo>
                    <a:cubicBezTo>
                      <a:pt x="38975" y="72068"/>
                      <a:pt x="39926" y="73017"/>
                      <a:pt x="39926" y="74913"/>
                    </a:cubicBezTo>
                    <a:cubicBezTo>
                      <a:pt x="39926" y="77758"/>
                      <a:pt x="38975" y="78706"/>
                      <a:pt x="36123" y="80603"/>
                    </a:cubicBezTo>
                    <a:cubicBezTo>
                      <a:pt x="33272" y="81551"/>
                      <a:pt x="29469" y="82499"/>
                      <a:pt x="24716" y="82499"/>
                    </a:cubicBezTo>
                    <a:cubicBezTo>
                      <a:pt x="19963" y="82499"/>
                      <a:pt x="16161" y="81551"/>
                      <a:pt x="14259" y="80603"/>
                    </a:cubicBezTo>
                    <a:cubicBezTo>
                      <a:pt x="12358" y="79654"/>
                      <a:pt x="10457" y="76810"/>
                      <a:pt x="9506" y="73965"/>
                    </a:cubicBezTo>
                    <a:cubicBezTo>
                      <a:pt x="8556" y="71120"/>
                      <a:pt x="8556" y="67327"/>
                      <a:pt x="8556" y="62586"/>
                    </a:cubicBezTo>
                    <a:lnTo>
                      <a:pt x="8556" y="34138"/>
                    </a:lnTo>
                    <a:lnTo>
                      <a:pt x="6654" y="34138"/>
                    </a:lnTo>
                    <a:cubicBezTo>
                      <a:pt x="4753" y="34138"/>
                      <a:pt x="2852" y="33189"/>
                      <a:pt x="1901" y="32241"/>
                    </a:cubicBezTo>
                    <a:cubicBezTo>
                      <a:pt x="951" y="31293"/>
                      <a:pt x="0" y="30345"/>
                      <a:pt x="0" y="28448"/>
                    </a:cubicBezTo>
                    <a:cubicBezTo>
                      <a:pt x="0" y="26551"/>
                      <a:pt x="951" y="25603"/>
                      <a:pt x="1901" y="24655"/>
                    </a:cubicBezTo>
                    <a:cubicBezTo>
                      <a:pt x="2852" y="23707"/>
                      <a:pt x="4753" y="21810"/>
                      <a:pt x="6654" y="21810"/>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A9D01A59-09CD-65B9-B856-FAE29085FB3E}"/>
                  </a:ext>
                </a:extLst>
              </p:cNvPr>
              <p:cNvSpPr/>
              <p:nvPr/>
            </p:nvSpPr>
            <p:spPr>
              <a:xfrm>
                <a:off x="4484247" y="5680644"/>
                <a:ext cx="54185" cy="59740"/>
              </a:xfrm>
              <a:custGeom>
                <a:avLst/>
                <a:gdLst>
                  <a:gd name="connsiteX0" fmla="*/ 40877 w 54185"/>
                  <a:gd name="connsiteY0" fmla="*/ 51206 h 59740"/>
                  <a:gd name="connsiteX1" fmla="*/ 30420 w 54185"/>
                  <a:gd name="connsiteY1" fmla="*/ 57844 h 59740"/>
                  <a:gd name="connsiteX2" fmla="*/ 19012 w 54185"/>
                  <a:gd name="connsiteY2" fmla="*/ 59741 h 59740"/>
                  <a:gd name="connsiteX3" fmla="*/ 8556 w 54185"/>
                  <a:gd name="connsiteY3" fmla="*/ 57844 h 59740"/>
                  <a:gd name="connsiteX4" fmla="*/ 1901 w 54185"/>
                  <a:gd name="connsiteY4" fmla="*/ 52155 h 59740"/>
                  <a:gd name="connsiteX5" fmla="*/ 0 w 54185"/>
                  <a:gd name="connsiteY5" fmla="*/ 43620 h 59740"/>
                  <a:gd name="connsiteX6" fmla="*/ 3802 w 54185"/>
                  <a:gd name="connsiteY6" fmla="*/ 33189 h 59740"/>
                  <a:gd name="connsiteX7" fmla="*/ 14259 w 54185"/>
                  <a:gd name="connsiteY7" fmla="*/ 27500 h 59740"/>
                  <a:gd name="connsiteX8" fmla="*/ 20914 w 54185"/>
                  <a:gd name="connsiteY8" fmla="*/ 25603 h 59740"/>
                  <a:gd name="connsiteX9" fmla="*/ 30420 w 54185"/>
                  <a:gd name="connsiteY9" fmla="*/ 23707 h 59740"/>
                  <a:gd name="connsiteX10" fmla="*/ 38975 w 54185"/>
                  <a:gd name="connsiteY10" fmla="*/ 21810 h 59740"/>
                  <a:gd name="connsiteX11" fmla="*/ 37074 w 54185"/>
                  <a:gd name="connsiteY11" fmla="*/ 13276 h 59740"/>
                  <a:gd name="connsiteX12" fmla="*/ 28519 w 54185"/>
                  <a:gd name="connsiteY12" fmla="*/ 10431 h 59740"/>
                  <a:gd name="connsiteX13" fmla="*/ 19963 w 54185"/>
                  <a:gd name="connsiteY13" fmla="*/ 12327 h 59740"/>
                  <a:gd name="connsiteX14" fmla="*/ 15210 w 54185"/>
                  <a:gd name="connsiteY14" fmla="*/ 17069 h 59740"/>
                  <a:gd name="connsiteX15" fmla="*/ 12358 w 54185"/>
                  <a:gd name="connsiteY15" fmla="*/ 20862 h 59740"/>
                  <a:gd name="connsiteX16" fmla="*/ 8556 w 54185"/>
                  <a:gd name="connsiteY16" fmla="*/ 21810 h 59740"/>
                  <a:gd name="connsiteX17" fmla="*/ 3802 w 54185"/>
                  <a:gd name="connsiteY17" fmla="*/ 19914 h 59740"/>
                  <a:gd name="connsiteX18" fmla="*/ 1901 w 54185"/>
                  <a:gd name="connsiteY18" fmla="*/ 16121 h 59740"/>
                  <a:gd name="connsiteX19" fmla="*/ 4753 w 54185"/>
                  <a:gd name="connsiteY19" fmla="*/ 8534 h 59740"/>
                  <a:gd name="connsiteX20" fmla="*/ 13309 w 54185"/>
                  <a:gd name="connsiteY20" fmla="*/ 2845 h 59740"/>
                  <a:gd name="connsiteX21" fmla="*/ 27568 w 54185"/>
                  <a:gd name="connsiteY21" fmla="*/ 0 h 59740"/>
                  <a:gd name="connsiteX22" fmla="*/ 42778 w 54185"/>
                  <a:gd name="connsiteY22" fmla="*/ 1897 h 59740"/>
                  <a:gd name="connsiteX23" fmla="*/ 50383 w 54185"/>
                  <a:gd name="connsiteY23" fmla="*/ 9483 h 59740"/>
                  <a:gd name="connsiteX24" fmla="*/ 52284 w 54185"/>
                  <a:gd name="connsiteY24" fmla="*/ 22758 h 59740"/>
                  <a:gd name="connsiteX25" fmla="*/ 52284 w 54185"/>
                  <a:gd name="connsiteY25" fmla="*/ 31293 h 59740"/>
                  <a:gd name="connsiteX26" fmla="*/ 52284 w 54185"/>
                  <a:gd name="connsiteY26" fmla="*/ 39827 h 59740"/>
                  <a:gd name="connsiteX27" fmla="*/ 53235 w 54185"/>
                  <a:gd name="connsiteY27" fmla="*/ 48362 h 59740"/>
                  <a:gd name="connsiteX28" fmla="*/ 54185 w 54185"/>
                  <a:gd name="connsiteY28" fmla="*/ 54051 h 59740"/>
                  <a:gd name="connsiteX29" fmla="*/ 52284 w 54185"/>
                  <a:gd name="connsiteY29" fmla="*/ 57844 h 59740"/>
                  <a:gd name="connsiteX30" fmla="*/ 47531 w 54185"/>
                  <a:gd name="connsiteY30" fmla="*/ 59741 h 59740"/>
                  <a:gd name="connsiteX31" fmla="*/ 42778 w 54185"/>
                  <a:gd name="connsiteY31" fmla="*/ 57844 h 59740"/>
                  <a:gd name="connsiteX32" fmla="*/ 40877 w 54185"/>
                  <a:gd name="connsiteY32" fmla="*/ 51206 h 59740"/>
                  <a:gd name="connsiteX33" fmla="*/ 38975 w 54185"/>
                  <a:gd name="connsiteY33" fmla="*/ 30345 h 59740"/>
                  <a:gd name="connsiteX34" fmla="*/ 29469 w 54185"/>
                  <a:gd name="connsiteY34" fmla="*/ 33189 h 59740"/>
                  <a:gd name="connsiteX35" fmla="*/ 20914 w 54185"/>
                  <a:gd name="connsiteY35" fmla="*/ 35086 h 59740"/>
                  <a:gd name="connsiteX36" fmla="*/ 16161 w 54185"/>
                  <a:gd name="connsiteY36" fmla="*/ 37931 h 59740"/>
                  <a:gd name="connsiteX37" fmla="*/ 14259 w 54185"/>
                  <a:gd name="connsiteY37" fmla="*/ 42672 h 59740"/>
                  <a:gd name="connsiteX38" fmla="*/ 17111 w 54185"/>
                  <a:gd name="connsiteY38" fmla="*/ 48362 h 59740"/>
                  <a:gd name="connsiteX39" fmla="*/ 23766 w 54185"/>
                  <a:gd name="connsiteY39" fmla="*/ 51206 h 59740"/>
                  <a:gd name="connsiteX40" fmla="*/ 32321 w 54185"/>
                  <a:gd name="connsiteY40" fmla="*/ 49310 h 59740"/>
                  <a:gd name="connsiteX41" fmla="*/ 38025 w 54185"/>
                  <a:gd name="connsiteY41" fmla="*/ 44569 h 59740"/>
                  <a:gd name="connsiteX42" fmla="*/ 39926 w 54185"/>
                  <a:gd name="connsiteY42" fmla="*/ 33189 h 59740"/>
                  <a:gd name="connsiteX43" fmla="*/ 39926 w 54185"/>
                  <a:gd name="connsiteY43" fmla="*/ 30345 h 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4185" h="59740">
                    <a:moveTo>
                      <a:pt x="40877" y="51206"/>
                    </a:moveTo>
                    <a:cubicBezTo>
                      <a:pt x="37074" y="54051"/>
                      <a:pt x="34222" y="55948"/>
                      <a:pt x="30420" y="57844"/>
                    </a:cubicBezTo>
                    <a:cubicBezTo>
                      <a:pt x="26617" y="58793"/>
                      <a:pt x="22815" y="59741"/>
                      <a:pt x="19012" y="59741"/>
                    </a:cubicBezTo>
                    <a:cubicBezTo>
                      <a:pt x="15210" y="59741"/>
                      <a:pt x="11407" y="58793"/>
                      <a:pt x="8556" y="57844"/>
                    </a:cubicBezTo>
                    <a:cubicBezTo>
                      <a:pt x="5704" y="55948"/>
                      <a:pt x="3802" y="54051"/>
                      <a:pt x="1901" y="52155"/>
                    </a:cubicBezTo>
                    <a:cubicBezTo>
                      <a:pt x="0" y="50258"/>
                      <a:pt x="0" y="46465"/>
                      <a:pt x="0" y="43620"/>
                    </a:cubicBezTo>
                    <a:cubicBezTo>
                      <a:pt x="0" y="39827"/>
                      <a:pt x="951" y="36034"/>
                      <a:pt x="3802" y="33189"/>
                    </a:cubicBezTo>
                    <a:cubicBezTo>
                      <a:pt x="6654" y="30345"/>
                      <a:pt x="9506" y="28448"/>
                      <a:pt x="14259" y="27500"/>
                    </a:cubicBezTo>
                    <a:cubicBezTo>
                      <a:pt x="15210" y="27500"/>
                      <a:pt x="17111" y="26551"/>
                      <a:pt x="20914" y="25603"/>
                    </a:cubicBezTo>
                    <a:cubicBezTo>
                      <a:pt x="24716" y="24655"/>
                      <a:pt x="27568" y="23707"/>
                      <a:pt x="30420" y="23707"/>
                    </a:cubicBezTo>
                    <a:cubicBezTo>
                      <a:pt x="33272" y="22758"/>
                      <a:pt x="36123" y="22758"/>
                      <a:pt x="38975" y="21810"/>
                    </a:cubicBezTo>
                    <a:cubicBezTo>
                      <a:pt x="38975" y="18017"/>
                      <a:pt x="38025" y="15172"/>
                      <a:pt x="37074" y="13276"/>
                    </a:cubicBezTo>
                    <a:cubicBezTo>
                      <a:pt x="36123" y="11379"/>
                      <a:pt x="32321" y="10431"/>
                      <a:pt x="28519" y="10431"/>
                    </a:cubicBezTo>
                    <a:cubicBezTo>
                      <a:pt x="24716" y="10431"/>
                      <a:pt x="21864" y="11379"/>
                      <a:pt x="19963" y="12327"/>
                    </a:cubicBezTo>
                    <a:cubicBezTo>
                      <a:pt x="18062" y="13276"/>
                      <a:pt x="16161" y="15172"/>
                      <a:pt x="15210" y="17069"/>
                    </a:cubicBezTo>
                    <a:cubicBezTo>
                      <a:pt x="14259" y="18965"/>
                      <a:pt x="13309" y="20862"/>
                      <a:pt x="12358" y="20862"/>
                    </a:cubicBezTo>
                    <a:cubicBezTo>
                      <a:pt x="11407" y="21810"/>
                      <a:pt x="10457" y="21810"/>
                      <a:pt x="8556" y="21810"/>
                    </a:cubicBezTo>
                    <a:cubicBezTo>
                      <a:pt x="6654" y="21810"/>
                      <a:pt x="5704" y="20862"/>
                      <a:pt x="3802" y="19914"/>
                    </a:cubicBezTo>
                    <a:cubicBezTo>
                      <a:pt x="2852" y="18965"/>
                      <a:pt x="1901" y="17069"/>
                      <a:pt x="1901" y="16121"/>
                    </a:cubicBezTo>
                    <a:cubicBezTo>
                      <a:pt x="1901" y="13276"/>
                      <a:pt x="2852" y="11379"/>
                      <a:pt x="4753" y="8534"/>
                    </a:cubicBezTo>
                    <a:cubicBezTo>
                      <a:pt x="6654" y="5690"/>
                      <a:pt x="9506" y="3793"/>
                      <a:pt x="13309" y="2845"/>
                    </a:cubicBezTo>
                    <a:cubicBezTo>
                      <a:pt x="17111" y="1897"/>
                      <a:pt x="21864" y="0"/>
                      <a:pt x="27568" y="0"/>
                    </a:cubicBezTo>
                    <a:cubicBezTo>
                      <a:pt x="34222" y="0"/>
                      <a:pt x="38975" y="948"/>
                      <a:pt x="42778" y="1897"/>
                    </a:cubicBezTo>
                    <a:cubicBezTo>
                      <a:pt x="46580" y="3793"/>
                      <a:pt x="49432" y="5690"/>
                      <a:pt x="50383" y="9483"/>
                    </a:cubicBezTo>
                    <a:cubicBezTo>
                      <a:pt x="52284" y="13276"/>
                      <a:pt x="52284" y="17069"/>
                      <a:pt x="52284" y="22758"/>
                    </a:cubicBezTo>
                    <a:cubicBezTo>
                      <a:pt x="52284" y="26551"/>
                      <a:pt x="52284" y="29396"/>
                      <a:pt x="52284" y="31293"/>
                    </a:cubicBezTo>
                    <a:cubicBezTo>
                      <a:pt x="52284" y="34138"/>
                      <a:pt x="52284" y="36034"/>
                      <a:pt x="52284" y="39827"/>
                    </a:cubicBezTo>
                    <a:cubicBezTo>
                      <a:pt x="52284" y="42672"/>
                      <a:pt x="52284" y="45517"/>
                      <a:pt x="53235" y="48362"/>
                    </a:cubicBezTo>
                    <a:cubicBezTo>
                      <a:pt x="54185" y="51206"/>
                      <a:pt x="54185" y="53103"/>
                      <a:pt x="54185" y="54051"/>
                    </a:cubicBezTo>
                    <a:cubicBezTo>
                      <a:pt x="54185" y="55948"/>
                      <a:pt x="53235" y="56896"/>
                      <a:pt x="52284" y="57844"/>
                    </a:cubicBezTo>
                    <a:cubicBezTo>
                      <a:pt x="50383" y="58793"/>
                      <a:pt x="49432" y="59741"/>
                      <a:pt x="47531" y="59741"/>
                    </a:cubicBezTo>
                    <a:cubicBezTo>
                      <a:pt x="45630" y="59741"/>
                      <a:pt x="44679" y="58793"/>
                      <a:pt x="42778" y="57844"/>
                    </a:cubicBezTo>
                    <a:cubicBezTo>
                      <a:pt x="43728" y="55948"/>
                      <a:pt x="41827" y="54051"/>
                      <a:pt x="40877" y="51206"/>
                    </a:cubicBezTo>
                    <a:close/>
                    <a:moveTo>
                      <a:pt x="38975" y="30345"/>
                    </a:moveTo>
                    <a:cubicBezTo>
                      <a:pt x="37074" y="31293"/>
                      <a:pt x="33272" y="32241"/>
                      <a:pt x="29469" y="33189"/>
                    </a:cubicBezTo>
                    <a:cubicBezTo>
                      <a:pt x="25667" y="34138"/>
                      <a:pt x="22815" y="35086"/>
                      <a:pt x="20914" y="35086"/>
                    </a:cubicBezTo>
                    <a:cubicBezTo>
                      <a:pt x="19012" y="35086"/>
                      <a:pt x="18062" y="36034"/>
                      <a:pt x="16161" y="37931"/>
                    </a:cubicBezTo>
                    <a:cubicBezTo>
                      <a:pt x="14259" y="39827"/>
                      <a:pt x="14259" y="40775"/>
                      <a:pt x="14259" y="42672"/>
                    </a:cubicBezTo>
                    <a:cubicBezTo>
                      <a:pt x="14259" y="44569"/>
                      <a:pt x="15210" y="46465"/>
                      <a:pt x="17111" y="48362"/>
                    </a:cubicBezTo>
                    <a:cubicBezTo>
                      <a:pt x="19012" y="50258"/>
                      <a:pt x="20914" y="51206"/>
                      <a:pt x="23766" y="51206"/>
                    </a:cubicBezTo>
                    <a:cubicBezTo>
                      <a:pt x="26617" y="51206"/>
                      <a:pt x="29469" y="50258"/>
                      <a:pt x="32321" y="49310"/>
                    </a:cubicBezTo>
                    <a:cubicBezTo>
                      <a:pt x="35173" y="48362"/>
                      <a:pt x="37074" y="46465"/>
                      <a:pt x="38025" y="44569"/>
                    </a:cubicBezTo>
                    <a:cubicBezTo>
                      <a:pt x="38975" y="42672"/>
                      <a:pt x="39926" y="38879"/>
                      <a:pt x="39926" y="33189"/>
                    </a:cubicBezTo>
                    <a:lnTo>
                      <a:pt x="39926" y="30345"/>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13EB9CEA-3FFF-0F3E-0D2F-929D3321B49F}"/>
                  </a:ext>
                </a:extLst>
              </p:cNvPr>
              <p:cNvSpPr/>
              <p:nvPr/>
            </p:nvSpPr>
            <p:spPr>
              <a:xfrm>
                <a:off x="4553642" y="5658834"/>
                <a:ext cx="15209" cy="81550"/>
              </a:xfrm>
              <a:custGeom>
                <a:avLst/>
                <a:gdLst>
                  <a:gd name="connsiteX0" fmla="*/ 0 w 15209"/>
                  <a:gd name="connsiteY0" fmla="*/ 73017 h 81550"/>
                  <a:gd name="connsiteX1" fmla="*/ 0 w 15209"/>
                  <a:gd name="connsiteY1" fmla="*/ 8534 h 81550"/>
                  <a:gd name="connsiteX2" fmla="*/ 1901 w 15209"/>
                  <a:gd name="connsiteY2" fmla="*/ 1897 h 81550"/>
                  <a:gd name="connsiteX3" fmla="*/ 7605 w 15209"/>
                  <a:gd name="connsiteY3" fmla="*/ 0 h 81550"/>
                  <a:gd name="connsiteX4" fmla="*/ 13309 w 15209"/>
                  <a:gd name="connsiteY4" fmla="*/ 1897 h 81550"/>
                  <a:gd name="connsiteX5" fmla="*/ 15210 w 15209"/>
                  <a:gd name="connsiteY5" fmla="*/ 8534 h 81550"/>
                  <a:gd name="connsiteX6" fmla="*/ 15210 w 15209"/>
                  <a:gd name="connsiteY6" fmla="*/ 73017 h 81550"/>
                  <a:gd name="connsiteX7" fmla="*/ 13309 w 15209"/>
                  <a:gd name="connsiteY7" fmla="*/ 79654 h 81550"/>
                  <a:gd name="connsiteX8" fmla="*/ 7605 w 15209"/>
                  <a:gd name="connsiteY8" fmla="*/ 81551 h 81550"/>
                  <a:gd name="connsiteX9" fmla="*/ 1901 w 15209"/>
                  <a:gd name="connsiteY9" fmla="*/ 79654 h 81550"/>
                  <a:gd name="connsiteX10" fmla="*/ 0 w 15209"/>
                  <a:gd name="connsiteY10" fmla="*/ 73017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09" h="81550">
                    <a:moveTo>
                      <a:pt x="0" y="73017"/>
                    </a:moveTo>
                    <a:lnTo>
                      <a:pt x="0" y="8534"/>
                    </a:lnTo>
                    <a:cubicBezTo>
                      <a:pt x="0" y="5690"/>
                      <a:pt x="951" y="2845"/>
                      <a:pt x="1901" y="1897"/>
                    </a:cubicBezTo>
                    <a:cubicBezTo>
                      <a:pt x="2852" y="948"/>
                      <a:pt x="4753" y="0"/>
                      <a:pt x="7605" y="0"/>
                    </a:cubicBezTo>
                    <a:cubicBezTo>
                      <a:pt x="9506" y="0"/>
                      <a:pt x="11408"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3" y="80603"/>
                      <a:pt x="1901" y="79654"/>
                    </a:cubicBezTo>
                    <a:cubicBezTo>
                      <a:pt x="0" y="78706"/>
                      <a:pt x="0" y="75861"/>
                      <a:pt x="0" y="7301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E931D88D-A52D-40C5-FE6E-5DE2F5A75FF8}"/>
                  </a:ext>
                </a:extLst>
              </p:cNvPr>
              <p:cNvSpPr/>
              <p:nvPr/>
            </p:nvSpPr>
            <p:spPr>
              <a:xfrm>
                <a:off x="4604025" y="5678747"/>
                <a:ext cx="86506" cy="63533"/>
              </a:xfrm>
              <a:custGeom>
                <a:avLst/>
                <a:gdLst>
                  <a:gd name="connsiteX0" fmla="*/ 17111 w 86506"/>
                  <a:gd name="connsiteY0" fmla="*/ 10431 h 63533"/>
                  <a:gd name="connsiteX1" fmla="*/ 26617 w 86506"/>
                  <a:gd name="connsiteY1" fmla="*/ 43620 h 63533"/>
                  <a:gd name="connsiteX2" fmla="*/ 35173 w 86506"/>
                  <a:gd name="connsiteY2" fmla="*/ 12327 h 63533"/>
                  <a:gd name="connsiteX3" fmla="*/ 37074 w 86506"/>
                  <a:gd name="connsiteY3" fmla="*/ 5690 h 63533"/>
                  <a:gd name="connsiteX4" fmla="*/ 39926 w 86506"/>
                  <a:gd name="connsiteY4" fmla="*/ 1897 h 63533"/>
                  <a:gd name="connsiteX5" fmla="*/ 44679 w 86506"/>
                  <a:gd name="connsiteY5" fmla="*/ 0 h 63533"/>
                  <a:gd name="connsiteX6" fmla="*/ 49432 w 86506"/>
                  <a:gd name="connsiteY6" fmla="*/ 1897 h 63533"/>
                  <a:gd name="connsiteX7" fmla="*/ 52284 w 86506"/>
                  <a:gd name="connsiteY7" fmla="*/ 5690 h 63533"/>
                  <a:gd name="connsiteX8" fmla="*/ 54185 w 86506"/>
                  <a:gd name="connsiteY8" fmla="*/ 12327 h 63533"/>
                  <a:gd name="connsiteX9" fmla="*/ 62741 w 86506"/>
                  <a:gd name="connsiteY9" fmla="*/ 43620 h 63533"/>
                  <a:gd name="connsiteX10" fmla="*/ 72247 w 86506"/>
                  <a:gd name="connsiteY10" fmla="*/ 10431 h 63533"/>
                  <a:gd name="connsiteX11" fmla="*/ 74148 w 86506"/>
                  <a:gd name="connsiteY11" fmla="*/ 5690 h 63533"/>
                  <a:gd name="connsiteX12" fmla="*/ 76050 w 86506"/>
                  <a:gd name="connsiteY12" fmla="*/ 2845 h 63533"/>
                  <a:gd name="connsiteX13" fmla="*/ 79852 w 86506"/>
                  <a:gd name="connsiteY13" fmla="*/ 1897 h 63533"/>
                  <a:gd name="connsiteX14" fmla="*/ 84605 w 86506"/>
                  <a:gd name="connsiteY14" fmla="*/ 3793 h 63533"/>
                  <a:gd name="connsiteX15" fmla="*/ 86506 w 86506"/>
                  <a:gd name="connsiteY15" fmla="*/ 8534 h 63533"/>
                  <a:gd name="connsiteX16" fmla="*/ 84605 w 86506"/>
                  <a:gd name="connsiteY16" fmla="*/ 15172 h 63533"/>
                  <a:gd name="connsiteX17" fmla="*/ 72247 w 86506"/>
                  <a:gd name="connsiteY17" fmla="*/ 51206 h 63533"/>
                  <a:gd name="connsiteX18" fmla="*/ 69395 w 86506"/>
                  <a:gd name="connsiteY18" fmla="*/ 57844 h 63533"/>
                  <a:gd name="connsiteX19" fmla="*/ 66544 w 86506"/>
                  <a:gd name="connsiteY19" fmla="*/ 61637 h 63533"/>
                  <a:gd name="connsiteX20" fmla="*/ 61791 w 86506"/>
                  <a:gd name="connsiteY20" fmla="*/ 63534 h 63533"/>
                  <a:gd name="connsiteX21" fmla="*/ 56087 w 86506"/>
                  <a:gd name="connsiteY21" fmla="*/ 61637 h 63533"/>
                  <a:gd name="connsiteX22" fmla="*/ 53235 w 86506"/>
                  <a:gd name="connsiteY22" fmla="*/ 57844 h 63533"/>
                  <a:gd name="connsiteX23" fmla="*/ 51334 w 86506"/>
                  <a:gd name="connsiteY23" fmla="*/ 51206 h 63533"/>
                  <a:gd name="connsiteX24" fmla="*/ 42778 w 86506"/>
                  <a:gd name="connsiteY24" fmla="*/ 21810 h 63533"/>
                  <a:gd name="connsiteX25" fmla="*/ 34222 w 86506"/>
                  <a:gd name="connsiteY25" fmla="*/ 51206 h 63533"/>
                  <a:gd name="connsiteX26" fmla="*/ 30420 w 86506"/>
                  <a:gd name="connsiteY26" fmla="*/ 60689 h 63533"/>
                  <a:gd name="connsiteX27" fmla="*/ 23766 w 86506"/>
                  <a:gd name="connsiteY27" fmla="*/ 63534 h 63533"/>
                  <a:gd name="connsiteX28" fmla="*/ 19963 w 86506"/>
                  <a:gd name="connsiteY28" fmla="*/ 62586 h 63533"/>
                  <a:gd name="connsiteX29" fmla="*/ 17111 w 86506"/>
                  <a:gd name="connsiteY29" fmla="*/ 59741 h 63533"/>
                  <a:gd name="connsiteX30" fmla="*/ 15210 w 86506"/>
                  <a:gd name="connsiteY30" fmla="*/ 55948 h 63533"/>
                  <a:gd name="connsiteX31" fmla="*/ 14259 w 86506"/>
                  <a:gd name="connsiteY31" fmla="*/ 52155 h 63533"/>
                  <a:gd name="connsiteX32" fmla="*/ 1901 w 86506"/>
                  <a:gd name="connsiteY32" fmla="*/ 16121 h 63533"/>
                  <a:gd name="connsiteX33" fmla="*/ 0 w 86506"/>
                  <a:gd name="connsiteY33" fmla="*/ 9483 h 63533"/>
                  <a:gd name="connsiteX34" fmla="*/ 1901 w 86506"/>
                  <a:gd name="connsiteY34" fmla="*/ 4741 h 63533"/>
                  <a:gd name="connsiteX35" fmla="*/ 6654 w 86506"/>
                  <a:gd name="connsiteY35" fmla="*/ 2845 h 63533"/>
                  <a:gd name="connsiteX36" fmla="*/ 11407 w 86506"/>
                  <a:gd name="connsiteY36" fmla="*/ 4741 h 63533"/>
                  <a:gd name="connsiteX37" fmla="*/ 17111 w 86506"/>
                  <a:gd name="connsiteY37" fmla="*/ 10431 h 6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6" h="63533">
                    <a:moveTo>
                      <a:pt x="17111" y="10431"/>
                    </a:moveTo>
                    <a:lnTo>
                      <a:pt x="26617" y="43620"/>
                    </a:lnTo>
                    <a:lnTo>
                      <a:pt x="35173" y="12327"/>
                    </a:lnTo>
                    <a:cubicBezTo>
                      <a:pt x="36124" y="9483"/>
                      <a:pt x="37074" y="6638"/>
                      <a:pt x="37074" y="5690"/>
                    </a:cubicBezTo>
                    <a:cubicBezTo>
                      <a:pt x="37074" y="4741"/>
                      <a:pt x="38025" y="3793"/>
                      <a:pt x="39926" y="1897"/>
                    </a:cubicBezTo>
                    <a:cubicBezTo>
                      <a:pt x="40877" y="948"/>
                      <a:pt x="42778" y="0"/>
                      <a:pt x="44679" y="0"/>
                    </a:cubicBezTo>
                    <a:cubicBezTo>
                      <a:pt x="46581" y="0"/>
                      <a:pt x="48482" y="948"/>
                      <a:pt x="49432" y="1897"/>
                    </a:cubicBezTo>
                    <a:cubicBezTo>
                      <a:pt x="50383" y="2845"/>
                      <a:pt x="51334" y="3793"/>
                      <a:pt x="52284" y="5690"/>
                    </a:cubicBezTo>
                    <a:cubicBezTo>
                      <a:pt x="53235" y="6638"/>
                      <a:pt x="53235" y="9483"/>
                      <a:pt x="54185" y="12327"/>
                    </a:cubicBezTo>
                    <a:lnTo>
                      <a:pt x="62741" y="43620"/>
                    </a:lnTo>
                    <a:lnTo>
                      <a:pt x="72247" y="10431"/>
                    </a:lnTo>
                    <a:cubicBezTo>
                      <a:pt x="73198" y="7586"/>
                      <a:pt x="73198" y="6638"/>
                      <a:pt x="74148" y="5690"/>
                    </a:cubicBezTo>
                    <a:cubicBezTo>
                      <a:pt x="74148" y="4741"/>
                      <a:pt x="75099" y="3793"/>
                      <a:pt x="76050" y="2845"/>
                    </a:cubicBezTo>
                    <a:cubicBezTo>
                      <a:pt x="77000" y="1897"/>
                      <a:pt x="77951" y="1897"/>
                      <a:pt x="79852" y="1897"/>
                    </a:cubicBezTo>
                    <a:cubicBezTo>
                      <a:pt x="81753" y="1897"/>
                      <a:pt x="83655" y="2845"/>
                      <a:pt x="84605" y="3793"/>
                    </a:cubicBezTo>
                    <a:cubicBezTo>
                      <a:pt x="85556" y="4741"/>
                      <a:pt x="86506" y="6638"/>
                      <a:pt x="86506" y="8534"/>
                    </a:cubicBezTo>
                    <a:cubicBezTo>
                      <a:pt x="86506" y="10431"/>
                      <a:pt x="85556" y="12327"/>
                      <a:pt x="84605" y="15172"/>
                    </a:cubicBezTo>
                    <a:lnTo>
                      <a:pt x="72247" y="51206"/>
                    </a:lnTo>
                    <a:cubicBezTo>
                      <a:pt x="71297" y="54051"/>
                      <a:pt x="70346" y="55948"/>
                      <a:pt x="69395" y="57844"/>
                    </a:cubicBezTo>
                    <a:cubicBezTo>
                      <a:pt x="68445" y="58793"/>
                      <a:pt x="67494" y="60689"/>
                      <a:pt x="66544" y="61637"/>
                    </a:cubicBezTo>
                    <a:cubicBezTo>
                      <a:pt x="65593" y="62586"/>
                      <a:pt x="63692" y="63534"/>
                      <a:pt x="61791" y="63534"/>
                    </a:cubicBezTo>
                    <a:cubicBezTo>
                      <a:pt x="59889" y="63534"/>
                      <a:pt x="57988" y="62586"/>
                      <a:pt x="56087" y="61637"/>
                    </a:cubicBezTo>
                    <a:cubicBezTo>
                      <a:pt x="55136" y="60689"/>
                      <a:pt x="54185" y="58793"/>
                      <a:pt x="53235" y="57844"/>
                    </a:cubicBezTo>
                    <a:cubicBezTo>
                      <a:pt x="52284" y="55948"/>
                      <a:pt x="52284" y="54051"/>
                      <a:pt x="51334" y="51206"/>
                    </a:cubicBezTo>
                    <a:lnTo>
                      <a:pt x="42778" y="21810"/>
                    </a:lnTo>
                    <a:lnTo>
                      <a:pt x="34222" y="51206"/>
                    </a:lnTo>
                    <a:cubicBezTo>
                      <a:pt x="33272" y="54999"/>
                      <a:pt x="32321" y="57844"/>
                      <a:pt x="30420" y="60689"/>
                    </a:cubicBezTo>
                    <a:cubicBezTo>
                      <a:pt x="29469" y="62586"/>
                      <a:pt x="26617" y="63534"/>
                      <a:pt x="23766" y="63534"/>
                    </a:cubicBezTo>
                    <a:cubicBezTo>
                      <a:pt x="21864" y="63534"/>
                      <a:pt x="20914" y="63534"/>
                      <a:pt x="19963" y="62586"/>
                    </a:cubicBezTo>
                    <a:cubicBezTo>
                      <a:pt x="19013" y="61637"/>
                      <a:pt x="18062" y="60689"/>
                      <a:pt x="17111" y="59741"/>
                    </a:cubicBezTo>
                    <a:cubicBezTo>
                      <a:pt x="16161" y="58793"/>
                      <a:pt x="15210" y="56896"/>
                      <a:pt x="15210" y="55948"/>
                    </a:cubicBezTo>
                    <a:cubicBezTo>
                      <a:pt x="14259" y="54051"/>
                      <a:pt x="14259" y="53103"/>
                      <a:pt x="14259" y="52155"/>
                    </a:cubicBezTo>
                    <a:lnTo>
                      <a:pt x="1901" y="16121"/>
                    </a:lnTo>
                    <a:cubicBezTo>
                      <a:pt x="951" y="12327"/>
                      <a:pt x="0" y="10431"/>
                      <a:pt x="0" y="9483"/>
                    </a:cubicBezTo>
                    <a:cubicBezTo>
                      <a:pt x="0" y="7586"/>
                      <a:pt x="951" y="6638"/>
                      <a:pt x="1901" y="4741"/>
                    </a:cubicBezTo>
                    <a:cubicBezTo>
                      <a:pt x="2852" y="3793"/>
                      <a:pt x="4753" y="2845"/>
                      <a:pt x="6654" y="2845"/>
                    </a:cubicBezTo>
                    <a:cubicBezTo>
                      <a:pt x="9506" y="2845"/>
                      <a:pt x="10457" y="3793"/>
                      <a:pt x="11407" y="4741"/>
                    </a:cubicBezTo>
                    <a:cubicBezTo>
                      <a:pt x="15210" y="4741"/>
                      <a:pt x="16161" y="6638"/>
                      <a:pt x="17111" y="1043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F5AC56A8-1609-C487-546A-1846DC21347F}"/>
                  </a:ext>
                </a:extLst>
              </p:cNvPr>
              <p:cNvSpPr/>
              <p:nvPr/>
            </p:nvSpPr>
            <p:spPr>
              <a:xfrm>
                <a:off x="4698137" y="5680644"/>
                <a:ext cx="58938" cy="59740"/>
              </a:xfrm>
              <a:custGeom>
                <a:avLst/>
                <a:gdLst>
                  <a:gd name="connsiteX0" fmla="*/ 58938 w 58938"/>
                  <a:gd name="connsiteY0" fmla="*/ 29396 h 59740"/>
                  <a:gd name="connsiteX1" fmla="*/ 57037 w 58938"/>
                  <a:gd name="connsiteY1" fmla="*/ 41724 h 59740"/>
                  <a:gd name="connsiteX2" fmla="*/ 51333 w 58938"/>
                  <a:gd name="connsiteY2" fmla="*/ 51206 h 59740"/>
                  <a:gd name="connsiteX3" fmla="*/ 41827 w 58938"/>
                  <a:gd name="connsiteY3" fmla="*/ 57844 h 59740"/>
                  <a:gd name="connsiteX4" fmla="*/ 29469 w 58938"/>
                  <a:gd name="connsiteY4" fmla="*/ 59741 h 59740"/>
                  <a:gd name="connsiteX5" fmla="*/ 17111 w 58938"/>
                  <a:gd name="connsiteY5" fmla="*/ 57844 h 59740"/>
                  <a:gd name="connsiteX6" fmla="*/ 7605 w 58938"/>
                  <a:gd name="connsiteY6" fmla="*/ 51206 h 59740"/>
                  <a:gd name="connsiteX7" fmla="*/ 1901 w 58938"/>
                  <a:gd name="connsiteY7" fmla="*/ 41724 h 59740"/>
                  <a:gd name="connsiteX8" fmla="*/ 0 w 58938"/>
                  <a:gd name="connsiteY8" fmla="*/ 29396 h 59740"/>
                  <a:gd name="connsiteX9" fmla="*/ 1901 w 58938"/>
                  <a:gd name="connsiteY9" fmla="*/ 17069 h 59740"/>
                  <a:gd name="connsiteX10" fmla="*/ 7605 w 58938"/>
                  <a:gd name="connsiteY10" fmla="*/ 7586 h 59740"/>
                  <a:gd name="connsiteX11" fmla="*/ 17111 w 58938"/>
                  <a:gd name="connsiteY11" fmla="*/ 1897 h 59740"/>
                  <a:gd name="connsiteX12" fmla="*/ 29469 w 58938"/>
                  <a:gd name="connsiteY12" fmla="*/ 0 h 59740"/>
                  <a:gd name="connsiteX13" fmla="*/ 41827 w 58938"/>
                  <a:gd name="connsiteY13" fmla="*/ 1897 h 59740"/>
                  <a:gd name="connsiteX14" fmla="*/ 51333 w 58938"/>
                  <a:gd name="connsiteY14" fmla="*/ 8534 h 59740"/>
                  <a:gd name="connsiteX15" fmla="*/ 57037 w 58938"/>
                  <a:gd name="connsiteY15" fmla="*/ 18017 h 59740"/>
                  <a:gd name="connsiteX16" fmla="*/ 58938 w 58938"/>
                  <a:gd name="connsiteY16" fmla="*/ 29396 h 59740"/>
                  <a:gd name="connsiteX17" fmla="*/ 43729 w 58938"/>
                  <a:gd name="connsiteY17" fmla="*/ 29396 h 59740"/>
                  <a:gd name="connsiteX18" fmla="*/ 39926 w 58938"/>
                  <a:gd name="connsiteY18" fmla="*/ 15172 h 59740"/>
                  <a:gd name="connsiteX19" fmla="*/ 29469 w 58938"/>
                  <a:gd name="connsiteY19" fmla="*/ 10431 h 59740"/>
                  <a:gd name="connsiteX20" fmla="*/ 21864 w 58938"/>
                  <a:gd name="connsiteY20" fmla="*/ 12327 h 59740"/>
                  <a:gd name="connsiteX21" fmla="*/ 17111 w 58938"/>
                  <a:gd name="connsiteY21" fmla="*/ 18965 h 59740"/>
                  <a:gd name="connsiteX22" fmla="*/ 15210 w 58938"/>
                  <a:gd name="connsiteY22" fmla="*/ 29396 h 59740"/>
                  <a:gd name="connsiteX23" fmla="*/ 17111 w 58938"/>
                  <a:gd name="connsiteY23" fmla="*/ 39827 h 59740"/>
                  <a:gd name="connsiteX24" fmla="*/ 21864 w 58938"/>
                  <a:gd name="connsiteY24" fmla="*/ 46465 h 59740"/>
                  <a:gd name="connsiteX25" fmla="*/ 29469 w 58938"/>
                  <a:gd name="connsiteY25" fmla="*/ 48362 h 59740"/>
                  <a:gd name="connsiteX26" fmla="*/ 39926 w 58938"/>
                  <a:gd name="connsiteY26" fmla="*/ 43620 h 59740"/>
                  <a:gd name="connsiteX27" fmla="*/ 43729 w 58938"/>
                  <a:gd name="connsiteY27" fmla="*/ 29396 h 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938" h="59740">
                    <a:moveTo>
                      <a:pt x="58938" y="29396"/>
                    </a:moveTo>
                    <a:cubicBezTo>
                      <a:pt x="58938" y="34138"/>
                      <a:pt x="57988" y="37931"/>
                      <a:pt x="57037" y="41724"/>
                    </a:cubicBezTo>
                    <a:cubicBezTo>
                      <a:pt x="56087" y="45517"/>
                      <a:pt x="53235" y="48362"/>
                      <a:pt x="51333" y="51206"/>
                    </a:cubicBezTo>
                    <a:cubicBezTo>
                      <a:pt x="49432" y="54051"/>
                      <a:pt x="45630" y="55948"/>
                      <a:pt x="41827" y="57844"/>
                    </a:cubicBezTo>
                    <a:cubicBezTo>
                      <a:pt x="38025" y="59741"/>
                      <a:pt x="34222" y="59741"/>
                      <a:pt x="29469" y="59741"/>
                    </a:cubicBezTo>
                    <a:cubicBezTo>
                      <a:pt x="24716" y="59741"/>
                      <a:pt x="20913" y="58793"/>
                      <a:pt x="17111" y="57844"/>
                    </a:cubicBezTo>
                    <a:cubicBezTo>
                      <a:pt x="13309" y="55948"/>
                      <a:pt x="10457" y="54051"/>
                      <a:pt x="7605" y="51206"/>
                    </a:cubicBezTo>
                    <a:cubicBezTo>
                      <a:pt x="4753" y="48362"/>
                      <a:pt x="2852" y="45517"/>
                      <a:pt x="1901" y="41724"/>
                    </a:cubicBezTo>
                    <a:cubicBezTo>
                      <a:pt x="951" y="37931"/>
                      <a:pt x="0" y="34138"/>
                      <a:pt x="0" y="29396"/>
                    </a:cubicBezTo>
                    <a:cubicBezTo>
                      <a:pt x="0" y="24655"/>
                      <a:pt x="951" y="20862"/>
                      <a:pt x="1901" y="17069"/>
                    </a:cubicBezTo>
                    <a:cubicBezTo>
                      <a:pt x="2852" y="13276"/>
                      <a:pt x="5704" y="10431"/>
                      <a:pt x="7605" y="7586"/>
                    </a:cubicBezTo>
                    <a:cubicBezTo>
                      <a:pt x="9506" y="4741"/>
                      <a:pt x="13309" y="2845"/>
                      <a:pt x="17111" y="1897"/>
                    </a:cubicBezTo>
                    <a:cubicBezTo>
                      <a:pt x="20913" y="0"/>
                      <a:pt x="24716" y="0"/>
                      <a:pt x="29469" y="0"/>
                    </a:cubicBezTo>
                    <a:cubicBezTo>
                      <a:pt x="34222" y="0"/>
                      <a:pt x="38025" y="948"/>
                      <a:pt x="41827" y="1897"/>
                    </a:cubicBezTo>
                    <a:cubicBezTo>
                      <a:pt x="45630" y="2845"/>
                      <a:pt x="48482" y="5690"/>
                      <a:pt x="51333" y="8534"/>
                    </a:cubicBezTo>
                    <a:cubicBezTo>
                      <a:pt x="54185" y="11379"/>
                      <a:pt x="56087" y="14224"/>
                      <a:pt x="57037" y="18017"/>
                    </a:cubicBezTo>
                    <a:cubicBezTo>
                      <a:pt x="58938" y="20862"/>
                      <a:pt x="58938" y="24655"/>
                      <a:pt x="58938" y="29396"/>
                    </a:cubicBezTo>
                    <a:close/>
                    <a:moveTo>
                      <a:pt x="43729" y="29396"/>
                    </a:moveTo>
                    <a:cubicBezTo>
                      <a:pt x="43729" y="23707"/>
                      <a:pt x="42778" y="18965"/>
                      <a:pt x="39926" y="15172"/>
                    </a:cubicBezTo>
                    <a:cubicBezTo>
                      <a:pt x="37074" y="11379"/>
                      <a:pt x="33272" y="10431"/>
                      <a:pt x="29469" y="10431"/>
                    </a:cubicBezTo>
                    <a:cubicBezTo>
                      <a:pt x="26617" y="10431"/>
                      <a:pt x="23766" y="11379"/>
                      <a:pt x="21864" y="12327"/>
                    </a:cubicBezTo>
                    <a:cubicBezTo>
                      <a:pt x="19963" y="14224"/>
                      <a:pt x="18062" y="16121"/>
                      <a:pt x="17111" y="18965"/>
                    </a:cubicBezTo>
                    <a:cubicBezTo>
                      <a:pt x="16160" y="21810"/>
                      <a:pt x="15210" y="25603"/>
                      <a:pt x="15210" y="29396"/>
                    </a:cubicBezTo>
                    <a:cubicBezTo>
                      <a:pt x="15210" y="33189"/>
                      <a:pt x="16160" y="36982"/>
                      <a:pt x="17111" y="39827"/>
                    </a:cubicBezTo>
                    <a:cubicBezTo>
                      <a:pt x="18062" y="42672"/>
                      <a:pt x="19963" y="44569"/>
                      <a:pt x="21864" y="46465"/>
                    </a:cubicBezTo>
                    <a:cubicBezTo>
                      <a:pt x="23766" y="48362"/>
                      <a:pt x="26617" y="48362"/>
                      <a:pt x="29469" y="48362"/>
                    </a:cubicBezTo>
                    <a:cubicBezTo>
                      <a:pt x="34222" y="48362"/>
                      <a:pt x="38025" y="46465"/>
                      <a:pt x="39926" y="43620"/>
                    </a:cubicBezTo>
                    <a:cubicBezTo>
                      <a:pt x="42778" y="39827"/>
                      <a:pt x="43729" y="35086"/>
                      <a:pt x="43729"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40D1EF0B-80CD-3A50-D950-C07CE7D7502A}"/>
                  </a:ext>
                </a:extLst>
              </p:cNvPr>
              <p:cNvSpPr/>
              <p:nvPr/>
            </p:nvSpPr>
            <p:spPr>
              <a:xfrm>
                <a:off x="4768483" y="5678747"/>
                <a:ext cx="42777" cy="60689"/>
              </a:xfrm>
              <a:custGeom>
                <a:avLst/>
                <a:gdLst>
                  <a:gd name="connsiteX0" fmla="*/ 15210 w 42777"/>
                  <a:gd name="connsiteY0" fmla="*/ 39827 h 60689"/>
                  <a:gd name="connsiteX1" fmla="*/ 15210 w 42777"/>
                  <a:gd name="connsiteY1" fmla="*/ 52155 h 60689"/>
                  <a:gd name="connsiteX2" fmla="*/ 13309 w 42777"/>
                  <a:gd name="connsiteY2" fmla="*/ 58793 h 60689"/>
                  <a:gd name="connsiteX3" fmla="*/ 7605 w 42777"/>
                  <a:gd name="connsiteY3" fmla="*/ 60689 h 60689"/>
                  <a:gd name="connsiteX4" fmla="*/ 1901 w 42777"/>
                  <a:gd name="connsiteY4" fmla="*/ 58793 h 60689"/>
                  <a:gd name="connsiteX5" fmla="*/ 0 w 42777"/>
                  <a:gd name="connsiteY5" fmla="*/ 52155 h 60689"/>
                  <a:gd name="connsiteX6" fmla="*/ 0 w 42777"/>
                  <a:gd name="connsiteY6" fmla="*/ 10431 h 60689"/>
                  <a:gd name="connsiteX7" fmla="*/ 7605 w 42777"/>
                  <a:gd name="connsiteY7" fmla="*/ 0 h 60689"/>
                  <a:gd name="connsiteX8" fmla="*/ 13309 w 42777"/>
                  <a:gd name="connsiteY8" fmla="*/ 1897 h 60689"/>
                  <a:gd name="connsiteX9" fmla="*/ 15210 w 42777"/>
                  <a:gd name="connsiteY9" fmla="*/ 8534 h 60689"/>
                  <a:gd name="connsiteX10" fmla="*/ 20914 w 42777"/>
                  <a:gd name="connsiteY10" fmla="*/ 1897 h 60689"/>
                  <a:gd name="connsiteX11" fmla="*/ 28519 w 42777"/>
                  <a:gd name="connsiteY11" fmla="*/ 0 h 60689"/>
                  <a:gd name="connsiteX12" fmla="*/ 38025 w 42777"/>
                  <a:gd name="connsiteY12" fmla="*/ 1897 h 60689"/>
                  <a:gd name="connsiteX13" fmla="*/ 42778 w 42777"/>
                  <a:gd name="connsiteY13" fmla="*/ 8534 h 60689"/>
                  <a:gd name="connsiteX14" fmla="*/ 40877 w 42777"/>
                  <a:gd name="connsiteY14" fmla="*/ 13276 h 60689"/>
                  <a:gd name="connsiteX15" fmla="*/ 37074 w 42777"/>
                  <a:gd name="connsiteY15" fmla="*/ 15172 h 60689"/>
                  <a:gd name="connsiteX16" fmla="*/ 33272 w 42777"/>
                  <a:gd name="connsiteY16" fmla="*/ 14224 h 60689"/>
                  <a:gd name="connsiteX17" fmla="*/ 27568 w 42777"/>
                  <a:gd name="connsiteY17" fmla="*/ 13276 h 60689"/>
                  <a:gd name="connsiteX18" fmla="*/ 21864 w 42777"/>
                  <a:gd name="connsiteY18" fmla="*/ 15172 h 60689"/>
                  <a:gd name="connsiteX19" fmla="*/ 19012 w 42777"/>
                  <a:gd name="connsiteY19" fmla="*/ 19914 h 60689"/>
                  <a:gd name="connsiteX20" fmla="*/ 17111 w 42777"/>
                  <a:gd name="connsiteY20" fmla="*/ 27500 h 60689"/>
                  <a:gd name="connsiteX21" fmla="*/ 15210 w 42777"/>
                  <a:gd name="connsiteY21" fmla="*/ 39827 h 6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77" h="60689">
                    <a:moveTo>
                      <a:pt x="15210" y="39827"/>
                    </a:moveTo>
                    <a:lnTo>
                      <a:pt x="15210" y="52155"/>
                    </a:lnTo>
                    <a:cubicBezTo>
                      <a:pt x="15210" y="54999"/>
                      <a:pt x="14259" y="57844"/>
                      <a:pt x="13309" y="58793"/>
                    </a:cubicBezTo>
                    <a:cubicBezTo>
                      <a:pt x="12358" y="59741"/>
                      <a:pt x="10457" y="60689"/>
                      <a:pt x="7605" y="60689"/>
                    </a:cubicBezTo>
                    <a:cubicBezTo>
                      <a:pt x="5704" y="60689"/>
                      <a:pt x="3802" y="59741"/>
                      <a:pt x="1901" y="58793"/>
                    </a:cubicBezTo>
                    <a:cubicBezTo>
                      <a:pt x="951" y="56896"/>
                      <a:pt x="0" y="54999"/>
                      <a:pt x="0" y="52155"/>
                    </a:cubicBezTo>
                    <a:lnTo>
                      <a:pt x="0" y="10431"/>
                    </a:lnTo>
                    <a:cubicBezTo>
                      <a:pt x="0" y="3793"/>
                      <a:pt x="2852" y="0"/>
                      <a:pt x="7605" y="0"/>
                    </a:cubicBezTo>
                    <a:cubicBezTo>
                      <a:pt x="10457" y="0"/>
                      <a:pt x="11408" y="948"/>
                      <a:pt x="13309" y="1897"/>
                    </a:cubicBezTo>
                    <a:cubicBezTo>
                      <a:pt x="14259" y="3793"/>
                      <a:pt x="15210" y="5690"/>
                      <a:pt x="15210" y="8534"/>
                    </a:cubicBezTo>
                    <a:cubicBezTo>
                      <a:pt x="17111" y="5690"/>
                      <a:pt x="19012" y="2845"/>
                      <a:pt x="20914" y="1897"/>
                    </a:cubicBezTo>
                    <a:cubicBezTo>
                      <a:pt x="22815" y="948"/>
                      <a:pt x="25667" y="0"/>
                      <a:pt x="28519" y="0"/>
                    </a:cubicBezTo>
                    <a:cubicBezTo>
                      <a:pt x="31370" y="0"/>
                      <a:pt x="35173" y="948"/>
                      <a:pt x="38025" y="1897"/>
                    </a:cubicBezTo>
                    <a:cubicBezTo>
                      <a:pt x="40877" y="2845"/>
                      <a:pt x="42778" y="5690"/>
                      <a:pt x="42778" y="8534"/>
                    </a:cubicBezTo>
                    <a:cubicBezTo>
                      <a:pt x="42778" y="10431"/>
                      <a:pt x="41827" y="11379"/>
                      <a:pt x="40877" y="13276"/>
                    </a:cubicBezTo>
                    <a:cubicBezTo>
                      <a:pt x="39926" y="14224"/>
                      <a:pt x="38025" y="15172"/>
                      <a:pt x="37074" y="15172"/>
                    </a:cubicBezTo>
                    <a:cubicBezTo>
                      <a:pt x="36123" y="15172"/>
                      <a:pt x="35173" y="15172"/>
                      <a:pt x="33272" y="14224"/>
                    </a:cubicBezTo>
                    <a:cubicBezTo>
                      <a:pt x="31370" y="13276"/>
                      <a:pt x="29469" y="13276"/>
                      <a:pt x="27568" y="13276"/>
                    </a:cubicBezTo>
                    <a:cubicBezTo>
                      <a:pt x="25667" y="13276"/>
                      <a:pt x="23766" y="14224"/>
                      <a:pt x="21864" y="15172"/>
                    </a:cubicBezTo>
                    <a:cubicBezTo>
                      <a:pt x="20914" y="16121"/>
                      <a:pt x="19012" y="18017"/>
                      <a:pt x="19012" y="19914"/>
                    </a:cubicBezTo>
                    <a:cubicBezTo>
                      <a:pt x="18062" y="21810"/>
                      <a:pt x="18062" y="24655"/>
                      <a:pt x="17111" y="27500"/>
                    </a:cubicBezTo>
                    <a:cubicBezTo>
                      <a:pt x="15210" y="32241"/>
                      <a:pt x="15210" y="36034"/>
                      <a:pt x="15210" y="3982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14048DF-02D1-04DD-1CD1-D0932273DDB4}"/>
                  </a:ext>
                </a:extLst>
              </p:cNvPr>
              <p:cNvSpPr/>
              <p:nvPr/>
            </p:nvSpPr>
            <p:spPr>
              <a:xfrm>
                <a:off x="4816014" y="5657885"/>
                <a:ext cx="53234" cy="81550"/>
              </a:xfrm>
              <a:custGeom>
                <a:avLst/>
                <a:gdLst>
                  <a:gd name="connsiteX0" fmla="*/ 36123 w 53234"/>
                  <a:gd name="connsiteY0" fmla="*/ 75861 h 81550"/>
                  <a:gd name="connsiteX1" fmla="*/ 22815 w 53234"/>
                  <a:gd name="connsiteY1" fmla="*/ 54051 h 81550"/>
                  <a:gd name="connsiteX2" fmla="*/ 14259 w 53234"/>
                  <a:gd name="connsiteY2" fmla="*/ 61637 h 81550"/>
                  <a:gd name="connsiteX3" fmla="*/ 14259 w 53234"/>
                  <a:gd name="connsiteY3" fmla="*/ 73017 h 81550"/>
                  <a:gd name="connsiteX4" fmla="*/ 12358 w 53234"/>
                  <a:gd name="connsiteY4" fmla="*/ 79654 h 81550"/>
                  <a:gd name="connsiteX5" fmla="*/ 7605 w 53234"/>
                  <a:gd name="connsiteY5" fmla="*/ 81551 h 81550"/>
                  <a:gd name="connsiteX6" fmla="*/ 1901 w 53234"/>
                  <a:gd name="connsiteY6" fmla="*/ 79654 h 81550"/>
                  <a:gd name="connsiteX7" fmla="*/ 0 w 53234"/>
                  <a:gd name="connsiteY7" fmla="*/ 73017 h 81550"/>
                  <a:gd name="connsiteX8" fmla="*/ 0 w 53234"/>
                  <a:gd name="connsiteY8" fmla="*/ 10431 h 81550"/>
                  <a:gd name="connsiteX9" fmla="*/ 1901 w 53234"/>
                  <a:gd name="connsiteY9" fmla="*/ 2845 h 81550"/>
                  <a:gd name="connsiteX10" fmla="*/ 7605 w 53234"/>
                  <a:gd name="connsiteY10" fmla="*/ 0 h 81550"/>
                  <a:gd name="connsiteX11" fmla="*/ 13309 w 53234"/>
                  <a:gd name="connsiteY11" fmla="*/ 1897 h 81550"/>
                  <a:gd name="connsiteX12" fmla="*/ 15210 w 53234"/>
                  <a:gd name="connsiteY12" fmla="*/ 8534 h 81550"/>
                  <a:gd name="connsiteX13" fmla="*/ 15210 w 53234"/>
                  <a:gd name="connsiteY13" fmla="*/ 44569 h 81550"/>
                  <a:gd name="connsiteX14" fmla="*/ 32321 w 53234"/>
                  <a:gd name="connsiteY14" fmla="*/ 26551 h 81550"/>
                  <a:gd name="connsiteX15" fmla="*/ 37074 w 53234"/>
                  <a:gd name="connsiteY15" fmla="*/ 21810 h 81550"/>
                  <a:gd name="connsiteX16" fmla="*/ 40877 w 53234"/>
                  <a:gd name="connsiteY16" fmla="*/ 20862 h 81550"/>
                  <a:gd name="connsiteX17" fmla="*/ 45630 w 53234"/>
                  <a:gd name="connsiteY17" fmla="*/ 22758 h 81550"/>
                  <a:gd name="connsiteX18" fmla="*/ 47531 w 53234"/>
                  <a:gd name="connsiteY18" fmla="*/ 27500 h 81550"/>
                  <a:gd name="connsiteX19" fmla="*/ 41827 w 53234"/>
                  <a:gd name="connsiteY19" fmla="*/ 36034 h 81550"/>
                  <a:gd name="connsiteX20" fmla="*/ 34222 w 53234"/>
                  <a:gd name="connsiteY20" fmla="*/ 43620 h 81550"/>
                  <a:gd name="connsiteX21" fmla="*/ 49432 w 53234"/>
                  <a:gd name="connsiteY21" fmla="*/ 67327 h 81550"/>
                  <a:gd name="connsiteX22" fmla="*/ 52284 w 53234"/>
                  <a:gd name="connsiteY22" fmla="*/ 71120 h 81550"/>
                  <a:gd name="connsiteX23" fmla="*/ 53235 w 53234"/>
                  <a:gd name="connsiteY23" fmla="*/ 73965 h 81550"/>
                  <a:gd name="connsiteX24" fmla="*/ 51333 w 53234"/>
                  <a:gd name="connsiteY24" fmla="*/ 79654 h 81550"/>
                  <a:gd name="connsiteX25" fmla="*/ 46580 w 53234"/>
                  <a:gd name="connsiteY25" fmla="*/ 81551 h 81550"/>
                  <a:gd name="connsiteX26" fmla="*/ 42778 w 53234"/>
                  <a:gd name="connsiteY26" fmla="*/ 79654 h 81550"/>
                  <a:gd name="connsiteX27" fmla="*/ 36123 w 53234"/>
                  <a:gd name="connsiteY27" fmla="*/ 75861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234" h="81550">
                    <a:moveTo>
                      <a:pt x="36123" y="75861"/>
                    </a:moveTo>
                    <a:lnTo>
                      <a:pt x="22815" y="54051"/>
                    </a:lnTo>
                    <a:lnTo>
                      <a:pt x="14259" y="61637"/>
                    </a:lnTo>
                    <a:lnTo>
                      <a:pt x="14259" y="73017"/>
                    </a:lnTo>
                    <a:cubicBezTo>
                      <a:pt x="14259" y="75861"/>
                      <a:pt x="13309" y="77758"/>
                      <a:pt x="12358" y="79654"/>
                    </a:cubicBezTo>
                    <a:cubicBezTo>
                      <a:pt x="11408" y="81551"/>
                      <a:pt x="9506" y="81551"/>
                      <a:pt x="7605" y="81551"/>
                    </a:cubicBezTo>
                    <a:cubicBezTo>
                      <a:pt x="5704" y="81551"/>
                      <a:pt x="3802" y="80603"/>
                      <a:pt x="1901" y="79654"/>
                    </a:cubicBezTo>
                    <a:cubicBezTo>
                      <a:pt x="0" y="78706"/>
                      <a:pt x="0" y="75861"/>
                      <a:pt x="0" y="73017"/>
                    </a:cubicBezTo>
                    <a:lnTo>
                      <a:pt x="0" y="10431"/>
                    </a:lnTo>
                    <a:cubicBezTo>
                      <a:pt x="0" y="7586"/>
                      <a:pt x="951" y="4741"/>
                      <a:pt x="1901" y="2845"/>
                    </a:cubicBezTo>
                    <a:cubicBezTo>
                      <a:pt x="2852" y="948"/>
                      <a:pt x="4753" y="0"/>
                      <a:pt x="7605" y="0"/>
                    </a:cubicBezTo>
                    <a:cubicBezTo>
                      <a:pt x="9506" y="0"/>
                      <a:pt x="11408" y="948"/>
                      <a:pt x="13309" y="1897"/>
                    </a:cubicBezTo>
                    <a:cubicBezTo>
                      <a:pt x="14259" y="3793"/>
                      <a:pt x="15210" y="5690"/>
                      <a:pt x="15210" y="8534"/>
                    </a:cubicBezTo>
                    <a:lnTo>
                      <a:pt x="15210" y="44569"/>
                    </a:lnTo>
                    <a:lnTo>
                      <a:pt x="32321" y="26551"/>
                    </a:lnTo>
                    <a:cubicBezTo>
                      <a:pt x="34222" y="24655"/>
                      <a:pt x="36123" y="22758"/>
                      <a:pt x="37074" y="21810"/>
                    </a:cubicBezTo>
                    <a:cubicBezTo>
                      <a:pt x="38025" y="20862"/>
                      <a:pt x="39926" y="20862"/>
                      <a:pt x="40877" y="20862"/>
                    </a:cubicBezTo>
                    <a:cubicBezTo>
                      <a:pt x="42778" y="20862"/>
                      <a:pt x="44679" y="21810"/>
                      <a:pt x="45630" y="22758"/>
                    </a:cubicBezTo>
                    <a:cubicBezTo>
                      <a:pt x="46580" y="23707"/>
                      <a:pt x="47531" y="25603"/>
                      <a:pt x="47531" y="27500"/>
                    </a:cubicBezTo>
                    <a:cubicBezTo>
                      <a:pt x="47531" y="29396"/>
                      <a:pt x="45630" y="32241"/>
                      <a:pt x="41827" y="36034"/>
                    </a:cubicBezTo>
                    <a:lnTo>
                      <a:pt x="34222" y="43620"/>
                    </a:lnTo>
                    <a:lnTo>
                      <a:pt x="49432" y="67327"/>
                    </a:lnTo>
                    <a:cubicBezTo>
                      <a:pt x="50383" y="69223"/>
                      <a:pt x="51333" y="70172"/>
                      <a:pt x="52284" y="71120"/>
                    </a:cubicBezTo>
                    <a:cubicBezTo>
                      <a:pt x="53235" y="72068"/>
                      <a:pt x="53235" y="73017"/>
                      <a:pt x="53235" y="73965"/>
                    </a:cubicBezTo>
                    <a:cubicBezTo>
                      <a:pt x="53235" y="75861"/>
                      <a:pt x="52284" y="77758"/>
                      <a:pt x="51333" y="79654"/>
                    </a:cubicBezTo>
                    <a:cubicBezTo>
                      <a:pt x="50383" y="80603"/>
                      <a:pt x="48482" y="81551"/>
                      <a:pt x="46580" y="81551"/>
                    </a:cubicBezTo>
                    <a:cubicBezTo>
                      <a:pt x="44679" y="81551"/>
                      <a:pt x="43729" y="80603"/>
                      <a:pt x="42778" y="79654"/>
                    </a:cubicBezTo>
                    <a:cubicBezTo>
                      <a:pt x="41827" y="78706"/>
                      <a:pt x="38025" y="78706"/>
                      <a:pt x="36123" y="7586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D3D80C44-2A21-250C-F155-15EB297AA531}"/>
                  </a:ext>
                </a:extLst>
              </p:cNvPr>
              <p:cNvSpPr/>
              <p:nvPr/>
            </p:nvSpPr>
            <p:spPr>
              <a:xfrm>
                <a:off x="4874952" y="5703402"/>
                <a:ext cx="32321" cy="13275"/>
              </a:xfrm>
              <a:custGeom>
                <a:avLst/>
                <a:gdLst>
                  <a:gd name="connsiteX0" fmla="*/ 24716 w 32321"/>
                  <a:gd name="connsiteY0" fmla="*/ 13276 h 13275"/>
                  <a:gd name="connsiteX1" fmla="*/ 7605 w 32321"/>
                  <a:gd name="connsiteY1" fmla="*/ 13276 h 13275"/>
                  <a:gd name="connsiteX2" fmla="*/ 1901 w 32321"/>
                  <a:gd name="connsiteY2" fmla="*/ 11379 h 13275"/>
                  <a:gd name="connsiteX3" fmla="*/ 0 w 32321"/>
                  <a:gd name="connsiteY3" fmla="*/ 6638 h 13275"/>
                  <a:gd name="connsiteX4" fmla="*/ 1901 w 32321"/>
                  <a:gd name="connsiteY4" fmla="*/ 1897 h 13275"/>
                  <a:gd name="connsiteX5" fmla="*/ 7605 w 32321"/>
                  <a:gd name="connsiteY5" fmla="*/ 0 h 13275"/>
                  <a:gd name="connsiteX6" fmla="*/ 24716 w 32321"/>
                  <a:gd name="connsiteY6" fmla="*/ 0 h 13275"/>
                  <a:gd name="connsiteX7" fmla="*/ 30420 w 32321"/>
                  <a:gd name="connsiteY7" fmla="*/ 1897 h 13275"/>
                  <a:gd name="connsiteX8" fmla="*/ 32321 w 32321"/>
                  <a:gd name="connsiteY8" fmla="*/ 6638 h 13275"/>
                  <a:gd name="connsiteX9" fmla="*/ 30420 w 32321"/>
                  <a:gd name="connsiteY9" fmla="*/ 11379 h 13275"/>
                  <a:gd name="connsiteX10" fmla="*/ 24716 w 32321"/>
                  <a:gd name="connsiteY10" fmla="*/ 13276 h 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21" h="13275">
                    <a:moveTo>
                      <a:pt x="24716" y="13276"/>
                    </a:moveTo>
                    <a:lnTo>
                      <a:pt x="7605" y="13276"/>
                    </a:lnTo>
                    <a:cubicBezTo>
                      <a:pt x="4753" y="13276"/>
                      <a:pt x="2852" y="12327"/>
                      <a:pt x="1901" y="11379"/>
                    </a:cubicBezTo>
                    <a:cubicBezTo>
                      <a:pt x="950" y="10431"/>
                      <a:pt x="0" y="8534"/>
                      <a:pt x="0" y="6638"/>
                    </a:cubicBezTo>
                    <a:cubicBezTo>
                      <a:pt x="0" y="4741"/>
                      <a:pt x="950" y="2845"/>
                      <a:pt x="1901" y="1897"/>
                    </a:cubicBezTo>
                    <a:cubicBezTo>
                      <a:pt x="2852" y="948"/>
                      <a:pt x="5703" y="0"/>
                      <a:pt x="7605" y="0"/>
                    </a:cubicBezTo>
                    <a:lnTo>
                      <a:pt x="24716" y="0"/>
                    </a:lnTo>
                    <a:cubicBezTo>
                      <a:pt x="27568" y="0"/>
                      <a:pt x="29469" y="948"/>
                      <a:pt x="30420" y="1897"/>
                    </a:cubicBezTo>
                    <a:cubicBezTo>
                      <a:pt x="31370" y="2845"/>
                      <a:pt x="32321" y="4741"/>
                      <a:pt x="32321" y="6638"/>
                    </a:cubicBezTo>
                    <a:cubicBezTo>
                      <a:pt x="32321" y="8534"/>
                      <a:pt x="31370" y="10431"/>
                      <a:pt x="30420" y="11379"/>
                    </a:cubicBezTo>
                    <a:cubicBezTo>
                      <a:pt x="29469" y="12327"/>
                      <a:pt x="26617" y="13276"/>
                      <a:pt x="24716" y="1327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49FD9454-3DAD-C826-D34E-E53F8DDC318E}"/>
                  </a:ext>
                </a:extLst>
              </p:cNvPr>
              <p:cNvSpPr/>
              <p:nvPr/>
            </p:nvSpPr>
            <p:spPr>
              <a:xfrm>
                <a:off x="4916780" y="5658834"/>
                <a:ext cx="15209" cy="81550"/>
              </a:xfrm>
              <a:custGeom>
                <a:avLst/>
                <a:gdLst>
                  <a:gd name="connsiteX0" fmla="*/ 0 w 15209"/>
                  <a:gd name="connsiteY0" fmla="*/ 73017 h 81550"/>
                  <a:gd name="connsiteX1" fmla="*/ 0 w 15209"/>
                  <a:gd name="connsiteY1" fmla="*/ 8534 h 81550"/>
                  <a:gd name="connsiteX2" fmla="*/ 1901 w 15209"/>
                  <a:gd name="connsiteY2" fmla="*/ 1897 h 81550"/>
                  <a:gd name="connsiteX3" fmla="*/ 7605 w 15209"/>
                  <a:gd name="connsiteY3" fmla="*/ 0 h 81550"/>
                  <a:gd name="connsiteX4" fmla="*/ 13309 w 15209"/>
                  <a:gd name="connsiteY4" fmla="*/ 1897 h 81550"/>
                  <a:gd name="connsiteX5" fmla="*/ 15210 w 15209"/>
                  <a:gd name="connsiteY5" fmla="*/ 8534 h 81550"/>
                  <a:gd name="connsiteX6" fmla="*/ 15210 w 15209"/>
                  <a:gd name="connsiteY6" fmla="*/ 73017 h 81550"/>
                  <a:gd name="connsiteX7" fmla="*/ 13309 w 15209"/>
                  <a:gd name="connsiteY7" fmla="*/ 79654 h 81550"/>
                  <a:gd name="connsiteX8" fmla="*/ 7605 w 15209"/>
                  <a:gd name="connsiteY8" fmla="*/ 81551 h 81550"/>
                  <a:gd name="connsiteX9" fmla="*/ 1901 w 15209"/>
                  <a:gd name="connsiteY9" fmla="*/ 79654 h 81550"/>
                  <a:gd name="connsiteX10" fmla="*/ 0 w 15209"/>
                  <a:gd name="connsiteY10" fmla="*/ 73017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09" h="81550">
                    <a:moveTo>
                      <a:pt x="0" y="73017"/>
                    </a:moveTo>
                    <a:lnTo>
                      <a:pt x="0" y="8534"/>
                    </a:lnTo>
                    <a:cubicBezTo>
                      <a:pt x="0" y="5690"/>
                      <a:pt x="951" y="2845"/>
                      <a:pt x="1901" y="1897"/>
                    </a:cubicBezTo>
                    <a:cubicBezTo>
                      <a:pt x="2852" y="948"/>
                      <a:pt x="4753" y="0"/>
                      <a:pt x="7605" y="0"/>
                    </a:cubicBezTo>
                    <a:cubicBezTo>
                      <a:pt x="9506" y="0"/>
                      <a:pt x="11407"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2" y="80603"/>
                      <a:pt x="1901" y="79654"/>
                    </a:cubicBezTo>
                    <a:cubicBezTo>
                      <a:pt x="0" y="78706"/>
                      <a:pt x="0" y="75861"/>
                      <a:pt x="0" y="7301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9881BA79-8615-7624-6FC4-B5379DF8877B}"/>
                  </a:ext>
                </a:extLst>
              </p:cNvPr>
              <p:cNvSpPr/>
              <p:nvPr/>
            </p:nvSpPr>
            <p:spPr>
              <a:xfrm>
                <a:off x="4947199" y="5658834"/>
                <a:ext cx="15209" cy="80602"/>
              </a:xfrm>
              <a:custGeom>
                <a:avLst/>
                <a:gdLst>
                  <a:gd name="connsiteX0" fmla="*/ 7605 w 15209"/>
                  <a:gd name="connsiteY0" fmla="*/ 14224 h 80602"/>
                  <a:gd name="connsiteX1" fmla="*/ 1901 w 15209"/>
                  <a:gd name="connsiteY1" fmla="*/ 12327 h 80602"/>
                  <a:gd name="connsiteX2" fmla="*/ 0 w 15209"/>
                  <a:gd name="connsiteY2" fmla="*/ 6638 h 80602"/>
                  <a:gd name="connsiteX3" fmla="*/ 1901 w 15209"/>
                  <a:gd name="connsiteY3" fmla="*/ 1897 h 80602"/>
                  <a:gd name="connsiteX4" fmla="*/ 7605 w 15209"/>
                  <a:gd name="connsiteY4" fmla="*/ 0 h 80602"/>
                  <a:gd name="connsiteX5" fmla="*/ 12358 w 15209"/>
                  <a:gd name="connsiteY5" fmla="*/ 1897 h 80602"/>
                  <a:gd name="connsiteX6" fmla="*/ 14259 w 15209"/>
                  <a:gd name="connsiteY6" fmla="*/ 7586 h 80602"/>
                  <a:gd name="connsiteX7" fmla="*/ 12358 w 15209"/>
                  <a:gd name="connsiteY7" fmla="*/ 13276 h 80602"/>
                  <a:gd name="connsiteX8" fmla="*/ 7605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7605" y="14224"/>
                    </a:moveTo>
                    <a:cubicBezTo>
                      <a:pt x="5704" y="14224"/>
                      <a:pt x="3803" y="13276"/>
                      <a:pt x="1901" y="12327"/>
                    </a:cubicBezTo>
                    <a:cubicBezTo>
                      <a:pt x="0" y="11379"/>
                      <a:pt x="0" y="9483"/>
                      <a:pt x="0" y="6638"/>
                    </a:cubicBezTo>
                    <a:cubicBezTo>
                      <a:pt x="0" y="4741"/>
                      <a:pt x="951" y="2845"/>
                      <a:pt x="1901" y="1897"/>
                    </a:cubicBezTo>
                    <a:cubicBezTo>
                      <a:pt x="3803" y="948"/>
                      <a:pt x="4753" y="0"/>
                      <a:pt x="7605" y="0"/>
                    </a:cubicBezTo>
                    <a:cubicBezTo>
                      <a:pt x="9506" y="0"/>
                      <a:pt x="11408" y="948"/>
                      <a:pt x="12358" y="1897"/>
                    </a:cubicBezTo>
                    <a:cubicBezTo>
                      <a:pt x="14259" y="2845"/>
                      <a:pt x="14259" y="4741"/>
                      <a:pt x="14259" y="7586"/>
                    </a:cubicBezTo>
                    <a:cubicBezTo>
                      <a:pt x="14259" y="9483"/>
                      <a:pt x="13309" y="11379"/>
                      <a:pt x="12358" y="13276"/>
                    </a:cubicBezTo>
                    <a:cubicBezTo>
                      <a:pt x="11408" y="13276"/>
                      <a:pt x="9506" y="14224"/>
                      <a:pt x="7605"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343865B5-BBEA-35C3-247A-A4C3B0D881A3}"/>
                  </a:ext>
                </a:extLst>
              </p:cNvPr>
              <p:cNvSpPr/>
              <p:nvPr/>
            </p:nvSpPr>
            <p:spPr>
              <a:xfrm>
                <a:off x="4970252" y="5657885"/>
                <a:ext cx="42540" cy="84395"/>
              </a:xfrm>
              <a:custGeom>
                <a:avLst/>
                <a:gdLst>
                  <a:gd name="connsiteX0" fmla="*/ 6417 w 42540"/>
                  <a:gd name="connsiteY0" fmla="*/ 23707 h 84395"/>
                  <a:gd name="connsiteX1" fmla="*/ 10219 w 42540"/>
                  <a:gd name="connsiteY1" fmla="*/ 23707 h 84395"/>
                  <a:gd name="connsiteX2" fmla="*/ 10219 w 42540"/>
                  <a:gd name="connsiteY2" fmla="*/ 18965 h 84395"/>
                  <a:gd name="connsiteX3" fmla="*/ 12120 w 42540"/>
                  <a:gd name="connsiteY3" fmla="*/ 7586 h 84395"/>
                  <a:gd name="connsiteX4" fmla="*/ 17824 w 42540"/>
                  <a:gd name="connsiteY4" fmla="*/ 1897 h 84395"/>
                  <a:gd name="connsiteX5" fmla="*/ 29232 w 42540"/>
                  <a:gd name="connsiteY5" fmla="*/ 0 h 84395"/>
                  <a:gd name="connsiteX6" fmla="*/ 42540 w 42540"/>
                  <a:gd name="connsiteY6" fmla="*/ 6638 h 84395"/>
                  <a:gd name="connsiteX7" fmla="*/ 41590 w 42540"/>
                  <a:gd name="connsiteY7" fmla="*/ 10431 h 84395"/>
                  <a:gd name="connsiteX8" fmla="*/ 38738 w 42540"/>
                  <a:gd name="connsiteY8" fmla="*/ 12327 h 84395"/>
                  <a:gd name="connsiteX9" fmla="*/ 35886 w 42540"/>
                  <a:gd name="connsiteY9" fmla="*/ 12327 h 84395"/>
                  <a:gd name="connsiteX10" fmla="*/ 32084 w 42540"/>
                  <a:gd name="connsiteY10" fmla="*/ 12327 h 84395"/>
                  <a:gd name="connsiteX11" fmla="*/ 27330 w 42540"/>
                  <a:gd name="connsiteY11" fmla="*/ 15172 h 84395"/>
                  <a:gd name="connsiteX12" fmla="*/ 26380 w 42540"/>
                  <a:gd name="connsiteY12" fmla="*/ 21810 h 84395"/>
                  <a:gd name="connsiteX13" fmla="*/ 26380 w 42540"/>
                  <a:gd name="connsiteY13" fmla="*/ 25603 h 84395"/>
                  <a:gd name="connsiteX14" fmla="*/ 30182 w 42540"/>
                  <a:gd name="connsiteY14" fmla="*/ 25603 h 84395"/>
                  <a:gd name="connsiteX15" fmla="*/ 38738 w 42540"/>
                  <a:gd name="connsiteY15" fmla="*/ 30345 h 84395"/>
                  <a:gd name="connsiteX16" fmla="*/ 36837 w 42540"/>
                  <a:gd name="connsiteY16" fmla="*/ 35086 h 84395"/>
                  <a:gd name="connsiteX17" fmla="*/ 30182 w 42540"/>
                  <a:gd name="connsiteY17" fmla="*/ 36034 h 84395"/>
                  <a:gd name="connsiteX18" fmla="*/ 26380 w 42540"/>
                  <a:gd name="connsiteY18" fmla="*/ 36034 h 84395"/>
                  <a:gd name="connsiteX19" fmla="*/ 26380 w 42540"/>
                  <a:gd name="connsiteY19" fmla="*/ 75861 h 84395"/>
                  <a:gd name="connsiteX20" fmla="*/ 24478 w 42540"/>
                  <a:gd name="connsiteY20" fmla="*/ 82499 h 84395"/>
                  <a:gd name="connsiteX21" fmla="*/ 18775 w 42540"/>
                  <a:gd name="connsiteY21" fmla="*/ 84396 h 84395"/>
                  <a:gd name="connsiteX22" fmla="*/ 13071 w 42540"/>
                  <a:gd name="connsiteY22" fmla="*/ 82499 h 84395"/>
                  <a:gd name="connsiteX23" fmla="*/ 11170 w 42540"/>
                  <a:gd name="connsiteY23" fmla="*/ 75861 h 84395"/>
                  <a:gd name="connsiteX24" fmla="*/ 11170 w 42540"/>
                  <a:gd name="connsiteY24" fmla="*/ 36034 h 84395"/>
                  <a:gd name="connsiteX25" fmla="*/ 7367 w 42540"/>
                  <a:gd name="connsiteY25" fmla="*/ 36034 h 84395"/>
                  <a:gd name="connsiteX26" fmla="*/ 2614 w 42540"/>
                  <a:gd name="connsiteY26" fmla="*/ 34138 h 84395"/>
                  <a:gd name="connsiteX27" fmla="*/ 713 w 42540"/>
                  <a:gd name="connsiteY27" fmla="*/ 30345 h 84395"/>
                  <a:gd name="connsiteX28" fmla="*/ 6417 w 42540"/>
                  <a:gd name="connsiteY28" fmla="*/ 23707 h 8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540" h="84395">
                    <a:moveTo>
                      <a:pt x="6417" y="23707"/>
                    </a:moveTo>
                    <a:lnTo>
                      <a:pt x="10219" y="23707"/>
                    </a:lnTo>
                    <a:lnTo>
                      <a:pt x="10219" y="18965"/>
                    </a:lnTo>
                    <a:cubicBezTo>
                      <a:pt x="10219" y="14224"/>
                      <a:pt x="11170" y="10431"/>
                      <a:pt x="12120" y="7586"/>
                    </a:cubicBezTo>
                    <a:cubicBezTo>
                      <a:pt x="13071" y="4741"/>
                      <a:pt x="14972" y="2845"/>
                      <a:pt x="17824" y="1897"/>
                    </a:cubicBezTo>
                    <a:cubicBezTo>
                      <a:pt x="20676" y="948"/>
                      <a:pt x="24478" y="0"/>
                      <a:pt x="29232" y="0"/>
                    </a:cubicBezTo>
                    <a:cubicBezTo>
                      <a:pt x="37787" y="0"/>
                      <a:pt x="42540" y="1897"/>
                      <a:pt x="42540" y="6638"/>
                    </a:cubicBezTo>
                    <a:cubicBezTo>
                      <a:pt x="42540" y="7586"/>
                      <a:pt x="42540" y="9483"/>
                      <a:pt x="41590" y="10431"/>
                    </a:cubicBezTo>
                    <a:cubicBezTo>
                      <a:pt x="40639" y="11379"/>
                      <a:pt x="39688" y="12327"/>
                      <a:pt x="38738" y="12327"/>
                    </a:cubicBezTo>
                    <a:cubicBezTo>
                      <a:pt x="37787" y="12327"/>
                      <a:pt x="36837" y="12327"/>
                      <a:pt x="35886" y="12327"/>
                    </a:cubicBezTo>
                    <a:cubicBezTo>
                      <a:pt x="34935" y="12327"/>
                      <a:pt x="33034" y="12327"/>
                      <a:pt x="32084" y="12327"/>
                    </a:cubicBezTo>
                    <a:cubicBezTo>
                      <a:pt x="29232" y="12327"/>
                      <a:pt x="27330" y="13276"/>
                      <a:pt x="27330" y="15172"/>
                    </a:cubicBezTo>
                    <a:cubicBezTo>
                      <a:pt x="26380" y="17069"/>
                      <a:pt x="26380" y="18965"/>
                      <a:pt x="26380" y="21810"/>
                    </a:cubicBezTo>
                    <a:lnTo>
                      <a:pt x="26380" y="25603"/>
                    </a:lnTo>
                    <a:lnTo>
                      <a:pt x="30182" y="25603"/>
                    </a:lnTo>
                    <a:cubicBezTo>
                      <a:pt x="35886" y="25603"/>
                      <a:pt x="38738" y="27500"/>
                      <a:pt x="38738" y="30345"/>
                    </a:cubicBezTo>
                    <a:cubicBezTo>
                      <a:pt x="38738" y="33189"/>
                      <a:pt x="37787" y="34138"/>
                      <a:pt x="36837" y="35086"/>
                    </a:cubicBezTo>
                    <a:cubicBezTo>
                      <a:pt x="34935" y="36034"/>
                      <a:pt x="33034" y="36034"/>
                      <a:pt x="30182" y="36034"/>
                    </a:cubicBezTo>
                    <a:lnTo>
                      <a:pt x="26380" y="36034"/>
                    </a:lnTo>
                    <a:lnTo>
                      <a:pt x="26380" y="75861"/>
                    </a:lnTo>
                    <a:cubicBezTo>
                      <a:pt x="26380" y="78706"/>
                      <a:pt x="25429" y="80603"/>
                      <a:pt x="24478" y="82499"/>
                    </a:cubicBezTo>
                    <a:cubicBezTo>
                      <a:pt x="23528" y="84396"/>
                      <a:pt x="21627" y="84396"/>
                      <a:pt x="18775" y="84396"/>
                    </a:cubicBezTo>
                    <a:cubicBezTo>
                      <a:pt x="16874" y="84396"/>
                      <a:pt x="14972" y="83447"/>
                      <a:pt x="13071" y="82499"/>
                    </a:cubicBezTo>
                    <a:cubicBezTo>
                      <a:pt x="12120" y="80603"/>
                      <a:pt x="11170" y="78706"/>
                      <a:pt x="11170" y="75861"/>
                    </a:cubicBezTo>
                    <a:lnTo>
                      <a:pt x="11170" y="36034"/>
                    </a:lnTo>
                    <a:lnTo>
                      <a:pt x="7367" y="36034"/>
                    </a:lnTo>
                    <a:cubicBezTo>
                      <a:pt x="5466" y="36034"/>
                      <a:pt x="3565" y="35086"/>
                      <a:pt x="2614" y="34138"/>
                    </a:cubicBezTo>
                    <a:cubicBezTo>
                      <a:pt x="1664" y="33189"/>
                      <a:pt x="713" y="32241"/>
                      <a:pt x="713" y="30345"/>
                    </a:cubicBezTo>
                    <a:cubicBezTo>
                      <a:pt x="-1188" y="24655"/>
                      <a:pt x="713" y="23707"/>
                      <a:pt x="6417" y="2370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1A97836A-C501-0DF7-7DC3-A1325E79C337}"/>
                  </a:ext>
                </a:extLst>
              </p:cNvPr>
              <p:cNvSpPr/>
              <p:nvPr/>
            </p:nvSpPr>
            <p:spPr>
              <a:xfrm>
                <a:off x="5009940" y="5678747"/>
                <a:ext cx="57037" cy="60689"/>
              </a:xfrm>
              <a:custGeom>
                <a:avLst/>
                <a:gdLst>
                  <a:gd name="connsiteX0" fmla="*/ 44679 w 57037"/>
                  <a:gd name="connsiteY0" fmla="*/ 35086 h 60689"/>
                  <a:gd name="connsiteX1" fmla="*/ 15210 w 57037"/>
                  <a:gd name="connsiteY1" fmla="*/ 35086 h 60689"/>
                  <a:gd name="connsiteX2" fmla="*/ 17111 w 57037"/>
                  <a:gd name="connsiteY2" fmla="*/ 43620 h 60689"/>
                  <a:gd name="connsiteX3" fmla="*/ 22815 w 57037"/>
                  <a:gd name="connsiteY3" fmla="*/ 49310 h 60689"/>
                  <a:gd name="connsiteX4" fmla="*/ 30420 w 57037"/>
                  <a:gd name="connsiteY4" fmla="*/ 51206 h 60689"/>
                  <a:gd name="connsiteX5" fmla="*/ 35173 w 57037"/>
                  <a:gd name="connsiteY5" fmla="*/ 50258 h 60689"/>
                  <a:gd name="connsiteX6" fmla="*/ 39926 w 57037"/>
                  <a:gd name="connsiteY6" fmla="*/ 48362 h 60689"/>
                  <a:gd name="connsiteX7" fmla="*/ 43729 w 57037"/>
                  <a:gd name="connsiteY7" fmla="*/ 45517 h 60689"/>
                  <a:gd name="connsiteX8" fmla="*/ 48482 w 57037"/>
                  <a:gd name="connsiteY8" fmla="*/ 41724 h 60689"/>
                  <a:gd name="connsiteX9" fmla="*/ 51333 w 57037"/>
                  <a:gd name="connsiteY9" fmla="*/ 40775 h 60689"/>
                  <a:gd name="connsiteX10" fmla="*/ 55136 w 57037"/>
                  <a:gd name="connsiteY10" fmla="*/ 41724 h 60689"/>
                  <a:gd name="connsiteX11" fmla="*/ 56087 w 57037"/>
                  <a:gd name="connsiteY11" fmla="*/ 45517 h 60689"/>
                  <a:gd name="connsiteX12" fmla="*/ 54186 w 57037"/>
                  <a:gd name="connsiteY12" fmla="*/ 50258 h 60689"/>
                  <a:gd name="connsiteX13" fmla="*/ 49432 w 57037"/>
                  <a:gd name="connsiteY13" fmla="*/ 54999 h 60689"/>
                  <a:gd name="connsiteX14" fmla="*/ 41827 w 57037"/>
                  <a:gd name="connsiteY14" fmla="*/ 58793 h 60689"/>
                  <a:gd name="connsiteX15" fmla="*/ 30420 w 57037"/>
                  <a:gd name="connsiteY15" fmla="*/ 60689 h 60689"/>
                  <a:gd name="connsiteX16" fmla="*/ 7605 w 57037"/>
                  <a:gd name="connsiteY16" fmla="*/ 52155 h 60689"/>
                  <a:gd name="connsiteX17" fmla="*/ 0 w 57037"/>
                  <a:gd name="connsiteY17" fmla="*/ 30345 h 60689"/>
                  <a:gd name="connsiteX18" fmla="*/ 1901 w 57037"/>
                  <a:gd name="connsiteY18" fmla="*/ 18017 h 60689"/>
                  <a:gd name="connsiteX19" fmla="*/ 7605 w 57037"/>
                  <a:gd name="connsiteY19" fmla="*/ 8534 h 60689"/>
                  <a:gd name="connsiteX20" fmla="*/ 17111 w 57037"/>
                  <a:gd name="connsiteY20" fmla="*/ 1897 h 60689"/>
                  <a:gd name="connsiteX21" fmla="*/ 29469 w 57037"/>
                  <a:gd name="connsiteY21" fmla="*/ 0 h 60689"/>
                  <a:gd name="connsiteX22" fmla="*/ 44679 w 57037"/>
                  <a:gd name="connsiteY22" fmla="*/ 3793 h 60689"/>
                  <a:gd name="connsiteX23" fmla="*/ 54186 w 57037"/>
                  <a:gd name="connsiteY23" fmla="*/ 13276 h 60689"/>
                  <a:gd name="connsiteX24" fmla="*/ 57037 w 57037"/>
                  <a:gd name="connsiteY24" fmla="*/ 25603 h 60689"/>
                  <a:gd name="connsiteX25" fmla="*/ 54186 w 57037"/>
                  <a:gd name="connsiteY25" fmla="*/ 33189 h 60689"/>
                  <a:gd name="connsiteX26" fmla="*/ 44679 w 57037"/>
                  <a:gd name="connsiteY26" fmla="*/ 35086 h 60689"/>
                  <a:gd name="connsiteX27" fmla="*/ 16161 w 57037"/>
                  <a:gd name="connsiteY27" fmla="*/ 26551 h 60689"/>
                  <a:gd name="connsiteX28" fmla="*/ 42778 w 57037"/>
                  <a:gd name="connsiteY28" fmla="*/ 26551 h 60689"/>
                  <a:gd name="connsiteX29" fmla="*/ 38976 w 57037"/>
                  <a:gd name="connsiteY29" fmla="*/ 15172 h 60689"/>
                  <a:gd name="connsiteX30" fmla="*/ 29469 w 57037"/>
                  <a:gd name="connsiteY30" fmla="*/ 11379 h 60689"/>
                  <a:gd name="connsiteX31" fmla="*/ 19963 w 57037"/>
                  <a:gd name="connsiteY31" fmla="*/ 15172 h 60689"/>
                  <a:gd name="connsiteX32" fmla="*/ 16161 w 57037"/>
                  <a:gd name="connsiteY32" fmla="*/ 26551 h 6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037" h="60689">
                    <a:moveTo>
                      <a:pt x="44679" y="35086"/>
                    </a:moveTo>
                    <a:lnTo>
                      <a:pt x="15210" y="35086"/>
                    </a:lnTo>
                    <a:cubicBezTo>
                      <a:pt x="15210" y="38879"/>
                      <a:pt x="16161" y="41724"/>
                      <a:pt x="17111" y="43620"/>
                    </a:cubicBezTo>
                    <a:cubicBezTo>
                      <a:pt x="18062" y="46465"/>
                      <a:pt x="19963" y="48362"/>
                      <a:pt x="22815" y="49310"/>
                    </a:cubicBezTo>
                    <a:cubicBezTo>
                      <a:pt x="24716" y="50258"/>
                      <a:pt x="27568" y="51206"/>
                      <a:pt x="30420" y="51206"/>
                    </a:cubicBezTo>
                    <a:cubicBezTo>
                      <a:pt x="32321" y="51206"/>
                      <a:pt x="34222" y="51206"/>
                      <a:pt x="35173" y="50258"/>
                    </a:cubicBezTo>
                    <a:cubicBezTo>
                      <a:pt x="36124" y="49310"/>
                      <a:pt x="38025" y="49310"/>
                      <a:pt x="39926" y="48362"/>
                    </a:cubicBezTo>
                    <a:cubicBezTo>
                      <a:pt x="40877" y="47413"/>
                      <a:pt x="42778" y="46465"/>
                      <a:pt x="43729" y="45517"/>
                    </a:cubicBezTo>
                    <a:cubicBezTo>
                      <a:pt x="44679" y="44569"/>
                      <a:pt x="46580" y="42672"/>
                      <a:pt x="48482" y="41724"/>
                    </a:cubicBezTo>
                    <a:cubicBezTo>
                      <a:pt x="49432" y="40775"/>
                      <a:pt x="50383" y="40775"/>
                      <a:pt x="51333" y="40775"/>
                    </a:cubicBezTo>
                    <a:cubicBezTo>
                      <a:pt x="53235" y="40775"/>
                      <a:pt x="54186" y="40775"/>
                      <a:pt x="55136" y="41724"/>
                    </a:cubicBezTo>
                    <a:cubicBezTo>
                      <a:pt x="56087" y="42672"/>
                      <a:pt x="56087" y="43620"/>
                      <a:pt x="56087" y="45517"/>
                    </a:cubicBezTo>
                    <a:cubicBezTo>
                      <a:pt x="56087" y="46465"/>
                      <a:pt x="55136" y="48362"/>
                      <a:pt x="54186" y="50258"/>
                    </a:cubicBezTo>
                    <a:cubicBezTo>
                      <a:pt x="53235" y="52155"/>
                      <a:pt x="51333" y="54051"/>
                      <a:pt x="49432" y="54999"/>
                    </a:cubicBezTo>
                    <a:cubicBezTo>
                      <a:pt x="47531" y="56896"/>
                      <a:pt x="44679" y="57844"/>
                      <a:pt x="41827" y="58793"/>
                    </a:cubicBezTo>
                    <a:cubicBezTo>
                      <a:pt x="38976" y="59741"/>
                      <a:pt x="35173" y="60689"/>
                      <a:pt x="30420" y="60689"/>
                    </a:cubicBezTo>
                    <a:cubicBezTo>
                      <a:pt x="20914" y="60689"/>
                      <a:pt x="13309" y="57844"/>
                      <a:pt x="7605" y="52155"/>
                    </a:cubicBezTo>
                    <a:cubicBezTo>
                      <a:pt x="1901" y="46465"/>
                      <a:pt x="0" y="38879"/>
                      <a:pt x="0" y="30345"/>
                    </a:cubicBezTo>
                    <a:cubicBezTo>
                      <a:pt x="0" y="25603"/>
                      <a:pt x="951" y="21810"/>
                      <a:pt x="1901" y="18017"/>
                    </a:cubicBezTo>
                    <a:cubicBezTo>
                      <a:pt x="2852" y="14224"/>
                      <a:pt x="4753" y="11379"/>
                      <a:pt x="7605" y="8534"/>
                    </a:cubicBezTo>
                    <a:cubicBezTo>
                      <a:pt x="10457" y="5690"/>
                      <a:pt x="13309" y="3793"/>
                      <a:pt x="17111" y="1897"/>
                    </a:cubicBezTo>
                    <a:cubicBezTo>
                      <a:pt x="20914" y="0"/>
                      <a:pt x="24716" y="0"/>
                      <a:pt x="29469" y="0"/>
                    </a:cubicBezTo>
                    <a:cubicBezTo>
                      <a:pt x="35173" y="0"/>
                      <a:pt x="39926" y="948"/>
                      <a:pt x="44679" y="3793"/>
                    </a:cubicBezTo>
                    <a:cubicBezTo>
                      <a:pt x="48482" y="6638"/>
                      <a:pt x="52284" y="9483"/>
                      <a:pt x="54186" y="13276"/>
                    </a:cubicBezTo>
                    <a:cubicBezTo>
                      <a:pt x="56087" y="17069"/>
                      <a:pt x="57037" y="20862"/>
                      <a:pt x="57037" y="25603"/>
                    </a:cubicBezTo>
                    <a:cubicBezTo>
                      <a:pt x="57037" y="29396"/>
                      <a:pt x="56087" y="32241"/>
                      <a:pt x="54186" y="33189"/>
                    </a:cubicBezTo>
                    <a:cubicBezTo>
                      <a:pt x="52284" y="34138"/>
                      <a:pt x="49432" y="35086"/>
                      <a:pt x="44679" y="35086"/>
                    </a:cubicBezTo>
                    <a:close/>
                    <a:moveTo>
                      <a:pt x="16161" y="26551"/>
                    </a:moveTo>
                    <a:lnTo>
                      <a:pt x="42778" y="26551"/>
                    </a:lnTo>
                    <a:cubicBezTo>
                      <a:pt x="42778" y="21810"/>
                      <a:pt x="40877" y="18017"/>
                      <a:pt x="38976" y="15172"/>
                    </a:cubicBezTo>
                    <a:cubicBezTo>
                      <a:pt x="37074" y="12327"/>
                      <a:pt x="33272" y="11379"/>
                      <a:pt x="29469" y="11379"/>
                    </a:cubicBezTo>
                    <a:cubicBezTo>
                      <a:pt x="25667" y="11379"/>
                      <a:pt x="22815" y="12327"/>
                      <a:pt x="19963" y="15172"/>
                    </a:cubicBezTo>
                    <a:cubicBezTo>
                      <a:pt x="17111" y="18017"/>
                      <a:pt x="16161" y="21810"/>
                      <a:pt x="16161" y="2655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1" name="Oval 30">
            <a:extLst>
              <a:ext uri="{FF2B5EF4-FFF2-40B4-BE49-F238E27FC236}">
                <a16:creationId xmlns:a16="http://schemas.microsoft.com/office/drawing/2014/main" id="{84446C73-F0AE-AA5A-C234-701CFA51034D}"/>
              </a:ext>
            </a:extLst>
          </p:cNvPr>
          <p:cNvSpPr/>
          <p:nvPr userDrawn="1"/>
        </p:nvSpPr>
        <p:spPr>
          <a:xfrm>
            <a:off x="6095999" y="550944"/>
            <a:ext cx="1310598" cy="1310598"/>
          </a:xfrm>
          <a:prstGeom prst="ellipse">
            <a:avLst/>
          </a:prstGeom>
          <a:solidFill>
            <a:srgbClr val="14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DECAB7D1-FDC3-CB5A-17C4-DBB8BB6B8271}"/>
              </a:ext>
            </a:extLst>
          </p:cNvPr>
          <p:cNvSpPr/>
          <p:nvPr userDrawn="1"/>
        </p:nvSpPr>
        <p:spPr>
          <a:xfrm>
            <a:off x="-382772" y="6858000"/>
            <a:ext cx="13545879" cy="17756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0B39855-A659-76E9-D36B-FB216F1B2F6B}"/>
              </a:ext>
            </a:extLst>
          </p:cNvPr>
          <p:cNvSpPr/>
          <p:nvPr userDrawn="1"/>
        </p:nvSpPr>
        <p:spPr>
          <a:xfrm>
            <a:off x="-676940" y="-1773478"/>
            <a:ext cx="13545879" cy="17756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DB312392-F2DE-FF86-10FD-048856C96A79}"/>
              </a:ext>
            </a:extLst>
          </p:cNvPr>
          <p:cNvCxnSpPr>
            <a:cxnSpLocks/>
          </p:cNvCxnSpPr>
          <p:nvPr userDrawn="1"/>
        </p:nvCxnSpPr>
        <p:spPr>
          <a:xfrm>
            <a:off x="0" y="6136408"/>
            <a:ext cx="9222801" cy="0"/>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CB9C67B8-D7A5-78FD-460E-342615F8FB1D}"/>
              </a:ext>
            </a:extLst>
          </p:cNvPr>
          <p:cNvSpPr/>
          <p:nvPr userDrawn="1"/>
        </p:nvSpPr>
        <p:spPr>
          <a:xfrm>
            <a:off x="5760669" y="5680930"/>
            <a:ext cx="3469856" cy="697353"/>
          </a:xfrm>
          <a:prstGeom prst="rect">
            <a:avLst/>
          </a:prstGeom>
          <a:solidFill>
            <a:srgbClr val="12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latin typeface="Calibri" panose="020F0502020204030204" pitchFamily="34" charset="0"/>
              <a:cs typeface="Calibri" panose="020F0502020204030204" pitchFamily="34" charset="0"/>
            </a:endParaRPr>
          </a:p>
        </p:txBody>
      </p:sp>
      <p:sp>
        <p:nvSpPr>
          <p:cNvPr id="70" name="Text Placeholder 23">
            <a:extLst>
              <a:ext uri="{FF2B5EF4-FFF2-40B4-BE49-F238E27FC236}">
                <a16:creationId xmlns:a16="http://schemas.microsoft.com/office/drawing/2014/main" id="{589894FA-A768-A862-6D6A-AD77B5767EB3}"/>
              </a:ext>
            </a:extLst>
          </p:cNvPr>
          <p:cNvSpPr>
            <a:spLocks noGrp="1"/>
          </p:cNvSpPr>
          <p:nvPr>
            <p:ph type="body" sz="quarter" idx="18" hasCustomPrompt="1"/>
          </p:nvPr>
        </p:nvSpPr>
        <p:spPr>
          <a:xfrm>
            <a:off x="5760669" y="5759497"/>
            <a:ext cx="3469856" cy="589217"/>
          </a:xfrm>
        </p:spPr>
        <p:txBody>
          <a:bodyPr>
            <a:normAutofit/>
          </a:bodyPr>
          <a:lstStyle>
            <a:lvl1pPr marL="0" indent="0" algn="ctr">
              <a:buNone/>
              <a:defRPr sz="3200" b="0" i="0">
                <a:solidFill>
                  <a:schemeClr val="bg1"/>
                </a:solidFill>
                <a:latin typeface="Calibri" panose="020F0502020204030204" pitchFamily="34" charset="0"/>
                <a:cs typeface="Calibri" panose="020F0502020204030204" pitchFamily="34" charset="0"/>
              </a:defRPr>
            </a:lvl1pPr>
          </a:lstStyle>
          <a:p>
            <a:pPr lvl="0"/>
            <a:r>
              <a:rPr lang="en-US" dirty="0" err="1"/>
              <a:t>www.balance.eu</a:t>
            </a:r>
            <a:endParaRPr lang="en-US" dirty="0"/>
          </a:p>
        </p:txBody>
      </p:sp>
      <p:sp>
        <p:nvSpPr>
          <p:cNvPr id="71" name="Text Placeholder 23">
            <a:extLst>
              <a:ext uri="{FF2B5EF4-FFF2-40B4-BE49-F238E27FC236}">
                <a16:creationId xmlns:a16="http://schemas.microsoft.com/office/drawing/2014/main" id="{015BEEF5-9002-C6AA-90A4-9BED837C25CE}"/>
              </a:ext>
            </a:extLst>
          </p:cNvPr>
          <p:cNvSpPr>
            <a:spLocks noGrp="1"/>
          </p:cNvSpPr>
          <p:nvPr>
            <p:ph type="body" sz="quarter" idx="19" hasCustomPrompt="1"/>
          </p:nvPr>
        </p:nvSpPr>
        <p:spPr>
          <a:xfrm>
            <a:off x="642678" y="1620925"/>
            <a:ext cx="3195486" cy="731140"/>
          </a:xfrm>
        </p:spPr>
        <p:txBody>
          <a:bodyPr anchor="ctr">
            <a:normAutofit/>
          </a:bodyPr>
          <a:lstStyle>
            <a:lvl1pPr marL="0" indent="0" algn="l">
              <a:buNone/>
              <a:defRPr sz="2800" baseline="0">
                <a:solidFill>
                  <a:srgbClr val="595959"/>
                </a:solidFill>
                <a:latin typeface="+mn-lt"/>
              </a:defRPr>
            </a:lvl1pPr>
          </a:lstStyle>
          <a:p>
            <a:pPr lvl="0"/>
            <a:r>
              <a:rPr lang="en-US" dirty="0"/>
              <a:t>Any Questions?</a:t>
            </a:r>
          </a:p>
        </p:txBody>
      </p:sp>
      <p:sp>
        <p:nvSpPr>
          <p:cNvPr id="72" name="Text Placeholder 23">
            <a:extLst>
              <a:ext uri="{FF2B5EF4-FFF2-40B4-BE49-F238E27FC236}">
                <a16:creationId xmlns:a16="http://schemas.microsoft.com/office/drawing/2014/main" id="{5A7F40A7-D666-1F80-71E5-26C5E7537F1F}"/>
              </a:ext>
            </a:extLst>
          </p:cNvPr>
          <p:cNvSpPr>
            <a:spLocks noGrp="1"/>
          </p:cNvSpPr>
          <p:nvPr>
            <p:ph type="body" sz="quarter" idx="20" hasCustomPrompt="1"/>
          </p:nvPr>
        </p:nvSpPr>
        <p:spPr>
          <a:xfrm>
            <a:off x="642678" y="811349"/>
            <a:ext cx="3195485" cy="837258"/>
          </a:xfrm>
        </p:spPr>
        <p:txBody>
          <a:bodyPr anchor="ctr">
            <a:normAutofit/>
          </a:bodyPr>
          <a:lstStyle>
            <a:lvl1pPr marL="0" indent="0" algn="l">
              <a:buNone/>
              <a:defRPr sz="5000" baseline="0">
                <a:solidFill>
                  <a:srgbClr val="8A4199"/>
                </a:solidFill>
                <a:latin typeface="+mn-lt"/>
              </a:defRPr>
            </a:lvl1pPr>
          </a:lstStyle>
          <a:p>
            <a:pPr lvl="0"/>
            <a:r>
              <a:rPr lang="en-US" dirty="0"/>
              <a:t>Thank You</a:t>
            </a:r>
          </a:p>
        </p:txBody>
      </p:sp>
    </p:spTree>
    <p:extLst>
      <p:ext uri="{BB962C8B-B14F-4D97-AF65-F5344CB8AC3E}">
        <p14:creationId xmlns:p14="http://schemas.microsoft.com/office/powerpoint/2010/main" val="2384842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Contents">
  <p:cSld name="1_Contents">
    <p:spTree>
      <p:nvGrpSpPr>
        <p:cNvPr id="1" name="Shape 50"/>
        <p:cNvGrpSpPr/>
        <p:nvPr/>
      </p:nvGrpSpPr>
      <p:grpSpPr>
        <a:xfrm>
          <a:off x="0" y="0"/>
          <a:ext cx="0" cy="0"/>
          <a:chOff x="0" y="0"/>
          <a:chExt cx="0" cy="0"/>
        </a:xfrm>
      </p:grpSpPr>
      <p:sp>
        <p:nvSpPr>
          <p:cNvPr id="51" name="Google Shape;51;p53"/>
          <p:cNvSpPr txBox="1">
            <a:spLocks noGrp="1"/>
          </p:cNvSpPr>
          <p:nvPr>
            <p:ph type="body" idx="1"/>
          </p:nvPr>
        </p:nvSpPr>
        <p:spPr>
          <a:xfrm>
            <a:off x="3037143" y="133165"/>
            <a:ext cx="4746695" cy="107095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A4199"/>
              </a:buClr>
              <a:buSzPts val="6000"/>
              <a:buNone/>
              <a:defRPr sz="6000" b="0" i="0">
                <a:solidFill>
                  <a:srgbClr val="8A4199"/>
                </a:solidFill>
                <a:latin typeface="Calibri"/>
                <a:ea typeface="Calibri"/>
                <a:cs typeface="Calibri"/>
                <a:sym typeface="Calibri"/>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53"/>
          <p:cNvSpPr/>
          <p:nvPr/>
        </p:nvSpPr>
        <p:spPr>
          <a:xfrm rot="10800000">
            <a:off x="543" y="-19356"/>
            <a:ext cx="2390207" cy="6877355"/>
          </a:xfrm>
          <a:custGeom>
            <a:avLst/>
            <a:gdLst/>
            <a:ahLst/>
            <a:cxnLst/>
            <a:rect l="l" t="t" r="r" b="b"/>
            <a:pathLst>
              <a:path w="1268453" h="3649726" extrusionOk="0">
                <a:moveTo>
                  <a:pt x="1268454" y="0"/>
                </a:moveTo>
                <a:lnTo>
                  <a:pt x="312022" y="0"/>
                </a:lnTo>
                <a:cubicBezTo>
                  <a:pt x="112425" y="386882"/>
                  <a:pt x="0" y="825892"/>
                  <a:pt x="0" y="1291780"/>
                </a:cubicBezTo>
                <a:cubicBezTo>
                  <a:pt x="0" y="2276498"/>
                  <a:pt x="504286" y="3143929"/>
                  <a:pt x="1268454" y="3649727"/>
                </a:cubicBezTo>
                <a:lnTo>
                  <a:pt x="1268454" y="0"/>
                </a:lnTo>
                <a:close/>
              </a:path>
            </a:pathLst>
          </a:custGeom>
          <a:gradFill>
            <a:gsLst>
              <a:gs pos="0">
                <a:srgbClr val="8A4199"/>
              </a:gs>
              <a:gs pos="28000">
                <a:srgbClr val="8A4199"/>
              </a:gs>
              <a:gs pos="83000">
                <a:srgbClr val="8A4199"/>
              </a:gs>
              <a:gs pos="100000">
                <a:srgbClr val="8A4199"/>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 name="Google Shape;53;p53"/>
          <p:cNvSpPr/>
          <p:nvPr/>
        </p:nvSpPr>
        <p:spPr>
          <a:xfrm>
            <a:off x="3704734" y="6412648"/>
            <a:ext cx="7547087"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95959"/>
              </a:buClr>
              <a:buSzPts val="800"/>
              <a:buFont typeface="Calibri"/>
              <a:buNone/>
            </a:pPr>
            <a:r>
              <a:rPr lang="en-GB" sz="800" b="0" i="0">
                <a:solidFill>
                  <a:srgbClr val="595959"/>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a:p>
        </p:txBody>
      </p:sp>
      <p:cxnSp>
        <p:nvCxnSpPr>
          <p:cNvPr id="54" name="Google Shape;54;p53"/>
          <p:cNvCxnSpPr/>
          <p:nvPr/>
        </p:nvCxnSpPr>
        <p:spPr>
          <a:xfrm>
            <a:off x="2405317" y="913449"/>
            <a:ext cx="9786141" cy="0"/>
          </a:xfrm>
          <a:prstGeom prst="straightConnector1">
            <a:avLst/>
          </a:prstGeom>
          <a:noFill/>
          <a:ln w="28575" cap="flat" cmpd="sng">
            <a:solidFill>
              <a:srgbClr val="14B4CB"/>
            </a:solidFill>
            <a:prstDash val="solid"/>
            <a:miter lim="800000"/>
            <a:headEnd type="none" w="sm" len="sm"/>
            <a:tailEnd type="none" w="sm" len="sm"/>
          </a:ln>
        </p:spPr>
      </p:cxnSp>
      <p:pic>
        <p:nvPicPr>
          <p:cNvPr id="55" name="Google Shape;55;p53"/>
          <p:cNvPicPr preferRelativeResize="0"/>
          <p:nvPr/>
        </p:nvPicPr>
        <p:blipFill rotWithShape="1">
          <a:blip r:embed="rId2">
            <a:alphaModFix/>
          </a:blip>
          <a:srcRect r="44449"/>
          <a:stretch/>
        </p:blipFill>
        <p:spPr>
          <a:xfrm>
            <a:off x="2134519" y="6428003"/>
            <a:ext cx="1381658" cy="317278"/>
          </a:xfrm>
          <a:prstGeom prst="rect">
            <a:avLst/>
          </a:prstGeom>
          <a:noFill/>
          <a:ln>
            <a:noFill/>
          </a:ln>
        </p:spPr>
      </p:pic>
      <p:sp>
        <p:nvSpPr>
          <p:cNvPr id="56" name="Google Shape;56;p53"/>
          <p:cNvSpPr txBox="1">
            <a:spLocks noGrp="1"/>
          </p:cNvSpPr>
          <p:nvPr>
            <p:ph type="body" idx="2"/>
          </p:nvPr>
        </p:nvSpPr>
        <p:spPr>
          <a:xfrm>
            <a:off x="3158059" y="1723427"/>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53"/>
          <p:cNvSpPr txBox="1">
            <a:spLocks noGrp="1"/>
          </p:cNvSpPr>
          <p:nvPr>
            <p:ph type="body" idx="3"/>
          </p:nvPr>
        </p:nvSpPr>
        <p:spPr>
          <a:xfrm>
            <a:off x="4122308" y="1666233"/>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53"/>
          <p:cNvSpPr txBox="1">
            <a:spLocks noGrp="1"/>
          </p:cNvSpPr>
          <p:nvPr>
            <p:ph type="body" idx="4"/>
          </p:nvPr>
        </p:nvSpPr>
        <p:spPr>
          <a:xfrm>
            <a:off x="3158059" y="2477483"/>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53"/>
          <p:cNvSpPr txBox="1">
            <a:spLocks noGrp="1"/>
          </p:cNvSpPr>
          <p:nvPr>
            <p:ph type="body" idx="5"/>
          </p:nvPr>
        </p:nvSpPr>
        <p:spPr>
          <a:xfrm>
            <a:off x="4122308" y="2420289"/>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53"/>
          <p:cNvSpPr txBox="1">
            <a:spLocks noGrp="1"/>
          </p:cNvSpPr>
          <p:nvPr>
            <p:ph type="body" idx="6"/>
          </p:nvPr>
        </p:nvSpPr>
        <p:spPr>
          <a:xfrm>
            <a:off x="3183475" y="3224938"/>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3"/>
          <p:cNvSpPr txBox="1">
            <a:spLocks noGrp="1"/>
          </p:cNvSpPr>
          <p:nvPr>
            <p:ph type="body" idx="7"/>
          </p:nvPr>
        </p:nvSpPr>
        <p:spPr>
          <a:xfrm>
            <a:off x="4147724" y="3167744"/>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53"/>
          <p:cNvSpPr txBox="1">
            <a:spLocks noGrp="1"/>
          </p:cNvSpPr>
          <p:nvPr>
            <p:ph type="body" idx="8"/>
          </p:nvPr>
        </p:nvSpPr>
        <p:spPr>
          <a:xfrm>
            <a:off x="3183475" y="3978994"/>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53"/>
          <p:cNvSpPr txBox="1">
            <a:spLocks noGrp="1"/>
          </p:cNvSpPr>
          <p:nvPr>
            <p:ph type="body" idx="9"/>
          </p:nvPr>
        </p:nvSpPr>
        <p:spPr>
          <a:xfrm>
            <a:off x="4147724" y="3921800"/>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53"/>
          <p:cNvSpPr txBox="1">
            <a:spLocks noGrp="1"/>
          </p:cNvSpPr>
          <p:nvPr>
            <p:ph type="body" idx="13"/>
          </p:nvPr>
        </p:nvSpPr>
        <p:spPr>
          <a:xfrm>
            <a:off x="3183475" y="4733050"/>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53"/>
          <p:cNvSpPr txBox="1">
            <a:spLocks noGrp="1"/>
          </p:cNvSpPr>
          <p:nvPr>
            <p:ph type="body" idx="14"/>
          </p:nvPr>
        </p:nvSpPr>
        <p:spPr>
          <a:xfrm>
            <a:off x="4147724" y="4675856"/>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23474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1 Divider">
  <p:cSld name="1_01 Divider">
    <p:spTree>
      <p:nvGrpSpPr>
        <p:cNvPr id="1" name="Shape 118"/>
        <p:cNvGrpSpPr/>
        <p:nvPr/>
      </p:nvGrpSpPr>
      <p:grpSpPr>
        <a:xfrm>
          <a:off x="0" y="0"/>
          <a:ext cx="0" cy="0"/>
          <a:chOff x="0" y="0"/>
          <a:chExt cx="0" cy="0"/>
        </a:xfrm>
      </p:grpSpPr>
      <p:sp>
        <p:nvSpPr>
          <p:cNvPr id="119" name="Google Shape;119;p44"/>
          <p:cNvSpPr/>
          <p:nvPr/>
        </p:nvSpPr>
        <p:spPr>
          <a:xfrm>
            <a:off x="0" y="0"/>
            <a:ext cx="12192000" cy="5290034"/>
          </a:xfrm>
          <a:custGeom>
            <a:avLst/>
            <a:gdLst/>
            <a:ahLst/>
            <a:cxnLst/>
            <a:rect l="l" t="t" r="r" b="b"/>
            <a:pathLst>
              <a:path w="12192000" h="5290034" extrusionOk="0">
                <a:moveTo>
                  <a:pt x="0" y="0"/>
                </a:moveTo>
                <a:lnTo>
                  <a:pt x="12192000" y="0"/>
                </a:lnTo>
                <a:lnTo>
                  <a:pt x="12192000" y="5253117"/>
                </a:lnTo>
                <a:lnTo>
                  <a:pt x="12169873" y="5254870"/>
                </a:lnTo>
                <a:cubicBezTo>
                  <a:pt x="11801941" y="5278195"/>
                  <a:pt x="11430889" y="5290034"/>
                  <a:pt x="11057070" y="5290034"/>
                </a:cubicBezTo>
                <a:cubicBezTo>
                  <a:pt x="6870302" y="5290034"/>
                  <a:pt x="3030564" y="3804910"/>
                  <a:pt x="35579" y="1332528"/>
                </a:cubicBezTo>
                <a:lnTo>
                  <a:pt x="0" y="1301700"/>
                </a:lnTo>
                <a:close/>
              </a:path>
            </a:pathLst>
          </a:custGeom>
          <a:gradFill>
            <a:gsLst>
              <a:gs pos="0">
                <a:srgbClr val="754483"/>
              </a:gs>
              <a:gs pos="28000">
                <a:srgbClr val="8A4199"/>
              </a:gs>
              <a:gs pos="83000">
                <a:srgbClr val="8A4199"/>
              </a:gs>
              <a:gs pos="100000">
                <a:srgbClr val="754483"/>
              </a:gs>
            </a:gsLst>
            <a:lin ang="108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44"/>
          <p:cNvSpPr>
            <a:spLocks noGrp="1"/>
          </p:cNvSpPr>
          <p:nvPr>
            <p:ph type="pic" idx="2"/>
          </p:nvPr>
        </p:nvSpPr>
        <p:spPr>
          <a:xfrm>
            <a:off x="7158600" y="287233"/>
            <a:ext cx="5033400" cy="5949282"/>
          </a:xfrm>
          <a:prstGeom prst="rect">
            <a:avLst/>
          </a:prstGeom>
          <a:noFill/>
          <a:ln>
            <a:noFill/>
          </a:ln>
        </p:spPr>
      </p:sp>
      <p:sp>
        <p:nvSpPr>
          <p:cNvPr id="121" name="Google Shape;121;p44"/>
          <p:cNvSpPr/>
          <p:nvPr/>
        </p:nvSpPr>
        <p:spPr>
          <a:xfrm>
            <a:off x="2127131" y="20050"/>
            <a:ext cx="45719" cy="2021021"/>
          </a:xfrm>
          <a:prstGeom prst="rect">
            <a:avLst/>
          </a:prstGeom>
          <a:solidFill>
            <a:srgbClr val="14B4CB"/>
          </a:solidFill>
          <a:ln w="12700" cap="flat" cmpd="sng">
            <a:solidFill>
              <a:srgbClr val="14B4C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44"/>
          <p:cNvSpPr txBox="1">
            <a:spLocks noGrp="1"/>
          </p:cNvSpPr>
          <p:nvPr>
            <p:ph type="body" idx="1"/>
          </p:nvPr>
        </p:nvSpPr>
        <p:spPr>
          <a:xfrm>
            <a:off x="2362833" y="602336"/>
            <a:ext cx="3791493" cy="84597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44"/>
          <p:cNvSpPr txBox="1">
            <a:spLocks noGrp="1"/>
          </p:cNvSpPr>
          <p:nvPr>
            <p:ph type="body" idx="3"/>
          </p:nvPr>
        </p:nvSpPr>
        <p:spPr>
          <a:xfrm>
            <a:off x="661247" y="602336"/>
            <a:ext cx="1255590" cy="84597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60265215"/>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Slide 01">
  <p:cSld name="2_Text Slide 01">
    <p:spTree>
      <p:nvGrpSpPr>
        <p:cNvPr id="1" name="Shape 114"/>
        <p:cNvGrpSpPr/>
        <p:nvPr/>
      </p:nvGrpSpPr>
      <p:grpSpPr>
        <a:xfrm>
          <a:off x="0" y="0"/>
          <a:ext cx="0" cy="0"/>
          <a:chOff x="0" y="0"/>
          <a:chExt cx="0" cy="0"/>
        </a:xfrm>
      </p:grpSpPr>
      <p:cxnSp>
        <p:nvCxnSpPr>
          <p:cNvPr id="115" name="Google Shape;115;p43"/>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
        <p:nvSpPr>
          <p:cNvPr id="116" name="Google Shape;116;p43"/>
          <p:cNvSpPr txBox="1">
            <a:spLocks noGrp="1"/>
          </p:cNvSpPr>
          <p:nvPr>
            <p:ph type="body" idx="1"/>
          </p:nvPr>
        </p:nvSpPr>
        <p:spPr>
          <a:xfrm>
            <a:off x="734714" y="1583871"/>
            <a:ext cx="10834986" cy="40295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43"/>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54566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s">
    <p:spTree>
      <p:nvGrpSpPr>
        <p:cNvPr id="1" name=""/>
        <p:cNvGrpSpPr/>
        <p:nvPr/>
      </p:nvGrpSpPr>
      <p:grpSpPr>
        <a:xfrm>
          <a:off x="0" y="0"/>
          <a:ext cx="0" cy="0"/>
          <a:chOff x="0" y="0"/>
          <a:chExt cx="0" cy="0"/>
        </a:xfrm>
      </p:grpSpPr>
      <p:sp>
        <p:nvSpPr>
          <p:cNvPr id="7" name="Text Placeholder 32">
            <a:extLst>
              <a:ext uri="{FF2B5EF4-FFF2-40B4-BE49-F238E27FC236}">
                <a16:creationId xmlns:a16="http://schemas.microsoft.com/office/drawing/2014/main" id="{695E8704-830F-1FFD-4D3A-77675200DBEA}"/>
              </a:ext>
            </a:extLst>
          </p:cNvPr>
          <p:cNvSpPr>
            <a:spLocks noGrp="1"/>
          </p:cNvSpPr>
          <p:nvPr>
            <p:ph type="body" sz="quarter" idx="47" hasCustomPrompt="1"/>
          </p:nvPr>
        </p:nvSpPr>
        <p:spPr>
          <a:xfrm>
            <a:off x="3037143" y="133165"/>
            <a:ext cx="4746695" cy="1070954"/>
          </a:xfrm>
        </p:spPr>
        <p:txBody>
          <a:bodyPr>
            <a:noAutofit/>
          </a:bodyPr>
          <a:lstStyle>
            <a:lvl1pPr marL="0" indent="0" algn="l">
              <a:buNone/>
              <a:defRPr sz="6000" b="0" i="0">
                <a:solidFill>
                  <a:srgbClr val="8A419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18" name="Graphic 317">
            <a:extLst>
              <a:ext uri="{FF2B5EF4-FFF2-40B4-BE49-F238E27FC236}">
                <a16:creationId xmlns:a16="http://schemas.microsoft.com/office/drawing/2014/main" id="{093028DE-F05D-A2EB-B987-AC524CA8F099}"/>
              </a:ext>
            </a:extLst>
          </p:cNvPr>
          <p:cNvSpPr/>
          <p:nvPr userDrawn="1"/>
        </p:nvSpPr>
        <p:spPr>
          <a:xfrm rot="10800000">
            <a:off x="543" y="-19356"/>
            <a:ext cx="2390207" cy="6877355"/>
          </a:xfrm>
          <a:custGeom>
            <a:avLst/>
            <a:gdLst>
              <a:gd name="connsiteX0" fmla="*/ 1268454 w 1268453"/>
              <a:gd name="connsiteY0" fmla="*/ 0 h 3649726"/>
              <a:gd name="connsiteX1" fmla="*/ 312022 w 1268453"/>
              <a:gd name="connsiteY1" fmla="*/ 0 h 3649726"/>
              <a:gd name="connsiteX2" fmla="*/ 0 w 1268453"/>
              <a:gd name="connsiteY2" fmla="*/ 1291780 h 3649726"/>
              <a:gd name="connsiteX3" fmla="*/ 1268454 w 1268453"/>
              <a:gd name="connsiteY3" fmla="*/ 3649727 h 3649726"/>
              <a:gd name="connsiteX4" fmla="*/ 1268454 w 1268453"/>
              <a:gd name="connsiteY4" fmla="*/ 0 h 364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53" h="3649726">
                <a:moveTo>
                  <a:pt x="1268454" y="0"/>
                </a:moveTo>
                <a:lnTo>
                  <a:pt x="312022" y="0"/>
                </a:lnTo>
                <a:cubicBezTo>
                  <a:pt x="112425" y="386882"/>
                  <a:pt x="0" y="825892"/>
                  <a:pt x="0" y="1291780"/>
                </a:cubicBezTo>
                <a:cubicBezTo>
                  <a:pt x="0" y="2276498"/>
                  <a:pt x="504286" y="3143929"/>
                  <a:pt x="1268454" y="3649727"/>
                </a:cubicBezTo>
                <a:lnTo>
                  <a:pt x="1268454" y="0"/>
                </a:lnTo>
                <a:close/>
              </a:path>
            </a:pathLst>
          </a:custGeom>
          <a:gradFill>
            <a:gsLst>
              <a:gs pos="28000">
                <a:srgbClr val="8A4199"/>
              </a:gs>
              <a:gs pos="83000">
                <a:srgbClr val="8A4199"/>
              </a:gs>
            </a:gsLst>
            <a:lin ang="10800000" scaled="1"/>
          </a:gradFill>
          <a:ln w="8132" cap="flat">
            <a:noFill/>
            <a:prstDash val="solid"/>
            <a:miter/>
          </a:ln>
          <a:effectLst>
            <a:innerShdw blurRad="495300" dist="203200" dir="12720000">
              <a:prstClr val="black">
                <a:alpha val="34000"/>
              </a:prstClr>
            </a:innerShdw>
          </a:effectLst>
        </p:spPr>
        <p:txBody>
          <a:bodyPr rtlCol="0" anchor="ctr"/>
          <a:lstStyle/>
          <a:p>
            <a:endParaRPr lang="en-US">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25D33C7B-6707-0F39-99C7-7BA294C86261}"/>
              </a:ext>
            </a:extLst>
          </p:cNvPr>
          <p:cNvSpPr/>
          <p:nvPr userDrawn="1"/>
        </p:nvSpPr>
        <p:spPr>
          <a:xfrm>
            <a:off x="3704734" y="6412648"/>
            <a:ext cx="7547087" cy="338554"/>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800" b="0" i="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cxnSp>
        <p:nvCxnSpPr>
          <p:cNvPr id="22" name="Straight Connector 21">
            <a:extLst>
              <a:ext uri="{FF2B5EF4-FFF2-40B4-BE49-F238E27FC236}">
                <a16:creationId xmlns:a16="http://schemas.microsoft.com/office/drawing/2014/main" id="{CDDFECA6-5823-6E16-6766-8CD4C1ACFDAC}"/>
              </a:ext>
            </a:extLst>
          </p:cNvPr>
          <p:cNvCxnSpPr>
            <a:cxnSpLocks/>
          </p:cNvCxnSpPr>
          <p:nvPr userDrawn="1"/>
        </p:nvCxnSpPr>
        <p:spPr>
          <a:xfrm>
            <a:off x="2405317" y="913449"/>
            <a:ext cx="9786141" cy="0"/>
          </a:xfrm>
          <a:prstGeom prst="line">
            <a:avLst/>
          </a:prstGeom>
          <a:ln w="28575">
            <a:solidFill>
              <a:srgbClr val="14B4CB"/>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3ABC50D7-F3A8-D595-1280-3D5D5F4B35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2134519" y="6428003"/>
            <a:ext cx="1381658" cy="317278"/>
          </a:xfrm>
          <a:prstGeom prst="rect">
            <a:avLst/>
          </a:prstGeom>
          <a:ln>
            <a:noFill/>
          </a:ln>
          <a:extLst>
            <a:ext uri="{53640926-AAD7-44D8-BBD7-CCE9431645EC}">
              <a14:shadowObscured xmlns:a14="http://schemas.microsoft.com/office/drawing/2010/main"/>
            </a:ext>
          </a:extLst>
        </p:spPr>
      </p:pic>
      <p:sp>
        <p:nvSpPr>
          <p:cNvPr id="4" name="Text Placeholder 25">
            <a:extLst>
              <a:ext uri="{FF2B5EF4-FFF2-40B4-BE49-F238E27FC236}">
                <a16:creationId xmlns:a16="http://schemas.microsoft.com/office/drawing/2014/main" id="{9F613535-7FB1-BA08-D3E2-79D2CEF7B6CE}"/>
              </a:ext>
            </a:extLst>
          </p:cNvPr>
          <p:cNvSpPr>
            <a:spLocks noGrp="1"/>
          </p:cNvSpPr>
          <p:nvPr>
            <p:ph type="body" sz="quarter" idx="50" hasCustomPrompt="1"/>
          </p:nvPr>
        </p:nvSpPr>
        <p:spPr>
          <a:xfrm>
            <a:off x="3158059" y="1723427"/>
            <a:ext cx="745417" cy="635000"/>
          </a:xfrm>
          <a:noFill/>
        </p:spPr>
        <p:txBody>
          <a:bodyPr anchor="ctr">
            <a:noAutofit/>
          </a:bodyPr>
          <a:lstStyle>
            <a:lvl1pPr marL="0" indent="0" algn="ctr">
              <a:buNone/>
              <a:defRPr sz="3200" b="1" baseline="0">
                <a:solidFill>
                  <a:srgbClr val="14B4C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0" name="Text Placeholder 25">
            <a:extLst>
              <a:ext uri="{FF2B5EF4-FFF2-40B4-BE49-F238E27FC236}">
                <a16:creationId xmlns:a16="http://schemas.microsoft.com/office/drawing/2014/main" id="{9AD2ACB0-D6D2-E440-9835-AE1B606060B4}"/>
              </a:ext>
            </a:extLst>
          </p:cNvPr>
          <p:cNvSpPr>
            <a:spLocks noGrp="1"/>
          </p:cNvSpPr>
          <p:nvPr>
            <p:ph type="body" sz="quarter" idx="51" hasCustomPrompt="1"/>
          </p:nvPr>
        </p:nvSpPr>
        <p:spPr>
          <a:xfrm>
            <a:off x="4122308" y="1666233"/>
            <a:ext cx="7208644" cy="692194"/>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a:extLst>
              <a:ext uri="{FF2B5EF4-FFF2-40B4-BE49-F238E27FC236}">
                <a16:creationId xmlns:a16="http://schemas.microsoft.com/office/drawing/2014/main" id="{235DFB39-9239-C54D-6272-C5DB3923D24A}"/>
              </a:ext>
            </a:extLst>
          </p:cNvPr>
          <p:cNvSpPr>
            <a:spLocks noGrp="1"/>
          </p:cNvSpPr>
          <p:nvPr>
            <p:ph type="body" sz="quarter" idx="52" hasCustomPrompt="1"/>
          </p:nvPr>
        </p:nvSpPr>
        <p:spPr>
          <a:xfrm>
            <a:off x="3158059" y="2477483"/>
            <a:ext cx="745417" cy="635000"/>
          </a:xfrm>
          <a:noFill/>
        </p:spPr>
        <p:txBody>
          <a:bodyPr anchor="ctr">
            <a:noAutofit/>
          </a:bodyPr>
          <a:lstStyle>
            <a:lvl1pPr marL="0" indent="0" algn="ctr">
              <a:buNone/>
              <a:defRPr sz="3200" b="1" baseline="0">
                <a:solidFill>
                  <a:srgbClr val="14B4C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35" name="Text Placeholder 25">
            <a:extLst>
              <a:ext uri="{FF2B5EF4-FFF2-40B4-BE49-F238E27FC236}">
                <a16:creationId xmlns:a16="http://schemas.microsoft.com/office/drawing/2014/main" id="{16D74A63-16B2-B870-4640-1B665B53F8BA}"/>
              </a:ext>
            </a:extLst>
          </p:cNvPr>
          <p:cNvSpPr>
            <a:spLocks noGrp="1"/>
          </p:cNvSpPr>
          <p:nvPr>
            <p:ph type="body" sz="quarter" idx="53" hasCustomPrompt="1"/>
          </p:nvPr>
        </p:nvSpPr>
        <p:spPr>
          <a:xfrm>
            <a:off x="4122308" y="2420289"/>
            <a:ext cx="7208644" cy="692194"/>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Text Placeholder 25">
            <a:extLst>
              <a:ext uri="{FF2B5EF4-FFF2-40B4-BE49-F238E27FC236}">
                <a16:creationId xmlns:a16="http://schemas.microsoft.com/office/drawing/2014/main" id="{62CBD07F-A069-8E62-25A7-F3C9DA5C82A5}"/>
              </a:ext>
            </a:extLst>
          </p:cNvPr>
          <p:cNvSpPr>
            <a:spLocks noGrp="1"/>
          </p:cNvSpPr>
          <p:nvPr>
            <p:ph type="body" sz="quarter" idx="54" hasCustomPrompt="1"/>
          </p:nvPr>
        </p:nvSpPr>
        <p:spPr>
          <a:xfrm>
            <a:off x="3183475" y="3224938"/>
            <a:ext cx="745417" cy="635000"/>
          </a:xfrm>
          <a:noFill/>
        </p:spPr>
        <p:txBody>
          <a:bodyPr anchor="ctr">
            <a:noAutofit/>
          </a:bodyPr>
          <a:lstStyle>
            <a:lvl1pPr marL="0" indent="0" algn="ctr">
              <a:buNone/>
              <a:defRPr sz="3200" b="1" baseline="0">
                <a:solidFill>
                  <a:srgbClr val="14B4C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37" name="Text Placeholder 25">
            <a:extLst>
              <a:ext uri="{FF2B5EF4-FFF2-40B4-BE49-F238E27FC236}">
                <a16:creationId xmlns:a16="http://schemas.microsoft.com/office/drawing/2014/main" id="{85412CC6-CBC6-1A06-4794-5DFA19B93905}"/>
              </a:ext>
            </a:extLst>
          </p:cNvPr>
          <p:cNvSpPr>
            <a:spLocks noGrp="1"/>
          </p:cNvSpPr>
          <p:nvPr>
            <p:ph type="body" sz="quarter" idx="55" hasCustomPrompt="1"/>
          </p:nvPr>
        </p:nvSpPr>
        <p:spPr>
          <a:xfrm>
            <a:off x="4147724" y="3167744"/>
            <a:ext cx="7208644" cy="692194"/>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Text Placeholder 25">
            <a:extLst>
              <a:ext uri="{FF2B5EF4-FFF2-40B4-BE49-F238E27FC236}">
                <a16:creationId xmlns:a16="http://schemas.microsoft.com/office/drawing/2014/main" id="{C17D0BB7-8A8D-A5AA-B2BC-248234215F71}"/>
              </a:ext>
            </a:extLst>
          </p:cNvPr>
          <p:cNvSpPr>
            <a:spLocks noGrp="1"/>
          </p:cNvSpPr>
          <p:nvPr>
            <p:ph type="body" sz="quarter" idx="56" hasCustomPrompt="1"/>
          </p:nvPr>
        </p:nvSpPr>
        <p:spPr>
          <a:xfrm>
            <a:off x="3183475" y="3978994"/>
            <a:ext cx="745417" cy="635000"/>
          </a:xfrm>
          <a:noFill/>
        </p:spPr>
        <p:txBody>
          <a:bodyPr anchor="ctr">
            <a:noAutofit/>
          </a:bodyPr>
          <a:lstStyle>
            <a:lvl1pPr marL="0" indent="0" algn="ctr">
              <a:buNone/>
              <a:defRPr sz="3200" b="1" baseline="0">
                <a:solidFill>
                  <a:srgbClr val="14B4C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39" name="Text Placeholder 25">
            <a:extLst>
              <a:ext uri="{FF2B5EF4-FFF2-40B4-BE49-F238E27FC236}">
                <a16:creationId xmlns:a16="http://schemas.microsoft.com/office/drawing/2014/main" id="{5D0EF17C-9AF7-5A02-E248-5A095AF037C5}"/>
              </a:ext>
            </a:extLst>
          </p:cNvPr>
          <p:cNvSpPr>
            <a:spLocks noGrp="1"/>
          </p:cNvSpPr>
          <p:nvPr>
            <p:ph type="body" sz="quarter" idx="57" hasCustomPrompt="1"/>
          </p:nvPr>
        </p:nvSpPr>
        <p:spPr>
          <a:xfrm>
            <a:off x="4147724" y="3921800"/>
            <a:ext cx="7208644" cy="692194"/>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5">
            <a:extLst>
              <a:ext uri="{FF2B5EF4-FFF2-40B4-BE49-F238E27FC236}">
                <a16:creationId xmlns:a16="http://schemas.microsoft.com/office/drawing/2014/main" id="{CD30B206-DC33-CEDB-541C-E304B263E72F}"/>
              </a:ext>
            </a:extLst>
          </p:cNvPr>
          <p:cNvSpPr>
            <a:spLocks noGrp="1"/>
          </p:cNvSpPr>
          <p:nvPr>
            <p:ph type="body" sz="quarter" idx="58" hasCustomPrompt="1"/>
          </p:nvPr>
        </p:nvSpPr>
        <p:spPr>
          <a:xfrm>
            <a:off x="3183475" y="4733050"/>
            <a:ext cx="745417" cy="635000"/>
          </a:xfrm>
          <a:noFill/>
        </p:spPr>
        <p:txBody>
          <a:bodyPr anchor="ctr">
            <a:noAutofit/>
          </a:bodyPr>
          <a:lstStyle>
            <a:lvl1pPr marL="0" indent="0" algn="ctr">
              <a:buNone/>
              <a:defRPr sz="3200" b="1" baseline="0">
                <a:solidFill>
                  <a:srgbClr val="14B4C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41" name="Text Placeholder 25">
            <a:extLst>
              <a:ext uri="{FF2B5EF4-FFF2-40B4-BE49-F238E27FC236}">
                <a16:creationId xmlns:a16="http://schemas.microsoft.com/office/drawing/2014/main" id="{2EFD7665-F43C-FA60-E441-809C8863F6F1}"/>
              </a:ext>
            </a:extLst>
          </p:cNvPr>
          <p:cNvSpPr>
            <a:spLocks noGrp="1"/>
          </p:cNvSpPr>
          <p:nvPr>
            <p:ph type="body" sz="quarter" idx="59" hasCustomPrompt="1"/>
          </p:nvPr>
        </p:nvSpPr>
        <p:spPr>
          <a:xfrm>
            <a:off x="4147724" y="4675856"/>
            <a:ext cx="7208644" cy="692194"/>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88149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1 Divi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E214B06-600D-10B0-C431-D66658795274}"/>
              </a:ext>
            </a:extLst>
          </p:cNvPr>
          <p:cNvSpPr/>
          <p:nvPr userDrawn="1"/>
        </p:nvSpPr>
        <p:spPr>
          <a:xfrm>
            <a:off x="0" y="0"/>
            <a:ext cx="12192000" cy="5290034"/>
          </a:xfrm>
          <a:custGeom>
            <a:avLst/>
            <a:gdLst>
              <a:gd name="connsiteX0" fmla="*/ 0 w 12192000"/>
              <a:gd name="connsiteY0" fmla="*/ 0 h 5290034"/>
              <a:gd name="connsiteX1" fmla="*/ 12192000 w 12192000"/>
              <a:gd name="connsiteY1" fmla="*/ 0 h 5290034"/>
              <a:gd name="connsiteX2" fmla="*/ 12192000 w 12192000"/>
              <a:gd name="connsiteY2" fmla="*/ 5253117 h 5290034"/>
              <a:gd name="connsiteX3" fmla="*/ 12169873 w 12192000"/>
              <a:gd name="connsiteY3" fmla="*/ 5254870 h 5290034"/>
              <a:gd name="connsiteX4" fmla="*/ 11057070 w 12192000"/>
              <a:gd name="connsiteY4" fmla="*/ 5290034 h 5290034"/>
              <a:gd name="connsiteX5" fmla="*/ 35579 w 12192000"/>
              <a:gd name="connsiteY5" fmla="*/ 1332528 h 5290034"/>
              <a:gd name="connsiteX6" fmla="*/ 0 w 12192000"/>
              <a:gd name="connsiteY6" fmla="*/ 1301700 h 52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290034">
                <a:moveTo>
                  <a:pt x="0" y="0"/>
                </a:moveTo>
                <a:lnTo>
                  <a:pt x="12192000" y="0"/>
                </a:lnTo>
                <a:lnTo>
                  <a:pt x="12192000" y="5253117"/>
                </a:lnTo>
                <a:lnTo>
                  <a:pt x="12169873" y="5254870"/>
                </a:lnTo>
                <a:cubicBezTo>
                  <a:pt x="11801941" y="5278195"/>
                  <a:pt x="11430889" y="5290034"/>
                  <a:pt x="11057070" y="5290034"/>
                </a:cubicBezTo>
                <a:cubicBezTo>
                  <a:pt x="6870302" y="5290034"/>
                  <a:pt x="3030564" y="3804910"/>
                  <a:pt x="35579" y="1332528"/>
                </a:cubicBezTo>
                <a:lnTo>
                  <a:pt x="0" y="1301700"/>
                </a:lnTo>
                <a:close/>
              </a:path>
            </a:pathLst>
          </a:custGeom>
          <a:gradFill>
            <a:gsLst>
              <a:gs pos="0">
                <a:srgbClr val="754483"/>
              </a:gs>
              <a:gs pos="28000">
                <a:srgbClr val="8A4199"/>
              </a:gs>
              <a:gs pos="83000">
                <a:srgbClr val="8A4199"/>
              </a:gs>
              <a:gs pos="100000">
                <a:srgbClr val="754483"/>
              </a:gs>
            </a:gsLst>
            <a:lin ang="10800000" scaled="1"/>
          </a:gradFill>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cs typeface="Calibri" panose="020F0502020204030204" pitchFamily="34" charset="0"/>
            </a:endParaRPr>
          </a:p>
        </p:txBody>
      </p:sp>
      <p:sp>
        <p:nvSpPr>
          <p:cNvPr id="8" name="Picture Placeholder 380">
            <a:extLst>
              <a:ext uri="{FF2B5EF4-FFF2-40B4-BE49-F238E27FC236}">
                <a16:creationId xmlns:a16="http://schemas.microsoft.com/office/drawing/2014/main" id="{EBAD32C3-D37B-D201-EB14-B69160A24113}"/>
              </a:ext>
            </a:extLst>
          </p:cNvPr>
          <p:cNvSpPr>
            <a:spLocks noGrp="1"/>
          </p:cNvSpPr>
          <p:nvPr>
            <p:ph type="pic" sz="quarter" idx="15"/>
          </p:nvPr>
        </p:nvSpPr>
        <p:spPr>
          <a:xfrm>
            <a:off x="7158600" y="287233"/>
            <a:ext cx="5033400" cy="5949282"/>
          </a:xfrm>
          <a:custGeom>
            <a:avLst/>
            <a:gdLst>
              <a:gd name="connsiteX0" fmla="*/ 2543445 w 4303924"/>
              <a:gd name="connsiteY0" fmla="*/ 0 h 5087070"/>
              <a:gd name="connsiteX1" fmla="*/ 4161312 w 4303924"/>
              <a:gd name="connsiteY1" fmla="*/ 580820 h 5087070"/>
              <a:gd name="connsiteX2" fmla="*/ 4303924 w 4303924"/>
              <a:gd name="connsiteY2" fmla="*/ 710439 h 5087070"/>
              <a:gd name="connsiteX3" fmla="*/ 4303924 w 4303924"/>
              <a:gd name="connsiteY3" fmla="*/ 4376631 h 5087070"/>
              <a:gd name="connsiteX4" fmla="*/ 4161312 w 4303924"/>
              <a:gd name="connsiteY4" fmla="*/ 4506250 h 5087070"/>
              <a:gd name="connsiteX5" fmla="*/ 2543445 w 4303924"/>
              <a:gd name="connsiteY5" fmla="*/ 5087070 h 5087070"/>
              <a:gd name="connsiteX6" fmla="*/ 0 w 4303924"/>
              <a:gd name="connsiteY6" fmla="*/ 2543535 h 5087070"/>
              <a:gd name="connsiteX7" fmla="*/ 2543445 w 4303924"/>
              <a:gd name="connsiteY7" fmla="*/ 0 h 508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24" h="5087070">
                <a:moveTo>
                  <a:pt x="2543445" y="0"/>
                </a:moveTo>
                <a:cubicBezTo>
                  <a:pt x="3158004" y="0"/>
                  <a:pt x="3721655" y="217970"/>
                  <a:pt x="4161312" y="580820"/>
                </a:cubicBezTo>
                <a:lnTo>
                  <a:pt x="4303924" y="710439"/>
                </a:lnTo>
                <a:lnTo>
                  <a:pt x="4303924" y="4376631"/>
                </a:lnTo>
                <a:lnTo>
                  <a:pt x="4161312" y="4506250"/>
                </a:lnTo>
                <a:cubicBezTo>
                  <a:pt x="3721655" y="4869101"/>
                  <a:pt x="3158004" y="5087070"/>
                  <a:pt x="2543445" y="5087070"/>
                </a:cubicBezTo>
                <a:cubicBezTo>
                  <a:pt x="1138739" y="5087070"/>
                  <a:pt x="0" y="3948291"/>
                  <a:pt x="0" y="2543535"/>
                </a:cubicBezTo>
                <a:cubicBezTo>
                  <a:pt x="0" y="1138779"/>
                  <a:pt x="1138739" y="0"/>
                  <a:pt x="2543445" y="0"/>
                </a:cubicBezTo>
                <a:close/>
              </a:path>
            </a:pathLst>
          </a:custGeom>
        </p:spPr>
        <p:txBody>
          <a:bodyPr wrap="square">
            <a:noAutofit/>
          </a:bodyPr>
          <a:lstStyle>
            <a:lvl1pPr algn="ctr">
              <a:defRPr sz="900">
                <a:latin typeface="Calibri" panose="020F0502020204030204" pitchFamily="34" charset="0"/>
                <a:cs typeface="Calibri" panose="020F0502020204030204" pitchFamily="34" charset="0"/>
              </a:defRPr>
            </a:lvl1pPr>
          </a:lstStyle>
          <a:p>
            <a:endParaRPr lang="en-US" dirty="0"/>
          </a:p>
        </p:txBody>
      </p:sp>
      <p:sp>
        <p:nvSpPr>
          <p:cNvPr id="4" name="Rectangle 3">
            <a:extLst>
              <a:ext uri="{FF2B5EF4-FFF2-40B4-BE49-F238E27FC236}">
                <a16:creationId xmlns:a16="http://schemas.microsoft.com/office/drawing/2014/main" id="{448332E8-A4D7-0227-90BB-8ADB175DB679}"/>
              </a:ext>
            </a:extLst>
          </p:cNvPr>
          <p:cNvSpPr/>
          <p:nvPr userDrawn="1"/>
        </p:nvSpPr>
        <p:spPr>
          <a:xfrm>
            <a:off x="2127131" y="20050"/>
            <a:ext cx="45719" cy="2021021"/>
          </a:xfrm>
          <a:prstGeom prst="rect">
            <a:avLst/>
          </a:prstGeom>
          <a:solidFill>
            <a:srgbClr val="14B4CB"/>
          </a:solidFill>
          <a:ln>
            <a:solidFill>
              <a:srgbClr val="14B4C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Text Placeholder 23">
            <a:extLst>
              <a:ext uri="{FF2B5EF4-FFF2-40B4-BE49-F238E27FC236}">
                <a16:creationId xmlns:a16="http://schemas.microsoft.com/office/drawing/2014/main" id="{8E598C55-CFB2-13C9-0B7E-FF5D32A2D04A}"/>
              </a:ext>
            </a:extLst>
          </p:cNvPr>
          <p:cNvSpPr>
            <a:spLocks noGrp="1"/>
          </p:cNvSpPr>
          <p:nvPr>
            <p:ph type="body" sz="quarter" idx="17" hasCustomPrompt="1"/>
          </p:nvPr>
        </p:nvSpPr>
        <p:spPr>
          <a:xfrm>
            <a:off x="2362833" y="602336"/>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
        <p:nvSpPr>
          <p:cNvPr id="6" name="Text Placeholder 23">
            <a:extLst>
              <a:ext uri="{FF2B5EF4-FFF2-40B4-BE49-F238E27FC236}">
                <a16:creationId xmlns:a16="http://schemas.microsoft.com/office/drawing/2014/main" id="{43698AC4-FD3B-2DE9-AFD5-34D791D9A94C}"/>
              </a:ext>
            </a:extLst>
          </p:cNvPr>
          <p:cNvSpPr>
            <a:spLocks noGrp="1"/>
          </p:cNvSpPr>
          <p:nvPr>
            <p:ph type="body" sz="quarter" idx="18" hasCustomPrompt="1"/>
          </p:nvPr>
        </p:nvSpPr>
        <p:spPr>
          <a:xfrm>
            <a:off x="661247" y="602336"/>
            <a:ext cx="1255590" cy="845970"/>
          </a:xfrm>
        </p:spPr>
        <p:txBody>
          <a:bodyPr anchor="ctr">
            <a:normAutofit/>
          </a:bodyPr>
          <a:lstStyle>
            <a:lvl1pPr marL="0" indent="0" algn="l">
              <a:buNone/>
              <a:defRPr sz="4800" b="0"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105086566"/>
      </p:ext>
    </p:extLst>
  </p:cSld>
  <p:clrMapOvr>
    <a:masterClrMapping/>
  </p:clrMapOvr>
  <p:extLst>
    <p:ext uri="{DCECCB84-F9BA-43D5-87BE-67443E8EF086}">
      <p15:sldGuideLst xmlns:p15="http://schemas.microsoft.com/office/powerpoint/2012/main">
        <p15:guide id="1" orient="horz"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2 Divi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E214B06-600D-10B0-C431-D66658795274}"/>
              </a:ext>
            </a:extLst>
          </p:cNvPr>
          <p:cNvSpPr/>
          <p:nvPr userDrawn="1"/>
        </p:nvSpPr>
        <p:spPr>
          <a:xfrm>
            <a:off x="0" y="0"/>
            <a:ext cx="12192000" cy="5290034"/>
          </a:xfrm>
          <a:custGeom>
            <a:avLst/>
            <a:gdLst>
              <a:gd name="connsiteX0" fmla="*/ 0 w 12192000"/>
              <a:gd name="connsiteY0" fmla="*/ 0 h 5290034"/>
              <a:gd name="connsiteX1" fmla="*/ 12192000 w 12192000"/>
              <a:gd name="connsiteY1" fmla="*/ 0 h 5290034"/>
              <a:gd name="connsiteX2" fmla="*/ 12192000 w 12192000"/>
              <a:gd name="connsiteY2" fmla="*/ 5253117 h 5290034"/>
              <a:gd name="connsiteX3" fmla="*/ 12169873 w 12192000"/>
              <a:gd name="connsiteY3" fmla="*/ 5254870 h 5290034"/>
              <a:gd name="connsiteX4" fmla="*/ 11057070 w 12192000"/>
              <a:gd name="connsiteY4" fmla="*/ 5290034 h 5290034"/>
              <a:gd name="connsiteX5" fmla="*/ 35579 w 12192000"/>
              <a:gd name="connsiteY5" fmla="*/ 1332528 h 5290034"/>
              <a:gd name="connsiteX6" fmla="*/ 0 w 12192000"/>
              <a:gd name="connsiteY6" fmla="*/ 1301700 h 52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290034">
                <a:moveTo>
                  <a:pt x="0" y="0"/>
                </a:moveTo>
                <a:lnTo>
                  <a:pt x="12192000" y="0"/>
                </a:lnTo>
                <a:lnTo>
                  <a:pt x="12192000" y="5253117"/>
                </a:lnTo>
                <a:lnTo>
                  <a:pt x="12169873" y="5254870"/>
                </a:lnTo>
                <a:cubicBezTo>
                  <a:pt x="11801941" y="5278195"/>
                  <a:pt x="11430889" y="5290034"/>
                  <a:pt x="11057070" y="5290034"/>
                </a:cubicBezTo>
                <a:cubicBezTo>
                  <a:pt x="6870302" y="5290034"/>
                  <a:pt x="3030564" y="3804910"/>
                  <a:pt x="35579" y="1332528"/>
                </a:cubicBezTo>
                <a:lnTo>
                  <a:pt x="0" y="1301700"/>
                </a:lnTo>
                <a:close/>
              </a:path>
            </a:pathLst>
          </a:custGeom>
          <a:solidFill>
            <a:srgbClr val="14B4CB"/>
          </a:solidFill>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cs typeface="Calibri" panose="020F0502020204030204" pitchFamily="34" charset="0"/>
            </a:endParaRPr>
          </a:p>
        </p:txBody>
      </p:sp>
      <p:sp>
        <p:nvSpPr>
          <p:cNvPr id="8" name="Picture Placeholder 380">
            <a:extLst>
              <a:ext uri="{FF2B5EF4-FFF2-40B4-BE49-F238E27FC236}">
                <a16:creationId xmlns:a16="http://schemas.microsoft.com/office/drawing/2014/main" id="{EBAD32C3-D37B-D201-EB14-B69160A24113}"/>
              </a:ext>
            </a:extLst>
          </p:cNvPr>
          <p:cNvSpPr>
            <a:spLocks noGrp="1"/>
          </p:cNvSpPr>
          <p:nvPr>
            <p:ph type="pic" sz="quarter" idx="15"/>
          </p:nvPr>
        </p:nvSpPr>
        <p:spPr>
          <a:xfrm>
            <a:off x="7158600" y="287233"/>
            <a:ext cx="5033400" cy="5949282"/>
          </a:xfrm>
          <a:custGeom>
            <a:avLst/>
            <a:gdLst>
              <a:gd name="connsiteX0" fmla="*/ 2543445 w 4303924"/>
              <a:gd name="connsiteY0" fmla="*/ 0 h 5087070"/>
              <a:gd name="connsiteX1" fmla="*/ 4161312 w 4303924"/>
              <a:gd name="connsiteY1" fmla="*/ 580820 h 5087070"/>
              <a:gd name="connsiteX2" fmla="*/ 4303924 w 4303924"/>
              <a:gd name="connsiteY2" fmla="*/ 710439 h 5087070"/>
              <a:gd name="connsiteX3" fmla="*/ 4303924 w 4303924"/>
              <a:gd name="connsiteY3" fmla="*/ 4376631 h 5087070"/>
              <a:gd name="connsiteX4" fmla="*/ 4161312 w 4303924"/>
              <a:gd name="connsiteY4" fmla="*/ 4506250 h 5087070"/>
              <a:gd name="connsiteX5" fmla="*/ 2543445 w 4303924"/>
              <a:gd name="connsiteY5" fmla="*/ 5087070 h 5087070"/>
              <a:gd name="connsiteX6" fmla="*/ 0 w 4303924"/>
              <a:gd name="connsiteY6" fmla="*/ 2543535 h 5087070"/>
              <a:gd name="connsiteX7" fmla="*/ 2543445 w 4303924"/>
              <a:gd name="connsiteY7" fmla="*/ 0 h 508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24" h="5087070">
                <a:moveTo>
                  <a:pt x="2543445" y="0"/>
                </a:moveTo>
                <a:cubicBezTo>
                  <a:pt x="3158004" y="0"/>
                  <a:pt x="3721655" y="217970"/>
                  <a:pt x="4161312" y="580820"/>
                </a:cubicBezTo>
                <a:lnTo>
                  <a:pt x="4303924" y="710439"/>
                </a:lnTo>
                <a:lnTo>
                  <a:pt x="4303924" y="4376631"/>
                </a:lnTo>
                <a:lnTo>
                  <a:pt x="4161312" y="4506250"/>
                </a:lnTo>
                <a:cubicBezTo>
                  <a:pt x="3721655" y="4869101"/>
                  <a:pt x="3158004" y="5087070"/>
                  <a:pt x="2543445" y="5087070"/>
                </a:cubicBezTo>
                <a:cubicBezTo>
                  <a:pt x="1138739" y="5087070"/>
                  <a:pt x="0" y="3948291"/>
                  <a:pt x="0" y="2543535"/>
                </a:cubicBezTo>
                <a:cubicBezTo>
                  <a:pt x="0" y="1138779"/>
                  <a:pt x="1138739" y="0"/>
                  <a:pt x="2543445" y="0"/>
                </a:cubicBezTo>
                <a:close/>
              </a:path>
            </a:pathLst>
          </a:custGeom>
        </p:spPr>
        <p:txBody>
          <a:bodyPr wrap="square">
            <a:noAutofit/>
          </a:bodyPr>
          <a:lstStyle>
            <a:lvl1pPr algn="ctr">
              <a:defRPr sz="900">
                <a:latin typeface="Calibri" panose="020F0502020204030204" pitchFamily="34" charset="0"/>
                <a:cs typeface="Calibri" panose="020F0502020204030204" pitchFamily="34" charset="0"/>
              </a:defRPr>
            </a:lvl1pPr>
          </a:lstStyle>
          <a:p>
            <a:endParaRPr lang="en-US" dirty="0"/>
          </a:p>
        </p:txBody>
      </p:sp>
      <p:sp>
        <p:nvSpPr>
          <p:cNvPr id="4" name="Rectangle 3">
            <a:extLst>
              <a:ext uri="{FF2B5EF4-FFF2-40B4-BE49-F238E27FC236}">
                <a16:creationId xmlns:a16="http://schemas.microsoft.com/office/drawing/2014/main" id="{448332E8-A4D7-0227-90BB-8ADB175DB679}"/>
              </a:ext>
            </a:extLst>
          </p:cNvPr>
          <p:cNvSpPr/>
          <p:nvPr userDrawn="1"/>
        </p:nvSpPr>
        <p:spPr>
          <a:xfrm>
            <a:off x="2127131" y="20050"/>
            <a:ext cx="45719" cy="2021021"/>
          </a:xfrm>
          <a:prstGeom prst="rect">
            <a:avLst/>
          </a:prstGeom>
          <a:solidFill>
            <a:srgbClr val="8A4199"/>
          </a:solidFill>
          <a:ln>
            <a:solidFill>
              <a:srgbClr val="8A41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Text Placeholder 23">
            <a:extLst>
              <a:ext uri="{FF2B5EF4-FFF2-40B4-BE49-F238E27FC236}">
                <a16:creationId xmlns:a16="http://schemas.microsoft.com/office/drawing/2014/main" id="{8E598C55-CFB2-13C9-0B7E-FF5D32A2D04A}"/>
              </a:ext>
            </a:extLst>
          </p:cNvPr>
          <p:cNvSpPr>
            <a:spLocks noGrp="1"/>
          </p:cNvSpPr>
          <p:nvPr>
            <p:ph type="body" sz="quarter" idx="17" hasCustomPrompt="1"/>
          </p:nvPr>
        </p:nvSpPr>
        <p:spPr>
          <a:xfrm>
            <a:off x="2362833" y="602336"/>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
        <p:nvSpPr>
          <p:cNvPr id="6" name="Text Placeholder 23">
            <a:extLst>
              <a:ext uri="{FF2B5EF4-FFF2-40B4-BE49-F238E27FC236}">
                <a16:creationId xmlns:a16="http://schemas.microsoft.com/office/drawing/2014/main" id="{43698AC4-FD3B-2DE9-AFD5-34D791D9A94C}"/>
              </a:ext>
            </a:extLst>
          </p:cNvPr>
          <p:cNvSpPr>
            <a:spLocks noGrp="1"/>
          </p:cNvSpPr>
          <p:nvPr>
            <p:ph type="body" sz="quarter" idx="18" hasCustomPrompt="1"/>
          </p:nvPr>
        </p:nvSpPr>
        <p:spPr>
          <a:xfrm>
            <a:off x="661247" y="602336"/>
            <a:ext cx="1255590" cy="845970"/>
          </a:xfrm>
        </p:spPr>
        <p:txBody>
          <a:bodyPr anchor="ctr">
            <a:normAutofit/>
          </a:bodyPr>
          <a:lstStyle>
            <a:lvl1pPr marL="0" indent="0" algn="l">
              <a:buNone/>
              <a:defRPr sz="4800" b="0"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300297554"/>
      </p:ext>
    </p:extLst>
  </p:cSld>
  <p:clrMapOvr>
    <a:masterClrMapping/>
  </p:clrMapOvr>
  <p:extLst>
    <p:ext uri="{DCECCB84-F9BA-43D5-87BE-67443E8EF086}">
      <p15:sldGuideLst xmlns:p15="http://schemas.microsoft.com/office/powerpoint/2012/main">
        <p15:guide id="1" orient="horz"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Welcome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2055D8-E43B-A747-10D3-E718F27932D5}"/>
              </a:ext>
            </a:extLst>
          </p:cNvPr>
          <p:cNvSpPr/>
          <p:nvPr userDrawn="1"/>
        </p:nvSpPr>
        <p:spPr>
          <a:xfrm>
            <a:off x="-2" y="1532287"/>
            <a:ext cx="12192002" cy="4641046"/>
          </a:xfrm>
          <a:prstGeom prst="rect">
            <a:avLst/>
          </a:prstGeom>
          <a:solidFill>
            <a:srgbClr val="8A4199"/>
          </a:solidFill>
          <a:ln>
            <a:noFill/>
          </a:ln>
          <a:effectLst>
            <a:innerShdw blurRad="444396" dist="246360" dir="16200000">
              <a:prstClr val="black">
                <a:alpha val="28356"/>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81F0490C-FC10-4216-A788-095BC323CCCC}"/>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4" name="Text Placeholder 17">
            <a:extLst>
              <a:ext uri="{FF2B5EF4-FFF2-40B4-BE49-F238E27FC236}">
                <a16:creationId xmlns:a16="http://schemas.microsoft.com/office/drawing/2014/main" id="{AC0E5B57-5FDD-C8C0-DE10-7811BCD9796A}"/>
              </a:ext>
            </a:extLst>
          </p:cNvPr>
          <p:cNvSpPr>
            <a:spLocks noGrp="1"/>
          </p:cNvSpPr>
          <p:nvPr>
            <p:ph type="body" sz="quarter" idx="18" hasCustomPrompt="1"/>
          </p:nvPr>
        </p:nvSpPr>
        <p:spPr>
          <a:xfrm>
            <a:off x="734714" y="1849605"/>
            <a:ext cx="10834986" cy="3763795"/>
          </a:xfrm>
        </p:spPr>
        <p:txBody>
          <a:bodyPr>
            <a:normAutofit/>
          </a:bodyPr>
          <a:lstStyle>
            <a:lvl1pPr>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23">
            <a:extLst>
              <a:ext uri="{FF2B5EF4-FFF2-40B4-BE49-F238E27FC236}">
                <a16:creationId xmlns:a16="http://schemas.microsoft.com/office/drawing/2014/main" id="{3D08D554-EAB3-B409-FF78-B0A91CD77F78}"/>
              </a:ext>
            </a:extLst>
          </p:cNvPr>
          <p:cNvSpPr>
            <a:spLocks noGrp="1"/>
          </p:cNvSpPr>
          <p:nvPr>
            <p:ph type="body" sz="quarter" idx="16" hasCustomPrompt="1"/>
          </p:nvPr>
        </p:nvSpPr>
        <p:spPr>
          <a:xfrm>
            <a:off x="713768" y="421468"/>
            <a:ext cx="10834985"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Tree>
    <p:extLst>
      <p:ext uri="{BB962C8B-B14F-4D97-AF65-F5344CB8AC3E}">
        <p14:creationId xmlns:p14="http://schemas.microsoft.com/office/powerpoint/2010/main" val="2547924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83CB4E1-BEF8-F910-1B77-91C1715382C7}"/>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2" name="Text Placeholder 17">
            <a:extLst>
              <a:ext uri="{FF2B5EF4-FFF2-40B4-BE49-F238E27FC236}">
                <a16:creationId xmlns:a16="http://schemas.microsoft.com/office/drawing/2014/main" id="{589C70C0-A161-0D27-A061-42223F4DF3CE}"/>
              </a:ext>
            </a:extLst>
          </p:cNvPr>
          <p:cNvSpPr>
            <a:spLocks noGrp="1"/>
          </p:cNvSpPr>
          <p:nvPr>
            <p:ph type="body" sz="quarter" idx="18" hasCustomPrompt="1"/>
          </p:nvPr>
        </p:nvSpPr>
        <p:spPr>
          <a:xfrm>
            <a:off x="734714" y="1583871"/>
            <a:ext cx="10834986" cy="402953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4049A357-EAF4-77D9-F418-AB37C34C1785}"/>
              </a:ext>
            </a:extLst>
          </p:cNvPr>
          <p:cNvSpPr>
            <a:spLocks noGrp="1"/>
          </p:cNvSpPr>
          <p:nvPr>
            <p:ph type="body" sz="quarter" idx="16" hasCustomPrompt="1"/>
          </p:nvPr>
        </p:nvSpPr>
        <p:spPr>
          <a:xfrm>
            <a:off x="713768" y="421468"/>
            <a:ext cx="10834985"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Tree>
    <p:extLst>
      <p:ext uri="{BB962C8B-B14F-4D97-AF65-F5344CB8AC3E}">
        <p14:creationId xmlns:p14="http://schemas.microsoft.com/office/powerpoint/2010/main" val="1651860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Slide 0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83CB4E1-BEF8-F910-1B77-91C1715382C7}"/>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2" name="Text Placeholder 17">
            <a:extLst>
              <a:ext uri="{FF2B5EF4-FFF2-40B4-BE49-F238E27FC236}">
                <a16:creationId xmlns:a16="http://schemas.microsoft.com/office/drawing/2014/main" id="{589C70C0-A161-0D27-A061-42223F4DF3CE}"/>
              </a:ext>
            </a:extLst>
          </p:cNvPr>
          <p:cNvSpPr>
            <a:spLocks noGrp="1"/>
          </p:cNvSpPr>
          <p:nvPr>
            <p:ph type="body" sz="quarter" idx="18" hasCustomPrompt="1"/>
          </p:nvPr>
        </p:nvSpPr>
        <p:spPr>
          <a:xfrm>
            <a:off x="634224" y="1600200"/>
            <a:ext cx="6289090" cy="402953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4049A357-EAF4-77D9-F418-AB37C34C1785}"/>
              </a:ext>
            </a:extLst>
          </p:cNvPr>
          <p:cNvSpPr>
            <a:spLocks noGrp="1"/>
          </p:cNvSpPr>
          <p:nvPr>
            <p:ph type="body" sz="quarter" idx="16" hasCustomPrompt="1"/>
          </p:nvPr>
        </p:nvSpPr>
        <p:spPr>
          <a:xfrm>
            <a:off x="713768" y="421468"/>
            <a:ext cx="6289089"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
        <p:nvSpPr>
          <p:cNvPr id="4" name="Picture Placeholder 380">
            <a:extLst>
              <a:ext uri="{FF2B5EF4-FFF2-40B4-BE49-F238E27FC236}">
                <a16:creationId xmlns:a16="http://schemas.microsoft.com/office/drawing/2014/main" id="{30A6C9C8-EA3A-830B-4D9C-A61E6A6D0C9B}"/>
              </a:ext>
            </a:extLst>
          </p:cNvPr>
          <p:cNvSpPr>
            <a:spLocks noGrp="1"/>
          </p:cNvSpPr>
          <p:nvPr>
            <p:ph type="pic" sz="quarter" idx="15"/>
          </p:nvPr>
        </p:nvSpPr>
        <p:spPr>
          <a:xfrm>
            <a:off x="7158600" y="287233"/>
            <a:ext cx="5033400" cy="5949282"/>
          </a:xfrm>
          <a:custGeom>
            <a:avLst/>
            <a:gdLst>
              <a:gd name="connsiteX0" fmla="*/ 2543445 w 4303924"/>
              <a:gd name="connsiteY0" fmla="*/ 0 h 5087070"/>
              <a:gd name="connsiteX1" fmla="*/ 4161312 w 4303924"/>
              <a:gd name="connsiteY1" fmla="*/ 580820 h 5087070"/>
              <a:gd name="connsiteX2" fmla="*/ 4303924 w 4303924"/>
              <a:gd name="connsiteY2" fmla="*/ 710439 h 5087070"/>
              <a:gd name="connsiteX3" fmla="*/ 4303924 w 4303924"/>
              <a:gd name="connsiteY3" fmla="*/ 4376631 h 5087070"/>
              <a:gd name="connsiteX4" fmla="*/ 4161312 w 4303924"/>
              <a:gd name="connsiteY4" fmla="*/ 4506250 h 5087070"/>
              <a:gd name="connsiteX5" fmla="*/ 2543445 w 4303924"/>
              <a:gd name="connsiteY5" fmla="*/ 5087070 h 5087070"/>
              <a:gd name="connsiteX6" fmla="*/ 0 w 4303924"/>
              <a:gd name="connsiteY6" fmla="*/ 2543535 h 5087070"/>
              <a:gd name="connsiteX7" fmla="*/ 2543445 w 4303924"/>
              <a:gd name="connsiteY7" fmla="*/ 0 h 508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24" h="5087070">
                <a:moveTo>
                  <a:pt x="2543445" y="0"/>
                </a:moveTo>
                <a:cubicBezTo>
                  <a:pt x="3158004" y="0"/>
                  <a:pt x="3721655" y="217970"/>
                  <a:pt x="4161312" y="580820"/>
                </a:cubicBezTo>
                <a:lnTo>
                  <a:pt x="4303924" y="710439"/>
                </a:lnTo>
                <a:lnTo>
                  <a:pt x="4303924" y="4376631"/>
                </a:lnTo>
                <a:lnTo>
                  <a:pt x="4161312" y="4506250"/>
                </a:lnTo>
                <a:cubicBezTo>
                  <a:pt x="3721655" y="4869101"/>
                  <a:pt x="3158004" y="5087070"/>
                  <a:pt x="2543445" y="5087070"/>
                </a:cubicBezTo>
                <a:cubicBezTo>
                  <a:pt x="1138739" y="5087070"/>
                  <a:pt x="0" y="3948291"/>
                  <a:pt x="0" y="2543535"/>
                </a:cubicBezTo>
                <a:cubicBezTo>
                  <a:pt x="0" y="1138779"/>
                  <a:pt x="1138739" y="0"/>
                  <a:pt x="2543445" y="0"/>
                </a:cubicBezTo>
                <a:close/>
              </a:path>
            </a:pathLst>
          </a:custGeom>
        </p:spPr>
        <p:txBody>
          <a:bodyPr wrap="square">
            <a:noAutofit/>
          </a:bodyPr>
          <a:lstStyle>
            <a:lvl1pPr algn="ctr">
              <a:defRPr sz="90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100420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4A75BF3-20FF-7870-6E90-7D139E264D85}"/>
              </a:ext>
            </a:extLst>
          </p:cNvPr>
          <p:cNvSpPr/>
          <p:nvPr userDrawn="1"/>
        </p:nvSpPr>
        <p:spPr>
          <a:xfrm>
            <a:off x="0" y="1244599"/>
            <a:ext cx="12191999" cy="5613401"/>
          </a:xfrm>
          <a:custGeom>
            <a:avLst/>
            <a:gdLst>
              <a:gd name="connsiteX0" fmla="*/ 3848738 w 12191999"/>
              <a:gd name="connsiteY0" fmla="*/ 0 h 3896062"/>
              <a:gd name="connsiteX1" fmla="*/ 12165152 w 12191999"/>
              <a:gd name="connsiteY1" fmla="*/ 1851673 h 3896062"/>
              <a:gd name="connsiteX2" fmla="*/ 12191999 w 12191999"/>
              <a:gd name="connsiteY2" fmla="*/ 1866097 h 3896062"/>
              <a:gd name="connsiteX3" fmla="*/ 12191999 w 12191999"/>
              <a:gd name="connsiteY3" fmla="*/ 3896062 h 3896062"/>
              <a:gd name="connsiteX4" fmla="*/ 0 w 12191999"/>
              <a:gd name="connsiteY4" fmla="*/ 3896062 h 3896062"/>
              <a:gd name="connsiteX5" fmla="*/ 0 w 12191999"/>
              <a:gd name="connsiteY5" fmla="*/ 3369225 h 3896062"/>
              <a:gd name="connsiteX6" fmla="*/ 2 w 12191999"/>
              <a:gd name="connsiteY6" fmla="*/ 3369225 h 3896062"/>
              <a:gd name="connsiteX7" fmla="*/ 2 w 12191999"/>
              <a:gd name="connsiteY7" fmla="*/ 357645 h 3896062"/>
              <a:gd name="connsiteX8" fmla="*/ 581207 w 12191999"/>
              <a:gd name="connsiteY8" fmla="*/ 255284 h 3896062"/>
              <a:gd name="connsiteX9" fmla="*/ 3848738 w 12191999"/>
              <a:gd name="connsiteY9" fmla="*/ 0 h 389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3896062">
                <a:moveTo>
                  <a:pt x="3848738" y="0"/>
                </a:moveTo>
                <a:cubicBezTo>
                  <a:pt x="7007922" y="0"/>
                  <a:pt x="9905246" y="694873"/>
                  <a:pt x="12165152" y="1851673"/>
                </a:cubicBezTo>
                <a:lnTo>
                  <a:pt x="12191999" y="1866097"/>
                </a:lnTo>
                <a:lnTo>
                  <a:pt x="12191999" y="3896062"/>
                </a:lnTo>
                <a:lnTo>
                  <a:pt x="0" y="3896062"/>
                </a:lnTo>
                <a:lnTo>
                  <a:pt x="0" y="3369225"/>
                </a:lnTo>
                <a:lnTo>
                  <a:pt x="2" y="3369225"/>
                </a:lnTo>
                <a:lnTo>
                  <a:pt x="2" y="357645"/>
                </a:lnTo>
                <a:lnTo>
                  <a:pt x="581207" y="255284"/>
                </a:lnTo>
                <a:cubicBezTo>
                  <a:pt x="1625577" y="88632"/>
                  <a:pt x="2720458" y="0"/>
                  <a:pt x="3848738" y="0"/>
                </a:cubicBezTo>
                <a:close/>
              </a:path>
            </a:pathLst>
          </a:custGeom>
          <a:solidFill>
            <a:srgbClr val="8A4199"/>
          </a:solidFill>
          <a:ln>
            <a:noFill/>
          </a:ln>
          <a:effectLst>
            <a:innerShdw blurRad="479984" dist="1143"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83">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B61C98BB-7AEE-0501-5B45-DF31C48CF901}"/>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2" name="Text Placeholder 17">
            <a:extLst>
              <a:ext uri="{FF2B5EF4-FFF2-40B4-BE49-F238E27FC236}">
                <a16:creationId xmlns:a16="http://schemas.microsoft.com/office/drawing/2014/main" id="{97E159D6-683B-D265-96DB-A446ED9CEF51}"/>
              </a:ext>
            </a:extLst>
          </p:cNvPr>
          <p:cNvSpPr>
            <a:spLocks noGrp="1"/>
          </p:cNvSpPr>
          <p:nvPr>
            <p:ph type="body" sz="quarter" idx="18" hasCustomPrompt="1"/>
          </p:nvPr>
        </p:nvSpPr>
        <p:spPr>
          <a:xfrm>
            <a:off x="713768" y="2449285"/>
            <a:ext cx="7756143" cy="3755572"/>
          </a:xfrm>
        </p:spPr>
        <p:txBody>
          <a:bodyPr>
            <a:normAutofit/>
          </a:bodyPr>
          <a:lstStyle>
            <a:lvl1pPr>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1B56ADC5-6340-737C-B121-46F069D56967}"/>
              </a:ext>
            </a:extLst>
          </p:cNvPr>
          <p:cNvSpPr>
            <a:spLocks noGrp="1"/>
          </p:cNvSpPr>
          <p:nvPr>
            <p:ph type="body" sz="quarter" idx="16" hasCustomPrompt="1"/>
          </p:nvPr>
        </p:nvSpPr>
        <p:spPr>
          <a:xfrm>
            <a:off x="713768" y="421468"/>
            <a:ext cx="10834985"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grpSp>
        <p:nvGrpSpPr>
          <p:cNvPr id="4" name="Group 3">
            <a:extLst>
              <a:ext uri="{FF2B5EF4-FFF2-40B4-BE49-F238E27FC236}">
                <a16:creationId xmlns:a16="http://schemas.microsoft.com/office/drawing/2014/main" id="{C30D24A9-8C6D-9EA4-FAD3-9D3E094AF0F0}"/>
              </a:ext>
            </a:extLst>
          </p:cNvPr>
          <p:cNvGrpSpPr/>
          <p:nvPr userDrawn="1"/>
        </p:nvGrpSpPr>
        <p:grpSpPr>
          <a:xfrm rot="16200000">
            <a:off x="8485223" y="3378512"/>
            <a:ext cx="6554616" cy="427556"/>
            <a:chOff x="246763" y="5103257"/>
            <a:chExt cx="6554616" cy="427556"/>
          </a:xfrm>
        </p:grpSpPr>
        <p:sp>
          <p:nvSpPr>
            <p:cNvPr id="6" name="Text Box 5">
              <a:extLst>
                <a:ext uri="{FF2B5EF4-FFF2-40B4-BE49-F238E27FC236}">
                  <a16:creationId xmlns:a16="http://schemas.microsoft.com/office/drawing/2014/main" id="{4EDA188C-3F33-5B58-9059-C49552D7A1FA}"/>
                </a:ext>
              </a:extLst>
            </p:cNvPr>
            <p:cNvSpPr txBox="1"/>
            <p:nvPr userDrawn="1"/>
          </p:nvSpPr>
          <p:spPr>
            <a:xfrm>
              <a:off x="4041107" y="5103257"/>
              <a:ext cx="2760272" cy="4275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FE3BB22E-1389-D587-E727-AA66C9A0F6CB}"/>
                </a:ext>
              </a:extLst>
            </p:cNvPr>
            <p:cNvCxnSpPr>
              <a:cxnSpLocks/>
            </p:cNvCxnSpPr>
            <p:nvPr userDrawn="1"/>
          </p:nvCxnSpPr>
          <p:spPr>
            <a:xfrm rot="5400000" flipV="1">
              <a:off x="2143935" y="3430450"/>
              <a:ext cx="0" cy="3794344"/>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07210F1A-8750-C808-2B35-99F897F28351}"/>
                </a:ext>
              </a:extLst>
            </p:cNvPr>
            <p:cNvSpPr/>
            <p:nvPr userDrawn="1"/>
          </p:nvSpPr>
          <p:spPr>
            <a:xfrm rot="18900000">
              <a:off x="730160" y="5340899"/>
              <a:ext cx="115023" cy="11473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3024453"/>
      </p:ext>
    </p:extLst>
  </p:cSld>
  <p:clrMapOvr>
    <a:masterClrMapping/>
  </p:clrMapOvr>
  <p:extLst>
    <p:ext uri="{DCECCB84-F9BA-43D5-87BE-67443E8EF086}">
      <p15:sldGuideLst xmlns:p15="http://schemas.microsoft.com/office/powerpoint/2012/main">
        <p15:guide id="1" orient="horz" pos="43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763035-E42E-03DF-7C0A-30709BFBCE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09AF09-B5BF-EDBC-85C0-DC282DB09B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Box 5">
            <a:extLst>
              <a:ext uri="{FF2B5EF4-FFF2-40B4-BE49-F238E27FC236}">
                <a16:creationId xmlns:a16="http://schemas.microsoft.com/office/drawing/2014/main" id="{B447BE99-B93E-944D-5CCF-2F9907A512A8}"/>
              </a:ext>
            </a:extLst>
          </p:cNvPr>
          <p:cNvSpPr txBox="1"/>
          <p:nvPr userDrawn="1"/>
        </p:nvSpPr>
        <p:spPr>
          <a:xfrm>
            <a:off x="9055571" y="6311900"/>
            <a:ext cx="2760272" cy="4275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6D2ED25F-9217-5415-367C-B083A61CDA96}"/>
              </a:ext>
            </a:extLst>
          </p:cNvPr>
          <p:cNvCxnSpPr>
            <a:cxnSpLocks/>
          </p:cNvCxnSpPr>
          <p:nvPr userDrawn="1"/>
        </p:nvCxnSpPr>
        <p:spPr>
          <a:xfrm>
            <a:off x="0" y="6552265"/>
            <a:ext cx="9029700" cy="0"/>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10" name="Freeform 9">
            <a:extLst>
              <a:ext uri="{FF2B5EF4-FFF2-40B4-BE49-F238E27FC236}">
                <a16:creationId xmlns:a16="http://schemas.microsoft.com/office/drawing/2014/main" id="{D393B3ED-E7DC-A496-627F-037A629D238F}"/>
              </a:ext>
            </a:extLst>
          </p:cNvPr>
          <p:cNvSpPr/>
          <p:nvPr userDrawn="1"/>
        </p:nvSpPr>
        <p:spPr>
          <a:xfrm rot="18900000">
            <a:off x="493081" y="6565542"/>
            <a:ext cx="115023" cy="11473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0662384"/>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62" r:id="rId4"/>
    <p:sldLayoutId id="2147483651" r:id="rId5"/>
    <p:sldLayoutId id="2147483653" r:id="rId6"/>
    <p:sldLayoutId id="2147483654" r:id="rId7"/>
    <p:sldLayoutId id="2147483671" r:id="rId8"/>
    <p:sldLayoutId id="2147483655" r:id="rId9"/>
    <p:sldLayoutId id="2147483656" r:id="rId10"/>
    <p:sldLayoutId id="2147483667" r:id="rId11"/>
    <p:sldLayoutId id="2147483668" r:id="rId12"/>
    <p:sldLayoutId id="2147483669" r:id="rId13"/>
    <p:sldLayoutId id="2147483670" r:id="rId14"/>
    <p:sldLayoutId id="2147483658" r:id="rId15"/>
    <p:sldLayoutId id="2147483659" r:id="rId16"/>
    <p:sldLayoutId id="2147483663" r:id="rId17"/>
    <p:sldLayoutId id="2147483664" r:id="rId18"/>
    <p:sldLayoutId id="2147483665" r:id="rId19"/>
    <p:sldLayoutId id="2147483666" r:id="rId20"/>
    <p:sldLayoutId id="2147483660" r:id="rId21"/>
    <p:sldLayoutId id="2147483672" r:id="rId22"/>
    <p:sldLayoutId id="2147483673" r:id="rId23"/>
    <p:sldLayoutId id="2147483674"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uk.indeed.com/career-advice/career-development/work-life-imbalance" TargetMode="External"/><Relationship Id="rId7" Type="http://schemas.openxmlformats.org/officeDocument/2006/relationships/hyperlink" Target="https://www.ilo.org/budapest/what-we-do/projects/declared-work-ukraine/WCMS_811860/lang--en/index.htm#:~:text=This%20new%20strategy%20focuses%20on,for%20possible%20future%20health%20threats" TargetMode="External"/><Relationship Id="rId2" Type="http://schemas.openxmlformats.org/officeDocument/2006/relationships/hyperlink" Target="https://work.chron.com/effects-work-life-imbalance-5967.html" TargetMode="External"/><Relationship Id="rId1" Type="http://schemas.openxmlformats.org/officeDocument/2006/relationships/slideLayout" Target="../slideLayouts/slideLayout6.xml"/><Relationship Id="rId6" Type="http://schemas.openxmlformats.org/officeDocument/2006/relationships/hyperlink" Target="https://fmpglobal.com/blog/business-benefits-good-work-life-balance/" TargetMode="External"/><Relationship Id="rId5" Type="http://schemas.openxmlformats.org/officeDocument/2006/relationships/hyperlink" Target="https://www.nibusinessinfo.co.uk/content/advantages-improved-work-life-balance#:~:text=Work%2Dlife%20balance%20advantages%3A%20employees&amp;text=increased%20productivity,or%20family%20life%20is%20important" TargetMode="External"/><Relationship Id="rId4" Type="http://schemas.openxmlformats.org/officeDocument/2006/relationships/hyperlink" Target="https://op.europa.eu/webpub/empl/european-pillar-of-social-rights/e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eur-lex.europa.eu/legal-content/EN/TXT/PDF/?uri=CELEX:52022DC0442" TargetMode="External"/><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swedbank.com/work-with-us/compensation-and-benefits.html" TargetMode="Externa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slide" Target="slide50.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39.xml"/><Relationship Id="rId5" Type="http://schemas.openxmlformats.org/officeDocument/2006/relationships/slide" Target="slide31.xml"/><Relationship Id="rId4" Type="http://schemas.openxmlformats.org/officeDocument/2006/relationships/slide" Target="slide20.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pumble.com/blog/work-life-boundaries/" TargetMode="Externa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www.aerotek.com/en/insights/work-life-balance-time-management-skills-that-work" TargetMode="External"/><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www.hercjobs.org/4-tips-for-identifying-an-employers-work-life-balance/#:~:text=The%20human%20resources%20website%20is,places%20value%20on%20their%20employees." TargetMode="External"/><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2.deloitte.com/uk/en/pages/about-deloitte-uk/articles/the-green-room-podcast-episode.html?episode=35&amp;gclid=CjwKCAjwm4ukBhAuEiwA0zQxk_egYDDC-cNmMkqt9Tpk0ZoXKSawlC4k5K8bG2eOBofJPk6C6OGwxxoCUioQAvD_BwE#/the-green-room-podcast-how-do-we-create-work-thats-good.html" TargetMode="Externa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hyperlink" Target="https://work.chron.com/effects-work-life-imbalance-5967.html" TargetMode="External"/><Relationship Id="rId3" Type="http://schemas.openxmlformats.org/officeDocument/2006/relationships/hyperlink" Target="https://www.worklifemother.com/post/how-to-set-healthy-boundaries-as-a-working-parent-that-really-work" TargetMode="External"/><Relationship Id="rId7" Type="http://schemas.openxmlformats.org/officeDocument/2006/relationships/hyperlink" Target="https://emeritus.org/blog/how-time-management-can-help-strike-a-work-life-balance/" TargetMode="External"/><Relationship Id="rId2" Type="http://schemas.openxmlformats.org/officeDocument/2006/relationships/hyperlink" Target="https://www.forbes.com/sites/forbescoachescouncil/2021/02/01/16-ways-to-achieve-work-life-balance-by-setting-better-boundaries/" TargetMode="External"/><Relationship Id="rId1" Type="http://schemas.openxmlformats.org/officeDocument/2006/relationships/slideLayout" Target="../slideLayouts/slideLayout6.xml"/><Relationship Id="rId6" Type="http://schemas.openxmlformats.org/officeDocument/2006/relationships/hyperlink" Target="https://www.europarl.europa.eu/news/en/press-room/20210114IPR95618/right-to-disconnect-should-be-an-eu-wide-fundamental-right-meps-say" TargetMode="External"/><Relationship Id="rId5" Type="http://schemas.openxmlformats.org/officeDocument/2006/relationships/hyperlink" Target="https://op.europa.eu/webpub/empl/european-pillar-of-social-rights/en/" TargetMode="External"/><Relationship Id="rId10" Type="http://schemas.openxmlformats.org/officeDocument/2006/relationships/hyperlink" Target="https://ca.indeed.com/career-advice/career-development/why-work-life-balance-is-important" TargetMode="External"/><Relationship Id="rId4" Type="http://schemas.openxmlformats.org/officeDocument/2006/relationships/hyperlink" Target="https://www.ncbi.nlm.nih.gov/pmc/articles/PMC8892814/" TargetMode="External"/><Relationship Id="rId9" Type="http://schemas.openxmlformats.org/officeDocument/2006/relationships/hyperlink" Target="https://www.medicalnewstoday.com/articles/313755#:~:text=Damaging%20effects%20include%20a%20higher,than%20those%20working%20standard%20hours"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hyperlink" Target="https://www.vodafone.com/news/inclusion/vodafone-supports-families-with-new-global-policy-offering-16-weeks-paid-parental-leave-to-all-employees#:~:text=In%20March%202015%2C%20Vodafone%20pioneered,after%20their%20return%20to%20work." TargetMode="External"/><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joneschase.com/2021/06/employers-responsibility-for-work-life-balance/" TargetMode="External"/><Relationship Id="rId7" Type="http://schemas.openxmlformats.org/officeDocument/2006/relationships/hyperlink" Target="https://www.vodafone.com/news/inclusion/vodafone-supports-families-with-new-global-policy-offering-16-weeks-paid-parental-leave-to-all-employees" TargetMode="External"/><Relationship Id="rId2" Type="http://schemas.openxmlformats.org/officeDocument/2006/relationships/hyperlink" Target="https://www.fastcompany.com/90720956/who-is-responsible-for-protecting-work-life-balance-it-depends-who-you-ask" TargetMode="External"/><Relationship Id="rId1" Type="http://schemas.openxmlformats.org/officeDocument/2006/relationships/slideLayout" Target="../slideLayouts/slideLayout6.xml"/><Relationship Id="rId6" Type="http://schemas.openxmlformats.org/officeDocument/2006/relationships/hyperlink" Target="https://apps.who.int/iris/bitstream/handle/10665/43966/9789241597104_eng_Part1.pdf;jsessionid=09B83CC5F04B42FD38AFE3B6FB26C5F3?sequence=1" TargetMode="External"/><Relationship Id="rId5" Type="http://schemas.openxmlformats.org/officeDocument/2006/relationships/hyperlink" Target="https://ca.indeed.com/career-advice/career-development/why-work-life-balance-is-important" TargetMode="External"/><Relationship Id="rId4" Type="http://schemas.openxmlformats.org/officeDocument/2006/relationships/hyperlink" Target="https://osha.europa.eu/en/legislation/directives/the-osh-framework-directive/1"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s://www.forbes.com/sites/forbeshumanresourcescouncil/2020/05/18/16-tips-for-leaders-managing-their-first-remote-team/?sh=34f6684b5a68" TargetMode="External"/><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friday.app/p/best-software-remote-teams" TargetMode="Externa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atlassian.com/blog/teamwork/virtual-team-building-activities-remote-teams" TargetMode="Externa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indeed.com/career-advice/career-development/remote-team-communication" TargetMode="External"/><Relationship Id="rId2" Type="http://schemas.openxmlformats.org/officeDocument/2006/relationships/hyperlink" Target="https://www.happeo.com/blog/8-reasons-why-your-company-needs-remote-work#:~:text=Remote%20work%20improves%20work%2Dlife,their%20personal%20and%20professional%20live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onlinegrad.syracuse.edu/blog/how-to-identify-and-address-employee-burnout/" TargetMode="Externa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5997FEC-E963-B507-548A-A75B0EF5B3A6}"/>
              </a:ext>
            </a:extLst>
          </p:cNvPr>
          <p:cNvSpPr>
            <a:spLocks noGrp="1"/>
          </p:cNvSpPr>
          <p:nvPr>
            <p:ph type="body" sz="quarter" idx="18"/>
          </p:nvPr>
        </p:nvSpPr>
        <p:spPr/>
        <p:txBody>
          <a:bodyPr>
            <a:normAutofit/>
          </a:bodyPr>
          <a:lstStyle/>
          <a:p>
            <a:r>
              <a:rPr lang="en-GB"/>
              <a:t>www.</a:t>
            </a:r>
            <a:r>
              <a:rPr lang="en-GB" b="1"/>
              <a:t>balance</a:t>
            </a:r>
            <a:r>
              <a:rPr lang="en-GB"/>
              <a:t>.eu</a:t>
            </a:r>
          </a:p>
          <a:p>
            <a:endParaRPr lang="en-GB"/>
          </a:p>
        </p:txBody>
      </p:sp>
      <p:sp>
        <p:nvSpPr>
          <p:cNvPr id="4" name="Text Placeholder 3">
            <a:extLst>
              <a:ext uri="{FF2B5EF4-FFF2-40B4-BE49-F238E27FC236}">
                <a16:creationId xmlns:a16="http://schemas.microsoft.com/office/drawing/2014/main" id="{EFA79B15-E03D-E884-83B3-7CB5286B5AB1}"/>
              </a:ext>
            </a:extLst>
          </p:cNvPr>
          <p:cNvSpPr>
            <a:spLocks noGrp="1"/>
          </p:cNvSpPr>
          <p:nvPr>
            <p:ph type="body" sz="quarter" idx="15"/>
          </p:nvPr>
        </p:nvSpPr>
        <p:spPr>
          <a:xfrm>
            <a:off x="6737542" y="2343767"/>
            <a:ext cx="5278651" cy="697353"/>
          </a:xfrm>
        </p:spPr>
        <p:txBody>
          <a:bodyPr/>
          <a:lstStyle/>
          <a:p>
            <a:r>
              <a:rPr lang="en-US" b="1" dirty="0"/>
              <a:t>Managing a remote team and work-life balance</a:t>
            </a:r>
            <a:endParaRPr lang="en-GB" dirty="0"/>
          </a:p>
        </p:txBody>
      </p:sp>
      <p:sp>
        <p:nvSpPr>
          <p:cNvPr id="5" name="Text Placeholder 4">
            <a:extLst>
              <a:ext uri="{FF2B5EF4-FFF2-40B4-BE49-F238E27FC236}">
                <a16:creationId xmlns:a16="http://schemas.microsoft.com/office/drawing/2014/main" id="{728E6971-B424-031D-208D-ED19A4A1F114}"/>
              </a:ext>
            </a:extLst>
          </p:cNvPr>
          <p:cNvSpPr>
            <a:spLocks noGrp="1"/>
          </p:cNvSpPr>
          <p:nvPr>
            <p:ph type="body" sz="quarter" idx="19"/>
          </p:nvPr>
        </p:nvSpPr>
        <p:spPr>
          <a:xfrm>
            <a:off x="6737542" y="1826028"/>
            <a:ext cx="5278651" cy="697353"/>
          </a:xfrm>
        </p:spPr>
        <p:txBody>
          <a:bodyPr/>
          <a:lstStyle/>
          <a:p>
            <a:r>
              <a:rPr lang="en-GB" dirty="0">
                <a:solidFill>
                  <a:srgbClr val="14B4CB"/>
                </a:solidFill>
              </a:rPr>
              <a:t>MODULE 1</a:t>
            </a:r>
          </a:p>
        </p:txBody>
      </p:sp>
    </p:spTree>
    <p:extLst>
      <p:ext uri="{BB962C8B-B14F-4D97-AF65-F5344CB8AC3E}">
        <p14:creationId xmlns:p14="http://schemas.microsoft.com/office/powerpoint/2010/main" val="293976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4F65DF-7B0D-0B1C-0C55-C5EC15970A00}"/>
              </a:ext>
            </a:extLst>
          </p:cNvPr>
          <p:cNvSpPr>
            <a:spLocks noGrp="1"/>
          </p:cNvSpPr>
          <p:nvPr>
            <p:ph type="body" sz="quarter" idx="18"/>
          </p:nvPr>
        </p:nvSpPr>
        <p:spPr/>
        <p:txBody>
          <a:bodyPr/>
          <a:lstStyle/>
          <a:p>
            <a:pPr marL="0" indent="0"/>
            <a:r>
              <a:rPr lang="en-GB" dirty="0"/>
              <a:t>1. To personalize our understanding of work-life balance, consider the women in your organization or your personal life. </a:t>
            </a:r>
          </a:p>
          <a:p>
            <a:pPr marL="342900" indent="-342900">
              <a:buFont typeface="Arial" panose="020B0604020202020204" pitchFamily="34" charset="0"/>
              <a:buChar char="•"/>
            </a:pPr>
            <a:r>
              <a:rPr lang="en-GB" dirty="0"/>
              <a:t>What specific challenges do they encounter in maintaining a healthy work-life balance? Note down your observations and thoughts. We will use these reflections to spark a discussion and derive collective insights.</a:t>
            </a:r>
          </a:p>
          <a:p>
            <a:pPr marL="0" indent="0"/>
            <a:r>
              <a:rPr lang="en-GB" dirty="0"/>
              <a:t>2. Instructions: </a:t>
            </a:r>
          </a:p>
          <a:p>
            <a:pPr marL="342900" indent="-342900">
              <a:buFont typeface="Arial" panose="020B0604020202020204" pitchFamily="34" charset="0"/>
              <a:buChar char="•"/>
            </a:pPr>
            <a:r>
              <a:rPr lang="en-GB" dirty="0"/>
              <a:t>Allow participants a few minutes to jot down their thoughts. </a:t>
            </a:r>
          </a:p>
          <a:p>
            <a:pPr marL="342900" indent="-342900">
              <a:buFont typeface="Arial" panose="020B0604020202020204" pitchFamily="34" charset="0"/>
              <a:buChar char="•"/>
            </a:pPr>
            <a:r>
              <a:rPr lang="en-GB" dirty="0"/>
              <a:t>Then encourage open sharing and discussion, prompting everyone to participate actively. </a:t>
            </a:r>
          </a:p>
          <a:p>
            <a:pPr marL="342900" indent="-342900">
              <a:buFont typeface="Arial" panose="020B0604020202020204" pitchFamily="34" charset="0"/>
              <a:buChar char="•"/>
            </a:pPr>
            <a:r>
              <a:rPr lang="en-GB" dirty="0"/>
              <a:t>This activity serves as a bridge, connecting theoretical concepts with real-life scenarios and fostering a deeper understanding of the issue.</a:t>
            </a:r>
          </a:p>
        </p:txBody>
      </p:sp>
      <p:sp>
        <p:nvSpPr>
          <p:cNvPr id="2" name="Text Placeholder 1">
            <a:extLst>
              <a:ext uri="{FF2B5EF4-FFF2-40B4-BE49-F238E27FC236}">
                <a16:creationId xmlns:a16="http://schemas.microsoft.com/office/drawing/2014/main" id="{F1D1D2B1-DC81-2440-BDDC-DC485C1AF4F9}"/>
              </a:ext>
            </a:extLst>
          </p:cNvPr>
          <p:cNvSpPr>
            <a:spLocks noGrp="1"/>
          </p:cNvSpPr>
          <p:nvPr>
            <p:ph type="body" sz="quarter" idx="16"/>
          </p:nvPr>
        </p:nvSpPr>
        <p:spPr/>
        <p:txBody>
          <a:bodyPr>
            <a:normAutofit/>
          </a:bodyPr>
          <a:lstStyle/>
          <a:p>
            <a:r>
              <a:rPr lang="en-GB" sz="2200" b="1" dirty="0">
                <a:effectLst/>
                <a:latin typeface="Calibri" panose="020F0502020204030204" pitchFamily="34" charset="0"/>
                <a:ea typeface="Corbel" panose="020B0503020204020204" pitchFamily="34" charset="0"/>
                <a:cs typeface="Calibri" panose="020F0502020204030204" pitchFamily="34" charset="0"/>
              </a:rPr>
              <a:t>Activity - Reflecting on Work-Life Balance Challenges</a:t>
            </a:r>
            <a:endParaRPr lang="en-GB"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0680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305DC-35B8-B4DB-4855-3364E05680A5}"/>
              </a:ext>
            </a:extLst>
          </p:cNvPr>
          <p:cNvSpPr>
            <a:spLocks noGrp="1"/>
          </p:cNvSpPr>
          <p:nvPr>
            <p:ph type="body" sz="quarter" idx="18"/>
          </p:nvPr>
        </p:nvSpPr>
        <p:spPr>
          <a:xfrm>
            <a:off x="734714" y="1849605"/>
            <a:ext cx="10834986" cy="4027320"/>
          </a:xfrm>
        </p:spPr>
        <p:txBody>
          <a:bodyPr>
            <a:normAutofit fontScale="55000" lnSpcReduction="20000"/>
          </a:bodyPr>
          <a:lstStyle/>
          <a:p>
            <a:pPr marL="342900" indent="-342900">
              <a:buFont typeface="Wingdings" panose="05000000000000000000" pitchFamily="2" charset="2"/>
              <a:buChar char="§"/>
            </a:pPr>
            <a:r>
              <a:rPr lang="en-GB" sz="2600" dirty="0"/>
              <a:t>Chron: The Effects of Work &amp; Life Imbalance</a:t>
            </a:r>
          </a:p>
          <a:p>
            <a:pPr marL="0" indent="0"/>
            <a:r>
              <a:rPr lang="en-GB" sz="2600" dirty="0">
                <a:hlinkClick r:id="rId2">
                  <a:extLst>
                    <a:ext uri="{A12FA001-AC4F-418D-AE19-62706E023703}">
                      <ahyp:hlinkClr xmlns:ahyp="http://schemas.microsoft.com/office/drawing/2018/hyperlinkcolor" val="tx"/>
                    </a:ext>
                  </a:extLst>
                </a:hlinkClick>
              </a:rPr>
              <a:t>https://work.chron.com/effects-work-life-imbalance-5967.html</a:t>
            </a:r>
            <a:r>
              <a:rPr lang="en-GB" sz="2600" dirty="0"/>
              <a:t> </a:t>
            </a:r>
          </a:p>
          <a:p>
            <a:pPr marL="342900" indent="-342900">
              <a:buFont typeface="Wingdings" panose="05000000000000000000" pitchFamily="2" charset="2"/>
              <a:buChar char="§"/>
            </a:pPr>
            <a:r>
              <a:rPr lang="en-GB" sz="2600" dirty="0"/>
              <a:t>Indeed: Work-life imbalance: what it means and its effect</a:t>
            </a:r>
          </a:p>
          <a:p>
            <a:pPr marL="0" indent="0"/>
            <a:r>
              <a:rPr lang="en-GB" sz="2600" dirty="0">
                <a:hlinkClick r:id="rId3">
                  <a:extLst>
                    <a:ext uri="{A12FA001-AC4F-418D-AE19-62706E023703}">
                      <ahyp:hlinkClr xmlns:ahyp="http://schemas.microsoft.com/office/drawing/2018/hyperlinkcolor" val="tx"/>
                    </a:ext>
                  </a:extLst>
                </a:hlinkClick>
              </a:rPr>
              <a:t>https://uk.indeed.com/career-advice/career-development/work-life-imbalance</a:t>
            </a:r>
            <a:r>
              <a:rPr lang="en-GB" sz="2600" dirty="0"/>
              <a:t> </a:t>
            </a:r>
          </a:p>
          <a:p>
            <a:pPr marL="342900" indent="-342900">
              <a:buFont typeface="Wingdings" panose="05000000000000000000" pitchFamily="2" charset="2"/>
              <a:buChar char="§"/>
            </a:pPr>
            <a:r>
              <a:rPr lang="en-GB" sz="2600" dirty="0"/>
              <a:t>The European Pillar of Social Rights Action Plan</a:t>
            </a:r>
          </a:p>
          <a:p>
            <a:pPr marL="0" indent="0"/>
            <a:r>
              <a:rPr lang="en-GB" sz="2600" dirty="0">
                <a:hlinkClick r:id="rId4">
                  <a:extLst>
                    <a:ext uri="{A12FA001-AC4F-418D-AE19-62706E023703}">
                      <ahyp:hlinkClr xmlns:ahyp="http://schemas.microsoft.com/office/drawing/2018/hyperlinkcolor" val="tx"/>
                    </a:ext>
                  </a:extLst>
                </a:hlinkClick>
              </a:rPr>
              <a:t>https://op.europa.eu/webpub/empl/european-pillar-of-social-rights/en/</a:t>
            </a:r>
            <a:r>
              <a:rPr lang="en-GB" sz="2600" dirty="0"/>
              <a:t> </a:t>
            </a:r>
          </a:p>
          <a:p>
            <a:pPr marL="342900" indent="-342900">
              <a:buFont typeface="Wingdings" panose="05000000000000000000" pitchFamily="2" charset="2"/>
              <a:buChar char="§"/>
            </a:pPr>
            <a:r>
              <a:rPr lang="en-GB" sz="2600" dirty="0"/>
              <a:t>Promote healthy work-life balance in your business</a:t>
            </a:r>
          </a:p>
          <a:p>
            <a:pPr marL="0" indent="0"/>
            <a:r>
              <a:rPr lang="en-GB" sz="2600" dirty="0">
                <a:hlinkClick r:id="rId5">
                  <a:extLst>
                    <a:ext uri="{A12FA001-AC4F-418D-AE19-62706E023703}">
                      <ahyp:hlinkClr xmlns:ahyp="http://schemas.microsoft.com/office/drawing/2018/hyperlinkcolor" val="tx"/>
                    </a:ext>
                  </a:extLst>
                </a:hlinkClick>
              </a:rPr>
              <a:t>https://www.nibusinessinfo.co.uk/content/advantages-improved-work-life-balance#:~:text=Work%2Dlife%20balance%20advantages%3A%20employees&amp;text=increased%20productivity,or%20family%20life%20is%20important</a:t>
            </a:r>
            <a:r>
              <a:rPr lang="en-GB" sz="2600" dirty="0"/>
              <a:t>  </a:t>
            </a:r>
          </a:p>
          <a:p>
            <a:pPr marL="342900" indent="-342900">
              <a:buFont typeface="Wingdings" panose="05000000000000000000" pitchFamily="2" charset="2"/>
              <a:buChar char="§"/>
            </a:pPr>
            <a:r>
              <a:rPr lang="en-GB" sz="2600" dirty="0"/>
              <a:t>7 Benefits of a Work Life Balance for Employers &amp; Employees </a:t>
            </a:r>
          </a:p>
          <a:p>
            <a:pPr marL="0" indent="0"/>
            <a:r>
              <a:rPr lang="en-GB" sz="2600" dirty="0">
                <a:hlinkClick r:id="rId6">
                  <a:extLst>
                    <a:ext uri="{A12FA001-AC4F-418D-AE19-62706E023703}">
                      <ahyp:hlinkClr xmlns:ahyp="http://schemas.microsoft.com/office/drawing/2018/hyperlinkcolor" val="tx"/>
                    </a:ext>
                  </a:extLst>
                </a:hlinkClick>
              </a:rPr>
              <a:t>https://fmpglobal.com/blog/business-benefits-good-work-life-balance/</a:t>
            </a:r>
            <a:r>
              <a:rPr lang="en-GB" sz="2600" dirty="0"/>
              <a:t> </a:t>
            </a:r>
          </a:p>
          <a:p>
            <a:pPr marL="342900" indent="-342900">
              <a:buFont typeface="Wingdings" panose="05000000000000000000" pitchFamily="2" charset="2"/>
              <a:buChar char="§"/>
            </a:pPr>
            <a:r>
              <a:rPr lang="en-GB" sz="2600" dirty="0"/>
              <a:t>EU strategic framework on health and safety at work 2021-2027</a:t>
            </a:r>
          </a:p>
          <a:p>
            <a:pPr marL="0" indent="0"/>
            <a:r>
              <a:rPr lang="en-GB" sz="2600" dirty="0">
                <a:hlinkClick r:id="rId7">
                  <a:extLst>
                    <a:ext uri="{A12FA001-AC4F-418D-AE19-62706E023703}">
                      <ahyp:hlinkClr xmlns:ahyp="http://schemas.microsoft.com/office/drawing/2018/hyperlinkcolor" val="tx"/>
                    </a:ext>
                  </a:extLst>
                </a:hlinkClick>
              </a:rPr>
              <a:t>https://www.ilo.org/budapest/what-we-do/projects/declared-work-ukraine/WCMS_811860/lang--en/index.htm#:~:text=This%20new%20strategy%20focuses%20on,for%20possible%20future%20health%20threats</a:t>
            </a:r>
            <a:r>
              <a:rPr lang="en-GB" sz="2600" dirty="0"/>
              <a:t> </a:t>
            </a:r>
          </a:p>
          <a:p>
            <a:endParaRPr lang="en-GB" dirty="0"/>
          </a:p>
        </p:txBody>
      </p:sp>
      <p:sp>
        <p:nvSpPr>
          <p:cNvPr id="3" name="Text Placeholder 2">
            <a:extLst>
              <a:ext uri="{FF2B5EF4-FFF2-40B4-BE49-F238E27FC236}">
                <a16:creationId xmlns:a16="http://schemas.microsoft.com/office/drawing/2014/main" id="{3A00E9A8-C9B1-44CD-70E3-59BBDF701ABB}"/>
              </a:ext>
            </a:extLst>
          </p:cNvPr>
          <p:cNvSpPr>
            <a:spLocks noGrp="1"/>
          </p:cNvSpPr>
          <p:nvPr>
            <p:ph type="body" sz="quarter" idx="16"/>
          </p:nvPr>
        </p:nvSpPr>
        <p:spPr/>
        <p:txBody>
          <a:bodyPr>
            <a:normAutofit lnSpcReduction="10000"/>
          </a:bodyPr>
          <a:lstStyle/>
          <a:p>
            <a:r>
              <a:rPr lang="en-GB" dirty="0"/>
              <a:t>References for Unit 1</a:t>
            </a:r>
          </a:p>
        </p:txBody>
      </p:sp>
    </p:spTree>
    <p:extLst>
      <p:ext uri="{BB962C8B-B14F-4D97-AF65-F5344CB8AC3E}">
        <p14:creationId xmlns:p14="http://schemas.microsoft.com/office/powerpoint/2010/main" val="47577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98" r="21798"/>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04507" y="676979"/>
            <a:ext cx="4394873" cy="1366423"/>
          </a:xfrm>
        </p:spPr>
        <p:txBody>
          <a:bodyPr>
            <a:normAutofit lnSpcReduction="10000"/>
          </a:bodyPr>
          <a:lstStyle/>
          <a:p>
            <a:r>
              <a:rPr lang="en-GB" sz="3200" b="1" i="0" dirty="0">
                <a:effectLst/>
                <a:latin typeface="Söhne"/>
              </a:rPr>
              <a:t>Organisational Role in Promoting Work-Life Balance</a:t>
            </a:r>
            <a:endParaRPr lang="en-GB"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lstStyle/>
          <a:p>
            <a:r>
              <a:rPr lang="en-GB" dirty="0"/>
              <a:t>02</a:t>
            </a:r>
          </a:p>
        </p:txBody>
      </p:sp>
    </p:spTree>
    <p:extLst>
      <p:ext uri="{BB962C8B-B14F-4D97-AF65-F5344CB8AC3E}">
        <p14:creationId xmlns:p14="http://schemas.microsoft.com/office/powerpoint/2010/main" val="1726908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8266858-9A23-8DB6-23AA-04F5DFDF32C8}"/>
              </a:ext>
            </a:extLst>
          </p:cNvPr>
          <p:cNvPicPr>
            <a:picLocks noGrp="1" noChangeAspect="1"/>
          </p:cNvPicPr>
          <p:nvPr>
            <p:ph type="pic" sz="quarter" idx="53"/>
          </p:nvPr>
        </p:nvPicPr>
        <p:blipFill>
          <a:blip r:embed="rId2"/>
          <a:srcRect l="28881" r="28881"/>
          <a:stretch>
            <a:fillRect/>
          </a:stretch>
        </p:blipFill>
        <p:spPr/>
      </p:pic>
      <p:sp>
        <p:nvSpPr>
          <p:cNvPr id="3" name="Text Placeholder 2">
            <a:extLst>
              <a:ext uri="{FF2B5EF4-FFF2-40B4-BE49-F238E27FC236}">
                <a16:creationId xmlns:a16="http://schemas.microsoft.com/office/drawing/2014/main" id="{1FE2060C-AA7F-C486-8636-8891BFCB112C}"/>
              </a:ext>
            </a:extLst>
          </p:cNvPr>
          <p:cNvSpPr>
            <a:spLocks noGrp="1"/>
          </p:cNvSpPr>
          <p:nvPr>
            <p:ph type="body" sz="quarter" idx="18"/>
          </p:nvPr>
        </p:nvSpPr>
        <p:spPr>
          <a:xfrm>
            <a:off x="734713" y="1583871"/>
            <a:ext cx="6285211" cy="4029530"/>
          </a:xfrm>
        </p:spPr>
        <p:txBody>
          <a:bodyPr>
            <a:normAutofit fontScale="85000" lnSpcReduction="20000"/>
          </a:bodyPr>
          <a:lstStyle/>
          <a:p>
            <a:pPr marL="342900" indent="-342900" algn="just">
              <a:lnSpc>
                <a:spcPct val="110000"/>
              </a:lnSpc>
              <a:buFont typeface="Arial" panose="020B0604020202020204" pitchFamily="34" charset="0"/>
              <a:buChar char="•"/>
            </a:pPr>
            <a:r>
              <a:rPr lang="en-GB" dirty="0"/>
              <a:t>Corporate culture plays a critical role in shaping work-life balance within an organisation. </a:t>
            </a:r>
          </a:p>
          <a:p>
            <a:pPr marL="342900" indent="-342900" algn="just">
              <a:lnSpc>
                <a:spcPct val="110000"/>
              </a:lnSpc>
              <a:buFont typeface="Arial" panose="020B0604020202020204" pitchFamily="34" charset="0"/>
              <a:buChar char="•"/>
            </a:pPr>
            <a:r>
              <a:rPr lang="en-GB" dirty="0"/>
              <a:t>A culture that encourages long working hours and values employees based on their time spent in the office rather than their productivity can contribute to a poor work-life balance. </a:t>
            </a:r>
          </a:p>
          <a:p>
            <a:pPr marL="342900" indent="-342900" algn="just">
              <a:lnSpc>
                <a:spcPct val="110000"/>
              </a:lnSpc>
              <a:buFont typeface="Arial" panose="020B0604020202020204" pitchFamily="34" charset="0"/>
              <a:buChar char="•"/>
            </a:pPr>
            <a:r>
              <a:rPr lang="en-GB" dirty="0"/>
              <a:t>On the other hand, a culture that promotes flexibility, values employee wellbeing, and respects personal time can facilitate a healthy work-life balance. </a:t>
            </a:r>
          </a:p>
          <a:p>
            <a:pPr marL="342900" indent="-342900" algn="just">
              <a:lnSpc>
                <a:spcPct val="110000"/>
              </a:lnSpc>
              <a:buFont typeface="Arial" panose="020B0604020202020204" pitchFamily="34" charset="0"/>
              <a:buChar char="•"/>
            </a:pPr>
            <a:r>
              <a:rPr lang="en-GB" dirty="0"/>
              <a:t>The EU's New Strategic Framework on Health and Safety at Work 2021–2027 underscores the importance of healthy work environments and cultures that promote work-life balance.</a:t>
            </a:r>
          </a:p>
          <a:p>
            <a:endParaRPr lang="en-GB" dirty="0"/>
          </a:p>
        </p:txBody>
      </p:sp>
      <p:sp>
        <p:nvSpPr>
          <p:cNvPr id="4" name="Text Placeholder 3">
            <a:extLst>
              <a:ext uri="{FF2B5EF4-FFF2-40B4-BE49-F238E27FC236}">
                <a16:creationId xmlns:a16="http://schemas.microsoft.com/office/drawing/2014/main" id="{68E0FEC7-2C58-0FF7-8C34-E0DA0030F10D}"/>
              </a:ext>
            </a:extLst>
          </p:cNvPr>
          <p:cNvSpPr>
            <a:spLocks noGrp="1"/>
          </p:cNvSpPr>
          <p:nvPr>
            <p:ph type="body" sz="quarter" idx="16"/>
          </p:nvPr>
        </p:nvSpPr>
        <p:spPr>
          <a:xfrm>
            <a:off x="713768" y="314326"/>
            <a:ext cx="5563207" cy="857250"/>
          </a:xfrm>
        </p:spPr>
        <p:txBody>
          <a:bodyPr>
            <a:normAutofit fontScale="92500" lnSpcReduction="20000"/>
          </a:bodyPr>
          <a:lstStyle/>
          <a:p>
            <a:r>
              <a:rPr lang="en-GB" sz="3600" dirty="0">
                <a:effectLst/>
                <a:ea typeface="Corbel" panose="020B0503020204020204" pitchFamily="34" charset="0"/>
                <a:cs typeface="Times New Roman" panose="02020603050405020304" pitchFamily="18" charset="0"/>
              </a:rPr>
              <a:t>The Impact of Corporate Culture on Work-Life Balance</a:t>
            </a:r>
            <a:endParaRPr lang="en-US" sz="6000" dirty="0"/>
          </a:p>
          <a:p>
            <a:endParaRPr lang="en-GB" dirty="0"/>
          </a:p>
        </p:txBody>
      </p:sp>
    </p:spTree>
    <p:extLst>
      <p:ext uri="{BB962C8B-B14F-4D97-AF65-F5344CB8AC3E}">
        <p14:creationId xmlns:p14="http://schemas.microsoft.com/office/powerpoint/2010/main" val="4125288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D36E3E-0D4A-4927-20A5-C294AC4BD4C0}"/>
              </a:ext>
            </a:extLst>
          </p:cNvPr>
          <p:cNvSpPr>
            <a:spLocks noGrp="1"/>
          </p:cNvSpPr>
          <p:nvPr>
            <p:ph type="body" sz="quarter" idx="18"/>
          </p:nvPr>
        </p:nvSpPr>
        <p:spPr>
          <a:xfrm>
            <a:off x="586599" y="1414235"/>
            <a:ext cx="6289090" cy="4029530"/>
          </a:xfrm>
        </p:spPr>
        <p:txBody>
          <a:bodyPr>
            <a:normAutofit lnSpcReduction="10000"/>
          </a:bodyPr>
          <a:lstStyle/>
          <a:p>
            <a:pPr marL="342900" indent="-342900" algn="just">
              <a:buFont typeface="Arial" panose="020B0604020202020204" pitchFamily="34" charset="0"/>
              <a:buChar char="•"/>
            </a:pPr>
            <a:r>
              <a:rPr lang="en-GB" dirty="0"/>
              <a:t>Supporting work-life balance within an organisation can yield significant benefits. </a:t>
            </a:r>
          </a:p>
          <a:p>
            <a:pPr marL="342900" indent="-342900" algn="just">
              <a:buFont typeface="Arial" panose="020B0604020202020204" pitchFamily="34" charset="0"/>
              <a:buChar char="•"/>
            </a:pPr>
            <a:r>
              <a:rPr lang="en-GB" dirty="0"/>
              <a:t>These include improved employee morale, increased productivity, reduced absenteeism, and lower staff turnover rates. </a:t>
            </a:r>
          </a:p>
          <a:p>
            <a:pPr marL="342900" indent="-342900" algn="just">
              <a:buFont typeface="Arial" panose="020B0604020202020204" pitchFamily="34" charset="0"/>
              <a:buChar char="•"/>
            </a:pPr>
            <a:r>
              <a:rPr lang="en-GB" dirty="0"/>
              <a:t>It can also enhance the organisation's reputation, making it a more attractive workplace for current and potential employees. </a:t>
            </a:r>
          </a:p>
          <a:p>
            <a:pPr marL="342900" indent="-342900" algn="just">
              <a:buFont typeface="Arial" panose="020B0604020202020204" pitchFamily="34" charset="0"/>
              <a:buChar char="•"/>
            </a:pPr>
            <a:r>
              <a:rPr lang="en-GB" dirty="0"/>
              <a:t>The European Pillar of Social Rights recognises the organisational benefits of supporting work-life balance and encourages businesses to develop family-friendly policies.</a:t>
            </a:r>
          </a:p>
        </p:txBody>
      </p:sp>
      <p:sp>
        <p:nvSpPr>
          <p:cNvPr id="3" name="Text Placeholder 2">
            <a:extLst>
              <a:ext uri="{FF2B5EF4-FFF2-40B4-BE49-F238E27FC236}">
                <a16:creationId xmlns:a16="http://schemas.microsoft.com/office/drawing/2014/main" id="{B7AA19F1-254A-42CC-6B88-0779FA209D62}"/>
              </a:ext>
            </a:extLst>
          </p:cNvPr>
          <p:cNvSpPr>
            <a:spLocks noGrp="1"/>
          </p:cNvSpPr>
          <p:nvPr>
            <p:ph type="body" sz="quarter" idx="16"/>
          </p:nvPr>
        </p:nvSpPr>
        <p:spPr>
          <a:xfrm>
            <a:off x="869511" y="543458"/>
            <a:ext cx="6889572" cy="790042"/>
          </a:xfrm>
        </p:spPr>
        <p:txBody>
          <a:bodyPr>
            <a:normAutofit/>
          </a:bodyPr>
          <a:lstStyle/>
          <a:p>
            <a:r>
              <a:rPr lang="en-GB" sz="2400" dirty="0"/>
              <a:t>The Organisational Benefits of Supporting Work-Life Balance</a:t>
            </a:r>
          </a:p>
        </p:txBody>
      </p:sp>
      <p:pic>
        <p:nvPicPr>
          <p:cNvPr id="7" name="Picture Placeholder 6">
            <a:extLst>
              <a:ext uri="{FF2B5EF4-FFF2-40B4-BE49-F238E27FC236}">
                <a16:creationId xmlns:a16="http://schemas.microsoft.com/office/drawing/2014/main" id="{BB7A1884-08CC-601C-627E-F74474CF8226}"/>
              </a:ext>
            </a:extLst>
          </p:cNvPr>
          <p:cNvPicPr>
            <a:picLocks noGrp="1" noChangeAspect="1"/>
          </p:cNvPicPr>
          <p:nvPr>
            <p:ph type="pic" sz="quarter" idx="15"/>
          </p:nvPr>
        </p:nvPicPr>
        <p:blipFill>
          <a:blip r:embed="rId2"/>
          <a:srcRect l="21798" r="21798"/>
          <a:stretch>
            <a:fillRect/>
          </a:stretch>
        </p:blipFill>
        <p:spPr/>
      </p:pic>
    </p:spTree>
    <p:extLst>
      <p:ext uri="{BB962C8B-B14F-4D97-AF65-F5344CB8AC3E}">
        <p14:creationId xmlns:p14="http://schemas.microsoft.com/office/powerpoint/2010/main" val="1399163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75243BB-1854-66C3-B7BD-B33DA0C5B164}"/>
              </a:ext>
            </a:extLst>
          </p:cNvPr>
          <p:cNvPicPr>
            <a:picLocks noGrp="1" noChangeAspect="1"/>
          </p:cNvPicPr>
          <p:nvPr>
            <p:ph type="pic" sz="quarter" idx="33"/>
          </p:nvPr>
        </p:nvPicPr>
        <p:blipFill rotWithShape="1">
          <a:blip r:embed="rId2"/>
          <a:srcRect t="57" b="57"/>
          <a:stretch/>
        </p:blipFill>
        <p:spPr/>
      </p:pic>
      <p:sp>
        <p:nvSpPr>
          <p:cNvPr id="5" name="Text Placeholder 4">
            <a:extLst>
              <a:ext uri="{FF2B5EF4-FFF2-40B4-BE49-F238E27FC236}">
                <a16:creationId xmlns:a16="http://schemas.microsoft.com/office/drawing/2014/main" id="{9C1405FD-CA3F-3997-6E58-3607D4D1FE61}"/>
              </a:ext>
            </a:extLst>
          </p:cNvPr>
          <p:cNvSpPr>
            <a:spLocks noGrp="1"/>
          </p:cNvSpPr>
          <p:nvPr>
            <p:ph type="body" sz="quarter" idx="34"/>
          </p:nvPr>
        </p:nvSpPr>
        <p:spPr/>
        <p:txBody>
          <a:bodyPr/>
          <a:lstStyle/>
          <a:p>
            <a:r>
              <a:rPr lang="en-GB"/>
              <a:t>WELCOME TO BALANCE</a:t>
            </a:r>
          </a:p>
        </p:txBody>
      </p:sp>
      <p:sp>
        <p:nvSpPr>
          <p:cNvPr id="3" name="Text Placeholder 2">
            <a:extLst>
              <a:ext uri="{FF2B5EF4-FFF2-40B4-BE49-F238E27FC236}">
                <a16:creationId xmlns:a16="http://schemas.microsoft.com/office/drawing/2014/main" id="{0731DDB5-45BE-2564-A3CE-482D54109C49}"/>
              </a:ext>
            </a:extLst>
          </p:cNvPr>
          <p:cNvSpPr>
            <a:spLocks noGrp="1"/>
          </p:cNvSpPr>
          <p:nvPr>
            <p:ph type="body" sz="quarter" idx="18"/>
          </p:nvPr>
        </p:nvSpPr>
        <p:spPr>
          <a:xfrm>
            <a:off x="6629889" y="1643483"/>
            <a:ext cx="4918863" cy="4029530"/>
          </a:xfrm>
        </p:spPr>
        <p:txBody>
          <a:bodyPr>
            <a:normAutofit fontScale="92500"/>
          </a:bodyPr>
          <a:lstStyle/>
          <a:p>
            <a:pPr marL="342900" indent="-342900" algn="just">
              <a:buFont typeface="Arial" panose="020B0604020202020204" pitchFamily="34" charset="0"/>
              <a:buChar char="•"/>
            </a:pPr>
            <a:r>
              <a:rPr lang="en-GB" dirty="0"/>
              <a:t>Leadership plays a </a:t>
            </a:r>
            <a:r>
              <a:rPr lang="en-GB" b="1" dirty="0"/>
              <a:t>crucial role </a:t>
            </a:r>
            <a:r>
              <a:rPr lang="en-GB" dirty="0"/>
              <a:t>in promoting work-life balance. Leaders can set the tone by modelling healthy work-life balance behaviours and supporting policies that encourage work-life balance, such as flexible working hours, remote work opportunities, and family leave policies. </a:t>
            </a:r>
          </a:p>
          <a:p>
            <a:pPr marL="342900" indent="-342900" algn="just">
              <a:buFont typeface="Arial" panose="020B0604020202020204" pitchFamily="34" charset="0"/>
              <a:buChar char="•"/>
            </a:pPr>
            <a:r>
              <a:rPr lang="en-GB" dirty="0"/>
              <a:t>The European Framework for Psychosocial Risk Management (PRIMA-EF) emphasises the importance of supportive leadership in mitigating psychosocial risks and fostering a balanced work environment.</a:t>
            </a:r>
          </a:p>
        </p:txBody>
      </p:sp>
      <p:sp>
        <p:nvSpPr>
          <p:cNvPr id="2" name="Text Placeholder 1">
            <a:extLst>
              <a:ext uri="{FF2B5EF4-FFF2-40B4-BE49-F238E27FC236}">
                <a16:creationId xmlns:a16="http://schemas.microsoft.com/office/drawing/2014/main" id="{0762B96C-EEC1-ECE4-5F7C-6023F5B8C016}"/>
              </a:ext>
            </a:extLst>
          </p:cNvPr>
          <p:cNvSpPr>
            <a:spLocks noGrp="1"/>
          </p:cNvSpPr>
          <p:nvPr>
            <p:ph type="body" sz="quarter" idx="16"/>
          </p:nvPr>
        </p:nvSpPr>
        <p:spPr>
          <a:xfrm>
            <a:off x="6629890" y="731710"/>
            <a:ext cx="4918863" cy="937291"/>
          </a:xfrm>
        </p:spPr>
        <p:txBody>
          <a:bodyPr>
            <a:normAutofit/>
          </a:bodyPr>
          <a:lstStyle/>
          <a:p>
            <a:r>
              <a:rPr lang="en-GB" sz="2400" b="1" dirty="0">
                <a:effectLst/>
                <a:ea typeface="Corbel" panose="020B0503020204020204" pitchFamily="34" charset="0"/>
                <a:cs typeface="Times New Roman" panose="02020603050405020304" pitchFamily="18" charset="0"/>
              </a:rPr>
              <a:t>Role of Leadership in Fostering Work-Life Balance</a:t>
            </a:r>
            <a:endParaRPr lang="en-GB" sz="4400" dirty="0"/>
          </a:p>
        </p:txBody>
      </p:sp>
    </p:spTree>
    <p:extLst>
      <p:ext uri="{BB962C8B-B14F-4D97-AF65-F5344CB8AC3E}">
        <p14:creationId xmlns:p14="http://schemas.microsoft.com/office/powerpoint/2010/main" val="934416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F7332CD-919E-DDD2-A688-F8D429BA214F}"/>
              </a:ext>
            </a:extLst>
          </p:cNvPr>
          <p:cNvPicPr>
            <a:picLocks noGrp="1" noChangeAspect="1"/>
          </p:cNvPicPr>
          <p:nvPr>
            <p:ph type="pic" sz="quarter" idx="53"/>
          </p:nvPr>
        </p:nvPicPr>
        <p:blipFill>
          <a:blip r:embed="rId2"/>
          <a:srcRect l="28909" r="28909"/>
          <a:stretch>
            <a:fillRect/>
          </a:stretch>
        </p:blipFill>
        <p:spPr/>
      </p:pic>
      <p:sp>
        <p:nvSpPr>
          <p:cNvPr id="3" name="Text Placeholder 2">
            <a:extLst>
              <a:ext uri="{FF2B5EF4-FFF2-40B4-BE49-F238E27FC236}">
                <a16:creationId xmlns:a16="http://schemas.microsoft.com/office/drawing/2014/main" id="{8FE126F6-17FD-7AF7-80B8-F3E662A1603F}"/>
              </a:ext>
            </a:extLst>
          </p:cNvPr>
          <p:cNvSpPr>
            <a:spLocks noGrp="1"/>
          </p:cNvSpPr>
          <p:nvPr>
            <p:ph type="body" sz="quarter" idx="18"/>
          </p:nvPr>
        </p:nvSpPr>
        <p:spPr>
          <a:xfrm>
            <a:off x="734714" y="1583871"/>
            <a:ext cx="6237586" cy="4029530"/>
          </a:xfrm>
        </p:spPr>
        <p:txBody>
          <a:bodyPr>
            <a:normAutofit/>
          </a:bodyPr>
          <a:lstStyle/>
          <a:p>
            <a:pPr marL="342900" indent="-342900" algn="just">
              <a:buFont typeface="Arial" panose="020B0604020202020204" pitchFamily="34" charset="0"/>
              <a:buChar char="•"/>
            </a:pPr>
            <a:r>
              <a:rPr lang="en-GB" dirty="0"/>
              <a:t>Providing support for childcare is a powerful method of alleviating stress and improving work-life balance. This can involve providing direct access to childcare facilities, providing subsidies, or offering flexible schedules that accommodate childcare needs. </a:t>
            </a:r>
          </a:p>
          <a:p>
            <a:pPr marL="342900" indent="-342900" algn="just">
              <a:buFont typeface="Arial" panose="020B0604020202020204" pitchFamily="34" charset="0"/>
              <a:buChar char="•"/>
            </a:pPr>
            <a:r>
              <a:rPr lang="en-GB" dirty="0"/>
              <a:t>The </a:t>
            </a:r>
            <a:r>
              <a:rPr lang="en-GB" b="1" dirty="0">
                <a:solidFill>
                  <a:srgbClr val="8A4199"/>
                </a:solidFill>
              </a:rPr>
              <a:t>revised </a:t>
            </a:r>
            <a:r>
              <a:rPr lang="en-GB" b="1" dirty="0">
                <a:solidFill>
                  <a:srgbClr val="8A4199"/>
                </a:solidFill>
                <a:hlinkClick r:id="rId3">
                  <a:extLst>
                    <a:ext uri="{A12FA001-AC4F-418D-AE19-62706E023703}">
                      <ahyp:hlinkClr xmlns:ahyp="http://schemas.microsoft.com/office/drawing/2018/hyperlinkcolor" val="tx"/>
                    </a:ext>
                  </a:extLst>
                </a:hlinkClick>
              </a:rPr>
              <a:t>Barcelona objectives </a:t>
            </a:r>
            <a:r>
              <a:rPr lang="en-GB" dirty="0"/>
              <a:t>set by the EU encourage member states to provide adequate childcare to improve work-life balance, emphasizing that such support is essential to ensure gender equality in the workforce.</a:t>
            </a:r>
          </a:p>
        </p:txBody>
      </p:sp>
      <p:sp>
        <p:nvSpPr>
          <p:cNvPr id="4" name="Text Placeholder 3">
            <a:extLst>
              <a:ext uri="{FF2B5EF4-FFF2-40B4-BE49-F238E27FC236}">
                <a16:creationId xmlns:a16="http://schemas.microsoft.com/office/drawing/2014/main" id="{2D9947E0-5BB2-7F85-930A-852B7949E7F9}"/>
              </a:ext>
            </a:extLst>
          </p:cNvPr>
          <p:cNvSpPr>
            <a:spLocks noGrp="1"/>
          </p:cNvSpPr>
          <p:nvPr>
            <p:ph type="body" sz="quarter" idx="16"/>
          </p:nvPr>
        </p:nvSpPr>
        <p:spPr/>
        <p:txBody>
          <a:bodyPr>
            <a:normAutofit fontScale="92500"/>
          </a:bodyPr>
          <a:lstStyle/>
          <a:p>
            <a:r>
              <a:rPr lang="en-GB" dirty="0"/>
              <a:t>Role of Childcare Support</a:t>
            </a:r>
          </a:p>
        </p:txBody>
      </p:sp>
    </p:spTree>
    <p:extLst>
      <p:ext uri="{BB962C8B-B14F-4D97-AF65-F5344CB8AC3E}">
        <p14:creationId xmlns:p14="http://schemas.microsoft.com/office/powerpoint/2010/main" val="3601448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3EF955-897B-FF6C-FAEA-E3424A716B21}"/>
              </a:ext>
            </a:extLst>
          </p:cNvPr>
          <p:cNvSpPr>
            <a:spLocks noGrp="1"/>
          </p:cNvSpPr>
          <p:nvPr>
            <p:ph type="body" sz="quarter" idx="18"/>
          </p:nvPr>
        </p:nvSpPr>
        <p:spPr/>
        <p:txBody>
          <a:bodyPr>
            <a:normAutofit fontScale="92500"/>
          </a:bodyPr>
          <a:lstStyle/>
          <a:p>
            <a:pPr marL="342900" indent="-342900" algn="just">
              <a:buFont typeface="Arial" panose="020B0604020202020204" pitchFamily="34" charset="0"/>
              <a:buChar char="•"/>
            </a:pPr>
            <a:r>
              <a:rPr lang="en-GB" dirty="0"/>
              <a:t>Let's look at the case of </a:t>
            </a:r>
            <a:r>
              <a:rPr lang="en-GB" b="1" dirty="0">
                <a:solidFill>
                  <a:srgbClr val="8A4199"/>
                </a:solidFill>
                <a:hlinkClick r:id="rId2">
                  <a:extLst>
                    <a:ext uri="{A12FA001-AC4F-418D-AE19-62706E023703}">
                      <ahyp:hlinkClr xmlns:ahyp="http://schemas.microsoft.com/office/drawing/2018/hyperlinkcolor" val="tx"/>
                    </a:ext>
                  </a:extLst>
                </a:hlinkClick>
              </a:rPr>
              <a:t>Swedbank HERE</a:t>
            </a:r>
            <a:r>
              <a:rPr lang="en-GB" dirty="0"/>
              <a:t>, a Swedish company. They have implemented a variety of family-friendly policies, including flexible working hours and remote work options. These policies have been lauded for promoting a healthier work-life balance.</a:t>
            </a:r>
          </a:p>
          <a:p>
            <a:pPr marL="342900" indent="-342900" algn="just">
              <a:buFont typeface="Arial" panose="020B0604020202020204" pitchFamily="34" charset="0"/>
              <a:buChar char="•"/>
            </a:pPr>
            <a:r>
              <a:rPr lang="en-GB" dirty="0"/>
              <a:t>Reflect on the impacts of these policies. Discuss their potential effects, strengths, and weaknesses with your group. How could such policies be implemented or improved in your workplace? Reflect on these questions individually or discuss in groups.</a:t>
            </a:r>
          </a:p>
        </p:txBody>
      </p:sp>
      <p:sp>
        <p:nvSpPr>
          <p:cNvPr id="3" name="Text Placeholder 2">
            <a:extLst>
              <a:ext uri="{FF2B5EF4-FFF2-40B4-BE49-F238E27FC236}">
                <a16:creationId xmlns:a16="http://schemas.microsoft.com/office/drawing/2014/main" id="{BB57A0F6-F65F-7555-CBA0-4F67E5FC7423}"/>
              </a:ext>
            </a:extLst>
          </p:cNvPr>
          <p:cNvSpPr>
            <a:spLocks noGrp="1"/>
          </p:cNvSpPr>
          <p:nvPr>
            <p:ph type="body" sz="quarter" idx="16"/>
          </p:nvPr>
        </p:nvSpPr>
        <p:spPr/>
        <p:txBody>
          <a:bodyPr>
            <a:normAutofit fontScale="77500" lnSpcReduction="20000"/>
          </a:bodyPr>
          <a:lstStyle/>
          <a:p>
            <a:r>
              <a:rPr lang="en-GB" dirty="0"/>
              <a:t>Activity - Discussion or Case Study on Effective Workplace Policies</a:t>
            </a:r>
          </a:p>
        </p:txBody>
      </p:sp>
      <p:pic>
        <p:nvPicPr>
          <p:cNvPr id="10" name="Picture Placeholder 9">
            <a:extLst>
              <a:ext uri="{FF2B5EF4-FFF2-40B4-BE49-F238E27FC236}">
                <a16:creationId xmlns:a16="http://schemas.microsoft.com/office/drawing/2014/main" id="{7EB81312-4B22-AA4B-B1B3-B4E5DD1D6F44}"/>
              </a:ext>
            </a:extLst>
          </p:cNvPr>
          <p:cNvPicPr>
            <a:picLocks noGrp="1" noChangeAspect="1"/>
          </p:cNvPicPr>
          <p:nvPr>
            <p:ph type="pic" sz="quarter" idx="10"/>
          </p:nvPr>
        </p:nvPicPr>
        <p:blipFill rotWithShape="1">
          <a:blip r:embed="rId3"/>
          <a:srcRect l="16495" r="16495"/>
          <a:stretch/>
        </p:blipFill>
        <p:spPr/>
      </p:pic>
    </p:spTree>
    <p:extLst>
      <p:ext uri="{BB962C8B-B14F-4D97-AF65-F5344CB8AC3E}">
        <p14:creationId xmlns:p14="http://schemas.microsoft.com/office/powerpoint/2010/main" val="498685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6DF505-28CA-FB2D-D2C8-28B6DAABCE39}"/>
              </a:ext>
            </a:extLst>
          </p:cNvPr>
          <p:cNvSpPr>
            <a:spLocks noGrp="1"/>
          </p:cNvSpPr>
          <p:nvPr>
            <p:ph type="body" sz="quarter" idx="18"/>
          </p:nvPr>
        </p:nvSpPr>
        <p:spPr/>
        <p:txBody>
          <a:bodyPr>
            <a:normAutofit/>
          </a:bodyPr>
          <a:lstStyle/>
          <a:p>
            <a:pPr marL="0" indent="0"/>
            <a:r>
              <a:rPr lang="en-GB" dirty="0"/>
              <a:t>Objective: To help participants identify organisational practices that promote work-life balance.</a:t>
            </a:r>
          </a:p>
          <a:p>
            <a:pPr marL="0" indent="0"/>
            <a:r>
              <a:rPr lang="en-GB" b="1" dirty="0"/>
              <a:t>Instructions:</a:t>
            </a:r>
          </a:p>
          <a:p>
            <a:pPr marL="457200" indent="-457200">
              <a:buFont typeface="+mj-lt"/>
              <a:buAutoNum type="arabicPeriod"/>
            </a:pPr>
            <a:r>
              <a:rPr lang="en-GB" dirty="0"/>
              <a:t>Divide participants into small groups.</a:t>
            </a:r>
          </a:p>
          <a:p>
            <a:pPr marL="457200" indent="-457200">
              <a:buFont typeface="+mj-lt"/>
              <a:buAutoNum type="arabicPeriod"/>
            </a:pPr>
            <a:r>
              <a:rPr lang="en-GB" dirty="0"/>
              <a:t>Ask each group to discuss and list practices that an organisation can adopt to promote work-life balance.</a:t>
            </a:r>
          </a:p>
          <a:p>
            <a:pPr marL="457200" indent="-457200">
              <a:buFont typeface="+mj-lt"/>
              <a:buAutoNum type="arabicPeriod"/>
            </a:pPr>
            <a:r>
              <a:rPr lang="en-GB" dirty="0"/>
              <a:t>Have each group present their findings to the rest of the class for further discussion. Consider comparing these findings to strategies recommended in the EU's New Strategic Framework on Health and Safety at Work.</a:t>
            </a:r>
          </a:p>
        </p:txBody>
      </p:sp>
      <p:sp>
        <p:nvSpPr>
          <p:cNvPr id="2" name="Text Placeholder 1">
            <a:extLst>
              <a:ext uri="{FF2B5EF4-FFF2-40B4-BE49-F238E27FC236}">
                <a16:creationId xmlns:a16="http://schemas.microsoft.com/office/drawing/2014/main" id="{B00323D8-D149-A2E5-7CD5-872A6D2A0ACB}"/>
              </a:ext>
            </a:extLst>
          </p:cNvPr>
          <p:cNvSpPr>
            <a:spLocks noGrp="1"/>
          </p:cNvSpPr>
          <p:nvPr>
            <p:ph type="body" sz="quarter" idx="16"/>
          </p:nvPr>
        </p:nvSpPr>
        <p:spPr>
          <a:xfrm>
            <a:off x="900199" y="456978"/>
            <a:ext cx="10834985" cy="580518"/>
          </a:xfrm>
        </p:spPr>
        <p:txBody>
          <a:bodyPr>
            <a:normAutofit fontScale="92500" lnSpcReduction="20000"/>
          </a:bodyPr>
          <a:lstStyle/>
          <a:p>
            <a:r>
              <a:rPr lang="en-GB" sz="2400" b="1" dirty="0">
                <a:effectLst/>
                <a:ea typeface="Corbel" panose="020B0503020204020204" pitchFamily="34" charset="0"/>
                <a:cs typeface="Times New Roman" panose="02020603050405020304" pitchFamily="18" charset="0"/>
              </a:rPr>
              <a:t>ACTIVITY- Group Discussion: Identifying Practices that Encourage Work-Life Balance in an Organisation</a:t>
            </a:r>
            <a:endParaRPr lang="en-GB" sz="4400" dirty="0"/>
          </a:p>
        </p:txBody>
      </p:sp>
    </p:spTree>
    <p:extLst>
      <p:ext uri="{BB962C8B-B14F-4D97-AF65-F5344CB8AC3E}">
        <p14:creationId xmlns:p14="http://schemas.microsoft.com/office/powerpoint/2010/main" val="3986485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305DC-35B8-B4DB-4855-3364E05680A5}"/>
              </a:ext>
            </a:extLst>
          </p:cNvPr>
          <p:cNvSpPr>
            <a:spLocks noGrp="1"/>
          </p:cNvSpPr>
          <p:nvPr>
            <p:ph type="body" sz="quarter" idx="18"/>
          </p:nvPr>
        </p:nvSpPr>
        <p:spPr>
          <a:xfrm>
            <a:off x="429914" y="1666262"/>
            <a:ext cx="10834986" cy="4770270"/>
          </a:xfrm>
        </p:spPr>
        <p:txBody>
          <a:bodyPr>
            <a:normAutofit fontScale="32500" lnSpcReduction="20000"/>
          </a:bodyPr>
          <a:lstStyle/>
          <a:p>
            <a:pPr marL="342900" indent="-342900">
              <a:buFont typeface="Wingdings" panose="05000000000000000000" pitchFamily="2" charset="2"/>
              <a:buChar char="§"/>
            </a:pPr>
            <a:r>
              <a:rPr lang="en-GB" sz="4000" dirty="0"/>
              <a:t>Summer 2018, The Effect of Organizational Culture on Work-Life Balance, Elinor S. </a:t>
            </a:r>
            <a:r>
              <a:rPr lang="en-GB" sz="4000" dirty="0" err="1"/>
              <a:t>Groner</a:t>
            </a:r>
            <a:r>
              <a:rPr lang="en-GB" sz="4000" dirty="0"/>
              <a:t>, Gettysburg College</a:t>
            </a:r>
          </a:p>
          <a:p>
            <a:pPr marL="0" indent="0"/>
            <a:r>
              <a:rPr lang="en-GB" sz="4000" dirty="0"/>
              <a:t>https://cupola.gettysburg.edu/cgi/viewcontent.cgi?article=1721&amp;context=student_scholarship#:~:text=Organizations%20which%20have%20policies%20and,the%20overall%20balance%20will%20decrease.</a:t>
            </a:r>
          </a:p>
          <a:p>
            <a:pPr marL="342900" indent="-342900">
              <a:buFont typeface="Wingdings" panose="05000000000000000000" pitchFamily="2" charset="2"/>
              <a:buChar char="§"/>
            </a:pPr>
            <a:r>
              <a:rPr lang="en-GB" sz="4000" dirty="0"/>
              <a:t>Gender Equality in Academia and Research - GEAR tool </a:t>
            </a:r>
          </a:p>
          <a:p>
            <a:pPr marL="0" indent="0"/>
            <a:r>
              <a:rPr lang="en-GB" sz="4000" dirty="0"/>
              <a:t>https://eige.europa.eu/gender-mainstreaming/toolkits/gear/work-life-balance-and-organisational-culture?language_content_entity=en</a:t>
            </a:r>
          </a:p>
          <a:p>
            <a:pPr marL="342900" indent="-342900">
              <a:buFont typeface="Wingdings" panose="05000000000000000000" pitchFamily="2" charset="2"/>
              <a:buChar char="§"/>
            </a:pPr>
            <a:r>
              <a:rPr lang="en-GB" sz="4000" dirty="0"/>
              <a:t>How to Create a Culture that Supports Work-Life Balance</a:t>
            </a:r>
          </a:p>
          <a:p>
            <a:pPr marL="0" indent="0"/>
            <a:r>
              <a:rPr lang="en-GB" sz="4000" dirty="0"/>
              <a:t>https://succeedsmart.com/blog/how-to-create-a-culture-that-supports-work-life-balance </a:t>
            </a:r>
          </a:p>
          <a:p>
            <a:pPr marL="342900" indent="-342900">
              <a:buFont typeface="Wingdings" panose="05000000000000000000" pitchFamily="2" charset="2"/>
              <a:buChar char="§"/>
            </a:pPr>
            <a:r>
              <a:rPr lang="en-GB" sz="4000" dirty="0"/>
              <a:t>EU strategic framework on health and safety at work 2021-2027</a:t>
            </a:r>
          </a:p>
          <a:p>
            <a:pPr marL="0" indent="0"/>
            <a:r>
              <a:rPr lang="en-GB" sz="4000" dirty="0"/>
              <a:t>https://www.ilo.org/budapest/what-we-do/projects/declared-work-ukraine/WCMS_811860/lang--en/index.htm#:~:text=This%20new%20strategy%20focuses%20on,for%20possible%20future%20health%20threats </a:t>
            </a:r>
          </a:p>
          <a:p>
            <a:pPr marL="342900" indent="-342900">
              <a:buFont typeface="Wingdings" panose="05000000000000000000" pitchFamily="2" charset="2"/>
              <a:buChar char="§"/>
            </a:pPr>
            <a:r>
              <a:rPr lang="en-GB" sz="4000" dirty="0"/>
              <a:t>The European Pillar of Social Rights and the ‘New Start’ initiative on Work/Life balance: why are they relevant for </a:t>
            </a:r>
            <a:r>
              <a:rPr lang="en-GB" sz="4000" dirty="0" err="1"/>
              <a:t>Eurocarers</a:t>
            </a:r>
            <a:r>
              <a:rPr lang="en-GB" sz="4000" dirty="0"/>
              <a:t>?</a:t>
            </a:r>
          </a:p>
          <a:p>
            <a:pPr marL="0" indent="0"/>
            <a:r>
              <a:rPr lang="en-GB" sz="4000" dirty="0"/>
              <a:t>https://eurocarers.org/wp-content/uploads/2022/02/TheEuropeanPillarofSocialRights-Update-14-June-2017.pdf </a:t>
            </a:r>
          </a:p>
          <a:p>
            <a:pPr marL="342900" indent="-342900">
              <a:buFont typeface="Wingdings" panose="05000000000000000000" pitchFamily="2" charset="2"/>
              <a:buChar char="§"/>
            </a:pPr>
            <a:r>
              <a:rPr lang="en-GB" sz="4000" dirty="0"/>
              <a:t>The Role of Leadership in Creating and Maintaining a Positive Work-life Balance </a:t>
            </a:r>
          </a:p>
          <a:p>
            <a:pPr marL="0" indent="0"/>
            <a:r>
              <a:rPr lang="en-GB" sz="4000" dirty="0"/>
              <a:t>https://www.tutorialspoint.com/the-role-of-leadership-in-creating-and-maintaining-a-positive-work-life-balance </a:t>
            </a:r>
          </a:p>
          <a:p>
            <a:pPr marL="342900" indent="-342900">
              <a:buFont typeface="Wingdings" panose="05000000000000000000" pitchFamily="2" charset="2"/>
              <a:buChar char="§"/>
            </a:pPr>
            <a:r>
              <a:rPr lang="en-GB" sz="4000" dirty="0"/>
              <a:t>European Framework for Psychosocial Risk Management (PRIMA-EF)</a:t>
            </a:r>
          </a:p>
          <a:p>
            <a:pPr marL="0" indent="0"/>
            <a:r>
              <a:rPr lang="en-GB" sz="4000" dirty="0"/>
              <a:t>https://apps.who.int/iris/bitstream/handle/10665/43966/9789241597104_eng_Part1.pdf;jsessionid=09B83CC5F04B42FD38AFE3B6FB26C5F3?sequence=1 </a:t>
            </a:r>
          </a:p>
          <a:p>
            <a:pPr marL="342900" indent="-342900">
              <a:buFont typeface="Wingdings" panose="05000000000000000000" pitchFamily="2" charset="2"/>
              <a:buChar char="§"/>
            </a:pPr>
            <a:r>
              <a:rPr lang="en-GB" sz="4000" dirty="0"/>
              <a:t>Knowing your rights for work-life balance</a:t>
            </a:r>
          </a:p>
          <a:p>
            <a:pPr marL="0" indent="0"/>
            <a:r>
              <a:rPr lang="en-GB" sz="4000" dirty="0"/>
              <a:t>https://workingfamilies.org.uk/news-events/blogs/knowing-your-rights-for-work-life-balance/ </a:t>
            </a:r>
          </a:p>
          <a:p>
            <a:endParaRPr lang="en-GB" dirty="0"/>
          </a:p>
        </p:txBody>
      </p:sp>
      <p:sp>
        <p:nvSpPr>
          <p:cNvPr id="3" name="Text Placeholder 2">
            <a:extLst>
              <a:ext uri="{FF2B5EF4-FFF2-40B4-BE49-F238E27FC236}">
                <a16:creationId xmlns:a16="http://schemas.microsoft.com/office/drawing/2014/main" id="{3A00E9A8-C9B1-44CD-70E3-59BBDF701ABB}"/>
              </a:ext>
            </a:extLst>
          </p:cNvPr>
          <p:cNvSpPr>
            <a:spLocks noGrp="1"/>
          </p:cNvSpPr>
          <p:nvPr>
            <p:ph type="body" sz="quarter" idx="16"/>
          </p:nvPr>
        </p:nvSpPr>
        <p:spPr/>
        <p:txBody>
          <a:bodyPr>
            <a:normAutofit lnSpcReduction="10000"/>
          </a:bodyPr>
          <a:lstStyle/>
          <a:p>
            <a:r>
              <a:rPr lang="en-GB" dirty="0"/>
              <a:t>References for Unit 2</a:t>
            </a:r>
          </a:p>
        </p:txBody>
      </p:sp>
    </p:spTree>
    <p:extLst>
      <p:ext uri="{BB962C8B-B14F-4D97-AF65-F5344CB8AC3E}">
        <p14:creationId xmlns:p14="http://schemas.microsoft.com/office/powerpoint/2010/main" val="952657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B96CE78-B8D6-5F61-6352-C8664C9A0E9E}"/>
              </a:ext>
            </a:extLst>
          </p:cNvPr>
          <p:cNvSpPr>
            <a:spLocks noGrp="1"/>
          </p:cNvSpPr>
          <p:nvPr>
            <p:ph type="body" sz="quarter" idx="47"/>
          </p:nvPr>
        </p:nvSpPr>
        <p:spPr>
          <a:xfrm>
            <a:off x="2850548" y="102860"/>
            <a:ext cx="7678646" cy="1070954"/>
          </a:xfrm>
        </p:spPr>
        <p:txBody>
          <a:bodyPr/>
          <a:lstStyle/>
          <a:p>
            <a:r>
              <a:rPr lang="en-GB" dirty="0"/>
              <a:t>TABLE OF CONTENTS</a:t>
            </a:r>
          </a:p>
        </p:txBody>
      </p:sp>
      <p:sp>
        <p:nvSpPr>
          <p:cNvPr id="2" name="Text Placeholder 1">
            <a:extLst>
              <a:ext uri="{FF2B5EF4-FFF2-40B4-BE49-F238E27FC236}">
                <a16:creationId xmlns:a16="http://schemas.microsoft.com/office/drawing/2014/main" id="{33E8BCE1-F81A-B08E-0B49-9CC2DA23718B}"/>
              </a:ext>
            </a:extLst>
          </p:cNvPr>
          <p:cNvSpPr>
            <a:spLocks noGrp="1"/>
          </p:cNvSpPr>
          <p:nvPr>
            <p:ph type="body" sz="quarter" idx="50"/>
          </p:nvPr>
        </p:nvSpPr>
        <p:spPr/>
        <p:txBody>
          <a:bodyPr>
            <a:normAutofit/>
          </a:bodyPr>
          <a:lstStyle/>
          <a:p>
            <a:r>
              <a:rPr lang="en-GB"/>
              <a:t>01</a:t>
            </a:r>
          </a:p>
        </p:txBody>
      </p:sp>
      <p:sp>
        <p:nvSpPr>
          <p:cNvPr id="12" name="Text Placeholder 11">
            <a:extLst>
              <a:ext uri="{FF2B5EF4-FFF2-40B4-BE49-F238E27FC236}">
                <a16:creationId xmlns:a16="http://schemas.microsoft.com/office/drawing/2014/main" id="{98B3D976-C2C0-98AB-577C-9A005B02A982}"/>
              </a:ext>
            </a:extLst>
          </p:cNvPr>
          <p:cNvSpPr>
            <a:spLocks noGrp="1"/>
          </p:cNvSpPr>
          <p:nvPr>
            <p:ph type="body" sz="quarter" idx="51"/>
          </p:nvPr>
        </p:nvSpPr>
        <p:spPr/>
        <p:txBody>
          <a:bodyPr>
            <a:normAutofit/>
          </a:bodyPr>
          <a:lstStyle/>
          <a:p>
            <a:r>
              <a:rPr lang="en-GB" dirty="0">
                <a:hlinkClick r:id="rId2" action="ppaction://hlinksldjump"/>
              </a:rPr>
              <a:t>Unit 1: Introduction to Work-Life Balance</a:t>
            </a:r>
            <a:endParaRPr lang="en-GB" dirty="0"/>
          </a:p>
        </p:txBody>
      </p:sp>
      <p:sp>
        <p:nvSpPr>
          <p:cNvPr id="3" name="Text Placeholder 2">
            <a:extLst>
              <a:ext uri="{FF2B5EF4-FFF2-40B4-BE49-F238E27FC236}">
                <a16:creationId xmlns:a16="http://schemas.microsoft.com/office/drawing/2014/main" id="{8DC06369-563B-377E-4FAC-D3280D0AB389}"/>
              </a:ext>
            </a:extLst>
          </p:cNvPr>
          <p:cNvSpPr>
            <a:spLocks noGrp="1"/>
          </p:cNvSpPr>
          <p:nvPr>
            <p:ph type="body" sz="quarter" idx="52"/>
          </p:nvPr>
        </p:nvSpPr>
        <p:spPr/>
        <p:txBody>
          <a:bodyPr>
            <a:normAutofit/>
          </a:bodyPr>
          <a:lstStyle/>
          <a:p>
            <a:r>
              <a:rPr lang="en-GB"/>
              <a:t>02</a:t>
            </a:r>
          </a:p>
        </p:txBody>
      </p:sp>
      <p:sp>
        <p:nvSpPr>
          <p:cNvPr id="4" name="Text Placeholder 3">
            <a:extLst>
              <a:ext uri="{FF2B5EF4-FFF2-40B4-BE49-F238E27FC236}">
                <a16:creationId xmlns:a16="http://schemas.microsoft.com/office/drawing/2014/main" id="{77EB4F98-535E-813A-1744-B529C3C87728}"/>
              </a:ext>
            </a:extLst>
          </p:cNvPr>
          <p:cNvSpPr>
            <a:spLocks noGrp="1"/>
          </p:cNvSpPr>
          <p:nvPr>
            <p:ph type="body" sz="quarter" idx="53"/>
          </p:nvPr>
        </p:nvSpPr>
        <p:spPr/>
        <p:txBody>
          <a:bodyPr>
            <a:normAutofit/>
          </a:bodyPr>
          <a:lstStyle/>
          <a:p>
            <a:r>
              <a:rPr lang="en-GB" dirty="0">
                <a:hlinkClick r:id="rId3" action="ppaction://hlinksldjump"/>
              </a:rPr>
              <a:t>Unit 2: Organisational Role in Promoting Work-Life Balance</a:t>
            </a:r>
            <a:endParaRPr lang="en-GB" dirty="0"/>
          </a:p>
        </p:txBody>
      </p:sp>
      <p:sp>
        <p:nvSpPr>
          <p:cNvPr id="5" name="Text Placeholder 4">
            <a:extLst>
              <a:ext uri="{FF2B5EF4-FFF2-40B4-BE49-F238E27FC236}">
                <a16:creationId xmlns:a16="http://schemas.microsoft.com/office/drawing/2014/main" id="{B79DCAD7-65D6-252E-2A87-12548A40BC2A}"/>
              </a:ext>
            </a:extLst>
          </p:cNvPr>
          <p:cNvSpPr>
            <a:spLocks noGrp="1"/>
          </p:cNvSpPr>
          <p:nvPr>
            <p:ph type="body" sz="quarter" idx="54"/>
          </p:nvPr>
        </p:nvSpPr>
        <p:spPr/>
        <p:txBody>
          <a:bodyPr>
            <a:normAutofit/>
          </a:bodyPr>
          <a:lstStyle/>
          <a:p>
            <a:r>
              <a:rPr lang="en-GB"/>
              <a:t>03</a:t>
            </a:r>
          </a:p>
        </p:txBody>
      </p:sp>
      <p:sp>
        <p:nvSpPr>
          <p:cNvPr id="7" name="Text Placeholder 6">
            <a:extLst>
              <a:ext uri="{FF2B5EF4-FFF2-40B4-BE49-F238E27FC236}">
                <a16:creationId xmlns:a16="http://schemas.microsoft.com/office/drawing/2014/main" id="{7EB8111C-6AC2-C39C-C85D-34C0A8264149}"/>
              </a:ext>
            </a:extLst>
          </p:cNvPr>
          <p:cNvSpPr>
            <a:spLocks noGrp="1"/>
          </p:cNvSpPr>
          <p:nvPr>
            <p:ph type="body" sz="quarter" idx="55"/>
          </p:nvPr>
        </p:nvSpPr>
        <p:spPr/>
        <p:txBody>
          <a:bodyPr>
            <a:normAutofit/>
          </a:bodyPr>
          <a:lstStyle/>
          <a:p>
            <a:r>
              <a:rPr lang="en-GB" dirty="0">
                <a:hlinkClick r:id="rId4" action="ppaction://hlinksldjump"/>
              </a:rPr>
              <a:t>Unit 3: Strategies for Achieving Work-Life Balance</a:t>
            </a:r>
            <a:endParaRPr lang="en-GB" dirty="0"/>
          </a:p>
        </p:txBody>
      </p:sp>
      <p:sp>
        <p:nvSpPr>
          <p:cNvPr id="6" name="Text Placeholder 5">
            <a:extLst>
              <a:ext uri="{FF2B5EF4-FFF2-40B4-BE49-F238E27FC236}">
                <a16:creationId xmlns:a16="http://schemas.microsoft.com/office/drawing/2014/main" id="{6A526560-9F55-F467-17E1-4532984B8C9E}"/>
              </a:ext>
            </a:extLst>
          </p:cNvPr>
          <p:cNvSpPr>
            <a:spLocks noGrp="1"/>
          </p:cNvSpPr>
          <p:nvPr>
            <p:ph type="body" sz="quarter" idx="56"/>
          </p:nvPr>
        </p:nvSpPr>
        <p:spPr/>
        <p:txBody>
          <a:bodyPr>
            <a:normAutofit/>
          </a:bodyPr>
          <a:lstStyle/>
          <a:p>
            <a:r>
              <a:rPr lang="en-GB"/>
              <a:t>04</a:t>
            </a:r>
          </a:p>
        </p:txBody>
      </p:sp>
      <p:sp>
        <p:nvSpPr>
          <p:cNvPr id="8" name="Text Placeholder 7">
            <a:extLst>
              <a:ext uri="{FF2B5EF4-FFF2-40B4-BE49-F238E27FC236}">
                <a16:creationId xmlns:a16="http://schemas.microsoft.com/office/drawing/2014/main" id="{2A3E251E-7E06-AD26-85F4-468E24317233}"/>
              </a:ext>
            </a:extLst>
          </p:cNvPr>
          <p:cNvSpPr>
            <a:spLocks noGrp="1"/>
          </p:cNvSpPr>
          <p:nvPr>
            <p:ph type="body" sz="quarter" idx="57"/>
          </p:nvPr>
        </p:nvSpPr>
        <p:spPr/>
        <p:txBody>
          <a:bodyPr>
            <a:normAutofit lnSpcReduction="10000"/>
          </a:bodyPr>
          <a:lstStyle/>
          <a:p>
            <a:r>
              <a:rPr lang="en-GB" dirty="0">
                <a:hlinkClick r:id="rId5" action="ppaction://hlinksldjump"/>
              </a:rPr>
              <a:t>Unit 4: Organisational Responsibilities towards Work-Life Balance</a:t>
            </a:r>
            <a:endParaRPr lang="en-GB" dirty="0"/>
          </a:p>
        </p:txBody>
      </p:sp>
      <p:sp>
        <p:nvSpPr>
          <p:cNvPr id="9" name="Text Placeholder 8">
            <a:extLst>
              <a:ext uri="{FF2B5EF4-FFF2-40B4-BE49-F238E27FC236}">
                <a16:creationId xmlns:a16="http://schemas.microsoft.com/office/drawing/2014/main" id="{59232324-ABCE-6B32-73D9-5459AD91DB8A}"/>
              </a:ext>
            </a:extLst>
          </p:cNvPr>
          <p:cNvSpPr>
            <a:spLocks noGrp="1"/>
          </p:cNvSpPr>
          <p:nvPr>
            <p:ph type="body" sz="quarter" idx="58"/>
          </p:nvPr>
        </p:nvSpPr>
        <p:spPr/>
        <p:txBody>
          <a:bodyPr>
            <a:normAutofit/>
          </a:bodyPr>
          <a:lstStyle/>
          <a:p>
            <a:r>
              <a:rPr lang="en-GB" dirty="0"/>
              <a:t>05</a:t>
            </a:r>
          </a:p>
        </p:txBody>
      </p:sp>
      <p:sp>
        <p:nvSpPr>
          <p:cNvPr id="10" name="Text Placeholder 9">
            <a:extLst>
              <a:ext uri="{FF2B5EF4-FFF2-40B4-BE49-F238E27FC236}">
                <a16:creationId xmlns:a16="http://schemas.microsoft.com/office/drawing/2014/main" id="{C6285844-7141-7D08-5B04-59EF2F027CA1}"/>
              </a:ext>
            </a:extLst>
          </p:cNvPr>
          <p:cNvSpPr>
            <a:spLocks noGrp="1"/>
          </p:cNvSpPr>
          <p:nvPr>
            <p:ph type="body" sz="quarter" idx="59"/>
          </p:nvPr>
        </p:nvSpPr>
        <p:spPr>
          <a:xfrm>
            <a:off x="4147724" y="4690900"/>
            <a:ext cx="7208644" cy="692194"/>
          </a:xfrm>
        </p:spPr>
        <p:txBody>
          <a:bodyPr>
            <a:normAutofit lnSpcReduction="10000"/>
          </a:bodyPr>
          <a:lstStyle/>
          <a:p>
            <a:r>
              <a:rPr lang="en-GB" dirty="0">
                <a:hlinkClick r:id="rId6" action="ppaction://hlinksldjump"/>
              </a:rPr>
              <a:t>Unit 5: Managing Remote Teams and Ensuring Effective Communication</a:t>
            </a:r>
            <a:endParaRPr lang="en-GB" dirty="0"/>
          </a:p>
        </p:txBody>
      </p:sp>
      <p:sp>
        <p:nvSpPr>
          <p:cNvPr id="13" name="Text Placeholder 8">
            <a:extLst>
              <a:ext uri="{FF2B5EF4-FFF2-40B4-BE49-F238E27FC236}">
                <a16:creationId xmlns:a16="http://schemas.microsoft.com/office/drawing/2014/main" id="{2173C994-7DCF-7861-3456-74324659354E}"/>
              </a:ext>
            </a:extLst>
          </p:cNvPr>
          <p:cNvSpPr txBox="1">
            <a:spLocks/>
          </p:cNvSpPr>
          <p:nvPr/>
        </p:nvSpPr>
        <p:spPr>
          <a:xfrm>
            <a:off x="3183475" y="5487106"/>
            <a:ext cx="745417" cy="635000"/>
          </a:xfrm>
          <a:prstGeom prst="rect">
            <a:avLst/>
          </a:prstGeom>
          <a:noFill/>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rgbClr val="14B4C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06</a:t>
            </a:r>
          </a:p>
        </p:txBody>
      </p:sp>
      <p:sp>
        <p:nvSpPr>
          <p:cNvPr id="14" name="Text Placeholder 9">
            <a:extLst>
              <a:ext uri="{FF2B5EF4-FFF2-40B4-BE49-F238E27FC236}">
                <a16:creationId xmlns:a16="http://schemas.microsoft.com/office/drawing/2014/main" id="{EDF3C85F-F95A-8BF3-2B51-73B51265D8C6}"/>
              </a:ext>
            </a:extLst>
          </p:cNvPr>
          <p:cNvSpPr txBox="1">
            <a:spLocks/>
          </p:cNvSpPr>
          <p:nvPr/>
        </p:nvSpPr>
        <p:spPr>
          <a:xfrm>
            <a:off x="4122308" y="5487106"/>
            <a:ext cx="7208644" cy="69219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hlinkClick r:id="rId7" action="ppaction://hlinksldjump"/>
              </a:rPr>
              <a:t>Self Assessment</a:t>
            </a:r>
            <a:endParaRPr lang="en-GB" dirty="0"/>
          </a:p>
        </p:txBody>
      </p:sp>
    </p:spTree>
    <p:extLst>
      <p:ext uri="{BB962C8B-B14F-4D97-AF65-F5344CB8AC3E}">
        <p14:creationId xmlns:p14="http://schemas.microsoft.com/office/powerpoint/2010/main" val="392564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98" r="21798"/>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40282" y="463915"/>
            <a:ext cx="4394873" cy="1366423"/>
          </a:xfrm>
        </p:spPr>
        <p:txBody>
          <a:bodyPr>
            <a:normAutofit/>
          </a:bodyPr>
          <a:lstStyle/>
          <a:p>
            <a:r>
              <a:rPr lang="en-GB" sz="3200" b="1" dirty="0"/>
              <a:t>Strategies for Achieving Work-Life Balance</a:t>
            </a:r>
            <a:endParaRPr lang="en-GB" sz="6600"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lstStyle/>
          <a:p>
            <a:r>
              <a:rPr lang="en-GB" dirty="0"/>
              <a:t>03</a:t>
            </a:r>
          </a:p>
        </p:txBody>
      </p:sp>
    </p:spTree>
    <p:extLst>
      <p:ext uri="{BB962C8B-B14F-4D97-AF65-F5344CB8AC3E}">
        <p14:creationId xmlns:p14="http://schemas.microsoft.com/office/powerpoint/2010/main" val="839127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240E315-7A2F-69A2-2009-6D1DB15E2BC7}"/>
              </a:ext>
            </a:extLst>
          </p:cNvPr>
          <p:cNvPicPr>
            <a:picLocks noGrp="1" noChangeAspect="1"/>
          </p:cNvPicPr>
          <p:nvPr>
            <p:ph type="pic" sz="quarter" idx="33"/>
          </p:nvPr>
        </p:nvPicPr>
        <p:blipFill>
          <a:blip r:embed="rId2"/>
          <a:srcRect l="14036" r="14036"/>
          <a:stretch>
            <a:fillRect/>
          </a:stretch>
        </p:blipFill>
        <p:spPr/>
      </p:pic>
      <p:sp>
        <p:nvSpPr>
          <p:cNvPr id="4" name="Text Placeholder 3">
            <a:extLst>
              <a:ext uri="{FF2B5EF4-FFF2-40B4-BE49-F238E27FC236}">
                <a16:creationId xmlns:a16="http://schemas.microsoft.com/office/drawing/2014/main" id="{E3DEBDD6-2533-1117-545C-5BEA4937C037}"/>
              </a:ext>
            </a:extLst>
          </p:cNvPr>
          <p:cNvSpPr>
            <a:spLocks noGrp="1"/>
          </p:cNvSpPr>
          <p:nvPr>
            <p:ph type="body" sz="quarter" idx="18"/>
          </p:nvPr>
        </p:nvSpPr>
        <p:spPr>
          <a:xfrm>
            <a:off x="6285392" y="1207454"/>
            <a:ext cx="5328927" cy="5650546"/>
          </a:xfrm>
        </p:spPr>
        <p:txBody>
          <a:bodyPr>
            <a:normAutofit lnSpcReduction="10000"/>
          </a:bodyPr>
          <a:lstStyle/>
          <a:p>
            <a:pPr marL="342900" indent="-342900" algn="just">
              <a:buFont typeface="Arial" panose="020B0604020202020204" pitchFamily="34" charset="0"/>
              <a:buChar char="•"/>
            </a:pPr>
            <a:r>
              <a:rPr lang="en-GB" sz="2000" dirty="0"/>
              <a:t>Creating a distinct separation between work and personal life is crucial for maintaining a healthy work-life balance. </a:t>
            </a:r>
          </a:p>
          <a:p>
            <a:pPr marL="342900" indent="-342900" algn="just">
              <a:buFont typeface="Arial" panose="020B0604020202020204" pitchFamily="34" charset="0"/>
              <a:buChar char="•"/>
            </a:pPr>
            <a:r>
              <a:rPr lang="en-GB" sz="2000" dirty="0"/>
              <a:t>This might include designating specific work hours, creating a separate workspace at home, and limiting work-related communications during non-work hours. </a:t>
            </a:r>
          </a:p>
          <a:p>
            <a:pPr marL="342900" indent="-342900" algn="just">
              <a:buFont typeface="Arial" panose="020B0604020202020204" pitchFamily="34" charset="0"/>
              <a:buChar char="•"/>
            </a:pPr>
            <a:r>
              <a:rPr lang="en-GB" sz="2000" dirty="0"/>
              <a:t>For women, who often juggle multiple roles including caregiving responsibilities, setting boundaries can be particularly important. </a:t>
            </a:r>
          </a:p>
          <a:p>
            <a:pPr marL="342900" indent="-342900" algn="just">
              <a:buFont typeface="Arial" panose="020B0604020202020204" pitchFamily="34" charset="0"/>
              <a:buChar char="•"/>
            </a:pPr>
            <a:r>
              <a:rPr lang="en-GB" sz="2000" dirty="0"/>
              <a:t>The European Pillar of Social Rights acknowledges the unique challenges faced by women in achieving work-life balance and promotes policies that support the establishment of such boundaries. The 'right to disconnect' or 'right to be unavailable' has gained traction in several EU countries, recognizing the importance of separating work and personal time.</a:t>
            </a:r>
          </a:p>
        </p:txBody>
      </p:sp>
      <p:sp>
        <p:nvSpPr>
          <p:cNvPr id="5" name="Text Placeholder 4">
            <a:extLst>
              <a:ext uri="{FF2B5EF4-FFF2-40B4-BE49-F238E27FC236}">
                <a16:creationId xmlns:a16="http://schemas.microsoft.com/office/drawing/2014/main" id="{D273A783-0D94-C7AC-F620-9DB34217AC73}"/>
              </a:ext>
            </a:extLst>
          </p:cNvPr>
          <p:cNvSpPr>
            <a:spLocks noGrp="1"/>
          </p:cNvSpPr>
          <p:nvPr>
            <p:ph type="body" sz="quarter" idx="16"/>
          </p:nvPr>
        </p:nvSpPr>
        <p:spPr>
          <a:xfrm>
            <a:off x="6285392" y="296322"/>
            <a:ext cx="5024760" cy="870778"/>
          </a:xfrm>
        </p:spPr>
        <p:txBody>
          <a:bodyPr>
            <a:normAutofit/>
          </a:bodyPr>
          <a:lstStyle/>
          <a:p>
            <a:r>
              <a:rPr lang="en-GB" sz="2400" dirty="0"/>
              <a:t>Setting Boundaries between Work and Personal Life?</a:t>
            </a:r>
          </a:p>
        </p:txBody>
      </p:sp>
    </p:spTree>
    <p:extLst>
      <p:ext uri="{BB962C8B-B14F-4D97-AF65-F5344CB8AC3E}">
        <p14:creationId xmlns:p14="http://schemas.microsoft.com/office/powerpoint/2010/main" val="2405927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645031-6FAF-938F-4EEC-6FBCAFD6A320}"/>
              </a:ext>
            </a:extLst>
          </p:cNvPr>
          <p:cNvSpPr>
            <a:spLocks noGrp="1"/>
          </p:cNvSpPr>
          <p:nvPr>
            <p:ph type="body" sz="quarter" idx="18"/>
          </p:nvPr>
        </p:nvSpPr>
        <p:spPr>
          <a:xfrm>
            <a:off x="712630" y="2257464"/>
            <a:ext cx="5383370" cy="3606870"/>
          </a:xfrm>
        </p:spPr>
        <p:txBody>
          <a:bodyPr>
            <a:normAutofit/>
          </a:bodyPr>
          <a:lstStyle/>
          <a:p>
            <a:pPr marL="0" indent="0"/>
            <a:r>
              <a:rPr lang="en-GB" sz="3200" dirty="0"/>
              <a:t>8 Tips on creating healthy work boundaries</a:t>
            </a:r>
          </a:p>
          <a:p>
            <a:pPr marL="0" indent="0"/>
            <a:r>
              <a:rPr lang="en-GB" sz="3200" dirty="0"/>
              <a:t>Click link </a:t>
            </a:r>
            <a:r>
              <a:rPr lang="en-GB" sz="3200" b="1" dirty="0">
                <a:solidFill>
                  <a:srgbClr val="8A4199"/>
                </a:solidFill>
                <a:hlinkClick r:id="rId2">
                  <a:extLst>
                    <a:ext uri="{A12FA001-AC4F-418D-AE19-62706E023703}">
                      <ahyp:hlinkClr xmlns:ahyp="http://schemas.microsoft.com/office/drawing/2018/hyperlinkcolor" val="tx"/>
                    </a:ext>
                  </a:extLst>
                </a:hlinkClick>
              </a:rPr>
              <a:t>HERE</a:t>
            </a:r>
            <a:r>
              <a:rPr lang="en-GB" sz="3200" b="1" dirty="0">
                <a:solidFill>
                  <a:srgbClr val="8A4199"/>
                </a:solidFill>
              </a:rPr>
              <a:t> </a:t>
            </a:r>
            <a:r>
              <a:rPr lang="en-GB" sz="3200" dirty="0"/>
              <a:t>to follow their steps on creating a better work place balance!</a:t>
            </a:r>
          </a:p>
        </p:txBody>
      </p:sp>
      <p:sp>
        <p:nvSpPr>
          <p:cNvPr id="3" name="Text Placeholder 2">
            <a:extLst>
              <a:ext uri="{FF2B5EF4-FFF2-40B4-BE49-F238E27FC236}">
                <a16:creationId xmlns:a16="http://schemas.microsoft.com/office/drawing/2014/main" id="{389AA263-E197-98F5-A5A9-70363C3C17EA}"/>
              </a:ext>
            </a:extLst>
          </p:cNvPr>
          <p:cNvSpPr>
            <a:spLocks noGrp="1"/>
          </p:cNvSpPr>
          <p:nvPr>
            <p:ph type="body" sz="quarter" idx="16"/>
          </p:nvPr>
        </p:nvSpPr>
        <p:spPr/>
        <p:txBody>
          <a:bodyPr/>
          <a:lstStyle/>
          <a:p>
            <a:r>
              <a:rPr lang="en-GB" dirty="0"/>
              <a:t>Activity: How to set work-life boundaries</a:t>
            </a:r>
          </a:p>
        </p:txBody>
      </p:sp>
      <p:pic>
        <p:nvPicPr>
          <p:cNvPr id="6" name="Picture Placeholder 5">
            <a:extLst>
              <a:ext uri="{FF2B5EF4-FFF2-40B4-BE49-F238E27FC236}">
                <a16:creationId xmlns:a16="http://schemas.microsoft.com/office/drawing/2014/main" id="{13982D8B-6410-B830-BDD5-E6A640BB7D4B}"/>
              </a:ext>
            </a:extLst>
          </p:cNvPr>
          <p:cNvPicPr>
            <a:picLocks noGrp="1" noChangeAspect="1"/>
          </p:cNvPicPr>
          <p:nvPr>
            <p:ph type="pic" sz="quarter" idx="10"/>
          </p:nvPr>
        </p:nvPicPr>
        <p:blipFill rotWithShape="1">
          <a:blip r:embed="rId3"/>
          <a:srcRect l="21652" r="21652"/>
          <a:stretch/>
        </p:blipFill>
        <p:spPr/>
      </p:pic>
    </p:spTree>
    <p:extLst>
      <p:ext uri="{BB962C8B-B14F-4D97-AF65-F5344CB8AC3E}">
        <p14:creationId xmlns:p14="http://schemas.microsoft.com/office/powerpoint/2010/main" val="4273407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FA4BEE-2A2B-8780-F17C-A72B56F724EA}"/>
              </a:ext>
            </a:extLst>
          </p:cNvPr>
          <p:cNvSpPr>
            <a:spLocks noGrp="1"/>
          </p:cNvSpPr>
          <p:nvPr>
            <p:ph type="body" sz="quarter" idx="18"/>
          </p:nvPr>
        </p:nvSpPr>
        <p:spPr>
          <a:xfrm>
            <a:off x="607591" y="1414235"/>
            <a:ext cx="6289090" cy="4029530"/>
          </a:xfrm>
        </p:spPr>
        <p:txBody>
          <a:bodyPr>
            <a:normAutofit/>
          </a:bodyPr>
          <a:lstStyle/>
          <a:p>
            <a:pPr marL="0" indent="0"/>
            <a:r>
              <a:rPr lang="en-GB" dirty="0"/>
              <a:t>Effective time management is a critical strategy for achieving work-life balance. Techniques may include prioritising tasks, setting realistic goals, using productivity tools, and delegating responsibilities. </a:t>
            </a:r>
          </a:p>
          <a:p>
            <a:pPr marL="0" indent="0"/>
            <a:r>
              <a:rPr lang="en-GB" dirty="0"/>
              <a:t>For women employees who frequently undertake multiple roles at work and at home, mastering time management techniques can prove particularly beneficial. </a:t>
            </a:r>
          </a:p>
          <a:p>
            <a:pPr marL="0" indent="0"/>
            <a:r>
              <a:rPr lang="en-GB" dirty="0"/>
              <a:t>The EU's New Strategic Framework on Health and Safety at Work highlights the importance of effective time management as a part of work organisation and psychosocial risk prevention.</a:t>
            </a:r>
          </a:p>
        </p:txBody>
      </p:sp>
      <p:sp>
        <p:nvSpPr>
          <p:cNvPr id="3" name="Text Placeholder 2">
            <a:extLst>
              <a:ext uri="{FF2B5EF4-FFF2-40B4-BE49-F238E27FC236}">
                <a16:creationId xmlns:a16="http://schemas.microsoft.com/office/drawing/2014/main" id="{021A2C47-9C09-66BC-14D9-9ABD4E3615FD}"/>
              </a:ext>
            </a:extLst>
          </p:cNvPr>
          <p:cNvSpPr>
            <a:spLocks noGrp="1"/>
          </p:cNvSpPr>
          <p:nvPr>
            <p:ph type="body" sz="quarter" idx="16"/>
          </p:nvPr>
        </p:nvSpPr>
        <p:spPr/>
        <p:txBody>
          <a:bodyPr>
            <a:normAutofit lnSpcReduction="10000"/>
          </a:bodyPr>
          <a:lstStyle/>
          <a:p>
            <a:r>
              <a:rPr lang="en-GB" dirty="0"/>
              <a:t>Time Management Techniques</a:t>
            </a:r>
          </a:p>
        </p:txBody>
      </p:sp>
      <p:pic>
        <p:nvPicPr>
          <p:cNvPr id="6" name="Picture Placeholder 5">
            <a:extLst>
              <a:ext uri="{FF2B5EF4-FFF2-40B4-BE49-F238E27FC236}">
                <a16:creationId xmlns:a16="http://schemas.microsoft.com/office/drawing/2014/main" id="{7E2007BE-88B3-07C0-7A4C-43231D7EF75A}"/>
              </a:ext>
            </a:extLst>
          </p:cNvPr>
          <p:cNvPicPr>
            <a:picLocks noGrp="1" noChangeAspect="1"/>
          </p:cNvPicPr>
          <p:nvPr>
            <p:ph type="pic" sz="quarter" idx="15"/>
          </p:nvPr>
        </p:nvPicPr>
        <p:blipFill>
          <a:blip r:embed="rId2"/>
          <a:srcRect l="21798" r="21798"/>
          <a:stretch>
            <a:fillRect/>
          </a:stretch>
        </p:blipFill>
        <p:spPr/>
      </p:pic>
    </p:spTree>
    <p:extLst>
      <p:ext uri="{BB962C8B-B14F-4D97-AF65-F5344CB8AC3E}">
        <p14:creationId xmlns:p14="http://schemas.microsoft.com/office/powerpoint/2010/main" val="579157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840E296-6932-9FAC-90C4-7172A262C0A2}"/>
              </a:ext>
            </a:extLst>
          </p:cNvPr>
          <p:cNvPicPr>
            <a:picLocks noGrp="1" noChangeAspect="1"/>
          </p:cNvPicPr>
          <p:nvPr>
            <p:ph type="pic" sz="quarter" idx="10"/>
          </p:nvPr>
        </p:nvPicPr>
        <p:blipFill rotWithShape="1">
          <a:blip r:embed="rId2"/>
          <a:srcRect l="37007" r="37007"/>
          <a:stretch/>
        </p:blipFill>
        <p:spPr/>
      </p:pic>
      <p:sp>
        <p:nvSpPr>
          <p:cNvPr id="3" name="Text Placeholder 2">
            <a:extLst>
              <a:ext uri="{FF2B5EF4-FFF2-40B4-BE49-F238E27FC236}">
                <a16:creationId xmlns:a16="http://schemas.microsoft.com/office/drawing/2014/main" id="{E50EECA5-EECD-ED4D-6076-6209B32910C4}"/>
              </a:ext>
            </a:extLst>
          </p:cNvPr>
          <p:cNvSpPr>
            <a:spLocks noGrp="1"/>
          </p:cNvSpPr>
          <p:nvPr>
            <p:ph type="body" sz="quarter" idx="18"/>
          </p:nvPr>
        </p:nvSpPr>
        <p:spPr>
          <a:xfrm>
            <a:off x="712486" y="2000289"/>
            <a:ext cx="7312170" cy="3606870"/>
          </a:xfrm>
        </p:spPr>
        <p:txBody>
          <a:bodyPr>
            <a:normAutofit/>
          </a:bodyPr>
          <a:lstStyle/>
          <a:p>
            <a:pPr marL="0" indent="0"/>
            <a:r>
              <a:rPr lang="en-GB" sz="3200" dirty="0"/>
              <a:t>Here are some time-tested tips for managing your time.</a:t>
            </a:r>
          </a:p>
          <a:p>
            <a:pPr marL="0" indent="0"/>
            <a:endParaRPr lang="en-GB" sz="3200" dirty="0"/>
          </a:p>
          <a:p>
            <a:pPr marL="0" indent="0"/>
            <a:r>
              <a:rPr lang="en-GB" sz="3200" dirty="0"/>
              <a:t>Click </a:t>
            </a:r>
            <a:r>
              <a:rPr lang="en-GB" sz="3200" b="1" dirty="0">
                <a:solidFill>
                  <a:srgbClr val="8A4199"/>
                </a:solidFill>
                <a:hlinkClick r:id="rId3">
                  <a:extLst>
                    <a:ext uri="{A12FA001-AC4F-418D-AE19-62706E023703}">
                      <ahyp:hlinkClr xmlns:ahyp="http://schemas.microsoft.com/office/drawing/2018/hyperlinkcolor" val="tx"/>
                    </a:ext>
                  </a:extLst>
                </a:hlinkClick>
              </a:rPr>
              <a:t>HERE</a:t>
            </a:r>
            <a:r>
              <a:rPr lang="en-GB" sz="3200" dirty="0"/>
              <a:t> to read and begin implementing some steps today</a:t>
            </a:r>
          </a:p>
        </p:txBody>
      </p:sp>
      <p:sp>
        <p:nvSpPr>
          <p:cNvPr id="4" name="Text Placeholder 3">
            <a:extLst>
              <a:ext uri="{FF2B5EF4-FFF2-40B4-BE49-F238E27FC236}">
                <a16:creationId xmlns:a16="http://schemas.microsoft.com/office/drawing/2014/main" id="{B8E0D4E1-9074-EA9D-85E2-D999485D2036}"/>
              </a:ext>
            </a:extLst>
          </p:cNvPr>
          <p:cNvSpPr>
            <a:spLocks noGrp="1"/>
          </p:cNvSpPr>
          <p:nvPr>
            <p:ph type="body" sz="quarter" idx="16"/>
          </p:nvPr>
        </p:nvSpPr>
        <p:spPr/>
        <p:txBody>
          <a:bodyPr/>
          <a:lstStyle/>
          <a:p>
            <a:r>
              <a:rPr lang="en-GB" dirty="0"/>
              <a:t>Activity: Time Management Skills That Work</a:t>
            </a:r>
          </a:p>
        </p:txBody>
      </p:sp>
    </p:spTree>
    <p:extLst>
      <p:ext uri="{BB962C8B-B14F-4D97-AF65-F5344CB8AC3E}">
        <p14:creationId xmlns:p14="http://schemas.microsoft.com/office/powerpoint/2010/main" val="1109814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9FD1E5-D577-6F58-5B59-908344A0497F}"/>
              </a:ext>
            </a:extLst>
          </p:cNvPr>
          <p:cNvSpPr>
            <a:spLocks noGrp="1"/>
          </p:cNvSpPr>
          <p:nvPr>
            <p:ph type="body" sz="quarter" idx="18"/>
          </p:nvPr>
        </p:nvSpPr>
        <p:spPr/>
        <p:txBody>
          <a:bodyPr/>
          <a:lstStyle/>
          <a:p>
            <a:pPr marL="342900" indent="-342900">
              <a:buFont typeface="Arial" panose="020B0604020202020204" pitchFamily="34" charset="0"/>
              <a:buChar char="•"/>
            </a:pPr>
            <a:r>
              <a:rPr lang="en-GB" dirty="0"/>
              <a:t>Stress management and self-care practices are also vital for maintaining work-life balance and overall wellbeing. </a:t>
            </a:r>
          </a:p>
          <a:p>
            <a:pPr marL="342900" indent="-342900">
              <a:buFont typeface="Arial" panose="020B0604020202020204" pitchFamily="34" charset="0"/>
              <a:buChar char="•"/>
            </a:pPr>
            <a:r>
              <a:rPr lang="en-GB" dirty="0"/>
              <a:t>Regular exercise, a balanced diet, adequate sleep, mindfulness practices, and recreational activities can help manage stress levels. </a:t>
            </a:r>
          </a:p>
          <a:p>
            <a:pPr marL="342900" indent="-342900">
              <a:buFont typeface="Arial" panose="020B0604020202020204" pitchFamily="34" charset="0"/>
              <a:buChar char="•"/>
            </a:pPr>
            <a:r>
              <a:rPr lang="en-GB" dirty="0"/>
              <a:t>For women, who according to EU-OSHA reports often experience work-related stress more frequently, these practices can be particularly crucial.</a:t>
            </a:r>
          </a:p>
        </p:txBody>
      </p:sp>
      <p:sp>
        <p:nvSpPr>
          <p:cNvPr id="3" name="Text Placeholder 2">
            <a:extLst>
              <a:ext uri="{FF2B5EF4-FFF2-40B4-BE49-F238E27FC236}">
                <a16:creationId xmlns:a16="http://schemas.microsoft.com/office/drawing/2014/main" id="{CD8760E2-7B69-8F15-7CA5-173F69590E55}"/>
              </a:ext>
            </a:extLst>
          </p:cNvPr>
          <p:cNvSpPr>
            <a:spLocks noGrp="1"/>
          </p:cNvSpPr>
          <p:nvPr>
            <p:ph type="body" sz="quarter" idx="16"/>
          </p:nvPr>
        </p:nvSpPr>
        <p:spPr/>
        <p:txBody>
          <a:bodyPr>
            <a:normAutofit lnSpcReduction="10000"/>
          </a:bodyPr>
          <a:lstStyle/>
          <a:p>
            <a:r>
              <a:rPr lang="en-GB" dirty="0"/>
              <a:t>Stress Management and Self-Care Practices</a:t>
            </a:r>
          </a:p>
        </p:txBody>
      </p:sp>
    </p:spTree>
    <p:extLst>
      <p:ext uri="{BB962C8B-B14F-4D97-AF65-F5344CB8AC3E}">
        <p14:creationId xmlns:p14="http://schemas.microsoft.com/office/powerpoint/2010/main" val="2820713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8280BB2-5921-869F-E140-15AB0D854171}"/>
              </a:ext>
            </a:extLst>
          </p:cNvPr>
          <p:cNvPicPr>
            <a:picLocks noGrp="1" noChangeAspect="1"/>
          </p:cNvPicPr>
          <p:nvPr>
            <p:ph type="pic" sz="quarter" idx="10"/>
          </p:nvPr>
        </p:nvPicPr>
        <p:blipFill>
          <a:blip r:embed="rId2"/>
          <a:srcRect l="30980" r="30980"/>
          <a:stretch>
            <a:fillRect/>
          </a:stretch>
        </p:blipFill>
        <p:spPr/>
      </p:pic>
      <p:sp>
        <p:nvSpPr>
          <p:cNvPr id="3" name="Text Placeholder 2">
            <a:extLst>
              <a:ext uri="{FF2B5EF4-FFF2-40B4-BE49-F238E27FC236}">
                <a16:creationId xmlns:a16="http://schemas.microsoft.com/office/drawing/2014/main" id="{2612299D-1BD8-88AC-9949-E7180BF382D5}"/>
              </a:ext>
            </a:extLst>
          </p:cNvPr>
          <p:cNvSpPr>
            <a:spLocks noGrp="1"/>
          </p:cNvSpPr>
          <p:nvPr>
            <p:ph type="body" sz="quarter" idx="18"/>
          </p:nvPr>
        </p:nvSpPr>
        <p:spPr/>
        <p:txBody>
          <a:bodyPr/>
          <a:lstStyle/>
          <a:p>
            <a:pPr marL="342900" indent="-342900">
              <a:buFont typeface="Arial" panose="020B0604020202020204" pitchFamily="34" charset="0"/>
              <a:buChar char="•"/>
            </a:pPr>
            <a:r>
              <a:rPr lang="en-GB" dirty="0"/>
              <a:t>Companies often have policies in place that can assist employees in achieving work-life balance. These may include flexible working hours, telecommuting, and family leave policies. It's important to be aware of and make use of these policies. </a:t>
            </a:r>
          </a:p>
          <a:p>
            <a:pPr marL="342900" indent="-342900">
              <a:buFont typeface="Arial" panose="020B0604020202020204" pitchFamily="34" charset="0"/>
              <a:buChar char="•"/>
            </a:pPr>
            <a:r>
              <a:rPr lang="en-GB" dirty="0"/>
              <a:t>The EU's New Strategic Framework on Health and Safety at Work 2014-2020 encourages organizations to promote such policies for the well-being of their employees.</a:t>
            </a:r>
          </a:p>
          <a:p>
            <a:pPr marL="342900" indent="-342900">
              <a:buFont typeface="Arial" panose="020B0604020202020204" pitchFamily="34" charset="0"/>
              <a:buChar char="•"/>
            </a:pPr>
            <a:r>
              <a:rPr lang="en-GB" dirty="0"/>
              <a:t>In this article it presents </a:t>
            </a:r>
            <a:r>
              <a:rPr lang="en-GB" b="1" dirty="0">
                <a:solidFill>
                  <a:srgbClr val="8A4199"/>
                </a:solidFill>
                <a:hlinkClick r:id="rId3">
                  <a:extLst>
                    <a:ext uri="{A12FA001-AC4F-418D-AE19-62706E023703}">
                      <ahyp:hlinkClr xmlns:ahyp="http://schemas.microsoft.com/office/drawing/2018/hyperlinkcolor" val="tx"/>
                    </a:ext>
                  </a:extLst>
                </a:hlinkClick>
              </a:rPr>
              <a:t>4 Tips for Identifying an Employer’s Work-Life Balance</a:t>
            </a:r>
            <a:endParaRPr lang="en-GB" b="1" dirty="0">
              <a:solidFill>
                <a:srgbClr val="8A4199"/>
              </a:solidFill>
            </a:endParaRPr>
          </a:p>
        </p:txBody>
      </p:sp>
      <p:sp>
        <p:nvSpPr>
          <p:cNvPr id="4" name="Text Placeholder 3">
            <a:extLst>
              <a:ext uri="{FF2B5EF4-FFF2-40B4-BE49-F238E27FC236}">
                <a16:creationId xmlns:a16="http://schemas.microsoft.com/office/drawing/2014/main" id="{899E29F4-30CF-B40D-58D4-CDDA82380D3B}"/>
              </a:ext>
            </a:extLst>
          </p:cNvPr>
          <p:cNvSpPr>
            <a:spLocks noGrp="1"/>
          </p:cNvSpPr>
          <p:nvPr>
            <p:ph type="body" sz="quarter" idx="16"/>
          </p:nvPr>
        </p:nvSpPr>
        <p:spPr/>
        <p:txBody>
          <a:bodyPr/>
          <a:lstStyle/>
          <a:p>
            <a:r>
              <a:rPr lang="en-GB" dirty="0"/>
              <a:t>Leveraging Company Policies and Resources</a:t>
            </a:r>
          </a:p>
        </p:txBody>
      </p:sp>
    </p:spTree>
    <p:extLst>
      <p:ext uri="{BB962C8B-B14F-4D97-AF65-F5344CB8AC3E}">
        <p14:creationId xmlns:p14="http://schemas.microsoft.com/office/powerpoint/2010/main" val="2255915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0FEB20-80BE-5422-9800-A228870CCD33}"/>
              </a:ext>
            </a:extLst>
          </p:cNvPr>
          <p:cNvSpPr>
            <a:spLocks noGrp="1"/>
          </p:cNvSpPr>
          <p:nvPr>
            <p:ph type="body" sz="quarter" idx="18"/>
          </p:nvPr>
        </p:nvSpPr>
        <p:spPr/>
        <p:txBody>
          <a:bodyPr>
            <a:normAutofit lnSpcReduction="10000"/>
          </a:bodyPr>
          <a:lstStyle/>
          <a:p>
            <a:pPr marL="342900" indent="-342900" algn="just">
              <a:buFont typeface="Arial" panose="020B0604020202020204" pitchFamily="34" charset="0"/>
              <a:buChar char="•"/>
            </a:pPr>
            <a:r>
              <a:rPr lang="en-GB" dirty="0"/>
              <a:t>We have so many questions. What’s working life like right now for people? What are the small things that are working well? What are others struggling with?</a:t>
            </a:r>
          </a:p>
          <a:p>
            <a:pPr marL="342900" indent="-342900" algn="just">
              <a:buFont typeface="Arial" panose="020B0604020202020204" pitchFamily="34" charset="0"/>
              <a:buChar char="•"/>
            </a:pPr>
            <a:r>
              <a:rPr lang="en-GB" dirty="0"/>
              <a:t>Looking forward, how do we make hybrid working work? Can we create work that’s actually good for our wellbeing? What are the big things employers need to think about? Could we really have the best of both worlds?</a:t>
            </a:r>
          </a:p>
          <a:p>
            <a:pPr marL="342900" indent="-342900" algn="just">
              <a:buFont typeface="Arial" panose="020B0604020202020204" pitchFamily="34" charset="0"/>
              <a:buChar char="•"/>
            </a:pPr>
            <a:r>
              <a:rPr lang="en-GB" b="1" dirty="0">
                <a:solidFill>
                  <a:srgbClr val="8A4199"/>
                </a:solidFill>
              </a:rPr>
              <a:t>Listen </a:t>
            </a:r>
            <a:r>
              <a:rPr lang="en-GB" b="1" dirty="0">
                <a:solidFill>
                  <a:srgbClr val="8A4199"/>
                </a:solidFill>
                <a:hlinkClick r:id="rId2">
                  <a:extLst>
                    <a:ext uri="{A12FA001-AC4F-418D-AE19-62706E023703}">
                      <ahyp:hlinkClr xmlns:ahyp="http://schemas.microsoft.com/office/drawing/2018/hyperlinkcolor" val="tx"/>
                    </a:ext>
                  </a:extLst>
                </a:hlinkClick>
              </a:rPr>
              <a:t>HERE!</a:t>
            </a:r>
            <a:endParaRPr lang="en-GB" b="1" dirty="0">
              <a:solidFill>
                <a:srgbClr val="8A4199"/>
              </a:solidFill>
            </a:endParaRPr>
          </a:p>
          <a:p>
            <a:endParaRPr lang="en-GB" dirty="0"/>
          </a:p>
        </p:txBody>
      </p:sp>
      <p:sp>
        <p:nvSpPr>
          <p:cNvPr id="3" name="Text Placeholder 2">
            <a:extLst>
              <a:ext uri="{FF2B5EF4-FFF2-40B4-BE49-F238E27FC236}">
                <a16:creationId xmlns:a16="http://schemas.microsoft.com/office/drawing/2014/main" id="{C4F46F3D-3DB9-7BA2-ED90-7973841A0A52}"/>
              </a:ext>
            </a:extLst>
          </p:cNvPr>
          <p:cNvSpPr>
            <a:spLocks noGrp="1"/>
          </p:cNvSpPr>
          <p:nvPr>
            <p:ph type="body" sz="quarter" idx="16"/>
          </p:nvPr>
        </p:nvSpPr>
        <p:spPr/>
        <p:txBody>
          <a:bodyPr>
            <a:normAutofit fontScale="85000" lnSpcReduction="20000"/>
          </a:bodyPr>
          <a:lstStyle/>
          <a:p>
            <a:r>
              <a:rPr lang="en-GB" dirty="0"/>
              <a:t>PODCAST: Deloitte: How do we create work that’s good for our wellbeing? </a:t>
            </a:r>
          </a:p>
          <a:p>
            <a:endParaRPr lang="en-GB" dirty="0"/>
          </a:p>
        </p:txBody>
      </p:sp>
      <p:pic>
        <p:nvPicPr>
          <p:cNvPr id="6" name="Picture Placeholder 5">
            <a:extLst>
              <a:ext uri="{FF2B5EF4-FFF2-40B4-BE49-F238E27FC236}">
                <a16:creationId xmlns:a16="http://schemas.microsoft.com/office/drawing/2014/main" id="{D64BDD37-C515-B53C-C586-EB2700308C5D}"/>
              </a:ext>
            </a:extLst>
          </p:cNvPr>
          <p:cNvPicPr>
            <a:picLocks noGrp="1" noChangeAspect="1"/>
          </p:cNvPicPr>
          <p:nvPr>
            <p:ph type="pic" sz="quarter" idx="10"/>
          </p:nvPr>
        </p:nvPicPr>
        <p:blipFill rotWithShape="1">
          <a:blip r:embed="rId3"/>
          <a:srcRect l="19180" r="19180"/>
          <a:stretch/>
        </p:blipFill>
        <p:spPr/>
      </p:pic>
    </p:spTree>
    <p:extLst>
      <p:ext uri="{BB962C8B-B14F-4D97-AF65-F5344CB8AC3E}">
        <p14:creationId xmlns:p14="http://schemas.microsoft.com/office/powerpoint/2010/main" val="1332952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3B6129-2E6E-D12D-FED9-484E3101019F}"/>
              </a:ext>
            </a:extLst>
          </p:cNvPr>
          <p:cNvSpPr>
            <a:spLocks noGrp="1"/>
          </p:cNvSpPr>
          <p:nvPr>
            <p:ph type="body" sz="quarter" idx="18"/>
          </p:nvPr>
        </p:nvSpPr>
        <p:spPr/>
        <p:txBody>
          <a:bodyPr>
            <a:normAutofit fontScale="92500"/>
          </a:bodyPr>
          <a:lstStyle/>
          <a:p>
            <a:pPr marL="342900" indent="-342900">
              <a:buFont typeface="Arial" panose="020B0604020202020204" pitchFamily="34" charset="0"/>
              <a:buChar char="•"/>
            </a:pPr>
            <a:r>
              <a:rPr lang="en-GB" dirty="0"/>
              <a:t>Objective: To enable participants to develop their own personal plan for achieving a better work-life balance.</a:t>
            </a:r>
          </a:p>
          <a:p>
            <a:endParaRPr lang="en-GB" dirty="0"/>
          </a:p>
          <a:p>
            <a:r>
              <a:rPr lang="en-GB" b="1" dirty="0"/>
              <a:t>Instructions:</a:t>
            </a:r>
          </a:p>
          <a:p>
            <a:endParaRPr lang="en-GB" dirty="0"/>
          </a:p>
          <a:p>
            <a:pPr marL="457200" indent="-457200">
              <a:buFont typeface="+mj-lt"/>
              <a:buAutoNum type="arabicPeriod"/>
            </a:pPr>
            <a:r>
              <a:rPr lang="en-GB" dirty="0"/>
              <a:t>Ask each participant to reflect on their current work-life balance, the boundaries they have in place, their time management skills, and their stress management techniques.</a:t>
            </a:r>
          </a:p>
          <a:p>
            <a:pPr marL="457200" indent="-457200">
              <a:buFont typeface="+mj-lt"/>
              <a:buAutoNum type="arabicPeriod"/>
            </a:pPr>
            <a:r>
              <a:rPr lang="en-GB" dirty="0"/>
              <a:t>Have participants draft a personal work-life balance plan that includes strategies for setting boundaries, managing their time more effectively, and managing stress.</a:t>
            </a:r>
          </a:p>
          <a:p>
            <a:pPr marL="457200" indent="-457200">
              <a:buFont typeface="+mj-lt"/>
              <a:buAutoNum type="arabicPeriod"/>
            </a:pPr>
            <a:r>
              <a:rPr lang="en-GB" dirty="0"/>
              <a:t>Encourage participants, particularly women, to consider any unique challenges they face and how they might address these in their plans, drawing on the strategies discussed in this unit.</a:t>
            </a:r>
          </a:p>
        </p:txBody>
      </p:sp>
      <p:sp>
        <p:nvSpPr>
          <p:cNvPr id="3" name="Text Placeholder 2">
            <a:extLst>
              <a:ext uri="{FF2B5EF4-FFF2-40B4-BE49-F238E27FC236}">
                <a16:creationId xmlns:a16="http://schemas.microsoft.com/office/drawing/2014/main" id="{0D9C3860-DCFE-FDD1-2C95-57B6E710FF30}"/>
              </a:ext>
            </a:extLst>
          </p:cNvPr>
          <p:cNvSpPr>
            <a:spLocks noGrp="1"/>
          </p:cNvSpPr>
          <p:nvPr>
            <p:ph type="body" sz="quarter" idx="16"/>
          </p:nvPr>
        </p:nvSpPr>
        <p:spPr/>
        <p:txBody>
          <a:bodyPr>
            <a:normAutofit fontScale="77500" lnSpcReduction="20000"/>
          </a:bodyPr>
          <a:lstStyle/>
          <a:p>
            <a:r>
              <a:rPr lang="en-GB" dirty="0"/>
              <a:t>Activities: Personal Project: Crafting a Personal Work-Life Balance Plan</a:t>
            </a:r>
          </a:p>
        </p:txBody>
      </p:sp>
    </p:spTree>
    <p:extLst>
      <p:ext uri="{BB962C8B-B14F-4D97-AF65-F5344CB8AC3E}">
        <p14:creationId xmlns:p14="http://schemas.microsoft.com/office/powerpoint/2010/main" val="3903898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3B6129-2E6E-D12D-FED9-484E3101019F}"/>
              </a:ext>
            </a:extLst>
          </p:cNvPr>
          <p:cNvSpPr>
            <a:spLocks noGrp="1"/>
          </p:cNvSpPr>
          <p:nvPr>
            <p:ph type="body" sz="quarter" idx="18"/>
          </p:nvPr>
        </p:nvSpPr>
        <p:spPr/>
        <p:txBody>
          <a:bodyPr>
            <a:normAutofit lnSpcReduction="10000"/>
          </a:bodyPr>
          <a:lstStyle/>
          <a:p>
            <a:pPr marL="0" indent="0"/>
            <a:r>
              <a:rPr lang="en-GB" b="1" dirty="0"/>
              <a:t>Objective: </a:t>
            </a:r>
            <a:r>
              <a:rPr lang="en-GB" dirty="0"/>
              <a:t>To provide participants with a practical understanding of how to implement boundaries and time management techniques.</a:t>
            </a:r>
          </a:p>
          <a:p>
            <a:pPr marL="342900" indent="-342900">
              <a:buFont typeface="Arial" panose="020B0604020202020204" pitchFamily="34" charset="0"/>
              <a:buChar char="•"/>
            </a:pPr>
            <a:endParaRPr lang="en-GB" dirty="0"/>
          </a:p>
          <a:p>
            <a:pPr marL="0" indent="0"/>
            <a:r>
              <a:rPr lang="en-GB" b="1" dirty="0"/>
              <a:t>Instructions: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Divide participants into pairs or small groups and assign each a scenario that requires setting boundaries or implementing time management techniques at work.</a:t>
            </a:r>
          </a:p>
          <a:p>
            <a:pPr marL="342900" indent="-342900">
              <a:buFont typeface="Arial" panose="020B0604020202020204" pitchFamily="34" charset="0"/>
              <a:buChar char="•"/>
            </a:pPr>
            <a:r>
              <a:rPr lang="en-GB" dirty="0"/>
              <a:t>Ask each group to role play their scenario, demonstrating both an ineffective and an effective way of handling the situation.</a:t>
            </a:r>
          </a:p>
          <a:p>
            <a:pPr marL="342900" indent="-342900">
              <a:buFont typeface="Arial" panose="020B0604020202020204" pitchFamily="34" charset="0"/>
              <a:buChar char="•"/>
            </a:pPr>
            <a:r>
              <a:rPr lang="en-GB" dirty="0"/>
              <a:t>Facilitate a group discussion on each scenario, drawing parallels to strategies outlined in the EU's health and safety at work frameworks.</a:t>
            </a:r>
          </a:p>
        </p:txBody>
      </p:sp>
      <p:sp>
        <p:nvSpPr>
          <p:cNvPr id="3" name="Text Placeholder 2">
            <a:extLst>
              <a:ext uri="{FF2B5EF4-FFF2-40B4-BE49-F238E27FC236}">
                <a16:creationId xmlns:a16="http://schemas.microsoft.com/office/drawing/2014/main" id="{0D9C3860-DCFE-FDD1-2C95-57B6E710FF30}"/>
              </a:ext>
            </a:extLst>
          </p:cNvPr>
          <p:cNvSpPr>
            <a:spLocks noGrp="1"/>
          </p:cNvSpPr>
          <p:nvPr>
            <p:ph type="body" sz="quarter" idx="16"/>
          </p:nvPr>
        </p:nvSpPr>
        <p:spPr/>
        <p:txBody>
          <a:bodyPr>
            <a:normAutofit fontScale="62500" lnSpcReduction="20000"/>
          </a:bodyPr>
          <a:lstStyle/>
          <a:p>
            <a:r>
              <a:rPr lang="en-GB" dirty="0"/>
              <a:t>Activities: Role Play: Implementing Boundaries and Time Management Techniques</a:t>
            </a:r>
          </a:p>
        </p:txBody>
      </p:sp>
    </p:spTree>
    <p:extLst>
      <p:ext uri="{BB962C8B-B14F-4D97-AF65-F5344CB8AC3E}">
        <p14:creationId xmlns:p14="http://schemas.microsoft.com/office/powerpoint/2010/main" val="3822210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
          <p:cNvSpPr txBox="1">
            <a:spLocks noGrp="1"/>
          </p:cNvSpPr>
          <p:nvPr>
            <p:ph type="body" idx="1"/>
          </p:nvPr>
        </p:nvSpPr>
        <p:spPr>
          <a:xfrm>
            <a:off x="2850548" y="102860"/>
            <a:ext cx="7678646" cy="10709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A4199"/>
              </a:buClr>
              <a:buSzPts val="6000"/>
              <a:buNone/>
            </a:pPr>
            <a:r>
              <a:rPr lang="en-GB"/>
              <a:t>LEARNING OBJECTIVES</a:t>
            </a:r>
            <a:endParaRPr/>
          </a:p>
        </p:txBody>
      </p:sp>
      <p:sp>
        <p:nvSpPr>
          <p:cNvPr id="257" name="Google Shape;257;p3"/>
          <p:cNvSpPr txBox="1">
            <a:spLocks noGrp="1"/>
          </p:cNvSpPr>
          <p:nvPr>
            <p:ph type="body" idx="2"/>
          </p:nvPr>
        </p:nvSpPr>
        <p:spPr>
          <a:xfrm>
            <a:off x="3196085" y="1365263"/>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GB" dirty="0"/>
              <a:t>01</a:t>
            </a:r>
            <a:endParaRPr dirty="0"/>
          </a:p>
        </p:txBody>
      </p:sp>
      <p:sp>
        <p:nvSpPr>
          <p:cNvPr id="258" name="Google Shape;258;p3"/>
          <p:cNvSpPr txBox="1">
            <a:spLocks noGrp="1"/>
          </p:cNvSpPr>
          <p:nvPr>
            <p:ph type="body" idx="3"/>
          </p:nvPr>
        </p:nvSpPr>
        <p:spPr>
          <a:xfrm>
            <a:off x="4122309" y="1450954"/>
            <a:ext cx="7428990" cy="6921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GB" sz="1600" dirty="0"/>
              <a:t>Define work-life balance, identify signs of imbalance, and understand its importance and implications for personal well-being and professional productivity.</a:t>
            </a:r>
            <a:endParaRPr sz="1600" dirty="0"/>
          </a:p>
        </p:txBody>
      </p:sp>
      <p:sp>
        <p:nvSpPr>
          <p:cNvPr id="259" name="Google Shape;259;p3"/>
          <p:cNvSpPr txBox="1">
            <a:spLocks noGrp="1"/>
          </p:cNvSpPr>
          <p:nvPr>
            <p:ph type="body" idx="4"/>
          </p:nvPr>
        </p:nvSpPr>
        <p:spPr>
          <a:xfrm>
            <a:off x="3196085" y="2252107"/>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GB" dirty="0"/>
              <a:t>02</a:t>
            </a:r>
            <a:endParaRPr dirty="0"/>
          </a:p>
        </p:txBody>
      </p:sp>
      <p:sp>
        <p:nvSpPr>
          <p:cNvPr id="260" name="Google Shape;260;p3"/>
          <p:cNvSpPr txBox="1">
            <a:spLocks noGrp="1"/>
          </p:cNvSpPr>
          <p:nvPr>
            <p:ph type="body" idx="5"/>
          </p:nvPr>
        </p:nvSpPr>
        <p:spPr>
          <a:xfrm>
            <a:off x="4122308" y="2322339"/>
            <a:ext cx="7208644" cy="6921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GB" sz="1600" dirty="0"/>
              <a:t>Understand the organisational role, including the influence of corporate culture and leadership, in promoting work-life balance, and be able to identify beneficial practices that foster balance.</a:t>
            </a:r>
            <a:endParaRPr sz="1600" dirty="0"/>
          </a:p>
        </p:txBody>
      </p:sp>
      <p:sp>
        <p:nvSpPr>
          <p:cNvPr id="261" name="Google Shape;261;p3"/>
          <p:cNvSpPr txBox="1">
            <a:spLocks noGrp="1"/>
          </p:cNvSpPr>
          <p:nvPr>
            <p:ph type="body" idx="6"/>
          </p:nvPr>
        </p:nvSpPr>
        <p:spPr>
          <a:xfrm>
            <a:off x="3196085" y="3112096"/>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GB" dirty="0"/>
              <a:t>03</a:t>
            </a:r>
            <a:endParaRPr dirty="0"/>
          </a:p>
        </p:txBody>
      </p:sp>
      <p:sp>
        <p:nvSpPr>
          <p:cNvPr id="262" name="Google Shape;262;p3"/>
          <p:cNvSpPr txBox="1">
            <a:spLocks noGrp="1"/>
          </p:cNvSpPr>
          <p:nvPr>
            <p:ph type="body" idx="7"/>
          </p:nvPr>
        </p:nvSpPr>
        <p:spPr>
          <a:xfrm>
            <a:off x="4147724" y="3134054"/>
            <a:ext cx="7208644" cy="6921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GB" sz="1600" dirty="0"/>
              <a:t>Implement effective strategies for achieving work-life balance, including setting personal boundaries, managing time, and practising stress management and self-care</a:t>
            </a:r>
            <a:endParaRPr sz="1600" dirty="0"/>
          </a:p>
        </p:txBody>
      </p:sp>
      <p:sp>
        <p:nvSpPr>
          <p:cNvPr id="263" name="Google Shape;263;p3"/>
          <p:cNvSpPr txBox="1">
            <a:spLocks noGrp="1"/>
          </p:cNvSpPr>
          <p:nvPr>
            <p:ph type="body" idx="8"/>
          </p:nvPr>
        </p:nvSpPr>
        <p:spPr>
          <a:xfrm>
            <a:off x="3196085" y="3908523"/>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GB" dirty="0"/>
              <a:t>04</a:t>
            </a:r>
            <a:endParaRPr dirty="0"/>
          </a:p>
        </p:txBody>
      </p:sp>
      <p:sp>
        <p:nvSpPr>
          <p:cNvPr id="264" name="Google Shape;264;p3"/>
          <p:cNvSpPr txBox="1">
            <a:spLocks noGrp="1"/>
          </p:cNvSpPr>
          <p:nvPr>
            <p:ph type="body" idx="9"/>
          </p:nvPr>
        </p:nvSpPr>
        <p:spPr>
          <a:xfrm>
            <a:off x="4147724" y="3921800"/>
            <a:ext cx="7208644" cy="6921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GB" sz="1600" dirty="0"/>
              <a:t>Recognize the legal and ethical responsibilities of organisations in promoting work-life balance, including establishing supportive policies and promoting mental health.</a:t>
            </a:r>
            <a:endParaRPr sz="1600" dirty="0"/>
          </a:p>
        </p:txBody>
      </p:sp>
      <p:sp>
        <p:nvSpPr>
          <p:cNvPr id="265" name="Google Shape;265;p3"/>
          <p:cNvSpPr txBox="1">
            <a:spLocks noGrp="1"/>
          </p:cNvSpPr>
          <p:nvPr>
            <p:ph type="body" idx="13"/>
          </p:nvPr>
        </p:nvSpPr>
        <p:spPr>
          <a:xfrm>
            <a:off x="3196084" y="4613994"/>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GB" dirty="0"/>
              <a:t>05</a:t>
            </a:r>
            <a:endParaRPr dirty="0"/>
          </a:p>
        </p:txBody>
      </p:sp>
      <p:sp>
        <p:nvSpPr>
          <p:cNvPr id="266" name="Google Shape;266;p3"/>
          <p:cNvSpPr txBox="1">
            <a:spLocks noGrp="1"/>
          </p:cNvSpPr>
          <p:nvPr>
            <p:ph type="body" idx="14"/>
          </p:nvPr>
        </p:nvSpPr>
        <p:spPr>
          <a:xfrm>
            <a:off x="4147724" y="4745835"/>
            <a:ext cx="7208644" cy="6921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GB" sz="1600" dirty="0"/>
              <a:t>Understand the unique dynamics, challenges, and communication strategies of managing remote teams, with a special focus on ensuring work-life balance in remote work settings.</a:t>
            </a:r>
            <a:endParaRPr sz="1600" dirty="0"/>
          </a:p>
        </p:txBody>
      </p:sp>
      <p:sp>
        <p:nvSpPr>
          <p:cNvPr id="2" name="Google Shape;266;p3">
            <a:extLst>
              <a:ext uri="{FF2B5EF4-FFF2-40B4-BE49-F238E27FC236}">
                <a16:creationId xmlns:a16="http://schemas.microsoft.com/office/drawing/2014/main" id="{2C68D618-C1FD-0B24-A4ED-C44DA7ED5CEB}"/>
              </a:ext>
            </a:extLst>
          </p:cNvPr>
          <p:cNvSpPr txBox="1">
            <a:spLocks/>
          </p:cNvSpPr>
          <p:nvPr/>
        </p:nvSpPr>
        <p:spPr>
          <a:xfrm>
            <a:off x="4147724" y="5569871"/>
            <a:ext cx="7208644" cy="69219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sz="1600" dirty="0"/>
              <a:t>Analyse and reflect on their own responsibilities, the impact of organisational culture, and practical applications of work-life balance strategies through engaging activities, case studies, and discussions.</a:t>
            </a:r>
          </a:p>
        </p:txBody>
      </p:sp>
      <p:sp>
        <p:nvSpPr>
          <p:cNvPr id="3" name="Google Shape;265;p3">
            <a:extLst>
              <a:ext uri="{FF2B5EF4-FFF2-40B4-BE49-F238E27FC236}">
                <a16:creationId xmlns:a16="http://schemas.microsoft.com/office/drawing/2014/main" id="{F9586981-0F49-31AA-48AC-3BE652A6ACBF}"/>
              </a:ext>
            </a:extLst>
          </p:cNvPr>
          <p:cNvSpPr txBox="1">
            <a:spLocks/>
          </p:cNvSpPr>
          <p:nvPr/>
        </p:nvSpPr>
        <p:spPr>
          <a:xfrm>
            <a:off x="3196085" y="5487106"/>
            <a:ext cx="745417" cy="635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14B4CB"/>
              </a:buClr>
              <a:buSzPts val="3200"/>
              <a:buFont typeface="Arial"/>
              <a:buNone/>
              <a:defRPr sz="3200" b="1" i="0" u="none" strike="noStrike" cap="none">
                <a:solidFill>
                  <a:srgbClr val="14B4C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dirty="0"/>
              <a:t>06</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305DC-35B8-B4DB-4855-3364E05680A5}"/>
              </a:ext>
            </a:extLst>
          </p:cNvPr>
          <p:cNvSpPr>
            <a:spLocks noGrp="1"/>
          </p:cNvSpPr>
          <p:nvPr>
            <p:ph type="body" sz="quarter" idx="18"/>
          </p:nvPr>
        </p:nvSpPr>
        <p:spPr>
          <a:xfrm>
            <a:off x="429914" y="1666262"/>
            <a:ext cx="10834986" cy="4770270"/>
          </a:xfrm>
        </p:spPr>
        <p:txBody>
          <a:bodyPr>
            <a:normAutofit/>
          </a:bodyPr>
          <a:lstStyle/>
          <a:p>
            <a:pPr marL="342900" lvl="0" indent="-342900">
              <a:lnSpc>
                <a:spcPct val="115000"/>
              </a:lnSpc>
              <a:spcBef>
                <a:spcPts val="500"/>
              </a:spcBef>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16 Ways To Achieve Work-Life Balance By Setting Better Boundaries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2"/>
              </a:rPr>
              <a:t>https://www.forbes.com/sites/forbescoachescouncil/2021/02/01/16-ways-to-achieve-work-life-balance-by-setting-better-boundaries/</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How to set healthy boundaries as a working parent that really wor</a:t>
            </a:r>
            <a:r>
              <a:rPr lang="en-GB" sz="1200" kern="100" dirty="0">
                <a:latin typeface="Calibri" panose="020F0502020204030204" pitchFamily="34" charset="0"/>
                <a:ea typeface="Corbel" panose="020B0503020204020204" pitchFamily="34" charset="0"/>
                <a:cs typeface="Calibri" panose="020F0502020204030204" pitchFamily="34" charset="0"/>
              </a:rPr>
              <a:t>k: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3"/>
              </a:rPr>
              <a:t>https://www.worklifemother.com/post/how-to-set-healthy-boundaries-as-a-working-parent-that-really-work</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Implementing the work-life balance directive in times of COVID-19: new prospects for post-pandemic workplaces in the European Union? Sabrina </a:t>
            </a:r>
            <a:r>
              <a:rPr lang="en-GB" sz="1200" kern="100" dirty="0" err="1">
                <a:effectLst/>
                <a:latin typeface="Calibri" panose="020F0502020204030204" pitchFamily="34" charset="0"/>
                <a:ea typeface="Corbel" panose="020B0503020204020204" pitchFamily="34" charset="0"/>
                <a:cs typeface="Calibri" panose="020F0502020204030204" pitchFamily="34" charset="0"/>
              </a:rPr>
              <a:t>D’Andreacorresponding</a:t>
            </a:r>
            <a:r>
              <a:rPr lang="en-GB" sz="1200" kern="100" dirty="0">
                <a:latin typeface="Calibri" panose="020F0502020204030204" pitchFamily="34" charset="0"/>
                <a:ea typeface="Corbel" panose="020B0503020204020204" pitchFamily="34" charset="0"/>
                <a:cs typeface="Calibri" panose="020F0502020204030204" pitchFamily="34" charset="0"/>
              </a:rPr>
              <a:t>: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4"/>
              </a:rPr>
              <a:t>https://www.ncbi.nlm.nih.gov/pmc/articles/PMC8892814/</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The European Pillar of Social Rights Action Plan: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5"/>
              </a:rPr>
              <a:t>https://op.europa.eu/webpub/empl/european-pillar-of-social-rights/en/</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‘Right to disconnect’ should be an EU-wide fundamental right, MEPs say: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6"/>
              </a:rPr>
              <a:t>https://www.europarl.europa.eu/news/en/press-room/20210114IPR95618/right-to-disconnect-should-be-an-eu-wide-fundamental-right-meps-say</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How Time Management Can Help Strike a Work-Life Balance: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7"/>
              </a:rPr>
              <a:t>https://emeritus.org/blog/how-time-management-can-help-strike-a-work-life-balance/</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The Effects of Work &amp; Life Imbalance: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8"/>
              </a:rPr>
              <a:t>https://work.chron.com/effects-work-life-imbalance-5967.html</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Poor work-life balance leads to poor health later in life: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9"/>
              </a:rPr>
              <a:t>https://www.medicalnewstoday.com/articles/313755#:~:text=Damaging%20effects%20include%20a%20higher,than%20those%20working%20standard%20hours</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Why Work-Life Balance Is Important (With Benefits and Steps):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10"/>
              </a:rPr>
              <a:t>https://ca.indeed.com/career-advice/career-development/why-work-life-balance-is-important</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endParaRPr lang="en-GB" dirty="0"/>
          </a:p>
        </p:txBody>
      </p:sp>
      <p:sp>
        <p:nvSpPr>
          <p:cNvPr id="3" name="Text Placeholder 2">
            <a:extLst>
              <a:ext uri="{FF2B5EF4-FFF2-40B4-BE49-F238E27FC236}">
                <a16:creationId xmlns:a16="http://schemas.microsoft.com/office/drawing/2014/main" id="{3A00E9A8-C9B1-44CD-70E3-59BBDF701ABB}"/>
              </a:ext>
            </a:extLst>
          </p:cNvPr>
          <p:cNvSpPr>
            <a:spLocks noGrp="1"/>
          </p:cNvSpPr>
          <p:nvPr>
            <p:ph type="body" sz="quarter" idx="16"/>
          </p:nvPr>
        </p:nvSpPr>
        <p:spPr/>
        <p:txBody>
          <a:bodyPr>
            <a:normAutofit lnSpcReduction="10000"/>
          </a:bodyPr>
          <a:lstStyle/>
          <a:p>
            <a:r>
              <a:rPr lang="en-GB" dirty="0"/>
              <a:t>References for Unit 3</a:t>
            </a:r>
          </a:p>
        </p:txBody>
      </p:sp>
    </p:spTree>
    <p:extLst>
      <p:ext uri="{BB962C8B-B14F-4D97-AF65-F5344CB8AC3E}">
        <p14:creationId xmlns:p14="http://schemas.microsoft.com/office/powerpoint/2010/main" val="2460983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61" r="21761"/>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40282" y="463915"/>
            <a:ext cx="4394873" cy="1366423"/>
          </a:xfrm>
        </p:spPr>
        <p:txBody>
          <a:bodyPr>
            <a:normAutofit/>
          </a:bodyPr>
          <a:lstStyle/>
          <a:p>
            <a:r>
              <a:rPr lang="en-GB" sz="2800" b="1" dirty="0"/>
              <a:t>Organisational Responsibilities towards Work-Life Balance</a:t>
            </a:r>
            <a:endParaRPr lang="en-GB" sz="8000"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lstStyle/>
          <a:p>
            <a:r>
              <a:rPr lang="en-GB" dirty="0"/>
              <a:t>04</a:t>
            </a:r>
          </a:p>
        </p:txBody>
      </p:sp>
    </p:spTree>
    <p:extLst>
      <p:ext uri="{BB962C8B-B14F-4D97-AF65-F5344CB8AC3E}">
        <p14:creationId xmlns:p14="http://schemas.microsoft.com/office/powerpoint/2010/main" val="3359299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711ABC1-2E69-53D2-ADD2-DF11295CFDB0}"/>
              </a:ext>
            </a:extLst>
          </p:cNvPr>
          <p:cNvPicPr>
            <a:picLocks noGrp="1" noChangeAspect="1"/>
          </p:cNvPicPr>
          <p:nvPr>
            <p:ph type="pic" sz="quarter" idx="33"/>
          </p:nvPr>
        </p:nvPicPr>
        <p:blipFill>
          <a:blip r:embed="rId2"/>
          <a:srcRect l="20756" r="20756"/>
          <a:stretch>
            <a:fillRect/>
          </a:stretch>
        </p:blipFill>
        <p:spPr/>
      </p:pic>
      <p:sp>
        <p:nvSpPr>
          <p:cNvPr id="3" name="Text Placeholder 2">
            <a:extLst>
              <a:ext uri="{FF2B5EF4-FFF2-40B4-BE49-F238E27FC236}">
                <a16:creationId xmlns:a16="http://schemas.microsoft.com/office/drawing/2014/main" id="{29208D4D-85DC-E2E6-B5F3-B0920E112067}"/>
              </a:ext>
            </a:extLst>
          </p:cNvPr>
          <p:cNvSpPr>
            <a:spLocks noGrp="1"/>
          </p:cNvSpPr>
          <p:nvPr>
            <p:ph type="body" sz="quarter" idx="34"/>
          </p:nvPr>
        </p:nvSpPr>
        <p:spPr/>
        <p:txBody>
          <a:bodyPr/>
          <a:lstStyle/>
          <a:p>
            <a:endParaRPr lang="en-GB"/>
          </a:p>
        </p:txBody>
      </p:sp>
      <p:sp>
        <p:nvSpPr>
          <p:cNvPr id="4" name="Text Placeholder 3">
            <a:extLst>
              <a:ext uri="{FF2B5EF4-FFF2-40B4-BE49-F238E27FC236}">
                <a16:creationId xmlns:a16="http://schemas.microsoft.com/office/drawing/2014/main" id="{E6B50A43-4BA6-F7C3-62FF-BB7A1B3166B5}"/>
              </a:ext>
            </a:extLst>
          </p:cNvPr>
          <p:cNvSpPr>
            <a:spLocks noGrp="1"/>
          </p:cNvSpPr>
          <p:nvPr>
            <p:ph type="body" sz="quarter" idx="18"/>
          </p:nvPr>
        </p:nvSpPr>
        <p:spPr/>
        <p:txBody>
          <a:bodyPr>
            <a:normAutofit fontScale="92500" lnSpcReduction="10000"/>
          </a:bodyPr>
          <a:lstStyle/>
          <a:p>
            <a:pPr marL="342900" indent="-342900" algn="just">
              <a:buFont typeface="Arial" panose="020B0604020202020204" pitchFamily="34" charset="0"/>
              <a:buChar char="•"/>
            </a:pPr>
            <a:r>
              <a:rPr lang="en-GB" dirty="0"/>
              <a:t>Organisations have legal responsibilities to ensure a safe and healthy work environment, which includes fostering a positive work-life balance. </a:t>
            </a:r>
          </a:p>
          <a:p>
            <a:pPr marL="342900" indent="-342900" algn="just">
              <a:buFont typeface="Arial" panose="020B0604020202020204" pitchFamily="34" charset="0"/>
              <a:buChar char="•"/>
            </a:pPr>
            <a:r>
              <a:rPr lang="en-GB" dirty="0"/>
              <a:t>The European Framework Directive on Safety and Health at Work (Directive 89/391 EEC) stipulates that employers have a duty to ensure workers' safety and health in all work-related aspects. </a:t>
            </a:r>
          </a:p>
          <a:p>
            <a:pPr marL="342900" indent="-342900" algn="just">
              <a:buFont typeface="Arial" panose="020B0604020202020204" pitchFamily="34" charset="0"/>
              <a:buChar char="•"/>
            </a:pPr>
            <a:r>
              <a:rPr lang="en-GB" dirty="0"/>
              <a:t>Ethical considerations also come into play, as organisations have a moral responsibility to support employees' wellbeing and personal needs, which includes respecting their time outside of work.</a:t>
            </a:r>
          </a:p>
          <a:p>
            <a:endParaRPr lang="en-GB" dirty="0"/>
          </a:p>
        </p:txBody>
      </p:sp>
      <p:sp>
        <p:nvSpPr>
          <p:cNvPr id="5" name="Text Placeholder 4">
            <a:extLst>
              <a:ext uri="{FF2B5EF4-FFF2-40B4-BE49-F238E27FC236}">
                <a16:creationId xmlns:a16="http://schemas.microsoft.com/office/drawing/2014/main" id="{3282E79A-5FE4-B8EC-8CB4-7BECD9249E59}"/>
              </a:ext>
            </a:extLst>
          </p:cNvPr>
          <p:cNvSpPr>
            <a:spLocks noGrp="1"/>
          </p:cNvSpPr>
          <p:nvPr>
            <p:ph type="body" sz="quarter" idx="16"/>
          </p:nvPr>
        </p:nvSpPr>
        <p:spPr>
          <a:xfrm>
            <a:off x="6629890" y="377764"/>
            <a:ext cx="5222656" cy="1246849"/>
          </a:xfrm>
        </p:spPr>
        <p:txBody>
          <a:bodyPr>
            <a:normAutofit fontScale="92500" lnSpcReduction="20000"/>
          </a:bodyPr>
          <a:lstStyle/>
          <a:p>
            <a:r>
              <a:rPr lang="en-GB" dirty="0"/>
              <a:t>Understanding Legal Responsibilities and Ethical Considerations</a:t>
            </a:r>
          </a:p>
          <a:p>
            <a:endParaRPr lang="en-GB" dirty="0"/>
          </a:p>
        </p:txBody>
      </p:sp>
    </p:spTree>
    <p:extLst>
      <p:ext uri="{BB962C8B-B14F-4D97-AF65-F5344CB8AC3E}">
        <p14:creationId xmlns:p14="http://schemas.microsoft.com/office/powerpoint/2010/main" val="302447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51C0EA-61FB-B9C0-03D8-B2200EF9B416}"/>
              </a:ext>
            </a:extLst>
          </p:cNvPr>
          <p:cNvSpPr>
            <a:spLocks noGrp="1"/>
          </p:cNvSpPr>
          <p:nvPr>
            <p:ph type="body" sz="quarter" idx="18"/>
          </p:nvPr>
        </p:nvSpPr>
        <p:spPr>
          <a:xfrm>
            <a:off x="429999" y="1562099"/>
            <a:ext cx="6728601" cy="4486275"/>
          </a:xfrm>
        </p:spPr>
        <p:txBody>
          <a:bodyPr>
            <a:normAutofit/>
          </a:bodyPr>
          <a:lstStyle/>
          <a:p>
            <a:pPr marL="342900" indent="-342900">
              <a:buFont typeface="Arial" panose="020B0604020202020204" pitchFamily="34" charset="0"/>
              <a:buChar char="•"/>
            </a:pPr>
            <a:r>
              <a:rPr lang="en-GB" dirty="0"/>
              <a:t>Establishing policies that promote work-life balance can significantly impact an organisation's culture and its employees' wellbeing. </a:t>
            </a:r>
          </a:p>
          <a:p>
            <a:pPr marL="342900" indent="-342900">
              <a:buFont typeface="Arial" panose="020B0604020202020204" pitchFamily="34" charset="0"/>
              <a:buChar char="•"/>
            </a:pPr>
            <a:r>
              <a:rPr lang="en-GB" dirty="0"/>
              <a:t>Such policies might include flexible working hours, remote work options, family leave policies, and guidelines to prevent after-hours work-related communications. </a:t>
            </a:r>
          </a:p>
          <a:p>
            <a:pPr marL="342900" indent="-342900">
              <a:buFont typeface="Arial" panose="020B0604020202020204" pitchFamily="34" charset="0"/>
              <a:buChar char="•"/>
            </a:pPr>
            <a:r>
              <a:rPr lang="en-GB" dirty="0"/>
              <a:t>According to the European Pillar of Social Rights, promoting work-life balance is essential for supporting gender equality and fostering inclusive growth, urging organisations to consider these policies.</a:t>
            </a:r>
          </a:p>
        </p:txBody>
      </p:sp>
      <p:sp>
        <p:nvSpPr>
          <p:cNvPr id="3" name="Text Placeholder 2">
            <a:extLst>
              <a:ext uri="{FF2B5EF4-FFF2-40B4-BE49-F238E27FC236}">
                <a16:creationId xmlns:a16="http://schemas.microsoft.com/office/drawing/2014/main" id="{099658E9-AB74-C01A-8E5D-AAE61A45B2B4}"/>
              </a:ext>
            </a:extLst>
          </p:cNvPr>
          <p:cNvSpPr>
            <a:spLocks noGrp="1"/>
          </p:cNvSpPr>
          <p:nvPr>
            <p:ph type="body" sz="quarter" idx="16"/>
          </p:nvPr>
        </p:nvSpPr>
        <p:spPr>
          <a:xfrm>
            <a:off x="713768" y="421468"/>
            <a:ext cx="6972907" cy="873932"/>
          </a:xfrm>
        </p:spPr>
        <p:txBody>
          <a:bodyPr>
            <a:normAutofit fontScale="92500" lnSpcReduction="20000"/>
          </a:bodyPr>
          <a:lstStyle/>
          <a:p>
            <a:r>
              <a:rPr lang="en-GB" dirty="0"/>
              <a:t>Establishing Policies that Promote Work-Life Balance</a:t>
            </a:r>
          </a:p>
        </p:txBody>
      </p:sp>
      <p:pic>
        <p:nvPicPr>
          <p:cNvPr id="6" name="Picture Placeholder 5">
            <a:extLst>
              <a:ext uri="{FF2B5EF4-FFF2-40B4-BE49-F238E27FC236}">
                <a16:creationId xmlns:a16="http://schemas.microsoft.com/office/drawing/2014/main" id="{4E3E1D75-9D66-F13C-E790-D875934045B4}"/>
              </a:ext>
            </a:extLst>
          </p:cNvPr>
          <p:cNvPicPr>
            <a:picLocks noGrp="1" noChangeAspect="1"/>
          </p:cNvPicPr>
          <p:nvPr>
            <p:ph type="pic" sz="quarter" idx="15"/>
          </p:nvPr>
        </p:nvPicPr>
        <p:blipFill>
          <a:blip r:embed="rId2"/>
          <a:srcRect l="24249" r="24249"/>
          <a:stretch>
            <a:fillRect/>
          </a:stretch>
        </p:blipFill>
        <p:spPr/>
      </p:pic>
    </p:spTree>
    <p:extLst>
      <p:ext uri="{BB962C8B-B14F-4D97-AF65-F5344CB8AC3E}">
        <p14:creationId xmlns:p14="http://schemas.microsoft.com/office/powerpoint/2010/main" val="423232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B50ED63-2EE8-BE37-A64B-4E11CBE7D8B3}"/>
              </a:ext>
            </a:extLst>
          </p:cNvPr>
          <p:cNvPicPr>
            <a:picLocks noGrp="1" noChangeAspect="1"/>
          </p:cNvPicPr>
          <p:nvPr>
            <p:ph type="pic" sz="quarter" idx="53"/>
          </p:nvPr>
        </p:nvPicPr>
        <p:blipFill>
          <a:blip r:embed="rId2"/>
          <a:srcRect l="28909" r="28909"/>
          <a:stretch>
            <a:fillRect/>
          </a:stretch>
        </p:blipFill>
        <p:spPr/>
      </p:pic>
      <p:sp>
        <p:nvSpPr>
          <p:cNvPr id="3" name="Text Placeholder 2">
            <a:extLst>
              <a:ext uri="{FF2B5EF4-FFF2-40B4-BE49-F238E27FC236}">
                <a16:creationId xmlns:a16="http://schemas.microsoft.com/office/drawing/2014/main" id="{5642F5B9-1D90-8A17-160B-694E33FD5EA9}"/>
              </a:ext>
            </a:extLst>
          </p:cNvPr>
          <p:cNvSpPr>
            <a:spLocks noGrp="1"/>
          </p:cNvSpPr>
          <p:nvPr>
            <p:ph type="body" sz="quarter" idx="18"/>
          </p:nvPr>
        </p:nvSpPr>
        <p:spPr>
          <a:xfrm>
            <a:off x="734714" y="1583871"/>
            <a:ext cx="6237586" cy="4029530"/>
          </a:xfrm>
        </p:spPr>
        <p:txBody>
          <a:bodyPr/>
          <a:lstStyle/>
          <a:p>
            <a:pPr marL="342900" indent="-342900">
              <a:buFont typeface="Arial" panose="020B0604020202020204" pitchFamily="34" charset="0"/>
              <a:buChar char="•"/>
            </a:pPr>
            <a:r>
              <a:rPr lang="en-GB" dirty="0"/>
              <a:t>Workplaces play a pivotal role in promoting wellness and mental health. </a:t>
            </a:r>
          </a:p>
          <a:p>
            <a:pPr marL="342900" indent="-342900">
              <a:buFont typeface="Arial" panose="020B0604020202020204" pitchFamily="34" charset="0"/>
              <a:buChar char="•"/>
            </a:pPr>
            <a:r>
              <a:rPr lang="en-GB" dirty="0"/>
              <a:t>This can involve implementing wellness programs, offering mental health resources, providing training on stress management, and creating an open dialogue about mental health. </a:t>
            </a:r>
          </a:p>
          <a:p>
            <a:pPr marL="342900" indent="-342900">
              <a:buFont typeface="Arial" panose="020B0604020202020204" pitchFamily="34" charset="0"/>
              <a:buChar char="•"/>
            </a:pPr>
            <a:r>
              <a:rPr lang="en-GB" dirty="0"/>
              <a:t>The European Framework for Psychosocial Risk Management (PRIMA-EF) highlights the importance of proactive psychosocial risk management and promoting wellness in the workplace to foster a healthy work environment.</a:t>
            </a:r>
          </a:p>
        </p:txBody>
      </p:sp>
      <p:sp>
        <p:nvSpPr>
          <p:cNvPr id="4" name="Text Placeholder 3">
            <a:extLst>
              <a:ext uri="{FF2B5EF4-FFF2-40B4-BE49-F238E27FC236}">
                <a16:creationId xmlns:a16="http://schemas.microsoft.com/office/drawing/2014/main" id="{CFD98C5E-FC55-D5C7-C4A4-480BCF69E6AF}"/>
              </a:ext>
            </a:extLst>
          </p:cNvPr>
          <p:cNvSpPr>
            <a:spLocks noGrp="1"/>
          </p:cNvSpPr>
          <p:nvPr>
            <p:ph type="body" sz="quarter" idx="16"/>
          </p:nvPr>
        </p:nvSpPr>
        <p:spPr>
          <a:xfrm>
            <a:off x="713768" y="421468"/>
            <a:ext cx="6134707" cy="1007282"/>
          </a:xfrm>
        </p:spPr>
        <p:txBody>
          <a:bodyPr>
            <a:normAutofit fontScale="92500"/>
          </a:bodyPr>
          <a:lstStyle/>
          <a:p>
            <a:r>
              <a:rPr lang="en-GB" dirty="0"/>
              <a:t>Promoting Wellness and Mental Health in the Workplace</a:t>
            </a:r>
          </a:p>
        </p:txBody>
      </p:sp>
    </p:spTree>
    <p:extLst>
      <p:ext uri="{BB962C8B-B14F-4D97-AF65-F5344CB8AC3E}">
        <p14:creationId xmlns:p14="http://schemas.microsoft.com/office/powerpoint/2010/main" val="2180662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86565C7-F88D-F509-0DA5-ED5C2149FC2C}"/>
              </a:ext>
            </a:extLst>
          </p:cNvPr>
          <p:cNvPicPr>
            <a:picLocks noGrp="1" noChangeAspect="1"/>
          </p:cNvPicPr>
          <p:nvPr>
            <p:ph type="pic" sz="quarter" idx="53"/>
          </p:nvPr>
        </p:nvPicPr>
        <p:blipFill>
          <a:blip r:embed="rId2"/>
          <a:srcRect l="26273" r="26273"/>
          <a:stretch>
            <a:fillRect/>
          </a:stretch>
        </p:blipFill>
        <p:spPr/>
      </p:pic>
      <p:sp>
        <p:nvSpPr>
          <p:cNvPr id="3" name="Text Placeholder 2">
            <a:extLst>
              <a:ext uri="{FF2B5EF4-FFF2-40B4-BE49-F238E27FC236}">
                <a16:creationId xmlns:a16="http://schemas.microsoft.com/office/drawing/2014/main" id="{9C28BFCB-81E7-2158-82F1-18C269A97170}"/>
              </a:ext>
            </a:extLst>
          </p:cNvPr>
          <p:cNvSpPr>
            <a:spLocks noGrp="1"/>
          </p:cNvSpPr>
          <p:nvPr>
            <p:ph type="body" sz="quarter" idx="18"/>
          </p:nvPr>
        </p:nvSpPr>
        <p:spPr>
          <a:xfrm>
            <a:off x="734714" y="1583871"/>
            <a:ext cx="6085186" cy="4029530"/>
          </a:xfrm>
        </p:spPr>
        <p:txBody>
          <a:bodyPr/>
          <a:lstStyle/>
          <a:p>
            <a:pPr marL="342900" indent="-342900">
              <a:buFont typeface="Arial" panose="020B0604020202020204" pitchFamily="34" charset="0"/>
              <a:buChar char="•"/>
            </a:pPr>
            <a:r>
              <a:rPr lang="en-GB" dirty="0"/>
              <a:t>Organizations can adopt numerous strategies to support women. These include options for flexible working hours, work-from-home alternatives, on-site childcare, and employee assistance programs. </a:t>
            </a:r>
          </a:p>
          <a:p>
            <a:pPr marL="342900" indent="-342900">
              <a:buFont typeface="Arial" panose="020B0604020202020204" pitchFamily="34" charset="0"/>
              <a:buChar char="•"/>
            </a:pPr>
            <a:r>
              <a:rPr lang="en-GB" dirty="0"/>
              <a:t>For instance, </a:t>
            </a:r>
            <a:r>
              <a:rPr lang="en-GB" dirty="0">
                <a:hlinkClick r:id="rId3"/>
              </a:rPr>
              <a:t>Vodafone's</a:t>
            </a:r>
            <a:r>
              <a:rPr lang="en-GB" dirty="0"/>
              <a:t> 2015 global maternity policy offers 16 weeks of fully paid maternity leave and reduced work hours on full pay for the first six months post-return.</a:t>
            </a:r>
          </a:p>
        </p:txBody>
      </p:sp>
      <p:sp>
        <p:nvSpPr>
          <p:cNvPr id="4" name="Text Placeholder 3">
            <a:extLst>
              <a:ext uri="{FF2B5EF4-FFF2-40B4-BE49-F238E27FC236}">
                <a16:creationId xmlns:a16="http://schemas.microsoft.com/office/drawing/2014/main" id="{EA2AD53F-1309-9578-D66D-2455004B8CF5}"/>
              </a:ext>
            </a:extLst>
          </p:cNvPr>
          <p:cNvSpPr>
            <a:spLocks noGrp="1"/>
          </p:cNvSpPr>
          <p:nvPr>
            <p:ph type="body" sz="quarter" idx="16"/>
          </p:nvPr>
        </p:nvSpPr>
        <p:spPr>
          <a:xfrm>
            <a:off x="713768" y="421467"/>
            <a:ext cx="5220307" cy="823131"/>
          </a:xfrm>
        </p:spPr>
        <p:txBody>
          <a:bodyPr>
            <a:normAutofit fontScale="85000" lnSpcReduction="20000"/>
          </a:bodyPr>
          <a:lstStyle/>
          <a:p>
            <a:r>
              <a:rPr lang="en-GB" dirty="0"/>
              <a:t>Flexible Working Hours, Childcare Support, and Beyond</a:t>
            </a:r>
          </a:p>
        </p:txBody>
      </p:sp>
    </p:spTree>
    <p:extLst>
      <p:ext uri="{BB962C8B-B14F-4D97-AF65-F5344CB8AC3E}">
        <p14:creationId xmlns:p14="http://schemas.microsoft.com/office/powerpoint/2010/main" val="2000568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C874A1-F495-ABC6-E479-C2DD833C5692}"/>
              </a:ext>
            </a:extLst>
          </p:cNvPr>
          <p:cNvSpPr>
            <a:spLocks noGrp="1"/>
          </p:cNvSpPr>
          <p:nvPr>
            <p:ph type="body" sz="quarter" idx="18"/>
          </p:nvPr>
        </p:nvSpPr>
        <p:spPr>
          <a:xfrm>
            <a:off x="713767" y="1240971"/>
            <a:ext cx="10834986" cy="4616904"/>
          </a:xfrm>
        </p:spPr>
        <p:txBody>
          <a:bodyPr>
            <a:normAutofit/>
          </a:bodyPr>
          <a:lstStyle/>
          <a:p>
            <a:pPr marL="0" indent="0"/>
            <a:r>
              <a:rPr lang="en-GB" b="1" dirty="0"/>
              <a:t>Objective: </a:t>
            </a:r>
            <a:r>
              <a:rPr lang="en-GB" dirty="0"/>
              <a:t>To give participants a practical understanding of creating policies that promote work-life balance.</a:t>
            </a:r>
          </a:p>
          <a:p>
            <a:pPr marL="0" indent="0"/>
            <a:r>
              <a:rPr lang="en-GB" b="1" dirty="0"/>
              <a:t>Instructions:</a:t>
            </a:r>
          </a:p>
          <a:p>
            <a:pPr marL="342900" indent="-342900">
              <a:buFont typeface="Arial" panose="020B0604020202020204" pitchFamily="34" charset="0"/>
              <a:buChar char="•"/>
            </a:pPr>
            <a:r>
              <a:rPr lang="en-GB" dirty="0"/>
              <a:t>Divide participants into small groups.</a:t>
            </a:r>
          </a:p>
          <a:p>
            <a:pPr marL="342900" indent="-342900">
              <a:buFont typeface="Arial" panose="020B0604020202020204" pitchFamily="34" charset="0"/>
              <a:buChar char="•"/>
            </a:pPr>
            <a:r>
              <a:rPr lang="en-GB" dirty="0"/>
              <a:t>Assign each group the task of designing a work-life balance policy for a hypothetical organisation, considering factors such as flexible working hours, remote work, and family leave.</a:t>
            </a:r>
          </a:p>
          <a:p>
            <a:pPr marL="342900" indent="-342900">
              <a:buFont typeface="Arial" panose="020B0604020202020204" pitchFamily="34" charset="0"/>
              <a:buChar char="•"/>
            </a:pPr>
            <a:r>
              <a:rPr lang="en-GB" dirty="0"/>
              <a:t>Have each group present their policy to the class, explaining their rationale behind each element of the policy.</a:t>
            </a:r>
          </a:p>
          <a:p>
            <a:pPr marL="342900" indent="-342900">
              <a:buFont typeface="Arial" panose="020B0604020202020204" pitchFamily="34" charset="0"/>
              <a:buChar char="•"/>
            </a:pPr>
            <a:r>
              <a:rPr lang="en-GB" dirty="0"/>
              <a:t>Facilitate a class-wide discussion comparing these policies to the recommendations within the European Pillar of Social Rights and the EU's New Strategic Framework on Health and Safety at Work.</a:t>
            </a:r>
          </a:p>
          <a:p>
            <a:pPr marL="0" indent="0"/>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F017BFE4-F0A9-8F0E-BEDA-15FB8E4622C1}"/>
              </a:ext>
            </a:extLst>
          </p:cNvPr>
          <p:cNvSpPr>
            <a:spLocks noGrp="1"/>
          </p:cNvSpPr>
          <p:nvPr>
            <p:ph type="body" sz="quarter" idx="16"/>
          </p:nvPr>
        </p:nvSpPr>
        <p:spPr/>
        <p:txBody>
          <a:bodyPr>
            <a:normAutofit fontScale="85000" lnSpcReduction="10000"/>
          </a:bodyPr>
          <a:lstStyle/>
          <a:p>
            <a:r>
              <a:rPr lang="en-GB" dirty="0"/>
              <a:t>Activity - Group Exercise: Designing a Work-Life Balance Policy</a:t>
            </a:r>
          </a:p>
        </p:txBody>
      </p:sp>
    </p:spTree>
    <p:extLst>
      <p:ext uri="{BB962C8B-B14F-4D97-AF65-F5344CB8AC3E}">
        <p14:creationId xmlns:p14="http://schemas.microsoft.com/office/powerpoint/2010/main" val="3862338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C874A1-F495-ABC6-E479-C2DD833C5692}"/>
              </a:ext>
            </a:extLst>
          </p:cNvPr>
          <p:cNvSpPr>
            <a:spLocks noGrp="1"/>
          </p:cNvSpPr>
          <p:nvPr>
            <p:ph type="body" sz="quarter" idx="18"/>
          </p:nvPr>
        </p:nvSpPr>
        <p:spPr>
          <a:xfrm>
            <a:off x="713767" y="1240971"/>
            <a:ext cx="10834986" cy="4616904"/>
          </a:xfrm>
        </p:spPr>
        <p:txBody>
          <a:bodyPr>
            <a:normAutofit/>
          </a:bodyPr>
          <a:lstStyle/>
          <a:p>
            <a:pPr marL="0" indent="0"/>
            <a:r>
              <a:rPr lang="en-GB" b="1" dirty="0"/>
              <a:t>Objective: </a:t>
            </a:r>
            <a:r>
              <a:rPr lang="en-GB" dirty="0"/>
              <a:t>To provide participants with an understanding of how organisations can address mental health concerns effectively.</a:t>
            </a:r>
          </a:p>
          <a:p>
            <a:pPr marL="0" indent="0"/>
            <a:endParaRPr lang="en-GB" dirty="0"/>
          </a:p>
          <a:p>
            <a:pPr marL="0" indent="0"/>
            <a:r>
              <a:rPr lang="en-GB" b="1" dirty="0"/>
              <a:t>Instructions:</a:t>
            </a:r>
          </a:p>
          <a:p>
            <a:pPr marL="342900" indent="-342900">
              <a:buFont typeface="Arial" panose="020B0604020202020204" pitchFamily="34" charset="0"/>
              <a:buChar char="•"/>
            </a:pPr>
            <a:r>
              <a:rPr lang="en-GB" dirty="0"/>
              <a:t>Provide each participant with a case study detailing an organisation's response to emerging mental health concerns within their workforce.</a:t>
            </a:r>
          </a:p>
          <a:p>
            <a:pPr marL="342900" indent="-342900">
              <a:buFont typeface="Arial" panose="020B0604020202020204" pitchFamily="34" charset="0"/>
              <a:buChar char="•"/>
            </a:pPr>
            <a:r>
              <a:rPr lang="en-GB" dirty="0"/>
              <a:t>Ask participants to analyse the case study, focusing on the actions taken by the organisation, their effectiveness, and any areas for improvement.</a:t>
            </a:r>
          </a:p>
          <a:p>
            <a:pPr marL="342900" indent="-342900">
              <a:buFont typeface="Arial" panose="020B0604020202020204" pitchFamily="34" charset="0"/>
              <a:buChar char="•"/>
            </a:pPr>
            <a:r>
              <a:rPr lang="en-GB" dirty="0"/>
              <a:t>Facilitate a class-wide discussion on the case study, encouraging participants to reflect on how similar strategies might be implemented in their own workplaces following guidelines such as those provided in the PRIMA-EF</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F017BFE4-F0A9-8F0E-BEDA-15FB8E4622C1}"/>
              </a:ext>
            </a:extLst>
          </p:cNvPr>
          <p:cNvSpPr>
            <a:spLocks noGrp="1"/>
          </p:cNvSpPr>
          <p:nvPr>
            <p:ph type="body" sz="quarter" idx="16"/>
          </p:nvPr>
        </p:nvSpPr>
        <p:spPr/>
        <p:txBody>
          <a:bodyPr>
            <a:normAutofit fontScale="85000" lnSpcReduction="10000"/>
          </a:bodyPr>
          <a:lstStyle/>
          <a:p>
            <a:r>
              <a:rPr lang="en-GB" dirty="0"/>
              <a:t>Case Study: Organisational Response to Mental Health Concerns</a:t>
            </a:r>
          </a:p>
        </p:txBody>
      </p:sp>
    </p:spTree>
    <p:extLst>
      <p:ext uri="{BB962C8B-B14F-4D97-AF65-F5344CB8AC3E}">
        <p14:creationId xmlns:p14="http://schemas.microsoft.com/office/powerpoint/2010/main" val="1435814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305DC-35B8-B4DB-4855-3364E05680A5}"/>
              </a:ext>
            </a:extLst>
          </p:cNvPr>
          <p:cNvSpPr>
            <a:spLocks noGrp="1"/>
          </p:cNvSpPr>
          <p:nvPr>
            <p:ph type="body" sz="quarter" idx="18"/>
          </p:nvPr>
        </p:nvSpPr>
        <p:spPr>
          <a:xfrm>
            <a:off x="391814" y="1666262"/>
            <a:ext cx="10834986" cy="4770270"/>
          </a:xfrm>
        </p:spPr>
        <p:txBody>
          <a:bodyPr>
            <a:normAutofit/>
          </a:bodyPr>
          <a:lstStyle/>
          <a:p>
            <a:pPr marL="342900" lvl="0" indent="-342900">
              <a:lnSpc>
                <a:spcPct val="115000"/>
              </a:lnSpc>
              <a:spcBef>
                <a:spcPts val="500"/>
              </a:spcBef>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Who is responsible for protecting work-life balance? It depends who you ask </a:t>
            </a:r>
            <a:r>
              <a:rPr lang="en-GB" sz="1500" u="sng" kern="100" dirty="0">
                <a:solidFill>
                  <a:srgbClr val="F49100"/>
                </a:solidFill>
                <a:effectLst/>
                <a:ea typeface="Corbel" panose="020B0503020204020204" pitchFamily="34" charset="0"/>
                <a:cs typeface="Times New Roman" panose="02020603050405020304" pitchFamily="18" charset="0"/>
                <a:hlinkClick r:id="rId2"/>
              </a:rPr>
              <a:t>https://www.fastcompany.com/90720956/who-is-responsible-for-protecting-work-life-balance-it-depends-who-you-ask</a:t>
            </a:r>
            <a:r>
              <a:rPr lang="en-GB" sz="1500" kern="100" dirty="0">
                <a:effectLst/>
                <a:ea typeface="Corbel" panose="020B0503020204020204" pitchFamily="34" charset="0"/>
                <a:cs typeface="Times New Roman" panose="02020603050405020304" pitchFamily="18" charset="0"/>
              </a:rPr>
              <a:t> </a:t>
            </a:r>
          </a:p>
          <a:p>
            <a:pPr marL="342900" lvl="0" indent="-342900">
              <a:lnSpc>
                <a:spcPct val="115000"/>
              </a:lnSpc>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Is It An Employer’s Responsibility To Ensure Employees Have A Good Work Life Balance? </a:t>
            </a:r>
            <a:r>
              <a:rPr lang="en-GB" sz="1500" u="sng" kern="100" dirty="0">
                <a:solidFill>
                  <a:srgbClr val="F49100"/>
                </a:solidFill>
                <a:effectLst/>
                <a:ea typeface="Corbel" panose="020B0503020204020204" pitchFamily="34" charset="0"/>
                <a:cs typeface="Times New Roman" panose="02020603050405020304" pitchFamily="18" charset="0"/>
                <a:hlinkClick r:id="rId3"/>
              </a:rPr>
              <a:t>https://joneschase.com/2021/06/employers-responsibility-for-work-life-balance/</a:t>
            </a:r>
            <a:r>
              <a:rPr lang="en-GB" sz="1500" kern="100" dirty="0">
                <a:effectLst/>
                <a:ea typeface="Corbel" panose="020B0503020204020204" pitchFamily="34" charset="0"/>
                <a:cs typeface="Times New Roman" panose="02020603050405020304" pitchFamily="18" charset="0"/>
              </a:rPr>
              <a:t> </a:t>
            </a:r>
          </a:p>
          <a:p>
            <a:pPr marL="342900" lvl="0" indent="-342900">
              <a:lnSpc>
                <a:spcPct val="115000"/>
              </a:lnSpc>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Directive 89/391/EEC - OSH "Framework Directive</a:t>
            </a:r>
            <a:r>
              <a:rPr lang="en-GB" sz="1500" kern="100" dirty="0">
                <a:effectLst/>
                <a:ea typeface="Corbel" panose="020B0503020204020204" pitchFamily="34" charset="0"/>
                <a:cs typeface="Times New Roman" panose="02020603050405020304" pitchFamily="18" charset="0"/>
                <a:hlinkClick r:id="rId4"/>
              </a:rPr>
              <a:t>“</a:t>
            </a:r>
            <a:r>
              <a:rPr lang="en-GB" sz="1500" kern="100" dirty="0">
                <a:effectLst/>
                <a:ea typeface="Corbel" panose="020B0503020204020204" pitchFamily="34" charset="0"/>
                <a:cs typeface="Times New Roman" panose="02020603050405020304" pitchFamily="18" charset="0"/>
              </a:rPr>
              <a:t> </a:t>
            </a:r>
            <a:r>
              <a:rPr lang="en-GB" sz="1500" u="sng" kern="100" dirty="0">
                <a:solidFill>
                  <a:srgbClr val="F49100"/>
                </a:solidFill>
                <a:effectLst/>
                <a:ea typeface="Corbel" panose="020B0503020204020204" pitchFamily="34" charset="0"/>
                <a:cs typeface="Times New Roman" panose="02020603050405020304" pitchFamily="18" charset="0"/>
                <a:hlinkClick r:id="rId4"/>
              </a:rPr>
              <a:t>https://osha.europa.eu/en/legislation/directives/the-osh-framework-directive/1</a:t>
            </a:r>
            <a:endParaRPr lang="en-GB" sz="1500" kern="100" dirty="0">
              <a:effectLst/>
              <a:ea typeface="Corbel" panose="020B0503020204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Why Work-Life Balance Is Important (With Benefits and Steps) </a:t>
            </a:r>
            <a:r>
              <a:rPr lang="en-GB" sz="1500" u="sng" kern="100" dirty="0">
                <a:solidFill>
                  <a:srgbClr val="F49100"/>
                </a:solidFill>
                <a:effectLst/>
                <a:ea typeface="Corbel" panose="020B0503020204020204" pitchFamily="34" charset="0"/>
                <a:cs typeface="Times New Roman" panose="02020603050405020304" pitchFamily="18" charset="0"/>
                <a:hlinkClick r:id="rId5"/>
              </a:rPr>
              <a:t>https://ca.indeed.com/career-advice/career-development/why-work-life-balance-is-important</a:t>
            </a:r>
            <a:r>
              <a:rPr lang="en-GB" sz="1500" kern="100" dirty="0">
                <a:effectLst/>
                <a:ea typeface="Corbel" panose="020B0503020204020204" pitchFamily="34" charset="0"/>
                <a:cs typeface="Times New Roman" panose="02020603050405020304" pitchFamily="18" charset="0"/>
              </a:rPr>
              <a:t> </a:t>
            </a:r>
          </a:p>
          <a:p>
            <a:pPr marL="342900" lvl="0" indent="-342900">
              <a:lnSpc>
                <a:spcPct val="115000"/>
              </a:lnSpc>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European Framework for Psychosocial Risk Management (PRIMA-EF) </a:t>
            </a:r>
            <a:r>
              <a:rPr lang="en-GB" sz="1500" u="sng" kern="100" dirty="0">
                <a:solidFill>
                  <a:srgbClr val="F49100"/>
                </a:solidFill>
                <a:effectLst/>
                <a:ea typeface="Corbel" panose="020B0503020204020204" pitchFamily="34" charset="0"/>
                <a:cs typeface="Times New Roman" panose="02020603050405020304" pitchFamily="18" charset="0"/>
                <a:hlinkClick r:id="rId6"/>
              </a:rPr>
              <a:t>https://apps.who.int/iris/bitstream/handle/10665/43966/9789241597104_eng_Part1.pdf;jsessionid=09B83CC5F04B42FD38AFE3B6FB26C5F3?sequence=1</a:t>
            </a:r>
            <a:r>
              <a:rPr lang="en-GB" sz="1500" kern="100" dirty="0">
                <a:effectLst/>
                <a:ea typeface="Corbel" panose="020B0503020204020204" pitchFamily="34" charset="0"/>
                <a:cs typeface="Times New Roman" panose="02020603050405020304" pitchFamily="18" charset="0"/>
              </a:rPr>
              <a:t> </a:t>
            </a:r>
          </a:p>
          <a:p>
            <a:pPr marL="342900" lvl="0" indent="-342900">
              <a:lnSpc>
                <a:spcPct val="115000"/>
              </a:lnSpc>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Vodafone offers 16 weeks paid parental leave to all employees </a:t>
            </a:r>
            <a:r>
              <a:rPr lang="en-GB" sz="1500" u="sng" kern="100" dirty="0">
                <a:solidFill>
                  <a:srgbClr val="F49100"/>
                </a:solidFill>
                <a:effectLst/>
                <a:ea typeface="Corbel" panose="020B0503020204020204" pitchFamily="34" charset="0"/>
                <a:cs typeface="Times New Roman" panose="02020603050405020304" pitchFamily="18" charset="0"/>
                <a:hlinkClick r:id="rId7"/>
              </a:rPr>
              <a:t>https://www.vodafone.com/news/inclusion/vodafone-supports-families-with-new-global-policy-offering-16-weeks-paid-parental-leave-to-all-employees</a:t>
            </a:r>
            <a:r>
              <a:rPr lang="en-GB" sz="1500" kern="100" dirty="0">
                <a:effectLst/>
                <a:ea typeface="Corbel" panose="020B0503020204020204" pitchFamily="34" charset="0"/>
                <a:cs typeface="Times New Roman" panose="02020603050405020304" pitchFamily="18" charset="0"/>
              </a:rPr>
              <a:t> </a:t>
            </a:r>
          </a:p>
          <a:p>
            <a:endParaRPr lang="en-GB" dirty="0"/>
          </a:p>
        </p:txBody>
      </p:sp>
      <p:sp>
        <p:nvSpPr>
          <p:cNvPr id="3" name="Text Placeholder 2">
            <a:extLst>
              <a:ext uri="{FF2B5EF4-FFF2-40B4-BE49-F238E27FC236}">
                <a16:creationId xmlns:a16="http://schemas.microsoft.com/office/drawing/2014/main" id="{3A00E9A8-C9B1-44CD-70E3-59BBDF701ABB}"/>
              </a:ext>
            </a:extLst>
          </p:cNvPr>
          <p:cNvSpPr>
            <a:spLocks noGrp="1"/>
          </p:cNvSpPr>
          <p:nvPr>
            <p:ph type="body" sz="quarter" idx="16"/>
          </p:nvPr>
        </p:nvSpPr>
        <p:spPr/>
        <p:txBody>
          <a:bodyPr>
            <a:normAutofit lnSpcReduction="10000"/>
          </a:bodyPr>
          <a:lstStyle/>
          <a:p>
            <a:r>
              <a:rPr lang="en-GB" dirty="0"/>
              <a:t>References for Unit 4</a:t>
            </a:r>
          </a:p>
        </p:txBody>
      </p:sp>
    </p:spTree>
    <p:extLst>
      <p:ext uri="{BB962C8B-B14F-4D97-AF65-F5344CB8AC3E}">
        <p14:creationId xmlns:p14="http://schemas.microsoft.com/office/powerpoint/2010/main" val="273375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t="10601" b="10601"/>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40282" y="463915"/>
            <a:ext cx="4394873" cy="1366423"/>
          </a:xfrm>
        </p:spPr>
        <p:txBody>
          <a:bodyPr>
            <a:normAutofit lnSpcReduction="10000"/>
          </a:bodyPr>
          <a:lstStyle/>
          <a:p>
            <a:r>
              <a:rPr lang="en-GB" sz="3200" b="1" dirty="0"/>
              <a:t>Managing Remote Teams and Ensuring Effective Communication</a:t>
            </a:r>
            <a:endParaRPr lang="en-GB" sz="13800"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lstStyle/>
          <a:p>
            <a:r>
              <a:rPr lang="en-GB" dirty="0"/>
              <a:t>05</a:t>
            </a:r>
          </a:p>
        </p:txBody>
      </p:sp>
    </p:spTree>
    <p:extLst>
      <p:ext uri="{BB962C8B-B14F-4D97-AF65-F5344CB8AC3E}">
        <p14:creationId xmlns:p14="http://schemas.microsoft.com/office/powerpoint/2010/main" val="4216662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98" r="21798"/>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62833" y="602335"/>
            <a:ext cx="3791493" cy="1366423"/>
          </a:xfrm>
        </p:spPr>
        <p:txBody>
          <a:bodyPr>
            <a:normAutofit/>
          </a:bodyPr>
          <a:lstStyle/>
          <a:p>
            <a:r>
              <a:rPr lang="en-GB" sz="2400" b="1" dirty="0"/>
              <a:t>Introduction to Work-Life Balance</a:t>
            </a:r>
            <a:endParaRPr lang="en-GB"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lstStyle/>
          <a:p>
            <a:r>
              <a:rPr lang="en-GB" dirty="0"/>
              <a:t>01</a:t>
            </a:r>
          </a:p>
        </p:txBody>
      </p:sp>
    </p:spTree>
    <p:extLst>
      <p:ext uri="{BB962C8B-B14F-4D97-AF65-F5344CB8AC3E}">
        <p14:creationId xmlns:p14="http://schemas.microsoft.com/office/powerpoint/2010/main" val="2074621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9085E1-D1D4-2CB2-ED59-E949530D860C}"/>
              </a:ext>
            </a:extLst>
          </p:cNvPr>
          <p:cNvSpPr>
            <a:spLocks noGrp="1"/>
          </p:cNvSpPr>
          <p:nvPr>
            <p:ph type="body" sz="quarter" idx="18"/>
          </p:nvPr>
        </p:nvSpPr>
        <p:spPr>
          <a:xfrm>
            <a:off x="634224" y="1600199"/>
            <a:ext cx="6289090" cy="4636315"/>
          </a:xfrm>
        </p:spPr>
        <p:txBody>
          <a:bodyPr>
            <a:normAutofit lnSpcReduction="10000"/>
          </a:bodyPr>
          <a:lstStyle/>
          <a:p>
            <a:pPr marL="342900" indent="-342900" algn="just">
              <a:buFont typeface="Arial" panose="020B0604020202020204" pitchFamily="34" charset="0"/>
              <a:buChar char="•"/>
            </a:pPr>
            <a:r>
              <a:rPr lang="en-GB" dirty="0"/>
              <a:t>In the wake of technological advancements and changing work patterns, remote teams have become a significant aspect of today's work environment. </a:t>
            </a:r>
          </a:p>
          <a:p>
            <a:pPr marL="342900" indent="-342900" algn="just">
              <a:buFont typeface="Arial" panose="020B0604020202020204" pitchFamily="34" charset="0"/>
              <a:buChar char="•"/>
            </a:pPr>
            <a:r>
              <a:rPr lang="en-GB" dirty="0"/>
              <a:t>They enable businesses to source talent from a wider pool and offer employees greater flexibility and autonomy. </a:t>
            </a:r>
          </a:p>
          <a:p>
            <a:pPr marL="342900" indent="-342900" algn="just">
              <a:buFont typeface="Arial" panose="020B0604020202020204" pitchFamily="34" charset="0"/>
              <a:buChar char="•"/>
            </a:pPr>
            <a:r>
              <a:rPr lang="en-GB" dirty="0"/>
              <a:t>However, managing remote teams requires a distinct set of skills and strategies, particularly concerning communication and maintaining work-life balance. </a:t>
            </a:r>
          </a:p>
          <a:p>
            <a:pPr marL="342900" indent="-342900" algn="just">
              <a:buFont typeface="Arial" panose="020B0604020202020204" pitchFamily="34" charset="0"/>
              <a:buChar char="•"/>
            </a:pPr>
            <a:r>
              <a:rPr lang="en-GB" dirty="0"/>
              <a:t>The European Pillar of Social Rights emphasizes the importance of adapting to changing work environments and promoting work-life balance, even in remote work contexts.</a:t>
            </a:r>
          </a:p>
        </p:txBody>
      </p:sp>
      <p:sp>
        <p:nvSpPr>
          <p:cNvPr id="3" name="Text Placeholder 2">
            <a:extLst>
              <a:ext uri="{FF2B5EF4-FFF2-40B4-BE49-F238E27FC236}">
                <a16:creationId xmlns:a16="http://schemas.microsoft.com/office/drawing/2014/main" id="{3ECB9D71-AB56-C80C-5B13-9679F50B96EE}"/>
              </a:ext>
            </a:extLst>
          </p:cNvPr>
          <p:cNvSpPr>
            <a:spLocks noGrp="1"/>
          </p:cNvSpPr>
          <p:nvPr>
            <p:ph type="body" sz="quarter" idx="16"/>
          </p:nvPr>
        </p:nvSpPr>
        <p:spPr>
          <a:xfrm>
            <a:off x="713768" y="421468"/>
            <a:ext cx="6649057" cy="806802"/>
          </a:xfrm>
        </p:spPr>
        <p:txBody>
          <a:bodyPr>
            <a:normAutofit fontScale="85000" lnSpcReduction="20000"/>
          </a:bodyPr>
          <a:lstStyle/>
          <a:p>
            <a:r>
              <a:rPr lang="en-GB" dirty="0"/>
              <a:t>Importance of Remote Teams in Today’s Work Environment</a:t>
            </a:r>
          </a:p>
        </p:txBody>
      </p:sp>
      <p:pic>
        <p:nvPicPr>
          <p:cNvPr id="6" name="Picture Placeholder 5">
            <a:extLst>
              <a:ext uri="{FF2B5EF4-FFF2-40B4-BE49-F238E27FC236}">
                <a16:creationId xmlns:a16="http://schemas.microsoft.com/office/drawing/2014/main" id="{ED849318-4AA4-1B8A-E898-A4E1BC638870}"/>
              </a:ext>
            </a:extLst>
          </p:cNvPr>
          <p:cNvPicPr>
            <a:picLocks noGrp="1" noChangeAspect="1"/>
          </p:cNvPicPr>
          <p:nvPr>
            <p:ph type="pic" sz="quarter" idx="15"/>
          </p:nvPr>
        </p:nvPicPr>
        <p:blipFill>
          <a:blip r:embed="rId2"/>
          <a:srcRect l="21795" r="21795"/>
          <a:stretch>
            <a:fillRect/>
          </a:stretch>
        </p:blipFill>
        <p:spPr/>
      </p:pic>
    </p:spTree>
    <p:extLst>
      <p:ext uri="{BB962C8B-B14F-4D97-AF65-F5344CB8AC3E}">
        <p14:creationId xmlns:p14="http://schemas.microsoft.com/office/powerpoint/2010/main" val="3476742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43D264-08AD-22E4-7728-31B24DF70B45}"/>
              </a:ext>
            </a:extLst>
          </p:cNvPr>
          <p:cNvSpPr>
            <a:spLocks noGrp="1"/>
          </p:cNvSpPr>
          <p:nvPr>
            <p:ph type="body" sz="quarter" idx="18"/>
          </p:nvPr>
        </p:nvSpPr>
        <p:spPr>
          <a:xfrm>
            <a:off x="713768" y="2449284"/>
            <a:ext cx="9077932" cy="4313465"/>
          </a:xfrm>
        </p:spPr>
        <p:txBody>
          <a:bodyPr/>
          <a:lstStyle/>
          <a:p>
            <a:pPr marL="342900" indent="-342900">
              <a:buFont typeface="Arial" panose="020B0604020202020204" pitchFamily="34" charset="0"/>
              <a:buChar char="•"/>
            </a:pPr>
            <a:r>
              <a:rPr lang="en-GB" dirty="0"/>
              <a:t>Key principles for building and leading a remote team include clear communication, trust-building, fostering a sense of community, and setting clear expectations. </a:t>
            </a:r>
          </a:p>
          <a:p>
            <a:pPr marL="342900" indent="-342900">
              <a:buFont typeface="Arial" panose="020B0604020202020204" pitchFamily="34" charset="0"/>
              <a:buChar char="•"/>
            </a:pPr>
            <a:r>
              <a:rPr lang="en-GB" dirty="0"/>
              <a:t>Remote leaders should be skilled in digital tools, show empathy, and be adaptable to various situations. </a:t>
            </a:r>
          </a:p>
          <a:p>
            <a:pPr marL="342900" indent="-342900">
              <a:buFont typeface="Arial" panose="020B0604020202020204" pitchFamily="34" charset="0"/>
              <a:buChar char="•"/>
            </a:pPr>
            <a:r>
              <a:rPr lang="en-GB" dirty="0"/>
              <a:t>Strategies may include regular check-ins, promoting collaboration, and acknowledging accomplishments. </a:t>
            </a:r>
          </a:p>
          <a:p>
            <a:pPr marL="342900" indent="-342900">
              <a:buFont typeface="Arial" panose="020B0604020202020204" pitchFamily="34" charset="0"/>
              <a:buChar char="•"/>
            </a:pPr>
            <a:r>
              <a:rPr lang="en-GB" dirty="0"/>
              <a:t>The EU’s OSHA Framework highlights the importance of adapting leadership styles to changing work structures, including remote teams.</a:t>
            </a:r>
          </a:p>
        </p:txBody>
      </p:sp>
      <p:sp>
        <p:nvSpPr>
          <p:cNvPr id="3" name="Text Placeholder 2">
            <a:extLst>
              <a:ext uri="{FF2B5EF4-FFF2-40B4-BE49-F238E27FC236}">
                <a16:creationId xmlns:a16="http://schemas.microsoft.com/office/drawing/2014/main" id="{24B81318-82AB-37DC-0993-74BCD78FD941}"/>
              </a:ext>
            </a:extLst>
          </p:cNvPr>
          <p:cNvSpPr>
            <a:spLocks noGrp="1"/>
          </p:cNvSpPr>
          <p:nvPr>
            <p:ph type="body" sz="quarter" idx="16"/>
          </p:nvPr>
        </p:nvSpPr>
        <p:spPr/>
        <p:txBody>
          <a:bodyPr>
            <a:normAutofit fontScale="77500" lnSpcReduction="20000"/>
          </a:bodyPr>
          <a:lstStyle/>
          <a:p>
            <a:r>
              <a:rPr lang="en-GB" dirty="0"/>
              <a:t>Building and Leading a Remote Team: Key Principles and Strategies</a:t>
            </a:r>
          </a:p>
        </p:txBody>
      </p:sp>
    </p:spTree>
    <p:extLst>
      <p:ext uri="{BB962C8B-B14F-4D97-AF65-F5344CB8AC3E}">
        <p14:creationId xmlns:p14="http://schemas.microsoft.com/office/powerpoint/2010/main" val="3287941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370E666-B16E-7B67-1516-922ACF18C39E}"/>
              </a:ext>
            </a:extLst>
          </p:cNvPr>
          <p:cNvPicPr>
            <a:picLocks noGrp="1" noChangeAspect="1"/>
          </p:cNvPicPr>
          <p:nvPr>
            <p:ph type="pic" sz="quarter" idx="10"/>
          </p:nvPr>
        </p:nvPicPr>
        <p:blipFill rotWithShape="1">
          <a:blip r:embed="rId2"/>
          <a:srcRect l="17492" r="17492"/>
          <a:stretch/>
        </p:blipFill>
        <p:spPr/>
      </p:pic>
      <p:sp>
        <p:nvSpPr>
          <p:cNvPr id="3" name="Text Placeholder 2">
            <a:extLst>
              <a:ext uri="{FF2B5EF4-FFF2-40B4-BE49-F238E27FC236}">
                <a16:creationId xmlns:a16="http://schemas.microsoft.com/office/drawing/2014/main" id="{97F7BEFF-825A-8721-1F58-A21E077AB23C}"/>
              </a:ext>
            </a:extLst>
          </p:cNvPr>
          <p:cNvSpPr>
            <a:spLocks noGrp="1"/>
          </p:cNvSpPr>
          <p:nvPr>
            <p:ph type="body" sz="quarter" idx="18"/>
          </p:nvPr>
        </p:nvSpPr>
        <p:spPr>
          <a:xfrm>
            <a:off x="712790" y="2162214"/>
            <a:ext cx="7312170" cy="3606870"/>
          </a:xfrm>
        </p:spPr>
        <p:txBody>
          <a:bodyPr>
            <a:normAutofit/>
          </a:bodyPr>
          <a:lstStyle/>
          <a:p>
            <a:pPr marL="0" indent="0"/>
            <a:r>
              <a:rPr lang="en-GB" sz="3200" b="1" dirty="0">
                <a:solidFill>
                  <a:srgbClr val="8A4199"/>
                </a:solidFill>
                <a:hlinkClick r:id="rId3">
                  <a:extLst>
                    <a:ext uri="{A12FA001-AC4F-418D-AE19-62706E023703}">
                      <ahyp:hlinkClr xmlns:ahyp="http://schemas.microsoft.com/office/drawing/2018/hyperlinkcolor" val="tx"/>
                    </a:ext>
                  </a:extLst>
                </a:hlinkClick>
              </a:rPr>
              <a:t>Here</a:t>
            </a:r>
            <a:r>
              <a:rPr lang="en-GB" sz="3200" dirty="0">
                <a:solidFill>
                  <a:srgbClr val="8A4199"/>
                </a:solidFill>
                <a:hlinkClick r:id="rId3">
                  <a:extLst>
                    <a:ext uri="{A12FA001-AC4F-418D-AE19-62706E023703}">
                      <ahyp:hlinkClr xmlns:ahyp="http://schemas.microsoft.com/office/drawing/2018/hyperlinkcolor" val="tx"/>
                    </a:ext>
                  </a:extLst>
                </a:hlinkClick>
              </a:rPr>
              <a:t>, 16 experts from Forbes Human Resources Council offer their best advice </a:t>
            </a:r>
            <a:r>
              <a:rPr lang="en-GB" sz="3200" dirty="0"/>
              <a:t>on how first-time remote managers can remain relevant while overseeing a remote team.</a:t>
            </a:r>
          </a:p>
        </p:txBody>
      </p:sp>
      <p:sp>
        <p:nvSpPr>
          <p:cNvPr id="4" name="Text Placeholder 3">
            <a:extLst>
              <a:ext uri="{FF2B5EF4-FFF2-40B4-BE49-F238E27FC236}">
                <a16:creationId xmlns:a16="http://schemas.microsoft.com/office/drawing/2014/main" id="{C20DC9BB-1C02-5992-FECB-D4E26452CF15}"/>
              </a:ext>
            </a:extLst>
          </p:cNvPr>
          <p:cNvSpPr>
            <a:spLocks noGrp="1"/>
          </p:cNvSpPr>
          <p:nvPr>
            <p:ph type="body" sz="quarter" idx="16"/>
          </p:nvPr>
        </p:nvSpPr>
        <p:spPr/>
        <p:txBody>
          <a:bodyPr/>
          <a:lstStyle/>
          <a:p>
            <a:r>
              <a:rPr lang="en-GB" dirty="0"/>
              <a:t>Activity: 16 Tips For Leaders Managing Their First Remote Team</a:t>
            </a:r>
          </a:p>
        </p:txBody>
      </p:sp>
    </p:spTree>
    <p:extLst>
      <p:ext uri="{BB962C8B-B14F-4D97-AF65-F5344CB8AC3E}">
        <p14:creationId xmlns:p14="http://schemas.microsoft.com/office/powerpoint/2010/main" val="465405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CBB68-DE19-364F-105E-C35054AB1E6B}"/>
              </a:ext>
            </a:extLst>
          </p:cNvPr>
          <p:cNvSpPr>
            <a:spLocks noGrp="1"/>
          </p:cNvSpPr>
          <p:nvPr>
            <p:ph type="body" sz="quarter" idx="18"/>
          </p:nvPr>
        </p:nvSpPr>
        <p:spPr>
          <a:xfrm>
            <a:off x="396099" y="1304924"/>
            <a:ext cx="6606758" cy="5326836"/>
          </a:xfrm>
        </p:spPr>
        <p:txBody>
          <a:bodyPr>
            <a:normAutofit lnSpcReduction="10000"/>
          </a:bodyPr>
          <a:lstStyle/>
          <a:p>
            <a:pPr marL="342900" indent="-342900" algn="just">
              <a:buFont typeface="Arial" panose="020B0604020202020204" pitchFamily="34" charset="0"/>
              <a:buChar char="•"/>
            </a:pPr>
            <a:r>
              <a:rPr lang="en-GB" dirty="0"/>
              <a:t>Effective communication within remote teams can be facilitated through a variety of digital tools, including email, video conferencing, instant messaging, and project management software. </a:t>
            </a:r>
          </a:p>
          <a:p>
            <a:pPr marL="342900" indent="-342900" algn="just">
              <a:buFont typeface="Arial" panose="020B0604020202020204" pitchFamily="34" charset="0"/>
              <a:buChar char="•"/>
            </a:pPr>
            <a:r>
              <a:rPr lang="en-GB" dirty="0"/>
              <a:t>When you work in the same location, it's much easier to pick up on a variety of cues (body language, facial expressions, etc), but the benefits of being remote outweigh many of the downsides.</a:t>
            </a:r>
          </a:p>
          <a:p>
            <a:pPr marL="342900" indent="-342900" algn="just">
              <a:buFont typeface="Arial" panose="020B0604020202020204" pitchFamily="34" charset="0"/>
              <a:buChar char="•"/>
            </a:pPr>
            <a:r>
              <a:rPr lang="en-GB" dirty="0"/>
              <a:t>Fortunately, over the past few years, there's been an increase in the number of tools for remote teams for the ever-increasing number of remote-first or fully remote companies. These work apps help your remote team be as productive as possible and improve remote team collaboration, even if you're remote a few days a week. </a:t>
            </a:r>
            <a:r>
              <a:rPr lang="en-GB" b="1" dirty="0">
                <a:solidFill>
                  <a:srgbClr val="8A4199"/>
                </a:solidFill>
              </a:rPr>
              <a:t>Click </a:t>
            </a:r>
            <a:r>
              <a:rPr lang="en-GB" b="1" dirty="0">
                <a:solidFill>
                  <a:srgbClr val="8A4199"/>
                </a:solidFill>
                <a:hlinkClick r:id="rId2"/>
              </a:rPr>
              <a:t>HERE</a:t>
            </a:r>
            <a:r>
              <a:rPr lang="en-GB" b="1" dirty="0">
                <a:solidFill>
                  <a:srgbClr val="8A4199"/>
                </a:solidFill>
              </a:rPr>
              <a:t> to review the </a:t>
            </a:r>
            <a:r>
              <a:rPr lang="en-GB" b="1" dirty="0">
                <a:solidFill>
                  <a:srgbClr val="8A4199"/>
                </a:solidFill>
                <a:hlinkClick r:id="rId2">
                  <a:extLst>
                    <a:ext uri="{A12FA001-AC4F-418D-AE19-62706E023703}">
                      <ahyp:hlinkClr xmlns:ahyp="http://schemas.microsoft.com/office/drawing/2018/hyperlinkcolor" val="tx"/>
                    </a:ext>
                  </a:extLst>
                </a:hlinkClick>
              </a:rPr>
              <a:t>“25 Best Remote Work Software for Teams (2023 Edition)”</a:t>
            </a:r>
            <a:endParaRPr lang="en-GB" b="1" dirty="0">
              <a:solidFill>
                <a:srgbClr val="8A4199"/>
              </a:solidFill>
            </a:endParaRPr>
          </a:p>
          <a:p>
            <a:endParaRPr lang="en-GB" dirty="0"/>
          </a:p>
        </p:txBody>
      </p:sp>
      <p:sp>
        <p:nvSpPr>
          <p:cNvPr id="3" name="Text Placeholder 2">
            <a:extLst>
              <a:ext uri="{FF2B5EF4-FFF2-40B4-BE49-F238E27FC236}">
                <a16:creationId xmlns:a16="http://schemas.microsoft.com/office/drawing/2014/main" id="{E24CC294-39DA-46EC-8893-250ADA7B5F18}"/>
              </a:ext>
            </a:extLst>
          </p:cNvPr>
          <p:cNvSpPr>
            <a:spLocks noGrp="1"/>
          </p:cNvSpPr>
          <p:nvPr>
            <p:ph type="body" sz="quarter" idx="16"/>
          </p:nvPr>
        </p:nvSpPr>
        <p:spPr>
          <a:xfrm>
            <a:off x="713768" y="421467"/>
            <a:ext cx="6289089" cy="883457"/>
          </a:xfrm>
        </p:spPr>
        <p:txBody>
          <a:bodyPr>
            <a:normAutofit fontScale="77500" lnSpcReduction="20000"/>
          </a:bodyPr>
          <a:lstStyle/>
          <a:p>
            <a:r>
              <a:rPr lang="en-GB" dirty="0"/>
              <a:t>Communication within Remote Teams: Tools, Techniques and Best Practices</a:t>
            </a:r>
          </a:p>
          <a:p>
            <a:endParaRPr lang="en-GB" dirty="0"/>
          </a:p>
        </p:txBody>
      </p:sp>
      <p:pic>
        <p:nvPicPr>
          <p:cNvPr id="6" name="Picture Placeholder 5">
            <a:extLst>
              <a:ext uri="{FF2B5EF4-FFF2-40B4-BE49-F238E27FC236}">
                <a16:creationId xmlns:a16="http://schemas.microsoft.com/office/drawing/2014/main" id="{5349F9B5-0165-5D2E-EB4A-C872714A9309}"/>
              </a:ext>
            </a:extLst>
          </p:cNvPr>
          <p:cNvPicPr>
            <a:picLocks noGrp="1" noChangeAspect="1"/>
          </p:cNvPicPr>
          <p:nvPr>
            <p:ph type="pic" sz="quarter" idx="15"/>
          </p:nvPr>
        </p:nvPicPr>
        <p:blipFill>
          <a:blip r:embed="rId3"/>
          <a:srcRect l="21798" r="21798"/>
          <a:stretch>
            <a:fillRect/>
          </a:stretch>
        </p:blipFill>
        <p:spPr/>
      </p:pic>
    </p:spTree>
    <p:extLst>
      <p:ext uri="{BB962C8B-B14F-4D97-AF65-F5344CB8AC3E}">
        <p14:creationId xmlns:p14="http://schemas.microsoft.com/office/powerpoint/2010/main" val="1457659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FA026A-66BF-A4F4-8526-BD062C05F1C4}"/>
              </a:ext>
            </a:extLst>
          </p:cNvPr>
          <p:cNvSpPr>
            <a:spLocks noGrp="1"/>
          </p:cNvSpPr>
          <p:nvPr>
            <p:ph type="body" sz="quarter" idx="18"/>
          </p:nvPr>
        </p:nvSpPr>
        <p:spPr/>
        <p:txBody>
          <a:bodyPr numCol="2"/>
          <a:lstStyle/>
          <a:p>
            <a:pPr marL="342900" indent="-342900">
              <a:buFont typeface="Arial" panose="020B0604020202020204" pitchFamily="34" charset="0"/>
              <a:buChar char="•"/>
            </a:pPr>
            <a:r>
              <a:rPr lang="en-GB" dirty="0"/>
              <a:t>Challenges of remote team management include communication issues, feelings of isolation among team members, and difficulty in monitoring performance. To overcome these, organisations can implement clear communication protocols, create opportunities for social interaction, and focus on outcomes rather than activity.</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EU's New Strategic Framework on Health and Safety at Work emphasizes the importance of addressing such challenges to ensure the mental well-being of remote workers.</a:t>
            </a:r>
          </a:p>
          <a:p>
            <a:pPr marL="0" indent="0"/>
            <a:endParaRPr lang="en-GB" dirty="0"/>
          </a:p>
        </p:txBody>
      </p:sp>
      <p:sp>
        <p:nvSpPr>
          <p:cNvPr id="3" name="Text Placeholder 2">
            <a:extLst>
              <a:ext uri="{FF2B5EF4-FFF2-40B4-BE49-F238E27FC236}">
                <a16:creationId xmlns:a16="http://schemas.microsoft.com/office/drawing/2014/main" id="{1E3150AB-A207-BBF3-BFF5-BACEBA4F2E8D}"/>
              </a:ext>
            </a:extLst>
          </p:cNvPr>
          <p:cNvSpPr>
            <a:spLocks noGrp="1"/>
          </p:cNvSpPr>
          <p:nvPr>
            <p:ph type="body" sz="quarter" idx="16"/>
          </p:nvPr>
        </p:nvSpPr>
        <p:spPr/>
        <p:txBody>
          <a:bodyPr>
            <a:normAutofit fontScale="70000" lnSpcReduction="20000"/>
          </a:bodyPr>
          <a:lstStyle/>
          <a:p>
            <a:r>
              <a:rPr lang="en-GB" dirty="0"/>
              <a:t>Overcoming Challenges and Common Pitfalls of Remote Team Management</a:t>
            </a:r>
          </a:p>
        </p:txBody>
      </p:sp>
    </p:spTree>
    <p:extLst>
      <p:ext uri="{BB962C8B-B14F-4D97-AF65-F5344CB8AC3E}">
        <p14:creationId xmlns:p14="http://schemas.microsoft.com/office/powerpoint/2010/main" val="1528411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7F4D8D-5C9E-5FD1-61AD-63A7E87FF557}"/>
              </a:ext>
            </a:extLst>
          </p:cNvPr>
          <p:cNvSpPr>
            <a:spLocks noGrp="1"/>
          </p:cNvSpPr>
          <p:nvPr>
            <p:ph type="body" sz="quarter" idx="18"/>
          </p:nvPr>
        </p:nvSpPr>
        <p:spPr>
          <a:xfrm>
            <a:off x="569755" y="1485379"/>
            <a:ext cx="5383370" cy="4876762"/>
          </a:xfrm>
        </p:spPr>
        <p:txBody>
          <a:bodyPr>
            <a:normAutofit/>
          </a:bodyPr>
          <a:lstStyle/>
          <a:p>
            <a:pPr marL="0" indent="0" algn="just"/>
            <a:r>
              <a:rPr lang="en-GB" dirty="0"/>
              <a:t>Choose what’s right for your team based on these categories:</a:t>
            </a:r>
          </a:p>
          <a:p>
            <a:pPr marL="342900" indent="-342900" algn="just">
              <a:buFont typeface="Wingdings" panose="05000000000000000000" pitchFamily="2" charset="2"/>
              <a:buChar char="v"/>
            </a:pPr>
            <a:r>
              <a:rPr lang="en-GB" dirty="0"/>
              <a:t>Real-time vs. asynchronous – Do you need to do this simultaneously, or can each person participate at whatever time works best for them?</a:t>
            </a:r>
          </a:p>
          <a:p>
            <a:pPr marL="342900" indent="-342900" algn="just">
              <a:buFont typeface="Wingdings" panose="05000000000000000000" pitchFamily="2" charset="2"/>
              <a:buChar char="v"/>
            </a:pPr>
            <a:r>
              <a:rPr lang="en-GB" dirty="0"/>
              <a:t>Practical vs. just for fun – Is the activity intentionally unproductive (which is not necessarily a bad thing), or does it serve the dual purpose of building social bonds and improving the way you work in a more tangible way?</a:t>
            </a:r>
          </a:p>
          <a:p>
            <a:pPr marL="0" indent="0" algn="just"/>
            <a:r>
              <a:rPr lang="en-GB" dirty="0"/>
              <a:t>Click </a:t>
            </a:r>
            <a:r>
              <a:rPr lang="en-GB" b="1" dirty="0">
                <a:solidFill>
                  <a:srgbClr val="8A4199"/>
                </a:solidFill>
                <a:hlinkClick r:id="rId2"/>
              </a:rPr>
              <a:t>HERE</a:t>
            </a:r>
            <a:r>
              <a:rPr lang="en-GB" dirty="0"/>
              <a:t> to try out one of the </a:t>
            </a:r>
            <a:r>
              <a:rPr lang="en-GB" b="1" dirty="0">
                <a:solidFill>
                  <a:srgbClr val="8A4199"/>
                </a:solidFill>
              </a:rPr>
              <a:t>18 ideas for virtual team games and activities</a:t>
            </a:r>
          </a:p>
        </p:txBody>
      </p:sp>
      <p:sp>
        <p:nvSpPr>
          <p:cNvPr id="3" name="Text Placeholder 2">
            <a:extLst>
              <a:ext uri="{FF2B5EF4-FFF2-40B4-BE49-F238E27FC236}">
                <a16:creationId xmlns:a16="http://schemas.microsoft.com/office/drawing/2014/main" id="{30B97012-5EBF-2472-1BE8-A407F92AD9F5}"/>
              </a:ext>
            </a:extLst>
          </p:cNvPr>
          <p:cNvSpPr>
            <a:spLocks noGrp="1"/>
          </p:cNvSpPr>
          <p:nvPr>
            <p:ph type="body" sz="quarter" idx="16"/>
          </p:nvPr>
        </p:nvSpPr>
        <p:spPr/>
        <p:txBody>
          <a:bodyPr>
            <a:normAutofit fontScale="77500" lnSpcReduction="20000"/>
          </a:bodyPr>
          <a:lstStyle/>
          <a:p>
            <a:r>
              <a:rPr lang="en-GB" dirty="0"/>
              <a:t>ACTIVITY: Fun remote team building activities for any occasion</a:t>
            </a:r>
          </a:p>
        </p:txBody>
      </p:sp>
      <p:pic>
        <p:nvPicPr>
          <p:cNvPr id="6" name="Picture Placeholder 5">
            <a:extLst>
              <a:ext uri="{FF2B5EF4-FFF2-40B4-BE49-F238E27FC236}">
                <a16:creationId xmlns:a16="http://schemas.microsoft.com/office/drawing/2014/main" id="{1EFD4265-44FE-F53A-F4E1-5347B2EF5042}"/>
              </a:ext>
            </a:extLst>
          </p:cNvPr>
          <p:cNvPicPr>
            <a:picLocks noGrp="1" noChangeAspect="1"/>
          </p:cNvPicPr>
          <p:nvPr>
            <p:ph type="pic" sz="quarter" idx="10"/>
          </p:nvPr>
        </p:nvPicPr>
        <p:blipFill rotWithShape="1">
          <a:blip r:embed="rId3"/>
          <a:srcRect l="19341" r="19341"/>
          <a:stretch/>
        </p:blipFill>
        <p:spPr/>
      </p:pic>
    </p:spTree>
    <p:extLst>
      <p:ext uri="{BB962C8B-B14F-4D97-AF65-F5344CB8AC3E}">
        <p14:creationId xmlns:p14="http://schemas.microsoft.com/office/powerpoint/2010/main" val="955177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B47776-97BC-7E79-00D4-68408C144A78}"/>
              </a:ext>
            </a:extLst>
          </p:cNvPr>
          <p:cNvSpPr>
            <a:spLocks noGrp="1"/>
          </p:cNvSpPr>
          <p:nvPr>
            <p:ph type="body" sz="quarter" idx="18"/>
          </p:nvPr>
        </p:nvSpPr>
        <p:spPr>
          <a:xfrm>
            <a:off x="713768" y="2136321"/>
            <a:ext cx="10834986" cy="4029530"/>
          </a:xfrm>
        </p:spPr>
        <p:txBody>
          <a:bodyPr/>
          <a:lstStyle/>
          <a:p>
            <a:pPr marL="342900" indent="-342900">
              <a:buFont typeface="Arial" panose="020B0604020202020204" pitchFamily="34" charset="0"/>
              <a:buChar char="•"/>
            </a:pPr>
            <a:r>
              <a:rPr lang="en-GB" dirty="0"/>
              <a:t>Objective: To facilitate sharing and learning from personal experiences related to remote work.</a:t>
            </a:r>
          </a:p>
          <a:p>
            <a:r>
              <a:rPr lang="en-GB" b="1" dirty="0"/>
              <a:t>Instructions:</a:t>
            </a:r>
          </a:p>
          <a:p>
            <a:endParaRPr lang="en-GB" dirty="0"/>
          </a:p>
          <a:p>
            <a:pPr marL="457200" indent="-457200">
              <a:buFont typeface="+mj-lt"/>
              <a:buAutoNum type="arabicPeriod"/>
            </a:pPr>
            <a:r>
              <a:rPr lang="en-GB" dirty="0"/>
              <a:t>Divide participants into small groups.</a:t>
            </a:r>
          </a:p>
          <a:p>
            <a:pPr marL="457200" indent="-457200">
              <a:buFont typeface="+mj-lt"/>
              <a:buAutoNum type="arabicPeriod"/>
            </a:pPr>
            <a:r>
              <a:rPr lang="en-GB" dirty="0"/>
              <a:t>Ask each group to share their experiences and challenges encountered in remote work, and to discuss potential solutions.</a:t>
            </a:r>
          </a:p>
          <a:p>
            <a:pPr marL="457200" indent="-457200">
              <a:buFont typeface="+mj-lt"/>
              <a:buAutoNum type="arabicPeriod"/>
            </a:pPr>
            <a:r>
              <a:rPr lang="en-GB" dirty="0"/>
              <a:t>Facilitate a class-wide discussion on these experiences, relating them to the content of this unit and EU's strategies and frameworks</a:t>
            </a:r>
          </a:p>
        </p:txBody>
      </p:sp>
      <p:sp>
        <p:nvSpPr>
          <p:cNvPr id="3" name="Text Placeholder 2">
            <a:extLst>
              <a:ext uri="{FF2B5EF4-FFF2-40B4-BE49-F238E27FC236}">
                <a16:creationId xmlns:a16="http://schemas.microsoft.com/office/drawing/2014/main" id="{0ACFE181-72BF-5BA8-F6C7-8475A1DFCFE3}"/>
              </a:ext>
            </a:extLst>
          </p:cNvPr>
          <p:cNvSpPr>
            <a:spLocks noGrp="1"/>
          </p:cNvSpPr>
          <p:nvPr>
            <p:ph type="body" sz="quarter" idx="16"/>
          </p:nvPr>
        </p:nvSpPr>
        <p:spPr>
          <a:xfrm>
            <a:off x="713768" y="421468"/>
            <a:ext cx="10834985" cy="1093008"/>
          </a:xfrm>
        </p:spPr>
        <p:txBody>
          <a:bodyPr>
            <a:normAutofit/>
          </a:bodyPr>
          <a:lstStyle/>
          <a:p>
            <a:r>
              <a:rPr lang="en-GB" dirty="0"/>
              <a:t>Activities: Group Discussion: Sharing Personal Experiences and Challenges of Remote Work</a:t>
            </a:r>
          </a:p>
        </p:txBody>
      </p:sp>
    </p:spTree>
    <p:extLst>
      <p:ext uri="{BB962C8B-B14F-4D97-AF65-F5344CB8AC3E}">
        <p14:creationId xmlns:p14="http://schemas.microsoft.com/office/powerpoint/2010/main" val="3207991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42DFED-8C43-E320-6D0F-4D5945823F5F}"/>
              </a:ext>
            </a:extLst>
          </p:cNvPr>
          <p:cNvSpPr>
            <a:spLocks noGrp="1"/>
          </p:cNvSpPr>
          <p:nvPr>
            <p:ph type="body" sz="quarter" idx="18"/>
          </p:nvPr>
        </p:nvSpPr>
        <p:spPr/>
        <p:txBody>
          <a:bodyPr/>
          <a:lstStyle/>
          <a:p>
            <a:r>
              <a:rPr lang="en-GB" b="1" dirty="0"/>
              <a:t>Objective: </a:t>
            </a:r>
            <a:r>
              <a:rPr lang="en-GB" dirty="0"/>
              <a:t>To provide participants with real-life examples of successful remote teams.</a:t>
            </a:r>
          </a:p>
          <a:p>
            <a:endParaRPr lang="en-GB" dirty="0"/>
          </a:p>
          <a:p>
            <a:r>
              <a:rPr lang="en-GB" b="1" dirty="0"/>
              <a:t>Instructions:</a:t>
            </a:r>
          </a:p>
          <a:p>
            <a:endParaRPr lang="en-GB" dirty="0"/>
          </a:p>
          <a:p>
            <a:pPr marL="342900" indent="-342900">
              <a:buFont typeface="Arial" panose="020B0604020202020204" pitchFamily="34" charset="0"/>
              <a:buChar char="•"/>
            </a:pPr>
            <a:r>
              <a:rPr lang="en-GB" dirty="0"/>
              <a:t>Provide each participant with a case study of a successful remote team. (e.g. Consider Telefónica Germany, recipient of the 2020 German Award for Work-Life Balance. )</a:t>
            </a:r>
          </a:p>
          <a:p>
            <a:pPr marL="342900" indent="-342900">
              <a:buFont typeface="Arial" panose="020B0604020202020204" pitchFamily="34" charset="0"/>
              <a:buChar char="•"/>
            </a:pPr>
            <a:r>
              <a:rPr lang="en-GB" dirty="0"/>
              <a:t>Ask participants to analyse the strategies and practices used by these teams.</a:t>
            </a:r>
          </a:p>
          <a:p>
            <a:pPr marL="342900" indent="-342900">
              <a:buFont typeface="Arial" panose="020B0604020202020204" pitchFamily="34" charset="0"/>
              <a:buChar char="•"/>
            </a:pPr>
            <a:r>
              <a:rPr lang="en-GB" dirty="0"/>
              <a:t>Facilitate a class-wide discussion on the case study, encouraging participants to consider how similar strategies might be applied in their own context</a:t>
            </a:r>
          </a:p>
        </p:txBody>
      </p:sp>
      <p:sp>
        <p:nvSpPr>
          <p:cNvPr id="3" name="Text Placeholder 2">
            <a:extLst>
              <a:ext uri="{FF2B5EF4-FFF2-40B4-BE49-F238E27FC236}">
                <a16:creationId xmlns:a16="http://schemas.microsoft.com/office/drawing/2014/main" id="{849D224E-9432-6F1B-4659-4694C46B2058}"/>
              </a:ext>
            </a:extLst>
          </p:cNvPr>
          <p:cNvSpPr>
            <a:spLocks noGrp="1"/>
          </p:cNvSpPr>
          <p:nvPr>
            <p:ph type="body" sz="quarter" idx="16"/>
          </p:nvPr>
        </p:nvSpPr>
        <p:spPr/>
        <p:txBody>
          <a:bodyPr>
            <a:normAutofit fontScale="92500"/>
          </a:bodyPr>
          <a:lstStyle/>
          <a:p>
            <a:r>
              <a:rPr lang="en-GB" dirty="0"/>
              <a:t>Case Study: Successful Remote Teams and their Strategies</a:t>
            </a:r>
          </a:p>
        </p:txBody>
      </p:sp>
    </p:spTree>
    <p:extLst>
      <p:ext uri="{BB962C8B-B14F-4D97-AF65-F5344CB8AC3E}">
        <p14:creationId xmlns:p14="http://schemas.microsoft.com/office/powerpoint/2010/main" val="331402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9C307F-4ADC-4C46-9705-8CD585EBE03B}"/>
              </a:ext>
            </a:extLst>
          </p:cNvPr>
          <p:cNvSpPr>
            <a:spLocks noGrp="1"/>
          </p:cNvSpPr>
          <p:nvPr>
            <p:ph type="body" sz="quarter" idx="18"/>
          </p:nvPr>
        </p:nvSpPr>
        <p:spPr/>
        <p:txBody>
          <a:bodyPr/>
          <a:lstStyle/>
          <a:p>
            <a:r>
              <a:rPr lang="en-GB" b="1" dirty="0"/>
              <a:t>Objective: </a:t>
            </a:r>
            <a:r>
              <a:rPr lang="en-GB" dirty="0"/>
              <a:t>To familiarise participants with using a remote communication tool effectively.</a:t>
            </a:r>
          </a:p>
          <a:p>
            <a:endParaRPr lang="en-GB" dirty="0"/>
          </a:p>
          <a:p>
            <a:r>
              <a:rPr lang="en-GB" b="1" dirty="0"/>
              <a:t>Instructions:</a:t>
            </a:r>
          </a:p>
          <a:p>
            <a:endParaRPr lang="en-GB" dirty="0"/>
          </a:p>
          <a:p>
            <a:pPr marL="342900" indent="-342900">
              <a:buFont typeface="Arial" panose="020B0604020202020204" pitchFamily="34" charset="0"/>
              <a:buChar char="•"/>
            </a:pPr>
            <a:r>
              <a:rPr lang="en-GB" dirty="0"/>
              <a:t>Select a popular remote communication tool (like Slack, Microsoft Teams, or Zoom).</a:t>
            </a:r>
          </a:p>
          <a:p>
            <a:pPr marL="342900" indent="-342900">
              <a:buFont typeface="Arial" panose="020B0604020202020204" pitchFamily="34" charset="0"/>
              <a:buChar char="•"/>
            </a:pPr>
            <a:r>
              <a:rPr lang="en-GB" dirty="0"/>
              <a:t>Ask participants to complete a task using this tool, such as sending a message, setting up a meeting, or sharing a document.</a:t>
            </a:r>
          </a:p>
          <a:p>
            <a:pPr marL="342900" indent="-342900">
              <a:buFont typeface="Arial" panose="020B0604020202020204" pitchFamily="34" charset="0"/>
              <a:buChar char="•"/>
            </a:pPr>
            <a:r>
              <a:rPr lang="en-GB" dirty="0"/>
              <a:t>Facilitate a discussion on the experience, including any challenges faced and how these can be mitigated in a real-world</a:t>
            </a:r>
          </a:p>
        </p:txBody>
      </p:sp>
      <p:sp>
        <p:nvSpPr>
          <p:cNvPr id="3" name="Text Placeholder 2">
            <a:extLst>
              <a:ext uri="{FF2B5EF4-FFF2-40B4-BE49-F238E27FC236}">
                <a16:creationId xmlns:a16="http://schemas.microsoft.com/office/drawing/2014/main" id="{A290D422-76CD-FE46-EC2F-821F5B1AA1A9}"/>
              </a:ext>
            </a:extLst>
          </p:cNvPr>
          <p:cNvSpPr>
            <a:spLocks noGrp="1"/>
          </p:cNvSpPr>
          <p:nvPr>
            <p:ph type="body" sz="quarter" idx="16"/>
          </p:nvPr>
        </p:nvSpPr>
        <p:spPr/>
        <p:txBody>
          <a:bodyPr>
            <a:normAutofit lnSpcReduction="10000"/>
          </a:bodyPr>
          <a:lstStyle/>
          <a:p>
            <a:r>
              <a:rPr lang="en-GB" dirty="0"/>
              <a:t>Practical Task: Using a Remote Communication Tool</a:t>
            </a:r>
          </a:p>
        </p:txBody>
      </p:sp>
    </p:spTree>
    <p:extLst>
      <p:ext uri="{BB962C8B-B14F-4D97-AF65-F5344CB8AC3E}">
        <p14:creationId xmlns:p14="http://schemas.microsoft.com/office/powerpoint/2010/main" val="4113769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305DC-35B8-B4DB-4855-3364E05680A5}"/>
              </a:ext>
            </a:extLst>
          </p:cNvPr>
          <p:cNvSpPr>
            <a:spLocks noGrp="1"/>
          </p:cNvSpPr>
          <p:nvPr>
            <p:ph type="body" sz="quarter" idx="18"/>
          </p:nvPr>
        </p:nvSpPr>
        <p:spPr>
          <a:xfrm>
            <a:off x="391814" y="1666262"/>
            <a:ext cx="10834986" cy="4770270"/>
          </a:xfrm>
        </p:spPr>
        <p:txBody>
          <a:bodyPr>
            <a:normAutofit/>
          </a:bodyPr>
          <a:lstStyle/>
          <a:p>
            <a:pPr marL="285750" indent="-285750">
              <a:lnSpc>
                <a:spcPct val="115000"/>
              </a:lnSpc>
              <a:spcBef>
                <a:spcPts val="500"/>
              </a:spcBef>
              <a:spcAft>
                <a:spcPts val="1000"/>
              </a:spcAft>
              <a:buFont typeface="Arial" panose="020B0604020202020204" pitchFamily="34" charset="0"/>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8 reasons why remote work is still important</a:t>
            </a:r>
          </a:p>
          <a:p>
            <a:pPr marL="0" indent="0">
              <a:lnSpc>
                <a:spcPct val="115000"/>
              </a:lnSpc>
              <a:spcBef>
                <a:spcPts val="500"/>
              </a:spcBef>
              <a:spcAft>
                <a:spcPts val="1000"/>
              </a:spcAft>
            </a:pP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2"/>
              </a:rPr>
              <a:t>https://www.happeo.com/blog/8-reasons-why-your-company-needs-remote-work#:~:text=Remote%20work%20improves%20work%2Dlife,their%20personal%20and%20professional%20lives</a:t>
            </a:r>
            <a:r>
              <a:rPr lang="en-GB" sz="1200" kern="100" dirty="0">
                <a:effectLst/>
                <a:latin typeface="Calibri" panose="020F0502020204030204" pitchFamily="34" charset="0"/>
                <a:ea typeface="Corbel" panose="020B0503020204020204" pitchFamily="34" charset="0"/>
                <a:cs typeface="Calibri" panose="020F0502020204030204" pitchFamily="34" charset="0"/>
              </a:rPr>
              <a:t>.</a:t>
            </a:r>
          </a:p>
          <a:p>
            <a:pPr marL="285750" indent="-285750">
              <a:lnSpc>
                <a:spcPct val="115000"/>
              </a:lnSpc>
              <a:spcBef>
                <a:spcPts val="500"/>
              </a:spcBef>
              <a:spcAft>
                <a:spcPts val="1000"/>
              </a:spcAft>
              <a:buFont typeface="Arial" panose="020B0604020202020204" pitchFamily="34" charset="0"/>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11 Methods of Effective Remote Team Communication</a:t>
            </a:r>
          </a:p>
          <a:p>
            <a:pPr marL="0" indent="0">
              <a:lnSpc>
                <a:spcPct val="115000"/>
              </a:lnSpc>
              <a:spcBef>
                <a:spcPts val="500"/>
              </a:spcBef>
              <a:spcAft>
                <a:spcPts val="1000"/>
              </a:spcAft>
            </a:pP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3"/>
              </a:rPr>
              <a:t>https://www.indeed.com/career-advice/career-development/remote-team-communication</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endParaRPr lang="en-GB" dirty="0"/>
          </a:p>
        </p:txBody>
      </p:sp>
      <p:sp>
        <p:nvSpPr>
          <p:cNvPr id="3" name="Text Placeholder 2">
            <a:extLst>
              <a:ext uri="{FF2B5EF4-FFF2-40B4-BE49-F238E27FC236}">
                <a16:creationId xmlns:a16="http://schemas.microsoft.com/office/drawing/2014/main" id="{3A00E9A8-C9B1-44CD-70E3-59BBDF701ABB}"/>
              </a:ext>
            </a:extLst>
          </p:cNvPr>
          <p:cNvSpPr>
            <a:spLocks noGrp="1"/>
          </p:cNvSpPr>
          <p:nvPr>
            <p:ph type="body" sz="quarter" idx="16"/>
          </p:nvPr>
        </p:nvSpPr>
        <p:spPr/>
        <p:txBody>
          <a:bodyPr>
            <a:normAutofit lnSpcReduction="10000"/>
          </a:bodyPr>
          <a:lstStyle/>
          <a:p>
            <a:r>
              <a:rPr lang="en-GB" dirty="0"/>
              <a:t>References for Unit 4</a:t>
            </a:r>
          </a:p>
        </p:txBody>
      </p:sp>
    </p:spTree>
    <p:extLst>
      <p:ext uri="{BB962C8B-B14F-4D97-AF65-F5344CB8AC3E}">
        <p14:creationId xmlns:p14="http://schemas.microsoft.com/office/powerpoint/2010/main" val="2971959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9AB9AF-58D4-1479-0994-6AF469B4B810}"/>
              </a:ext>
            </a:extLst>
          </p:cNvPr>
          <p:cNvSpPr>
            <a:spLocks noGrp="1"/>
          </p:cNvSpPr>
          <p:nvPr>
            <p:ph type="body" sz="quarter" idx="18"/>
          </p:nvPr>
        </p:nvSpPr>
        <p:spPr/>
        <p:txBody>
          <a:bodyPr>
            <a:normAutofit fontScale="85000" lnSpcReduction="20000"/>
          </a:bodyPr>
          <a:lstStyle/>
          <a:p>
            <a:pPr marL="342900" indent="-342900">
              <a:lnSpc>
                <a:spcPct val="110000"/>
              </a:lnSpc>
              <a:buFont typeface="Arial" panose="020B0604020202020204" pitchFamily="34" charset="0"/>
              <a:buChar char="•"/>
            </a:pPr>
            <a:r>
              <a:rPr lang="en-GB" dirty="0"/>
              <a:t>Work-life balance refers to the harmonious distribution of time, energy, and attention between professional activities and other essential aspects of life, including personal interests, family, and social interactions. </a:t>
            </a:r>
          </a:p>
          <a:p>
            <a:pPr marL="342900" indent="-342900">
              <a:lnSpc>
                <a:spcPct val="110000"/>
              </a:lnSpc>
              <a:buFont typeface="Arial" panose="020B0604020202020204" pitchFamily="34" charset="0"/>
              <a:buChar char="•"/>
            </a:pPr>
            <a:r>
              <a:rPr lang="en-GB" dirty="0"/>
              <a:t>According to the European Agency for Safety and Health at Work (EU-OSHA), achieving a satisfactory work-life balance is vital to individuals' wellbeing and satisfaction, and it also significantly impacts productivity and morale in professional environments. </a:t>
            </a:r>
          </a:p>
          <a:p>
            <a:pPr marL="342900" indent="-342900">
              <a:lnSpc>
                <a:spcPct val="110000"/>
              </a:lnSpc>
              <a:buFont typeface="Arial" panose="020B0604020202020204" pitchFamily="34" charset="0"/>
              <a:buChar char="•"/>
            </a:pPr>
            <a:r>
              <a:rPr lang="en-GB" dirty="0"/>
              <a:t>A balanced approach to work and personal life allows individuals to meet their professional obligations without jeopardising their health and personal lives, thereby enhancing personal satisfaction and professional effectiveness.</a:t>
            </a:r>
            <a:endParaRPr lang="en-US" dirty="0"/>
          </a:p>
          <a:p>
            <a:endParaRPr lang="en-GB" dirty="0"/>
          </a:p>
        </p:txBody>
      </p:sp>
      <p:sp>
        <p:nvSpPr>
          <p:cNvPr id="3" name="Text Placeholder 2">
            <a:extLst>
              <a:ext uri="{FF2B5EF4-FFF2-40B4-BE49-F238E27FC236}">
                <a16:creationId xmlns:a16="http://schemas.microsoft.com/office/drawing/2014/main" id="{EE706E32-1CFA-5762-5C84-0338BE735C88}"/>
              </a:ext>
            </a:extLst>
          </p:cNvPr>
          <p:cNvSpPr>
            <a:spLocks noGrp="1"/>
          </p:cNvSpPr>
          <p:nvPr>
            <p:ph type="body" sz="quarter" idx="16"/>
          </p:nvPr>
        </p:nvSpPr>
        <p:spPr/>
        <p:txBody>
          <a:bodyPr>
            <a:normAutofit fontScale="62500" lnSpcReduction="20000"/>
          </a:bodyPr>
          <a:lstStyle/>
          <a:p>
            <a:r>
              <a:rPr lang="en-GB" dirty="0"/>
              <a:t>Definition and Importance of Work-Life Balance</a:t>
            </a:r>
          </a:p>
          <a:p>
            <a:endParaRPr lang="en-GB" dirty="0"/>
          </a:p>
        </p:txBody>
      </p:sp>
      <p:pic>
        <p:nvPicPr>
          <p:cNvPr id="6" name="Picture Placeholder 5">
            <a:extLst>
              <a:ext uri="{FF2B5EF4-FFF2-40B4-BE49-F238E27FC236}">
                <a16:creationId xmlns:a16="http://schemas.microsoft.com/office/drawing/2014/main" id="{8F06222A-8263-57BE-ECD1-34BCF41C0A27}"/>
              </a:ext>
            </a:extLst>
          </p:cNvPr>
          <p:cNvPicPr>
            <a:picLocks noGrp="1" noChangeAspect="1"/>
          </p:cNvPicPr>
          <p:nvPr>
            <p:ph type="pic" sz="quarter" idx="15"/>
          </p:nvPr>
        </p:nvPicPr>
        <p:blipFill>
          <a:blip r:embed="rId2"/>
          <a:srcRect t="10601" b="10601"/>
          <a:stretch>
            <a:fillRect/>
          </a:stretch>
        </p:blipFill>
        <p:spPr/>
      </p:pic>
    </p:spTree>
    <p:extLst>
      <p:ext uri="{BB962C8B-B14F-4D97-AF65-F5344CB8AC3E}">
        <p14:creationId xmlns:p14="http://schemas.microsoft.com/office/powerpoint/2010/main" val="545722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13"/>
          <p:cNvPicPr preferRelativeResize="0">
            <a:picLocks noGrp="1"/>
          </p:cNvPicPr>
          <p:nvPr>
            <p:ph type="pic" idx="2"/>
          </p:nvPr>
        </p:nvPicPr>
        <p:blipFill rotWithShape="1">
          <a:blip r:embed="rId3">
            <a:alphaModFix/>
          </a:blip>
          <a:srcRect t="39" b="38"/>
          <a:stretch/>
        </p:blipFill>
        <p:spPr>
          <a:xfrm>
            <a:off x="7158600" y="287233"/>
            <a:ext cx="5033400" cy="5949282"/>
          </a:xfrm>
          <a:prstGeom prst="rect">
            <a:avLst/>
          </a:prstGeom>
          <a:noFill/>
          <a:ln>
            <a:noFill/>
          </a:ln>
        </p:spPr>
      </p:pic>
      <p:sp>
        <p:nvSpPr>
          <p:cNvPr id="331" name="Google Shape;331;p13"/>
          <p:cNvSpPr txBox="1">
            <a:spLocks noGrp="1"/>
          </p:cNvSpPr>
          <p:nvPr>
            <p:ph type="body" idx="1"/>
          </p:nvPr>
        </p:nvSpPr>
        <p:spPr>
          <a:xfrm>
            <a:off x="2280537" y="708835"/>
            <a:ext cx="5336415" cy="84597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800"/>
              <a:buNone/>
            </a:pPr>
            <a:r>
              <a:rPr lang="en-GB" sz="3600" dirty="0"/>
              <a:t>Self assessment</a:t>
            </a:r>
          </a:p>
        </p:txBody>
      </p:sp>
      <p:sp>
        <p:nvSpPr>
          <p:cNvPr id="332" name="Google Shape;332;p13"/>
          <p:cNvSpPr txBox="1">
            <a:spLocks noGrp="1"/>
          </p:cNvSpPr>
          <p:nvPr>
            <p:ph type="body" idx="3"/>
          </p:nvPr>
        </p:nvSpPr>
        <p:spPr>
          <a:xfrm>
            <a:off x="661247" y="602336"/>
            <a:ext cx="1255590" cy="8459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None/>
            </a:pPr>
            <a:r>
              <a:rPr lang="en-US" dirty="0"/>
              <a:t>05</a:t>
            </a:r>
            <a:endParaRPr dirty="0"/>
          </a:p>
        </p:txBody>
      </p:sp>
    </p:spTree>
    <p:extLst>
      <p:ext uri="{BB962C8B-B14F-4D97-AF65-F5344CB8AC3E}">
        <p14:creationId xmlns:p14="http://schemas.microsoft.com/office/powerpoint/2010/main" val="27234594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6"/>
          <p:cNvSpPr txBox="1">
            <a:spLocks noGrp="1"/>
          </p:cNvSpPr>
          <p:nvPr>
            <p:ph type="body" idx="1"/>
          </p:nvPr>
        </p:nvSpPr>
        <p:spPr>
          <a:xfrm>
            <a:off x="734714" y="1583870"/>
            <a:ext cx="10834986" cy="433753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595959"/>
              </a:buClr>
              <a:buSzPts val="2200"/>
            </a:pPr>
            <a:r>
              <a:rPr lang="en-US" dirty="0"/>
              <a:t>QUESTION 1: </a:t>
            </a:r>
            <a:r>
              <a:rPr lang="en-GB" dirty="0">
                <a:effectLst/>
                <a:latin typeface="Calibri" panose="020F0502020204030204" pitchFamily="34" charset="0"/>
                <a:ea typeface="Calibri" panose="020F0502020204030204" pitchFamily="34" charset="0"/>
                <a:cs typeface="Times New Roman" panose="02020603050405020304" pitchFamily="18" charset="0"/>
              </a:rPr>
              <a:t>What is the definition of work-life balance?</a:t>
            </a:r>
          </a:p>
          <a:p>
            <a:pPr marL="0" lvl="0" indent="0" algn="l" rtl="0">
              <a:lnSpc>
                <a:spcPct val="90000"/>
              </a:lnSpc>
              <a:spcBef>
                <a:spcPts val="0"/>
              </a:spcBef>
              <a:spcAft>
                <a:spcPts val="0"/>
              </a:spcAft>
              <a:buClr>
                <a:srgbClr val="595959"/>
              </a:buClr>
              <a:buSzPts val="2200"/>
            </a:pPr>
            <a:r>
              <a:rPr lang="en-GB" sz="2200" dirty="0">
                <a:latin typeface="Calibri"/>
                <a:ea typeface="Calibri"/>
                <a:cs typeface="Calibri"/>
                <a:sym typeface="Calibri"/>
              </a:rPr>
              <a:t>a) Prioritizing professional activities over personal interests.</a:t>
            </a:r>
          </a:p>
          <a:p>
            <a:pPr marL="0" lvl="0" indent="0" algn="l" rtl="0">
              <a:lnSpc>
                <a:spcPct val="90000"/>
              </a:lnSpc>
              <a:spcBef>
                <a:spcPts val="0"/>
              </a:spcBef>
              <a:spcAft>
                <a:spcPts val="0"/>
              </a:spcAft>
              <a:buClr>
                <a:srgbClr val="595959"/>
              </a:buClr>
              <a:buSzPts val="2200"/>
            </a:pPr>
            <a:r>
              <a:rPr lang="en-GB" sz="2200" dirty="0">
                <a:solidFill>
                  <a:srgbClr val="00B050"/>
                </a:solidFill>
                <a:latin typeface="Calibri"/>
                <a:ea typeface="Calibri"/>
                <a:cs typeface="Calibri"/>
                <a:sym typeface="Calibri"/>
              </a:rPr>
              <a:t>b) The harmonious distribution of time, energy, and attention between professional activities and other essential aspects of life.</a:t>
            </a:r>
          </a:p>
          <a:p>
            <a:pPr marL="0" lvl="0" indent="0" algn="l" rtl="0">
              <a:lnSpc>
                <a:spcPct val="90000"/>
              </a:lnSpc>
              <a:spcBef>
                <a:spcPts val="0"/>
              </a:spcBef>
              <a:spcAft>
                <a:spcPts val="0"/>
              </a:spcAft>
              <a:buClr>
                <a:srgbClr val="595959"/>
              </a:buClr>
              <a:buSzPts val="2200"/>
            </a:pPr>
            <a:r>
              <a:rPr lang="en-GB" sz="2200" dirty="0">
                <a:latin typeface="Calibri"/>
                <a:ea typeface="Calibri"/>
                <a:cs typeface="Calibri"/>
                <a:sym typeface="Calibri"/>
              </a:rPr>
              <a:t>c) Ignoring personal interests for the sake of professional obligations.</a:t>
            </a:r>
          </a:p>
          <a:p>
            <a:pPr marL="0" lvl="0" indent="0" algn="l" rtl="0">
              <a:lnSpc>
                <a:spcPct val="90000"/>
              </a:lnSpc>
              <a:spcBef>
                <a:spcPts val="0"/>
              </a:spcBef>
              <a:spcAft>
                <a:spcPts val="0"/>
              </a:spcAft>
              <a:buClr>
                <a:srgbClr val="595959"/>
              </a:buClr>
              <a:buSzPts val="2200"/>
            </a:pPr>
            <a:r>
              <a:rPr lang="en-GB" sz="2200" dirty="0">
                <a:latin typeface="Calibri"/>
                <a:ea typeface="Calibri"/>
                <a:cs typeface="Calibri"/>
                <a:sym typeface="Calibri"/>
              </a:rPr>
              <a:t>d) Working tirelessly to increase productivity and morale in professional environments.</a:t>
            </a:r>
          </a:p>
          <a:p>
            <a:pPr marL="0" lvl="0" indent="0" algn="l" rtl="0">
              <a:lnSpc>
                <a:spcPct val="90000"/>
              </a:lnSpc>
              <a:spcBef>
                <a:spcPts val="0"/>
              </a:spcBef>
              <a:spcAft>
                <a:spcPts val="0"/>
              </a:spcAft>
              <a:buClr>
                <a:srgbClr val="595959"/>
              </a:buClr>
              <a:buSzPts val="2200"/>
            </a:pPr>
            <a:endParaRPr sz="2200" dirty="0">
              <a:latin typeface="Calibri"/>
              <a:ea typeface="Calibri"/>
              <a:cs typeface="Calibri"/>
              <a:sym typeface="Calibri"/>
            </a:endParaRPr>
          </a:p>
          <a:p>
            <a:pPr marL="0" indent="0">
              <a:spcBef>
                <a:spcPts val="0"/>
              </a:spcBef>
            </a:pPr>
            <a:r>
              <a:rPr lang="en-US" dirty="0"/>
              <a:t>QUESTION 2 : </a:t>
            </a:r>
            <a:r>
              <a:rPr lang="en-GB" dirty="0"/>
              <a:t>According to the European Agency for Safety and Health at Work (EU-OSHA), why is achieving a satisfactory work-life balance important?</a:t>
            </a:r>
          </a:p>
          <a:p>
            <a:pPr marL="0" indent="0">
              <a:spcBef>
                <a:spcPts val="0"/>
              </a:spcBef>
            </a:pPr>
            <a:r>
              <a:rPr lang="en-GB" sz="2200" dirty="0">
                <a:solidFill>
                  <a:srgbClr val="00B050"/>
                </a:solidFill>
                <a:latin typeface="Calibri"/>
                <a:ea typeface="Calibri"/>
                <a:cs typeface="Calibri"/>
              </a:rPr>
              <a:t>a) It enhances individuals' wellbeing and satisfaction, and impacts productivity and morale in professional environments.</a:t>
            </a:r>
          </a:p>
          <a:p>
            <a:pPr marL="0" indent="0">
              <a:spcBef>
                <a:spcPts val="0"/>
              </a:spcBef>
            </a:pPr>
            <a:r>
              <a:rPr lang="en-GB" sz="2200" dirty="0">
                <a:latin typeface="Calibri"/>
                <a:ea typeface="Calibri"/>
                <a:cs typeface="Calibri"/>
              </a:rPr>
              <a:t>b) It increases the number of hours worked, leading to higher productivity.</a:t>
            </a:r>
          </a:p>
          <a:p>
            <a:pPr marL="0" indent="0">
              <a:spcBef>
                <a:spcPts val="0"/>
              </a:spcBef>
            </a:pPr>
            <a:r>
              <a:rPr lang="en-GB" sz="2200" dirty="0">
                <a:latin typeface="Calibri"/>
                <a:ea typeface="Calibri"/>
                <a:cs typeface="Calibri"/>
              </a:rPr>
              <a:t>c) It diminishes the importance of personal and social interactions.</a:t>
            </a:r>
          </a:p>
          <a:p>
            <a:pPr marL="0" indent="0">
              <a:spcBef>
                <a:spcPts val="0"/>
              </a:spcBef>
            </a:pPr>
            <a:r>
              <a:rPr lang="en-GB" sz="2200" dirty="0">
                <a:latin typeface="Calibri"/>
                <a:ea typeface="Calibri"/>
                <a:cs typeface="Calibri"/>
              </a:rPr>
              <a:t>d) It encourages workers to put more effort into their professional activities at the expense of their personal lives.</a:t>
            </a:r>
            <a:endParaRPr sz="2200" dirty="0">
              <a:latin typeface="Calibri"/>
              <a:ea typeface="Calibri"/>
              <a:cs typeface="Calibri"/>
            </a:endParaRPr>
          </a:p>
        </p:txBody>
      </p:sp>
      <p:sp>
        <p:nvSpPr>
          <p:cNvPr id="420" name="Google Shape;420;p2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dirty="0"/>
              <a:t>SELF- ASSESSMENT 1/4</a:t>
            </a:r>
            <a:endParaRPr dirty="0"/>
          </a:p>
          <a:p>
            <a:pPr marL="0" lvl="0" indent="0" algn="l" rtl="0">
              <a:lnSpc>
                <a:spcPct val="90000"/>
              </a:lnSpc>
              <a:spcBef>
                <a:spcPts val="1000"/>
              </a:spcBef>
              <a:spcAft>
                <a:spcPts val="0"/>
              </a:spcAft>
              <a:buClr>
                <a:srgbClr val="8A4199"/>
              </a:buClr>
              <a:buSzPts val="3600"/>
              <a:buNone/>
            </a:pP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6"/>
          <p:cNvSpPr txBox="1">
            <a:spLocks noGrp="1"/>
          </p:cNvSpPr>
          <p:nvPr>
            <p:ph type="body" idx="1"/>
          </p:nvPr>
        </p:nvSpPr>
        <p:spPr>
          <a:xfrm>
            <a:off x="734714" y="1583870"/>
            <a:ext cx="10834986" cy="43375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959"/>
              </a:buClr>
              <a:buSzPts val="2200"/>
            </a:pPr>
            <a:r>
              <a:rPr lang="en-US" dirty="0"/>
              <a:t>QUESTION 3: </a:t>
            </a:r>
            <a:r>
              <a:rPr lang="en-GB" dirty="0">
                <a:effectLst/>
                <a:latin typeface="Calibri" panose="020F0502020204030204" pitchFamily="34" charset="0"/>
                <a:ea typeface="Calibri" panose="020F0502020204030204" pitchFamily="34" charset="0"/>
                <a:cs typeface="Times New Roman" panose="02020603050405020304" pitchFamily="18" charset="0"/>
              </a:rPr>
              <a:t>How does a balanced approach to work and personal life benefit individuals?</a:t>
            </a:r>
          </a:p>
          <a:p>
            <a:pPr marL="0" lvl="0" indent="0" algn="l" rtl="0">
              <a:lnSpc>
                <a:spcPct val="90000"/>
              </a:lnSpc>
              <a:spcBef>
                <a:spcPts val="0"/>
              </a:spcBef>
              <a:spcAft>
                <a:spcPts val="0"/>
              </a:spcAft>
              <a:buClr>
                <a:srgbClr val="595959"/>
              </a:buClr>
              <a:buSzPts val="2200"/>
            </a:pPr>
            <a:r>
              <a:rPr lang="en-GB" sz="2200" dirty="0">
                <a:latin typeface="Calibri"/>
                <a:ea typeface="Calibri"/>
                <a:cs typeface="Calibri"/>
                <a:sym typeface="Calibri"/>
              </a:rPr>
              <a:t>a) It increases the likelihood of job burnout due to overwork.</a:t>
            </a:r>
          </a:p>
          <a:p>
            <a:pPr marL="0" lvl="0" indent="0" algn="l" rtl="0">
              <a:lnSpc>
                <a:spcPct val="90000"/>
              </a:lnSpc>
              <a:spcBef>
                <a:spcPts val="0"/>
              </a:spcBef>
              <a:spcAft>
                <a:spcPts val="0"/>
              </a:spcAft>
              <a:buClr>
                <a:srgbClr val="595959"/>
              </a:buClr>
              <a:buSzPts val="2200"/>
            </a:pPr>
            <a:r>
              <a:rPr lang="en-GB" sz="2200" dirty="0">
                <a:latin typeface="Calibri"/>
                <a:ea typeface="Calibri"/>
                <a:cs typeface="Calibri"/>
                <a:sym typeface="Calibri"/>
              </a:rPr>
              <a:t>b) It diminishes their effectiveness at work due to divided attention.</a:t>
            </a:r>
          </a:p>
          <a:p>
            <a:pPr marL="0" lvl="0" indent="0" algn="l" rtl="0">
              <a:lnSpc>
                <a:spcPct val="90000"/>
              </a:lnSpc>
              <a:spcBef>
                <a:spcPts val="0"/>
              </a:spcBef>
              <a:spcAft>
                <a:spcPts val="0"/>
              </a:spcAft>
              <a:buClr>
                <a:srgbClr val="595959"/>
              </a:buClr>
              <a:buSzPts val="2200"/>
            </a:pPr>
            <a:r>
              <a:rPr lang="en-GB" sz="2200" dirty="0">
                <a:solidFill>
                  <a:srgbClr val="00B050"/>
                </a:solidFill>
                <a:latin typeface="Calibri"/>
                <a:ea typeface="Calibri"/>
                <a:cs typeface="Calibri"/>
                <a:sym typeface="Calibri"/>
              </a:rPr>
              <a:t>c) It allows individuals to meet their professional obligations without jeopardising their health and personal lives, thereby enhancing personal satisfaction and professional effectiveness.</a:t>
            </a:r>
          </a:p>
          <a:p>
            <a:pPr marL="0" lvl="0" indent="0" algn="l" rtl="0">
              <a:lnSpc>
                <a:spcPct val="90000"/>
              </a:lnSpc>
              <a:spcBef>
                <a:spcPts val="0"/>
              </a:spcBef>
              <a:spcAft>
                <a:spcPts val="0"/>
              </a:spcAft>
              <a:buClr>
                <a:srgbClr val="595959"/>
              </a:buClr>
              <a:buSzPts val="2200"/>
            </a:pPr>
            <a:r>
              <a:rPr lang="en-GB" sz="2200" dirty="0">
                <a:latin typeface="Calibri"/>
                <a:ea typeface="Calibri"/>
                <a:cs typeface="Calibri"/>
                <a:sym typeface="Calibri"/>
              </a:rPr>
              <a:t>d) It encourages neglect of personal interests for the sake of work.</a:t>
            </a:r>
          </a:p>
          <a:p>
            <a:pPr marL="0" lvl="0" indent="0" algn="l" rtl="0">
              <a:lnSpc>
                <a:spcPct val="90000"/>
              </a:lnSpc>
              <a:spcBef>
                <a:spcPts val="0"/>
              </a:spcBef>
              <a:spcAft>
                <a:spcPts val="0"/>
              </a:spcAft>
              <a:buClr>
                <a:srgbClr val="595959"/>
              </a:buClr>
              <a:buSzPts val="2200"/>
            </a:pPr>
            <a:endParaRPr sz="2200" dirty="0">
              <a:latin typeface="Calibri"/>
              <a:ea typeface="Calibri"/>
              <a:cs typeface="Calibri"/>
              <a:sym typeface="Calibri"/>
            </a:endParaRPr>
          </a:p>
          <a:p>
            <a:pPr marL="0" indent="0">
              <a:spcBef>
                <a:spcPts val="0"/>
              </a:spcBef>
            </a:pPr>
            <a:r>
              <a:rPr lang="en-US" dirty="0"/>
              <a:t>QUESTION 4 : </a:t>
            </a:r>
            <a:r>
              <a:rPr lang="en-GB" dirty="0"/>
              <a:t>Preserving a healthy work-life balance contributes to improved health, alleviates stress levels, enhances job satisfaction, and reduces employee absenteeism. According to the EU Strategy on Health and Safety at Work 2021-2027, facilitating work-life balance is a fundamental aspect of improving occupational safety and health.</a:t>
            </a:r>
          </a:p>
          <a:p>
            <a:pPr indent="-457200">
              <a:spcBef>
                <a:spcPts val="0"/>
              </a:spcBef>
              <a:buAutoNum type="alphaLcParenR"/>
            </a:pPr>
            <a:r>
              <a:rPr lang="en-GB" sz="2200" dirty="0">
                <a:solidFill>
                  <a:srgbClr val="00B050"/>
                </a:solidFill>
                <a:latin typeface="Calibri"/>
                <a:ea typeface="Calibri"/>
                <a:cs typeface="Calibri"/>
              </a:rPr>
              <a:t>True</a:t>
            </a:r>
          </a:p>
          <a:p>
            <a:pPr indent="-457200">
              <a:spcBef>
                <a:spcPts val="0"/>
              </a:spcBef>
              <a:buAutoNum type="alphaLcParenR"/>
            </a:pPr>
            <a:r>
              <a:rPr lang="en-GB" dirty="0"/>
              <a:t>False</a:t>
            </a:r>
            <a:endParaRPr sz="2200" dirty="0">
              <a:latin typeface="Calibri"/>
              <a:ea typeface="Calibri"/>
              <a:cs typeface="Calibri"/>
            </a:endParaRPr>
          </a:p>
        </p:txBody>
      </p:sp>
      <p:sp>
        <p:nvSpPr>
          <p:cNvPr id="420" name="Google Shape;420;p2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dirty="0"/>
              <a:t>SELF- ASSESSMENT 2/4</a:t>
            </a:r>
            <a:endParaRPr dirty="0"/>
          </a:p>
          <a:p>
            <a:pPr marL="0" lvl="0" indent="0" algn="l" rtl="0">
              <a:lnSpc>
                <a:spcPct val="90000"/>
              </a:lnSpc>
              <a:spcBef>
                <a:spcPts val="1000"/>
              </a:spcBef>
              <a:spcAft>
                <a:spcPts val="0"/>
              </a:spcAft>
              <a:buClr>
                <a:srgbClr val="8A4199"/>
              </a:buClr>
              <a:buSzPts val="3600"/>
              <a:buNone/>
            </a:pPr>
            <a:endParaRPr dirty="0"/>
          </a:p>
        </p:txBody>
      </p:sp>
    </p:spTree>
    <p:extLst>
      <p:ext uri="{BB962C8B-B14F-4D97-AF65-F5344CB8AC3E}">
        <p14:creationId xmlns:p14="http://schemas.microsoft.com/office/powerpoint/2010/main" val="3772102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6"/>
          <p:cNvSpPr txBox="1">
            <a:spLocks noGrp="1"/>
          </p:cNvSpPr>
          <p:nvPr>
            <p:ph type="body" idx="1"/>
          </p:nvPr>
        </p:nvSpPr>
        <p:spPr>
          <a:xfrm>
            <a:off x="734714" y="1583870"/>
            <a:ext cx="10834986" cy="4337535"/>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595959"/>
              </a:buClr>
              <a:buSzPts val="2200"/>
            </a:pPr>
            <a:r>
              <a:rPr lang="en-US" dirty="0"/>
              <a:t>QUESTION 5: </a:t>
            </a:r>
            <a:r>
              <a:rPr lang="en-GB" dirty="0">
                <a:effectLst/>
                <a:latin typeface="Calibri" panose="020F0502020204030204" pitchFamily="34" charset="0"/>
                <a:ea typeface="Calibri" panose="020F0502020204030204" pitchFamily="34" charset="0"/>
                <a:cs typeface="Times New Roman" panose="02020603050405020304" pitchFamily="18" charset="0"/>
              </a:rPr>
              <a:t>How does corporate culture impact work-life balance within an organisation</a:t>
            </a:r>
          </a:p>
          <a:p>
            <a:pPr marL="0" lvl="0" indent="0" algn="l" rtl="0">
              <a:lnSpc>
                <a:spcPct val="90000"/>
              </a:lnSpc>
              <a:spcBef>
                <a:spcPts val="0"/>
              </a:spcBef>
              <a:spcAft>
                <a:spcPts val="0"/>
              </a:spcAft>
              <a:buClr>
                <a:srgbClr val="595959"/>
              </a:buClr>
              <a:buSzPts val="2200"/>
            </a:pPr>
            <a:r>
              <a:rPr lang="en-GB" sz="2200" dirty="0">
                <a:latin typeface="Calibri"/>
                <a:ea typeface="Calibri"/>
                <a:cs typeface="Calibri"/>
                <a:sym typeface="Calibri"/>
              </a:rPr>
              <a:t>a) It does not play any role in shaping the work-life balance of employees.</a:t>
            </a:r>
          </a:p>
          <a:p>
            <a:pPr marL="0" lvl="0" indent="0" algn="l" rtl="0">
              <a:lnSpc>
                <a:spcPct val="90000"/>
              </a:lnSpc>
              <a:spcBef>
                <a:spcPts val="0"/>
              </a:spcBef>
              <a:spcAft>
                <a:spcPts val="0"/>
              </a:spcAft>
              <a:buClr>
                <a:srgbClr val="595959"/>
              </a:buClr>
              <a:buSzPts val="2200"/>
            </a:pPr>
            <a:r>
              <a:rPr lang="en-GB" sz="2200" dirty="0">
                <a:latin typeface="Calibri"/>
                <a:ea typeface="Calibri"/>
                <a:cs typeface="Calibri"/>
                <a:sym typeface="Calibri"/>
              </a:rPr>
              <a:t>b) A culture that encourages long working hours and values employees based on their time spent in the office can facilitate a healthy work-life balance.</a:t>
            </a:r>
          </a:p>
          <a:p>
            <a:pPr marL="0" lvl="0" indent="0" algn="l" rtl="0">
              <a:lnSpc>
                <a:spcPct val="90000"/>
              </a:lnSpc>
              <a:spcBef>
                <a:spcPts val="0"/>
              </a:spcBef>
              <a:spcAft>
                <a:spcPts val="0"/>
              </a:spcAft>
              <a:buClr>
                <a:srgbClr val="595959"/>
              </a:buClr>
              <a:buSzPts val="2200"/>
            </a:pPr>
            <a:r>
              <a:rPr lang="en-GB" sz="2200" dirty="0">
                <a:latin typeface="Calibri"/>
                <a:ea typeface="Calibri"/>
                <a:cs typeface="Calibri"/>
                <a:sym typeface="Calibri"/>
              </a:rPr>
              <a:t>c) A culture that promotes flexibility, values employee wellbeing, and respects personal time can contribute to a poor work-life balance.</a:t>
            </a:r>
          </a:p>
          <a:p>
            <a:pPr marL="0" lvl="0" indent="0" algn="l" rtl="0">
              <a:lnSpc>
                <a:spcPct val="90000"/>
              </a:lnSpc>
              <a:spcBef>
                <a:spcPts val="0"/>
              </a:spcBef>
              <a:spcAft>
                <a:spcPts val="0"/>
              </a:spcAft>
              <a:buClr>
                <a:srgbClr val="595959"/>
              </a:buClr>
              <a:buSzPts val="2200"/>
            </a:pPr>
            <a:r>
              <a:rPr lang="en-GB" sz="2200" dirty="0">
                <a:solidFill>
                  <a:srgbClr val="00B050"/>
                </a:solidFill>
                <a:latin typeface="Calibri"/>
                <a:ea typeface="Calibri"/>
                <a:cs typeface="Calibri"/>
                <a:sym typeface="Calibri"/>
              </a:rPr>
              <a:t>d) A culture that promotes flexibility, values employee wellbeing, and respects personal time can facilitate a healthy work-life balance.</a:t>
            </a:r>
          </a:p>
          <a:p>
            <a:pPr marL="0" lvl="0" indent="0" algn="l" rtl="0">
              <a:lnSpc>
                <a:spcPct val="90000"/>
              </a:lnSpc>
              <a:spcBef>
                <a:spcPts val="0"/>
              </a:spcBef>
              <a:spcAft>
                <a:spcPts val="0"/>
              </a:spcAft>
              <a:buClr>
                <a:srgbClr val="595959"/>
              </a:buClr>
              <a:buSzPts val="2200"/>
            </a:pPr>
            <a:endParaRPr sz="2200" dirty="0">
              <a:latin typeface="Calibri"/>
              <a:ea typeface="Calibri"/>
              <a:cs typeface="Calibri"/>
              <a:sym typeface="Calibri"/>
            </a:endParaRPr>
          </a:p>
          <a:p>
            <a:pPr marL="0" indent="0">
              <a:spcBef>
                <a:spcPts val="0"/>
              </a:spcBef>
            </a:pPr>
            <a:r>
              <a:rPr lang="en-US" dirty="0"/>
              <a:t>QUESTION 6:</a:t>
            </a:r>
            <a:r>
              <a:rPr lang="en-GB" dirty="0"/>
              <a:t>What role does childcare support play in improving work-life balance?</a:t>
            </a:r>
            <a:endParaRPr lang="en-GB" sz="2200" dirty="0">
              <a:solidFill>
                <a:srgbClr val="00B050"/>
              </a:solidFill>
              <a:latin typeface="Calibri"/>
              <a:ea typeface="Calibri"/>
              <a:cs typeface="Calibri"/>
            </a:endParaRPr>
          </a:p>
          <a:p>
            <a:pPr marL="0" indent="0">
              <a:spcBef>
                <a:spcPts val="0"/>
              </a:spcBef>
            </a:pPr>
            <a:r>
              <a:rPr lang="en-GB" dirty="0"/>
              <a:t>a) Providing childcare support has no significant impact on work-life balance.</a:t>
            </a:r>
          </a:p>
          <a:p>
            <a:pPr marL="0" indent="0">
              <a:spcBef>
                <a:spcPts val="0"/>
              </a:spcBef>
            </a:pPr>
            <a:r>
              <a:rPr lang="en-GB" dirty="0">
                <a:solidFill>
                  <a:srgbClr val="00B050"/>
                </a:solidFill>
              </a:rPr>
              <a:t>b) Childcare support involves providing direct access to childcare facilities, providing subsidies, or offering flexible schedules that accommodate childcare needs, thus alleviating stress and improving work-life balance.</a:t>
            </a:r>
          </a:p>
          <a:p>
            <a:pPr marL="0" indent="0">
              <a:spcBef>
                <a:spcPts val="0"/>
              </a:spcBef>
            </a:pPr>
            <a:r>
              <a:rPr lang="en-GB" dirty="0"/>
              <a:t>c) Childcare support leads to higher stress levels and disrupts work-life balance.</a:t>
            </a:r>
          </a:p>
          <a:p>
            <a:pPr marL="0" indent="0">
              <a:spcBef>
                <a:spcPts val="0"/>
              </a:spcBef>
            </a:pPr>
            <a:r>
              <a:rPr lang="en-GB" dirty="0"/>
              <a:t>d) Childcare support decreases gender equality in the workforce.</a:t>
            </a:r>
            <a:endParaRPr sz="2200" dirty="0">
              <a:latin typeface="Calibri"/>
              <a:ea typeface="Calibri"/>
              <a:cs typeface="Calibri"/>
            </a:endParaRPr>
          </a:p>
        </p:txBody>
      </p:sp>
      <p:sp>
        <p:nvSpPr>
          <p:cNvPr id="420" name="Google Shape;420;p2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dirty="0"/>
              <a:t>SELF- ASSESSMENT 3/4</a:t>
            </a:r>
            <a:endParaRPr dirty="0"/>
          </a:p>
          <a:p>
            <a:pPr marL="0" lvl="0" indent="0" algn="l" rtl="0">
              <a:lnSpc>
                <a:spcPct val="90000"/>
              </a:lnSpc>
              <a:spcBef>
                <a:spcPts val="1000"/>
              </a:spcBef>
              <a:spcAft>
                <a:spcPts val="0"/>
              </a:spcAft>
              <a:buClr>
                <a:srgbClr val="8A4199"/>
              </a:buClr>
              <a:buSzPts val="3600"/>
              <a:buNone/>
            </a:pPr>
            <a:endParaRPr dirty="0"/>
          </a:p>
        </p:txBody>
      </p:sp>
    </p:spTree>
    <p:extLst>
      <p:ext uri="{BB962C8B-B14F-4D97-AF65-F5344CB8AC3E}">
        <p14:creationId xmlns:p14="http://schemas.microsoft.com/office/powerpoint/2010/main" val="2977239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6"/>
          <p:cNvSpPr txBox="1">
            <a:spLocks noGrp="1"/>
          </p:cNvSpPr>
          <p:nvPr>
            <p:ph type="body" idx="1"/>
          </p:nvPr>
        </p:nvSpPr>
        <p:spPr>
          <a:xfrm>
            <a:off x="734714" y="1583870"/>
            <a:ext cx="10834986" cy="4337535"/>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595959"/>
              </a:buClr>
              <a:buSzPts val="2200"/>
            </a:pPr>
            <a:r>
              <a:rPr lang="en-US" dirty="0"/>
              <a:t>QUESTION 7: </a:t>
            </a:r>
            <a:r>
              <a:rPr lang="en-GB" dirty="0">
                <a:effectLst/>
                <a:latin typeface="Calibri" panose="020F0502020204030204" pitchFamily="34" charset="0"/>
                <a:ea typeface="Calibri" panose="020F0502020204030204" pitchFamily="34" charset="0"/>
                <a:cs typeface="Times New Roman" panose="02020603050405020304" pitchFamily="18" charset="0"/>
              </a:rPr>
              <a:t>What is the significance of remote teams in today's work environment, and what challenges do they present?</a:t>
            </a:r>
          </a:p>
          <a:p>
            <a:pPr marL="0" lvl="0" indent="0" algn="l" rtl="0">
              <a:lnSpc>
                <a:spcPct val="90000"/>
              </a:lnSpc>
              <a:spcBef>
                <a:spcPts val="0"/>
              </a:spcBef>
              <a:spcAft>
                <a:spcPts val="0"/>
              </a:spcAft>
              <a:buClr>
                <a:srgbClr val="595959"/>
              </a:buClr>
              <a:buSzPts val="2200"/>
            </a:pPr>
            <a:r>
              <a:rPr lang="en-GB" sz="2200" dirty="0">
                <a:latin typeface="Calibri"/>
                <a:ea typeface="Calibri"/>
                <a:cs typeface="Calibri"/>
                <a:sym typeface="Calibri"/>
              </a:rPr>
              <a:t>a) Remote teams limit the talent pool and reduce employee flexibility and autonomy.</a:t>
            </a:r>
          </a:p>
          <a:p>
            <a:pPr marL="0" lvl="0" indent="0" algn="l" rtl="0">
              <a:lnSpc>
                <a:spcPct val="90000"/>
              </a:lnSpc>
              <a:spcBef>
                <a:spcPts val="0"/>
              </a:spcBef>
              <a:spcAft>
                <a:spcPts val="0"/>
              </a:spcAft>
              <a:buClr>
                <a:srgbClr val="595959"/>
              </a:buClr>
              <a:buSzPts val="2200"/>
            </a:pPr>
            <a:r>
              <a:rPr lang="en-GB" sz="2200" dirty="0">
                <a:solidFill>
                  <a:srgbClr val="00B050"/>
                </a:solidFill>
                <a:latin typeface="Calibri"/>
                <a:ea typeface="Calibri"/>
                <a:cs typeface="Calibri"/>
                <a:sym typeface="Calibri"/>
              </a:rPr>
              <a:t>b) Remote teams enable businesses to source talent from a wider pool and offer employees greater flexibility and autonomy, but require unique skills and strategies for managing communication and work-life balance.</a:t>
            </a:r>
          </a:p>
          <a:p>
            <a:pPr marL="0" lvl="0" indent="0" algn="l" rtl="0">
              <a:lnSpc>
                <a:spcPct val="90000"/>
              </a:lnSpc>
              <a:spcBef>
                <a:spcPts val="0"/>
              </a:spcBef>
              <a:spcAft>
                <a:spcPts val="0"/>
              </a:spcAft>
              <a:buClr>
                <a:srgbClr val="595959"/>
              </a:buClr>
              <a:buSzPts val="2200"/>
            </a:pPr>
            <a:r>
              <a:rPr lang="en-GB" sz="2200" dirty="0">
                <a:latin typeface="Calibri"/>
                <a:ea typeface="Calibri"/>
                <a:cs typeface="Calibri"/>
                <a:sym typeface="Calibri"/>
              </a:rPr>
              <a:t>c) Remote teams have no significant impact on the work environment.</a:t>
            </a:r>
          </a:p>
          <a:p>
            <a:pPr marL="0" lvl="0" indent="0" algn="l" rtl="0">
              <a:lnSpc>
                <a:spcPct val="90000"/>
              </a:lnSpc>
              <a:spcBef>
                <a:spcPts val="0"/>
              </a:spcBef>
              <a:spcAft>
                <a:spcPts val="0"/>
              </a:spcAft>
              <a:buClr>
                <a:srgbClr val="595959"/>
              </a:buClr>
              <a:buSzPts val="2200"/>
            </a:pPr>
            <a:r>
              <a:rPr lang="en-GB" sz="2200" dirty="0">
                <a:latin typeface="Calibri"/>
                <a:ea typeface="Calibri"/>
                <a:cs typeface="Calibri"/>
                <a:sym typeface="Calibri"/>
              </a:rPr>
              <a:t>d) Managing remote teams does not require any distinct set of skills and strategies.</a:t>
            </a:r>
          </a:p>
          <a:p>
            <a:pPr marL="0" lvl="0" indent="0" algn="l" rtl="0">
              <a:lnSpc>
                <a:spcPct val="90000"/>
              </a:lnSpc>
              <a:spcBef>
                <a:spcPts val="0"/>
              </a:spcBef>
              <a:spcAft>
                <a:spcPts val="0"/>
              </a:spcAft>
              <a:buClr>
                <a:srgbClr val="595959"/>
              </a:buClr>
              <a:buSzPts val="2200"/>
            </a:pPr>
            <a:endParaRPr sz="2200" dirty="0">
              <a:latin typeface="Calibri"/>
              <a:ea typeface="Calibri"/>
              <a:cs typeface="Calibri"/>
              <a:sym typeface="Calibri"/>
            </a:endParaRPr>
          </a:p>
          <a:p>
            <a:pPr marL="0" indent="0">
              <a:spcBef>
                <a:spcPts val="0"/>
              </a:spcBef>
            </a:pPr>
            <a:r>
              <a:rPr lang="en-US" dirty="0"/>
              <a:t>QUESTION 8:</a:t>
            </a:r>
            <a:r>
              <a:rPr lang="en-GB" dirty="0"/>
              <a:t>What are some key principles and strategies for building and leading a remote team?</a:t>
            </a:r>
          </a:p>
          <a:p>
            <a:pPr marL="0" indent="0">
              <a:spcBef>
                <a:spcPts val="0"/>
              </a:spcBef>
            </a:pPr>
            <a:r>
              <a:rPr lang="en-GB" dirty="0"/>
              <a:t>a) Avoiding communication, building mistrust, isolating team members, and setting vague expectations.</a:t>
            </a:r>
          </a:p>
          <a:p>
            <a:pPr marL="0" indent="0">
              <a:spcBef>
                <a:spcPts val="0"/>
              </a:spcBef>
            </a:pPr>
            <a:r>
              <a:rPr lang="en-GB" dirty="0">
                <a:solidFill>
                  <a:srgbClr val="00B050"/>
                </a:solidFill>
              </a:rPr>
              <a:t>b) Clear communication, trust-building, fostering a sense of community, setting clear expectations, regular check-ins, promoting collaboration, and acknowledging accomplishments.</a:t>
            </a:r>
          </a:p>
          <a:p>
            <a:pPr marL="0" indent="0">
              <a:spcBef>
                <a:spcPts val="0"/>
              </a:spcBef>
            </a:pPr>
            <a:r>
              <a:rPr lang="en-GB" dirty="0"/>
              <a:t>c) Disregarding digital tools, showing apathy, and being rigid in various situations.</a:t>
            </a:r>
          </a:p>
          <a:p>
            <a:pPr marL="0" indent="0">
              <a:spcBef>
                <a:spcPts val="0"/>
              </a:spcBef>
            </a:pPr>
            <a:r>
              <a:rPr lang="en-GB" dirty="0"/>
              <a:t>d) Discouraging collaboration and ignoring accomplishments.</a:t>
            </a:r>
            <a:endParaRPr sz="2200" dirty="0">
              <a:latin typeface="Calibri"/>
              <a:ea typeface="Calibri"/>
              <a:cs typeface="Calibri"/>
            </a:endParaRPr>
          </a:p>
        </p:txBody>
      </p:sp>
      <p:sp>
        <p:nvSpPr>
          <p:cNvPr id="420" name="Google Shape;420;p2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dirty="0"/>
              <a:t>SELF- ASSESSMENT 4/4</a:t>
            </a:r>
            <a:endParaRPr dirty="0"/>
          </a:p>
          <a:p>
            <a:pPr marL="0" lvl="0" indent="0" algn="l" rtl="0">
              <a:lnSpc>
                <a:spcPct val="90000"/>
              </a:lnSpc>
              <a:spcBef>
                <a:spcPts val="1000"/>
              </a:spcBef>
              <a:spcAft>
                <a:spcPts val="0"/>
              </a:spcAft>
              <a:buClr>
                <a:srgbClr val="8A4199"/>
              </a:buClr>
              <a:buSzPts val="3600"/>
              <a:buNone/>
            </a:pPr>
            <a:endParaRPr dirty="0"/>
          </a:p>
        </p:txBody>
      </p:sp>
    </p:spTree>
    <p:extLst>
      <p:ext uri="{BB962C8B-B14F-4D97-AF65-F5344CB8AC3E}">
        <p14:creationId xmlns:p14="http://schemas.microsoft.com/office/powerpoint/2010/main" val="18402998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9B0154-4E77-493D-0CBB-8939CF84CB58}"/>
              </a:ext>
            </a:extLst>
          </p:cNvPr>
          <p:cNvSpPr>
            <a:spLocks noGrp="1"/>
          </p:cNvSpPr>
          <p:nvPr>
            <p:ph type="body" sz="quarter" idx="18"/>
          </p:nvPr>
        </p:nvSpPr>
        <p:spPr/>
        <p:txBody>
          <a:bodyPr/>
          <a:lstStyle/>
          <a:p>
            <a:endParaRPr lang="en-GB"/>
          </a:p>
        </p:txBody>
      </p:sp>
      <p:sp>
        <p:nvSpPr>
          <p:cNvPr id="3" name="Text Placeholder 2">
            <a:extLst>
              <a:ext uri="{FF2B5EF4-FFF2-40B4-BE49-F238E27FC236}">
                <a16:creationId xmlns:a16="http://schemas.microsoft.com/office/drawing/2014/main" id="{6973F1BB-4524-19DD-5281-FE7B8B640D18}"/>
              </a:ext>
            </a:extLst>
          </p:cNvPr>
          <p:cNvSpPr>
            <a:spLocks noGrp="1"/>
          </p:cNvSpPr>
          <p:nvPr>
            <p:ph type="body" sz="quarter" idx="19"/>
          </p:nvPr>
        </p:nvSpPr>
        <p:spPr>
          <a:xfrm>
            <a:off x="642678" y="1648607"/>
            <a:ext cx="3938200" cy="1521770"/>
          </a:xfrm>
        </p:spPr>
        <p:txBody>
          <a:bodyPr>
            <a:normAutofit fontScale="47500" lnSpcReduction="20000"/>
          </a:bodyPr>
          <a:lstStyle/>
          <a:p>
            <a:r>
              <a:rPr lang="en-GB" sz="5500" b="1" dirty="0">
                <a:solidFill>
                  <a:srgbClr val="8A4199"/>
                </a:solidFill>
              </a:rPr>
              <a:t>Understanding Responsibilities and Laws: Organisational, Supervisory, and Individual Perspectives</a:t>
            </a:r>
          </a:p>
          <a:p>
            <a:endParaRPr lang="en-GB" dirty="0"/>
          </a:p>
        </p:txBody>
      </p:sp>
      <p:sp>
        <p:nvSpPr>
          <p:cNvPr id="4" name="Text Placeholder 3">
            <a:extLst>
              <a:ext uri="{FF2B5EF4-FFF2-40B4-BE49-F238E27FC236}">
                <a16:creationId xmlns:a16="http://schemas.microsoft.com/office/drawing/2014/main" id="{D5A1AD69-1725-FB91-8BE1-FB7773351A4F}"/>
              </a:ext>
            </a:extLst>
          </p:cNvPr>
          <p:cNvSpPr>
            <a:spLocks noGrp="1"/>
          </p:cNvSpPr>
          <p:nvPr>
            <p:ph type="body" sz="quarter" idx="20"/>
          </p:nvPr>
        </p:nvSpPr>
        <p:spPr/>
        <p:txBody>
          <a:bodyPr>
            <a:normAutofit fontScale="70000" lnSpcReduction="20000"/>
          </a:bodyPr>
          <a:lstStyle/>
          <a:p>
            <a:r>
              <a:rPr lang="en-GB" dirty="0"/>
              <a:t>Go to Module 2:</a:t>
            </a:r>
          </a:p>
        </p:txBody>
      </p:sp>
    </p:spTree>
    <p:extLst>
      <p:ext uri="{BB962C8B-B14F-4D97-AF65-F5344CB8AC3E}">
        <p14:creationId xmlns:p14="http://schemas.microsoft.com/office/powerpoint/2010/main" val="4140243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75243BB-1854-66C3-B7BD-B33DA0C5B164}"/>
              </a:ext>
            </a:extLst>
          </p:cNvPr>
          <p:cNvPicPr>
            <a:picLocks noGrp="1" noChangeAspect="1"/>
          </p:cNvPicPr>
          <p:nvPr>
            <p:ph type="pic" sz="quarter" idx="33"/>
          </p:nvPr>
        </p:nvPicPr>
        <p:blipFill rotWithShape="1">
          <a:blip r:embed="rId2"/>
          <a:srcRect t="57" b="57"/>
          <a:stretch/>
        </p:blipFill>
        <p:spPr/>
      </p:pic>
      <p:sp>
        <p:nvSpPr>
          <p:cNvPr id="3" name="Text Placeholder 2">
            <a:extLst>
              <a:ext uri="{FF2B5EF4-FFF2-40B4-BE49-F238E27FC236}">
                <a16:creationId xmlns:a16="http://schemas.microsoft.com/office/drawing/2014/main" id="{0731DDB5-45BE-2564-A3CE-482D54109C49}"/>
              </a:ext>
            </a:extLst>
          </p:cNvPr>
          <p:cNvSpPr>
            <a:spLocks noGrp="1"/>
          </p:cNvSpPr>
          <p:nvPr>
            <p:ph type="body" sz="quarter" idx="18"/>
          </p:nvPr>
        </p:nvSpPr>
        <p:spPr>
          <a:xfrm>
            <a:off x="6650836" y="1100831"/>
            <a:ext cx="5222656" cy="4822813"/>
          </a:xfrm>
        </p:spPr>
        <p:txBody>
          <a:bodyPr>
            <a:normAutofit fontScale="92500" lnSpcReduction="10000"/>
          </a:bodyPr>
          <a:lstStyle/>
          <a:p>
            <a:pPr marL="342900" indent="-342900" algn="just">
              <a:buFont typeface="Arial" panose="020B0604020202020204" pitchFamily="34" charset="0"/>
              <a:buChar char="•"/>
            </a:pPr>
            <a:r>
              <a:rPr lang="en-GB" dirty="0"/>
              <a:t>Recognising the signs of poor work-life balance is essential for preventative measures and interventions. </a:t>
            </a:r>
          </a:p>
          <a:p>
            <a:pPr marL="342900" indent="-342900" algn="just">
              <a:buFont typeface="Arial" panose="020B0604020202020204" pitchFamily="34" charset="0"/>
              <a:buChar char="•"/>
            </a:pPr>
            <a:r>
              <a:rPr lang="en-GB" dirty="0"/>
              <a:t>Some of these indicators may include persistent fatigue, decreased productivity, increased stress levels, inability to disconnect from work during leisure time, neglect of personal and family obligations, recurring health problems such as headaches or frequent illness, and general feelings of dissatisfaction and discontentment. Mental health can be significantly impacted, potentially leading to conditions such as anxiety and depression. </a:t>
            </a:r>
          </a:p>
          <a:p>
            <a:pPr marL="342900" indent="-342900" algn="just">
              <a:buFont typeface="Arial" panose="020B0604020202020204" pitchFamily="34" charset="0"/>
              <a:buChar char="•"/>
            </a:pPr>
            <a:r>
              <a:rPr lang="en-GB" dirty="0"/>
              <a:t>The European Framework for Psychosocial Risk Management (PRIMA-EF) emphasises the importance of awareness and early detection of these symptoms.</a:t>
            </a:r>
          </a:p>
        </p:txBody>
      </p:sp>
      <p:sp>
        <p:nvSpPr>
          <p:cNvPr id="2" name="Text Placeholder 1">
            <a:extLst>
              <a:ext uri="{FF2B5EF4-FFF2-40B4-BE49-F238E27FC236}">
                <a16:creationId xmlns:a16="http://schemas.microsoft.com/office/drawing/2014/main" id="{0762B96C-EEC1-ECE4-5F7C-6023F5B8C016}"/>
              </a:ext>
            </a:extLst>
          </p:cNvPr>
          <p:cNvSpPr>
            <a:spLocks noGrp="1"/>
          </p:cNvSpPr>
          <p:nvPr>
            <p:ph type="body" sz="quarter" idx="16"/>
          </p:nvPr>
        </p:nvSpPr>
        <p:spPr>
          <a:xfrm>
            <a:off x="6763100" y="377765"/>
            <a:ext cx="4998128" cy="474492"/>
          </a:xfrm>
        </p:spPr>
        <p:txBody>
          <a:bodyPr>
            <a:normAutofit/>
          </a:bodyPr>
          <a:lstStyle/>
          <a:p>
            <a:r>
              <a:rPr lang="en-GB" sz="2400" dirty="0">
                <a:effectLst/>
                <a:ea typeface="Corbel" panose="020B0503020204020204" pitchFamily="34" charset="0"/>
                <a:cs typeface="Times New Roman" panose="02020603050405020304" pitchFamily="18" charset="0"/>
              </a:rPr>
              <a:t>Signs of Poor Work-Life Balance</a:t>
            </a:r>
            <a:endParaRPr lang="en-GB" sz="4000" dirty="0"/>
          </a:p>
        </p:txBody>
      </p:sp>
      <p:sp>
        <p:nvSpPr>
          <p:cNvPr id="6" name="Text Placeholder 5">
            <a:extLst>
              <a:ext uri="{FF2B5EF4-FFF2-40B4-BE49-F238E27FC236}">
                <a16:creationId xmlns:a16="http://schemas.microsoft.com/office/drawing/2014/main" id="{06B01A6F-16FA-8843-1D64-A5A19C029F02}"/>
              </a:ext>
            </a:extLst>
          </p:cNvPr>
          <p:cNvSpPr>
            <a:spLocks noGrp="1"/>
          </p:cNvSpPr>
          <p:nvPr>
            <p:ph type="body" sz="quarter" idx="34"/>
          </p:nvPr>
        </p:nvSpPr>
        <p:spPr/>
        <p:txBody>
          <a:bodyPr/>
          <a:lstStyle/>
          <a:p>
            <a:endParaRPr lang="en-GB"/>
          </a:p>
        </p:txBody>
      </p:sp>
    </p:spTree>
    <p:extLst>
      <p:ext uri="{BB962C8B-B14F-4D97-AF65-F5344CB8AC3E}">
        <p14:creationId xmlns:p14="http://schemas.microsoft.com/office/powerpoint/2010/main" val="854064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065CDEB-BCFA-2E58-F5FF-0A50B241D841}"/>
              </a:ext>
            </a:extLst>
          </p:cNvPr>
          <p:cNvSpPr>
            <a:spLocks noGrp="1"/>
          </p:cNvSpPr>
          <p:nvPr>
            <p:ph type="body" sz="quarter" idx="18"/>
          </p:nvPr>
        </p:nvSpPr>
        <p:spPr>
          <a:xfrm>
            <a:off x="333720" y="1219886"/>
            <a:ext cx="6626373" cy="4852662"/>
          </a:xfrm>
        </p:spPr>
        <p:txBody>
          <a:bodyPr>
            <a:normAutofit/>
          </a:bodyPr>
          <a:lstStyle/>
          <a:p>
            <a:pPr marL="342900" indent="-342900" algn="just">
              <a:buFont typeface="Arial" panose="020B0604020202020204" pitchFamily="34" charset="0"/>
              <a:buChar char="•"/>
            </a:pPr>
            <a:r>
              <a:rPr lang="en-GB" sz="1800" dirty="0"/>
              <a:t>An imbalance between work and personal life can yield significant repercussions for both individuals and organisations. On a personal level, individuals may experience burnout, a state of chronic physical and emotional exhaustion typically accompanied by feelings of cynicism and reduced accomplishment. Stress-related health conditions such as sleep disorders, cardiovascular diseases, and mental health issues may also develop.</a:t>
            </a:r>
          </a:p>
          <a:p>
            <a:pPr marL="342900" indent="-342900" algn="just">
              <a:buFont typeface="Arial" panose="020B0604020202020204" pitchFamily="34" charset="0"/>
              <a:buChar char="•"/>
            </a:pPr>
            <a:endParaRPr lang="en-GB" sz="1800" dirty="0"/>
          </a:p>
          <a:p>
            <a:pPr marL="342900" indent="-342900" algn="just">
              <a:buFont typeface="Arial" panose="020B0604020202020204" pitchFamily="34" charset="0"/>
              <a:buChar char="•"/>
            </a:pPr>
            <a:r>
              <a:rPr lang="en-GB" sz="1800" dirty="0"/>
              <a:t>From an organisational perspective, poor work-life balance among employees can result in heightened absenteeism, decreased productivity, increased turnover rates, and a decline in work quality. Moreover, it can adversely affect the organisation's reputation, thus posing challenges in attracting and retaining skilled employees. The European Pillar of Social Rights underscores the importance of addressing these issues to foster a healthy work environment.</a:t>
            </a:r>
          </a:p>
        </p:txBody>
      </p:sp>
      <p:sp>
        <p:nvSpPr>
          <p:cNvPr id="8" name="Text Placeholder 7">
            <a:extLst>
              <a:ext uri="{FF2B5EF4-FFF2-40B4-BE49-F238E27FC236}">
                <a16:creationId xmlns:a16="http://schemas.microsoft.com/office/drawing/2014/main" id="{130B87C0-B504-68B3-B91C-4C2D76E19B08}"/>
              </a:ext>
            </a:extLst>
          </p:cNvPr>
          <p:cNvSpPr>
            <a:spLocks noGrp="1"/>
          </p:cNvSpPr>
          <p:nvPr>
            <p:ph type="body" sz="quarter" idx="16"/>
          </p:nvPr>
        </p:nvSpPr>
        <p:spPr>
          <a:xfrm>
            <a:off x="713768" y="421467"/>
            <a:ext cx="6415001" cy="887565"/>
          </a:xfrm>
        </p:spPr>
        <p:txBody>
          <a:bodyPr>
            <a:normAutofit/>
          </a:bodyPr>
          <a:lstStyle/>
          <a:p>
            <a:r>
              <a:rPr lang="en-GB" sz="2200" dirty="0">
                <a:effectLst/>
                <a:ea typeface="Corbel" panose="020B0503020204020204" pitchFamily="34" charset="0"/>
                <a:cs typeface="Times New Roman" panose="02020603050405020304" pitchFamily="18" charset="0"/>
              </a:rPr>
              <a:t>Consequences of a Lack of Work-Life Balance</a:t>
            </a:r>
            <a:endParaRPr lang="en-GB" sz="2200" dirty="0"/>
          </a:p>
        </p:txBody>
      </p:sp>
      <p:pic>
        <p:nvPicPr>
          <p:cNvPr id="11" name="Picture Placeholder 10">
            <a:extLst>
              <a:ext uri="{FF2B5EF4-FFF2-40B4-BE49-F238E27FC236}">
                <a16:creationId xmlns:a16="http://schemas.microsoft.com/office/drawing/2014/main" id="{765C4931-2C0A-E9A6-EE36-3F519DBE70C1}"/>
              </a:ext>
            </a:extLst>
          </p:cNvPr>
          <p:cNvPicPr>
            <a:picLocks noGrp="1" noChangeAspect="1"/>
          </p:cNvPicPr>
          <p:nvPr>
            <p:ph type="pic" sz="quarter" idx="53"/>
          </p:nvPr>
        </p:nvPicPr>
        <p:blipFill>
          <a:blip r:embed="rId2"/>
          <a:srcRect l="30282" r="30282"/>
          <a:stretch>
            <a:fillRect/>
          </a:stretch>
        </p:blipFill>
        <p:spPr/>
      </p:pic>
    </p:spTree>
    <p:extLst>
      <p:ext uri="{BB962C8B-B14F-4D97-AF65-F5344CB8AC3E}">
        <p14:creationId xmlns:p14="http://schemas.microsoft.com/office/powerpoint/2010/main" val="1286631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208EF8-8BE1-1B27-0366-E98176F40B04}"/>
              </a:ext>
            </a:extLst>
          </p:cNvPr>
          <p:cNvSpPr>
            <a:spLocks noGrp="1"/>
          </p:cNvSpPr>
          <p:nvPr>
            <p:ph type="body" sz="quarter" idx="18"/>
          </p:nvPr>
        </p:nvSpPr>
        <p:spPr>
          <a:xfrm>
            <a:off x="712183" y="2414590"/>
            <a:ext cx="5383370" cy="1762086"/>
          </a:xfrm>
        </p:spPr>
        <p:txBody>
          <a:bodyPr/>
          <a:lstStyle/>
          <a:p>
            <a:pPr marL="0" indent="0"/>
            <a:r>
              <a:rPr lang="en-GB" sz="3200" dirty="0"/>
              <a:t>Job burnout: Click</a:t>
            </a:r>
            <a:r>
              <a:rPr lang="en-GB" sz="3200" b="1" dirty="0">
                <a:solidFill>
                  <a:srgbClr val="8A4199"/>
                </a:solidFill>
              </a:rPr>
              <a:t> </a:t>
            </a:r>
            <a:r>
              <a:rPr lang="en-GB" sz="3200" b="1" dirty="0">
                <a:solidFill>
                  <a:srgbClr val="8A4199"/>
                </a:solidFill>
                <a:hlinkClick r:id="rId2">
                  <a:extLst>
                    <a:ext uri="{A12FA001-AC4F-418D-AE19-62706E023703}">
                      <ahyp:hlinkClr xmlns:ahyp="http://schemas.microsoft.com/office/drawing/2018/hyperlinkcolor" val="tx"/>
                    </a:ext>
                  </a:extLst>
                </a:hlinkClick>
              </a:rPr>
              <a:t>HERE</a:t>
            </a:r>
            <a:r>
              <a:rPr lang="en-GB" sz="3200" b="1" dirty="0">
                <a:solidFill>
                  <a:srgbClr val="8A4199"/>
                </a:solidFill>
              </a:rPr>
              <a:t> </a:t>
            </a:r>
            <a:r>
              <a:rPr lang="en-GB" sz="3200" dirty="0"/>
              <a:t>to learn how to spot it and take action!</a:t>
            </a:r>
          </a:p>
          <a:p>
            <a:endParaRPr lang="en-GB" dirty="0"/>
          </a:p>
        </p:txBody>
      </p:sp>
      <p:sp>
        <p:nvSpPr>
          <p:cNvPr id="3" name="Text Placeholder 2">
            <a:extLst>
              <a:ext uri="{FF2B5EF4-FFF2-40B4-BE49-F238E27FC236}">
                <a16:creationId xmlns:a16="http://schemas.microsoft.com/office/drawing/2014/main" id="{312898A6-E00D-641D-41F6-4C85F903BF51}"/>
              </a:ext>
            </a:extLst>
          </p:cNvPr>
          <p:cNvSpPr>
            <a:spLocks noGrp="1"/>
          </p:cNvSpPr>
          <p:nvPr>
            <p:ph type="body" sz="quarter" idx="16"/>
          </p:nvPr>
        </p:nvSpPr>
        <p:spPr/>
        <p:txBody>
          <a:bodyPr/>
          <a:lstStyle/>
          <a:p>
            <a:r>
              <a:rPr lang="en-GB" dirty="0"/>
              <a:t>Signs of work life imbalance to watch out for</a:t>
            </a:r>
          </a:p>
        </p:txBody>
      </p:sp>
      <p:pic>
        <p:nvPicPr>
          <p:cNvPr id="12" name="Picture Placeholder 11">
            <a:extLst>
              <a:ext uri="{FF2B5EF4-FFF2-40B4-BE49-F238E27FC236}">
                <a16:creationId xmlns:a16="http://schemas.microsoft.com/office/drawing/2014/main" id="{28571F6C-748A-FCCF-EEAF-9157AB6D9AAC}"/>
              </a:ext>
            </a:extLst>
          </p:cNvPr>
          <p:cNvPicPr>
            <a:picLocks noGrp="1" noChangeAspect="1"/>
          </p:cNvPicPr>
          <p:nvPr>
            <p:ph type="pic" sz="quarter" idx="10"/>
          </p:nvPr>
        </p:nvPicPr>
        <p:blipFill rotWithShape="1">
          <a:blip r:embed="rId3"/>
          <a:srcRect l="18845" r="18845"/>
          <a:stretch/>
        </p:blipFill>
        <p:spPr/>
      </p:pic>
    </p:spTree>
    <p:extLst>
      <p:ext uri="{BB962C8B-B14F-4D97-AF65-F5344CB8AC3E}">
        <p14:creationId xmlns:p14="http://schemas.microsoft.com/office/powerpoint/2010/main" val="2713881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2B5862-C2BD-7B91-48BE-ED48589C2A6B}"/>
              </a:ext>
            </a:extLst>
          </p:cNvPr>
          <p:cNvSpPr>
            <a:spLocks noGrp="1"/>
          </p:cNvSpPr>
          <p:nvPr>
            <p:ph type="body" sz="quarter" idx="18"/>
          </p:nvPr>
        </p:nvSpPr>
        <p:spPr>
          <a:xfrm>
            <a:off x="713768" y="1136196"/>
            <a:ext cx="10834986" cy="5016954"/>
          </a:xfrm>
        </p:spPr>
        <p:txBody>
          <a:bodyPr numCol="2">
            <a:normAutofit/>
          </a:bodyPr>
          <a:lstStyle/>
          <a:p>
            <a:pPr marL="342900" indent="-342900">
              <a:buFont typeface="Arial" panose="020B0604020202020204" pitchFamily="34" charset="0"/>
              <a:buChar char="•"/>
            </a:pPr>
            <a:r>
              <a:rPr lang="en-GB" dirty="0"/>
              <a:t>Preserving a healthy work-life balance confers numerous advantages. Personally, it can contribute to improved health, provide more time for personal interests and relationships, alleviate stress levels, and boost overall life satisfaction. It enables individuals to nurture their physical, emotional, and mental wellbeing, thereby enhancing their quality of life.</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Professionally, employees who maintain a favourable work-life balance tend to exhibit heightened job satisfaction, improved productivity, and reduced stress and burnout levels. They display greater engagement in their work, which can result in superior work quality. For organisations, fostering a sound work-life balance can enhance employee retention, diminish absenteeism, bolster the company's reputation, and ultimately foster a healthier, more productive work environment. </a:t>
            </a:r>
          </a:p>
          <a:p>
            <a:pPr marL="342900" indent="-342900">
              <a:buFont typeface="Arial" panose="020B0604020202020204" pitchFamily="34" charset="0"/>
              <a:buChar char="•"/>
            </a:pPr>
            <a:r>
              <a:rPr lang="en-GB" dirty="0"/>
              <a:t>According to the EU Strategy on Health and Safety at Work 2021-2027, facilitating work-life balance is a fundamental aspect of improving occupational safety and health.</a:t>
            </a:r>
          </a:p>
          <a:p>
            <a:endParaRPr lang="en-GB" dirty="0"/>
          </a:p>
        </p:txBody>
      </p:sp>
      <p:sp>
        <p:nvSpPr>
          <p:cNvPr id="3" name="Text Placeholder 2">
            <a:extLst>
              <a:ext uri="{FF2B5EF4-FFF2-40B4-BE49-F238E27FC236}">
                <a16:creationId xmlns:a16="http://schemas.microsoft.com/office/drawing/2014/main" id="{DA9C12DD-68CC-04AB-BD74-15291173D385}"/>
              </a:ext>
            </a:extLst>
          </p:cNvPr>
          <p:cNvSpPr>
            <a:spLocks noGrp="1"/>
          </p:cNvSpPr>
          <p:nvPr>
            <p:ph type="body" sz="quarter" idx="16"/>
          </p:nvPr>
        </p:nvSpPr>
        <p:spPr/>
        <p:txBody>
          <a:bodyPr>
            <a:normAutofit fontScale="85000" lnSpcReduction="10000"/>
          </a:bodyPr>
          <a:lstStyle/>
          <a:p>
            <a:r>
              <a:rPr lang="en-GB" sz="3600" dirty="0"/>
              <a:t>Personal and Professional Benefits of Good Work-Life Balance</a:t>
            </a:r>
          </a:p>
          <a:p>
            <a:endParaRPr lang="en-GB" dirty="0"/>
          </a:p>
        </p:txBody>
      </p:sp>
    </p:spTree>
    <p:extLst>
      <p:ext uri="{BB962C8B-B14F-4D97-AF65-F5344CB8AC3E}">
        <p14:creationId xmlns:p14="http://schemas.microsoft.com/office/powerpoint/2010/main" val="1874049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1396</TotalTime>
  <Words>5229</Words>
  <Application>Microsoft Office PowerPoint</Application>
  <PresentationFormat>Widescreen</PresentationFormat>
  <Paragraphs>316</Paragraphs>
  <Slides>55</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Arial</vt:lpstr>
      <vt:lpstr>Calibri</vt:lpstr>
      <vt:lpstr>Calibri Light</vt:lpstr>
      <vt:lpstr>Montserrat</vt:lpstr>
      <vt:lpstr>Montserrat Light</vt:lpstr>
      <vt:lpstr>Söhne</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aine hamill</cp:lastModifiedBy>
  <cp:revision>67</cp:revision>
  <dcterms:created xsi:type="dcterms:W3CDTF">2022-08-04T07:13:02Z</dcterms:created>
  <dcterms:modified xsi:type="dcterms:W3CDTF">2023-08-03T07:55:47Z</dcterms:modified>
</cp:coreProperties>
</file>